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5"/>
  </p:notesMasterIdLst>
  <p:sldIdLst>
    <p:sldId id="262" r:id="rId2"/>
    <p:sldId id="299" r:id="rId3"/>
    <p:sldId id="295" r:id="rId4"/>
    <p:sldId id="297" r:id="rId5"/>
    <p:sldId id="303" r:id="rId6"/>
    <p:sldId id="307" r:id="rId7"/>
    <p:sldId id="304" r:id="rId8"/>
    <p:sldId id="305" r:id="rId9"/>
    <p:sldId id="306" r:id="rId10"/>
    <p:sldId id="294" r:id="rId11"/>
    <p:sldId id="300" r:id="rId12"/>
    <p:sldId id="301" r:id="rId13"/>
    <p:sldId id="302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3353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9553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393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25602" name="Picture 2" descr="home logo UWTSD Swansea"/>
          <p:cNvPicPr>
            <a:picLocks noChangeAspect="1" noChangeArrowheads="1"/>
          </p:cNvPicPr>
          <p:nvPr userDrawn="1"/>
        </p:nvPicPr>
        <p:blipFill rotWithShape="1">
          <a:blip r:embed="rId3" cstate="print"/>
          <a:srcRect r="54641"/>
          <a:stretch/>
        </p:blipFill>
        <p:spPr bwMode="auto">
          <a:xfrm>
            <a:off x="3468951" y="5730006"/>
            <a:ext cx="2160240" cy="8096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03/10/2018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youtube.com/watch?v=gmoDpj1jtyA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youtube.com/watch?v=dhkLMKxncc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usiness.com/directory/changemanagement" TargetMode="External"/><Relationship Id="rId7" Type="http://schemas.openxmlformats.org/officeDocument/2006/relationships/hyperlink" Target="http://www.managementofchange.com/" TargetMode="External"/><Relationship Id="rId2" Type="http://schemas.openxmlformats.org/officeDocument/2006/relationships/hyperlink" Target="http://www.aca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eoc.org.uk/" TargetMode="External"/><Relationship Id="rId5" Type="http://schemas.openxmlformats.org/officeDocument/2006/relationships/hyperlink" Target="http://www.cipd.co.uk/" TargetMode="External"/><Relationship Id="rId4" Type="http://schemas.openxmlformats.org/officeDocument/2006/relationships/hyperlink" Target="http://www.cbi.co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79509" y="836712"/>
            <a:ext cx="8332897" cy="965665"/>
          </a:xfrm>
        </p:spPr>
        <p:txBody>
          <a:bodyPr>
            <a:normAutofit fontScale="90000"/>
          </a:bodyPr>
          <a:lstStyle/>
          <a:p>
            <a:pPr algn="ctr"/>
            <a:r>
              <a:rPr lang="en-GB" b="0" dirty="0" smtClean="0"/>
              <a:t>Module: </a:t>
            </a:r>
            <a:r>
              <a:rPr lang="en-GB" dirty="0" smtClean="0"/>
              <a:t>MPAC</a:t>
            </a:r>
            <a:br>
              <a:rPr lang="en-GB" dirty="0" smtClean="0"/>
            </a:br>
            <a:r>
              <a:rPr lang="en-GB" dirty="0" smtClean="0"/>
              <a:t>Managing People and Change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89"/>
          <a:stretch/>
        </p:blipFill>
        <p:spPr>
          <a:xfrm>
            <a:off x="1835696" y="1916832"/>
            <a:ext cx="5398169" cy="27186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892480" cy="4525963"/>
          </a:xfrm>
        </p:spPr>
        <p:txBody>
          <a:bodyPr>
            <a:normAutofit/>
          </a:bodyPr>
          <a:lstStyle/>
          <a:p>
            <a:r>
              <a:rPr lang="en-GB" b="1" dirty="0" smtClean="0"/>
              <a:t>100% coursework: </a:t>
            </a:r>
          </a:p>
          <a:p>
            <a:pPr lvl="1"/>
            <a:r>
              <a:rPr lang="en-GB" dirty="0" smtClean="0"/>
              <a:t>2 Assignments </a:t>
            </a:r>
          </a:p>
          <a:p>
            <a:endParaRPr lang="en-GB" dirty="0"/>
          </a:p>
          <a:p>
            <a:r>
              <a:rPr lang="en-GB" b="1" dirty="0" smtClean="0"/>
              <a:t>Hand-in: </a:t>
            </a:r>
          </a:p>
          <a:p>
            <a:pPr lvl="1"/>
            <a:r>
              <a:rPr lang="en-GB" dirty="0" smtClean="0"/>
              <a:t>Assignment 1 – January</a:t>
            </a:r>
          </a:p>
          <a:p>
            <a:pPr lvl="1"/>
            <a:r>
              <a:rPr lang="en-GB" dirty="0" smtClean="0"/>
              <a:t>Assignment 2 - May.</a:t>
            </a:r>
          </a:p>
          <a:p>
            <a:pPr lvl="1"/>
            <a:r>
              <a:rPr lang="en-GB" dirty="0" smtClean="0"/>
              <a:t>Specific </a:t>
            </a:r>
            <a:r>
              <a:rPr lang="en-GB" b="1" dirty="0" smtClean="0"/>
              <a:t>hand-in dates </a:t>
            </a:r>
            <a:r>
              <a:rPr lang="en-GB" dirty="0" smtClean="0"/>
              <a:t>available on Moodle.</a:t>
            </a:r>
          </a:p>
          <a:p>
            <a:pPr lvl="1"/>
            <a:endParaRPr lang="en-GB" dirty="0" smtClean="0"/>
          </a:p>
          <a:p>
            <a:r>
              <a:rPr lang="en-GB" b="1" dirty="0" smtClean="0"/>
              <a:t>Submission via:</a:t>
            </a:r>
          </a:p>
          <a:p>
            <a:pPr lvl="1"/>
            <a:r>
              <a:rPr lang="en-GB" dirty="0" smtClean="0"/>
              <a:t> </a:t>
            </a:r>
            <a:r>
              <a:rPr lang="en-GB" b="1" dirty="0" smtClean="0"/>
              <a:t>TURNITIN link </a:t>
            </a:r>
            <a:r>
              <a:rPr lang="en-GB" dirty="0" smtClean="0"/>
              <a:t>in MPAC module on Moodle.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u="sng" dirty="0" smtClean="0"/>
              <a:t>Assessment: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340768"/>
            <a:ext cx="8686800" cy="468397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Businesses need to adapt to market (PEST) changes in order to survive and sustain success.</a:t>
            </a:r>
          </a:p>
          <a:p>
            <a:r>
              <a:rPr lang="en-GB" sz="2400" dirty="0" smtClean="0"/>
              <a:t>To achieve this Leaders </a:t>
            </a:r>
            <a:r>
              <a:rPr lang="en-GB" sz="2400" dirty="0"/>
              <a:t>and Managers need to know how to manage </a:t>
            </a:r>
            <a:r>
              <a:rPr lang="en-GB" sz="2400" dirty="0" smtClean="0"/>
              <a:t>and respond to change </a:t>
            </a:r>
            <a:r>
              <a:rPr lang="en-GB" sz="2400" dirty="0"/>
              <a:t>in </a:t>
            </a:r>
            <a:r>
              <a:rPr lang="en-GB" sz="2400" dirty="0" smtClean="0"/>
              <a:t>Organisations</a:t>
            </a:r>
            <a:r>
              <a:rPr lang="en-GB" sz="2400" dirty="0"/>
              <a:t> </a:t>
            </a:r>
            <a:r>
              <a:rPr lang="en-GB" sz="2400" dirty="0" smtClean="0"/>
              <a:t>and People.</a:t>
            </a:r>
          </a:p>
          <a:p>
            <a:r>
              <a:rPr lang="en-GB" sz="2400" dirty="0" smtClean="0"/>
              <a:t>Managers must consider the human dimension during change for change initiatives to be successful.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u="sng" dirty="0" smtClean="0"/>
              <a:t>Overview</a:t>
            </a:r>
            <a:endParaRPr lang="en-GB" sz="2400" u="sng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338"/>
          <a:stretch/>
        </p:blipFill>
        <p:spPr>
          <a:xfrm>
            <a:off x="2987824" y="4221088"/>
            <a:ext cx="3883296" cy="20882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3168352"/>
          </a:xfrm>
        </p:spPr>
        <p:txBody>
          <a:bodyPr>
            <a:noAutofit/>
          </a:bodyPr>
          <a:lstStyle/>
          <a:p>
            <a:pPr lvl="0"/>
            <a:r>
              <a:rPr lang="en-GB" sz="2400" dirty="0" smtClean="0"/>
              <a:t>Evaluate the changing nature of an organisation and identify the factors driving the change (</a:t>
            </a:r>
            <a:r>
              <a:rPr lang="en-GB" sz="2400" b="1" dirty="0" smtClean="0"/>
              <a:t>change drivers – usually PEST related</a:t>
            </a:r>
            <a:r>
              <a:rPr lang="en-GB" sz="2400" dirty="0" smtClean="0"/>
              <a:t>).</a:t>
            </a:r>
          </a:p>
          <a:p>
            <a:pPr lvl="0"/>
            <a:r>
              <a:rPr lang="en-GB" sz="2400" dirty="0" smtClean="0"/>
              <a:t>Identify areas where resistance to change is happening or likely to occur (</a:t>
            </a:r>
            <a:r>
              <a:rPr lang="en-GB" sz="2400" b="1" dirty="0" smtClean="0"/>
              <a:t>usually from employees</a:t>
            </a:r>
            <a:r>
              <a:rPr lang="en-GB" sz="2400" dirty="0" smtClean="0"/>
              <a:t>).</a:t>
            </a:r>
          </a:p>
          <a:p>
            <a:pPr lvl="0"/>
            <a:r>
              <a:rPr lang="en-GB" sz="2400" dirty="0" smtClean="0"/>
              <a:t>Identify what mechanisms management could use to minimise such resistance to change (</a:t>
            </a:r>
            <a:r>
              <a:rPr lang="en-GB" sz="2400" b="1" dirty="0" smtClean="0"/>
              <a:t>Change Management</a:t>
            </a:r>
            <a:r>
              <a:rPr lang="en-GB" sz="2400" dirty="0" smtClean="0"/>
              <a:t>).</a:t>
            </a:r>
          </a:p>
          <a:p>
            <a:r>
              <a:rPr lang="en-GB" sz="2400" dirty="0"/>
              <a:t>Use Lewin’s </a:t>
            </a:r>
            <a:r>
              <a:rPr lang="en-GB" sz="2400" b="1" dirty="0"/>
              <a:t>force-field analysis </a:t>
            </a:r>
            <a:r>
              <a:rPr lang="en-GB" sz="2400" dirty="0"/>
              <a:t>to illustrate the dynamics for and against change within an Organisation</a:t>
            </a:r>
            <a:r>
              <a:rPr lang="en-GB" sz="2400" dirty="0" smtClean="0"/>
              <a:t>.</a:t>
            </a:r>
          </a:p>
          <a:p>
            <a:pPr lvl="0"/>
            <a:r>
              <a:rPr lang="en-GB" sz="2400" dirty="0" smtClean="0"/>
              <a:t>Evaluate the use of </a:t>
            </a:r>
            <a:r>
              <a:rPr lang="en-GB" sz="2400" b="1" dirty="0" smtClean="0"/>
              <a:t>Contemporary Leadership</a:t>
            </a:r>
            <a:r>
              <a:rPr lang="en-GB" sz="2400" b="1" dirty="0"/>
              <a:t> </a:t>
            </a:r>
            <a:r>
              <a:rPr lang="en-GB" sz="2400" b="1" dirty="0" smtClean="0"/>
              <a:t>methods to manage </a:t>
            </a:r>
            <a:r>
              <a:rPr lang="en-GB" sz="2400" dirty="0" smtClean="0"/>
              <a:t>the </a:t>
            </a:r>
            <a:r>
              <a:rPr lang="en-GB" sz="2400" dirty="0"/>
              <a:t>c</a:t>
            </a:r>
            <a:r>
              <a:rPr lang="en-GB" sz="2400" dirty="0" smtClean="0"/>
              <a:t>hange process</a:t>
            </a:r>
            <a:r>
              <a:rPr lang="en-GB" sz="2400" dirty="0"/>
              <a:t> </a:t>
            </a:r>
            <a:r>
              <a:rPr lang="en-GB" sz="2400" dirty="0" smtClean="0"/>
              <a:t>and achieve your Goals.</a:t>
            </a:r>
          </a:p>
          <a:p>
            <a:pPr>
              <a:buNone/>
            </a:pPr>
            <a:endParaRPr lang="en-GB" sz="2400" dirty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0" y="485800"/>
            <a:ext cx="9144000" cy="1143000"/>
          </a:xfrm>
        </p:spPr>
        <p:txBody>
          <a:bodyPr>
            <a:noAutofit/>
          </a:bodyPr>
          <a:lstStyle/>
          <a:p>
            <a:pPr algn="ctr"/>
            <a:r>
              <a:rPr lang="en-GB" u="sng" dirty="0" smtClean="0"/>
              <a:t>What you will need to do </a:t>
            </a:r>
            <a:br>
              <a:rPr lang="en-GB" u="sng" dirty="0" smtClean="0"/>
            </a:br>
            <a:r>
              <a:rPr lang="en-GB" sz="2800" u="sng" dirty="0" smtClean="0"/>
              <a:t>(Assignment 1)</a:t>
            </a:r>
            <a:r>
              <a:rPr lang="en-GB" u="sng" dirty="0" smtClean="0"/>
              <a:t/>
            </a:r>
            <a:br>
              <a:rPr lang="en-GB" u="sng" dirty="0" smtClean="0"/>
            </a:br>
            <a:endParaRPr lang="en-GB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Q. What is Continuous improvement (CI)? </a:t>
            </a:r>
            <a:endParaRPr lang="en-GB" dirty="0" smtClean="0"/>
          </a:p>
          <a:p>
            <a:r>
              <a:rPr lang="en-GB" dirty="0" smtClean="0"/>
              <a:t>Why </a:t>
            </a:r>
            <a:r>
              <a:rPr lang="en-GB" dirty="0"/>
              <a:t>is it important and relevant to </a:t>
            </a:r>
            <a:r>
              <a:rPr lang="en-GB" dirty="0" smtClean="0"/>
              <a:t>Business development?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Continuous improvement (CI)?</a:t>
            </a:r>
          </a:p>
        </p:txBody>
      </p:sp>
    </p:spTree>
    <p:extLst>
      <p:ext uri="{BB962C8B-B14F-4D97-AF65-F5344CB8AC3E}">
        <p14:creationId xmlns:p14="http://schemas.microsoft.com/office/powerpoint/2010/main" val="2015949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Organisations either:</a:t>
            </a:r>
          </a:p>
          <a:p>
            <a:pPr lvl="1"/>
            <a:r>
              <a:rPr lang="en-GB" dirty="0" smtClean="0"/>
              <a:t>Lead change through innovation; *</a:t>
            </a:r>
          </a:p>
          <a:p>
            <a:pPr lvl="1"/>
            <a:r>
              <a:rPr lang="en-GB" dirty="0" smtClean="0"/>
              <a:t>React to change;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on't-react</a:t>
            </a:r>
            <a:r>
              <a:rPr lang="en-GB" dirty="0"/>
              <a:t> </a:t>
            </a:r>
            <a:r>
              <a:rPr lang="en-GB" dirty="0" smtClean="0"/>
              <a:t>stagnate and contract; </a:t>
            </a:r>
          </a:p>
          <a:p>
            <a:r>
              <a:rPr lang="en-GB" dirty="0" smtClean="0"/>
              <a:t>* Organisation that Lead change in the market (through innovation CI and early adoption) </a:t>
            </a:r>
            <a:r>
              <a:rPr lang="en-GB" dirty="0"/>
              <a:t>update evolve adopt and develop new products to stay up to date </a:t>
            </a:r>
            <a:r>
              <a:rPr lang="en-GB" dirty="0" smtClean="0"/>
              <a:t>(</a:t>
            </a:r>
            <a:r>
              <a:rPr lang="en-GB" dirty="0"/>
              <a:t>e.g. </a:t>
            </a:r>
            <a:r>
              <a:rPr lang="en-GB" dirty="0" smtClean="0"/>
              <a:t>Leading change: Apple </a:t>
            </a:r>
            <a:r>
              <a:rPr lang="en-GB" dirty="0"/>
              <a:t>Smartphone), or react e.g. Samsung Galaxy or don't-react e.g. Nokia. </a:t>
            </a:r>
            <a:endParaRPr lang="en-GB" dirty="0" smtClean="0"/>
          </a:p>
          <a:p>
            <a:r>
              <a:rPr lang="en-GB" dirty="0" smtClean="0"/>
              <a:t>Change </a:t>
            </a:r>
            <a:r>
              <a:rPr lang="en-GB" dirty="0"/>
              <a:t>and Innovation is the key to success.</a:t>
            </a:r>
          </a:p>
          <a:p>
            <a:pPr lvl="1"/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Innovation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900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0" dirty="0" smtClean="0">
                <a:effectLst/>
              </a:rPr>
              <a:t>Video: Introduction to Change &amp; Change Management</a:t>
            </a:r>
            <a:endParaRPr lang="en-GB" b="0" dirty="0">
              <a:effectLst/>
            </a:endParaRP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380" y="1772816"/>
            <a:ext cx="2780928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02788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0" dirty="0" smtClean="0">
                <a:effectLst/>
              </a:rPr>
              <a:t>Video: Introduction to Organizational Change Management</a:t>
            </a:r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0380" y="1772816"/>
            <a:ext cx="2780928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027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Create </a:t>
            </a:r>
            <a:r>
              <a:rPr lang="en-GB" dirty="0"/>
              <a:t>a </a:t>
            </a:r>
            <a:r>
              <a:rPr lang="en-GB" b="1" dirty="0"/>
              <a:t>New folder</a:t>
            </a:r>
            <a:r>
              <a:rPr lang="en-GB" dirty="0"/>
              <a:t> in the Cloud and name it </a:t>
            </a:r>
            <a:r>
              <a:rPr lang="en-GB" dirty="0" smtClean="0"/>
              <a:t>‘</a:t>
            </a:r>
            <a:r>
              <a:rPr lang="en-GB" b="1" dirty="0" smtClean="0"/>
              <a:t>MPAC’.</a:t>
            </a:r>
            <a:endParaRPr lang="en-GB" dirty="0"/>
          </a:p>
          <a:p>
            <a:pPr marL="624078" indent="-514350">
              <a:buFont typeface="+mj-lt"/>
              <a:buAutoNum type="arabicPeriod"/>
            </a:pPr>
            <a:r>
              <a:rPr lang="en-GB" dirty="0" smtClean="0"/>
              <a:t>Create </a:t>
            </a:r>
            <a:r>
              <a:rPr lang="en-GB" dirty="0"/>
              <a:t>a </a:t>
            </a:r>
            <a:r>
              <a:rPr lang="en-GB" b="1" dirty="0"/>
              <a:t>New document</a:t>
            </a:r>
            <a:r>
              <a:rPr lang="en-GB" dirty="0"/>
              <a:t> and name it </a:t>
            </a:r>
            <a:r>
              <a:rPr lang="en-GB" dirty="0" smtClean="0"/>
              <a:t>‘</a:t>
            </a:r>
            <a:r>
              <a:rPr lang="en-GB" b="1" dirty="0" smtClean="0"/>
              <a:t>MPAC Assign </a:t>
            </a:r>
            <a:r>
              <a:rPr lang="en-GB" b="1" dirty="0"/>
              <a:t>1 </a:t>
            </a:r>
            <a:r>
              <a:rPr lang="en-GB" b="1" dirty="0" smtClean="0"/>
              <a:t>notes’.</a:t>
            </a: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u="sng" dirty="0" smtClean="0"/>
              <a:t>Activity: </a:t>
            </a:r>
            <a:r>
              <a:rPr lang="en-GB" sz="4000" u="sng" dirty="0"/>
              <a:t>New Cloud folder </a:t>
            </a:r>
            <a:r>
              <a:rPr lang="en-GB" sz="4000" u="sng" dirty="0" smtClean="0"/>
              <a:t>&amp; file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973388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C:\Users\James Williams\AppData\Local\Microsoft\Windows\Temporary Internet Files\Content.IE5\73Z2SIFX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2918761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1423317"/>
            <a:ext cx="914400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Management and Organisation </a:t>
            </a:r>
            <a:r>
              <a:rPr lang="en-GB" dirty="0"/>
              <a:t>Behaviour by </a:t>
            </a:r>
            <a:r>
              <a:rPr lang="en-GB" dirty="0" smtClean="0"/>
              <a:t>Laurie Mullins.</a:t>
            </a:r>
          </a:p>
          <a:p>
            <a:pPr lvl="1"/>
            <a:r>
              <a:rPr lang="en-GB" dirty="0"/>
              <a:t>Organizational Behaviour by Stephen </a:t>
            </a:r>
            <a:r>
              <a:rPr lang="en-GB" dirty="0" smtClean="0"/>
              <a:t>Robbins</a:t>
            </a:r>
          </a:p>
          <a:p>
            <a:pPr marL="393192" lvl="1" indent="0">
              <a:buNone/>
            </a:pP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Theory and Practice of Change Management by John </a:t>
            </a:r>
            <a:r>
              <a:rPr lang="en-GB" dirty="0" smtClean="0"/>
              <a:t>Hayes.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30832" y="188640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Recommended reading: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40960" cy="4525963"/>
          </a:xfrm>
        </p:spPr>
        <p:txBody>
          <a:bodyPr>
            <a:normAutofit/>
          </a:bodyPr>
          <a:lstStyle/>
          <a:p>
            <a:r>
              <a:rPr lang="en-GB" sz="2800" u="sng" dirty="0" smtClean="0">
                <a:hlinkClick r:id="rId2"/>
              </a:rPr>
              <a:t>http://www.acas.org.uk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3"/>
              </a:rPr>
              <a:t>http://www.business.com/directory/changemanagement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4"/>
              </a:rPr>
              <a:t>http://www.cbi.co.uk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5"/>
              </a:rPr>
              <a:t>http://www.cipd.co.uk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6"/>
              </a:rPr>
              <a:t>http://www.eoc.org.uk</a:t>
            </a:r>
            <a:r>
              <a:rPr lang="en-GB" sz="2800" dirty="0" smtClean="0"/>
              <a:t> </a:t>
            </a:r>
          </a:p>
          <a:p>
            <a:r>
              <a:rPr lang="en-GB" sz="2800" u="sng" dirty="0" smtClean="0">
                <a:hlinkClick r:id="rId7"/>
              </a:rPr>
              <a:t>http://www.managementofchange.com</a:t>
            </a:r>
            <a:endParaRPr lang="en-GB" sz="2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0" dirty="0" smtClean="0">
                <a:effectLst/>
              </a:rPr>
              <a:t>Bg: </a:t>
            </a:r>
            <a:r>
              <a:rPr lang="en-GB" dirty="0" smtClean="0"/>
              <a:t>Useful Websites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481328"/>
            <a:ext cx="8686800" cy="452596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Human Resource Management Journal</a:t>
            </a:r>
          </a:p>
          <a:p>
            <a:r>
              <a:rPr lang="en-GB" sz="2800" dirty="0" smtClean="0"/>
              <a:t>Journal of Organisational Behaviour</a:t>
            </a:r>
          </a:p>
          <a:p>
            <a:r>
              <a:rPr lang="en-GB" sz="2800" dirty="0" smtClean="0"/>
              <a:t>Journal of Organisational Change Management </a:t>
            </a:r>
          </a:p>
          <a:p>
            <a:r>
              <a:rPr lang="en-GB" sz="2800" dirty="0" smtClean="0"/>
              <a:t>People Management</a:t>
            </a:r>
          </a:p>
          <a:p>
            <a:r>
              <a:rPr lang="en-GB" sz="2800" dirty="0" smtClean="0"/>
              <a:t>Personnel Today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0" dirty="0">
                <a:effectLst/>
              </a:rPr>
              <a:t>Bg: </a:t>
            </a:r>
            <a:r>
              <a:rPr lang="en-GB" dirty="0" smtClean="0"/>
              <a:t>Useful Journals</a:t>
            </a:r>
            <a:br>
              <a:rPr lang="en-GB" dirty="0" smtClean="0"/>
            </a:br>
            <a:r>
              <a:rPr lang="en-GB" sz="2400" dirty="0" smtClean="0"/>
              <a:t>Accessible via the Library Online learning resources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511</TotalTime>
  <Words>325</Words>
  <Application>Microsoft Office PowerPoint</Application>
  <PresentationFormat>On-screen Show (4:3)</PresentationFormat>
  <Paragraphs>57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Calibri</vt:lpstr>
      <vt:lpstr>Lucida Sans Unicode</vt:lpstr>
      <vt:lpstr>Verdana</vt:lpstr>
      <vt:lpstr>Wingdings 2</vt:lpstr>
      <vt:lpstr>Wingdings 3</vt:lpstr>
      <vt:lpstr>Concourse</vt:lpstr>
      <vt:lpstr>Module: MPAC Managing People and Change</vt:lpstr>
      <vt:lpstr>Assessment:</vt:lpstr>
      <vt:lpstr>Overview</vt:lpstr>
      <vt:lpstr>What you will need to do  (Assignment 1) </vt:lpstr>
      <vt:lpstr>Continuous improvement (CI)?</vt:lpstr>
      <vt:lpstr>Innovation</vt:lpstr>
      <vt:lpstr>Video: Introduction to Change &amp; Change Management</vt:lpstr>
      <vt:lpstr>Video: Introduction to Organizational Change Management</vt:lpstr>
      <vt:lpstr>Activity: New Cloud folder &amp; file</vt:lpstr>
      <vt:lpstr>PowerPoint Presentation</vt:lpstr>
      <vt:lpstr>Recommended reading:</vt:lpstr>
      <vt:lpstr>Bg: Useful Websites</vt:lpstr>
      <vt:lpstr>Bg: Useful Journals Accessible via the Library Online learning resources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Graham Rees-Evans &amp; James Williams</dc:creator>
  <cp:lastModifiedBy>james williams</cp:lastModifiedBy>
  <cp:revision>75</cp:revision>
  <dcterms:created xsi:type="dcterms:W3CDTF">2011-10-04T23:02:56Z</dcterms:created>
  <dcterms:modified xsi:type="dcterms:W3CDTF">2018-10-03T15:50:39Z</dcterms:modified>
</cp:coreProperties>
</file>