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5"/>
  </p:notesMasterIdLst>
  <p:sldIdLst>
    <p:sldId id="292" r:id="rId9"/>
    <p:sldId id="937" r:id="rId10"/>
    <p:sldId id="867" r:id="rId11"/>
    <p:sldId id="943" r:id="rId12"/>
    <p:sldId id="911" r:id="rId13"/>
    <p:sldId id="944" r:id="rId14"/>
    <p:sldId id="923" r:id="rId15"/>
    <p:sldId id="945" r:id="rId16"/>
    <p:sldId id="946" r:id="rId17"/>
    <p:sldId id="934" r:id="rId18"/>
    <p:sldId id="907" r:id="rId19"/>
    <p:sldId id="912" r:id="rId20"/>
    <p:sldId id="913" r:id="rId21"/>
    <p:sldId id="941" r:id="rId22"/>
    <p:sldId id="927" r:id="rId23"/>
    <p:sldId id="919" r:id="rId24"/>
    <p:sldId id="910" r:id="rId25"/>
    <p:sldId id="947" r:id="rId26"/>
    <p:sldId id="942" r:id="rId27"/>
    <p:sldId id="914" r:id="rId28"/>
    <p:sldId id="886" r:id="rId29"/>
    <p:sldId id="950" r:id="rId30"/>
    <p:sldId id="948" r:id="rId31"/>
    <p:sldId id="949" r:id="rId32"/>
    <p:sldId id="883" r:id="rId33"/>
    <p:sldId id="557"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B4537D-E469-400F-B4D8-944A9E27A7C6}" v="6" dt="2022-02-10T05:33:41.2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p:scale>
          <a:sx n="82" d="100"/>
          <a:sy n="82" d="100"/>
        </p:scale>
        <p:origin x="492" y="24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tableStyles" Target="tableStyles.xml"/><Relationship Id="rId21" Type="http://schemas.openxmlformats.org/officeDocument/2006/relationships/slide" Target="slides/slide13.xml"/><Relationship Id="rId34" Type="http://schemas.openxmlformats.org/officeDocument/2006/relationships/slide" Target="slides/slide26.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presProps" Target="pres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notesMaster" Target="notesMasters/notesMaster1.xml"/><Relationship Id="rId8" Type="http://schemas.openxmlformats.org/officeDocument/2006/relationships/slideMaster" Target="slideMasters/slideMaster5.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13/03/2022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7238055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352912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785802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964779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150978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792089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17287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4225087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759362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603296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3657889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4.4.1</a:t>
            </a:r>
            <a:r>
              <a:rPr lang="en-US" sz="1200" kern="1200" baseline="0" dirty="0">
                <a:solidFill>
                  <a:schemeClr val="tx1"/>
                </a:solidFill>
                <a:latin typeface="Arial" charset="0"/>
                <a:ea typeface="ＭＳ Ｐゴシック" charset="0"/>
                <a:cs typeface="ＭＳ Ｐゴシック" charset="0"/>
              </a:rPr>
              <a:t> - </a:t>
            </a:r>
            <a:r>
              <a:rPr lang="en-US" dirty="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13/03/2022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99501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13/03/2022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57635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5811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3/13/2022</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 id="2147483686" r:id="rId3"/>
    <p:sldLayoutId id="214748368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2179639" y="184433"/>
            <a:ext cx="8145462" cy="838200"/>
          </a:xfrm>
        </p:spPr>
        <p:txBody>
          <a:bodyPr/>
          <a:lstStyle/>
          <a:p>
            <a:pPr eaLnBrk="1" hangingPunct="1"/>
            <a:r>
              <a:rPr lang="en-US" dirty="0"/>
              <a:t>Objectives</a:t>
            </a:r>
          </a:p>
        </p:txBody>
      </p:sp>
      <p:sp>
        <p:nvSpPr>
          <p:cNvPr id="4099" name="Rectangle 34"/>
          <p:cNvSpPr>
            <a:spLocks noGrp="1" noChangeArrowheads="1"/>
          </p:cNvSpPr>
          <p:nvPr>
            <p:ph type="body" idx="4294967295"/>
          </p:nvPr>
        </p:nvSpPr>
        <p:spPr>
          <a:xfrm>
            <a:off x="2220409" y="907203"/>
            <a:ext cx="7940675" cy="4120055"/>
          </a:xfrm>
        </p:spPr>
        <p:txBody>
          <a:bodyPr>
            <a:normAutofit lnSpcReduction="10000"/>
          </a:bodyPr>
          <a:lstStyle/>
          <a:p>
            <a:pPr marL="0" indent="0">
              <a:spcBef>
                <a:spcPts val="600"/>
              </a:spcBef>
              <a:buNone/>
            </a:pPr>
            <a:r>
              <a:rPr lang="en-US" dirty="0"/>
              <a:t>	Defending Systems and Devices</a:t>
            </a:r>
          </a:p>
          <a:p>
            <a:pPr marL="0" indent="0">
              <a:spcBef>
                <a:spcPts val="600"/>
              </a:spcBef>
              <a:buNone/>
            </a:pPr>
            <a:r>
              <a:rPr lang="en-US" dirty="0"/>
              <a:t>	</a:t>
            </a:r>
            <a:r>
              <a:rPr lang="en-US" sz="1800" dirty="0"/>
              <a:t>Describe how cybersecurity domains are used within the CIA triad.</a:t>
            </a:r>
          </a:p>
          <a:p>
            <a:pPr marL="857250" lvl="3" indent="0">
              <a:spcBef>
                <a:spcPts val="600"/>
              </a:spcBef>
            </a:pPr>
            <a:r>
              <a:rPr lang="en-US" sz="1800" dirty="0"/>
              <a:t>Explain how technologies, processes and procedures protect systems.</a:t>
            </a:r>
            <a:endParaRPr lang="en-US" dirty="0"/>
          </a:p>
          <a:p>
            <a:pPr marL="0" indent="0">
              <a:spcBef>
                <a:spcPts val="600"/>
              </a:spcBef>
              <a:buNone/>
            </a:pPr>
            <a:r>
              <a:rPr lang="en-US" dirty="0"/>
              <a:t>	Server Hardening	</a:t>
            </a:r>
          </a:p>
          <a:p>
            <a:pPr marL="0" indent="0">
              <a:spcBef>
                <a:spcPts val="600"/>
              </a:spcBef>
              <a:buNone/>
            </a:pPr>
            <a:r>
              <a:rPr lang="en-US" dirty="0"/>
              <a:t>	</a:t>
            </a:r>
            <a:r>
              <a:rPr lang="en-US" sz="1800" dirty="0"/>
              <a:t>Explain how to protect servers on a network.</a:t>
            </a:r>
          </a:p>
          <a:p>
            <a:pPr marL="0" indent="0">
              <a:spcBef>
                <a:spcPts val="600"/>
              </a:spcBef>
              <a:buNone/>
            </a:pPr>
            <a:r>
              <a:rPr lang="en-US" dirty="0"/>
              <a:t>	Network Hardening</a:t>
            </a:r>
          </a:p>
          <a:p>
            <a:pPr marL="857250" lvl="3" indent="0">
              <a:spcBef>
                <a:spcPts val="600"/>
              </a:spcBef>
            </a:pPr>
            <a:r>
              <a:rPr lang="en-US" sz="1800" dirty="0"/>
              <a:t>Explain how to implement security measures to protect network devices.</a:t>
            </a:r>
            <a:endParaRPr lang="en-US" sz="1400" dirty="0"/>
          </a:p>
          <a:p>
            <a:pPr marL="0" indent="0">
              <a:spcBef>
                <a:spcPts val="600"/>
              </a:spcBef>
              <a:buNone/>
            </a:pPr>
            <a:r>
              <a:rPr lang="en-US" dirty="0"/>
              <a:t>	Physical Security</a:t>
            </a:r>
          </a:p>
          <a:p>
            <a:pPr marL="857250" lvl="3" indent="0">
              <a:spcBef>
                <a:spcPts val="600"/>
              </a:spcBef>
            </a:pPr>
            <a:r>
              <a:rPr lang="en-US" sz="1800" dirty="0"/>
              <a:t>Explain how physical security measures are implemented to protect network equipment.</a:t>
            </a:r>
          </a:p>
          <a:p>
            <a:pPr marL="857250" lvl="3" indent="0">
              <a:spcBef>
                <a:spcPts val="600"/>
              </a:spcBef>
              <a:buNone/>
            </a:pPr>
            <a:r>
              <a:rPr lang="en-US" sz="2800" dirty="0"/>
              <a:t>Next Step to become cybersecurity professional</a:t>
            </a:r>
          </a:p>
          <a:p>
            <a:pPr marL="857250" lvl="3" indent="0">
              <a:spcBef>
                <a:spcPts val="600"/>
              </a:spcBef>
            </a:pPr>
            <a:endParaRPr lang="en-US" sz="1800" dirty="0"/>
          </a:p>
        </p:txBody>
      </p:sp>
    </p:spTree>
    <p:extLst>
      <p:ext uri="{BB962C8B-B14F-4D97-AF65-F5344CB8AC3E}">
        <p14:creationId xmlns:p14="http://schemas.microsoft.com/office/powerpoint/2010/main" val="1535479032"/>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895844" y="403628"/>
            <a:ext cx="8772157" cy="838200"/>
          </a:xfrm>
        </p:spPr>
        <p:txBody>
          <a:bodyPr>
            <a:normAutofit fontScale="90000"/>
          </a:bodyPr>
          <a:lstStyle/>
          <a:p>
            <a:pPr eaLnBrk="1" hangingPunct="1"/>
            <a:r>
              <a:rPr lang="en-US" sz="1800" dirty="0"/>
              <a:t>Defending Systems and Devices</a:t>
            </a:r>
            <a:br>
              <a:rPr lang="en-US" dirty="0"/>
            </a:br>
            <a:r>
              <a:rPr lang="en-US" dirty="0"/>
              <a:t>Host </a:t>
            </a:r>
            <a:r>
              <a:rPr lang="en-US" dirty="0">
                <a:latin typeface="Arial" charset="0"/>
              </a:rPr>
              <a:t>Hardening</a:t>
            </a:r>
            <a:endParaRPr lang="en-US" sz="4800" dirty="0">
              <a:latin typeface="Arial" charset="0"/>
            </a:endParaRPr>
          </a:p>
        </p:txBody>
      </p:sp>
      <p:sp>
        <p:nvSpPr>
          <p:cNvPr id="2" name="Content Placeholder 1"/>
          <p:cNvSpPr>
            <a:spLocks noGrp="1"/>
          </p:cNvSpPr>
          <p:nvPr>
            <p:ph idx="1"/>
          </p:nvPr>
        </p:nvSpPr>
        <p:spPr>
          <a:xfrm>
            <a:off x="1895843" y="1382484"/>
            <a:ext cx="8248282" cy="4786870"/>
          </a:xfrm>
        </p:spPr>
        <p:txBody>
          <a:bodyPr/>
          <a:lstStyle/>
          <a:p>
            <a:pPr marL="0" indent="0">
              <a:buNone/>
            </a:pPr>
            <a:r>
              <a:rPr lang="en-US" sz="1800" b="1" dirty="0"/>
              <a:t>Operating System Security - </a:t>
            </a:r>
            <a:r>
              <a:rPr lang="en-US" sz="1800" dirty="0"/>
              <a:t>The operating system plays a critical role in the operation of a computer system and is the target of many attacks. </a:t>
            </a:r>
          </a:p>
          <a:p>
            <a:r>
              <a:rPr lang="en-US" sz="1800" dirty="0"/>
              <a:t>An administrator hardens an operating system by </a:t>
            </a:r>
            <a:r>
              <a:rPr lang="en-US" sz="1800" dirty="0">
                <a:highlight>
                  <a:srgbClr val="FFFF00"/>
                </a:highlight>
              </a:rPr>
              <a:t>modifying the default configuration</a:t>
            </a:r>
            <a:r>
              <a:rPr lang="en-US" sz="1800" dirty="0"/>
              <a:t> to make it more secure to outside threats. </a:t>
            </a:r>
          </a:p>
          <a:p>
            <a:r>
              <a:rPr lang="en-US" sz="1800" dirty="0"/>
              <a:t>This process includes the </a:t>
            </a:r>
            <a:r>
              <a:rPr lang="en-US" sz="1800" dirty="0">
                <a:highlight>
                  <a:srgbClr val="FFFF00"/>
                </a:highlight>
              </a:rPr>
              <a:t>removal of unnecessary programs and services</a:t>
            </a:r>
            <a:r>
              <a:rPr lang="en-US" sz="1800" dirty="0"/>
              <a:t>. </a:t>
            </a:r>
          </a:p>
          <a:p>
            <a:r>
              <a:rPr lang="en-US" sz="1800" dirty="0"/>
              <a:t>Another critical requirement of hardening operating systems is the application of </a:t>
            </a:r>
            <a:r>
              <a:rPr lang="en-US" sz="1800" dirty="0">
                <a:highlight>
                  <a:srgbClr val="FFFF00"/>
                </a:highlight>
              </a:rPr>
              <a:t>security patches and updates</a:t>
            </a:r>
            <a:r>
              <a:rPr lang="en-US" sz="1800" dirty="0"/>
              <a:t>. </a:t>
            </a:r>
          </a:p>
          <a:p>
            <a:pPr marL="0" indent="0">
              <a:buNone/>
            </a:pPr>
            <a:r>
              <a:rPr lang="en-US" sz="1800" b="1" dirty="0"/>
              <a:t>Antimalware - </a:t>
            </a:r>
            <a:r>
              <a:rPr lang="en-US" sz="1800" dirty="0"/>
              <a:t>Malware includes viruses, worms, Trojan horses, keyloggers, spyware, and adware. </a:t>
            </a:r>
          </a:p>
          <a:p>
            <a:r>
              <a:rPr lang="en-US" sz="1800" dirty="0"/>
              <a:t>They all invade privacy, steal information, damage the system, or delete and corrupt data. </a:t>
            </a:r>
          </a:p>
          <a:p>
            <a:r>
              <a:rPr lang="en-US" sz="1800" dirty="0"/>
              <a:t>It is important to protect computers and mobile devices </a:t>
            </a:r>
            <a:r>
              <a:rPr lang="en-US" sz="1800" dirty="0">
                <a:highlight>
                  <a:srgbClr val="FFFF00"/>
                </a:highlight>
              </a:rPr>
              <a:t>using reputable antimalware software. </a:t>
            </a:r>
          </a:p>
          <a:p>
            <a:endParaRPr lang="en-US" sz="1800" dirty="0"/>
          </a:p>
        </p:txBody>
      </p:sp>
    </p:spTree>
    <p:extLst>
      <p:ext uri="{BB962C8B-B14F-4D97-AF65-F5344CB8AC3E}">
        <p14:creationId xmlns:p14="http://schemas.microsoft.com/office/powerpoint/2010/main" val="1534168903"/>
      </p:ext>
    </p:extLst>
  </p:cSld>
  <p:clrMapOvr>
    <a:masterClrMapping/>
  </p:clrMapOvr>
  <p:transition spd="med">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895844" y="403628"/>
            <a:ext cx="8772157" cy="838200"/>
          </a:xfrm>
        </p:spPr>
        <p:txBody>
          <a:bodyPr>
            <a:normAutofit fontScale="90000"/>
          </a:bodyPr>
          <a:lstStyle/>
          <a:p>
            <a:pPr eaLnBrk="1" hangingPunct="1"/>
            <a:r>
              <a:rPr lang="en-US" sz="1800" dirty="0"/>
              <a:t>Defending Systems and Devices</a:t>
            </a:r>
            <a:br>
              <a:rPr lang="en-US" dirty="0"/>
            </a:br>
            <a:r>
              <a:rPr lang="en-US" dirty="0"/>
              <a:t>Host </a:t>
            </a:r>
            <a:r>
              <a:rPr lang="en-US" dirty="0">
                <a:latin typeface="Arial" charset="0"/>
              </a:rPr>
              <a:t>Hardening (Cont.)</a:t>
            </a:r>
            <a:endParaRPr lang="en-US" sz="4800" dirty="0">
              <a:latin typeface="Arial" charset="0"/>
            </a:endParaRPr>
          </a:p>
        </p:txBody>
      </p:sp>
      <p:sp>
        <p:nvSpPr>
          <p:cNvPr id="2" name="Content Placeholder 1"/>
          <p:cNvSpPr>
            <a:spLocks noGrp="1"/>
          </p:cNvSpPr>
          <p:nvPr>
            <p:ph idx="1"/>
          </p:nvPr>
        </p:nvSpPr>
        <p:spPr>
          <a:xfrm>
            <a:off x="1895843" y="1382484"/>
            <a:ext cx="8248282" cy="5199291"/>
          </a:xfrm>
        </p:spPr>
        <p:txBody>
          <a:bodyPr/>
          <a:lstStyle/>
          <a:p>
            <a:pPr marL="0" indent="0">
              <a:buNone/>
            </a:pPr>
            <a:r>
              <a:rPr lang="en-US" sz="1800" b="1" dirty="0"/>
              <a:t>Patch Management - </a:t>
            </a:r>
            <a:r>
              <a:rPr lang="en-US" sz="1800" dirty="0"/>
              <a:t>Patches are code updates that manufacturers provide to prevent a newly discovered virus or worm from making a successful attack. Manufacturers combine patches and upgrades into a comprehensive </a:t>
            </a:r>
            <a:r>
              <a:rPr lang="en-US" sz="1800" dirty="0">
                <a:highlight>
                  <a:srgbClr val="FFFF00"/>
                </a:highlight>
              </a:rPr>
              <a:t>update application called a service pack. </a:t>
            </a:r>
          </a:p>
          <a:p>
            <a:pPr marL="0" indent="0">
              <a:buNone/>
            </a:pPr>
            <a:r>
              <a:rPr lang="en-US" sz="1800" b="1" dirty="0"/>
              <a:t>Host-based Firewalls - </a:t>
            </a:r>
            <a:r>
              <a:rPr lang="en-US" sz="1800" dirty="0"/>
              <a:t>A software firewall is a program that runs on a computer to </a:t>
            </a:r>
            <a:r>
              <a:rPr lang="en-US" sz="1800" dirty="0">
                <a:highlight>
                  <a:srgbClr val="FFFF00"/>
                </a:highlight>
              </a:rPr>
              <a:t>allow or deny traffic between the computer and other connected computers. </a:t>
            </a:r>
            <a:r>
              <a:rPr lang="en-US" sz="1800" dirty="0"/>
              <a:t>The software firewall applies a set of rules to data transmissions through inspection and filtering of data packets. </a:t>
            </a:r>
          </a:p>
          <a:p>
            <a:pPr marL="0" indent="0">
              <a:buNone/>
            </a:pPr>
            <a:r>
              <a:rPr lang="en-US" sz="1800" b="1" dirty="0"/>
              <a:t>Host Intrusion Detection Systems - </a:t>
            </a:r>
            <a:r>
              <a:rPr lang="en-US" sz="1800" dirty="0"/>
              <a:t>A host intrusion detection system (HIDS) is software that runs on a host computer </a:t>
            </a:r>
            <a:r>
              <a:rPr lang="en-US" sz="1800" dirty="0">
                <a:highlight>
                  <a:srgbClr val="FFFF00"/>
                </a:highlight>
              </a:rPr>
              <a:t>that monitors suspicious activity. </a:t>
            </a:r>
          </a:p>
          <a:p>
            <a:pPr marL="0" indent="0">
              <a:buNone/>
            </a:pPr>
            <a:r>
              <a:rPr lang="en-US" sz="1800" b="1" dirty="0"/>
              <a:t>Secure Communications (VPNs) </a:t>
            </a:r>
            <a:r>
              <a:rPr lang="en-US" sz="1800" dirty="0"/>
              <a:t>- When connecting to the local network and sharing files, the communication between computers remains within that network. To communicate and share resources over a network that is not secure, users employ a Virtual Private Network (VPN). </a:t>
            </a:r>
            <a:r>
              <a:rPr lang="en-US" sz="1800" dirty="0">
                <a:highlight>
                  <a:srgbClr val="FFFF00"/>
                </a:highlight>
              </a:rPr>
              <a:t>A VPN is a private network that connects remote sites or users together over a public network, like the Internet.</a:t>
            </a:r>
          </a:p>
          <a:p>
            <a:pPr marL="0" indent="0">
              <a:buNone/>
            </a:pPr>
            <a:endParaRPr lang="en-US" sz="1800" dirty="0"/>
          </a:p>
        </p:txBody>
      </p:sp>
    </p:spTree>
    <p:extLst>
      <p:ext uri="{BB962C8B-B14F-4D97-AF65-F5344CB8AC3E}">
        <p14:creationId xmlns:p14="http://schemas.microsoft.com/office/powerpoint/2010/main" val="164189671"/>
      </p:ext>
    </p:extLst>
  </p:cSld>
  <p:clrMapOvr>
    <a:masterClrMapping/>
  </p:clrMapOvr>
  <p:transition spd="med">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09921" y="75794"/>
            <a:ext cx="8772157" cy="838200"/>
          </a:xfrm>
        </p:spPr>
        <p:txBody>
          <a:bodyPr>
            <a:normAutofit fontScale="90000"/>
          </a:bodyPr>
          <a:lstStyle/>
          <a:p>
            <a:pPr eaLnBrk="1" hangingPunct="1"/>
            <a:r>
              <a:rPr lang="en-US" sz="1800" dirty="0"/>
              <a:t>Defending Systems and Devices</a:t>
            </a:r>
            <a:br>
              <a:rPr lang="en-US" dirty="0"/>
            </a:br>
            <a:r>
              <a:rPr lang="en-US" dirty="0"/>
              <a:t>Hardening Wireless and Mobile Devices</a:t>
            </a:r>
            <a:endParaRPr lang="en-US" sz="4800" dirty="0">
              <a:latin typeface="Arial" charset="0"/>
            </a:endParaRPr>
          </a:p>
        </p:txBody>
      </p:sp>
      <p:sp>
        <p:nvSpPr>
          <p:cNvPr id="3" name="Content Placeholder 2"/>
          <p:cNvSpPr>
            <a:spLocks noGrp="1"/>
          </p:cNvSpPr>
          <p:nvPr>
            <p:ph idx="1"/>
          </p:nvPr>
        </p:nvSpPr>
        <p:spPr>
          <a:xfrm>
            <a:off x="1709921" y="830587"/>
            <a:ext cx="8311766" cy="4926405"/>
          </a:xfrm>
        </p:spPr>
        <p:txBody>
          <a:bodyPr/>
          <a:lstStyle/>
          <a:p>
            <a:pPr marL="0" indent="0">
              <a:buNone/>
            </a:pPr>
            <a:r>
              <a:rPr lang="en-US" sz="1800" b="1" dirty="0"/>
              <a:t>Wired Equivalent Privacy (WEP) </a:t>
            </a:r>
            <a:r>
              <a:rPr lang="en-US" sz="1800" dirty="0"/>
              <a:t>- One of the most important components of modern computing are mobile devices. The majority of devices found on today’s networks are laptops, tablets, smart phones and other wireless devices. WEP is one of the first widely used Wi-Fi security standards. </a:t>
            </a:r>
            <a:r>
              <a:rPr lang="en-US" sz="1800" dirty="0">
                <a:highlight>
                  <a:srgbClr val="FFFF00"/>
                </a:highlight>
              </a:rPr>
              <a:t>The WEP standard provides authentication and encryption protections. </a:t>
            </a:r>
            <a:r>
              <a:rPr lang="en-GB" sz="1800" dirty="0">
                <a:solidFill>
                  <a:srgbClr val="FF0000"/>
                </a:solidFill>
                <a:effectLst/>
                <a:latin typeface="Helvetica" panose="020B0604020202020204" pitchFamily="34" charset="0"/>
                <a:ea typeface="Times New Roman" panose="02020603050405020304" pitchFamily="18" charset="0"/>
              </a:rPr>
              <a:t>WEP remains highly vulnerable and users should upgrade systems that rely on WEP.</a:t>
            </a:r>
            <a:endParaRPr lang="en-GB" sz="1800" dirty="0">
              <a:solidFill>
                <a:srgbClr val="FF0000"/>
              </a:solidFill>
              <a:effectLst/>
              <a:latin typeface="Times New Roman" panose="02020603050405020304" pitchFamily="18" charset="0"/>
              <a:ea typeface="Times New Roman" panose="02020603050405020304" pitchFamily="18" charset="0"/>
            </a:endParaRPr>
          </a:p>
          <a:p>
            <a:pPr marL="0" indent="0">
              <a:buNone/>
            </a:pPr>
            <a:r>
              <a:rPr lang="en-US" sz="1800" b="1" dirty="0"/>
              <a:t>WPA/WPA2 - </a:t>
            </a:r>
            <a:r>
              <a:rPr lang="en-US" sz="1800" dirty="0"/>
              <a:t>The next major improvement to wireless security was the introduction of WPA and WPA2. Wi-Fi Protected Access (WPA) was the computer industry’s response to the weakness of the WEP standard. The WPA standard provided several security improvements </a:t>
            </a:r>
            <a:r>
              <a:rPr lang="en-US" sz="1800" dirty="0" err="1">
                <a:solidFill>
                  <a:srgbClr val="FF0000"/>
                </a:solidFill>
              </a:rPr>
              <a:t>e.g</a:t>
            </a:r>
            <a:r>
              <a:rPr lang="en-GB" sz="1800" dirty="0">
                <a:solidFill>
                  <a:srgbClr val="FF0000"/>
                </a:solidFill>
                <a:effectLst/>
                <a:latin typeface="Helvetica" panose="020B0604020202020204" pitchFamily="34" charset="0"/>
                <a:ea typeface="DengXian" panose="02010600030101010101" pitchFamily="2" charset="-122"/>
              </a:rPr>
              <a:t>message integrity checks (MIC) , Temporal Key Integrity Protocol (TKIP) to better handle, protect and change encryption keys.  </a:t>
            </a:r>
            <a:r>
              <a:rPr lang="en-GB" sz="1800" dirty="0">
                <a:solidFill>
                  <a:srgbClr val="FF0000"/>
                </a:solidFill>
                <a:latin typeface="Helvetica" panose="020B0604020202020204" pitchFamily="34" charset="0"/>
                <a:ea typeface="DengXian" panose="02010600030101010101" pitchFamily="2" charset="-122"/>
              </a:rPr>
              <a:t>WPA2 introduced mandatory </a:t>
            </a:r>
            <a:r>
              <a:rPr lang="en-GB" sz="1800" dirty="0">
                <a:solidFill>
                  <a:srgbClr val="FF0000"/>
                </a:solidFill>
                <a:effectLst/>
                <a:latin typeface="Helvetica" panose="020B0604020202020204" pitchFamily="34" charset="0"/>
                <a:ea typeface="DengXian" panose="02010600030101010101" pitchFamily="2" charset="-122"/>
              </a:rPr>
              <a:t>use of AES algorithms </a:t>
            </a:r>
            <a:endParaRPr lang="en-US" sz="1800" dirty="0">
              <a:solidFill>
                <a:srgbClr val="FF0000"/>
              </a:solidFill>
            </a:endParaRPr>
          </a:p>
          <a:p>
            <a:pPr marL="0" indent="0">
              <a:buNone/>
            </a:pPr>
            <a:r>
              <a:rPr lang="en-US" sz="1800" b="1" dirty="0"/>
              <a:t>Mutual Authentication - </a:t>
            </a:r>
            <a:r>
              <a:rPr lang="en-US" sz="1800" dirty="0"/>
              <a:t>The imposter can launch a </a:t>
            </a:r>
            <a:r>
              <a:rPr lang="en-US" sz="1800" dirty="0">
                <a:highlight>
                  <a:srgbClr val="FFFF00"/>
                </a:highlight>
              </a:rPr>
              <a:t>man-in-the-middle attack </a:t>
            </a:r>
            <a:r>
              <a:rPr lang="en-US" sz="1800" dirty="0"/>
              <a:t>which is very difficult to detect and can result in stolen login credentials and transmitted data. To prevent rogue access points, the computer industry developed mutual authentication</a:t>
            </a:r>
            <a:r>
              <a:rPr lang="en-US" sz="1800" dirty="0">
                <a:highlight>
                  <a:srgbClr val="FFFF00"/>
                </a:highlight>
              </a:rPr>
              <a:t>. Mutual authentication, also called two-way authentication, is a process or technology in which both entities in a communications link authenticate to each other.</a:t>
            </a:r>
          </a:p>
        </p:txBody>
      </p:sp>
    </p:spTree>
    <p:extLst>
      <p:ext uri="{BB962C8B-B14F-4D97-AF65-F5344CB8AC3E}">
        <p14:creationId xmlns:p14="http://schemas.microsoft.com/office/powerpoint/2010/main" val="2108388080"/>
      </p:ext>
    </p:extLst>
  </p:cSld>
  <p:clrMapOvr>
    <a:masterClrMapping/>
  </p:clrMapOvr>
  <p:transition spd="med">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37110" y="455938"/>
            <a:ext cx="8772157" cy="838200"/>
          </a:xfrm>
        </p:spPr>
        <p:txBody>
          <a:bodyPr>
            <a:normAutofit fontScale="90000"/>
          </a:bodyPr>
          <a:lstStyle/>
          <a:p>
            <a:pPr eaLnBrk="1" hangingPunct="1"/>
            <a:r>
              <a:rPr lang="en-US" sz="1800" dirty="0"/>
              <a:t>Defending Systems and Devices</a:t>
            </a:r>
            <a:br>
              <a:rPr lang="en-US" dirty="0"/>
            </a:br>
            <a:r>
              <a:rPr lang="en-US" dirty="0"/>
              <a:t>Host Data Protection</a:t>
            </a:r>
            <a:endParaRPr lang="en-US" sz="4800" dirty="0">
              <a:latin typeface="Arial" charset="0"/>
            </a:endParaRPr>
          </a:p>
        </p:txBody>
      </p:sp>
      <p:sp>
        <p:nvSpPr>
          <p:cNvPr id="3" name="Content Placeholder 2"/>
          <p:cNvSpPr>
            <a:spLocks noGrp="1"/>
          </p:cNvSpPr>
          <p:nvPr>
            <p:ph idx="1"/>
          </p:nvPr>
        </p:nvSpPr>
        <p:spPr>
          <a:xfrm>
            <a:off x="1737109" y="1539503"/>
            <a:ext cx="8311766" cy="4926405"/>
          </a:xfrm>
        </p:spPr>
        <p:txBody>
          <a:bodyPr/>
          <a:lstStyle/>
          <a:p>
            <a:pPr marL="0" indent="0">
              <a:buNone/>
            </a:pPr>
            <a:r>
              <a:rPr lang="en-US" sz="1800" b="1" dirty="0"/>
              <a:t>File Access Control </a:t>
            </a:r>
            <a:r>
              <a:rPr lang="en-US" sz="1800" dirty="0"/>
              <a:t>– This consists of permissions that limit folder or file access for an individual or for a group of users. </a:t>
            </a:r>
          </a:p>
          <a:p>
            <a:pPr marL="0" indent="0">
              <a:buNone/>
            </a:pPr>
            <a:r>
              <a:rPr lang="en-US" sz="1800" b="1" dirty="0"/>
              <a:t>File Encryption </a:t>
            </a:r>
            <a:r>
              <a:rPr lang="en-US" sz="1800" dirty="0"/>
              <a:t>– File encryption is a tool used to protect data stored in the form of files. Encryption transforms data using a complicated algorithm to make it unreadable. Software programs can encrypt files, folders, and even entire drives.</a:t>
            </a:r>
          </a:p>
          <a:p>
            <a:pPr marL="0" indent="0">
              <a:buNone/>
            </a:pPr>
            <a:r>
              <a:rPr lang="en-US" sz="1800" b="1" dirty="0"/>
              <a:t>System and Data Backups </a:t>
            </a:r>
            <a:r>
              <a:rPr lang="en-US" sz="1800" dirty="0"/>
              <a:t>- A data backup stores a copy of the information from a computer to removable backup media. Backing up data is one of the most effective ways of protecting against data loss. If the computer hardware fails, the user can restore the data from the backup after the system is again functional.</a:t>
            </a:r>
          </a:p>
        </p:txBody>
      </p:sp>
    </p:spTree>
    <p:extLst>
      <p:ext uri="{BB962C8B-B14F-4D97-AF65-F5344CB8AC3E}">
        <p14:creationId xmlns:p14="http://schemas.microsoft.com/office/powerpoint/2010/main" val="1350809667"/>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37110" y="455938"/>
            <a:ext cx="8772157" cy="838200"/>
          </a:xfrm>
        </p:spPr>
        <p:txBody>
          <a:bodyPr>
            <a:normAutofit fontScale="90000"/>
          </a:bodyPr>
          <a:lstStyle/>
          <a:p>
            <a:pPr eaLnBrk="1" hangingPunct="1"/>
            <a:r>
              <a:rPr lang="en-US" sz="1800" dirty="0"/>
              <a:t>Defending Systems and Devices</a:t>
            </a:r>
            <a:br>
              <a:rPr lang="en-US" dirty="0"/>
            </a:br>
            <a:r>
              <a:rPr lang="en-US" dirty="0"/>
              <a:t>Images and Content Control</a:t>
            </a:r>
            <a:endParaRPr lang="en-US" sz="4800" dirty="0">
              <a:latin typeface="Arial" charset="0"/>
            </a:endParaRPr>
          </a:p>
        </p:txBody>
      </p:sp>
      <p:sp>
        <p:nvSpPr>
          <p:cNvPr id="3" name="Content Placeholder 2"/>
          <p:cNvSpPr>
            <a:spLocks noGrp="1"/>
          </p:cNvSpPr>
          <p:nvPr>
            <p:ph idx="1"/>
          </p:nvPr>
        </p:nvSpPr>
        <p:spPr>
          <a:xfrm>
            <a:off x="1737110" y="1224192"/>
            <a:ext cx="8311766" cy="4926405"/>
          </a:xfrm>
        </p:spPr>
        <p:txBody>
          <a:bodyPr/>
          <a:lstStyle/>
          <a:p>
            <a:pPr marL="0" indent="0">
              <a:buNone/>
            </a:pPr>
            <a:r>
              <a:rPr lang="en-US" sz="1800" b="1" dirty="0"/>
              <a:t>Content Screening and Blocking </a:t>
            </a:r>
          </a:p>
          <a:p>
            <a:pPr marL="0" indent="0">
              <a:buNone/>
            </a:pPr>
            <a:r>
              <a:rPr lang="en-US" sz="1800" dirty="0">
                <a:highlight>
                  <a:srgbClr val="FFFF00"/>
                </a:highlight>
              </a:rPr>
              <a:t>Content control software restricts the content that a user can access with a web browser over the Internet. </a:t>
            </a:r>
          </a:p>
          <a:p>
            <a:pPr marL="0" indent="0">
              <a:buNone/>
            </a:pPr>
            <a:r>
              <a:rPr lang="en-US" sz="1800" dirty="0"/>
              <a:t>Content control software can block sites that contain certain types </a:t>
            </a:r>
            <a:r>
              <a:rPr lang="en-US" sz="1800" dirty="0">
                <a:highlight>
                  <a:srgbClr val="FFFF00"/>
                </a:highlight>
              </a:rPr>
              <a:t>of material such as pornography or controversial religious or political content. </a:t>
            </a:r>
          </a:p>
          <a:p>
            <a:pPr marL="0" indent="0">
              <a:buNone/>
            </a:pPr>
            <a:r>
              <a:rPr lang="en-US" sz="1800" b="1" dirty="0"/>
              <a:t>Disk Cloning and Deep Freeze</a:t>
            </a:r>
          </a:p>
          <a:p>
            <a:r>
              <a:rPr lang="en-US" sz="1800" dirty="0"/>
              <a:t>Many third-party applications are available to restore a system back to a default state. This allows the administrator to protect the operating system and configuration files for a system.</a:t>
            </a:r>
          </a:p>
          <a:p>
            <a:r>
              <a:rPr lang="en-US" sz="1800" dirty="0"/>
              <a:t>Disk cloning copies the contents of the computer’s hard disk to an image file. </a:t>
            </a:r>
          </a:p>
          <a:p>
            <a:r>
              <a:rPr lang="en-US" sz="1800" dirty="0"/>
              <a:t>Deep Freeze “freezes” the hard drive partition. </a:t>
            </a:r>
            <a:r>
              <a:rPr lang="en-US" sz="1800" dirty="0">
                <a:highlight>
                  <a:srgbClr val="FFFF00"/>
                </a:highlight>
              </a:rPr>
              <a:t>When a user restarts the system, the system reverts to its frozen configuration. </a:t>
            </a:r>
            <a:r>
              <a:rPr lang="en-US" sz="1800" dirty="0"/>
              <a:t>The system does not save any changes that the user makes, </a:t>
            </a:r>
            <a:r>
              <a:rPr lang="en-US" sz="1800" dirty="0">
                <a:highlight>
                  <a:srgbClr val="FFFF00"/>
                </a:highlight>
              </a:rPr>
              <a:t>so any applications installed or files saved are lost when the system restarts.</a:t>
            </a:r>
          </a:p>
          <a:p>
            <a:endParaRPr lang="en-US" sz="1800" dirty="0"/>
          </a:p>
        </p:txBody>
      </p:sp>
    </p:spTree>
    <p:extLst>
      <p:ext uri="{BB962C8B-B14F-4D97-AF65-F5344CB8AC3E}">
        <p14:creationId xmlns:p14="http://schemas.microsoft.com/office/powerpoint/2010/main" val="3682918830"/>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37110" y="455938"/>
            <a:ext cx="8772157" cy="838200"/>
          </a:xfrm>
        </p:spPr>
        <p:txBody>
          <a:bodyPr>
            <a:normAutofit fontScale="90000"/>
          </a:bodyPr>
          <a:lstStyle/>
          <a:p>
            <a:pPr eaLnBrk="1" hangingPunct="1"/>
            <a:r>
              <a:rPr lang="en-US" sz="1800" dirty="0"/>
              <a:t>Defending Systems and Devices</a:t>
            </a:r>
            <a:br>
              <a:rPr lang="en-US" dirty="0"/>
            </a:br>
            <a:r>
              <a:rPr lang="en-US" dirty="0"/>
              <a:t>Physical Protection and Workstations</a:t>
            </a:r>
            <a:endParaRPr lang="en-US" sz="4800" dirty="0">
              <a:latin typeface="Arial" charset="0"/>
            </a:endParaRPr>
          </a:p>
        </p:txBody>
      </p:sp>
      <p:sp>
        <p:nvSpPr>
          <p:cNvPr id="3" name="Content Placeholder 2"/>
          <p:cNvSpPr>
            <a:spLocks noGrp="1"/>
          </p:cNvSpPr>
          <p:nvPr>
            <p:ph idx="1"/>
          </p:nvPr>
        </p:nvSpPr>
        <p:spPr>
          <a:xfrm>
            <a:off x="1737109" y="1447801"/>
            <a:ext cx="8311766" cy="5018107"/>
          </a:xfrm>
        </p:spPr>
        <p:txBody>
          <a:bodyPr/>
          <a:lstStyle/>
          <a:p>
            <a:pPr marL="0" indent="0">
              <a:buNone/>
            </a:pPr>
            <a:r>
              <a:rPr lang="en-US" sz="1800" b="1" dirty="0"/>
              <a:t>Security Cables and Locks </a:t>
            </a:r>
            <a:r>
              <a:rPr lang="en-US" sz="1800" dirty="0"/>
              <a:t>- There are several methods of physically protecting computer equipment:</a:t>
            </a:r>
          </a:p>
          <a:p>
            <a:pPr>
              <a:spcBef>
                <a:spcPts val="600"/>
              </a:spcBef>
            </a:pPr>
            <a:r>
              <a:rPr lang="en-US" sz="1800" dirty="0"/>
              <a:t>Use cable locks </a:t>
            </a:r>
          </a:p>
          <a:p>
            <a:pPr>
              <a:spcBef>
                <a:spcPts val="600"/>
              </a:spcBef>
            </a:pPr>
            <a:r>
              <a:rPr lang="en-US" sz="1800" dirty="0"/>
              <a:t>Keep telecommunication rooms locked.</a:t>
            </a:r>
          </a:p>
          <a:p>
            <a:pPr>
              <a:spcBef>
                <a:spcPts val="600"/>
              </a:spcBef>
            </a:pPr>
            <a:r>
              <a:rPr lang="en-US" sz="1800" dirty="0"/>
              <a:t>Use security cages around equipment.</a:t>
            </a:r>
          </a:p>
          <a:p>
            <a:pPr marL="0" indent="0">
              <a:buNone/>
            </a:pPr>
            <a:r>
              <a:rPr lang="en-US" sz="1800" b="1" dirty="0"/>
              <a:t>Logout Timers - </a:t>
            </a:r>
            <a:r>
              <a:rPr lang="en-US" sz="1800" dirty="0"/>
              <a:t>An employee gets up and leaves his computer to take a break. If the employee does not take any action to secure his workstation, any information on that system is vulnerable to an unauthorized user. </a:t>
            </a:r>
          </a:p>
          <a:p>
            <a:pPr marL="0" indent="0">
              <a:buNone/>
            </a:pPr>
            <a:r>
              <a:rPr lang="en-US" sz="1800" b="1" dirty="0"/>
              <a:t>Idle Timeout and Screen Lock - </a:t>
            </a:r>
            <a:r>
              <a:rPr lang="en-US" sz="1800" dirty="0"/>
              <a:t>Employees may or may not log out of their computer when they leave the workplace. Therefore, it is a security best practice to configure an idle timer that will automatically log the user out and lock the screen. </a:t>
            </a:r>
          </a:p>
          <a:p>
            <a:pPr marL="0" indent="0">
              <a:buNone/>
            </a:pPr>
            <a:r>
              <a:rPr lang="en-US" sz="1800" b="1" dirty="0"/>
              <a:t>Login Times - </a:t>
            </a:r>
            <a:r>
              <a:rPr lang="en-US" sz="1800" dirty="0"/>
              <a:t>In some situations, an organization may want employees to log in during specific hours, such as 7 a.m. to 6 p.m. The system blocks logins during the hours that fall outside of the allowed login hours.</a:t>
            </a:r>
          </a:p>
          <a:p>
            <a:pPr marL="0" indent="0">
              <a:buNone/>
            </a:pPr>
            <a:endParaRPr lang="en-US" sz="1800" dirty="0"/>
          </a:p>
        </p:txBody>
      </p:sp>
    </p:spTree>
    <p:extLst>
      <p:ext uri="{BB962C8B-B14F-4D97-AF65-F5344CB8AC3E}">
        <p14:creationId xmlns:p14="http://schemas.microsoft.com/office/powerpoint/2010/main" val="3645685503"/>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37110" y="455938"/>
            <a:ext cx="8772157" cy="838200"/>
          </a:xfrm>
        </p:spPr>
        <p:txBody>
          <a:bodyPr>
            <a:normAutofit fontScale="90000"/>
          </a:bodyPr>
          <a:lstStyle/>
          <a:p>
            <a:pPr eaLnBrk="1" hangingPunct="1"/>
            <a:r>
              <a:rPr lang="en-US" sz="1800" dirty="0"/>
              <a:t>Defending Systems and Devices</a:t>
            </a:r>
            <a:br>
              <a:rPr lang="en-US" dirty="0"/>
            </a:br>
            <a:r>
              <a:rPr lang="en-US" dirty="0"/>
              <a:t>Physical Protection and Workstations</a:t>
            </a:r>
            <a:endParaRPr lang="en-US" sz="4800" dirty="0">
              <a:latin typeface="Arial" charset="0"/>
            </a:endParaRPr>
          </a:p>
        </p:txBody>
      </p:sp>
      <p:sp>
        <p:nvSpPr>
          <p:cNvPr id="3" name="Content Placeholder 2"/>
          <p:cNvSpPr>
            <a:spLocks noGrp="1"/>
          </p:cNvSpPr>
          <p:nvPr>
            <p:ph idx="1"/>
          </p:nvPr>
        </p:nvSpPr>
        <p:spPr>
          <a:xfrm>
            <a:off x="1737109" y="1447801"/>
            <a:ext cx="8311766" cy="2238375"/>
          </a:xfrm>
        </p:spPr>
        <p:txBody>
          <a:bodyPr/>
          <a:lstStyle/>
          <a:p>
            <a:pPr marL="0" indent="0">
              <a:buNone/>
            </a:pPr>
            <a:r>
              <a:rPr lang="en-US" sz="1800" b="1" dirty="0"/>
              <a:t>GPS Tracking </a:t>
            </a:r>
            <a:r>
              <a:rPr lang="en-US" sz="1800" dirty="0"/>
              <a:t>– uses satellites and computers to determine the location of a device. GPS technology is a standard feature on smartphones that provides real-time position tracking. GPS tracking can pinpoint a location within 100 meters. </a:t>
            </a:r>
          </a:p>
          <a:p>
            <a:pPr marL="0" indent="0">
              <a:buNone/>
            </a:pPr>
            <a:r>
              <a:rPr lang="en-US" sz="1800" b="1" dirty="0"/>
              <a:t>Inventory and RFID Tags </a:t>
            </a:r>
            <a:r>
              <a:rPr lang="en-US" sz="1800" dirty="0"/>
              <a:t>- Radio frequency identification (RFID) uses radio waves to identify and track objects. RFID inventory systems use tags attached to all items that an organization wants to track. </a:t>
            </a:r>
          </a:p>
          <a:p>
            <a:pPr marL="0" indent="0">
              <a:buNone/>
            </a:pPr>
            <a:endParaRPr lang="en-US" sz="1800" dirty="0"/>
          </a:p>
        </p:txBody>
      </p:sp>
      <p:pic>
        <p:nvPicPr>
          <p:cNvPr id="2" name="Picture 1"/>
          <p:cNvPicPr>
            <a:picLocks noChangeAspect="1"/>
          </p:cNvPicPr>
          <p:nvPr/>
        </p:nvPicPr>
        <p:blipFill>
          <a:blip r:embed="rId3"/>
          <a:stretch>
            <a:fillRect/>
          </a:stretch>
        </p:blipFill>
        <p:spPr>
          <a:xfrm>
            <a:off x="4447807" y="2981324"/>
            <a:ext cx="3445764" cy="2428875"/>
          </a:xfrm>
          <a:prstGeom prst="rect">
            <a:avLst/>
          </a:prstGeom>
        </p:spPr>
      </p:pic>
    </p:spTree>
    <p:extLst>
      <p:ext uri="{BB962C8B-B14F-4D97-AF65-F5344CB8AC3E}">
        <p14:creationId xmlns:p14="http://schemas.microsoft.com/office/powerpoint/2010/main" val="623477634"/>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US" sz="5400" dirty="0">
                <a:solidFill>
                  <a:schemeClr val="bg1"/>
                </a:solidFill>
              </a:rPr>
              <a:t>Server Hardening</a:t>
            </a:r>
            <a:endParaRPr lang="en-GB" sz="5400" dirty="0">
              <a:solidFill>
                <a:schemeClr val="bg1"/>
              </a:solidFill>
            </a:endParaRPr>
          </a:p>
        </p:txBody>
      </p:sp>
    </p:spTree>
    <p:extLst>
      <p:ext uri="{BB962C8B-B14F-4D97-AF65-F5344CB8AC3E}">
        <p14:creationId xmlns:p14="http://schemas.microsoft.com/office/powerpoint/2010/main" val="9770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895844" y="323274"/>
            <a:ext cx="8772157" cy="931003"/>
          </a:xfrm>
        </p:spPr>
        <p:txBody>
          <a:bodyPr/>
          <a:lstStyle/>
          <a:p>
            <a:r>
              <a:rPr lang="en-US" sz="1800" dirty="0"/>
              <a:t>Server Hardening</a:t>
            </a:r>
            <a:br>
              <a:rPr lang="en-US" sz="2800" dirty="0"/>
            </a:br>
            <a:r>
              <a:rPr lang="en-US" sz="2800" dirty="0">
                <a:latin typeface="Arial" charset="0"/>
              </a:rPr>
              <a:t>Secure Remote Access</a:t>
            </a:r>
            <a:endParaRPr lang="en-US" sz="2800" dirty="0"/>
          </a:p>
        </p:txBody>
      </p:sp>
      <p:sp>
        <p:nvSpPr>
          <p:cNvPr id="2" name="Content Placeholder 1"/>
          <p:cNvSpPr>
            <a:spLocks noGrp="1"/>
          </p:cNvSpPr>
          <p:nvPr>
            <p:ph idx="1"/>
          </p:nvPr>
        </p:nvSpPr>
        <p:spPr>
          <a:xfrm>
            <a:off x="1895843" y="1392823"/>
            <a:ext cx="8320730" cy="4350753"/>
          </a:xfrm>
        </p:spPr>
        <p:txBody>
          <a:bodyPr/>
          <a:lstStyle/>
          <a:p>
            <a:pPr marL="0" indent="0">
              <a:buNone/>
            </a:pPr>
            <a:r>
              <a:rPr lang="en-US" sz="1800" b="1" dirty="0"/>
              <a:t>Managing Remote Access </a:t>
            </a:r>
            <a:r>
              <a:rPr lang="en-US" sz="1800" dirty="0"/>
              <a:t>- Remote access refers to any combination of hardware and software that enables users to access a local internal network remotely.</a:t>
            </a:r>
          </a:p>
          <a:p>
            <a:pPr marL="0" indent="0">
              <a:buNone/>
            </a:pPr>
            <a:r>
              <a:rPr lang="en-US" sz="1800" b="1" dirty="0"/>
              <a:t>Telnet, SSH, and SCP </a:t>
            </a:r>
            <a:r>
              <a:rPr lang="en-US" sz="1800" dirty="0"/>
              <a:t>- Secure Shell (SSH) is a protocol that provides a secure (encrypted) management connection to a remote device. </a:t>
            </a:r>
          </a:p>
          <a:p>
            <a:r>
              <a:rPr lang="en-US" sz="1800" b="1" dirty="0"/>
              <a:t>SSH</a:t>
            </a:r>
            <a:r>
              <a:rPr lang="en-US" sz="1800" dirty="0"/>
              <a:t> should replace Telnet for management connections. </a:t>
            </a:r>
          </a:p>
          <a:p>
            <a:r>
              <a:rPr lang="en-US" sz="1800" b="1" dirty="0"/>
              <a:t>Telnet</a:t>
            </a:r>
            <a:r>
              <a:rPr lang="en-US" sz="1800" dirty="0"/>
              <a:t> is an older protocol that uses unsecure plaintext transmission of both the login authentication (username and password) and the data transmitted between the communicating devices. </a:t>
            </a:r>
          </a:p>
          <a:p>
            <a:r>
              <a:rPr lang="en-US" sz="1800" b="1" dirty="0"/>
              <a:t>Secure copy (SCP) </a:t>
            </a:r>
            <a:r>
              <a:rPr lang="en-US" sz="1800" dirty="0"/>
              <a:t>securely transfers computer files between two remote systems. SCP uses SSH for data transfer (including the authentication element), so SCP ensures the authenticity and confidentiality of the data in transit.</a:t>
            </a:r>
          </a:p>
          <a:p>
            <a:pPr marL="0" indent="0">
              <a:buNone/>
            </a:pPr>
            <a:endParaRPr lang="en-US" sz="1800" dirty="0"/>
          </a:p>
        </p:txBody>
      </p:sp>
    </p:spTree>
    <p:extLst>
      <p:ext uri="{BB962C8B-B14F-4D97-AF65-F5344CB8AC3E}">
        <p14:creationId xmlns:p14="http://schemas.microsoft.com/office/powerpoint/2010/main" val="3727217048"/>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17869" y="394392"/>
            <a:ext cx="8772157" cy="723208"/>
          </a:xfrm>
        </p:spPr>
        <p:txBody>
          <a:bodyPr>
            <a:normAutofit fontScale="90000"/>
          </a:bodyPr>
          <a:lstStyle/>
          <a:p>
            <a:pPr eaLnBrk="1" hangingPunct="1"/>
            <a:br>
              <a:rPr lang="en-US" sz="2800" dirty="0">
                <a:latin typeface="Arial" charset="0"/>
              </a:rPr>
            </a:br>
            <a:r>
              <a:rPr lang="en-US" sz="1800" dirty="0"/>
              <a:t>Server Hardening </a:t>
            </a:r>
            <a:br>
              <a:rPr lang="en-US" sz="1800" dirty="0"/>
            </a:br>
            <a:r>
              <a:rPr lang="en-US" sz="2800" dirty="0">
                <a:latin typeface="Arial" charset="0"/>
              </a:rPr>
              <a:t>Administrative Measures</a:t>
            </a:r>
            <a:endParaRPr lang="en-US" dirty="0">
              <a:latin typeface="Arial" charset="0"/>
            </a:endParaRPr>
          </a:p>
        </p:txBody>
      </p:sp>
      <p:sp>
        <p:nvSpPr>
          <p:cNvPr id="2" name="Content Placeholder 1"/>
          <p:cNvSpPr>
            <a:spLocks noGrp="1"/>
          </p:cNvSpPr>
          <p:nvPr>
            <p:ph idx="1"/>
          </p:nvPr>
        </p:nvSpPr>
        <p:spPr>
          <a:xfrm>
            <a:off x="1737110" y="1117600"/>
            <a:ext cx="8570672" cy="5477164"/>
          </a:xfrm>
        </p:spPr>
        <p:txBody>
          <a:bodyPr/>
          <a:lstStyle/>
          <a:p>
            <a:pPr marL="0" indent="0">
              <a:buNone/>
            </a:pPr>
            <a:r>
              <a:rPr lang="en-US" sz="1800" b="1" dirty="0"/>
              <a:t>Securing Ports and Services </a:t>
            </a:r>
            <a:r>
              <a:rPr lang="en-US" sz="1800" dirty="0"/>
              <a:t>- Cyber criminals exploit the services running on a system because they know that most devices run more services or programs than they need. </a:t>
            </a:r>
            <a:r>
              <a:rPr lang="en-US" sz="1800" dirty="0">
                <a:highlight>
                  <a:srgbClr val="FFFF00"/>
                </a:highlight>
              </a:rPr>
              <a:t>An administrator should look at every service to verify its necessity and evaluate its risk. Remove any unnecessary services.</a:t>
            </a:r>
          </a:p>
          <a:p>
            <a:pPr marL="0" indent="0">
              <a:buNone/>
            </a:pPr>
            <a:r>
              <a:rPr lang="en-US" sz="1800" b="1" dirty="0"/>
              <a:t>Privileged Accounts </a:t>
            </a:r>
            <a:r>
              <a:rPr lang="en-US" sz="1800" dirty="0"/>
              <a:t>- Cyber criminals exploit privileged accounts because they are the </a:t>
            </a:r>
            <a:r>
              <a:rPr lang="en-US" sz="1800" dirty="0">
                <a:highlight>
                  <a:srgbClr val="FFFF00"/>
                </a:highlight>
              </a:rPr>
              <a:t>most powerful accounts in the organization</a:t>
            </a:r>
            <a:r>
              <a:rPr lang="en-US" sz="1800" dirty="0"/>
              <a:t>. Privileged accounts have the credentials to gain access to systems and they provide elevated, unrestricted access. Administrators use these accounts to deploy and manage operating systems, applications, and network devices. </a:t>
            </a:r>
            <a:r>
              <a:rPr lang="en-US" sz="1800" dirty="0">
                <a:highlight>
                  <a:srgbClr val="FFFF00"/>
                </a:highlight>
              </a:rPr>
              <a:t>These account should be secured or removed to mitigate these risks.</a:t>
            </a:r>
          </a:p>
          <a:p>
            <a:pPr marL="0" indent="0">
              <a:buNone/>
            </a:pPr>
            <a:r>
              <a:rPr lang="en-US" sz="1800" b="1" dirty="0"/>
              <a:t>Group Policies </a:t>
            </a:r>
            <a:r>
              <a:rPr lang="en-US" sz="1800" dirty="0"/>
              <a:t>- In most networks that use Windows computers, an administrator configures Active Directory with Domains on a Windows Server. An administrator configures </a:t>
            </a:r>
            <a:r>
              <a:rPr lang="en-US" sz="1800" dirty="0">
                <a:highlight>
                  <a:srgbClr val="FFFF00"/>
                </a:highlight>
              </a:rPr>
              <a:t>user account policies such as password policies and lockout policies by adding users to groups and setting policy at a group level</a:t>
            </a:r>
            <a:r>
              <a:rPr lang="en-US" sz="1800" dirty="0"/>
              <a:t>. </a:t>
            </a:r>
          </a:p>
          <a:p>
            <a:pPr marL="0" indent="0">
              <a:buNone/>
            </a:pPr>
            <a:r>
              <a:rPr lang="en-US" sz="1800" b="1" dirty="0"/>
              <a:t>Enable Logs and Alerts </a:t>
            </a:r>
            <a:r>
              <a:rPr lang="en-US" sz="1800" dirty="0"/>
              <a:t>- A log records events as they occur on  a system. Log entries make up a log file, and a log entry contains all of the information related to a specific event. </a:t>
            </a:r>
            <a:r>
              <a:rPr lang="en-US" sz="1800" dirty="0">
                <a:highlight>
                  <a:srgbClr val="FFFF00"/>
                </a:highlight>
              </a:rPr>
              <a:t>Logs that relate to computer security have grown in importance.</a:t>
            </a:r>
          </a:p>
          <a:p>
            <a:pPr marL="0" indent="0">
              <a:buNone/>
            </a:pPr>
            <a:endParaRPr lang="en-US" sz="1800" dirty="0"/>
          </a:p>
          <a:p>
            <a:pPr marL="0" indent="0">
              <a:buNone/>
            </a:pPr>
            <a:endParaRPr lang="en-US" sz="1800" dirty="0"/>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1083447691"/>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37111" y="452581"/>
            <a:ext cx="8772157" cy="711200"/>
          </a:xfrm>
        </p:spPr>
        <p:txBody>
          <a:bodyPr>
            <a:normAutofit fontScale="90000"/>
          </a:bodyPr>
          <a:lstStyle/>
          <a:p>
            <a:pPr eaLnBrk="1" hangingPunct="1"/>
            <a:r>
              <a:rPr lang="en-US" sz="1800" dirty="0"/>
              <a:t>Server Hardening</a:t>
            </a:r>
            <a:br>
              <a:rPr lang="en-US" sz="2800" dirty="0">
                <a:latin typeface="Arial" charset="0"/>
              </a:rPr>
            </a:br>
            <a:r>
              <a:rPr lang="en-US" sz="2800" dirty="0">
                <a:latin typeface="Arial" charset="0"/>
              </a:rPr>
              <a:t>Physical Protection of Server</a:t>
            </a:r>
            <a:endParaRPr lang="en-US" dirty="0">
              <a:latin typeface="Arial" charset="0"/>
            </a:endParaRPr>
          </a:p>
        </p:txBody>
      </p:sp>
      <p:sp>
        <p:nvSpPr>
          <p:cNvPr id="2" name="Content Placeholder 1"/>
          <p:cNvSpPr>
            <a:spLocks noGrp="1"/>
          </p:cNvSpPr>
          <p:nvPr>
            <p:ph idx="1"/>
          </p:nvPr>
        </p:nvSpPr>
        <p:spPr>
          <a:xfrm>
            <a:off x="1921838" y="1339274"/>
            <a:ext cx="8330526" cy="5246253"/>
          </a:xfrm>
        </p:spPr>
        <p:txBody>
          <a:bodyPr/>
          <a:lstStyle/>
          <a:p>
            <a:pPr marL="0" indent="0">
              <a:buNone/>
            </a:pPr>
            <a:r>
              <a:rPr lang="en-US" sz="1800" b="1" dirty="0"/>
              <a:t>Power - </a:t>
            </a:r>
            <a:r>
              <a:rPr lang="en-US" sz="1800" dirty="0"/>
              <a:t>A critical issue in protecting information systems is electrical power systems and power considerations. </a:t>
            </a:r>
            <a:r>
              <a:rPr lang="en-US" sz="1800" dirty="0">
                <a:highlight>
                  <a:srgbClr val="FFFF00"/>
                </a:highlight>
              </a:rPr>
              <a:t>A continuous supply of electrical power is critical in today's massive server and data storage facilities. </a:t>
            </a:r>
            <a:r>
              <a:rPr lang="en-US" sz="1800" dirty="0">
                <a:solidFill>
                  <a:srgbClr val="FF0000"/>
                </a:solidFill>
              </a:rPr>
              <a:t>Organizations should protect themselves from Power excess </a:t>
            </a:r>
            <a:r>
              <a:rPr lang="en-US" sz="1800" dirty="0" err="1">
                <a:solidFill>
                  <a:srgbClr val="FF0000"/>
                </a:solidFill>
              </a:rPr>
              <a:t>e.g</a:t>
            </a:r>
            <a:r>
              <a:rPr lang="en-US" sz="1800" dirty="0">
                <a:solidFill>
                  <a:srgbClr val="FF0000"/>
                </a:solidFill>
              </a:rPr>
              <a:t> spike,  Power Loss , Power Degradation e. g Brownout (prolonged low voltage)</a:t>
            </a:r>
          </a:p>
          <a:p>
            <a:pPr marL="0" indent="0">
              <a:buNone/>
            </a:pPr>
            <a:r>
              <a:rPr lang="en-US" sz="1800" b="1" dirty="0"/>
              <a:t>Heating, Ventilation, and Air Conditioning (HVAC) - </a:t>
            </a:r>
            <a:r>
              <a:rPr lang="en-US" sz="1800" dirty="0"/>
              <a:t>HVAC systems are critical to the safety of people and information systems in the organization's facilities. When designing modern IT facilities, these systems play a very important role in the overall security. </a:t>
            </a:r>
            <a:r>
              <a:rPr lang="en-US" sz="1800" dirty="0">
                <a:highlight>
                  <a:srgbClr val="FFFF00"/>
                </a:highlight>
              </a:rPr>
              <a:t>HVAC systems control the ambient environment (temperature, humidity, airflow, and air filtering) and must be planned for and operated along with other data center components such as computing hardware, cabling, data storage, fire protection, physical security systems and power. </a:t>
            </a:r>
          </a:p>
          <a:p>
            <a:pPr marL="0" indent="0">
              <a:buNone/>
            </a:pPr>
            <a:r>
              <a:rPr lang="en-US" sz="1800" b="1" dirty="0"/>
              <a:t>Hardware Monitoring </a:t>
            </a:r>
            <a:r>
              <a:rPr lang="en-US" sz="1800" dirty="0"/>
              <a:t>- Hardware monitoring is often found in large server farms. A server farm is a facility that houses hundreds or thousands of servers for companies. </a:t>
            </a:r>
            <a:r>
              <a:rPr lang="en-GB" sz="1800" dirty="0">
                <a:solidFill>
                  <a:srgbClr val="FF0000"/>
                </a:solidFill>
                <a:effectLst/>
                <a:latin typeface="Helvetica" panose="020B0604020202020204" pitchFamily="34" charset="0"/>
                <a:ea typeface="DengXian" panose="02010600030101010101" pitchFamily="2" charset="-122"/>
              </a:rPr>
              <a:t>Hardware monitoring systems enable a technician to monitor hundreds or thousands of systems from a single terminal</a:t>
            </a:r>
            <a:endParaRPr lang="en-US" sz="1800" dirty="0">
              <a:solidFill>
                <a:srgbClr val="FF0000"/>
              </a:solidFill>
            </a:endParaRPr>
          </a:p>
          <a:p>
            <a:pPr marL="0" indent="0">
              <a:buNone/>
            </a:pPr>
            <a:endParaRPr lang="en-US" sz="1800" dirty="0"/>
          </a:p>
          <a:p>
            <a:pPr marL="338137" lvl="1" indent="0"/>
            <a:endParaRPr lang="en-US" sz="1800" dirty="0"/>
          </a:p>
        </p:txBody>
      </p:sp>
    </p:spTree>
    <p:extLst>
      <p:ext uri="{BB962C8B-B14F-4D97-AF65-F5344CB8AC3E}">
        <p14:creationId xmlns:p14="http://schemas.microsoft.com/office/powerpoint/2010/main" val="2666405247"/>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US" sz="5400" dirty="0">
                <a:solidFill>
                  <a:schemeClr val="bg1"/>
                </a:solidFill>
              </a:rPr>
              <a:t>Network Hardening</a:t>
            </a:r>
            <a:endParaRPr lang="en-GB" sz="5400" dirty="0">
              <a:solidFill>
                <a:schemeClr val="bg1"/>
              </a:solidFill>
            </a:endParaRPr>
          </a:p>
        </p:txBody>
      </p:sp>
    </p:spTree>
    <p:extLst>
      <p:ext uri="{BB962C8B-B14F-4D97-AF65-F5344CB8AC3E}">
        <p14:creationId xmlns:p14="http://schemas.microsoft.com/office/powerpoint/2010/main" val="22435067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09921" y="216421"/>
            <a:ext cx="8772157" cy="824808"/>
          </a:xfrm>
        </p:spPr>
        <p:txBody>
          <a:bodyPr/>
          <a:lstStyle/>
          <a:p>
            <a:pPr eaLnBrk="1" hangingPunct="1"/>
            <a:r>
              <a:rPr lang="en-US" sz="1800" dirty="0"/>
              <a:t>Network Hardening</a:t>
            </a:r>
            <a:br>
              <a:rPr lang="en-US" sz="1800" dirty="0"/>
            </a:br>
            <a:r>
              <a:rPr lang="en-US" sz="2800" dirty="0">
                <a:latin typeface="Arial" charset="0"/>
              </a:rPr>
              <a:t>Securing Network Devices </a:t>
            </a:r>
            <a:endParaRPr lang="en-US" dirty="0">
              <a:latin typeface="Arial" charset="0"/>
            </a:endParaRPr>
          </a:p>
        </p:txBody>
      </p:sp>
      <p:sp>
        <p:nvSpPr>
          <p:cNvPr id="2" name="Content Placeholder 1"/>
          <p:cNvSpPr>
            <a:spLocks noGrp="1"/>
          </p:cNvSpPr>
          <p:nvPr>
            <p:ph idx="1"/>
          </p:nvPr>
        </p:nvSpPr>
        <p:spPr>
          <a:xfrm>
            <a:off x="1709921" y="896310"/>
            <a:ext cx="8349865" cy="4945246"/>
          </a:xfrm>
        </p:spPr>
        <p:txBody>
          <a:bodyPr/>
          <a:lstStyle/>
          <a:p>
            <a:pPr marL="0" indent="0">
              <a:buNone/>
            </a:pPr>
            <a:r>
              <a:rPr lang="en-US" sz="1800" b="1" dirty="0"/>
              <a:t>Operation Centers </a:t>
            </a:r>
            <a:r>
              <a:rPr lang="en-US" sz="1800" dirty="0"/>
              <a:t>- The Network Operation Center (NOC) is one or more locations containing the tools that provide administrators with a detailed status of the organization’s network. The NOC is ground zero for network troubleshooting, performance monitoring, software distribution and updates, communications management, and device management.</a:t>
            </a:r>
          </a:p>
          <a:p>
            <a:pPr marL="0" indent="0">
              <a:buNone/>
            </a:pPr>
            <a:r>
              <a:rPr lang="en-US" sz="1800" b="1" dirty="0"/>
              <a:t>Switches, Routers, and Network Appliances </a:t>
            </a:r>
            <a:r>
              <a:rPr lang="en-US" sz="1800" dirty="0"/>
              <a:t>- Network devices ship with either no passwords or default passwords. </a:t>
            </a:r>
            <a:r>
              <a:rPr lang="en-GB" sz="1800" dirty="0">
                <a:solidFill>
                  <a:srgbClr val="FF0000"/>
                </a:solidFill>
                <a:effectLst/>
                <a:latin typeface="Helvetica" panose="020B0604020202020204" pitchFamily="34" charset="0"/>
                <a:ea typeface="DengXian" panose="02010600030101010101" pitchFamily="2" charset="-122"/>
              </a:rPr>
              <a:t>Change the default passwords before connecting any device to the network</a:t>
            </a:r>
            <a:endParaRPr lang="en-US" sz="1800" dirty="0">
              <a:solidFill>
                <a:srgbClr val="FF0000"/>
              </a:solidFill>
            </a:endParaRPr>
          </a:p>
          <a:p>
            <a:r>
              <a:rPr lang="en-US" sz="1800" b="1" dirty="0"/>
              <a:t>Network switches </a:t>
            </a:r>
            <a:r>
              <a:rPr lang="en-US" sz="1800" dirty="0"/>
              <a:t>are the heart of the modern data communication network. The main threat to network </a:t>
            </a:r>
            <a:r>
              <a:rPr lang="en-US" sz="1800" dirty="0">
                <a:highlight>
                  <a:srgbClr val="FFFF00"/>
                </a:highlight>
              </a:rPr>
              <a:t>switches are theft, hacking and remote access, attacks against network protocols like ARP/STP or attacks against performance and availability. </a:t>
            </a:r>
            <a:r>
              <a:rPr lang="en-GB" sz="1800" dirty="0">
                <a:solidFill>
                  <a:srgbClr val="FF0000"/>
                </a:solidFill>
                <a:effectLst/>
                <a:latin typeface="Helvetica" panose="020B0604020202020204" pitchFamily="34" charset="0"/>
                <a:ea typeface="DengXian" panose="02010600030101010101" pitchFamily="2" charset="-122"/>
              </a:rPr>
              <a:t>One way to secure ports is by implementing a feature called port security. Port security limits the number of valid MAC addresses allowed on a port. </a:t>
            </a:r>
            <a:endParaRPr lang="en-US" sz="1800" dirty="0">
              <a:solidFill>
                <a:srgbClr val="FF0000"/>
              </a:solidFill>
              <a:highlight>
                <a:srgbClr val="FFFF00"/>
              </a:highlight>
            </a:endParaRPr>
          </a:p>
          <a:p>
            <a:r>
              <a:rPr lang="en-US" sz="1800" b="1" dirty="0"/>
              <a:t>VLANs - </a:t>
            </a:r>
            <a:r>
              <a:rPr lang="en-US" sz="1800" dirty="0"/>
              <a:t>provide a way to group devices within a LAN and on individual switches. VLANs use logical connections instead of physical connections.</a:t>
            </a:r>
          </a:p>
          <a:p>
            <a:endParaRPr lang="en-US" sz="1800" dirty="0"/>
          </a:p>
        </p:txBody>
      </p:sp>
    </p:spTree>
    <p:extLst>
      <p:ext uri="{BB962C8B-B14F-4D97-AF65-F5344CB8AC3E}">
        <p14:creationId xmlns:p14="http://schemas.microsoft.com/office/powerpoint/2010/main" val="1687339839"/>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17869" y="394392"/>
            <a:ext cx="8772157" cy="824808"/>
          </a:xfrm>
        </p:spPr>
        <p:txBody>
          <a:bodyPr/>
          <a:lstStyle/>
          <a:p>
            <a:pPr eaLnBrk="1" hangingPunct="1"/>
            <a:r>
              <a:rPr lang="en-US" sz="1800" dirty="0"/>
              <a:t>Network Hardening</a:t>
            </a:r>
            <a:br>
              <a:rPr lang="en-US" sz="1800" dirty="0"/>
            </a:br>
            <a:r>
              <a:rPr lang="en-US" sz="2800" dirty="0">
                <a:latin typeface="Arial" charset="0"/>
              </a:rPr>
              <a:t>Securing Network Devices (Cont.)</a:t>
            </a:r>
            <a:endParaRPr lang="en-US" dirty="0">
              <a:latin typeface="Arial" charset="0"/>
            </a:endParaRPr>
          </a:p>
        </p:txBody>
      </p:sp>
      <p:sp>
        <p:nvSpPr>
          <p:cNvPr id="2" name="Content Placeholder 1"/>
          <p:cNvSpPr>
            <a:spLocks noGrp="1"/>
          </p:cNvSpPr>
          <p:nvPr>
            <p:ph idx="1"/>
          </p:nvPr>
        </p:nvSpPr>
        <p:spPr>
          <a:xfrm>
            <a:off x="1737110" y="1381126"/>
            <a:ext cx="8349865" cy="4945246"/>
          </a:xfrm>
        </p:spPr>
        <p:txBody>
          <a:bodyPr/>
          <a:lstStyle/>
          <a:p>
            <a:r>
              <a:rPr lang="en-US" sz="1800" b="1" dirty="0"/>
              <a:t>Firewalls - </a:t>
            </a:r>
            <a:r>
              <a:rPr lang="en-US" sz="1800" dirty="0"/>
              <a:t>are hardware or software solutions that enforce network security policies. A firewall filters unauthorized or potentially dangerous traffic from entering the network.</a:t>
            </a:r>
          </a:p>
          <a:p>
            <a:r>
              <a:rPr lang="en-US" sz="1800" b="1" dirty="0"/>
              <a:t>Routers - </a:t>
            </a:r>
            <a:r>
              <a:rPr lang="en-US" sz="1800" dirty="0"/>
              <a:t>Routers form the backbone of the Internet and communications between different networks. Routers communicate with one another to identify the best possible path to deliver traffic to different networks. Routers use routing protocols to make routing decision.</a:t>
            </a:r>
          </a:p>
          <a:p>
            <a:r>
              <a:rPr lang="en-US" sz="1800" b="1" dirty="0"/>
              <a:t>Wireless and Mobile Devices </a:t>
            </a:r>
            <a:r>
              <a:rPr lang="en-US" sz="1800" dirty="0"/>
              <a:t>- Wireless and mobile devices have become the predominant type of devices on most modern networks. They provide mobility and convenience but pose a host of vulnerabilities. These vulnerabilities include theft, hacking and unauthorized remote access, sniffing, man-in-the-middle attacks, and attacks against performance and availability. </a:t>
            </a:r>
          </a:p>
          <a:p>
            <a:r>
              <a:rPr lang="en-US" sz="1800" b="1" dirty="0"/>
              <a:t>Network and Routing Services </a:t>
            </a:r>
            <a:r>
              <a:rPr lang="en-US" sz="1800" dirty="0"/>
              <a:t>- Cyber criminals use vulnerable network services to attack a device or to use it as part of the attack. Securing network services ensures that only necessary ports are exposed and available. Network services include; DHCP, DNS, ICMP, Routing Services (RIP-OSPF-ISS), NTP and others.</a:t>
            </a:r>
          </a:p>
          <a:p>
            <a:pPr marL="0" indent="0">
              <a:buNone/>
            </a:pPr>
            <a:endParaRPr lang="en-US" sz="1800" dirty="0"/>
          </a:p>
          <a:p>
            <a:endParaRPr lang="en-US" sz="1800" dirty="0"/>
          </a:p>
        </p:txBody>
      </p:sp>
    </p:spTree>
    <p:extLst>
      <p:ext uri="{BB962C8B-B14F-4D97-AF65-F5344CB8AC3E}">
        <p14:creationId xmlns:p14="http://schemas.microsoft.com/office/powerpoint/2010/main" val="3010128681"/>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17869" y="394392"/>
            <a:ext cx="8772157" cy="815572"/>
          </a:xfrm>
        </p:spPr>
        <p:txBody>
          <a:bodyPr/>
          <a:lstStyle/>
          <a:p>
            <a:pPr eaLnBrk="1" hangingPunct="1"/>
            <a:r>
              <a:rPr lang="en-US" sz="1800" dirty="0"/>
              <a:t>Network Hardening</a:t>
            </a:r>
            <a:br>
              <a:rPr lang="en-US" sz="1800" dirty="0">
                <a:latin typeface="Arial" charset="0"/>
              </a:rPr>
            </a:br>
            <a:r>
              <a:rPr lang="en-US" sz="2800" dirty="0">
                <a:latin typeface="Arial" charset="0"/>
              </a:rPr>
              <a:t>Voice and Video Equipment</a:t>
            </a:r>
            <a:endParaRPr lang="en-US" dirty="0">
              <a:latin typeface="Arial" charset="0"/>
            </a:endParaRPr>
          </a:p>
        </p:txBody>
      </p:sp>
      <p:sp>
        <p:nvSpPr>
          <p:cNvPr id="2" name="Content Placeholder 1"/>
          <p:cNvSpPr>
            <a:spLocks noGrp="1"/>
          </p:cNvSpPr>
          <p:nvPr>
            <p:ph idx="1"/>
          </p:nvPr>
        </p:nvSpPr>
        <p:spPr>
          <a:xfrm>
            <a:off x="1737110" y="1209964"/>
            <a:ext cx="8071908" cy="5116408"/>
          </a:xfrm>
        </p:spPr>
        <p:txBody>
          <a:bodyPr/>
          <a:lstStyle/>
          <a:p>
            <a:pPr marL="0" indent="0">
              <a:buNone/>
            </a:pPr>
            <a:r>
              <a:rPr lang="en-US" sz="1800" b="1" dirty="0"/>
              <a:t>VoIP Equipment </a:t>
            </a:r>
            <a:r>
              <a:rPr lang="en-US" sz="1800" dirty="0"/>
              <a:t>- uses networks such as the Internet to make and receive phone calls. The equipment required for VoIP includes an Internet connection plus a phone.</a:t>
            </a:r>
            <a:r>
              <a:rPr lang="en-GB" sz="1800" dirty="0">
                <a:solidFill>
                  <a:srgbClr val="333333"/>
                </a:solidFill>
                <a:effectLst/>
                <a:latin typeface="Helvetica" panose="020B0604020202020204" pitchFamily="34" charset="0"/>
                <a:ea typeface="Times New Roman" panose="02020603050405020304" pitchFamily="18" charset="0"/>
              </a:rPr>
              <a:t> </a:t>
            </a:r>
            <a:r>
              <a:rPr lang="en-GB" sz="1600" dirty="0">
                <a:solidFill>
                  <a:srgbClr val="FF0000"/>
                </a:solidFill>
                <a:effectLst/>
                <a:latin typeface="Helvetica" panose="020B0604020202020204" pitchFamily="34" charset="0"/>
                <a:ea typeface="Times New Roman" panose="02020603050405020304" pitchFamily="18" charset="0"/>
              </a:rPr>
              <a:t>Cyber criminals target these systems in order to gain access to free phone services, eavesdrop on phone calls, or to affect performance and availability</a:t>
            </a:r>
            <a:r>
              <a:rPr lang="en-US" sz="1600" dirty="0">
                <a:solidFill>
                  <a:srgbClr val="FF0000"/>
                </a:solidFill>
              </a:rPr>
              <a:t> </a:t>
            </a:r>
          </a:p>
          <a:p>
            <a:pPr marL="0" indent="0">
              <a:buNone/>
            </a:pPr>
            <a:r>
              <a:rPr lang="en-US" sz="1800" b="1" dirty="0"/>
              <a:t>Cameras</a:t>
            </a:r>
            <a:r>
              <a:rPr lang="en-US" sz="1800" dirty="0"/>
              <a:t> - An Internet camera sends and receives data over a LAN and/or the Internet. A user can remotely view live video using a web browser on a wide range of devices including computer systems, laptops, tablets, and smartphones. Cameras come in various forms including the traditional security camera. </a:t>
            </a:r>
          </a:p>
          <a:p>
            <a:pPr marL="0" indent="0">
              <a:buNone/>
            </a:pPr>
            <a:r>
              <a:rPr lang="en-US" sz="1800" b="1" dirty="0"/>
              <a:t>Videoconferencing Equipment </a:t>
            </a:r>
            <a:r>
              <a:rPr lang="en-US" sz="1800" dirty="0"/>
              <a:t>- allows two or more locations to communicate simultaneously using telecommunication technologies. These technologies take advantage of the new high definition video standards. Videoconferencing is now part of normal day-to-day operations in industries like the medical field. </a:t>
            </a:r>
          </a:p>
          <a:p>
            <a:pPr marL="0" indent="0">
              <a:buNone/>
            </a:pPr>
            <a:r>
              <a:rPr lang="en-US" sz="1800" b="1" dirty="0"/>
              <a:t>Network and IoT Sensors - </a:t>
            </a:r>
            <a:r>
              <a:rPr lang="en-US" sz="1800" dirty="0"/>
              <a:t>One of the fastest sectors of information technology is the use of intelligent devices and sensors. The computer industry brands this sector as the Internet of Things (IoT). Businesses and consumers use IoT devices to automate processes, monitor environmental conditions, and alert the user of adverse conditions. </a:t>
            </a:r>
          </a:p>
          <a:p>
            <a:pPr marL="0" indent="0">
              <a:buNone/>
            </a:pPr>
            <a:endParaRPr lang="en-US" sz="1800" dirty="0"/>
          </a:p>
        </p:txBody>
      </p:sp>
    </p:spTree>
    <p:extLst>
      <p:ext uri="{BB962C8B-B14F-4D97-AF65-F5344CB8AC3E}">
        <p14:creationId xmlns:p14="http://schemas.microsoft.com/office/powerpoint/2010/main" val="1874630823"/>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1D1DD-1C0B-4112-8CB9-5051D3C85F52}"/>
              </a:ext>
            </a:extLst>
          </p:cNvPr>
          <p:cNvSpPr>
            <a:spLocks noGrp="1"/>
          </p:cNvSpPr>
          <p:nvPr>
            <p:ph type="title"/>
          </p:nvPr>
        </p:nvSpPr>
        <p:spPr/>
        <p:txBody>
          <a:bodyPr/>
          <a:lstStyle/>
          <a:p>
            <a:r>
              <a:rPr lang="en-GB" dirty="0"/>
              <a:t>Summary of Hardening Networks</a:t>
            </a:r>
          </a:p>
        </p:txBody>
      </p:sp>
      <p:pic>
        <p:nvPicPr>
          <p:cNvPr id="4" name="Content Placeholder 3">
            <a:extLst>
              <a:ext uri="{FF2B5EF4-FFF2-40B4-BE49-F238E27FC236}">
                <a16:creationId xmlns:a16="http://schemas.microsoft.com/office/drawing/2014/main" id="{0FE1DF54-FCFC-416F-A0E9-72E931911762}"/>
              </a:ext>
            </a:extLst>
          </p:cNvPr>
          <p:cNvPicPr>
            <a:picLocks noGrp="1" noChangeAspect="1"/>
          </p:cNvPicPr>
          <p:nvPr>
            <p:ph idx="1"/>
          </p:nvPr>
        </p:nvPicPr>
        <p:blipFill rotWithShape="1">
          <a:blip r:embed="rId2"/>
          <a:srcRect l="13875" t="24168" r="13276" b="30303"/>
          <a:stretch/>
        </p:blipFill>
        <p:spPr bwMode="auto">
          <a:xfrm>
            <a:off x="351934" y="1260838"/>
            <a:ext cx="10639694" cy="425572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445067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US" sz="5400" dirty="0">
                <a:solidFill>
                  <a:schemeClr val="bg1"/>
                </a:solidFill>
              </a:rPr>
              <a:t>Physical Security</a:t>
            </a:r>
            <a:endParaRPr lang="en-GB" sz="5400" dirty="0">
              <a:solidFill>
                <a:schemeClr val="bg1"/>
              </a:solidFill>
            </a:endParaRPr>
          </a:p>
        </p:txBody>
      </p:sp>
    </p:spTree>
    <p:extLst>
      <p:ext uri="{BB962C8B-B14F-4D97-AF65-F5344CB8AC3E}">
        <p14:creationId xmlns:p14="http://schemas.microsoft.com/office/powerpoint/2010/main" val="28660662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17869" y="394392"/>
            <a:ext cx="8772157" cy="838200"/>
          </a:xfrm>
        </p:spPr>
        <p:txBody>
          <a:bodyPr>
            <a:normAutofit fontScale="90000"/>
          </a:bodyPr>
          <a:lstStyle/>
          <a:p>
            <a:r>
              <a:rPr lang="en-US" sz="1800" dirty="0"/>
              <a:t>Physical Security</a:t>
            </a:r>
            <a:br>
              <a:rPr lang="en-US" sz="1800" dirty="0"/>
            </a:br>
            <a:r>
              <a:rPr lang="en-US" b="0" dirty="0"/>
              <a:t>Physical Access Control</a:t>
            </a:r>
          </a:p>
        </p:txBody>
      </p:sp>
      <p:sp>
        <p:nvSpPr>
          <p:cNvPr id="2" name="Content Placeholder 1"/>
          <p:cNvSpPr>
            <a:spLocks noGrp="1"/>
          </p:cNvSpPr>
          <p:nvPr>
            <p:ph idx="1"/>
          </p:nvPr>
        </p:nvSpPr>
        <p:spPr>
          <a:xfrm>
            <a:off x="1798656" y="1232592"/>
            <a:ext cx="8240694" cy="4786870"/>
          </a:xfrm>
        </p:spPr>
        <p:txBody>
          <a:bodyPr/>
          <a:lstStyle/>
          <a:p>
            <a:pPr marL="0" indent="0">
              <a:buNone/>
            </a:pPr>
            <a:r>
              <a:rPr lang="en-US" sz="1800" b="1" dirty="0"/>
              <a:t>Fencing and Barricades </a:t>
            </a:r>
            <a:r>
              <a:rPr lang="en-US" sz="1800" dirty="0"/>
              <a:t>- Physical barriers are the first thing that comes to mind when thinking about physical security. This is the outermost layer of security, and these solutions are the most publicly visible. A perimeter security system typically consists of perimeter fence system, security gate system, bollards, vehicle entry barriers and guard shelters.</a:t>
            </a:r>
          </a:p>
          <a:p>
            <a:pPr marL="0" indent="0">
              <a:buNone/>
            </a:pPr>
            <a:r>
              <a:rPr lang="en-US" sz="1800" b="1" dirty="0"/>
              <a:t>Biometrics -</a:t>
            </a:r>
            <a:r>
              <a:rPr lang="en-US" sz="1800" dirty="0"/>
              <a:t> are the automated methods of recognizing an individual based on a physiological or behavioral characteristic. Biometric authentication systems include measurements of the face, fingerprint, hand geometry, iris, retina, signature, and voice. Biometric technologies can be the foundation of highly secure identification and personal verification solutions.</a:t>
            </a:r>
          </a:p>
          <a:p>
            <a:pPr marL="0" indent="0">
              <a:buNone/>
            </a:pPr>
            <a:r>
              <a:rPr lang="en-US" sz="1800" b="1" dirty="0"/>
              <a:t>Badges and Access Logs </a:t>
            </a:r>
            <a:r>
              <a:rPr lang="en-US" sz="1800" dirty="0"/>
              <a:t>– A badge allows an individual to gain access to an area with automated entry points. An entry point can be a door, a turnstile, a gate, or other barrier. Access badges use various technologies such as a magnetic stripe, barcode, or biometrics. The system logs the transaction for later retrieval. Reports reveal who entered what entry points at what time.</a:t>
            </a:r>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768346920"/>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17869" y="394392"/>
            <a:ext cx="8772157" cy="723208"/>
          </a:xfrm>
        </p:spPr>
        <p:txBody>
          <a:bodyPr>
            <a:normAutofit fontScale="90000"/>
          </a:bodyPr>
          <a:lstStyle/>
          <a:p>
            <a:pPr eaLnBrk="1" hangingPunct="1"/>
            <a:br>
              <a:rPr lang="en-US" dirty="0">
                <a:latin typeface="Arial" charset="0"/>
              </a:rPr>
            </a:br>
            <a:r>
              <a:rPr lang="en-US" sz="1800" dirty="0"/>
              <a:t>Physical Security</a:t>
            </a:r>
            <a:br>
              <a:rPr lang="en-US" sz="1800" dirty="0">
                <a:latin typeface="Arial" charset="0"/>
              </a:rPr>
            </a:br>
            <a:r>
              <a:rPr lang="en-US" sz="2800" dirty="0"/>
              <a:t>Surveillance</a:t>
            </a:r>
            <a:endParaRPr lang="en-US" sz="2800" dirty="0">
              <a:latin typeface="Arial" charset="0"/>
            </a:endParaRPr>
          </a:p>
        </p:txBody>
      </p:sp>
      <p:sp>
        <p:nvSpPr>
          <p:cNvPr id="2" name="Content Placeholder 1"/>
          <p:cNvSpPr>
            <a:spLocks noGrp="1"/>
          </p:cNvSpPr>
          <p:nvPr>
            <p:ph idx="1"/>
          </p:nvPr>
        </p:nvSpPr>
        <p:spPr>
          <a:xfrm>
            <a:off x="1856413" y="1274618"/>
            <a:ext cx="8078162" cy="4876796"/>
          </a:xfrm>
        </p:spPr>
        <p:txBody>
          <a:bodyPr/>
          <a:lstStyle/>
          <a:p>
            <a:pPr marL="0" indent="0">
              <a:buNone/>
            </a:pPr>
            <a:r>
              <a:rPr lang="en-US" sz="1800" b="1" dirty="0"/>
              <a:t>Guards and Escorts </a:t>
            </a:r>
            <a:r>
              <a:rPr lang="en-US" sz="1800" dirty="0"/>
              <a:t>- All physical access controls including deterrent and detection systems ultimately rely on personnel to intervene and stop the actual attack or intrusion. In highly secure information system facilities, guards control access to the organization’s sensitive areas. </a:t>
            </a:r>
          </a:p>
          <a:p>
            <a:pPr marL="0" indent="0">
              <a:buNone/>
            </a:pPr>
            <a:r>
              <a:rPr lang="en-US" sz="1800" b="1" dirty="0"/>
              <a:t>Video and Electronic Surveillance </a:t>
            </a:r>
            <a:r>
              <a:rPr lang="en-US" sz="1800" dirty="0"/>
              <a:t>– This type of surveillance can supplement or in some cases, replace security guards. The benefit of video and electronic surveillance is the ability to monitor areas even when no guards or personnel are present, the ability to record and log surveillance videos and data for long periods, and the ability to incorporate motion detection and notification.</a:t>
            </a:r>
          </a:p>
          <a:p>
            <a:pPr marL="0" indent="0">
              <a:buNone/>
            </a:pPr>
            <a:r>
              <a:rPr lang="en-US" sz="1800" b="1" dirty="0"/>
              <a:t>RFID and Wireless Surveillance </a:t>
            </a:r>
            <a:r>
              <a:rPr lang="en-US" sz="1800" dirty="0"/>
              <a:t>– These types of surveillance are used to manage and locate important information system assets.  </a:t>
            </a:r>
          </a:p>
          <a:p>
            <a:pPr marL="0" indent="0">
              <a:buNone/>
            </a:pPr>
            <a:endParaRPr lang="en-US" sz="1800" dirty="0"/>
          </a:p>
          <a:p>
            <a:endParaRPr lang="en-US" sz="1800" dirty="0"/>
          </a:p>
          <a:p>
            <a:endParaRPr lang="en-US" sz="2000" dirty="0"/>
          </a:p>
        </p:txBody>
      </p:sp>
    </p:spTree>
    <p:extLst>
      <p:ext uri="{BB962C8B-B14F-4D97-AF65-F5344CB8AC3E}">
        <p14:creationId xmlns:p14="http://schemas.microsoft.com/office/powerpoint/2010/main" val="1247276670"/>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fontScale="90000"/>
          </a:bodyPr>
          <a:lstStyle/>
          <a:p>
            <a:r>
              <a:rPr lang="en-US" sz="5400" dirty="0">
                <a:solidFill>
                  <a:schemeClr val="bg1"/>
                </a:solidFill>
              </a:rPr>
              <a:t>Understanding the Ethics of Working in Cybersecurity</a:t>
            </a:r>
            <a:endParaRPr lang="en-GB" sz="5400" dirty="0">
              <a:solidFill>
                <a:schemeClr val="bg1"/>
              </a:solidFill>
            </a:endParaRPr>
          </a:p>
        </p:txBody>
      </p:sp>
    </p:spTree>
    <p:extLst>
      <p:ext uri="{BB962C8B-B14F-4D97-AF65-F5344CB8AC3E}">
        <p14:creationId xmlns:p14="http://schemas.microsoft.com/office/powerpoint/2010/main" val="22971479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01022" y="139598"/>
            <a:ext cx="8772157" cy="711200"/>
          </a:xfrm>
        </p:spPr>
        <p:txBody>
          <a:bodyPr>
            <a:normAutofit fontScale="90000"/>
          </a:bodyPr>
          <a:lstStyle/>
          <a:p>
            <a:pPr eaLnBrk="1" hangingPunct="1"/>
            <a:r>
              <a:rPr lang="en-US" sz="1800" dirty="0"/>
              <a:t>Understanding the Ethics of Working in Cybersecurity</a:t>
            </a:r>
            <a:br>
              <a:rPr lang="en-US" sz="1800" dirty="0"/>
            </a:br>
            <a:r>
              <a:rPr lang="en-US" sz="2800" dirty="0">
                <a:latin typeface="Arial" charset="0"/>
              </a:rPr>
              <a:t>Cybersecurity Weapons</a:t>
            </a:r>
            <a:endParaRPr lang="en-US" dirty="0">
              <a:latin typeface="Arial" charset="0"/>
            </a:endParaRPr>
          </a:p>
        </p:txBody>
      </p:sp>
      <p:sp>
        <p:nvSpPr>
          <p:cNvPr id="2" name="Content Placeholder 1"/>
          <p:cNvSpPr>
            <a:spLocks noGrp="1"/>
          </p:cNvSpPr>
          <p:nvPr>
            <p:ph idx="1"/>
          </p:nvPr>
        </p:nvSpPr>
        <p:spPr>
          <a:xfrm>
            <a:off x="1921837" y="850798"/>
            <a:ext cx="8330526" cy="5328226"/>
          </a:xfrm>
        </p:spPr>
        <p:txBody>
          <a:bodyPr/>
          <a:lstStyle/>
          <a:p>
            <a:pPr marL="0" indent="0">
              <a:buNone/>
            </a:pPr>
            <a:r>
              <a:rPr lang="en-US" sz="1800" b="1" dirty="0"/>
              <a:t>Vulnerability Scanners - </a:t>
            </a:r>
            <a:r>
              <a:rPr lang="en-US" sz="1800" dirty="0"/>
              <a:t>assess computers, computer systems, networks, or applications for weaknesses. Vulnerability scanners help to automate security auditing by scanning the network for security risks and producing a prioritized list to address weaknesses. </a:t>
            </a:r>
          </a:p>
          <a:p>
            <a:pPr marL="0" indent="0">
              <a:buNone/>
            </a:pPr>
            <a:r>
              <a:rPr lang="en-US" sz="1800" b="1" dirty="0"/>
              <a:t>Penetrating Testing </a:t>
            </a:r>
            <a:r>
              <a:rPr lang="en-US" sz="1800" dirty="0"/>
              <a:t>(or pen testing) - is a method of testing the areas of weaknesses in systems by using various malicious techniques. Pen testing is not the same as vulnerability testing. Vulnerability testing just identifies potential problems. Pen testing involves a cybersecurity specialist who hacks a website, network, or server with the organization’s permission to try to gain access to resources without the knowledge of usernames, passwords, or other normal means. </a:t>
            </a:r>
          </a:p>
          <a:p>
            <a:pPr marL="0" indent="0">
              <a:buNone/>
            </a:pPr>
            <a:r>
              <a:rPr lang="en-US" sz="1800" b="1" dirty="0"/>
              <a:t>Packet Analyzers </a:t>
            </a:r>
            <a:r>
              <a:rPr lang="en-US" sz="1800" dirty="0"/>
              <a:t>(or packet sniffers)  - intercept and log network traffic. The packet analyzer captures each packet, shows the values of various fields in the packet, and analyzes its content. A sniffer can capture network traffic on both wired and wireless networks.</a:t>
            </a:r>
          </a:p>
          <a:p>
            <a:pPr marL="0" indent="0">
              <a:buNone/>
            </a:pPr>
            <a:r>
              <a:rPr lang="en-US" sz="1800" b="1" dirty="0"/>
              <a:t>Security Tools - </a:t>
            </a:r>
            <a:r>
              <a:rPr lang="en-US" sz="1800" dirty="0"/>
              <a:t>There is no one size fits all when it comes to the best security tools. Much depends on the situation, circumstance, and personal preference. A cybersecurity specialist must know where to go to get sound information.</a:t>
            </a:r>
          </a:p>
          <a:p>
            <a:pPr marL="0" indent="0">
              <a:buNone/>
            </a:pPr>
            <a:endParaRPr lang="en-US" sz="1800" dirty="0"/>
          </a:p>
        </p:txBody>
      </p:sp>
    </p:spTree>
    <p:extLst>
      <p:ext uri="{BB962C8B-B14F-4D97-AF65-F5344CB8AC3E}">
        <p14:creationId xmlns:p14="http://schemas.microsoft.com/office/powerpoint/2010/main" val="3343326011"/>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662296" y="119224"/>
            <a:ext cx="8772157" cy="824808"/>
          </a:xfrm>
        </p:spPr>
        <p:txBody>
          <a:bodyPr/>
          <a:lstStyle/>
          <a:p>
            <a:pPr eaLnBrk="1" hangingPunct="1"/>
            <a:r>
              <a:rPr lang="en-US" sz="1800" dirty="0"/>
              <a:t>Next Step</a:t>
            </a:r>
            <a:br>
              <a:rPr lang="en-US" sz="1800" dirty="0"/>
            </a:br>
            <a:r>
              <a:rPr lang="en-US" sz="2800" dirty="0">
                <a:latin typeface="Arial" charset="0"/>
              </a:rPr>
              <a:t>Exploring the Cybersecurity Profession</a:t>
            </a:r>
            <a:endParaRPr lang="en-US" dirty="0">
              <a:latin typeface="Arial" charset="0"/>
            </a:endParaRPr>
          </a:p>
        </p:txBody>
      </p:sp>
      <p:sp>
        <p:nvSpPr>
          <p:cNvPr id="2" name="Content Placeholder 1"/>
          <p:cNvSpPr>
            <a:spLocks noGrp="1"/>
          </p:cNvSpPr>
          <p:nvPr>
            <p:ph idx="1"/>
          </p:nvPr>
        </p:nvSpPr>
        <p:spPr>
          <a:xfrm>
            <a:off x="1838323" y="858525"/>
            <a:ext cx="8420101" cy="4926196"/>
          </a:xfrm>
        </p:spPr>
        <p:txBody>
          <a:bodyPr/>
          <a:lstStyle/>
          <a:p>
            <a:pPr marL="0" indent="0">
              <a:spcBef>
                <a:spcPts val="600"/>
              </a:spcBef>
              <a:buNone/>
            </a:pPr>
            <a:r>
              <a:rPr lang="en-US" sz="1800" b="1" dirty="0"/>
              <a:t>Defining the Roles of Cybersecurity Professionals </a:t>
            </a:r>
          </a:p>
          <a:p>
            <a:pPr marL="0" indent="0">
              <a:spcBef>
                <a:spcPts val="600"/>
              </a:spcBef>
              <a:buNone/>
            </a:pPr>
            <a:r>
              <a:rPr lang="en-US" sz="1800" dirty="0"/>
              <a:t>The ISO standard defines the role of cybersecurity professionals. The ISO 27000 framework requires:</a:t>
            </a:r>
          </a:p>
          <a:p>
            <a:pPr>
              <a:spcBef>
                <a:spcPts val="600"/>
              </a:spcBef>
            </a:pPr>
            <a:r>
              <a:rPr lang="en-US" sz="1800" dirty="0"/>
              <a:t>A senior manager responsible for IT and ISM (often the audit sponsor)</a:t>
            </a:r>
          </a:p>
          <a:p>
            <a:pPr>
              <a:spcBef>
                <a:spcPts val="600"/>
              </a:spcBef>
            </a:pPr>
            <a:r>
              <a:rPr lang="en-US" sz="1800" dirty="0"/>
              <a:t>Information security professionals and security administrators</a:t>
            </a:r>
          </a:p>
          <a:p>
            <a:pPr>
              <a:spcBef>
                <a:spcPts val="600"/>
              </a:spcBef>
            </a:pPr>
            <a:r>
              <a:rPr lang="en-US" sz="1800" dirty="0"/>
              <a:t>Site/physical security manager and facilities contacts</a:t>
            </a:r>
          </a:p>
          <a:p>
            <a:pPr>
              <a:spcBef>
                <a:spcPts val="600"/>
              </a:spcBef>
            </a:pPr>
            <a:r>
              <a:rPr lang="en-US" sz="1800" dirty="0"/>
              <a:t>HR contact for HR matters such as disciplinary action and training</a:t>
            </a:r>
          </a:p>
          <a:p>
            <a:pPr>
              <a:spcBef>
                <a:spcPts val="600"/>
              </a:spcBef>
            </a:pPr>
            <a:r>
              <a:rPr lang="en-US" sz="1800" dirty="0"/>
              <a:t>Systems and network managers, security architects and other IT professionals</a:t>
            </a:r>
          </a:p>
          <a:p>
            <a:pPr marL="0" indent="0">
              <a:spcBef>
                <a:spcPts val="600"/>
              </a:spcBef>
              <a:buNone/>
            </a:pPr>
            <a:r>
              <a:rPr lang="en-US" sz="1800" b="1" dirty="0"/>
              <a:t>Job Search Tools</a:t>
            </a:r>
          </a:p>
          <a:p>
            <a:pPr marL="0" indent="0">
              <a:spcBef>
                <a:spcPts val="600"/>
              </a:spcBef>
              <a:buNone/>
            </a:pPr>
            <a:r>
              <a:rPr lang="en-US" sz="1800" dirty="0"/>
              <a:t>A variety of websites and mobile applications advertise information technology jobs. Each site targets varying job applicants and provides different tools for candidates researching their ideal job position: </a:t>
            </a:r>
          </a:p>
          <a:p>
            <a:pPr>
              <a:spcBef>
                <a:spcPts val="600"/>
              </a:spcBef>
            </a:pPr>
            <a:r>
              <a:rPr lang="en-US" sz="1800" dirty="0"/>
              <a:t>Indeed.com</a:t>
            </a:r>
          </a:p>
          <a:p>
            <a:pPr>
              <a:spcBef>
                <a:spcPts val="600"/>
              </a:spcBef>
            </a:pPr>
            <a:r>
              <a:rPr lang="en-US" sz="1800" dirty="0"/>
              <a:t>CareerBuilder.com</a:t>
            </a:r>
          </a:p>
          <a:p>
            <a:pPr>
              <a:spcBef>
                <a:spcPts val="600"/>
              </a:spcBef>
            </a:pPr>
            <a:r>
              <a:rPr lang="en-US" sz="1800" dirty="0"/>
              <a:t>USAJobs.gov</a:t>
            </a:r>
          </a:p>
          <a:p>
            <a:endParaRPr lang="en-US" sz="1800" dirty="0"/>
          </a:p>
        </p:txBody>
      </p:sp>
    </p:spTree>
    <p:extLst>
      <p:ext uri="{BB962C8B-B14F-4D97-AF65-F5344CB8AC3E}">
        <p14:creationId xmlns:p14="http://schemas.microsoft.com/office/powerpoint/2010/main" val="4179364561"/>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1839154" y="1217046"/>
            <a:ext cx="8725952" cy="44964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sz="1800" dirty="0"/>
              <a:t>This chapter discussed the technologies, processes and procedures that cybersecurity specialists use to defend the systems, devices, and data that make up the network infrastructure.</a:t>
            </a:r>
          </a:p>
          <a:p>
            <a:r>
              <a:rPr lang="en-US" sz="1800" dirty="0"/>
              <a:t>Host hardening includes securing the operating system, implementing an antivirus solution, and using host-based solutions such as firewalls and intrusion detection systems.</a:t>
            </a:r>
          </a:p>
          <a:p>
            <a:r>
              <a:rPr lang="en-US" sz="1800" dirty="0"/>
              <a:t>Server hardening includes managing remote access, securing privileged accounts, and monitoring services.</a:t>
            </a:r>
          </a:p>
          <a:p>
            <a:r>
              <a:rPr lang="en-US" sz="1800" dirty="0"/>
              <a:t>Data protection includes file access control and implementing security measures to ensure the confidentiality, integrity, and availability of data.</a:t>
            </a:r>
          </a:p>
          <a:p>
            <a:r>
              <a:rPr lang="en-US" sz="1800" dirty="0"/>
              <a:t>Device hardening also involves implementing proven methods of physically securing network devices. Protecting a cybersecurity domain is an on-going process to secure an organization’s network infrastructure and requires a constant vigilance against threats.</a:t>
            </a:r>
          </a:p>
          <a:p>
            <a:r>
              <a:rPr lang="en-US" sz="1800" dirty="0"/>
              <a:t>The chapter also explored the opportunity to become a cybersecurity specialist. </a:t>
            </a:r>
          </a:p>
          <a:p>
            <a:endParaRPr lang="en-US" sz="1800" dirty="0"/>
          </a:p>
          <a:p>
            <a:pPr marL="0" indent="0">
              <a:buNone/>
            </a:pPr>
            <a:r>
              <a:rPr lang="en-US" sz="1800" dirty="0"/>
              <a:t>.</a:t>
            </a:r>
          </a:p>
        </p:txBody>
      </p:sp>
      <p:sp>
        <p:nvSpPr>
          <p:cNvPr id="21505" name="Rectangle 2"/>
          <p:cNvSpPr>
            <a:spLocks noGrp="1" noChangeArrowheads="1"/>
          </p:cNvSpPr>
          <p:nvPr>
            <p:ph type="title"/>
          </p:nvPr>
        </p:nvSpPr>
        <p:spPr/>
        <p:txBody>
          <a:bodyPr/>
          <a:lstStyle/>
          <a:p>
            <a:pPr eaLnBrk="1" hangingPunct="1"/>
            <a:r>
              <a:rPr lang="en-US" sz="1800" dirty="0">
                <a:latin typeface="Arial" charset="0"/>
              </a:rPr>
              <a:t>Chapter Summary</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3960" b="28203"/>
          <a:stretch/>
        </p:blipFill>
        <p:spPr>
          <a:xfrm>
            <a:off x="1669484" y="596900"/>
            <a:ext cx="9087982" cy="1943100"/>
          </a:xfrm>
          <a:prstGeom prst="rect">
            <a:avLst/>
          </a:prstGeom>
        </p:spPr>
      </p:pic>
      <p:sp>
        <p:nvSpPr>
          <p:cNvPr id="4" name="TextBox 3">
            <a:extLst>
              <a:ext uri="{FF2B5EF4-FFF2-40B4-BE49-F238E27FC236}">
                <a16:creationId xmlns:a16="http://schemas.microsoft.com/office/drawing/2014/main" id="{891C1DAB-B657-41F9-A4C7-1EC01008E4F0}"/>
              </a:ext>
            </a:extLst>
          </p:cNvPr>
          <p:cNvSpPr txBox="1"/>
          <p:nvPr/>
        </p:nvSpPr>
        <p:spPr>
          <a:xfrm>
            <a:off x="1259632" y="2564904"/>
            <a:ext cx="8454584" cy="954107"/>
          </a:xfrm>
          <a:prstGeom prst="rect">
            <a:avLst/>
          </a:prstGeom>
          <a:noFill/>
        </p:spPr>
        <p:txBody>
          <a:bodyPr wrap="square" rtlCol="0">
            <a:spAutoFit/>
          </a:bodyPr>
          <a:lstStyle/>
          <a:p>
            <a:pPr algn="just"/>
            <a:r>
              <a:rPr lang="en-US" sz="2800" b="1" kern="0" baseline="-25000" dirty="0"/>
              <a:t>Contents/ References/ Images used in this Presentation:</a:t>
            </a:r>
          </a:p>
          <a:p>
            <a:pPr algn="just"/>
            <a:r>
              <a:rPr lang="en-US" sz="2800" kern="0" baseline="-25000" dirty="0"/>
              <a:t>Contents &amp; Selective Images : </a:t>
            </a:r>
            <a:r>
              <a:rPr lang="en-US" sz="2800" b="1" kern="0" baseline="-25000" dirty="0"/>
              <a:t>Cisco Networking Academy Course </a:t>
            </a:r>
            <a:r>
              <a:rPr lang="en-US" sz="2800" kern="0" baseline="-25000" dirty="0"/>
              <a:t>– Cyber Security Essentials</a:t>
            </a:r>
          </a:p>
        </p:txBody>
      </p:sp>
    </p:spTree>
    <p:extLst>
      <p:ext uri="{BB962C8B-B14F-4D97-AF65-F5344CB8AC3E}">
        <p14:creationId xmlns:p14="http://schemas.microsoft.com/office/powerpoint/2010/main" val="4172233181"/>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1631</TotalTime>
  <Words>3216</Words>
  <Application>Microsoft Office PowerPoint</Application>
  <PresentationFormat>Widescreen</PresentationFormat>
  <Paragraphs>146</Paragraphs>
  <Slides>26</Slides>
  <Notes>19</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26</vt:i4>
      </vt:variant>
    </vt:vector>
  </HeadingPairs>
  <TitlesOfParts>
    <vt:vector size="37" baseType="lpstr">
      <vt:lpstr>Arial</vt:lpstr>
      <vt:lpstr>Calibri</vt:lpstr>
      <vt:lpstr>Calibri Light</vt:lpstr>
      <vt:lpstr>Helvetica</vt:lpstr>
      <vt:lpstr>Times New Roman</vt:lpstr>
      <vt:lpstr>Wingdings</vt:lpstr>
      <vt:lpstr>UWTSD 200 Holding Page</vt:lpstr>
      <vt:lpstr>UWTSD 200_Title Page</vt:lpstr>
      <vt:lpstr>UWTSD 200_Text 1</vt:lpstr>
      <vt:lpstr>UWTSD 200_Title Page 2</vt:lpstr>
      <vt:lpstr>UWTSD 200_Subtitle 4</vt:lpstr>
      <vt:lpstr>PowerPoint Presentation</vt:lpstr>
      <vt:lpstr>Objectives</vt:lpstr>
      <vt:lpstr>Defending Systems and Devices Host Hardening</vt:lpstr>
      <vt:lpstr>Defending Systems and Devices Host Hardening (Cont.)</vt:lpstr>
      <vt:lpstr>Defending Systems and Devices Hardening Wireless and Mobile Devices</vt:lpstr>
      <vt:lpstr>Defending Systems and Devices Host Data Protection</vt:lpstr>
      <vt:lpstr>Defending Systems and Devices Images and Content Control</vt:lpstr>
      <vt:lpstr>Defending Systems and Devices Physical Protection and Workstations</vt:lpstr>
      <vt:lpstr>Defending Systems and Devices Physical Protection and Workstations</vt:lpstr>
      <vt:lpstr>Server Hardening</vt:lpstr>
      <vt:lpstr>Server Hardening Secure Remote Access</vt:lpstr>
      <vt:lpstr> Server Hardening  Administrative Measures</vt:lpstr>
      <vt:lpstr>Server Hardening Physical Protection of Server</vt:lpstr>
      <vt:lpstr>Network Hardening</vt:lpstr>
      <vt:lpstr>Network Hardening Securing Network Devices </vt:lpstr>
      <vt:lpstr>Network Hardening Securing Network Devices (Cont.)</vt:lpstr>
      <vt:lpstr>Network Hardening Voice and Video Equipment</vt:lpstr>
      <vt:lpstr>Summary of Hardening Networks</vt:lpstr>
      <vt:lpstr>Physical Security</vt:lpstr>
      <vt:lpstr>Physical Security Physical Access Control</vt:lpstr>
      <vt:lpstr> Physical Security Surveillance</vt:lpstr>
      <vt:lpstr>Understanding the Ethics of Working in Cybersecurity</vt:lpstr>
      <vt:lpstr>Understanding the Ethics of Working in Cybersecurity Cybersecurity Weapons</vt:lpstr>
      <vt:lpstr>Next Step Exploring the Cybersecurity Profession</vt:lpstr>
      <vt:lpstr>Chapter Summary Summary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116</cp:revision>
  <dcterms:created xsi:type="dcterms:W3CDTF">2021-03-05T06:07:01Z</dcterms:created>
  <dcterms:modified xsi:type="dcterms:W3CDTF">2022-03-13T21:58:14Z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