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82" d="100"/>
          <a:sy n="82" d="100"/>
        </p:scale>
        <p:origin x="56" y="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10/21/2025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7002466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10/21/2025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2416202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10/21/2025</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2367136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10/21/2025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8571423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10/21/2025</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9987222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10/21/2025</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3578257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10/21/2025</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364564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10/21/2025</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8375716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10/21/2025</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5673636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10/21/2025</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4113391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10/21/2025</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2572899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10/21/2025</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979084947"/>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hyperlink" Target="https://link.springer.com/chapter/10.1007/978-3-030-84954-2_10" TargetMode="External"/><Relationship Id="rId2" Type="http://schemas.openxmlformats.org/officeDocument/2006/relationships/hyperlink" Target="https://eric.ed.gov/?id=EJ1317497" TargetMode="External"/><Relationship Id="rId1" Type="http://schemas.openxmlformats.org/officeDocument/2006/relationships/slideLayout" Target="../slideLayouts/slideLayout2.xml"/><Relationship Id="rId4" Type="http://schemas.openxmlformats.org/officeDocument/2006/relationships/hyperlink" Target="https://arxiv.org/abs/2402.0793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A875D55-4A80-43E9-38F6-27E366493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esthetic liquid watercolor and ink">
            <a:extLst>
              <a:ext uri="{FF2B5EF4-FFF2-40B4-BE49-F238E27FC236}">
                <a16:creationId xmlns:a16="http://schemas.microsoft.com/office/drawing/2014/main" id="{134BC1EB-D8E7-6E0D-40C4-ACD9C280F815}"/>
              </a:ext>
            </a:extLst>
          </p:cNvPr>
          <p:cNvPicPr>
            <a:picLocks noChangeAspect="1"/>
          </p:cNvPicPr>
          <p:nvPr/>
        </p:nvPicPr>
        <p:blipFill>
          <a:blip r:embed="rId2">
            <a:alphaModFix amt="60000"/>
          </a:blip>
          <a:srcRect t="1867" b="6670"/>
          <a:stretch>
            <a:fillRect/>
          </a:stretch>
        </p:blipFill>
        <p:spPr>
          <a:xfrm>
            <a:off x="1" y="1"/>
            <a:ext cx="12192000" cy="6857999"/>
          </a:xfrm>
          <a:prstGeom prst="rect">
            <a:avLst/>
          </a:prstGeom>
        </p:spPr>
      </p:pic>
      <p:sp>
        <p:nvSpPr>
          <p:cNvPr id="2" name="Title 1">
            <a:extLst>
              <a:ext uri="{FF2B5EF4-FFF2-40B4-BE49-F238E27FC236}">
                <a16:creationId xmlns:a16="http://schemas.microsoft.com/office/drawing/2014/main" id="{BAED9ACE-B872-B8BB-6497-BE41E2737853}"/>
              </a:ext>
            </a:extLst>
          </p:cNvPr>
          <p:cNvSpPr>
            <a:spLocks noGrp="1"/>
          </p:cNvSpPr>
          <p:nvPr>
            <p:ph type="ctrTitle"/>
          </p:nvPr>
        </p:nvSpPr>
        <p:spPr>
          <a:xfrm>
            <a:off x="2301922" y="3429000"/>
            <a:ext cx="7588155" cy="663491"/>
          </a:xfrm>
        </p:spPr>
        <p:txBody>
          <a:bodyPr>
            <a:normAutofit fontScale="90000"/>
          </a:bodyPr>
          <a:lstStyle/>
          <a:p>
            <a:pPr>
              <a:lnSpc>
                <a:spcPct val="150000"/>
              </a:lnSpc>
            </a:pPr>
            <a:r>
              <a:rPr lang="en-GB" sz="2800" dirty="0">
                <a:latin typeface="Times New Roman" panose="02020603050405020304" pitchFamily="18" charset="0"/>
                <a:cs typeface="Times New Roman" panose="02020603050405020304" pitchFamily="18" charset="0"/>
              </a:rPr>
              <a:t>Programme: Cert HE Business Skills for the Workplace</a:t>
            </a:r>
            <a:br>
              <a:rPr lang="en-GB" sz="2800" dirty="0">
                <a:latin typeface="Times New Roman" panose="02020603050405020304" pitchFamily="18" charset="0"/>
                <a:cs typeface="Times New Roman" panose="02020603050405020304" pitchFamily="18" charset="0"/>
              </a:rPr>
            </a:br>
            <a:r>
              <a:rPr lang="en-GB" sz="2800" dirty="0">
                <a:latin typeface="Times New Roman" panose="02020603050405020304" pitchFamily="18" charset="0"/>
                <a:cs typeface="Times New Roman" panose="02020603050405020304" pitchFamily="18" charset="0"/>
              </a:rPr>
              <a:t>Module: Digital Skills</a:t>
            </a:r>
            <a:br>
              <a:rPr lang="en-GB" sz="2800" dirty="0">
                <a:latin typeface="Times New Roman" panose="02020603050405020304" pitchFamily="18" charset="0"/>
                <a:cs typeface="Times New Roman" panose="02020603050405020304" pitchFamily="18" charset="0"/>
              </a:rPr>
            </a:br>
            <a:r>
              <a:rPr lang="en-GB" sz="2800" dirty="0">
                <a:latin typeface="Times New Roman" panose="02020603050405020304" pitchFamily="18" charset="0"/>
                <a:cs typeface="Times New Roman" panose="02020603050405020304" pitchFamily="18" charset="0"/>
              </a:rPr>
              <a:t>Module code: LCLM4002</a:t>
            </a:r>
            <a:br>
              <a:rPr lang="en-GB" sz="2800" dirty="0">
                <a:latin typeface="Times New Roman" panose="02020603050405020304" pitchFamily="18" charset="0"/>
                <a:cs typeface="Times New Roman" panose="02020603050405020304" pitchFamily="18" charset="0"/>
              </a:rPr>
            </a:br>
            <a:r>
              <a:rPr lang="en-GB" sz="2800" dirty="0">
                <a:latin typeface="Times New Roman" panose="02020603050405020304" pitchFamily="18" charset="0"/>
                <a:cs typeface="Times New Roman" panose="02020603050405020304" pitchFamily="18" charset="0"/>
              </a:rPr>
              <a:t>Poster – Task 2</a:t>
            </a:r>
            <a:br>
              <a:rPr lang="en-GB" sz="2800" dirty="0">
                <a:latin typeface="Times New Roman" panose="02020603050405020304" pitchFamily="18" charset="0"/>
                <a:cs typeface="Times New Roman" panose="02020603050405020304" pitchFamily="18" charset="0"/>
              </a:rPr>
            </a:br>
            <a:r>
              <a:rPr lang="en-GB" sz="2800" dirty="0">
                <a:latin typeface="Times New Roman" panose="02020603050405020304" pitchFamily="18" charset="0"/>
                <a:cs typeface="Times New Roman" panose="02020603050405020304" pitchFamily="18" charset="0"/>
              </a:rPr>
              <a:t>CRISTIAN DUMITRU</a:t>
            </a:r>
            <a:br>
              <a:rPr lang="en-GB" sz="2800" dirty="0">
                <a:latin typeface="Times New Roman" panose="02020603050405020304" pitchFamily="18" charset="0"/>
                <a:cs typeface="Times New Roman" panose="02020603050405020304" pitchFamily="18" charset="0"/>
              </a:rPr>
            </a:br>
            <a:r>
              <a:rPr lang="en-GB" sz="2800" dirty="0">
                <a:latin typeface="Times New Roman" panose="02020603050405020304" pitchFamily="18" charset="0"/>
                <a:cs typeface="Times New Roman" panose="02020603050405020304" pitchFamily="18" charset="0"/>
              </a:rPr>
              <a:t>STUDENT NUMBER: 2438147</a:t>
            </a:r>
            <a:endParaRPr lang="en-GB" sz="2800" dirty="0">
              <a:solidFill>
                <a:srgbClr val="FFFFFF"/>
              </a:solidFill>
              <a:latin typeface="Times New Roman" panose="02020603050405020304" pitchFamily="18" charset="0"/>
              <a:cs typeface="Times New Roman" panose="02020603050405020304" pitchFamily="18" charset="0"/>
            </a:endParaRPr>
          </a:p>
        </p:txBody>
      </p:sp>
      <p:pic>
        <p:nvPicPr>
          <p:cNvPr id="5" name="image1.png">
            <a:extLst>
              <a:ext uri="{FF2B5EF4-FFF2-40B4-BE49-F238E27FC236}">
                <a16:creationId xmlns:a16="http://schemas.microsoft.com/office/drawing/2014/main" id="{532CF828-D933-DF26-74C1-A4FB08E21FAA}"/>
              </a:ext>
            </a:extLst>
          </p:cNvPr>
          <p:cNvPicPr/>
          <p:nvPr/>
        </p:nvPicPr>
        <p:blipFill>
          <a:blip r:embed="rId3"/>
          <a:stretch>
            <a:fillRect/>
          </a:stretch>
        </p:blipFill>
        <p:spPr>
          <a:xfrm>
            <a:off x="10781118" y="105285"/>
            <a:ext cx="1301115" cy="497840"/>
          </a:xfrm>
          <a:prstGeom prst="rect">
            <a:avLst/>
          </a:prstGeom>
        </p:spPr>
      </p:pic>
    </p:spTree>
    <p:extLst>
      <p:ext uri="{BB962C8B-B14F-4D97-AF65-F5344CB8AC3E}">
        <p14:creationId xmlns:p14="http://schemas.microsoft.com/office/powerpoint/2010/main" val="799270438"/>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23387E8-DBC3-7D0D-164D-FB9D9CFF7C10}"/>
              </a:ext>
            </a:extLst>
          </p:cNvPr>
          <p:cNvSpPr txBox="1"/>
          <p:nvPr/>
        </p:nvSpPr>
        <p:spPr>
          <a:xfrm>
            <a:off x="-19664" y="369681"/>
            <a:ext cx="5653549" cy="1559145"/>
          </a:xfrm>
          <a:prstGeom prst="rect">
            <a:avLst/>
          </a:prstGeom>
          <a:solidFill>
            <a:schemeClr val="accent6">
              <a:lumMod val="40000"/>
              <a:lumOff val="60000"/>
            </a:schemeClr>
          </a:solidFill>
        </p:spPr>
        <p:txBody>
          <a:bodyPr wrap="square">
            <a:spAutoFit/>
          </a:bodyPr>
          <a:lstStyle/>
          <a:p>
            <a:pPr algn="just">
              <a:lnSpc>
                <a:spcPct val="150000"/>
              </a:lnSpc>
              <a:spcAft>
                <a:spcPts val="800"/>
              </a:spcAft>
              <a:buNone/>
            </a:pPr>
            <a:r>
              <a:rPr lang="en-GB" sz="750" b="1" dirty="0">
                <a:effectLst/>
                <a:latin typeface="Times New Roman" panose="02020603050405020304" pitchFamily="18" charset="0"/>
                <a:ea typeface="Times New Roman" panose="02020603050405020304" pitchFamily="18" charset="0"/>
              </a:rPr>
              <a:t>Aim and Purpose </a:t>
            </a:r>
            <a:endParaRPr lang="en-GB" sz="750" dirty="0">
              <a:effectLst/>
              <a:latin typeface="Times New Roman" panose="02020603050405020304" pitchFamily="18" charset="0"/>
              <a:ea typeface="Times New Roman" panose="02020603050405020304" pitchFamily="18" charset="0"/>
            </a:endParaRPr>
          </a:p>
          <a:p>
            <a:pPr algn="just">
              <a:lnSpc>
                <a:spcPct val="150000"/>
              </a:lnSpc>
              <a:spcAft>
                <a:spcPts val="800"/>
              </a:spcAft>
              <a:buNone/>
            </a:pPr>
            <a:r>
              <a:rPr lang="en-GB" sz="750" dirty="0">
                <a:effectLst/>
                <a:latin typeface="Times New Roman" panose="02020603050405020304" pitchFamily="18" charset="0"/>
                <a:ea typeface="Times New Roman" panose="02020603050405020304" pitchFamily="18" charset="0"/>
              </a:rPr>
              <a:t>This poster is aimed at illustrating how it is possible to insert hyperlinks in Microsoft PowerPoint presentations in a simple and professional way. While the incorporation of hyperlinks will also improve a presentation, as a user will be able to relate slides with web pages, files, or email addresses, making the presentation interesting and interactive to viewers. Hyperlinks are useful platforms in a work environment to improve communication, efficiency, and accessibility of information in a business meeting or training session. Therefore, knowing how to insert and manage hyperlinks is a valuable skill that enables professionals to convey clear and coherent presentations that show digital competence and confidence in using Microsoft 365 tools. Thus, at the end, it will automatically convert the address into the prominent link (Microsoft, 2025). </a:t>
            </a:r>
          </a:p>
        </p:txBody>
      </p:sp>
      <p:sp>
        <p:nvSpPr>
          <p:cNvPr id="7" name="TextBox 6">
            <a:extLst>
              <a:ext uri="{FF2B5EF4-FFF2-40B4-BE49-F238E27FC236}">
                <a16:creationId xmlns:a16="http://schemas.microsoft.com/office/drawing/2014/main" id="{9916CCB5-DEAF-3398-7106-AAF7B4DE49CC}"/>
              </a:ext>
            </a:extLst>
          </p:cNvPr>
          <p:cNvSpPr txBox="1"/>
          <p:nvPr/>
        </p:nvSpPr>
        <p:spPr>
          <a:xfrm>
            <a:off x="3696929" y="-38456"/>
            <a:ext cx="6096000" cy="458074"/>
          </a:xfrm>
          <a:prstGeom prst="rect">
            <a:avLst/>
          </a:prstGeom>
          <a:noFill/>
        </p:spPr>
        <p:txBody>
          <a:bodyPr wrap="square">
            <a:spAutoFit/>
          </a:bodyPr>
          <a:lstStyle/>
          <a:p>
            <a:pPr algn="just">
              <a:lnSpc>
                <a:spcPct val="150000"/>
              </a:lnSpc>
              <a:spcAft>
                <a:spcPts val="800"/>
              </a:spcAft>
              <a:buNone/>
            </a:pPr>
            <a:r>
              <a:rPr lang="en-GB" sz="1800" b="1" dirty="0">
                <a:effectLst/>
                <a:latin typeface="Times New Roman" panose="02020603050405020304" pitchFamily="18" charset="0"/>
                <a:ea typeface="Times New Roman" panose="02020603050405020304" pitchFamily="18" charset="0"/>
              </a:rPr>
              <a:t>Topic: How to insert hyperlinks in a PowerPoint.</a:t>
            </a:r>
            <a:endParaRPr lang="en-GB" sz="1800" dirty="0">
              <a:effectLst/>
              <a:latin typeface="Times New Roman" panose="02020603050405020304" pitchFamily="18" charset="0"/>
              <a:ea typeface="Times New Roman" panose="02020603050405020304" pitchFamily="18" charset="0"/>
            </a:endParaRPr>
          </a:p>
        </p:txBody>
      </p:sp>
      <p:sp>
        <p:nvSpPr>
          <p:cNvPr id="9" name="TextBox 8">
            <a:extLst>
              <a:ext uri="{FF2B5EF4-FFF2-40B4-BE49-F238E27FC236}">
                <a16:creationId xmlns:a16="http://schemas.microsoft.com/office/drawing/2014/main" id="{2B7755DB-096C-29E1-BB6F-CBC7C797DC89}"/>
              </a:ext>
            </a:extLst>
          </p:cNvPr>
          <p:cNvSpPr txBox="1"/>
          <p:nvPr/>
        </p:nvSpPr>
        <p:spPr>
          <a:xfrm>
            <a:off x="7865807" y="353186"/>
            <a:ext cx="4326193" cy="1247649"/>
          </a:xfrm>
          <a:prstGeom prst="rect">
            <a:avLst/>
          </a:prstGeom>
          <a:solidFill>
            <a:schemeClr val="bg2">
              <a:lumMod val="90000"/>
            </a:schemeClr>
          </a:solidFill>
        </p:spPr>
        <p:txBody>
          <a:bodyPr wrap="square">
            <a:spAutoFit/>
          </a:bodyPr>
          <a:lstStyle/>
          <a:p>
            <a:pPr algn="just">
              <a:lnSpc>
                <a:spcPct val="150000"/>
              </a:lnSpc>
              <a:spcAft>
                <a:spcPts val="800"/>
              </a:spcAft>
              <a:buNone/>
            </a:pPr>
            <a:r>
              <a:rPr lang="en-GB" sz="700" b="1" dirty="0">
                <a:effectLst/>
                <a:latin typeface="Times New Roman" panose="02020603050405020304" pitchFamily="18" charset="0"/>
                <a:ea typeface="Times New Roman" panose="02020603050405020304" pitchFamily="18" charset="0"/>
                <a:cs typeface="Times New Roman" panose="02020603050405020304" pitchFamily="18" charset="0"/>
              </a:rPr>
              <a:t>Step-by-Step Process </a:t>
            </a:r>
            <a:endParaRPr lang="en-GB" sz="7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lgn="just">
              <a:lnSpc>
                <a:spcPct val="150000"/>
              </a:lnSpc>
              <a:spcAft>
                <a:spcPts val="800"/>
              </a:spcAft>
              <a:buFont typeface="Arial" panose="020B0604020202020204" pitchFamily="34" charset="0"/>
              <a:buChar char="●"/>
            </a:pPr>
            <a:r>
              <a:rPr lang="en-GB" sz="700" b="1" i="1"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Step 1: Open PowerPoint</a:t>
            </a:r>
            <a:endParaRPr lang="en-GB" sz="7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800"/>
              </a:spcAft>
              <a:buNone/>
            </a:pPr>
            <a:r>
              <a:rPr lang="en-GB" sz="700" dirty="0">
                <a:effectLst/>
                <a:latin typeface="Times New Roman" panose="02020603050405020304" pitchFamily="18" charset="0"/>
                <a:ea typeface="Times New Roman" panose="02020603050405020304" pitchFamily="18" charset="0"/>
                <a:cs typeface="Times New Roman" panose="02020603050405020304" pitchFamily="18" charset="0"/>
              </a:rPr>
              <a:t>The user needs to start by opening Microsoft PowerPoint on the computer. It may either open an existing presentation, or users may create a new presentation by clicking on Blank Presentation. After opening, go to one of the slides on which users wish to insert a hyperlink (</a:t>
            </a:r>
            <a:r>
              <a:rPr lang="en-GB" sz="700"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Zhang et al. 2024)</a:t>
            </a:r>
            <a:r>
              <a:rPr lang="en-GB" sz="700" dirty="0">
                <a:effectLst/>
                <a:latin typeface="Times New Roman" panose="02020603050405020304" pitchFamily="18" charset="0"/>
                <a:ea typeface="Times New Roman" panose="02020603050405020304" pitchFamily="18" charset="0"/>
                <a:cs typeface="Times New Roman" panose="02020603050405020304" pitchFamily="18" charset="0"/>
              </a:rPr>
              <a:t>. So it would be recommended to use a slide with some useful information like a company logo, word or image, which users would like to make interactive.</a:t>
            </a:r>
          </a:p>
        </p:txBody>
      </p:sp>
      <p:pic>
        <p:nvPicPr>
          <p:cNvPr id="11" name="Picture 10" descr="A screenshot of a computer&#10;&#10;AI-generated content may be incorrect.">
            <a:extLst>
              <a:ext uri="{FF2B5EF4-FFF2-40B4-BE49-F238E27FC236}">
                <a16:creationId xmlns:a16="http://schemas.microsoft.com/office/drawing/2014/main" id="{DE6AC1BA-4D18-3968-6F5B-CBB435EC7AB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33885" y="419618"/>
            <a:ext cx="2231922" cy="1474690"/>
          </a:xfrm>
          <a:prstGeom prst="rect">
            <a:avLst/>
          </a:prstGeom>
        </p:spPr>
      </p:pic>
      <p:sp>
        <p:nvSpPr>
          <p:cNvPr id="13" name="TextBox 12">
            <a:extLst>
              <a:ext uri="{FF2B5EF4-FFF2-40B4-BE49-F238E27FC236}">
                <a16:creationId xmlns:a16="http://schemas.microsoft.com/office/drawing/2014/main" id="{5344942B-0EC9-0D19-304E-35364AD1B0BC}"/>
              </a:ext>
            </a:extLst>
          </p:cNvPr>
          <p:cNvSpPr txBox="1"/>
          <p:nvPr/>
        </p:nvSpPr>
        <p:spPr>
          <a:xfrm>
            <a:off x="7858717" y="1608872"/>
            <a:ext cx="4326193" cy="983474"/>
          </a:xfrm>
          <a:prstGeom prst="rect">
            <a:avLst/>
          </a:prstGeom>
          <a:solidFill>
            <a:schemeClr val="accent3">
              <a:lumMod val="40000"/>
              <a:lumOff val="60000"/>
            </a:schemeClr>
          </a:solidFill>
        </p:spPr>
        <p:txBody>
          <a:bodyPr wrap="square">
            <a:spAutoFit/>
          </a:bodyPr>
          <a:lstStyle/>
          <a:p>
            <a:pPr marL="342900" lvl="0" indent="-342900" algn="just">
              <a:lnSpc>
                <a:spcPct val="150000"/>
              </a:lnSpc>
              <a:spcAft>
                <a:spcPts val="800"/>
              </a:spcAft>
              <a:buFont typeface="Symbol" panose="05050102010706020507" pitchFamily="18" charset="2"/>
              <a:buChar char=""/>
            </a:pPr>
            <a:r>
              <a:rPr lang="en-GB" sz="700" b="1" i="1" dirty="0">
                <a:effectLst/>
                <a:latin typeface="Times New Roman" panose="02020603050405020304" pitchFamily="18" charset="0"/>
                <a:ea typeface="Times New Roman" panose="02020603050405020304" pitchFamily="18" charset="0"/>
              </a:rPr>
              <a:t>Step 2: Choose the Text or Object</a:t>
            </a:r>
            <a:endParaRPr lang="en-GB" sz="700" dirty="0">
              <a:effectLst/>
              <a:latin typeface="Times New Roman" panose="02020603050405020304" pitchFamily="18" charset="0"/>
              <a:ea typeface="Times New Roman" panose="02020603050405020304" pitchFamily="18" charset="0"/>
            </a:endParaRPr>
          </a:p>
          <a:p>
            <a:pPr algn="just">
              <a:lnSpc>
                <a:spcPct val="150000"/>
              </a:lnSpc>
              <a:spcAft>
                <a:spcPts val="800"/>
              </a:spcAft>
              <a:buNone/>
            </a:pPr>
            <a:r>
              <a:rPr lang="en-GB" sz="700" dirty="0">
                <a:effectLst/>
                <a:latin typeface="Times New Roman" panose="02020603050405020304" pitchFamily="18" charset="0"/>
                <a:ea typeface="Times New Roman" panose="02020603050405020304" pitchFamily="18" charset="0"/>
              </a:rPr>
              <a:t>At the 2nd step, it needs to click on the text, image, icon or shape which users wish to be linked. The proper choice of the element makes it possible for the audience to easily identify the area where there is a clickable object. An example is the connection of a logo to a website or a keyword, such as '</a:t>
            </a:r>
            <a:r>
              <a:rPr lang="en-GB" sz="700" b="1" i="1" dirty="0">
                <a:effectLst/>
                <a:latin typeface="Times New Roman" panose="02020603050405020304" pitchFamily="18" charset="0"/>
                <a:ea typeface="Times New Roman" panose="02020603050405020304" pitchFamily="18" charset="0"/>
              </a:rPr>
              <a:t>Visit To Website</a:t>
            </a:r>
            <a:r>
              <a:rPr lang="en-GB" sz="700" dirty="0">
                <a:effectLst/>
                <a:latin typeface="Times New Roman" panose="02020603050405020304" pitchFamily="18" charset="0"/>
                <a:ea typeface="Times New Roman" panose="02020603050405020304" pitchFamily="18" charset="0"/>
              </a:rPr>
              <a:t>’, which generates a sense of intuitiveness. By clicking on the text or clicking on the object, it is getting ready to be hyperlinked.</a:t>
            </a:r>
          </a:p>
        </p:txBody>
      </p:sp>
      <p:pic>
        <p:nvPicPr>
          <p:cNvPr id="15" name="Picture 14" descr="A black text and black arrow&#10;&#10;AI-generated content may be incorrect.">
            <a:extLst>
              <a:ext uri="{FF2B5EF4-FFF2-40B4-BE49-F238E27FC236}">
                <a16:creationId xmlns:a16="http://schemas.microsoft.com/office/drawing/2014/main" id="{EA590595-131D-222A-41C2-2A9B4A8CE2B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33882" y="1895496"/>
            <a:ext cx="2231923" cy="782492"/>
          </a:xfrm>
          <a:prstGeom prst="rect">
            <a:avLst/>
          </a:prstGeom>
        </p:spPr>
      </p:pic>
      <p:sp>
        <p:nvSpPr>
          <p:cNvPr id="17" name="TextBox 16">
            <a:extLst>
              <a:ext uri="{FF2B5EF4-FFF2-40B4-BE49-F238E27FC236}">
                <a16:creationId xmlns:a16="http://schemas.microsoft.com/office/drawing/2014/main" id="{6E72972A-4A3F-3ED1-9252-55F1C4BB0EB4}"/>
              </a:ext>
            </a:extLst>
          </p:cNvPr>
          <p:cNvSpPr txBox="1"/>
          <p:nvPr/>
        </p:nvSpPr>
        <p:spPr>
          <a:xfrm>
            <a:off x="1540926" y="1906372"/>
            <a:ext cx="4100050" cy="1624291"/>
          </a:xfrm>
          <a:prstGeom prst="rect">
            <a:avLst/>
          </a:prstGeom>
          <a:solidFill>
            <a:schemeClr val="tx1">
              <a:lumMod val="50000"/>
              <a:lumOff val="50000"/>
            </a:schemeClr>
          </a:solidFill>
        </p:spPr>
        <p:txBody>
          <a:bodyPr wrap="square">
            <a:spAutoFit/>
          </a:bodyPr>
          <a:lstStyle/>
          <a:p>
            <a:pPr marL="342900" lvl="0" indent="-342900" algn="just">
              <a:lnSpc>
                <a:spcPct val="150000"/>
              </a:lnSpc>
              <a:spcAft>
                <a:spcPts val="800"/>
              </a:spcAft>
              <a:buFont typeface="Symbol" panose="05050102010706020507" pitchFamily="18" charset="2"/>
              <a:buChar char=""/>
            </a:pPr>
            <a:r>
              <a:rPr lang="en-GB" sz="900" b="1" i="1" dirty="0">
                <a:effectLst/>
                <a:latin typeface="Times New Roman" panose="02020603050405020304" pitchFamily="18" charset="0"/>
                <a:ea typeface="Times New Roman" panose="02020603050405020304" pitchFamily="18" charset="0"/>
              </a:rPr>
              <a:t>Step 3: Insert the Hyperlink</a:t>
            </a:r>
            <a:endParaRPr lang="en-GB" sz="900" dirty="0">
              <a:effectLst/>
              <a:latin typeface="Times New Roman" panose="02020603050405020304" pitchFamily="18" charset="0"/>
              <a:ea typeface="Times New Roman" panose="02020603050405020304" pitchFamily="18" charset="0"/>
            </a:endParaRPr>
          </a:p>
          <a:p>
            <a:pPr algn="just">
              <a:lnSpc>
                <a:spcPct val="150000"/>
              </a:lnSpc>
              <a:spcAft>
                <a:spcPts val="800"/>
              </a:spcAft>
              <a:buNone/>
            </a:pPr>
            <a:r>
              <a:rPr lang="en-GB" sz="900" dirty="0">
                <a:effectLst/>
                <a:latin typeface="Times New Roman" panose="02020603050405020304" pitchFamily="18" charset="0"/>
                <a:ea typeface="Times New Roman" panose="02020603050405020304" pitchFamily="18" charset="0"/>
              </a:rPr>
              <a:t>After selecting text or an object, go to the tab of the PowerPoint named Insert in the PowerPoint ribbon. In this tab, users will see that in this version of PowerPoint, there are two types of links or hyperlinks, such as Link and Hyperlink (</a:t>
            </a:r>
            <a:r>
              <a:rPr lang="en-GB" sz="900" dirty="0">
                <a:solidFill>
                  <a:srgbClr val="222222"/>
                </a:solidFill>
                <a:effectLst/>
                <a:highlight>
                  <a:srgbClr val="FFFFFF"/>
                </a:highlight>
                <a:latin typeface="Times New Roman" panose="02020603050405020304" pitchFamily="18" charset="0"/>
                <a:ea typeface="Times New Roman" panose="02020603050405020304" pitchFamily="18" charset="0"/>
              </a:rPr>
              <a:t>Grant, 2021)</a:t>
            </a:r>
            <a:r>
              <a:rPr lang="en-GB" sz="900" dirty="0">
                <a:effectLst/>
                <a:latin typeface="Times New Roman" panose="02020603050405020304" pitchFamily="18" charset="0"/>
                <a:ea typeface="Times New Roman" panose="02020603050405020304" pitchFamily="18" charset="0"/>
              </a:rPr>
              <a:t>. The key combination Ctrl + K (Windows operating system) or Command + K (Mac operating system) can be used. This will initiate the dialogue box for inserting a hyperlink, in which you can give the destination of the link.</a:t>
            </a:r>
          </a:p>
        </p:txBody>
      </p:sp>
      <p:pic>
        <p:nvPicPr>
          <p:cNvPr id="19" name="Picture 18" descr="A black and white text&#10;&#10;AI-generated content may be incorrect.">
            <a:extLst>
              <a:ext uri="{FF2B5EF4-FFF2-40B4-BE49-F238E27FC236}">
                <a16:creationId xmlns:a16="http://schemas.microsoft.com/office/drawing/2014/main" id="{92EAAEB3-70A7-E6C6-1515-784C42097AB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740" y="1928826"/>
            <a:ext cx="1526742" cy="1624291"/>
          </a:xfrm>
          <a:prstGeom prst="rect">
            <a:avLst/>
          </a:prstGeom>
        </p:spPr>
      </p:pic>
      <p:sp>
        <p:nvSpPr>
          <p:cNvPr id="21" name="TextBox 20">
            <a:extLst>
              <a:ext uri="{FF2B5EF4-FFF2-40B4-BE49-F238E27FC236}">
                <a16:creationId xmlns:a16="http://schemas.microsoft.com/office/drawing/2014/main" id="{958BA0B6-D0E4-ED0A-0038-D44178A12459}"/>
              </a:ext>
            </a:extLst>
          </p:cNvPr>
          <p:cNvSpPr txBox="1"/>
          <p:nvPr/>
        </p:nvSpPr>
        <p:spPr>
          <a:xfrm>
            <a:off x="5648068" y="2586398"/>
            <a:ext cx="3982065" cy="2079031"/>
          </a:xfrm>
          <a:prstGeom prst="rect">
            <a:avLst/>
          </a:prstGeom>
          <a:solidFill>
            <a:schemeClr val="accent2">
              <a:lumMod val="60000"/>
              <a:lumOff val="40000"/>
            </a:schemeClr>
          </a:solidFill>
        </p:spPr>
        <p:txBody>
          <a:bodyPr wrap="square">
            <a:spAutoFit/>
          </a:bodyPr>
          <a:lstStyle/>
          <a:p>
            <a:pPr marL="342900" lvl="0" indent="-342900" algn="just">
              <a:lnSpc>
                <a:spcPct val="150000"/>
              </a:lnSpc>
              <a:spcAft>
                <a:spcPts val="800"/>
              </a:spcAft>
              <a:buFont typeface="Symbol" panose="05050102010706020507" pitchFamily="18" charset="2"/>
              <a:buChar char=""/>
            </a:pPr>
            <a:r>
              <a:rPr lang="en-GB" sz="500" b="1" i="1" dirty="0">
                <a:effectLst/>
                <a:latin typeface="Times New Roman" panose="02020603050405020304" pitchFamily="18" charset="0"/>
                <a:ea typeface="Times New Roman" panose="02020603050405020304" pitchFamily="18" charset="0"/>
              </a:rPr>
              <a:t>Step 4: Choose the Link </a:t>
            </a:r>
            <a:r>
              <a:rPr lang="en-GB" sz="500" b="1" i="1" dirty="0" err="1">
                <a:effectLst/>
                <a:latin typeface="Times New Roman" panose="02020603050405020304" pitchFamily="18" charset="0"/>
                <a:ea typeface="Times New Roman" panose="02020603050405020304" pitchFamily="18" charset="0"/>
              </a:rPr>
              <a:t>Type</a:t>
            </a:r>
            <a:r>
              <a:rPr lang="en-GB" sz="500" dirty="0" err="1">
                <a:effectLst/>
                <a:latin typeface="Times New Roman" panose="02020603050405020304" pitchFamily="18" charset="0"/>
                <a:ea typeface="Times New Roman" panose="02020603050405020304" pitchFamily="18" charset="0"/>
              </a:rPr>
              <a:t>i</a:t>
            </a:r>
            <a:endParaRPr lang="en-GB" sz="500" dirty="0">
              <a:effectLst/>
              <a:latin typeface="Times New Roman" panose="02020603050405020304" pitchFamily="18" charset="0"/>
              <a:ea typeface="Times New Roman" panose="02020603050405020304" pitchFamily="18" charset="0"/>
            </a:endParaRPr>
          </a:p>
          <a:p>
            <a:pPr algn="just">
              <a:lnSpc>
                <a:spcPct val="150000"/>
              </a:lnSpc>
              <a:spcAft>
                <a:spcPts val="800"/>
              </a:spcAft>
              <a:buNone/>
            </a:pPr>
            <a:r>
              <a:rPr lang="en-GB" sz="500" dirty="0">
                <a:effectLst/>
                <a:latin typeface="Times New Roman" panose="02020603050405020304" pitchFamily="18" charset="0"/>
                <a:ea typeface="Times New Roman" panose="02020603050405020304" pitchFamily="18" charset="0"/>
              </a:rPr>
              <a:t>There are several linking options that will be presented n the dialogue box. Select one of the things users intend to do:</a:t>
            </a:r>
          </a:p>
          <a:p>
            <a:pPr marL="342900" lvl="0" indent="-342900" algn="just">
              <a:lnSpc>
                <a:spcPct val="150000"/>
              </a:lnSpc>
              <a:spcAft>
                <a:spcPts val="800"/>
              </a:spcAft>
              <a:buFont typeface="Arial" panose="020B0604020202020204" pitchFamily="34" charset="0"/>
              <a:buChar char="●"/>
            </a:pPr>
            <a:r>
              <a:rPr lang="en-GB" sz="500" u="none" strike="noStrike" dirty="0">
                <a:effectLst/>
                <a:latin typeface="Times New Roman" panose="02020603050405020304" pitchFamily="18" charset="0"/>
                <a:ea typeface="Times New Roman" panose="02020603050405020304" pitchFamily="18" charset="0"/>
              </a:rPr>
              <a:t>Existing File or Web Page: Users can also add a direct link to some external website, such as a company website or a web reference. Click or type in the URL in the address box.</a:t>
            </a:r>
          </a:p>
          <a:p>
            <a:pPr marL="342900" lvl="0" indent="-342900" algn="just">
              <a:lnSpc>
                <a:spcPct val="150000"/>
              </a:lnSpc>
              <a:spcAft>
                <a:spcPts val="800"/>
              </a:spcAft>
              <a:buFont typeface="Arial" panose="020B0604020202020204" pitchFamily="34" charset="0"/>
              <a:buChar char="●"/>
            </a:pPr>
            <a:r>
              <a:rPr lang="en-GB" sz="500" u="none" strike="noStrike" dirty="0">
                <a:effectLst/>
                <a:latin typeface="Times New Roman" panose="02020603050405020304" pitchFamily="18" charset="0"/>
                <a:ea typeface="Times New Roman" panose="02020603050405020304" pitchFamily="18" charset="0"/>
              </a:rPr>
              <a:t>Insert In This Document: This option will attach to a different slide in the PowerPoint presentation, and it comes in handy to navigate the presentation internally, like attaching a contents slide to particular topics.</a:t>
            </a:r>
          </a:p>
          <a:p>
            <a:pPr marL="342900" lvl="0" indent="-342900" algn="just">
              <a:lnSpc>
                <a:spcPct val="150000"/>
              </a:lnSpc>
              <a:spcAft>
                <a:spcPts val="800"/>
              </a:spcAft>
              <a:buFont typeface="Arial" panose="020B0604020202020204" pitchFamily="34" charset="0"/>
              <a:buChar char="●"/>
            </a:pPr>
            <a:r>
              <a:rPr lang="en-GB" sz="500" u="none" strike="noStrike" dirty="0">
                <a:effectLst/>
                <a:latin typeface="Times New Roman" panose="02020603050405020304" pitchFamily="18" charset="0"/>
                <a:ea typeface="Times New Roman" panose="02020603050405020304" pitchFamily="18" charset="0"/>
              </a:rPr>
              <a:t>Create New Document: This option should be used when users need to refer to a document that they will make later. This would work in future reports or meeting notes.</a:t>
            </a:r>
          </a:p>
          <a:p>
            <a:pPr marL="342900" lvl="0" indent="-342900" algn="just">
              <a:lnSpc>
                <a:spcPct val="150000"/>
              </a:lnSpc>
              <a:spcAft>
                <a:spcPts val="800"/>
              </a:spcAft>
              <a:buFont typeface="Arial" panose="020B0604020202020204" pitchFamily="34" charset="0"/>
              <a:buChar char="●"/>
            </a:pPr>
            <a:r>
              <a:rPr lang="en-GB" sz="500" u="none" strike="noStrike" dirty="0">
                <a:effectLst/>
                <a:latin typeface="Times New Roman" panose="02020603050405020304" pitchFamily="18" charset="0"/>
                <a:ea typeface="Times New Roman" panose="02020603050405020304" pitchFamily="18" charset="0"/>
              </a:rPr>
              <a:t>Email Address: This is selected so that it opens an email window automatically. It allows users to prefill the address and subject line of the recipient, which is very helpful when it comes to client or customer communication presentations.</a:t>
            </a:r>
          </a:p>
          <a:p>
            <a:pPr algn="just">
              <a:lnSpc>
                <a:spcPct val="150000"/>
              </a:lnSpc>
              <a:spcAft>
                <a:spcPts val="800"/>
              </a:spcAft>
              <a:buNone/>
            </a:pPr>
            <a:r>
              <a:rPr lang="en-GB" sz="500" dirty="0">
                <a:effectLst/>
                <a:latin typeface="Times New Roman" panose="02020603050405020304" pitchFamily="18" charset="0"/>
                <a:ea typeface="Times New Roman" panose="02020603050405020304" pitchFamily="18" charset="0"/>
              </a:rPr>
              <a:t>Once the preferred alternative has been selected and the appropriate link or file path entered, one can then use the hyperlink by clicking the OK button.</a:t>
            </a:r>
          </a:p>
        </p:txBody>
      </p:sp>
      <p:pic>
        <p:nvPicPr>
          <p:cNvPr id="23" name="Picture 22" descr="A screenshot of a computer&#10;&#10;AI-generated content may be incorrect.">
            <a:extLst>
              <a:ext uri="{FF2B5EF4-FFF2-40B4-BE49-F238E27FC236}">
                <a16:creationId xmlns:a16="http://schemas.microsoft.com/office/drawing/2014/main" id="{E8619FCA-B6BB-3E2B-DF9D-88EFC87EC59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610305" y="2586398"/>
            <a:ext cx="2568962" cy="1578122"/>
          </a:xfrm>
          <a:prstGeom prst="rect">
            <a:avLst/>
          </a:prstGeom>
        </p:spPr>
      </p:pic>
      <p:sp>
        <p:nvSpPr>
          <p:cNvPr id="25" name="TextBox 24">
            <a:extLst>
              <a:ext uri="{FF2B5EF4-FFF2-40B4-BE49-F238E27FC236}">
                <a16:creationId xmlns:a16="http://schemas.microsoft.com/office/drawing/2014/main" id="{260194C6-EDF5-DB98-72AF-B78FED1C39ED}"/>
              </a:ext>
            </a:extLst>
          </p:cNvPr>
          <p:cNvSpPr txBox="1"/>
          <p:nvPr/>
        </p:nvSpPr>
        <p:spPr>
          <a:xfrm>
            <a:off x="10118690" y="4188093"/>
            <a:ext cx="2073310" cy="2597891"/>
          </a:xfrm>
          <a:prstGeom prst="rect">
            <a:avLst/>
          </a:prstGeom>
          <a:solidFill>
            <a:srgbClr val="92D050"/>
          </a:solidFill>
        </p:spPr>
        <p:txBody>
          <a:bodyPr wrap="square">
            <a:spAutoFit/>
          </a:bodyPr>
          <a:lstStyle/>
          <a:p>
            <a:pPr marL="342900" lvl="0" indent="-342900" algn="just">
              <a:lnSpc>
                <a:spcPct val="150000"/>
              </a:lnSpc>
              <a:spcAft>
                <a:spcPts val="800"/>
              </a:spcAft>
              <a:buFont typeface="Symbol" panose="05050102010706020507" pitchFamily="18" charset="2"/>
              <a:buChar char=""/>
            </a:pPr>
            <a:r>
              <a:rPr lang="en-GB" sz="750" b="1" i="1" dirty="0">
                <a:effectLst/>
                <a:latin typeface="Times New Roman" panose="02020603050405020304" pitchFamily="18" charset="0"/>
                <a:ea typeface="Times New Roman" panose="02020603050405020304" pitchFamily="18" charset="0"/>
                <a:cs typeface="Times New Roman" panose="02020603050405020304" pitchFamily="18" charset="0"/>
              </a:rPr>
              <a:t>Step 5: Test the Hyperlink</a:t>
            </a:r>
            <a:endParaRPr lang="en-GB" sz="75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buNone/>
            </a:pPr>
            <a:r>
              <a:rPr lang="en-GB" sz="750" dirty="0">
                <a:effectLst/>
                <a:latin typeface="Times New Roman" panose="02020603050405020304" pitchFamily="18" charset="0"/>
                <a:ea typeface="Cardo"/>
                <a:cs typeface="Times New Roman" panose="02020603050405020304" pitchFamily="18" charset="0"/>
              </a:rPr>
              <a:t>It is important to make sure that the user's hyperlink works before you give it. To do this, users can go to Slide Show Mode, which is achieved by clicking Slide Show - From Beginning or by the left-hand side through the F5 key. When the presentation is open, click on the accompanying text or object. Once the hyperlink opens the target webpage, document, slide, or email window, then it is clear that the link is properly configured. Testing would help to provide a smooth flow of the presentation and prevent possible technical problems before an audience.</a:t>
            </a:r>
            <a:endParaRPr lang="en-GB" sz="750" dirty="0">
              <a:latin typeface="Times New Roman" panose="02020603050405020304" pitchFamily="18" charset="0"/>
              <a:cs typeface="Times New Roman" panose="02020603050405020304" pitchFamily="18" charset="0"/>
            </a:endParaRPr>
          </a:p>
        </p:txBody>
      </p:sp>
      <p:sp>
        <p:nvSpPr>
          <p:cNvPr id="27" name="TextBox 26">
            <a:extLst>
              <a:ext uri="{FF2B5EF4-FFF2-40B4-BE49-F238E27FC236}">
                <a16:creationId xmlns:a16="http://schemas.microsoft.com/office/drawing/2014/main" id="{AA146869-CEA5-14F3-DAED-F7CA5185A186}"/>
              </a:ext>
            </a:extLst>
          </p:cNvPr>
          <p:cNvSpPr txBox="1"/>
          <p:nvPr/>
        </p:nvSpPr>
        <p:spPr>
          <a:xfrm>
            <a:off x="12733" y="3542727"/>
            <a:ext cx="2670176" cy="1559145"/>
          </a:xfrm>
          <a:prstGeom prst="rect">
            <a:avLst/>
          </a:prstGeom>
          <a:solidFill>
            <a:srgbClr val="FFC000"/>
          </a:solidFill>
        </p:spPr>
        <p:txBody>
          <a:bodyPr wrap="square">
            <a:spAutoFit/>
          </a:bodyPr>
          <a:lstStyle/>
          <a:p>
            <a:pPr marL="342900" lvl="0" indent="-342900" algn="just">
              <a:lnSpc>
                <a:spcPct val="150000"/>
              </a:lnSpc>
              <a:spcAft>
                <a:spcPts val="800"/>
              </a:spcAft>
              <a:buFont typeface="Symbol" panose="05050102010706020507" pitchFamily="18" charset="2"/>
              <a:buChar char=""/>
            </a:pPr>
            <a:r>
              <a:rPr lang="en-GB" sz="750" b="1" i="1" dirty="0">
                <a:effectLst/>
                <a:latin typeface="Times New Roman" panose="02020603050405020304" pitchFamily="18" charset="0"/>
                <a:ea typeface="Times New Roman" panose="02020603050405020304" pitchFamily="18" charset="0"/>
              </a:rPr>
              <a:t>Step 6: Delete or Re-edit Hyperlink.</a:t>
            </a:r>
            <a:endParaRPr lang="en-GB" sz="750" dirty="0">
              <a:effectLst/>
              <a:latin typeface="Times New Roman" panose="02020603050405020304" pitchFamily="18" charset="0"/>
              <a:ea typeface="Times New Roman" panose="02020603050405020304" pitchFamily="18" charset="0"/>
            </a:endParaRPr>
          </a:p>
          <a:p>
            <a:pPr algn="just">
              <a:lnSpc>
                <a:spcPct val="150000"/>
              </a:lnSpc>
              <a:spcAft>
                <a:spcPts val="800"/>
              </a:spcAft>
              <a:buNone/>
            </a:pPr>
            <a:r>
              <a:rPr lang="en-GB" sz="750" dirty="0">
                <a:effectLst/>
                <a:latin typeface="Times New Roman" panose="02020603050405020304" pitchFamily="18" charset="0"/>
                <a:ea typeface="Times New Roman" panose="02020603050405020304" pitchFamily="18" charset="0"/>
              </a:rPr>
              <a:t>To delete or edit a hyperlink, right-click on the text or object it is linked to. While selecting through the context menu, the option to edit the destination under ‘Edit Link’ or to delete it completely under the option of Remove Link. Ensuring that the presentation is accurate and the information is current is a good habit that should be carried out by checking and updating hyperlinks regularly.</a:t>
            </a:r>
          </a:p>
        </p:txBody>
      </p:sp>
      <p:pic>
        <p:nvPicPr>
          <p:cNvPr id="29" name="Picture 28" descr="A screenshot of a computer&#10;&#10;AI-generated content may be incorrect.">
            <a:extLst>
              <a:ext uri="{FF2B5EF4-FFF2-40B4-BE49-F238E27FC236}">
                <a16:creationId xmlns:a16="http://schemas.microsoft.com/office/drawing/2014/main" id="{9DF6E0BD-E166-A0BE-9146-9D47CC6E526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690001" y="3642644"/>
            <a:ext cx="2943883" cy="1090898"/>
          </a:xfrm>
          <a:prstGeom prst="rect">
            <a:avLst/>
          </a:prstGeom>
        </p:spPr>
      </p:pic>
      <p:pic>
        <p:nvPicPr>
          <p:cNvPr id="31" name="Picture 30" descr="A screenshot of a computer&#10;&#10;AI-generated content may be incorrect.">
            <a:extLst>
              <a:ext uri="{FF2B5EF4-FFF2-40B4-BE49-F238E27FC236}">
                <a16:creationId xmlns:a16="http://schemas.microsoft.com/office/drawing/2014/main" id="{4271BB1E-387E-69B6-7C3A-FA2081858702}"/>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682908" y="4733542"/>
            <a:ext cx="2943883" cy="1090898"/>
          </a:xfrm>
          <a:prstGeom prst="rect">
            <a:avLst/>
          </a:prstGeom>
        </p:spPr>
      </p:pic>
      <p:sp>
        <p:nvSpPr>
          <p:cNvPr id="33" name="TextBox 32">
            <a:extLst>
              <a:ext uri="{FF2B5EF4-FFF2-40B4-BE49-F238E27FC236}">
                <a16:creationId xmlns:a16="http://schemas.microsoft.com/office/drawing/2014/main" id="{A0690AEC-C7CC-9DCD-BCD5-0D5B3915170D}"/>
              </a:ext>
            </a:extLst>
          </p:cNvPr>
          <p:cNvSpPr txBox="1"/>
          <p:nvPr/>
        </p:nvSpPr>
        <p:spPr>
          <a:xfrm>
            <a:off x="12734" y="5090329"/>
            <a:ext cx="2677267" cy="1559145"/>
          </a:xfrm>
          <a:prstGeom prst="rect">
            <a:avLst/>
          </a:prstGeom>
          <a:solidFill>
            <a:schemeClr val="accent1">
              <a:lumMod val="40000"/>
              <a:lumOff val="60000"/>
            </a:schemeClr>
          </a:solidFill>
        </p:spPr>
        <p:txBody>
          <a:bodyPr wrap="square">
            <a:spAutoFit/>
          </a:bodyPr>
          <a:lstStyle/>
          <a:p>
            <a:pPr marL="342900" lvl="0" indent="-342900" algn="just">
              <a:lnSpc>
                <a:spcPct val="150000"/>
              </a:lnSpc>
              <a:spcAft>
                <a:spcPts val="800"/>
              </a:spcAft>
              <a:buFont typeface="Symbol" panose="05050102010706020507" pitchFamily="18" charset="2"/>
              <a:buChar char=""/>
            </a:pPr>
            <a:r>
              <a:rPr lang="en-GB" sz="750" b="1" i="1" dirty="0">
                <a:effectLst/>
                <a:latin typeface="Times New Roman" panose="02020603050405020304" pitchFamily="18" charset="0"/>
                <a:ea typeface="Times New Roman" panose="02020603050405020304" pitchFamily="18" charset="0"/>
              </a:rPr>
              <a:t>Step 7: Improve the Hyperlink Appearance.</a:t>
            </a:r>
            <a:endParaRPr lang="en-GB" sz="750" dirty="0">
              <a:effectLst/>
              <a:latin typeface="Times New Roman" panose="02020603050405020304" pitchFamily="18" charset="0"/>
              <a:ea typeface="Times New Roman" panose="02020603050405020304" pitchFamily="18" charset="0"/>
            </a:endParaRPr>
          </a:p>
          <a:p>
            <a:pPr algn="just">
              <a:lnSpc>
                <a:spcPct val="150000"/>
              </a:lnSpc>
              <a:spcAft>
                <a:spcPts val="800"/>
              </a:spcAft>
              <a:buNone/>
            </a:pPr>
            <a:r>
              <a:rPr lang="en-GB" sz="750" dirty="0">
                <a:effectLst/>
                <a:latin typeface="Times New Roman" panose="02020603050405020304" pitchFamily="18" charset="0"/>
                <a:ea typeface="Times New Roman" panose="02020603050405020304" pitchFamily="18" charset="0"/>
              </a:rPr>
              <a:t>Once you add a hyperlink, you are then able to customise its appearance to suit your presentation design. The Home tab can also be used to alter the colour of the text, underline it or use a unique font style. You may add icons or buttons to the text with the help of the Insert - Shapes option and place hyperlink functionality on these objects. This enhances use and provides the slides with a professional touch.</a:t>
            </a:r>
          </a:p>
        </p:txBody>
      </p:sp>
      <p:sp>
        <p:nvSpPr>
          <p:cNvPr id="35" name="TextBox 34">
            <a:extLst>
              <a:ext uri="{FF2B5EF4-FFF2-40B4-BE49-F238E27FC236}">
                <a16:creationId xmlns:a16="http://schemas.microsoft.com/office/drawing/2014/main" id="{08E04791-DAF9-80E0-A99D-C71A1C11AB92}"/>
              </a:ext>
            </a:extLst>
          </p:cNvPr>
          <p:cNvSpPr txBox="1"/>
          <p:nvPr/>
        </p:nvSpPr>
        <p:spPr>
          <a:xfrm>
            <a:off x="5648068" y="4669568"/>
            <a:ext cx="2832741" cy="2112245"/>
          </a:xfrm>
          <a:prstGeom prst="rect">
            <a:avLst/>
          </a:prstGeom>
          <a:solidFill>
            <a:schemeClr val="accent4">
              <a:lumMod val="40000"/>
              <a:lumOff val="60000"/>
            </a:schemeClr>
          </a:solidFill>
        </p:spPr>
        <p:txBody>
          <a:bodyPr wrap="square">
            <a:spAutoFit/>
          </a:bodyPr>
          <a:lstStyle/>
          <a:p>
            <a:pPr algn="just">
              <a:lnSpc>
                <a:spcPct val="150000"/>
              </a:lnSpc>
              <a:spcAft>
                <a:spcPts val="800"/>
              </a:spcAft>
              <a:buNone/>
            </a:pPr>
            <a:r>
              <a:rPr lang="en-GB" sz="600" b="1" dirty="0">
                <a:effectLst/>
                <a:latin typeface="Times New Roman" panose="02020603050405020304" pitchFamily="18" charset="0"/>
                <a:ea typeface="Times New Roman" panose="02020603050405020304" pitchFamily="18" charset="0"/>
              </a:rPr>
              <a:t>Step 8: Accessibility and Professional Hints.</a:t>
            </a:r>
            <a:endParaRPr lang="en-GB" sz="600" dirty="0">
              <a:effectLst/>
              <a:latin typeface="Times New Roman" panose="02020603050405020304" pitchFamily="18" charset="0"/>
              <a:ea typeface="Times New Roman" panose="02020603050405020304" pitchFamily="18" charset="0"/>
            </a:endParaRPr>
          </a:p>
          <a:p>
            <a:pPr marL="342900" lvl="0" indent="-342900" algn="just">
              <a:lnSpc>
                <a:spcPct val="150000"/>
              </a:lnSpc>
              <a:spcAft>
                <a:spcPts val="800"/>
              </a:spcAft>
              <a:buFont typeface="Arial" panose="020B0604020202020204" pitchFamily="34" charset="0"/>
              <a:buChar char="●"/>
            </a:pPr>
            <a:r>
              <a:rPr lang="en-GB" sz="600" u="none" strike="noStrike" dirty="0">
                <a:effectLst/>
                <a:latin typeface="Times New Roman" panose="02020603050405020304" pitchFamily="18" charset="0"/>
                <a:ea typeface="Times New Roman" panose="02020603050405020304" pitchFamily="18" charset="0"/>
              </a:rPr>
              <a:t>Instead of using such generic phrases as clicking here, use descriptive link text (i.e. Learn More About our Services).</a:t>
            </a:r>
          </a:p>
          <a:p>
            <a:pPr marL="342900" lvl="0" indent="-342900" algn="just">
              <a:lnSpc>
                <a:spcPct val="150000"/>
              </a:lnSpc>
              <a:spcAft>
                <a:spcPts val="800"/>
              </a:spcAft>
              <a:buFont typeface="Arial" panose="020B0604020202020204" pitchFamily="34" charset="0"/>
              <a:buChar char="●"/>
            </a:pPr>
            <a:r>
              <a:rPr lang="en-GB" sz="600" u="none" strike="noStrike" dirty="0">
                <a:effectLst/>
                <a:latin typeface="Times New Roman" panose="02020603050405020304" pitchFamily="18" charset="0"/>
                <a:ea typeface="Times New Roman" panose="02020603050405020304" pitchFamily="18" charset="0"/>
              </a:rPr>
              <a:t>Make sure that links are visible by ensuring that there is enough colour contrast.</a:t>
            </a:r>
          </a:p>
          <a:p>
            <a:pPr marL="342900" lvl="0" indent="-342900" algn="just">
              <a:lnSpc>
                <a:spcPct val="150000"/>
              </a:lnSpc>
              <a:spcAft>
                <a:spcPts val="800"/>
              </a:spcAft>
              <a:buFont typeface="Arial" panose="020B0604020202020204" pitchFamily="34" charset="0"/>
              <a:buChar char="●"/>
            </a:pPr>
            <a:r>
              <a:rPr lang="en-GB" sz="600" u="none" strike="noStrike" dirty="0">
                <a:effectLst/>
                <a:latin typeface="Times New Roman" panose="02020603050405020304" pitchFamily="18" charset="0"/>
                <a:ea typeface="Times New Roman" panose="02020603050405020304" pitchFamily="18" charset="0"/>
              </a:rPr>
              <a:t>Excessive use of hyperlinks should also be avoided because too many links may divert the audience.</a:t>
            </a:r>
          </a:p>
          <a:p>
            <a:pPr marL="342900" lvl="0" indent="-342900" algn="just">
              <a:lnSpc>
                <a:spcPct val="150000"/>
              </a:lnSpc>
              <a:spcAft>
                <a:spcPts val="800"/>
              </a:spcAft>
              <a:buFont typeface="Arial" panose="020B0604020202020204" pitchFamily="34" charset="0"/>
              <a:buChar char="●"/>
            </a:pPr>
            <a:r>
              <a:rPr lang="en-GB" sz="600" u="none" strike="noStrike" dirty="0">
                <a:effectLst/>
                <a:latin typeface="Times New Roman" panose="02020603050405020304" pitchFamily="18" charset="0"/>
                <a:ea typeface="Times New Roman" panose="02020603050405020304" pitchFamily="18" charset="0"/>
              </a:rPr>
              <a:t>Always ensure that links lead to useful and safe sources, particularly when placed in presentations at the workplace.</a:t>
            </a:r>
          </a:p>
          <a:p>
            <a:pPr marL="342900" lvl="0" indent="-342900" algn="just">
              <a:lnSpc>
                <a:spcPct val="150000"/>
              </a:lnSpc>
              <a:spcAft>
                <a:spcPts val="800"/>
              </a:spcAft>
              <a:buFont typeface="Arial" panose="020B0604020202020204" pitchFamily="34" charset="0"/>
              <a:buChar char="●"/>
            </a:pPr>
            <a:r>
              <a:rPr lang="en-GB" sz="600" u="none" strike="noStrike" dirty="0">
                <a:effectLst/>
                <a:latin typeface="Times New Roman" panose="02020603050405020304" pitchFamily="18" charset="0"/>
                <a:ea typeface="Times New Roman" panose="02020603050405020304" pitchFamily="18" charset="0"/>
              </a:rPr>
              <a:t>In case the presentation will be provided in an online format, the cheque linking on various devices needs to be compatible.</a:t>
            </a:r>
          </a:p>
        </p:txBody>
      </p:sp>
      <p:pic>
        <p:nvPicPr>
          <p:cNvPr id="37" name="Picture 36" descr="A close-up of a logo&#10;&#10;AI-generated content may be incorrect.">
            <a:extLst>
              <a:ext uri="{FF2B5EF4-FFF2-40B4-BE49-F238E27FC236}">
                <a16:creationId xmlns:a16="http://schemas.microsoft.com/office/drawing/2014/main" id="{0896CFA6-F516-FF94-0361-D7C310C3D45D}"/>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2711278" y="5824440"/>
            <a:ext cx="2915513" cy="1033560"/>
          </a:xfrm>
          <a:prstGeom prst="rect">
            <a:avLst/>
          </a:prstGeom>
        </p:spPr>
      </p:pic>
      <p:sp>
        <p:nvSpPr>
          <p:cNvPr id="39" name="TextBox 38">
            <a:extLst>
              <a:ext uri="{FF2B5EF4-FFF2-40B4-BE49-F238E27FC236}">
                <a16:creationId xmlns:a16="http://schemas.microsoft.com/office/drawing/2014/main" id="{639D5143-7584-4F97-F59D-2215EAC456E3}"/>
              </a:ext>
            </a:extLst>
          </p:cNvPr>
          <p:cNvSpPr txBox="1"/>
          <p:nvPr/>
        </p:nvSpPr>
        <p:spPr>
          <a:xfrm>
            <a:off x="8494993" y="4676599"/>
            <a:ext cx="1630790" cy="2027735"/>
          </a:xfrm>
          <a:prstGeom prst="rect">
            <a:avLst/>
          </a:prstGeom>
          <a:solidFill>
            <a:schemeClr val="accent5">
              <a:lumMod val="60000"/>
              <a:lumOff val="40000"/>
            </a:schemeClr>
          </a:solidFill>
        </p:spPr>
        <p:txBody>
          <a:bodyPr wrap="square">
            <a:spAutoFit/>
          </a:bodyPr>
          <a:lstStyle/>
          <a:p>
            <a:pPr algn="just">
              <a:lnSpc>
                <a:spcPct val="150000"/>
              </a:lnSpc>
              <a:spcAft>
                <a:spcPts val="800"/>
              </a:spcAft>
              <a:buNone/>
            </a:pPr>
            <a:r>
              <a:rPr lang="en-GB" sz="500" b="1" dirty="0">
                <a:effectLst/>
                <a:latin typeface="Times New Roman" panose="02020603050405020304" pitchFamily="18" charset="0"/>
                <a:ea typeface="Times New Roman" panose="02020603050405020304" pitchFamily="18" charset="0"/>
              </a:rPr>
              <a:t>Summary / Key Benefits </a:t>
            </a:r>
            <a:endParaRPr lang="en-GB" sz="500" dirty="0">
              <a:effectLst/>
              <a:latin typeface="Times New Roman" panose="02020603050405020304" pitchFamily="18" charset="0"/>
              <a:ea typeface="Times New Roman" panose="02020603050405020304" pitchFamily="18" charset="0"/>
            </a:endParaRPr>
          </a:p>
          <a:p>
            <a:pPr algn="just">
              <a:lnSpc>
                <a:spcPct val="150000"/>
              </a:lnSpc>
              <a:spcAft>
                <a:spcPts val="800"/>
              </a:spcAft>
              <a:buNone/>
            </a:pPr>
            <a:r>
              <a:rPr lang="en-GB" sz="500" dirty="0">
                <a:effectLst/>
                <a:latin typeface="Times New Roman" panose="02020603050405020304" pitchFamily="18" charset="0"/>
                <a:ea typeface="Times New Roman" panose="02020603050405020304" pitchFamily="18" charset="0"/>
              </a:rPr>
              <a:t>Adding hyperlinks in PowerPoint presentations is a necessary digital literacy that makes the presentations interactive, easier to navigate and facilitates smooth communication in the work environment. Hyperlinks enable the presenters to attach their slides to websites, internal slides, or email addresses and presentations are made dynamic and professional (</a:t>
            </a:r>
            <a:r>
              <a:rPr lang="en-GB" sz="500" dirty="0" err="1">
                <a:solidFill>
                  <a:srgbClr val="222222"/>
                </a:solidFill>
                <a:effectLst/>
                <a:highlight>
                  <a:srgbClr val="FFFFFF"/>
                </a:highlight>
                <a:latin typeface="Times New Roman" panose="02020603050405020304" pitchFamily="18" charset="0"/>
                <a:ea typeface="Times New Roman" panose="02020603050405020304" pitchFamily="18" charset="0"/>
              </a:rPr>
              <a:t>Juurinen</a:t>
            </a:r>
            <a:r>
              <a:rPr lang="en-GB" sz="500" dirty="0">
                <a:solidFill>
                  <a:srgbClr val="222222"/>
                </a:solidFill>
                <a:effectLst/>
                <a:highlight>
                  <a:srgbClr val="FFFFFF"/>
                </a:highlight>
                <a:latin typeface="Times New Roman" panose="02020603050405020304" pitchFamily="18" charset="0"/>
                <a:ea typeface="Times New Roman" panose="02020603050405020304" pitchFamily="18" charset="0"/>
              </a:rPr>
              <a:t>, 2021)</a:t>
            </a:r>
            <a:r>
              <a:rPr lang="en-GB" sz="500" dirty="0">
                <a:effectLst/>
                <a:latin typeface="Times New Roman" panose="02020603050405020304" pitchFamily="18" charset="0"/>
                <a:ea typeface="Times New Roman" panose="02020603050405020304" pitchFamily="18" charset="0"/>
              </a:rPr>
              <a:t>. The skill is also useful when developing properly structured and visually stimulating digital information to be used in a meeting, a report, or a training session. The knowledge of hyperlinking to and managing hyperlinks can help in increasing productivity and technical expertise in using the Microsoft 365 applications. Such digital capabilities are essential for collaboration and communication in the present-day workplace.</a:t>
            </a:r>
          </a:p>
        </p:txBody>
      </p:sp>
    </p:spTree>
    <p:extLst>
      <p:ext uri="{BB962C8B-B14F-4D97-AF65-F5344CB8AC3E}">
        <p14:creationId xmlns:p14="http://schemas.microsoft.com/office/powerpoint/2010/main" val="8251436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811D67-4B14-9E5E-289C-F3574298C9FD}"/>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References</a:t>
            </a:r>
            <a:br>
              <a:rPr lang="en-GB" dirty="0">
                <a:latin typeface="Times New Roman" panose="02020603050405020304" pitchFamily="18" charset="0"/>
                <a:cs typeface="Times New Roman" panose="02020603050405020304" pitchFamily="18" charset="0"/>
              </a:rPr>
            </a:b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B50153F2-EE69-4A0B-B67C-92969E3AEE5E}"/>
              </a:ext>
            </a:extLst>
          </p:cNvPr>
          <p:cNvSpPr>
            <a:spLocks noGrp="1"/>
          </p:cNvSpPr>
          <p:nvPr>
            <p:ph idx="1"/>
          </p:nvPr>
        </p:nvSpPr>
        <p:spPr/>
        <p:txBody>
          <a:bodyPr>
            <a:normAutofit fontScale="77500" lnSpcReduction="20000"/>
          </a:bodyPr>
          <a:lstStyle/>
          <a:p>
            <a:pPr algn="just">
              <a:lnSpc>
                <a:spcPct val="170000"/>
              </a:lnSpc>
            </a:pPr>
            <a:r>
              <a:rPr lang="en-GB" dirty="0">
                <a:latin typeface="Times New Roman" panose="02020603050405020304" pitchFamily="18" charset="0"/>
                <a:cs typeface="Times New Roman" panose="02020603050405020304" pitchFamily="18" charset="0"/>
              </a:rPr>
              <a:t>Grant, M.M., (2021). Asynchronous Online Course Designs: Articulating Theory, Best Practices, and Techniques for Everyday Doctoral Education. </a:t>
            </a:r>
            <a:r>
              <a:rPr lang="en-GB" i="1" dirty="0">
                <a:latin typeface="Times New Roman" panose="02020603050405020304" pitchFamily="18" charset="0"/>
                <a:cs typeface="Times New Roman" panose="02020603050405020304" pitchFamily="18" charset="0"/>
              </a:rPr>
              <a:t>Impacting Education: Journal on Transforming Professional Practice</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6</a:t>
            </a:r>
            <a:r>
              <a:rPr lang="en-GB" dirty="0">
                <a:latin typeface="Times New Roman" panose="02020603050405020304" pitchFamily="18" charset="0"/>
                <a:cs typeface="Times New Roman" panose="02020603050405020304" pitchFamily="18" charset="0"/>
              </a:rPr>
              <a:t>(3), pp.35-46.</a:t>
            </a:r>
            <a:r>
              <a:rPr lang="en-GB" u="sng" dirty="0">
                <a:latin typeface="Times New Roman" panose="02020603050405020304" pitchFamily="18" charset="0"/>
                <a:cs typeface="Times New Roman" panose="02020603050405020304" pitchFamily="18" charset="0"/>
                <a:hlinkClick r:id="rId2"/>
              </a:rPr>
              <a:t>https://eric.ed.gov/?id=EJ1317497</a:t>
            </a:r>
            <a:endParaRPr lang="en-GB" dirty="0">
              <a:latin typeface="Times New Roman" panose="02020603050405020304" pitchFamily="18" charset="0"/>
              <a:cs typeface="Times New Roman" panose="02020603050405020304" pitchFamily="18" charset="0"/>
            </a:endParaRPr>
          </a:p>
          <a:p>
            <a:pPr algn="just">
              <a:lnSpc>
                <a:spcPct val="170000"/>
              </a:lnSpc>
            </a:pPr>
            <a:r>
              <a:rPr lang="en-GB" dirty="0" err="1">
                <a:latin typeface="Times New Roman" panose="02020603050405020304" pitchFamily="18" charset="0"/>
                <a:cs typeface="Times New Roman" panose="02020603050405020304" pitchFamily="18" charset="0"/>
              </a:rPr>
              <a:t>Juurinen</a:t>
            </a:r>
            <a:r>
              <a:rPr lang="en-GB" dirty="0">
                <a:latin typeface="Times New Roman" panose="02020603050405020304" pitchFamily="18" charset="0"/>
                <a:cs typeface="Times New Roman" panose="02020603050405020304" pitchFamily="18" charset="0"/>
              </a:rPr>
              <a:t>, A., (2021). The Virtual </a:t>
            </a:r>
            <a:r>
              <a:rPr lang="en-GB" dirty="0" err="1">
                <a:latin typeface="Times New Roman" panose="02020603050405020304" pitchFamily="18" charset="0"/>
                <a:cs typeface="Times New Roman" panose="02020603050405020304" pitchFamily="18" charset="0"/>
              </a:rPr>
              <a:t>Theater</a:t>
            </a:r>
            <a:r>
              <a:rPr lang="en-GB" dirty="0">
                <a:latin typeface="Times New Roman" panose="02020603050405020304" pitchFamily="18" charset="0"/>
                <a:cs typeface="Times New Roman" panose="02020603050405020304" pitchFamily="18" charset="0"/>
              </a:rPr>
              <a:t>: The Lure, the Title, the Scene, the Backstage, and the Space. In </a:t>
            </a:r>
            <a:r>
              <a:rPr lang="en-GB" i="1" dirty="0">
                <a:latin typeface="Times New Roman" panose="02020603050405020304" pitchFamily="18" charset="0"/>
                <a:cs typeface="Times New Roman" panose="02020603050405020304" pitchFamily="18" charset="0"/>
              </a:rPr>
              <a:t>Essential Writing, Communication and Narrative Skills for Medical Scientists Before and After the COVID Era</a:t>
            </a:r>
            <a:r>
              <a:rPr lang="en-GB" dirty="0">
                <a:latin typeface="Times New Roman" panose="02020603050405020304" pitchFamily="18" charset="0"/>
                <a:cs typeface="Times New Roman" panose="02020603050405020304" pitchFamily="18" charset="0"/>
              </a:rPr>
              <a:t> (pp. 125-147). Cham: Springer International </a:t>
            </a:r>
            <a:r>
              <a:rPr lang="en-GB" dirty="0" err="1">
                <a:latin typeface="Times New Roman" panose="02020603050405020304" pitchFamily="18" charset="0"/>
                <a:cs typeface="Times New Roman" panose="02020603050405020304" pitchFamily="18" charset="0"/>
              </a:rPr>
              <a:t>Publishing.</a:t>
            </a:r>
            <a:r>
              <a:rPr lang="en-GB" u="sng" dirty="0" err="1">
                <a:latin typeface="Times New Roman" panose="02020603050405020304" pitchFamily="18" charset="0"/>
                <a:cs typeface="Times New Roman" panose="02020603050405020304" pitchFamily="18" charset="0"/>
                <a:hlinkClick r:id="rId3"/>
              </a:rPr>
              <a:t>https</a:t>
            </a:r>
            <a:r>
              <a:rPr lang="en-GB" u="sng" dirty="0">
                <a:latin typeface="Times New Roman" panose="02020603050405020304" pitchFamily="18" charset="0"/>
                <a:cs typeface="Times New Roman" panose="02020603050405020304" pitchFamily="18" charset="0"/>
                <a:hlinkClick r:id="rId3"/>
              </a:rPr>
              <a:t>://link.springer.com/chapter/10.1007/978-3-030-84954-2_10</a:t>
            </a:r>
            <a:endParaRPr lang="en-GB" dirty="0">
              <a:latin typeface="Times New Roman" panose="02020603050405020304" pitchFamily="18" charset="0"/>
              <a:cs typeface="Times New Roman" panose="02020603050405020304" pitchFamily="18" charset="0"/>
            </a:endParaRPr>
          </a:p>
          <a:p>
            <a:pPr algn="just">
              <a:lnSpc>
                <a:spcPct val="170000"/>
              </a:lnSpc>
            </a:pPr>
            <a:r>
              <a:rPr lang="en-GB" dirty="0">
                <a:latin typeface="Times New Roman" panose="02020603050405020304" pitchFamily="18" charset="0"/>
                <a:cs typeface="Times New Roman" panose="02020603050405020304" pitchFamily="18" charset="0"/>
              </a:rPr>
              <a:t>Microsoft (2025) </a:t>
            </a:r>
            <a:r>
              <a:rPr lang="en-GB" i="1" dirty="0">
                <a:latin typeface="Times New Roman" panose="02020603050405020304" pitchFamily="18" charset="0"/>
                <a:cs typeface="Times New Roman" panose="02020603050405020304" pitchFamily="18" charset="0"/>
              </a:rPr>
              <a:t>Microsoft</a:t>
            </a:r>
            <a:r>
              <a:rPr lang="en-GB" dirty="0">
                <a:latin typeface="Times New Roman" panose="02020603050405020304" pitchFamily="18" charset="0"/>
                <a:cs typeface="Times New Roman" panose="02020603050405020304" pitchFamily="18" charset="0"/>
              </a:rPr>
              <a:t> </a:t>
            </a:r>
            <a:r>
              <a:rPr lang="en-GB" i="1" dirty="0" err="1">
                <a:latin typeface="Times New Roman" panose="02020603050405020304" pitchFamily="18" charset="0"/>
                <a:cs typeface="Times New Roman" panose="02020603050405020304" pitchFamily="18" charset="0"/>
              </a:rPr>
              <a:t>Microsoft</a:t>
            </a:r>
            <a:r>
              <a:rPr lang="en-GB" i="1" dirty="0">
                <a:latin typeface="Times New Roman" panose="02020603050405020304" pitchFamily="18" charset="0"/>
                <a:cs typeface="Times New Roman" panose="02020603050405020304" pitchFamily="18" charset="0"/>
              </a:rPr>
              <a:t> Support</a:t>
            </a:r>
            <a:r>
              <a:rPr lang="en-GB" dirty="0">
                <a:latin typeface="Times New Roman" panose="02020603050405020304" pitchFamily="18" charset="0"/>
                <a:cs typeface="Times New Roman" panose="02020603050405020304" pitchFamily="18" charset="0"/>
              </a:rPr>
              <a:t>. Available at: https://support.microsoft.com/en-us/office/create-or-edit-a-hyperlink-5d8c0804-f998-4143-86b1-1199735e07bf (Accessed: 16 October 2025).</a:t>
            </a:r>
          </a:p>
          <a:p>
            <a:pPr algn="just">
              <a:lnSpc>
                <a:spcPct val="170000"/>
              </a:lnSpc>
            </a:pPr>
            <a:r>
              <a:rPr lang="en-GB" dirty="0">
                <a:latin typeface="Times New Roman" panose="02020603050405020304" pitchFamily="18" charset="0"/>
                <a:cs typeface="Times New Roman" panose="02020603050405020304" pitchFamily="18" charset="0"/>
              </a:rPr>
              <a:t>Zhang, C., Li, L., He, S., Zhang, X., Qiao, B., Qin, S., Ma, M., Kang, Y., Lin, Q., Rajmohan, S. and Zhang, D., (2024). </a:t>
            </a:r>
            <a:r>
              <a:rPr lang="en-GB" dirty="0" err="1">
                <a:latin typeface="Times New Roman" panose="02020603050405020304" pitchFamily="18" charset="0"/>
                <a:cs typeface="Times New Roman" panose="02020603050405020304" pitchFamily="18" charset="0"/>
              </a:rPr>
              <a:t>Ufo</a:t>
            </a:r>
            <a:r>
              <a:rPr lang="en-GB" dirty="0">
                <a:latin typeface="Times New Roman" panose="02020603050405020304" pitchFamily="18" charset="0"/>
                <a:cs typeface="Times New Roman" panose="02020603050405020304" pitchFamily="18" charset="0"/>
              </a:rPr>
              <a:t>: A </a:t>
            </a:r>
            <a:r>
              <a:rPr lang="en-GB" dirty="0" err="1">
                <a:latin typeface="Times New Roman" panose="02020603050405020304" pitchFamily="18" charset="0"/>
                <a:cs typeface="Times New Roman" panose="02020603050405020304" pitchFamily="18" charset="0"/>
              </a:rPr>
              <a:t>ui</a:t>
            </a:r>
            <a:r>
              <a:rPr lang="en-GB" dirty="0">
                <a:latin typeface="Times New Roman" panose="02020603050405020304" pitchFamily="18" charset="0"/>
                <a:cs typeface="Times New Roman" panose="02020603050405020304" pitchFamily="18" charset="0"/>
              </a:rPr>
              <a:t>-focused agent for windows </a:t>
            </a:r>
            <a:r>
              <a:rPr lang="en-GB" dirty="0" err="1">
                <a:latin typeface="Times New Roman" panose="02020603050405020304" pitchFamily="18" charset="0"/>
                <a:cs typeface="Times New Roman" panose="02020603050405020304" pitchFamily="18" charset="0"/>
              </a:rPr>
              <a:t>os</a:t>
            </a:r>
            <a:r>
              <a:rPr lang="en-GB" dirty="0">
                <a:latin typeface="Times New Roman" panose="02020603050405020304" pitchFamily="18" charset="0"/>
                <a:cs typeface="Times New Roman" panose="02020603050405020304" pitchFamily="18" charset="0"/>
              </a:rPr>
              <a:t> interaction. </a:t>
            </a:r>
            <a:r>
              <a:rPr lang="en-GB" i="1" dirty="0" err="1">
                <a:latin typeface="Times New Roman" panose="02020603050405020304" pitchFamily="18" charset="0"/>
                <a:cs typeface="Times New Roman" panose="02020603050405020304" pitchFamily="18" charset="0"/>
              </a:rPr>
              <a:t>arXiv</a:t>
            </a:r>
            <a:r>
              <a:rPr lang="en-GB" i="1" dirty="0">
                <a:latin typeface="Times New Roman" panose="02020603050405020304" pitchFamily="18" charset="0"/>
                <a:cs typeface="Times New Roman" panose="02020603050405020304" pitchFamily="18" charset="0"/>
              </a:rPr>
              <a:t> preprint arXiv:2402.07939</a:t>
            </a:r>
            <a:r>
              <a:rPr lang="en-GB" dirty="0">
                <a:latin typeface="Times New Roman" panose="02020603050405020304" pitchFamily="18" charset="0"/>
                <a:cs typeface="Times New Roman" panose="02020603050405020304" pitchFamily="18" charset="0"/>
              </a:rPr>
              <a:t>.</a:t>
            </a:r>
            <a:r>
              <a:rPr lang="en-GB" u="sng" dirty="0">
                <a:latin typeface="Times New Roman" panose="02020603050405020304" pitchFamily="18" charset="0"/>
                <a:cs typeface="Times New Roman" panose="02020603050405020304" pitchFamily="18" charset="0"/>
                <a:hlinkClick r:id="rId4"/>
              </a:rPr>
              <a:t>https://arxiv.org/abs/2402.07939</a:t>
            </a:r>
            <a:endParaRPr lang="en-GB" dirty="0">
              <a:latin typeface="Times New Roman" panose="02020603050405020304" pitchFamily="18" charset="0"/>
              <a:cs typeface="Times New Roman" panose="02020603050405020304" pitchFamily="18" charset="0"/>
            </a:endParaRPr>
          </a:p>
          <a:p>
            <a:pPr algn="just">
              <a:lnSpc>
                <a:spcPct val="170000"/>
              </a:lnSpc>
            </a:pP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00270440"/>
      </p:ext>
    </p:extLst>
  </p:cSld>
  <p:clrMapOvr>
    <a:masterClrMapping/>
  </p:clrMapOvr>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docProps/app.xml><?xml version="1.0" encoding="utf-8"?>
<Properties xmlns="http://schemas.openxmlformats.org/officeDocument/2006/extended-properties" xmlns:vt="http://schemas.openxmlformats.org/officeDocument/2006/docPropsVTypes">
  <TotalTime>31</TotalTime>
  <Words>1454</Words>
  <Application>Microsoft Office PowerPoint</Application>
  <PresentationFormat>Widescreen</PresentationFormat>
  <Paragraphs>37</Paragraphs>
  <Slides>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vt:i4>
      </vt:variant>
    </vt:vector>
  </HeadingPairs>
  <TitlesOfParts>
    <vt:vector size="8" baseType="lpstr">
      <vt:lpstr>Arial</vt:lpstr>
      <vt:lpstr>Neue Haas Grotesk Text Pro</vt:lpstr>
      <vt:lpstr>Symbol</vt:lpstr>
      <vt:lpstr>Times New Roman</vt:lpstr>
      <vt:lpstr>VanillaVTI</vt:lpstr>
      <vt:lpstr>Programme: Cert HE Business Skills for the Workplace Module: Digital Skills Module code: LCLM4002 Poster – Task 2 CRISTIAN DUMITRU STUDENT NUMBER: 2438147</vt:lpstr>
      <vt:lpstr>PowerPoint Presentation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ARKA PAUL</dc:creator>
  <cp:lastModifiedBy>Cristian Dumitru (2438147)</cp:lastModifiedBy>
  <cp:revision>2</cp:revision>
  <dcterms:created xsi:type="dcterms:W3CDTF">2025-10-16T11:20:16Z</dcterms:created>
  <dcterms:modified xsi:type="dcterms:W3CDTF">2025-10-21T16:15:23Z</dcterms:modified>
</cp:coreProperties>
</file>