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4" name="Google Shape;174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6" name="Google Shape;216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4" name="Google Shape;224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1" name="Google Shape;23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" name="Google Shape;323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4762" y="0"/>
            <a:ext cx="9139239" cy="4572001"/>
          </a:xfrm>
          <a:custGeom>
            <a:rect b="b" l="l" r="r" t="t"/>
            <a:pathLst>
              <a:path extrusionOk="0" h="4572001" w="9139239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" name="Google Shape;15;p2"/>
          <p:cNvSpPr txBox="1"/>
          <p:nvPr>
            <p:ph type="ctrTitle"/>
          </p:nvPr>
        </p:nvSpPr>
        <p:spPr>
          <a:xfrm>
            <a:off x="342900" y="4960137"/>
            <a:ext cx="58293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" type="subTitle"/>
          </p:nvPr>
        </p:nvSpPr>
        <p:spPr>
          <a:xfrm>
            <a:off x="6457950" y="4960137"/>
            <a:ext cx="24003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0C0C0C"/>
                </a:solidFill>
              </a:defRPr>
            </a:lvl1pPr>
            <a:lvl2pPr lvl="1" algn="ctr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7" name="Google Shape;17;p2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20" name="Google Shape;20;p2"/>
          <p:cNvCxnSpPr/>
          <p:nvPr/>
        </p:nvCxnSpPr>
        <p:spPr>
          <a:xfrm rot="10800000">
            <a:off x="6290132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/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" type="body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rgbClr val="1D9AA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" name="Google Shape;29;p4"/>
          <p:cNvSpPr/>
          <p:nvPr/>
        </p:nvSpPr>
        <p:spPr>
          <a:xfrm>
            <a:off x="4762" y="0"/>
            <a:ext cx="9139239" cy="4572001"/>
          </a:xfrm>
          <a:custGeom>
            <a:rect b="b" l="l" r="r" t="t"/>
            <a:pathLst>
              <a:path extrusionOk="0" h="4572001" w="9139239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" name="Google Shape;30;p4"/>
          <p:cNvSpPr txBox="1"/>
          <p:nvPr>
            <p:ph type="title"/>
          </p:nvPr>
        </p:nvSpPr>
        <p:spPr>
          <a:xfrm>
            <a:off x="342900" y="4960137"/>
            <a:ext cx="58293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  <a:defRPr b="0"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"/>
          <p:cNvSpPr txBox="1"/>
          <p:nvPr>
            <p:ph idx="1" type="body"/>
          </p:nvPr>
        </p:nvSpPr>
        <p:spPr>
          <a:xfrm>
            <a:off x="6457950" y="4960137"/>
            <a:ext cx="24003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0C0C0C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2" name="Google Shape;32;p4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4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4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35" name="Google Shape;35;p4"/>
          <p:cNvCxnSpPr/>
          <p:nvPr/>
        </p:nvCxnSpPr>
        <p:spPr>
          <a:xfrm rot="10800000">
            <a:off x="6290132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5"/>
          <p:cNvSpPr txBox="1"/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1" type="body"/>
          </p:nvPr>
        </p:nvSpPr>
        <p:spPr>
          <a:xfrm>
            <a:off x="768096" y="2286000"/>
            <a:ext cx="356616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2" type="body"/>
          </p:nvPr>
        </p:nvSpPr>
        <p:spPr>
          <a:xfrm>
            <a:off x="4491990" y="2286000"/>
            <a:ext cx="3566160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40" name="Google Shape;40;p5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5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5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6"/>
          <p:cNvSpPr txBox="1"/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6"/>
          <p:cNvSpPr txBox="1"/>
          <p:nvPr>
            <p:ph idx="1" type="body"/>
          </p:nvPr>
        </p:nvSpPr>
        <p:spPr>
          <a:xfrm>
            <a:off x="768096" y="2179636"/>
            <a:ext cx="356616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37150" spcFirstLastPara="1" rIns="13715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b="0" sz="220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6"/>
          <p:cNvSpPr txBox="1"/>
          <p:nvPr>
            <p:ph idx="2" type="body"/>
          </p:nvPr>
        </p:nvSpPr>
        <p:spPr>
          <a:xfrm>
            <a:off x="768096" y="2967788"/>
            <a:ext cx="3566160" cy="33415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47" name="Google Shape;47;p6"/>
          <p:cNvSpPr txBox="1"/>
          <p:nvPr>
            <p:ph idx="3" type="body"/>
          </p:nvPr>
        </p:nvSpPr>
        <p:spPr>
          <a:xfrm>
            <a:off x="4491990" y="2179636"/>
            <a:ext cx="3566160" cy="8229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137150" spcFirstLastPara="1" rIns="137150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b="0" sz="2200" cap="none">
                <a:solidFill>
                  <a:schemeClr val="accent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6"/>
          <p:cNvSpPr txBox="1"/>
          <p:nvPr>
            <p:ph idx="4" type="body"/>
          </p:nvPr>
        </p:nvSpPr>
        <p:spPr>
          <a:xfrm>
            <a:off x="4491990" y="2967788"/>
            <a:ext cx="3566160" cy="33415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49" name="Google Shape;49;p6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6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6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/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7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7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showMasterSp="0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8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8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8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 txBox="1"/>
          <p:nvPr>
            <p:ph type="title"/>
          </p:nvPr>
        </p:nvSpPr>
        <p:spPr>
          <a:xfrm>
            <a:off x="768096" y="471509"/>
            <a:ext cx="329184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3600"/>
              <a:buFont typeface="Twentieth Century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" type="body"/>
          </p:nvPr>
        </p:nvSpPr>
        <p:spPr>
          <a:xfrm>
            <a:off x="4286250" y="822960"/>
            <a:ext cx="4258818" cy="51846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55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2000"/>
              <a:buChar char=" "/>
              <a:defRPr sz="2000"/>
            </a:lvl1pPr>
            <a:lvl2pPr indent="-3302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600"/>
              <a:buChar char="🢝"/>
              <a:defRPr sz="1600"/>
            </a:lvl2pPr>
            <a:lvl3pPr indent="-3048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Char char="🢝"/>
              <a:defRPr sz="1200"/>
            </a:lvl3pPr>
            <a:lvl4pPr indent="-3048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Char char="🢝"/>
              <a:defRPr sz="1200"/>
            </a:lvl4pPr>
            <a:lvl5pPr indent="-3048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Char char="🢝"/>
              <a:defRPr sz="1200"/>
            </a:lvl5pPr>
            <a:lvl6pPr indent="-3048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Char char="🢝"/>
              <a:defRPr sz="1200"/>
            </a:lvl6pPr>
            <a:lvl7pPr indent="-3048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Char char="🢝"/>
              <a:defRPr sz="1200"/>
            </a:lvl7pPr>
            <a:lvl8pPr indent="-3048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200"/>
              <a:buChar char="🢝"/>
              <a:defRPr sz="1200"/>
            </a:lvl8pPr>
            <a:lvl9pPr indent="-3048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200"/>
              <a:buChar char="🢝"/>
              <a:defRPr sz="1200"/>
            </a:lvl9pPr>
          </a:lstStyle>
          <a:p/>
        </p:txBody>
      </p:sp>
      <p:sp>
        <p:nvSpPr>
          <p:cNvPr id="64" name="Google Shape;64;p9"/>
          <p:cNvSpPr txBox="1"/>
          <p:nvPr>
            <p:ph idx="2" type="body"/>
          </p:nvPr>
        </p:nvSpPr>
        <p:spPr>
          <a:xfrm>
            <a:off x="768096" y="2257506"/>
            <a:ext cx="3291840" cy="37622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8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20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0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9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9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9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0"/>
          <p:cNvSpPr txBox="1"/>
          <p:nvPr>
            <p:ph type="title"/>
          </p:nvPr>
        </p:nvSpPr>
        <p:spPr>
          <a:xfrm>
            <a:off x="342900" y="4960138"/>
            <a:ext cx="58293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  <a:defRPr sz="4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/>
          <p:nvPr>
            <p:ph idx="2" type="pic"/>
          </p:nvPr>
        </p:nvSpPr>
        <p:spPr>
          <a:xfrm>
            <a:off x="0" y="-1"/>
            <a:ext cx="9141714" cy="4572000"/>
          </a:xfrm>
          <a:prstGeom prst="rect">
            <a:avLst/>
          </a:prstGeom>
          <a:solidFill>
            <a:srgbClr val="76CEEF"/>
          </a:solidFill>
          <a:ln>
            <a:noFill/>
          </a:ln>
        </p:spPr>
      </p:sp>
      <p:sp>
        <p:nvSpPr>
          <p:cNvPr id="71" name="Google Shape;71;p10"/>
          <p:cNvSpPr txBox="1"/>
          <p:nvPr>
            <p:ph idx="1" type="body"/>
          </p:nvPr>
        </p:nvSpPr>
        <p:spPr>
          <a:xfrm>
            <a:off x="6457950" y="4960138"/>
            <a:ext cx="2400300" cy="14630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0C0C0C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050"/>
              <a:buNone/>
              <a:defRPr sz="105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900"/>
              <a:buNone/>
              <a:defRPr sz="9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50"/>
              <a:buNone/>
              <a:defRPr sz="75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50"/>
              <a:buNone/>
              <a:defRPr sz="75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50"/>
              <a:buNone/>
              <a:defRPr sz="75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50"/>
              <a:buNone/>
              <a:defRPr sz="75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50"/>
              <a:buNone/>
              <a:defRPr sz="75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750"/>
              <a:buNone/>
              <a:defRPr sz="750"/>
            </a:lvl9pPr>
          </a:lstStyle>
          <a:p/>
        </p:txBody>
      </p:sp>
      <p:sp>
        <p:nvSpPr>
          <p:cNvPr id="72" name="Google Shape;72;p10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0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0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75" name="Google Shape;75;p10"/>
          <p:cNvCxnSpPr/>
          <p:nvPr/>
        </p:nvCxnSpPr>
        <p:spPr>
          <a:xfrm rot="10800000">
            <a:off x="6290132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1"/>
          <p:cNvSpPr txBox="1"/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1"/>
          <p:cNvSpPr txBox="1"/>
          <p:nvPr>
            <p:ph idx="1" type="body"/>
          </p:nvPr>
        </p:nvSpPr>
        <p:spPr>
          <a:xfrm rot="5400000">
            <a:off x="2401444" y="652653"/>
            <a:ext cx="4023360" cy="72900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79" name="Google Shape;79;p11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1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1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showMasterSp="0" type="vertTitleAndTx">
  <p:cSld name="VERTICAL_TITLE_AND_VERTICAL_TEXT"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2"/>
          <p:cNvSpPr txBox="1"/>
          <p:nvPr>
            <p:ph type="title"/>
          </p:nvPr>
        </p:nvSpPr>
        <p:spPr>
          <a:xfrm rot="5400000">
            <a:off x="4824414" y="2481263"/>
            <a:ext cx="5410200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45700" spcFirstLastPara="1" rIns="45700" wrap="square" tIns="91425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2"/>
          <p:cNvSpPr txBox="1"/>
          <p:nvPr>
            <p:ph idx="1" type="body"/>
          </p:nvPr>
        </p:nvSpPr>
        <p:spPr>
          <a:xfrm rot="5400000">
            <a:off x="881064" y="623888"/>
            <a:ext cx="5410200" cy="56864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00"/>
              <a:buChar char=" "/>
              <a:defRPr/>
            </a:lvl1pPr>
            <a:lvl2pPr indent="-342900" lvl="1" marL="91440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SzPts val="1800"/>
              <a:buChar char="🢝"/>
              <a:defRPr/>
            </a:lvl2pPr>
            <a:lvl3pPr indent="-3429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3pPr>
            <a:lvl4pPr indent="-3429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4pPr>
            <a:lvl5pPr indent="-3429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5pPr>
            <a:lvl6pPr indent="-3429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6pPr>
            <a:lvl7pPr indent="-3429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7pPr>
            <a:lvl8pPr indent="-3429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00"/>
              <a:buChar char="🢝"/>
              <a:defRPr/>
            </a:lvl8pPr>
            <a:lvl9pPr indent="-342900" lvl="8" marL="411480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SzPts val="1800"/>
              <a:buChar char="🢝"/>
              <a:defRPr/>
            </a:lvl9pPr>
          </a:lstStyle>
          <a:p/>
        </p:txBody>
      </p:sp>
      <p:sp>
        <p:nvSpPr>
          <p:cNvPr id="85" name="Google Shape;85;p12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6" name="Google Shape;86;p12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2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88" name="Google Shape;88;p12"/>
          <p:cNvCxnSpPr/>
          <p:nvPr/>
        </p:nvCxnSpPr>
        <p:spPr>
          <a:xfrm rot="10800000">
            <a:off x="7543800" y="173563"/>
            <a:ext cx="0" cy="6858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  <a:defRPr b="0" i="0" sz="44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>
            <a:lvl1pPr indent="-35560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wentieth Century"/>
              <a:buChar char=" "/>
              <a:defRPr b="0" i="0" sz="20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-330200" lvl="1" marL="914400" marR="0" rtl="0" algn="l">
              <a:lnSpc>
                <a:spcPct val="90000"/>
              </a:lnSpc>
              <a:spcBef>
                <a:spcPts val="2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🢝"/>
              <a:defRPr b="0" i="0" sz="16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-30480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b="0" i="0" sz="1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-30480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b="0" i="0" sz="1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-30480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b="0" i="0" sz="1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-30480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b="0" i="0" sz="1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-30480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b="0" i="0" sz="1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-304800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b="0" i="0" sz="1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-304800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400"/>
              </a:spcAft>
              <a:buClr>
                <a:schemeClr val="accent1"/>
              </a:buClr>
              <a:buSzPts val="1200"/>
              <a:buFont typeface="Noto Sans Symbols"/>
              <a:buChar char="🢝"/>
              <a:defRPr b="0" i="0" sz="12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000" u="none" cap="none" strike="noStrik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cxnSp>
        <p:nvCxnSpPr>
          <p:cNvPr id="11" name="Google Shape;11;p1"/>
          <p:cNvCxnSpPr/>
          <p:nvPr/>
        </p:nvCxnSpPr>
        <p:spPr>
          <a:xfrm rot="10800000">
            <a:off x="571500" y="826324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20.png"/><Relationship Id="rId5" Type="http://schemas.openxmlformats.org/officeDocument/2006/relationships/image" Target="../media/image7.png"/><Relationship Id="rId6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8.png"/><Relationship Id="rId5" Type="http://schemas.openxmlformats.org/officeDocument/2006/relationships/image" Target="../media/image1.png"/><Relationship Id="rId6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Relationship Id="rId4" Type="http://schemas.openxmlformats.org/officeDocument/2006/relationships/image" Target="../media/image19.png"/><Relationship Id="rId5" Type="http://schemas.openxmlformats.org/officeDocument/2006/relationships/image" Target="../media/image18.png"/><Relationship Id="rId6" Type="http://schemas.openxmlformats.org/officeDocument/2006/relationships/image" Target="../media/image21.png"/><Relationship Id="rId7" Type="http://schemas.openxmlformats.org/officeDocument/2006/relationships/image" Target="../media/image1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2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5.png"/><Relationship Id="rId6" Type="http://schemas.openxmlformats.org/officeDocument/2006/relationships/image" Target="../media/image14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3"/>
          <p:cNvSpPr txBox="1"/>
          <p:nvPr>
            <p:ph type="ctrTitle"/>
          </p:nvPr>
        </p:nvSpPr>
        <p:spPr>
          <a:xfrm>
            <a:off x="91546" y="4960137"/>
            <a:ext cx="5829300" cy="146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ct val="100000"/>
              <a:buFont typeface="Twentieth Century"/>
              <a:buNone/>
            </a:pPr>
            <a:r>
              <a:rPr lang="en-US" sz="4400"/>
              <a:t>AI-BASED PREDICTIVE ANALYTICS FOR STUDENT PERFORMANCE</a:t>
            </a:r>
            <a:endParaRPr/>
          </a:p>
        </p:txBody>
      </p:sp>
      <p:sp>
        <p:nvSpPr>
          <p:cNvPr id="94" name="Google Shape;94;p13"/>
          <p:cNvSpPr txBox="1"/>
          <p:nvPr>
            <p:ph idx="1" type="subTitle"/>
          </p:nvPr>
        </p:nvSpPr>
        <p:spPr>
          <a:xfrm>
            <a:off x="6457950" y="4960125"/>
            <a:ext cx="2685900" cy="1463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en-US" sz="1500">
                <a:solidFill>
                  <a:srgbClr val="0C0C0C"/>
                </a:solidFill>
              </a:rPr>
              <a:t>ACFA7004 – Research Methods &amp; Professional Development</a:t>
            </a:r>
            <a:endParaRPr sz="1500"/>
          </a:p>
          <a:p>
            <a:pPr indent="0" lvl="0" marL="0" rtl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600"/>
              <a:buNone/>
            </a:pPr>
            <a:r>
              <a:rPr lang="en-US" sz="1500">
                <a:solidFill>
                  <a:srgbClr val="0C0C0C"/>
                </a:solidFill>
              </a:rPr>
              <a:t>[Name:-</a:t>
            </a:r>
            <a:r>
              <a:rPr lang="en-US" sz="1500"/>
              <a:t>Vinay Kirtibhai Donda</a:t>
            </a:r>
            <a:r>
              <a:rPr lang="en-US" sz="1500">
                <a:solidFill>
                  <a:srgbClr val="0C0C0C"/>
                </a:solidFill>
              </a:rPr>
              <a:t>] [Student ID :-2509592]</a:t>
            </a:r>
            <a:endParaRPr sz="15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00" name="Google Shape;100;p14"/>
          <p:cNvSpPr txBox="1"/>
          <p:nvPr>
            <p:ph type="title"/>
          </p:nvPr>
        </p:nvSpPr>
        <p:spPr>
          <a:xfrm>
            <a:off x="6097404" y="643467"/>
            <a:ext cx="2604756" cy="5571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30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RESEARCH BACKGROUND</a:t>
            </a:r>
            <a:endParaRPr sz="3000"/>
          </a:p>
        </p:txBody>
      </p:sp>
      <p:cxnSp>
        <p:nvCxnSpPr>
          <p:cNvPr id="101" name="Google Shape;101;p14"/>
          <p:cNvCxnSpPr/>
          <p:nvPr/>
        </p:nvCxnSpPr>
        <p:spPr>
          <a:xfrm rot="10800000">
            <a:off x="5890097" y="2514600"/>
            <a:ext cx="0" cy="18288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102" name="Google Shape;102;p14"/>
          <p:cNvGrpSpPr/>
          <p:nvPr/>
        </p:nvGrpSpPr>
        <p:grpSpPr>
          <a:xfrm>
            <a:off x="709810" y="933450"/>
            <a:ext cx="4941888" cy="4941888"/>
            <a:chOff x="2579" y="0"/>
            <a:chExt cx="4941888" cy="4941888"/>
          </a:xfrm>
        </p:grpSpPr>
        <p:sp>
          <p:nvSpPr>
            <p:cNvPr id="103" name="Google Shape;103;p14"/>
            <p:cNvSpPr/>
            <p:nvPr/>
          </p:nvSpPr>
          <p:spPr>
            <a:xfrm>
              <a:off x="2579" y="0"/>
              <a:ext cx="4941888" cy="4941888"/>
            </a:xfrm>
            <a:prstGeom prst="diamond">
              <a:avLst/>
            </a:prstGeom>
            <a:solidFill>
              <a:srgbClr val="CBE2F5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4" name="Google Shape;104;p14"/>
            <p:cNvSpPr/>
            <p:nvPr/>
          </p:nvSpPr>
          <p:spPr>
            <a:xfrm>
              <a:off x="472058" y="469479"/>
              <a:ext cx="1927336" cy="1927336"/>
            </a:xfrm>
            <a:prstGeom prst="roundRect">
              <a:avLst>
                <a:gd fmla="val 16667" name="adj"/>
              </a:avLst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5" name="Google Shape;105;p14"/>
            <p:cNvSpPr txBox="1"/>
            <p:nvPr/>
          </p:nvSpPr>
          <p:spPr>
            <a:xfrm>
              <a:off x="566143" y="563564"/>
              <a:ext cx="1739166" cy="17391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3800" lIns="83800" spcFirstLastPara="1" rIns="83800" wrap="square" tIns="8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Twentieth Century"/>
                <a:buNone/>
              </a:pPr>
              <a:r>
                <a:rPr b="0" i="0" lang="en-US" sz="22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Rapid growth of AI in higher education (HE)</a:t>
              </a:r>
              <a:endParaRPr/>
            </a:p>
          </p:txBody>
        </p:sp>
        <p:sp>
          <p:nvSpPr>
            <p:cNvPr id="106" name="Google Shape;106;p14"/>
            <p:cNvSpPr/>
            <p:nvPr/>
          </p:nvSpPr>
          <p:spPr>
            <a:xfrm>
              <a:off x="2547651" y="469479"/>
              <a:ext cx="1927336" cy="1927336"/>
            </a:xfrm>
            <a:prstGeom prst="roundRect">
              <a:avLst>
                <a:gd fmla="val 16667" name="adj"/>
              </a:avLst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7" name="Google Shape;107;p14"/>
            <p:cNvSpPr txBox="1"/>
            <p:nvPr/>
          </p:nvSpPr>
          <p:spPr>
            <a:xfrm>
              <a:off x="2641736" y="563564"/>
              <a:ext cx="1739166" cy="17391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3800" lIns="83800" spcFirstLastPara="1" rIns="83800" wrap="square" tIns="8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Twentieth Century"/>
                <a:buNone/>
              </a:pPr>
              <a:r>
                <a:rPr b="0" i="0" lang="en-US" sz="22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Increased use of Learning Management Systems (LMS)</a:t>
              </a:r>
              <a:endParaRPr/>
            </a:p>
          </p:txBody>
        </p:sp>
        <p:sp>
          <p:nvSpPr>
            <p:cNvPr id="108" name="Google Shape;108;p14"/>
            <p:cNvSpPr/>
            <p:nvPr/>
          </p:nvSpPr>
          <p:spPr>
            <a:xfrm>
              <a:off x="472058" y="2545072"/>
              <a:ext cx="1927336" cy="1927336"/>
            </a:xfrm>
            <a:prstGeom prst="roundRect">
              <a:avLst>
                <a:gd fmla="val 16667" name="adj"/>
              </a:avLst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9" name="Google Shape;109;p14"/>
            <p:cNvSpPr txBox="1"/>
            <p:nvPr/>
          </p:nvSpPr>
          <p:spPr>
            <a:xfrm>
              <a:off x="566143" y="2639157"/>
              <a:ext cx="1739166" cy="17391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3800" lIns="83800" spcFirstLastPara="1" rIns="83800" wrap="square" tIns="8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Twentieth Century"/>
                <a:buNone/>
              </a:pPr>
              <a:r>
                <a:rPr b="0" i="0" lang="en-US" sz="22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Need for early identification of at-risk students</a:t>
              </a:r>
              <a:endParaRPr/>
            </a:p>
          </p:txBody>
        </p:sp>
        <p:sp>
          <p:nvSpPr>
            <p:cNvPr id="110" name="Google Shape;110;p14"/>
            <p:cNvSpPr/>
            <p:nvPr/>
          </p:nvSpPr>
          <p:spPr>
            <a:xfrm>
              <a:off x="2547651" y="2545072"/>
              <a:ext cx="1927336" cy="1927336"/>
            </a:xfrm>
            <a:prstGeom prst="roundRect">
              <a:avLst>
                <a:gd fmla="val 16667" name="adj"/>
              </a:avLst>
            </a:prstGeom>
            <a:solidFill>
              <a:srgbClr val="19ACE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1" name="Google Shape;111;p14"/>
            <p:cNvSpPr txBox="1"/>
            <p:nvPr/>
          </p:nvSpPr>
          <p:spPr>
            <a:xfrm>
              <a:off x="2641736" y="2639157"/>
              <a:ext cx="1739166" cy="17391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3800" lIns="83800" spcFirstLastPara="1" rIns="83800" wrap="square" tIns="838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200"/>
                <a:buFont typeface="Twentieth Century"/>
                <a:buNone/>
              </a:pPr>
              <a:r>
                <a:rPr b="0" i="0" lang="en-US" sz="22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Data-driven decision-making improving outcomes</a:t>
              </a:r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5"/>
          <p:cNvSpPr/>
          <p:nvPr/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17" name="Google Shape;117;p15"/>
          <p:cNvSpPr txBox="1"/>
          <p:nvPr>
            <p:ph type="title"/>
          </p:nvPr>
        </p:nvSpPr>
        <p:spPr>
          <a:xfrm>
            <a:off x="482601" y="643467"/>
            <a:ext cx="2561709" cy="5571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</a:pPr>
            <a:r>
              <a:rPr lang="en-US">
                <a:solidFill>
                  <a:srgbClr val="FFFFFF"/>
                </a:solidFill>
              </a:rPr>
              <a:t>CURRENT TRENDS</a:t>
            </a:r>
            <a:endParaRPr/>
          </a:p>
        </p:txBody>
      </p:sp>
      <p:grpSp>
        <p:nvGrpSpPr>
          <p:cNvPr id="118" name="Google Shape;118;p15"/>
          <p:cNvGrpSpPr/>
          <p:nvPr/>
        </p:nvGrpSpPr>
        <p:grpSpPr>
          <a:xfrm>
            <a:off x="4202906" y="956130"/>
            <a:ext cx="4231481" cy="4917164"/>
            <a:chOff x="0" y="2042"/>
            <a:chExt cx="4231481" cy="4917164"/>
          </a:xfrm>
        </p:grpSpPr>
        <p:sp>
          <p:nvSpPr>
            <p:cNvPr id="119" name="Google Shape;119;p15"/>
            <p:cNvSpPr/>
            <p:nvPr/>
          </p:nvSpPr>
          <p:spPr>
            <a:xfrm>
              <a:off x="0" y="2042"/>
              <a:ext cx="4231481" cy="1035192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0" name="Google Shape;120;p15"/>
            <p:cNvSpPr/>
            <p:nvPr/>
          </p:nvSpPr>
          <p:spPr>
            <a:xfrm>
              <a:off x="313145" y="234960"/>
              <a:ext cx="569355" cy="569355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1" name="Google Shape;121;p15"/>
            <p:cNvSpPr/>
            <p:nvPr/>
          </p:nvSpPr>
          <p:spPr>
            <a:xfrm>
              <a:off x="1195647" y="2042"/>
              <a:ext cx="3035833" cy="103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2" name="Google Shape;122;p15"/>
            <p:cNvSpPr txBox="1"/>
            <p:nvPr/>
          </p:nvSpPr>
          <p:spPr>
            <a:xfrm>
              <a:off x="1195647" y="2042"/>
              <a:ext cx="3035833" cy="103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9550" lIns="109550" spcFirstLastPara="1" rIns="109550" wrap="square" tIns="1095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100"/>
                <a:buFont typeface="Twentieth Century"/>
                <a:buNone/>
              </a:pPr>
              <a:r>
                <a:rPr b="0" i="0" lang="en-US" sz="21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Adoption of machine learning in education analytics</a:t>
              </a:r>
              <a:endParaRPr/>
            </a:p>
          </p:txBody>
        </p:sp>
        <p:sp>
          <p:nvSpPr>
            <p:cNvPr id="123" name="Google Shape;123;p15"/>
            <p:cNvSpPr/>
            <p:nvPr/>
          </p:nvSpPr>
          <p:spPr>
            <a:xfrm>
              <a:off x="0" y="1296033"/>
              <a:ext cx="4231481" cy="1035192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4" name="Google Shape;124;p15"/>
            <p:cNvSpPr/>
            <p:nvPr/>
          </p:nvSpPr>
          <p:spPr>
            <a:xfrm>
              <a:off x="313145" y="1528951"/>
              <a:ext cx="569355" cy="569355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5" name="Google Shape;125;p15"/>
            <p:cNvSpPr/>
            <p:nvPr/>
          </p:nvSpPr>
          <p:spPr>
            <a:xfrm>
              <a:off x="1195647" y="1296033"/>
              <a:ext cx="3035833" cy="103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6" name="Google Shape;126;p15"/>
            <p:cNvSpPr txBox="1"/>
            <p:nvPr/>
          </p:nvSpPr>
          <p:spPr>
            <a:xfrm>
              <a:off x="1195647" y="1296033"/>
              <a:ext cx="3035833" cy="103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9550" lIns="109550" spcFirstLastPara="1" rIns="109550" wrap="square" tIns="1095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100"/>
                <a:buFont typeface="Twentieth Century"/>
                <a:buNone/>
              </a:pPr>
              <a:r>
                <a:rPr b="0" i="0" lang="en-US" sz="21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Use of big data and cloud platforms</a:t>
              </a:r>
              <a:endParaRPr/>
            </a:p>
          </p:txBody>
        </p:sp>
        <p:sp>
          <p:nvSpPr>
            <p:cNvPr id="127" name="Google Shape;127;p15"/>
            <p:cNvSpPr/>
            <p:nvPr/>
          </p:nvSpPr>
          <p:spPr>
            <a:xfrm>
              <a:off x="0" y="2590024"/>
              <a:ext cx="4231481" cy="1035192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8" name="Google Shape;128;p15"/>
            <p:cNvSpPr/>
            <p:nvPr/>
          </p:nvSpPr>
          <p:spPr>
            <a:xfrm>
              <a:off x="313145" y="2822942"/>
              <a:ext cx="569355" cy="569355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9" name="Google Shape;129;p15"/>
            <p:cNvSpPr/>
            <p:nvPr/>
          </p:nvSpPr>
          <p:spPr>
            <a:xfrm>
              <a:off x="1195647" y="2590024"/>
              <a:ext cx="3035833" cy="103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0" name="Google Shape;130;p15"/>
            <p:cNvSpPr txBox="1"/>
            <p:nvPr/>
          </p:nvSpPr>
          <p:spPr>
            <a:xfrm>
              <a:off x="1195647" y="2590024"/>
              <a:ext cx="3035833" cy="103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9550" lIns="109550" spcFirstLastPara="1" rIns="109550" wrap="square" tIns="1095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100"/>
                <a:buFont typeface="Twentieth Century"/>
                <a:buNone/>
              </a:pPr>
              <a:r>
                <a:rPr b="0" i="0" lang="en-US" sz="21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Personalised learning environments</a:t>
              </a:r>
              <a:endParaRPr/>
            </a:p>
          </p:txBody>
        </p:sp>
        <p:sp>
          <p:nvSpPr>
            <p:cNvPr id="131" name="Google Shape;131;p15"/>
            <p:cNvSpPr/>
            <p:nvPr/>
          </p:nvSpPr>
          <p:spPr>
            <a:xfrm>
              <a:off x="0" y="3884014"/>
              <a:ext cx="4231481" cy="1035192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2" name="Google Shape;132;p15"/>
            <p:cNvSpPr/>
            <p:nvPr/>
          </p:nvSpPr>
          <p:spPr>
            <a:xfrm>
              <a:off x="313145" y="4116933"/>
              <a:ext cx="569355" cy="569355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3" name="Google Shape;133;p15"/>
            <p:cNvSpPr/>
            <p:nvPr/>
          </p:nvSpPr>
          <p:spPr>
            <a:xfrm>
              <a:off x="1195647" y="3884014"/>
              <a:ext cx="3035833" cy="103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15"/>
            <p:cNvSpPr txBox="1"/>
            <p:nvPr/>
          </p:nvSpPr>
          <p:spPr>
            <a:xfrm>
              <a:off x="1195647" y="3884014"/>
              <a:ext cx="3035833" cy="10351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9550" lIns="109550" spcFirstLastPara="1" rIns="109550" wrap="square" tIns="1095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100"/>
                <a:buFont typeface="Twentieth Century"/>
                <a:buNone/>
              </a:pPr>
              <a:r>
                <a:rPr b="0" i="0" lang="en-US" sz="21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Increasing institutional reliance on predictive systems</a:t>
              </a: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6"/>
          <p:cNvSpPr txBox="1"/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44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RESEARCH PROBLEM</a:t>
            </a:r>
            <a:endParaRPr/>
          </a:p>
        </p:txBody>
      </p:sp>
      <p:grpSp>
        <p:nvGrpSpPr>
          <p:cNvPr id="140" name="Google Shape;140;p16"/>
          <p:cNvGrpSpPr/>
          <p:nvPr/>
        </p:nvGrpSpPr>
        <p:grpSpPr>
          <a:xfrm>
            <a:off x="770072" y="3331268"/>
            <a:ext cx="7285957" cy="1932187"/>
            <a:chOff x="2119" y="1045268"/>
            <a:chExt cx="7285957" cy="1932187"/>
          </a:xfrm>
        </p:grpSpPr>
        <p:sp>
          <p:nvSpPr>
            <p:cNvPr id="141" name="Google Shape;141;p16"/>
            <p:cNvSpPr/>
            <p:nvPr/>
          </p:nvSpPr>
          <p:spPr>
            <a:xfrm>
              <a:off x="316100" y="1045268"/>
              <a:ext cx="982195" cy="982195"/>
            </a:xfrm>
            <a:prstGeom prst="round2DiagRect">
              <a:avLst>
                <a:gd fmla="val 29727" name="adj1"/>
                <a:gd fmla="val 0" name="adj2"/>
              </a:avLst>
            </a:prstGeom>
            <a:solidFill>
              <a:srgbClr val="2383C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" name="Google Shape;142;p16"/>
            <p:cNvSpPr/>
            <p:nvPr/>
          </p:nvSpPr>
          <p:spPr>
            <a:xfrm>
              <a:off x="525420" y="1254589"/>
              <a:ext cx="563554" cy="563554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3" name="Google Shape;143;p16"/>
            <p:cNvSpPr/>
            <p:nvPr/>
          </p:nvSpPr>
          <p:spPr>
            <a:xfrm>
              <a:off x="2119" y="2333393"/>
              <a:ext cx="1610156" cy="6440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16"/>
            <p:cNvSpPr txBox="1"/>
            <p:nvPr/>
          </p:nvSpPr>
          <p:spPr>
            <a:xfrm>
              <a:off x="2119" y="2333393"/>
              <a:ext cx="1610156" cy="6440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Twentieth Century"/>
                <a:buNone/>
              </a:pPr>
              <a:r>
                <a:rPr b="0" i="0" lang="en-US" sz="13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LOW PREDICTION ACCURACY IN EXISTING MODELS</a:t>
              </a:r>
              <a:endParaRPr/>
            </a:p>
          </p:txBody>
        </p:sp>
        <p:sp>
          <p:nvSpPr>
            <p:cNvPr id="145" name="Google Shape;145;p16"/>
            <p:cNvSpPr/>
            <p:nvPr/>
          </p:nvSpPr>
          <p:spPr>
            <a:xfrm>
              <a:off x="2208034" y="1045268"/>
              <a:ext cx="982195" cy="982195"/>
            </a:xfrm>
            <a:prstGeom prst="round2DiagRect">
              <a:avLst>
                <a:gd fmla="val 29727" name="adj1"/>
                <a:gd fmla="val 0" name="adj2"/>
              </a:avLst>
            </a:prstGeom>
            <a:solidFill>
              <a:srgbClr val="24CED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16"/>
            <p:cNvSpPr/>
            <p:nvPr/>
          </p:nvSpPr>
          <p:spPr>
            <a:xfrm>
              <a:off x="2417354" y="1254589"/>
              <a:ext cx="563554" cy="563554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7" name="Google Shape;147;p16"/>
            <p:cNvSpPr/>
            <p:nvPr/>
          </p:nvSpPr>
          <p:spPr>
            <a:xfrm>
              <a:off x="1894053" y="2333393"/>
              <a:ext cx="1610156" cy="6440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16"/>
            <p:cNvSpPr txBox="1"/>
            <p:nvPr/>
          </p:nvSpPr>
          <p:spPr>
            <a:xfrm>
              <a:off x="1894053" y="2333393"/>
              <a:ext cx="1610156" cy="6440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Twentieth Century"/>
                <a:buNone/>
              </a:pPr>
              <a:r>
                <a:rPr b="0" i="0" lang="en-US" sz="13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LACK OF INTEGRATION OF BEHAVIOURAL DATA</a:t>
              </a:r>
              <a:endParaRPr/>
            </a:p>
          </p:txBody>
        </p:sp>
        <p:sp>
          <p:nvSpPr>
            <p:cNvPr id="149" name="Google Shape;149;p16"/>
            <p:cNvSpPr/>
            <p:nvPr/>
          </p:nvSpPr>
          <p:spPr>
            <a:xfrm>
              <a:off x="4099967" y="1045268"/>
              <a:ext cx="982195" cy="982195"/>
            </a:xfrm>
            <a:prstGeom prst="round2DiagRect">
              <a:avLst>
                <a:gd fmla="val 29727" name="adj1"/>
                <a:gd fmla="val 0" name="adj2"/>
              </a:avLst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16"/>
            <p:cNvSpPr/>
            <p:nvPr/>
          </p:nvSpPr>
          <p:spPr>
            <a:xfrm>
              <a:off x="4309287" y="1254589"/>
              <a:ext cx="563554" cy="563554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1" name="Google Shape;151;p16"/>
            <p:cNvSpPr/>
            <p:nvPr/>
          </p:nvSpPr>
          <p:spPr>
            <a:xfrm>
              <a:off x="3785987" y="2333393"/>
              <a:ext cx="1610156" cy="6440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16"/>
            <p:cNvSpPr txBox="1"/>
            <p:nvPr/>
          </p:nvSpPr>
          <p:spPr>
            <a:xfrm>
              <a:off x="3785987" y="2333393"/>
              <a:ext cx="1610156" cy="6440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Twentieth Century"/>
                <a:buNone/>
              </a:pPr>
              <a:r>
                <a:rPr b="0" i="0" lang="en-US" sz="13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LIMITED REAL-TIME ANALYTICS CAPABILITY</a:t>
              </a:r>
              <a:endParaRPr/>
            </a:p>
          </p:txBody>
        </p:sp>
        <p:sp>
          <p:nvSpPr>
            <p:cNvPr id="153" name="Google Shape;153;p16"/>
            <p:cNvSpPr/>
            <p:nvPr/>
          </p:nvSpPr>
          <p:spPr>
            <a:xfrm>
              <a:off x="5991901" y="1045268"/>
              <a:ext cx="982195" cy="982195"/>
            </a:xfrm>
            <a:prstGeom prst="round2DiagRect">
              <a:avLst>
                <a:gd fmla="val 29727" name="adj1"/>
                <a:gd fmla="val 0" name="adj2"/>
              </a:avLst>
            </a:prstGeom>
            <a:solidFill>
              <a:srgbClr val="3B885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16"/>
            <p:cNvSpPr/>
            <p:nvPr/>
          </p:nvSpPr>
          <p:spPr>
            <a:xfrm>
              <a:off x="6201221" y="1254589"/>
              <a:ext cx="563554" cy="563554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5" name="Google Shape;155;p16"/>
            <p:cNvSpPr/>
            <p:nvPr/>
          </p:nvSpPr>
          <p:spPr>
            <a:xfrm>
              <a:off x="5677920" y="2333393"/>
              <a:ext cx="1610156" cy="6440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6" name="Google Shape;156;p16"/>
            <p:cNvSpPr txBox="1"/>
            <p:nvPr/>
          </p:nvSpPr>
          <p:spPr>
            <a:xfrm>
              <a:off x="5677920" y="2333393"/>
              <a:ext cx="1610156" cy="64406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Twentieth Century"/>
                <a:buNone/>
              </a:pPr>
              <a:r>
                <a:rPr b="0" i="0" lang="en-US" sz="13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INCONSISTENT MODEL PERFORMANCE ACROSS DATASETS</a:t>
              </a: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7"/>
          <p:cNvSpPr/>
          <p:nvPr/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62" name="Google Shape;162;p17"/>
          <p:cNvSpPr txBox="1"/>
          <p:nvPr>
            <p:ph type="title"/>
          </p:nvPr>
        </p:nvSpPr>
        <p:spPr>
          <a:xfrm>
            <a:off x="482601" y="643467"/>
            <a:ext cx="2561709" cy="5571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</a:pPr>
            <a:r>
              <a:rPr lang="en-US" sz="3600">
                <a:solidFill>
                  <a:srgbClr val="FFFFFF"/>
                </a:solidFill>
              </a:rPr>
              <a:t>LITERATURE REVIEW (KEY STUDIES)</a:t>
            </a:r>
            <a:endParaRPr sz="3600"/>
          </a:p>
        </p:txBody>
      </p:sp>
      <p:grpSp>
        <p:nvGrpSpPr>
          <p:cNvPr id="163" name="Google Shape;163;p17"/>
          <p:cNvGrpSpPr/>
          <p:nvPr/>
        </p:nvGrpSpPr>
        <p:grpSpPr>
          <a:xfrm>
            <a:off x="4202906" y="1021275"/>
            <a:ext cx="4231481" cy="4786874"/>
            <a:chOff x="0" y="67187"/>
            <a:chExt cx="4231481" cy="4786874"/>
          </a:xfrm>
        </p:grpSpPr>
        <p:sp>
          <p:nvSpPr>
            <p:cNvPr id="164" name="Google Shape;164;p17"/>
            <p:cNvSpPr/>
            <p:nvPr/>
          </p:nvSpPr>
          <p:spPr>
            <a:xfrm>
              <a:off x="0" y="67187"/>
              <a:ext cx="4231481" cy="1147038"/>
            </a:xfrm>
            <a:prstGeom prst="roundRect">
              <a:avLst>
                <a:gd fmla="val 16667" name="adj"/>
              </a:avLst>
            </a:prstGeom>
            <a:solidFill>
              <a:srgbClr val="2383C6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17"/>
            <p:cNvSpPr txBox="1"/>
            <p:nvPr/>
          </p:nvSpPr>
          <p:spPr>
            <a:xfrm>
              <a:off x="55994" y="123181"/>
              <a:ext cx="4119493" cy="10350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Twentieth Century"/>
                <a:buNone/>
              </a:pPr>
              <a:r>
                <a:rPr b="0" i="0" lang="en-US" sz="23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Random Forest widely used for prediction (Khan et al., 2022)</a:t>
              </a:r>
              <a:endParaRPr/>
            </a:p>
          </p:txBody>
        </p:sp>
        <p:sp>
          <p:nvSpPr>
            <p:cNvPr id="166" name="Google Shape;166;p17"/>
            <p:cNvSpPr/>
            <p:nvPr/>
          </p:nvSpPr>
          <p:spPr>
            <a:xfrm>
              <a:off x="0" y="1280466"/>
              <a:ext cx="4231481" cy="1147038"/>
            </a:xfrm>
            <a:prstGeom prst="roundRect">
              <a:avLst>
                <a:gd fmla="val 16667" name="adj"/>
              </a:avLst>
            </a:prstGeom>
            <a:solidFill>
              <a:srgbClr val="2499CB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17"/>
            <p:cNvSpPr txBox="1"/>
            <p:nvPr/>
          </p:nvSpPr>
          <p:spPr>
            <a:xfrm>
              <a:off x="55994" y="1336460"/>
              <a:ext cx="4119493" cy="10350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Twentieth Century"/>
                <a:buNone/>
              </a:pPr>
              <a:r>
                <a:rPr b="0" i="0" lang="en-US" sz="23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Deep learning improves accuracy but requires large datasets (Li et al., 2023)</a:t>
              </a:r>
              <a:endParaRPr/>
            </a:p>
          </p:txBody>
        </p:sp>
        <p:sp>
          <p:nvSpPr>
            <p:cNvPr id="168" name="Google Shape;168;p17"/>
            <p:cNvSpPr/>
            <p:nvPr/>
          </p:nvSpPr>
          <p:spPr>
            <a:xfrm>
              <a:off x="0" y="2493745"/>
              <a:ext cx="4231481" cy="1147038"/>
            </a:xfrm>
            <a:prstGeom prst="roundRect">
              <a:avLst>
                <a:gd fmla="val 16667" name="adj"/>
              </a:avLst>
            </a:prstGeom>
            <a:solidFill>
              <a:srgbClr val="24B2D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9" name="Google Shape;169;p17"/>
            <p:cNvSpPr txBox="1"/>
            <p:nvPr/>
          </p:nvSpPr>
          <p:spPr>
            <a:xfrm>
              <a:off x="55994" y="2549739"/>
              <a:ext cx="4119493" cy="10350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Twentieth Century"/>
                <a:buNone/>
              </a:pPr>
              <a:r>
                <a:rPr b="0" i="0" lang="en-US" sz="23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AI enhances personalised learning (Holmes et al., 2022)</a:t>
              </a:r>
              <a:endParaRPr/>
            </a:p>
          </p:txBody>
        </p:sp>
        <p:sp>
          <p:nvSpPr>
            <p:cNvPr id="170" name="Google Shape;170;p17"/>
            <p:cNvSpPr/>
            <p:nvPr/>
          </p:nvSpPr>
          <p:spPr>
            <a:xfrm>
              <a:off x="0" y="3707023"/>
              <a:ext cx="4231481" cy="1147038"/>
            </a:xfrm>
            <a:prstGeom prst="roundRect">
              <a:avLst>
                <a:gd fmla="val 16667" name="adj"/>
              </a:avLst>
            </a:prstGeom>
            <a:solidFill>
              <a:srgbClr val="25CCD6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" name="Google Shape;171;p17"/>
            <p:cNvSpPr txBox="1"/>
            <p:nvPr/>
          </p:nvSpPr>
          <p:spPr>
            <a:xfrm>
              <a:off x="55994" y="3763017"/>
              <a:ext cx="4119493" cy="10350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7625" lIns="87625" spcFirstLastPara="1" rIns="87625" wrap="square" tIns="876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300"/>
                <a:buFont typeface="Twentieth Century"/>
                <a:buNone/>
              </a:pPr>
              <a:r>
                <a:rPr b="0" i="0" lang="en-US" sz="23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Growing adoption across HE sector (Zawacki-Richter et al., 2023)</a:t>
              </a: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77" name="Google Shape;177;p18"/>
          <p:cNvSpPr/>
          <p:nvPr/>
        </p:nvSpPr>
        <p:spPr>
          <a:xfrm>
            <a:off x="5657850" y="0"/>
            <a:ext cx="348615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78" name="Google Shape;178;p18"/>
          <p:cNvSpPr txBox="1"/>
          <p:nvPr>
            <p:ph type="title"/>
          </p:nvPr>
        </p:nvSpPr>
        <p:spPr>
          <a:xfrm>
            <a:off x="6140451" y="643467"/>
            <a:ext cx="2561709" cy="5571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</a:pPr>
            <a:r>
              <a:rPr lang="en-US">
                <a:solidFill>
                  <a:srgbClr val="FFFFFF"/>
                </a:solidFill>
              </a:rPr>
              <a:t>RESEARCH GAP</a:t>
            </a:r>
            <a:endParaRPr/>
          </a:p>
        </p:txBody>
      </p:sp>
      <p:grpSp>
        <p:nvGrpSpPr>
          <p:cNvPr id="179" name="Google Shape;179;p18"/>
          <p:cNvGrpSpPr/>
          <p:nvPr/>
        </p:nvGrpSpPr>
        <p:grpSpPr>
          <a:xfrm>
            <a:off x="679727" y="1275834"/>
            <a:ext cx="4298395" cy="4298394"/>
            <a:chOff x="1071" y="299521"/>
            <a:chExt cx="4298395" cy="4298394"/>
          </a:xfrm>
        </p:grpSpPr>
        <p:sp>
          <p:nvSpPr>
            <p:cNvPr id="180" name="Google Shape;180;p18"/>
            <p:cNvSpPr/>
            <p:nvPr/>
          </p:nvSpPr>
          <p:spPr>
            <a:xfrm>
              <a:off x="1292470" y="299521"/>
              <a:ext cx="1715595" cy="1715595"/>
            </a:xfrm>
            <a:prstGeom prst="downArrow">
              <a:avLst>
                <a:gd fmla="val 50000" name="adj1"/>
                <a:gd fmla="val 35000" name="adj2"/>
              </a:avLst>
            </a:prstGeom>
            <a:solidFill>
              <a:schemeClr val="accent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" name="Google Shape;181;p18"/>
            <p:cNvSpPr txBox="1"/>
            <p:nvPr/>
          </p:nvSpPr>
          <p:spPr>
            <a:xfrm>
              <a:off x="1721369" y="299521"/>
              <a:ext cx="857797" cy="14153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8225" lIns="78225" spcFirstLastPara="1" rIns="78225" wrap="square" tIns="78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Twentieth Century"/>
                <a:buNone/>
              </a:pPr>
              <a:r>
                <a:rPr b="0" i="0" lang="en-US" sz="11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Lack of hybrid AI models combining multiple algorithms</a:t>
              </a:r>
              <a:endParaRPr/>
            </a:p>
          </p:txBody>
        </p:sp>
        <p:sp>
          <p:nvSpPr>
            <p:cNvPr id="182" name="Google Shape;182;p18"/>
            <p:cNvSpPr/>
            <p:nvPr/>
          </p:nvSpPr>
          <p:spPr>
            <a:xfrm rot="5400000">
              <a:off x="2583870" y="1590920"/>
              <a:ext cx="1715595" cy="1715595"/>
            </a:xfrm>
            <a:prstGeom prst="downArrow">
              <a:avLst>
                <a:gd fmla="val 50000" name="adj1"/>
                <a:gd fmla="val 35000" name="adj2"/>
              </a:avLst>
            </a:prstGeom>
            <a:solidFill>
              <a:schemeClr val="accent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3" name="Google Shape;183;p18"/>
            <p:cNvSpPr txBox="1"/>
            <p:nvPr/>
          </p:nvSpPr>
          <p:spPr>
            <a:xfrm>
              <a:off x="2884100" y="2019819"/>
              <a:ext cx="1415366" cy="8577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8225" lIns="78225" spcFirstLastPara="1" rIns="78225" wrap="square" tIns="78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Twentieth Century"/>
                <a:buNone/>
              </a:pPr>
              <a:r>
                <a:rPr b="0" i="0" lang="en-US" sz="11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Limited research on real-time predictive systems</a:t>
              </a:r>
              <a:endParaRPr/>
            </a:p>
          </p:txBody>
        </p:sp>
        <p:sp>
          <p:nvSpPr>
            <p:cNvPr id="184" name="Google Shape;184;p18"/>
            <p:cNvSpPr/>
            <p:nvPr/>
          </p:nvSpPr>
          <p:spPr>
            <a:xfrm rot="10800000">
              <a:off x="1292470" y="2882320"/>
              <a:ext cx="1715595" cy="1715595"/>
            </a:xfrm>
            <a:prstGeom prst="downArrow">
              <a:avLst>
                <a:gd fmla="val 50000" name="adj1"/>
                <a:gd fmla="val 35000" name="adj2"/>
              </a:avLst>
            </a:prstGeom>
            <a:solidFill>
              <a:schemeClr val="accent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" name="Google Shape;185;p18"/>
            <p:cNvSpPr txBox="1"/>
            <p:nvPr/>
          </p:nvSpPr>
          <p:spPr>
            <a:xfrm>
              <a:off x="1721369" y="3182549"/>
              <a:ext cx="857797" cy="14153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8225" lIns="78225" spcFirstLastPara="1" rIns="78225" wrap="square" tIns="78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Twentieth Century"/>
                <a:buNone/>
              </a:pPr>
              <a:r>
                <a:rPr b="0" i="0" lang="en-US" sz="11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Insufficient focus on behavioural and engagement data</a:t>
              </a:r>
              <a:endParaRPr/>
            </a:p>
          </p:txBody>
        </p:sp>
        <p:sp>
          <p:nvSpPr>
            <p:cNvPr id="186" name="Google Shape;186;p18"/>
            <p:cNvSpPr/>
            <p:nvPr/>
          </p:nvSpPr>
          <p:spPr>
            <a:xfrm rot="-5400000">
              <a:off x="1071" y="1590920"/>
              <a:ext cx="1715595" cy="1715595"/>
            </a:xfrm>
            <a:prstGeom prst="downArrow">
              <a:avLst>
                <a:gd fmla="val 50000" name="adj1"/>
                <a:gd fmla="val 35000" name="adj2"/>
              </a:avLst>
            </a:prstGeom>
            <a:solidFill>
              <a:schemeClr val="accent4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7" name="Google Shape;187;p18"/>
            <p:cNvSpPr txBox="1"/>
            <p:nvPr/>
          </p:nvSpPr>
          <p:spPr>
            <a:xfrm>
              <a:off x="1072" y="2019819"/>
              <a:ext cx="1415366" cy="8577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8225" lIns="78225" spcFirstLastPara="1" rIns="78225" wrap="square" tIns="782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100"/>
                <a:buFont typeface="Twentieth Century"/>
                <a:buNone/>
              </a:pPr>
              <a:r>
                <a:rPr b="0" i="0" lang="en-US" sz="1100" u="none" cap="none" strike="noStrike">
                  <a:solidFill>
                    <a:schemeClr val="lt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Gap in model generalisation across institutions</a:t>
              </a: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9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rgbClr val="1482A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9"/>
          <p:cNvSpPr/>
          <p:nvPr/>
        </p:nvSpPr>
        <p:spPr>
          <a:xfrm>
            <a:off x="0" y="0"/>
            <a:ext cx="9143999" cy="4572001"/>
          </a:xfrm>
          <a:custGeom>
            <a:rect b="b" l="l" r="r" t="t"/>
            <a:pathLst>
              <a:path extrusionOk="0" h="4572001" w="12192000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94" name="Google Shape;194;p19"/>
          <p:cNvCxnSpPr/>
          <p:nvPr/>
        </p:nvCxnSpPr>
        <p:spPr>
          <a:xfrm rot="10800000">
            <a:off x="6290132" y="5264106"/>
            <a:ext cx="0" cy="914400"/>
          </a:xfrm>
          <a:prstGeom prst="straightConnector1">
            <a:avLst/>
          </a:prstGeom>
          <a:noFill/>
          <a:ln cap="flat" cmpd="sng" w="19050">
            <a:solidFill>
              <a:srgbClr val="1482AB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5" name="Google Shape;195;p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96" name="Google Shape;196;p19"/>
          <p:cNvSpPr/>
          <p:nvPr/>
        </p:nvSpPr>
        <p:spPr>
          <a:xfrm>
            <a:off x="350196" y="484632"/>
            <a:ext cx="8433027" cy="5880916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197" name="Google Shape;197;p19"/>
          <p:cNvSpPr txBox="1"/>
          <p:nvPr>
            <p:ph type="title"/>
          </p:nvPr>
        </p:nvSpPr>
        <p:spPr>
          <a:xfrm>
            <a:off x="3274017" y="806365"/>
            <a:ext cx="5265560" cy="52296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5700"/>
              <a:buFont typeface="Twentieth Century"/>
              <a:buNone/>
            </a:pPr>
            <a:r>
              <a:rPr lang="en-US" sz="5700"/>
              <a:t>RESEARCH AIM</a:t>
            </a:r>
            <a:endParaRPr/>
          </a:p>
        </p:txBody>
      </p:sp>
      <p:sp>
        <p:nvSpPr>
          <p:cNvPr id="198" name="Google Shape;198;p19"/>
          <p:cNvSpPr txBox="1"/>
          <p:nvPr>
            <p:ph idx="1" type="body"/>
          </p:nvPr>
        </p:nvSpPr>
        <p:spPr>
          <a:xfrm>
            <a:off x="591495" y="806365"/>
            <a:ext cx="2212157" cy="52296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</a:pPr>
            <a:r>
              <a:rPr lang="en-US" sz="2100">
                <a:solidFill>
                  <a:srgbClr val="3F3F3F"/>
                </a:solidFill>
              </a:rPr>
              <a:t>To develop a hybrid AI-based predictive model to improve accuracy of student performance prediction</a:t>
            </a:r>
            <a:endParaRPr/>
          </a:p>
        </p:txBody>
      </p:sp>
      <p:cxnSp>
        <p:nvCxnSpPr>
          <p:cNvPr id="199" name="Google Shape;199;p19"/>
          <p:cNvCxnSpPr/>
          <p:nvPr/>
        </p:nvCxnSpPr>
        <p:spPr>
          <a:xfrm>
            <a:off x="3044951" y="1600200"/>
            <a:ext cx="0" cy="36576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0"/>
          <p:cNvSpPr txBox="1"/>
          <p:nvPr>
            <p:ph type="title"/>
          </p:nvPr>
        </p:nvSpPr>
        <p:spPr>
          <a:xfrm>
            <a:off x="768096" y="585216"/>
            <a:ext cx="4550113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44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RESEARCH OBJECTIVES</a:t>
            </a:r>
            <a:endParaRPr/>
          </a:p>
        </p:txBody>
      </p:sp>
      <p:sp>
        <p:nvSpPr>
          <p:cNvPr id="205" name="Google Shape;205;p20"/>
          <p:cNvSpPr txBox="1"/>
          <p:nvPr>
            <p:ph idx="1" type="body"/>
          </p:nvPr>
        </p:nvSpPr>
        <p:spPr>
          <a:xfrm>
            <a:off x="768096" y="2286000"/>
            <a:ext cx="455011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Analyse existing predictive models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Identify key academic and behavioural factors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Develop hybrid machine learning model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Evaluate performance using metrics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Compare results with existing approaches</a:t>
            </a:r>
            <a:endParaRPr/>
          </a:p>
        </p:txBody>
      </p:sp>
      <p:pic>
        <p:nvPicPr>
          <p:cNvPr descr="A digital balance scale using circles" id="206" name="Google Shape;206;p20"/>
          <p:cNvPicPr preferRelativeResize="0"/>
          <p:nvPr/>
        </p:nvPicPr>
        <p:blipFill rotWithShape="1">
          <a:blip r:embed="rId3">
            <a:alphaModFix/>
          </a:blip>
          <a:srcRect b="1" l="35960" r="33342" t="0"/>
          <a:stretch/>
        </p:blipFill>
        <p:spPr>
          <a:xfrm>
            <a:off x="5664199" y="10"/>
            <a:ext cx="3479800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1"/>
          <p:cNvSpPr txBox="1"/>
          <p:nvPr>
            <p:ph type="title"/>
          </p:nvPr>
        </p:nvSpPr>
        <p:spPr>
          <a:xfrm>
            <a:off x="768096" y="585216"/>
            <a:ext cx="4550113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44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RESEARCH METHODOLOGY</a:t>
            </a:r>
            <a:endParaRPr/>
          </a:p>
        </p:txBody>
      </p:sp>
      <p:sp>
        <p:nvSpPr>
          <p:cNvPr id="212" name="Google Shape;212;p21"/>
          <p:cNvSpPr txBox="1"/>
          <p:nvPr>
            <p:ph idx="1" type="body"/>
          </p:nvPr>
        </p:nvSpPr>
        <p:spPr>
          <a:xfrm>
            <a:off x="768096" y="2286000"/>
            <a:ext cx="455011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Approach: Quantitative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Design: Experimental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Method: Machine learning model development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Justification: Enables measurable and replicable results</a:t>
            </a:r>
            <a:endParaRPr/>
          </a:p>
        </p:txBody>
      </p:sp>
      <p:pic>
        <p:nvPicPr>
          <p:cNvPr descr="Complex math formulas on a blackboard" id="213" name="Google Shape;213;p21"/>
          <p:cNvPicPr preferRelativeResize="0"/>
          <p:nvPr/>
        </p:nvPicPr>
        <p:blipFill rotWithShape="1">
          <a:blip r:embed="rId3">
            <a:alphaModFix/>
          </a:blip>
          <a:srcRect b="-1" l="38441" r="24518" t="0"/>
          <a:stretch/>
        </p:blipFill>
        <p:spPr>
          <a:xfrm>
            <a:off x="5664199" y="10"/>
            <a:ext cx="3479800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2"/>
          <p:cNvSpPr txBox="1"/>
          <p:nvPr>
            <p:ph type="title"/>
          </p:nvPr>
        </p:nvSpPr>
        <p:spPr>
          <a:xfrm>
            <a:off x="768096" y="585216"/>
            <a:ext cx="6013704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44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MODEL DESIGN</a:t>
            </a:r>
            <a:endParaRPr/>
          </a:p>
        </p:txBody>
      </p:sp>
      <p:sp>
        <p:nvSpPr>
          <p:cNvPr id="219" name="Google Shape;219;p22"/>
          <p:cNvSpPr txBox="1"/>
          <p:nvPr>
            <p:ph idx="1" type="body"/>
          </p:nvPr>
        </p:nvSpPr>
        <p:spPr>
          <a:xfrm>
            <a:off x="768096" y="2286000"/>
            <a:ext cx="601370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Hybrid model: Random Forest + Neural Network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Feature engineering for improved accuracy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Training and testing using split datasets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Hyperparameter tuning for optimisation</a:t>
            </a:r>
            <a:endParaRPr/>
          </a:p>
        </p:txBody>
      </p:sp>
      <p:sp>
        <p:nvSpPr>
          <p:cNvPr id="220" name="Google Shape;220;p22"/>
          <p:cNvSpPr/>
          <p:nvPr/>
        </p:nvSpPr>
        <p:spPr>
          <a:xfrm>
            <a:off x="7187511" y="325601"/>
            <a:ext cx="1715190" cy="390807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21" name="Google Shape;221;p22"/>
          <p:cNvSpPr/>
          <p:nvPr/>
        </p:nvSpPr>
        <p:spPr>
          <a:xfrm>
            <a:off x="7187511" y="4394539"/>
            <a:ext cx="1715190" cy="2029724"/>
          </a:xfrm>
          <a:prstGeom prst="rect">
            <a:avLst/>
          </a:prstGeom>
          <a:solidFill>
            <a:schemeClr val="dk2">
              <a:alpha val="8000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3"/>
          <p:cNvSpPr txBox="1"/>
          <p:nvPr>
            <p:ph type="title"/>
          </p:nvPr>
        </p:nvSpPr>
        <p:spPr>
          <a:xfrm>
            <a:off x="768096" y="585216"/>
            <a:ext cx="4550113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44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DATA COLLECTION</a:t>
            </a:r>
            <a:endParaRPr/>
          </a:p>
        </p:txBody>
      </p:sp>
      <p:sp>
        <p:nvSpPr>
          <p:cNvPr id="227" name="Google Shape;227;p23"/>
          <p:cNvSpPr txBox="1"/>
          <p:nvPr>
            <p:ph idx="1" type="body"/>
          </p:nvPr>
        </p:nvSpPr>
        <p:spPr>
          <a:xfrm>
            <a:off x="768096" y="2286000"/>
            <a:ext cx="455011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Secondary data from Kaggle and LMS systems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Variables: Attendance, grades, engagement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Data preprocessing and cleaning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Ethical considerations: data privacy compliance</a:t>
            </a:r>
            <a:endParaRPr/>
          </a:p>
        </p:txBody>
      </p:sp>
      <p:pic>
        <p:nvPicPr>
          <p:cNvPr descr="Computer script on a screen" id="228" name="Google Shape;228;p23"/>
          <p:cNvPicPr preferRelativeResize="0"/>
          <p:nvPr/>
        </p:nvPicPr>
        <p:blipFill rotWithShape="1">
          <a:blip r:embed="rId3">
            <a:alphaModFix/>
          </a:blip>
          <a:srcRect b="-1" l="13179" r="52951" t="0"/>
          <a:stretch/>
        </p:blipFill>
        <p:spPr>
          <a:xfrm>
            <a:off x="5664199" y="10"/>
            <a:ext cx="3479800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4"/>
          <p:cNvSpPr/>
          <p:nvPr/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34" name="Google Shape;234;p24"/>
          <p:cNvSpPr txBox="1"/>
          <p:nvPr>
            <p:ph type="title"/>
          </p:nvPr>
        </p:nvSpPr>
        <p:spPr>
          <a:xfrm>
            <a:off x="482601" y="643467"/>
            <a:ext cx="2561709" cy="5571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</a:pPr>
            <a:r>
              <a:rPr lang="en-US" sz="3500">
                <a:solidFill>
                  <a:srgbClr val="FFFFFF"/>
                </a:solidFill>
              </a:rPr>
              <a:t>EVALUATI</a:t>
            </a:r>
            <a:r>
              <a:rPr lang="en-US" sz="3500">
                <a:solidFill>
                  <a:srgbClr val="FFFFFF"/>
                </a:solidFill>
              </a:rPr>
              <a:t>O</a:t>
            </a:r>
            <a:r>
              <a:rPr lang="en-US" sz="3500">
                <a:solidFill>
                  <a:srgbClr val="FFFFFF"/>
                </a:solidFill>
              </a:rPr>
              <a:t>N METRICS</a:t>
            </a:r>
            <a:endParaRPr sz="3500"/>
          </a:p>
        </p:txBody>
      </p:sp>
      <p:grpSp>
        <p:nvGrpSpPr>
          <p:cNvPr id="235" name="Google Shape;235;p24"/>
          <p:cNvGrpSpPr/>
          <p:nvPr/>
        </p:nvGrpSpPr>
        <p:grpSpPr>
          <a:xfrm>
            <a:off x="4202906" y="957932"/>
            <a:ext cx="4231481" cy="4913560"/>
            <a:chOff x="0" y="3844"/>
            <a:chExt cx="4231481" cy="4913560"/>
          </a:xfrm>
        </p:grpSpPr>
        <p:sp>
          <p:nvSpPr>
            <p:cNvPr id="236" name="Google Shape;236;p24"/>
            <p:cNvSpPr/>
            <p:nvPr/>
          </p:nvSpPr>
          <p:spPr>
            <a:xfrm>
              <a:off x="0" y="3844"/>
              <a:ext cx="4231481" cy="818926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7" name="Google Shape;237;p24"/>
            <p:cNvSpPr/>
            <p:nvPr/>
          </p:nvSpPr>
          <p:spPr>
            <a:xfrm>
              <a:off x="247725" y="188103"/>
              <a:ext cx="450409" cy="450409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24"/>
            <p:cNvSpPr/>
            <p:nvPr/>
          </p:nvSpPr>
          <p:spPr>
            <a:xfrm>
              <a:off x="945860" y="3844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9" name="Google Shape;239;p24"/>
            <p:cNvSpPr txBox="1"/>
            <p:nvPr/>
          </p:nvSpPr>
          <p:spPr>
            <a:xfrm>
              <a:off x="945860" y="3844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650" lIns="86650" spcFirstLastPara="1" rIns="86650" wrap="square" tIns="866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wentieth Century"/>
                <a:buNone/>
              </a:pPr>
              <a:r>
                <a:rPr b="0" i="0" lang="en-US" sz="19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Accuracy</a:t>
              </a:r>
              <a:endParaRPr/>
            </a:p>
          </p:txBody>
        </p:sp>
        <p:sp>
          <p:nvSpPr>
            <p:cNvPr id="240" name="Google Shape;240;p24"/>
            <p:cNvSpPr/>
            <p:nvPr/>
          </p:nvSpPr>
          <p:spPr>
            <a:xfrm>
              <a:off x="0" y="1027503"/>
              <a:ext cx="4231481" cy="818926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1" name="Google Shape;241;p24"/>
            <p:cNvSpPr/>
            <p:nvPr/>
          </p:nvSpPr>
          <p:spPr>
            <a:xfrm>
              <a:off x="247725" y="1211761"/>
              <a:ext cx="450409" cy="450409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24"/>
            <p:cNvSpPr/>
            <p:nvPr/>
          </p:nvSpPr>
          <p:spPr>
            <a:xfrm>
              <a:off x="945860" y="1027503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3" name="Google Shape;243;p24"/>
            <p:cNvSpPr txBox="1"/>
            <p:nvPr/>
          </p:nvSpPr>
          <p:spPr>
            <a:xfrm>
              <a:off x="945860" y="1027503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650" lIns="86650" spcFirstLastPara="1" rIns="86650" wrap="square" tIns="866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wentieth Century"/>
                <a:buNone/>
              </a:pPr>
              <a:r>
                <a:rPr b="0" i="0" lang="en-US" sz="19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Precision</a:t>
              </a:r>
              <a:endParaRPr/>
            </a:p>
          </p:txBody>
        </p:sp>
        <p:sp>
          <p:nvSpPr>
            <p:cNvPr id="244" name="Google Shape;244;p24"/>
            <p:cNvSpPr/>
            <p:nvPr/>
          </p:nvSpPr>
          <p:spPr>
            <a:xfrm>
              <a:off x="0" y="2051161"/>
              <a:ext cx="4231481" cy="818926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5" name="Google Shape;245;p24"/>
            <p:cNvSpPr/>
            <p:nvPr/>
          </p:nvSpPr>
          <p:spPr>
            <a:xfrm>
              <a:off x="247725" y="2235420"/>
              <a:ext cx="450409" cy="450409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6" name="Google Shape;246;p24"/>
            <p:cNvSpPr/>
            <p:nvPr/>
          </p:nvSpPr>
          <p:spPr>
            <a:xfrm>
              <a:off x="945860" y="2051161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7" name="Google Shape;247;p24"/>
            <p:cNvSpPr txBox="1"/>
            <p:nvPr/>
          </p:nvSpPr>
          <p:spPr>
            <a:xfrm>
              <a:off x="945860" y="2051161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650" lIns="86650" spcFirstLastPara="1" rIns="86650" wrap="square" tIns="866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wentieth Century"/>
                <a:buNone/>
              </a:pPr>
              <a:r>
                <a:rPr b="0" i="0" lang="en-US" sz="19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Recall</a:t>
              </a:r>
              <a:endParaRPr/>
            </a:p>
          </p:txBody>
        </p:sp>
        <p:sp>
          <p:nvSpPr>
            <p:cNvPr id="248" name="Google Shape;248;p24"/>
            <p:cNvSpPr/>
            <p:nvPr/>
          </p:nvSpPr>
          <p:spPr>
            <a:xfrm>
              <a:off x="0" y="3074820"/>
              <a:ext cx="4231481" cy="818926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9" name="Google Shape;249;p24"/>
            <p:cNvSpPr/>
            <p:nvPr/>
          </p:nvSpPr>
          <p:spPr>
            <a:xfrm>
              <a:off x="247725" y="3259078"/>
              <a:ext cx="450409" cy="450409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0" name="Google Shape;250;p24"/>
            <p:cNvSpPr/>
            <p:nvPr/>
          </p:nvSpPr>
          <p:spPr>
            <a:xfrm>
              <a:off x="945860" y="3074820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" name="Google Shape;251;p24"/>
            <p:cNvSpPr txBox="1"/>
            <p:nvPr/>
          </p:nvSpPr>
          <p:spPr>
            <a:xfrm>
              <a:off x="945860" y="3074820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650" lIns="86650" spcFirstLastPara="1" rIns="86650" wrap="square" tIns="866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wentieth Century"/>
                <a:buNone/>
              </a:pPr>
              <a:r>
                <a:rPr b="0" i="0" lang="en-US" sz="19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F1-score</a:t>
              </a:r>
              <a:endParaRPr/>
            </a:p>
          </p:txBody>
        </p:sp>
        <p:sp>
          <p:nvSpPr>
            <p:cNvPr id="252" name="Google Shape;252;p24"/>
            <p:cNvSpPr/>
            <p:nvPr/>
          </p:nvSpPr>
          <p:spPr>
            <a:xfrm>
              <a:off x="0" y="4098478"/>
              <a:ext cx="4231481" cy="818926"/>
            </a:xfrm>
            <a:prstGeom prst="roundRect">
              <a:avLst>
                <a:gd fmla="val 10000" name="adj"/>
              </a:avLst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" name="Google Shape;253;p24"/>
            <p:cNvSpPr/>
            <p:nvPr/>
          </p:nvSpPr>
          <p:spPr>
            <a:xfrm>
              <a:off x="247725" y="4282737"/>
              <a:ext cx="450409" cy="450409"/>
            </a:xfrm>
            <a:prstGeom prst="rect">
              <a:avLst/>
            </a:prstGeom>
            <a:blipFill rotWithShape="1">
              <a:blip r:embed="rId7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" name="Google Shape;254;p24"/>
            <p:cNvSpPr/>
            <p:nvPr/>
          </p:nvSpPr>
          <p:spPr>
            <a:xfrm>
              <a:off x="945860" y="4098478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5" name="Google Shape;255;p24"/>
            <p:cNvSpPr txBox="1"/>
            <p:nvPr/>
          </p:nvSpPr>
          <p:spPr>
            <a:xfrm>
              <a:off x="945860" y="4098478"/>
              <a:ext cx="3285620" cy="81892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86650" lIns="86650" spcFirstLastPara="1" rIns="86650" wrap="square" tIns="866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900"/>
                <a:buFont typeface="Twentieth Century"/>
                <a:buNone/>
              </a:pPr>
              <a:r>
                <a:rPr b="0" i="0" lang="en-US" sz="19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Cross-validation for reliability</a:t>
              </a: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5"/>
          <p:cNvSpPr txBox="1"/>
          <p:nvPr>
            <p:ph type="title"/>
          </p:nvPr>
        </p:nvSpPr>
        <p:spPr>
          <a:xfrm>
            <a:off x="768096" y="585216"/>
            <a:ext cx="4550113" cy="14996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44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PROJECT TIMELINE (GANTT OVERVIEW)</a:t>
            </a:r>
            <a:endParaRPr/>
          </a:p>
        </p:txBody>
      </p:sp>
      <p:sp>
        <p:nvSpPr>
          <p:cNvPr id="261" name="Google Shape;261;p25"/>
          <p:cNvSpPr txBox="1"/>
          <p:nvPr>
            <p:ph idx="1" type="body"/>
          </p:nvPr>
        </p:nvSpPr>
        <p:spPr>
          <a:xfrm>
            <a:off x="768096" y="2286000"/>
            <a:ext cx="4550113" cy="40233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Week 1-2: Literature review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Week 3-4: Data collection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Week 5-7: Model development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Week 8: Testing &amp; evaluation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Week 9: Final report preparation</a:t>
            </a:r>
            <a:endParaRPr/>
          </a:p>
        </p:txBody>
      </p:sp>
      <p:pic>
        <p:nvPicPr>
          <p:cNvPr descr="A group of people sitting around a table with a white board with stickers&#10;&#10;Description automatically generated" id="262" name="Google Shape;262;p25"/>
          <p:cNvPicPr preferRelativeResize="0"/>
          <p:nvPr/>
        </p:nvPicPr>
        <p:blipFill rotWithShape="1">
          <a:blip r:embed="rId3">
            <a:alphaModFix/>
          </a:blip>
          <a:srcRect b="0" l="38029" r="33429" t="0"/>
          <a:stretch/>
        </p:blipFill>
        <p:spPr>
          <a:xfrm>
            <a:off x="5664199" y="10"/>
            <a:ext cx="3479800" cy="68579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omputer script on a screen" id="267" name="Google Shape;267;p26"/>
          <p:cNvPicPr preferRelativeResize="0"/>
          <p:nvPr/>
        </p:nvPicPr>
        <p:blipFill rotWithShape="1">
          <a:blip r:embed="rId3">
            <a:alphaModFix amt="40000"/>
          </a:blip>
          <a:srcRect b="-1" l="0" r="10999" t="0"/>
          <a:stretch/>
        </p:blipFill>
        <p:spPr>
          <a:xfrm>
            <a:off x="20" y="10"/>
            <a:ext cx="9143982" cy="6857989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26"/>
          <p:cNvSpPr txBox="1"/>
          <p:nvPr>
            <p:ph type="title"/>
          </p:nvPr>
        </p:nvSpPr>
        <p:spPr>
          <a:xfrm>
            <a:off x="768096" y="585216"/>
            <a:ext cx="7290000" cy="149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44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RESOURCES REQUIRED</a:t>
            </a:r>
            <a:endParaRPr/>
          </a:p>
        </p:txBody>
      </p:sp>
      <p:cxnSp>
        <p:nvCxnSpPr>
          <p:cNvPr id="269" name="Google Shape;269;p26"/>
          <p:cNvCxnSpPr/>
          <p:nvPr/>
        </p:nvCxnSpPr>
        <p:spPr>
          <a:xfrm rot="10800000">
            <a:off x="571500" y="826324"/>
            <a:ext cx="0" cy="9144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70" name="Google Shape;270;p26"/>
          <p:cNvSpPr txBox="1"/>
          <p:nvPr>
            <p:ph idx="1" type="body"/>
          </p:nvPr>
        </p:nvSpPr>
        <p:spPr>
          <a:xfrm>
            <a:off x="768096" y="2286000"/>
            <a:ext cx="7290000" cy="4023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norm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Software: Python, TensorFlow, Scikit-learn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Hardware: High-performance laptop/GPU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Datasets: Open-source educational datasets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Skills: Data science, programming, analytics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7"/>
          <p:cNvSpPr/>
          <p:nvPr/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76" name="Google Shape;276;p27"/>
          <p:cNvSpPr txBox="1"/>
          <p:nvPr>
            <p:ph type="title"/>
          </p:nvPr>
        </p:nvSpPr>
        <p:spPr>
          <a:xfrm>
            <a:off x="482601" y="643467"/>
            <a:ext cx="2561709" cy="5571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</a:pPr>
            <a:r>
              <a:rPr lang="en-US">
                <a:solidFill>
                  <a:srgbClr val="FFFFFF"/>
                </a:solidFill>
              </a:rPr>
              <a:t>PROJECT IMPACT</a:t>
            </a:r>
            <a:endParaRPr/>
          </a:p>
        </p:txBody>
      </p:sp>
      <p:grpSp>
        <p:nvGrpSpPr>
          <p:cNvPr id="277" name="Google Shape;277;p27"/>
          <p:cNvGrpSpPr/>
          <p:nvPr/>
        </p:nvGrpSpPr>
        <p:grpSpPr>
          <a:xfrm>
            <a:off x="5201055" y="439057"/>
            <a:ext cx="2155781" cy="4919410"/>
            <a:chOff x="1037849" y="919"/>
            <a:chExt cx="2155781" cy="4919410"/>
          </a:xfrm>
        </p:grpSpPr>
        <p:sp>
          <p:nvSpPr>
            <p:cNvPr id="278" name="Google Shape;278;p27"/>
            <p:cNvSpPr/>
            <p:nvPr/>
          </p:nvSpPr>
          <p:spPr>
            <a:xfrm>
              <a:off x="1037849" y="919"/>
              <a:ext cx="603618" cy="60361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9" name="Google Shape;279;p27"/>
            <p:cNvSpPr/>
            <p:nvPr/>
          </p:nvSpPr>
          <p:spPr>
            <a:xfrm>
              <a:off x="1164609" y="127679"/>
              <a:ext cx="350098" cy="350098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0" name="Google Shape;280;p27"/>
            <p:cNvSpPr/>
            <p:nvPr/>
          </p:nvSpPr>
          <p:spPr>
            <a:xfrm>
              <a:off x="1770815" y="919"/>
              <a:ext cx="1422815" cy="603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1" name="Google Shape;281;p27"/>
            <p:cNvSpPr txBox="1"/>
            <p:nvPr/>
          </p:nvSpPr>
          <p:spPr>
            <a:xfrm>
              <a:off x="1770815" y="919"/>
              <a:ext cx="1422815" cy="603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Twentieth Century"/>
                <a:buNone/>
              </a:pPr>
              <a:r>
                <a:rPr b="0" i="0" lang="en-US" sz="13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Academic: Advances AI research in education</a:t>
              </a:r>
              <a:endParaRPr/>
            </a:p>
          </p:txBody>
        </p:sp>
        <p:sp>
          <p:nvSpPr>
            <p:cNvPr id="282" name="Google Shape;282;p27"/>
            <p:cNvSpPr/>
            <p:nvPr/>
          </p:nvSpPr>
          <p:spPr>
            <a:xfrm>
              <a:off x="1037849" y="1439517"/>
              <a:ext cx="603618" cy="60361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3" name="Google Shape;283;p27"/>
            <p:cNvSpPr/>
            <p:nvPr/>
          </p:nvSpPr>
          <p:spPr>
            <a:xfrm>
              <a:off x="1164609" y="1566276"/>
              <a:ext cx="350098" cy="350098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" name="Google Shape;284;p27"/>
            <p:cNvSpPr/>
            <p:nvPr/>
          </p:nvSpPr>
          <p:spPr>
            <a:xfrm>
              <a:off x="1770815" y="1439517"/>
              <a:ext cx="1422815" cy="603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5" name="Google Shape;285;p27"/>
            <p:cNvSpPr txBox="1"/>
            <p:nvPr/>
          </p:nvSpPr>
          <p:spPr>
            <a:xfrm>
              <a:off x="1770815" y="1439517"/>
              <a:ext cx="1422815" cy="603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Twentieth Century"/>
                <a:buNone/>
              </a:pPr>
              <a:r>
                <a:rPr b="0" i="0" lang="en-US" sz="13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Practical: Reduces student dropout rates</a:t>
              </a:r>
              <a:endParaRPr/>
            </a:p>
          </p:txBody>
        </p:sp>
        <p:sp>
          <p:nvSpPr>
            <p:cNvPr id="286" name="Google Shape;286;p27"/>
            <p:cNvSpPr/>
            <p:nvPr/>
          </p:nvSpPr>
          <p:spPr>
            <a:xfrm>
              <a:off x="1037849" y="2878114"/>
              <a:ext cx="603618" cy="60361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7" name="Google Shape;287;p27"/>
            <p:cNvSpPr/>
            <p:nvPr/>
          </p:nvSpPr>
          <p:spPr>
            <a:xfrm>
              <a:off x="1164609" y="3004874"/>
              <a:ext cx="350098" cy="350098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8" name="Google Shape;288;p27"/>
            <p:cNvSpPr/>
            <p:nvPr/>
          </p:nvSpPr>
          <p:spPr>
            <a:xfrm>
              <a:off x="1770815" y="2878114"/>
              <a:ext cx="1422815" cy="603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9" name="Google Shape;289;p27"/>
            <p:cNvSpPr txBox="1"/>
            <p:nvPr/>
          </p:nvSpPr>
          <p:spPr>
            <a:xfrm>
              <a:off x="1770815" y="2878114"/>
              <a:ext cx="1422815" cy="603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Twentieth Century"/>
                <a:buNone/>
              </a:pPr>
              <a:r>
                <a:rPr b="0" i="0" lang="en-US" sz="13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Institutional: Supports decision-making</a:t>
              </a:r>
              <a:endParaRPr/>
            </a:p>
          </p:txBody>
        </p:sp>
        <p:sp>
          <p:nvSpPr>
            <p:cNvPr id="290" name="Google Shape;290;p27"/>
            <p:cNvSpPr/>
            <p:nvPr/>
          </p:nvSpPr>
          <p:spPr>
            <a:xfrm>
              <a:off x="1037849" y="4316711"/>
              <a:ext cx="603618" cy="60361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" name="Google Shape;291;p27"/>
            <p:cNvSpPr/>
            <p:nvPr/>
          </p:nvSpPr>
          <p:spPr>
            <a:xfrm>
              <a:off x="1164609" y="4443471"/>
              <a:ext cx="350098" cy="350098"/>
            </a:xfrm>
            <a:prstGeom prst="rect">
              <a:avLst/>
            </a:prstGeom>
            <a:blipFill rotWithShape="1">
              <a:blip r:embed="rId6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" name="Google Shape;292;p27"/>
            <p:cNvSpPr/>
            <p:nvPr/>
          </p:nvSpPr>
          <p:spPr>
            <a:xfrm>
              <a:off x="1770815" y="4316711"/>
              <a:ext cx="1422815" cy="603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" name="Google Shape;293;p27"/>
            <p:cNvSpPr txBox="1"/>
            <p:nvPr/>
          </p:nvSpPr>
          <p:spPr>
            <a:xfrm>
              <a:off x="1770815" y="4316711"/>
              <a:ext cx="1422815" cy="60361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Twentieth Century"/>
                <a:buNone/>
              </a:pPr>
              <a:r>
                <a:rPr b="0" i="0" lang="en-US" sz="13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Societal: Improves education quality</a:t>
              </a:r>
              <a:endParaRPr/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8"/>
          <p:cNvSpPr/>
          <p:nvPr/>
        </p:nvSpPr>
        <p:spPr>
          <a:xfrm>
            <a:off x="0" y="0"/>
            <a:ext cx="348614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299" name="Google Shape;299;p28"/>
          <p:cNvSpPr txBox="1"/>
          <p:nvPr>
            <p:ph type="title"/>
          </p:nvPr>
        </p:nvSpPr>
        <p:spPr>
          <a:xfrm>
            <a:off x="482601" y="643467"/>
            <a:ext cx="2561709" cy="557106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Twentieth Century"/>
              <a:buNone/>
            </a:pPr>
            <a:r>
              <a:rPr lang="en-US" sz="3600">
                <a:solidFill>
                  <a:srgbClr val="FFFFFF"/>
                </a:solidFill>
              </a:rPr>
              <a:t>LIMITATIONS</a:t>
            </a:r>
            <a:endParaRPr sz="3600"/>
          </a:p>
        </p:txBody>
      </p:sp>
      <p:grpSp>
        <p:nvGrpSpPr>
          <p:cNvPr id="300" name="Google Shape;300;p28"/>
          <p:cNvGrpSpPr/>
          <p:nvPr/>
        </p:nvGrpSpPr>
        <p:grpSpPr>
          <a:xfrm>
            <a:off x="4149981" y="530763"/>
            <a:ext cx="4231481" cy="4921249"/>
            <a:chOff x="0" y="0"/>
            <a:chExt cx="4231481" cy="4921249"/>
          </a:xfrm>
        </p:grpSpPr>
        <p:cxnSp>
          <p:nvCxnSpPr>
            <p:cNvPr id="301" name="Google Shape;301;p28"/>
            <p:cNvCxnSpPr/>
            <p:nvPr/>
          </p:nvCxnSpPr>
          <p:spPr>
            <a:xfrm>
              <a:off x="0" y="0"/>
              <a:ext cx="4231481" cy="0"/>
            </a:xfrm>
            <a:prstGeom prst="straightConnector1">
              <a:avLst/>
            </a:prstGeom>
            <a:solidFill>
              <a:srgbClr val="2383C6"/>
            </a:solidFill>
            <a:ln cap="flat" cmpd="sng" w="15875">
              <a:solidFill>
                <a:srgbClr val="2383C6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02" name="Google Shape;302;p28"/>
            <p:cNvSpPr/>
            <p:nvPr/>
          </p:nvSpPr>
          <p:spPr>
            <a:xfrm>
              <a:off x="0" y="0"/>
              <a:ext cx="4231481" cy="12303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" name="Google Shape;303;p28"/>
            <p:cNvSpPr txBox="1"/>
            <p:nvPr/>
          </p:nvSpPr>
          <p:spPr>
            <a:xfrm>
              <a:off x="0" y="0"/>
              <a:ext cx="4231481" cy="12303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0950" lIns="140950" spcFirstLastPara="1" rIns="140950" wrap="square" tIns="14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700"/>
                <a:buFont typeface="Twentieth Century"/>
                <a:buNone/>
              </a:pPr>
              <a:r>
                <a:rPr b="0" i="0" lang="en-US" sz="37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Limited dataset availability</a:t>
              </a:r>
              <a:endParaRPr/>
            </a:p>
          </p:txBody>
        </p:sp>
        <p:cxnSp>
          <p:nvCxnSpPr>
            <p:cNvPr id="304" name="Google Shape;304;p28"/>
            <p:cNvCxnSpPr/>
            <p:nvPr/>
          </p:nvCxnSpPr>
          <p:spPr>
            <a:xfrm>
              <a:off x="0" y="1230312"/>
              <a:ext cx="4231481" cy="0"/>
            </a:xfrm>
            <a:prstGeom prst="straightConnector1">
              <a:avLst/>
            </a:prstGeom>
            <a:solidFill>
              <a:srgbClr val="2499CB"/>
            </a:solidFill>
            <a:ln cap="flat" cmpd="sng" w="15875">
              <a:solidFill>
                <a:srgbClr val="2499CB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05" name="Google Shape;305;p28"/>
            <p:cNvSpPr/>
            <p:nvPr/>
          </p:nvSpPr>
          <p:spPr>
            <a:xfrm>
              <a:off x="0" y="1230312"/>
              <a:ext cx="4231481" cy="12303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" name="Google Shape;306;p28"/>
            <p:cNvSpPr txBox="1"/>
            <p:nvPr/>
          </p:nvSpPr>
          <p:spPr>
            <a:xfrm>
              <a:off x="0" y="1230312"/>
              <a:ext cx="4231481" cy="12303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0950" lIns="140950" spcFirstLastPara="1" rIns="140950" wrap="square" tIns="14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700"/>
                <a:buFont typeface="Twentieth Century"/>
                <a:buNone/>
              </a:pPr>
              <a:r>
                <a:rPr b="0" i="0" lang="en-US" sz="37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Potential algorithm bias</a:t>
              </a:r>
              <a:endParaRPr/>
            </a:p>
          </p:txBody>
        </p:sp>
        <p:cxnSp>
          <p:nvCxnSpPr>
            <p:cNvPr id="307" name="Google Shape;307;p28"/>
            <p:cNvCxnSpPr/>
            <p:nvPr/>
          </p:nvCxnSpPr>
          <p:spPr>
            <a:xfrm>
              <a:off x="0" y="2460625"/>
              <a:ext cx="4231481" cy="0"/>
            </a:xfrm>
            <a:prstGeom prst="straightConnector1">
              <a:avLst/>
            </a:prstGeom>
            <a:solidFill>
              <a:srgbClr val="24B2D1"/>
            </a:solidFill>
            <a:ln cap="flat" cmpd="sng" w="15875">
              <a:solidFill>
                <a:srgbClr val="24B2D1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08" name="Google Shape;308;p28"/>
            <p:cNvSpPr/>
            <p:nvPr/>
          </p:nvSpPr>
          <p:spPr>
            <a:xfrm>
              <a:off x="0" y="2460625"/>
              <a:ext cx="4231481" cy="12303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9" name="Google Shape;309;p28"/>
            <p:cNvSpPr txBox="1"/>
            <p:nvPr/>
          </p:nvSpPr>
          <p:spPr>
            <a:xfrm>
              <a:off x="0" y="2460625"/>
              <a:ext cx="4231481" cy="12303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0950" lIns="140950" spcFirstLastPara="1" rIns="140950" wrap="square" tIns="14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700"/>
                <a:buFont typeface="Twentieth Century"/>
                <a:buNone/>
              </a:pPr>
              <a:r>
                <a:rPr b="0" i="0" lang="en-US" sz="37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Data privacy and ethical concerns</a:t>
              </a:r>
              <a:endParaRPr/>
            </a:p>
          </p:txBody>
        </p:sp>
        <p:cxnSp>
          <p:nvCxnSpPr>
            <p:cNvPr id="310" name="Google Shape;310;p28"/>
            <p:cNvCxnSpPr/>
            <p:nvPr/>
          </p:nvCxnSpPr>
          <p:spPr>
            <a:xfrm>
              <a:off x="0" y="3690937"/>
              <a:ext cx="4231481" cy="0"/>
            </a:xfrm>
            <a:prstGeom prst="straightConnector1">
              <a:avLst/>
            </a:prstGeom>
            <a:solidFill>
              <a:srgbClr val="25CCD6"/>
            </a:solidFill>
            <a:ln cap="flat" cmpd="sng" w="15875">
              <a:solidFill>
                <a:srgbClr val="25CCD6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11" name="Google Shape;311;p28"/>
            <p:cNvSpPr/>
            <p:nvPr/>
          </p:nvSpPr>
          <p:spPr>
            <a:xfrm>
              <a:off x="0" y="3690937"/>
              <a:ext cx="4231481" cy="12303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2" name="Google Shape;312;p28"/>
            <p:cNvSpPr txBox="1"/>
            <p:nvPr/>
          </p:nvSpPr>
          <p:spPr>
            <a:xfrm>
              <a:off x="0" y="3690937"/>
              <a:ext cx="4231481" cy="12303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40950" lIns="140950" spcFirstLastPara="1" rIns="140950" wrap="square" tIns="14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700"/>
                <a:buFont typeface="Twentieth Century"/>
                <a:buNone/>
              </a:pPr>
              <a:r>
                <a:rPr b="0" i="0" lang="en-US" sz="3700" u="none" cap="none" strike="noStrike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rPr>
                <a:t>Time constraints for development</a:t>
              </a:r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18" name="Google Shape;318;p29"/>
          <p:cNvSpPr txBox="1"/>
          <p:nvPr>
            <p:ph type="title"/>
          </p:nvPr>
        </p:nvSpPr>
        <p:spPr>
          <a:xfrm>
            <a:off x="360276" y="804325"/>
            <a:ext cx="2907300" cy="5249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36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CONCLUSION</a:t>
            </a:r>
            <a:endParaRPr sz="3600"/>
          </a:p>
        </p:txBody>
      </p:sp>
      <p:cxnSp>
        <p:nvCxnSpPr>
          <p:cNvPr id="319" name="Google Shape;319;p29"/>
          <p:cNvCxnSpPr/>
          <p:nvPr/>
        </p:nvCxnSpPr>
        <p:spPr>
          <a:xfrm>
            <a:off x="3508197" y="1600200"/>
            <a:ext cx="0" cy="36576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0" name="Google Shape;320;p29"/>
          <p:cNvSpPr txBox="1"/>
          <p:nvPr>
            <p:ph idx="1" type="body"/>
          </p:nvPr>
        </p:nvSpPr>
        <p:spPr>
          <a:xfrm>
            <a:off x="3749497" y="804333"/>
            <a:ext cx="4693291" cy="52493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AI significantly enhances predictive accuracy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Hybrid model addresses existing research gaps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Future scope includes real-time deployment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Potential for large-scale adoption in HE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sp>
        <p:nvSpPr>
          <p:cNvPr id="326" name="Google Shape;326;p30"/>
          <p:cNvSpPr txBox="1"/>
          <p:nvPr>
            <p:ph type="title"/>
          </p:nvPr>
        </p:nvSpPr>
        <p:spPr>
          <a:xfrm>
            <a:off x="723591" y="804333"/>
            <a:ext cx="2543925" cy="52493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C0C0C"/>
              </a:buClr>
              <a:buSzPts val="4400"/>
              <a:buFont typeface="Twentieth Century"/>
              <a:buNone/>
            </a:pPr>
            <a:r>
              <a:rPr lang="en-US" sz="3600" cap="none">
                <a:solidFill>
                  <a:srgbClr val="0C0C0C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REFERENCES </a:t>
            </a:r>
            <a:endParaRPr sz="3600"/>
          </a:p>
        </p:txBody>
      </p:sp>
      <p:cxnSp>
        <p:nvCxnSpPr>
          <p:cNvPr id="327" name="Google Shape;327;p30"/>
          <p:cNvCxnSpPr/>
          <p:nvPr/>
        </p:nvCxnSpPr>
        <p:spPr>
          <a:xfrm>
            <a:off x="3508197" y="1600200"/>
            <a:ext cx="0" cy="3657600"/>
          </a:xfrm>
          <a:prstGeom prst="straightConnector1">
            <a:avLst/>
          </a:prstGeom>
          <a:noFill/>
          <a:ln cap="flat" cmpd="sng" w="190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8" name="Google Shape;328;p30"/>
          <p:cNvSpPr txBox="1"/>
          <p:nvPr>
            <p:ph idx="1" type="body"/>
          </p:nvPr>
        </p:nvSpPr>
        <p:spPr>
          <a:xfrm>
            <a:off x="3749497" y="804333"/>
            <a:ext cx="4693291" cy="52493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45700" spcFirstLastPara="1" rIns="45700" wrap="square" tIns="45700">
            <a:normAutofit/>
          </a:bodyPr>
          <a:lstStyle/>
          <a:p>
            <a:pPr indent="-127000" lvl="0" marL="9144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Holmes et al., 2022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Zawacki-Richter et al., 2023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Khan et al., 2022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Li et al., 2023</a:t>
            </a:r>
            <a:endParaRPr/>
          </a:p>
          <a:p>
            <a:pPr indent="-127000" lvl="0" marL="91440" rtl="0" algn="l">
              <a:lnSpc>
                <a:spcPct val="90000"/>
              </a:lnSpc>
              <a:spcBef>
                <a:spcPts val="1400"/>
              </a:spcBef>
              <a:spcAft>
                <a:spcPts val="0"/>
              </a:spcAft>
              <a:buSzPts val="2000"/>
              <a:buChar char=" "/>
            </a:pPr>
            <a:r>
              <a:rPr lang="en-US" sz="2000">
                <a:solidFill>
                  <a:schemeClr val="dk1"/>
                </a:solidFill>
                <a:latin typeface="Twentieth Century"/>
                <a:ea typeface="Twentieth Century"/>
                <a:cs typeface="Twentieth Century"/>
                <a:sym typeface="Twentieth Century"/>
              </a:rPr>
              <a:t>Additional recent sources (2022–2025)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Integral">
  <a:themeElements>
    <a:clrScheme name="Integral">
      <a:dk1>
        <a:srgbClr val="000000"/>
      </a:dk1>
      <a:lt1>
        <a:srgbClr val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