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handoutMasterIdLst>
    <p:handoutMasterId r:id="rId17"/>
  </p:handoutMasterIdLst>
  <p:sldIdLst>
    <p:sldId id="256" r:id="rId5"/>
    <p:sldId id="268" r:id="rId6"/>
    <p:sldId id="269" r:id="rId7"/>
    <p:sldId id="266" r:id="rId8"/>
    <p:sldId id="271" r:id="rId9"/>
    <p:sldId id="272" r:id="rId10"/>
    <p:sldId id="270" r:id="rId11"/>
    <p:sldId id="263" r:id="rId12"/>
    <p:sldId id="267" r:id="rId13"/>
    <p:sldId id="262"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920" autoAdjust="0"/>
    <p:restoredTop sz="67463" autoAdjust="0"/>
  </p:normalViewPr>
  <p:slideViewPr>
    <p:cSldViewPr snapToGrid="0">
      <p:cViewPr varScale="1">
        <p:scale>
          <a:sx n="101" d="100"/>
          <a:sy n="101" d="100"/>
        </p:scale>
        <p:origin x="173" y="67"/>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xmlns=""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7/19/2026</a:t>
            </a:fld>
            <a:endParaRPr lang="en-US"/>
          </a:p>
        </p:txBody>
      </p:sp>
      <p:sp>
        <p:nvSpPr>
          <p:cNvPr id="4" name="Footer Placeholder 3">
            <a:extLst>
              <a:ext uri="{FF2B5EF4-FFF2-40B4-BE49-F238E27FC236}">
                <a16:creationId xmlns:a16="http://schemas.microsoft.com/office/drawing/2014/main" xmlns=""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xmlns=""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7/19/2026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When conducting research, it is easy to go to one source: Wikipedia.  However, you need to include a variety of sources in your research. Consider the following sources: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Who can I interview to get more information on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 topic current and will it be relevant to my audience?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articles, blogs, and magazines may have something related to my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there a YouTube video on the topic? If so, what is it about?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images can I find related to the topic?</a:t>
            </a: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Now, that you have narrowed your topic, you will want to organize your research in a structure that works.  There are some common organizational patterns based on the kind of research you are doing.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Organizational Structures: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Cause and Effect- this kind of structure is great for explaining the causes and effects of a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Compare and Contrast- in this pattern you highlight the similarities and differences of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Explain process- this structure is great for outlining a series of steps to follow;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Definition- if you want to make sure your audience understands what something is using illustrations, meanings, clarifying misconceptions, you may want to use this structure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Classification- a common organizational structure is grouping like topics or facts from the research together.  For instance, in the internet safety about social media apps, you may organize the research where you look at each social media app one at a time</a:t>
            </a: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1825341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latin typeface="Segoe UI" panose="020B0502040204020203" pitchFamily="34" charset="0"/>
                <a:cs typeface="Segoe UI" panose="020B0502040204020203" pitchFamily="34" charset="0"/>
              </a:rPr>
              <a:t>After consulting a variety of sources, you will need to narrow your topic.  For example, the topic of internet safety is huge, but you could narrow that topic to include internet safety in regards to social media apps that teenagers are using heavily.  A topic like that is more specific and will be relevant to your peers.  Some questions to think about to help you narrow your topic: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interest me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will interest my audience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will the audience find more engaging? Shocking? Inspiring?</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9</a:t>
            </a:fld>
            <a:endParaRPr lang="en-US" dirty="0"/>
          </a:p>
        </p:txBody>
      </p:sp>
    </p:spTree>
    <p:extLst>
      <p:ext uri="{BB962C8B-B14F-4D97-AF65-F5344CB8AC3E}">
        <p14:creationId xmlns:p14="http://schemas.microsoft.com/office/powerpoint/2010/main" val="4224310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After you’ve done your research, it’s time to put your presentation together.  The first step in the process is to introduce the topic.  This is a great time to connect your topic to something that your audience can relate.  In other words, why should they listen to all the information you will be sharing in your research presentation?  What is in it for them?  You may also want to include a graphic or image to grab their attention.</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Feel free to duplicate this slide by right-clicking on this slide in the slides pane to the left and select </a:t>
            </a:r>
            <a:r>
              <a:rPr lang="en-US" b="1" dirty="0">
                <a:latin typeface="Segoe UI" panose="020B0502040204020203" pitchFamily="34" charset="0"/>
                <a:cs typeface="Segoe UI" panose="020B0502040204020203" pitchFamily="34" charset="0"/>
              </a:rPr>
              <a:t>Duplicate Slide</a:t>
            </a:r>
            <a:r>
              <a:rPr lang="en-US" dirty="0">
                <a:latin typeface="Segoe UI" panose="020B0502040204020203" pitchFamily="34" charset="0"/>
                <a:cs typeface="Segoe UI" panose="020B0502040204020203" pitchFamily="34" charset="0"/>
              </a:rPr>
              <a:t>.</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The next step in your presentation is to state your claim or topic clearly.  Your teacher may even call this your thesis.  As you state your thesis, you may find that this layout is not the best layout for your claim or topic.  You can change the layout by clicking the drop-down menu next to the </a:t>
            </a:r>
            <a:r>
              <a:rPr lang="en-US" b="1" dirty="0">
                <a:latin typeface="Segoe UI" panose="020B0502040204020203" pitchFamily="34" charset="0"/>
                <a:cs typeface="Segoe UI" panose="020B0502040204020203" pitchFamily="34" charset="0"/>
              </a:rPr>
              <a:t>Layout</a:t>
            </a:r>
            <a:r>
              <a:rPr lang="en-US" dirty="0">
                <a:latin typeface="Segoe UI" panose="020B0502040204020203" pitchFamily="34" charset="0"/>
                <a:cs typeface="Segoe UI" panose="020B0502040204020203" pitchFamily="34" charset="0"/>
              </a:rPr>
              <a:t> in the </a:t>
            </a:r>
            <a:r>
              <a:rPr lang="en-US" b="1" dirty="0">
                <a:latin typeface="Segoe UI" panose="020B0502040204020203" pitchFamily="34" charset="0"/>
                <a:cs typeface="Segoe UI" panose="020B0502040204020203" pitchFamily="34" charset="0"/>
              </a:rPr>
              <a:t>Slides</a:t>
            </a:r>
            <a:r>
              <a:rPr lang="en-US" dirty="0">
                <a:latin typeface="Segoe UI" panose="020B0502040204020203" pitchFamily="34" charset="0"/>
                <a:cs typeface="Segoe UI" panose="020B0502040204020203" pitchFamily="34" charset="0"/>
              </a:rPr>
              <a:t> menu section.  You can choose </a:t>
            </a:r>
            <a:r>
              <a:rPr lang="en-US" b="1" dirty="0">
                <a:latin typeface="Segoe UI" panose="020B0502040204020203" pitchFamily="34" charset="0"/>
                <a:cs typeface="Segoe UI" panose="020B0502040204020203" pitchFamily="34" charset="0"/>
              </a:rPr>
              <a:t>Two Content</a:t>
            </a:r>
            <a:r>
              <a:rPr lang="en-US" dirty="0">
                <a:latin typeface="Segoe UI" panose="020B0502040204020203" pitchFamily="34" charset="0"/>
                <a:cs typeface="Segoe UI" panose="020B0502040204020203" pitchFamily="34" charset="0"/>
              </a:rPr>
              <a:t>, </a:t>
            </a:r>
            <a:r>
              <a:rPr lang="en-US" b="1" dirty="0">
                <a:latin typeface="Segoe UI" panose="020B0502040204020203" pitchFamily="34" charset="0"/>
                <a:cs typeface="Segoe UI" panose="020B0502040204020203" pitchFamily="34" charset="0"/>
              </a:rPr>
              <a:t>Comparison</a:t>
            </a:r>
            <a:r>
              <a:rPr lang="en-US" dirty="0">
                <a:latin typeface="Segoe UI" panose="020B0502040204020203" pitchFamily="34" charset="0"/>
                <a:cs typeface="Segoe UI" panose="020B0502040204020203" pitchFamily="34" charset="0"/>
              </a:rPr>
              <a:t>, or </a:t>
            </a:r>
            <a:r>
              <a:rPr lang="en-US" b="1" dirty="0">
                <a:latin typeface="Segoe UI" panose="020B0502040204020203" pitchFamily="34" charset="0"/>
                <a:cs typeface="Segoe UI" panose="020B0502040204020203" pitchFamily="34" charset="0"/>
              </a:rPr>
              <a:t>Picture with Caption</a:t>
            </a:r>
            <a:r>
              <a:rPr lang="en-US" dirty="0">
                <a:latin typeface="Segoe UI" panose="020B0502040204020203" pitchFamily="34" charset="0"/>
                <a:cs typeface="Segoe UI" panose="020B0502040204020203" pitchFamily="34" charset="0"/>
              </a:rPr>
              <a:t>.  </a:t>
            </a:r>
            <a:r>
              <a:rPr lang="en-US" i="1" dirty="0">
                <a:latin typeface="Segoe UI" panose="020B0502040204020203" pitchFamily="34" charset="0"/>
                <a:cs typeface="Segoe UI" panose="020B0502040204020203" pitchFamily="34" charset="0"/>
              </a:rPr>
              <a:t>Note: A different layout might change the look of the icons on this page.</a:t>
            </a:r>
          </a:p>
          <a:p>
            <a:endParaRPr lang="en-US" i="1" dirty="0">
              <a:latin typeface="Segoe UI" panose="020B0502040204020203" pitchFamily="34" charset="0"/>
              <a:cs typeface="Segoe UI" panose="020B0502040204020203" pitchFamily="34" charset="0"/>
            </a:endParaRPr>
          </a:p>
          <a:p>
            <a:r>
              <a:rPr lang="en-US" i="0" dirty="0">
                <a:latin typeface="Segoe UI" panose="020B0502040204020203" pitchFamily="34" charset="0"/>
                <a:cs typeface="Segoe UI" panose="020B0502040204020203" pitchFamily="34" charset="0"/>
              </a:rPr>
              <a:t>You will also want to state your facts.  You have done the research now share some of the interesting facts with your audience.  Facts do not have to be boring; you can communicate facts in a variety of ways by going to the Insert Tab.  In the Insert tab you can: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Insert </a:t>
            </a:r>
            <a:r>
              <a:rPr lang="en-US" b="1" i="0" dirty="0">
                <a:latin typeface="Segoe UI" panose="020B0502040204020203" pitchFamily="34" charset="0"/>
                <a:cs typeface="Segoe UI" panose="020B0502040204020203" pitchFamily="34" charset="0"/>
              </a:rPr>
              <a:t>pictures</a:t>
            </a:r>
            <a:r>
              <a:rPr lang="en-US" i="0" dirty="0">
                <a:latin typeface="Segoe UI" panose="020B0502040204020203" pitchFamily="34" charset="0"/>
                <a:cs typeface="Segoe UI" panose="020B0502040204020203" pitchFamily="34" charset="0"/>
              </a:rPr>
              <a:t> from your computer or </a:t>
            </a:r>
            <a:r>
              <a:rPr lang="en-US" b="1" i="0" dirty="0">
                <a:latin typeface="Segoe UI" panose="020B0502040204020203" pitchFamily="34" charset="0"/>
                <a:cs typeface="Segoe UI" panose="020B0502040204020203" pitchFamily="34" charset="0"/>
              </a:rPr>
              <a:t>online</a:t>
            </a:r>
            <a:r>
              <a:rPr lang="en-US" i="0" dirty="0">
                <a:latin typeface="Segoe UI" panose="020B0502040204020203" pitchFamily="34" charset="0"/>
                <a:cs typeface="Segoe UI" panose="020B0502040204020203" pitchFamily="34" charset="0"/>
              </a:rPr>
              <a:t>.</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Add a </a:t>
            </a:r>
            <a:r>
              <a:rPr lang="en-US" b="1" i="0" dirty="0">
                <a:latin typeface="Segoe UI" panose="020B0502040204020203" pitchFamily="34" charset="0"/>
                <a:cs typeface="Segoe UI" panose="020B0502040204020203" pitchFamily="34" charset="0"/>
              </a:rPr>
              <a:t>chart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Create some </a:t>
            </a:r>
            <a:r>
              <a:rPr lang="en-US" b="1" i="0" dirty="0">
                <a:latin typeface="Segoe UI" panose="020B0502040204020203" pitchFamily="34" charset="0"/>
                <a:cs typeface="Segoe UI" panose="020B0502040204020203" pitchFamily="34" charset="0"/>
              </a:rPr>
              <a:t>SmartArt</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Insert a variety of icons to help your facts come to life.  Note: You can change the color of the icons by selecting the icon and then click on the </a:t>
            </a:r>
            <a:r>
              <a:rPr lang="en-US" b="1" i="0" dirty="0">
                <a:latin typeface="Segoe UI" panose="020B0502040204020203" pitchFamily="34" charset="0"/>
                <a:cs typeface="Segoe UI" panose="020B0502040204020203" pitchFamily="34" charset="0"/>
              </a:rPr>
              <a:t>Format</a:t>
            </a:r>
            <a:r>
              <a:rPr lang="en-US" i="0" dirty="0">
                <a:latin typeface="Segoe UI" panose="020B0502040204020203" pitchFamily="34" charset="0"/>
                <a:cs typeface="Segoe UI" panose="020B0502040204020203" pitchFamily="34" charset="0"/>
              </a:rPr>
              <a:t> tab and then </a:t>
            </a:r>
            <a:r>
              <a:rPr lang="en-US" b="1" i="0" dirty="0">
                <a:latin typeface="Segoe UI" panose="020B0502040204020203" pitchFamily="34" charset="0"/>
                <a:cs typeface="Segoe UI" panose="020B0502040204020203" pitchFamily="34" charset="0"/>
              </a:rPr>
              <a:t>Graphics Fill</a:t>
            </a:r>
            <a:r>
              <a:rPr lang="en-US" i="0" dirty="0">
                <a:latin typeface="Segoe UI" panose="020B0502040204020203" pitchFamily="34" charset="0"/>
                <a:cs typeface="Segoe UI" panose="020B0502040204020203" pitchFamily="34" charset="0"/>
              </a:rPr>
              <a:t>.  From there, you will choose a color from the list or choose </a:t>
            </a:r>
            <a:r>
              <a:rPr lang="en-US" b="1" i="0" dirty="0">
                <a:latin typeface="Segoe UI" panose="020B0502040204020203" pitchFamily="34" charset="0"/>
                <a:cs typeface="Segoe UI" panose="020B0502040204020203" pitchFamily="34" charset="0"/>
              </a:rPr>
              <a:t>More Fill Colors </a:t>
            </a:r>
            <a:r>
              <a:rPr lang="en-US" i="0" dirty="0">
                <a:latin typeface="Segoe UI" panose="020B0502040204020203" pitchFamily="34" charset="0"/>
                <a:cs typeface="Segoe UI" panose="020B0502040204020203" pitchFamily="34" charset="0"/>
              </a:rPr>
              <a:t>to give you more options.</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Since this research presentation is a result of your hard work and searching, you want to make sure you support the claims or points in your presentation with facts from your research findings.  Make sure you give the author proper credit for helping you share your ideas.  If one of your sources has a video that is relevant to your topic, you can add the video as added support.  Keep in mind the length of the video and the amount of time you have for your presentation.  For a 5 minute speech, the video should be no longer than 30 seconds.  </a:t>
            </a:r>
          </a:p>
          <a:p>
            <a:endParaRPr lang="en-US" dirty="0">
              <a:latin typeface="Segoe UI" panose="020B0502040204020203" pitchFamily="34" charset="0"/>
              <a:cs typeface="Segoe UI" panose="020B0502040204020203" pitchFamily="34" charset="0"/>
            </a:endParaRPr>
          </a:p>
          <a:p>
            <a:r>
              <a:rPr lang="en-US" b="1" i="1" dirty="0">
                <a:latin typeface="Segoe UI" panose="020B0502040204020203" pitchFamily="34" charset="0"/>
                <a:cs typeface="Segoe UI" panose="020B0502040204020203" pitchFamily="34" charset="0"/>
              </a:rPr>
              <a:t>Questions to consider: </a:t>
            </a:r>
          </a:p>
          <a:p>
            <a:pPr marL="228600" indent="-228600">
              <a:buAutoNum type="arabicPeriod"/>
            </a:pPr>
            <a:r>
              <a:rPr lang="en-US" dirty="0">
                <a:latin typeface="Segoe UI" panose="020B0502040204020203" pitchFamily="34" charset="0"/>
                <a:cs typeface="Segoe UI" panose="020B0502040204020203" pitchFamily="34" charset="0"/>
              </a:rPr>
              <a:t>How will you state the author of the source?</a:t>
            </a:r>
          </a:p>
          <a:p>
            <a:pPr marL="228600" indent="-228600">
              <a:buAutoNum type="arabicPeriod"/>
            </a:pPr>
            <a:r>
              <a:rPr lang="en-US" dirty="0">
                <a:latin typeface="Segoe UI" panose="020B0502040204020203" pitchFamily="34" charset="0"/>
                <a:cs typeface="Segoe UI" panose="020B0502040204020203" pitchFamily="34" charset="0"/>
              </a:rPr>
              <a:t>Will you need to cite the source on the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Segoe UI" panose="020B0502040204020203" pitchFamily="34" charset="0"/>
                <a:cs typeface="Segoe UI" panose="020B0502040204020203" pitchFamily="34" charset="0"/>
              </a:rPr>
              <a:t>What are some ways you can engage your audience so they feel like they are a part of the presentation?  Some ideas to consider is by taking a quick poll like: by a show of hands, how many of you think school uniforms are a way to cut down on bullying?  Another suggestion is to have them hold up a certain number of fingers to see if they agree or disagree.  Finally, you can share a story that the audience can relate to that makes them laugh.</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After all the applause, your audience may have some questions.  Be prepared to answer some of their questions by making a list of questions you think they might ask. You may also want to share the presentation with them by providing the link to your presentation, if they want more information.</a:t>
            </a:r>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133580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You can use this slide as your opening or closing slide.  Should you choose to use it as a closing, make sure you review the main points of your presentation.  One creative way to do that is by adding animations to the various graphics on a slide.  This slide has 4 different graphics, and, when you view the slideshow, you will see that you can click to reveal the next graphic.  Similarly, as you review the main topics in your presentation, you may want each point to show up when you are addressing that topic.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Add animation to images and graphics: </a:t>
            </a:r>
          </a:p>
          <a:p>
            <a:pPr marL="228600" indent="-228600">
              <a:buAutoNum type="arabicPeriod"/>
            </a:pPr>
            <a:r>
              <a:rPr lang="en-US" dirty="0">
                <a:latin typeface="Segoe UI" panose="020B0502040204020203" pitchFamily="34" charset="0"/>
                <a:cs typeface="Segoe UI" panose="020B0502040204020203" pitchFamily="34" charset="0"/>
              </a:rPr>
              <a:t>Select your image or graphic.</a:t>
            </a:r>
          </a:p>
          <a:p>
            <a:pPr marL="228600" indent="-228600">
              <a:buAutoNum type="arabicPeriod"/>
            </a:pPr>
            <a:r>
              <a:rPr lang="en-US" dirty="0">
                <a:latin typeface="Segoe UI" panose="020B0502040204020203" pitchFamily="34" charset="0"/>
                <a:cs typeface="Segoe UI" panose="020B0502040204020203" pitchFamily="34" charset="0"/>
              </a:rPr>
              <a:t>Click on the Animations tab.</a:t>
            </a:r>
          </a:p>
          <a:p>
            <a:pPr marL="228600" indent="-228600">
              <a:buAutoNum type="arabicPeriod"/>
            </a:pPr>
            <a:r>
              <a:rPr lang="en-US" dirty="0">
                <a:latin typeface="Segoe UI" panose="020B0502040204020203" pitchFamily="34" charset="0"/>
                <a:cs typeface="Segoe UI" panose="020B0502040204020203" pitchFamily="34" charset="0"/>
              </a:rPr>
              <a:t>Choose from the options.  The animation for this slide is “Split”.  The drop-down menu in the Animation section gives even more animations you can use.</a:t>
            </a:r>
          </a:p>
          <a:p>
            <a:pPr marL="228600" indent="-228600">
              <a:buAutoNum type="arabicPeriod"/>
            </a:pPr>
            <a:r>
              <a:rPr lang="en-US" dirty="0">
                <a:latin typeface="Segoe UI" panose="020B0502040204020203" pitchFamily="34" charset="0"/>
                <a:cs typeface="Segoe UI" panose="020B0502040204020203" pitchFamily="34" charset="0"/>
              </a:rPr>
              <a:t>If you have multiple graphics or images, you will see a number appear next to it that notes the order of the animations.</a:t>
            </a:r>
          </a:p>
          <a:p>
            <a:pPr marL="228600" indent="-228600">
              <a:buAutoNum type="arabicPeriod"/>
            </a:pPr>
            <a:endParaRPr lang="en-US" b="1" dirty="0">
              <a:latin typeface="Segoe UI" panose="020B0502040204020203" pitchFamily="34" charset="0"/>
              <a:cs typeface="Segoe UI" panose="020B0502040204020203" pitchFamily="34" charset="0"/>
            </a:endParaRPr>
          </a:p>
          <a:p>
            <a:pPr marL="0" indent="0">
              <a:buNone/>
            </a:pPr>
            <a:r>
              <a:rPr lang="en-US" b="1" dirty="0">
                <a:latin typeface="Segoe UI" panose="020B0502040204020203" pitchFamily="34" charset="0"/>
                <a:cs typeface="Segoe UI" panose="020B0502040204020203" pitchFamily="34" charset="0"/>
              </a:rPr>
              <a:t>Note: You will want to choose the animations carefully.  You do not want to make your audience dizzy from your presentation.</a:t>
            </a:r>
          </a:p>
        </p:txBody>
      </p:sp>
      <p:sp>
        <p:nvSpPr>
          <p:cNvPr id="4" name="Slide Number Placeholder 3"/>
          <p:cNvSpPr>
            <a:spLocks noGrp="1"/>
          </p:cNvSpPr>
          <p:nvPr>
            <p:ph type="sldNum" sz="quarter" idx="10"/>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644202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535AEE24-534A-40F1-99E4-00B7D5FD9124}"/>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6334F3-0709-471B-A734-C4B404F55B8E}"/>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AF795016-AF78-4708-9C5F-21110C197B03}"/>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AAEA2D1-B124-4454-AFDC-EA60A14BA121}"/>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084BB3D1-3138-4B69-BF5D-4B1A213451CA}"/>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0CAA11-CC97-44E5-AE4D-808FD741A066}"/>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683AB6CB-9460-4BCA-86C5-5F26357AB80F}"/>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69FAB0F6-401D-4BAF-A300-65AD684DF96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4561BBA-B185-4B45-B152-3D320E15F550}"/>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6" name="Footer Placeholder 5">
            <a:extLst>
              <a:ext uri="{FF2B5EF4-FFF2-40B4-BE49-F238E27FC236}">
                <a16:creationId xmlns:a16="http://schemas.microsoft.com/office/drawing/2014/main" xmlns=""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EA47C3-C498-415A-A057-E19BCEB5F28D}"/>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F871B54A-6775-4978-8E19-32694C9B5E38}"/>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BE8E898F-5B79-46F1-89C1-F827997CC485}"/>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6B417A4D-2EC9-4294-BFF4-EAE22EE1099A}"/>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8" name="Footer Placeholder 7">
            <a:extLst>
              <a:ext uri="{FF2B5EF4-FFF2-40B4-BE49-F238E27FC236}">
                <a16:creationId xmlns:a16="http://schemas.microsoft.com/office/drawing/2014/main" xmlns=""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9F68FC-5755-447A-8D7F-9ADED3E994A3}"/>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AB50287-81AA-46CA-8CB3-53A7F8313741}"/>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4" name="Footer Placeholder 3">
            <a:extLst>
              <a:ext uri="{FF2B5EF4-FFF2-40B4-BE49-F238E27FC236}">
                <a16:creationId xmlns:a16="http://schemas.microsoft.com/office/drawing/2014/main" xmlns=""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46ACAA5-F8E7-46E9-8BA7-A510948B62CC}"/>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3" name="Footer Placeholder 2">
            <a:extLst>
              <a:ext uri="{FF2B5EF4-FFF2-40B4-BE49-F238E27FC236}">
                <a16:creationId xmlns:a16="http://schemas.microsoft.com/office/drawing/2014/main" xmlns=""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E5D8562E-E6F1-449B-909C-98426BA86B36}"/>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6" name="Footer Placeholder 5">
            <a:extLst>
              <a:ext uri="{FF2B5EF4-FFF2-40B4-BE49-F238E27FC236}">
                <a16:creationId xmlns:a16="http://schemas.microsoft.com/office/drawing/2014/main" xmlns=""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xmlns=""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533293F4-2B70-4BB5-A982-219E4133E251}"/>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6" name="Footer Placeholder 5">
            <a:extLst>
              <a:ext uri="{FF2B5EF4-FFF2-40B4-BE49-F238E27FC236}">
                <a16:creationId xmlns:a16="http://schemas.microsoft.com/office/drawing/2014/main" xmlns=""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A47D73-EDDA-49A6-BA12-1CA980DA9BC0}"/>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2189B82E-4CA1-47A5-B133-FBD4D8A83983}"/>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938A267F-D142-4D04-9F03-6CB099E6FA32}"/>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0256E92A-52E0-4710-BDEF-0A1534685403}"/>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B7A240E1-5EB0-47FD-AA37-BF945D136CC3}"/>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A1A14243-F1E4-487A-ABEC-30516A01DF2B}"/>
              </a:ext>
            </a:extLst>
          </p:cNvPr>
          <p:cNvSpPr>
            <a:spLocks noGrp="1"/>
          </p:cNvSpPr>
          <p:nvPr>
            <p:ph type="dt" sz="half" idx="10"/>
          </p:nvPr>
        </p:nvSpPr>
        <p:spPr/>
        <p:txBody>
          <a:body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7/19/2026</a:t>
            </a:fld>
            <a:endParaRPr lang="en-US" dirty="0"/>
          </a:p>
        </p:txBody>
      </p:sp>
      <p:sp>
        <p:nvSpPr>
          <p:cNvPr id="5" name="Footer Placeholder 4">
            <a:extLst>
              <a:ext uri="{FF2B5EF4-FFF2-40B4-BE49-F238E27FC236}">
                <a16:creationId xmlns:a16="http://schemas.microsoft.com/office/drawing/2014/main" xmlns=""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4.svg"/><Relationship Id="rId4" Type="http://schemas.openxmlformats.org/officeDocument/2006/relationships/image" Target="../media/image2.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1.png"/><Relationship Id="rId4" Type="http://schemas.openxmlformats.org/officeDocument/2006/relationships/image" Target="../media/image15.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3.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4.pn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digitalservices.uwtsd.ac.uk/wp-content/uploads/2025/12/Havard-en_v1.5-V2.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2.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2.png"/><Relationship Id="rId10" Type="http://schemas.openxmlformats.org/officeDocument/2006/relationships/image" Target="../media/image2.svg"/><Relationship Id="rId4" Type="http://schemas.openxmlformats.org/officeDocument/2006/relationships/image" Target="../media/image8.svg"/><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61AC0E-7195-4ACF-AA0A-5E2923A987F7}"/>
              </a:ext>
            </a:extLst>
          </p:cNvPr>
          <p:cNvSpPr>
            <a:spLocks noGrp="1"/>
          </p:cNvSpPr>
          <p:nvPr>
            <p:ph type="ctrTitle"/>
          </p:nvPr>
        </p:nvSpPr>
        <p:spPr>
          <a:xfrm>
            <a:off x="4654295" y="4522156"/>
            <a:ext cx="5609222" cy="1363215"/>
          </a:xfrm>
        </p:spPr>
        <p:txBody>
          <a:bodyPr anchor="t">
            <a:normAutofit fontScale="90000"/>
          </a:bodyPr>
          <a:lstStyle/>
          <a:p>
            <a:pPr algn="l"/>
            <a:r>
              <a:rPr lang="en-US" sz="4400" dirty="0">
                <a:latin typeface="Franklin Gothic Book" panose="020B0503020102020204" pitchFamily="34" charset="0"/>
                <a:cs typeface="Segoe UI" panose="020B0502040204020203" pitchFamily="34" charset="0"/>
              </a:rPr>
              <a:t>DS3 Assessment Digital Portfolio &amp; Reflection: </a:t>
            </a:r>
            <a:endParaRPr lang="en-US" sz="44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xmlns="" id="{814253EE-4FA2-4843-BE27-C7D5B08FFB81}"/>
              </a:ext>
            </a:extLst>
          </p:cNvPr>
          <p:cNvSpPr>
            <a:spLocks noGrp="1"/>
          </p:cNvSpPr>
          <p:nvPr>
            <p:ph type="subTitle" idx="1"/>
          </p:nvPr>
        </p:nvSpPr>
        <p:spPr>
          <a:xfrm>
            <a:off x="4748564" y="5928241"/>
            <a:ext cx="5609219" cy="576738"/>
          </a:xfrm>
        </p:spPr>
        <p:txBody>
          <a:bodyPr anchor="b">
            <a:normAutofit/>
          </a:bodyPr>
          <a:lstStyle/>
          <a:p>
            <a:pPr algn="l"/>
            <a:r>
              <a:rPr lang="en-US" sz="2000" dirty="0" smtClean="0">
                <a:latin typeface="Franklin Gothic Book" panose="020B0503020102020204" pitchFamily="34" charset="0"/>
              </a:rPr>
              <a:t>Alex Kelly-</a:t>
            </a:r>
            <a:r>
              <a:rPr lang="en-US" sz="2000" dirty="0">
                <a:latin typeface="Franklin Gothic Book" panose="020B0503020102020204" pitchFamily="34" charset="0"/>
              </a:rPr>
              <a:t>P</a:t>
            </a:r>
            <a:r>
              <a:rPr lang="en-US" sz="2000" dirty="0" smtClean="0">
                <a:latin typeface="Franklin Gothic Book" panose="020B0503020102020204" pitchFamily="34" charset="0"/>
              </a:rPr>
              <a:t>hillips      (2536139)</a:t>
            </a:r>
            <a:endParaRPr lang="en-US" sz="2000" dirty="0">
              <a:latin typeface="Franklin Gothic Book" panose="020B0503020102020204" pitchFamily="34" charset="0"/>
            </a:endParaRPr>
          </a:p>
        </p:txBody>
      </p:sp>
      <p:sp>
        <p:nvSpPr>
          <p:cNvPr id="29" name="Freeform: Shape 28">
            <a:extLst>
              <a:ext uri="{FF2B5EF4-FFF2-40B4-BE49-F238E27FC236}">
                <a16:creationId xmlns:a16="http://schemas.microsoft.com/office/drawing/2014/main" xmlns="" id="{F6E384F5-137A-40B1-97F0-694CC6ECD5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xmlns="" id="{EBA87361-6D30-46E4-834B-719CF59055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xmlns="" id="{9DBC4630-03DA-474F-BBCB-BA3AE6B317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xmlns="" id="{D89DB1C0-FEEC-4CB6-88B2-F9C5562E09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Open Book">
            <a:extLst>
              <a:ext uri="{FF2B5EF4-FFF2-40B4-BE49-F238E27FC236}">
                <a16:creationId xmlns:a16="http://schemas.microsoft.com/office/drawing/2014/main" xmlns="" id="{93E427C7-0218-4592-82DA-2431E4BF87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2385250" y="136293"/>
            <a:ext cx="1636279" cy="1636279"/>
          </a:xfrm>
          <a:prstGeom prst="rect">
            <a:avLst/>
          </a:prstGeom>
        </p:spPr>
      </p:pic>
      <p:sp>
        <p:nvSpPr>
          <p:cNvPr id="37" name="Oval 36">
            <a:extLst>
              <a:ext uri="{FF2B5EF4-FFF2-40B4-BE49-F238E27FC236}">
                <a16:creationId xmlns:a16="http://schemas.microsoft.com/office/drawing/2014/main" xmlns="" id="{78418A25-6EAC-4140-BFE6-284E1925B5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xmlns="" id="{08163D1C-ED91-4D5F-A33B-CF1256B27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xmlns="" id="{EB71843F-0A0B-4317-B205-4B0A0B97C0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5980302" y="1293093"/>
            <a:ext cx="1827742" cy="1827742"/>
          </a:xfrm>
          <a:prstGeom prst="rect">
            <a:avLst/>
          </a:prstGeom>
        </p:spPr>
      </p:pic>
      <p:pic>
        <p:nvPicPr>
          <p:cNvPr id="7" name="Graphic 6" descr="Blackboard">
            <a:extLst>
              <a:ext uri="{FF2B5EF4-FFF2-40B4-BE49-F238E27FC236}">
                <a16:creationId xmlns:a16="http://schemas.microsoft.com/office/drawing/2014/main" xmlns="" id="{2696A1A4-8E43-47F6-A6DC-A9ADAB053D8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130924" y="3621724"/>
            <a:ext cx="2594886" cy="2594886"/>
          </a:xfrm>
          <a:prstGeom prst="rect">
            <a:avLst/>
          </a:prstGeom>
        </p:spPr>
      </p:pic>
      <p:sp>
        <p:nvSpPr>
          <p:cNvPr id="41" name="Freeform: Shape 40">
            <a:extLst>
              <a:ext uri="{FF2B5EF4-FFF2-40B4-BE49-F238E27FC236}">
                <a16:creationId xmlns:a16="http://schemas.microsoft.com/office/drawing/2014/main" xmlns="" id="{31103AB2-C090-458F-B752-294F23AFA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xmlns="" id="{83D471F3-782A-4BA1-9CAB-FF5CDF0A75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xmlns=""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tretch>
            <a:fillRect/>
          </a:stretch>
        </p:blipFill>
        <p:spPr>
          <a:xfrm>
            <a:off x="9725024" y="327889"/>
            <a:ext cx="2260711" cy="2260711"/>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xmlns="" id="{E5585411-DE61-42EC-8DAB-BA853F129791}"/>
              </a:ext>
            </a:extLst>
          </p:cNvPr>
          <p:cNvSpPr/>
          <p:nvPr/>
        </p:nvSpPr>
        <p:spPr>
          <a:xfrm>
            <a:off x="245658" y="974180"/>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1</a:t>
            </a:r>
          </a:p>
        </p:txBody>
      </p:sp>
      <p:sp>
        <p:nvSpPr>
          <p:cNvPr id="10" name="TextBox 9"/>
          <p:cNvSpPr txBox="1"/>
          <p:nvPr/>
        </p:nvSpPr>
        <p:spPr>
          <a:xfrm>
            <a:off x="177801" y="143934"/>
            <a:ext cx="7476066" cy="769441"/>
          </a:xfrm>
          <a:prstGeom prst="rect">
            <a:avLst/>
          </a:prstGeom>
          <a:noFill/>
        </p:spPr>
        <p:txBody>
          <a:bodyPr wrap="square" rtlCol="0">
            <a:spAutoFit/>
          </a:bodyPr>
          <a:lstStyle/>
          <a:p>
            <a:r>
              <a:rPr lang="en-GB" sz="4400" dirty="0" smtClean="0"/>
              <a:t>Digital Artefact- Excel Charts</a:t>
            </a:r>
            <a:endParaRPr lang="en-GB" sz="4400" dirty="0"/>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9820" y="1694053"/>
            <a:ext cx="7063487" cy="4502707"/>
          </a:xfrm>
          <a:prstGeom prst="rect">
            <a:avLst/>
          </a:prstGeom>
        </p:spPr>
      </p:pic>
      <p:sp>
        <p:nvSpPr>
          <p:cNvPr id="15" name="TextBox 14"/>
          <p:cNvSpPr txBox="1"/>
          <p:nvPr/>
        </p:nvSpPr>
        <p:spPr>
          <a:xfrm>
            <a:off x="177801" y="1610926"/>
            <a:ext cx="3901440"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Created and used a bar chart to compare figures across different periods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Applied chart formatting, labels and titles to present the data clearly.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Illustrates an understanding of data visualisation to support business decision making.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developed confidence in using Excel formulas and chart tools to present data professionally.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learned how visual representations make complex information easier to interpret and communicate </a:t>
            </a:r>
          </a:p>
          <a:p>
            <a:pPr marL="285750" indent="-285750">
              <a:buFont typeface="Arial" panose="020B0604020202020204" pitchFamily="34" charset="0"/>
              <a:buChar char="•"/>
            </a:pPr>
            <a:endParaRPr lang="en-GB" dirty="0" smtClean="0"/>
          </a:p>
        </p:txBody>
      </p:sp>
    </p:spTree>
    <p:extLst>
      <p:ext uri="{BB962C8B-B14F-4D97-AF65-F5344CB8AC3E}">
        <p14:creationId xmlns:p14="http://schemas.microsoft.com/office/powerpoint/2010/main" val="1534910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hidden="1">
            <a:extLst>
              <a:ext uri="{FF2B5EF4-FFF2-40B4-BE49-F238E27FC236}">
                <a16:creationId xmlns:a16="http://schemas.microsoft.com/office/drawing/2014/main" xmlns="" id="{64BD0A42-B011-4DBF-B5CD-6718A97E3C70}"/>
              </a:ext>
            </a:extLst>
          </p:cNvPr>
          <p:cNvSpPr>
            <a:spLocks noGrp="1"/>
          </p:cNvSpPr>
          <p:nvPr>
            <p:ph type="title"/>
          </p:nvPr>
        </p:nvSpPr>
        <p:spPr/>
        <p:txBody>
          <a:bodyPr/>
          <a:lstStyle/>
          <a:p>
            <a:r>
              <a:rPr lang="en-US" dirty="0"/>
              <a:t>Slide 3</a:t>
            </a:r>
          </a:p>
        </p:txBody>
      </p:sp>
      <p:sp>
        <p:nvSpPr>
          <p:cNvPr id="7" name="Oval 6">
            <a:extLst>
              <a:ext uri="{FF2B5EF4-FFF2-40B4-BE49-F238E27FC236}">
                <a16:creationId xmlns:a16="http://schemas.microsoft.com/office/drawing/2014/main" xmlns="" id="{80E468E0-1E2D-4439-A9A0-6DAD141DA9B9}"/>
              </a:ext>
            </a:extLst>
          </p:cNvPr>
          <p:cNvSpPr/>
          <p:nvPr/>
        </p:nvSpPr>
        <p:spPr>
          <a:xfrm>
            <a:off x="292863" y="906039"/>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2</a:t>
            </a:r>
            <a:endParaRPr lang="en-US" sz="3600" b="1" dirty="0">
              <a:latin typeface="Segoe UI" panose="020B0502040204020203" pitchFamily="34" charset="0"/>
              <a:cs typeface="Segoe UI" panose="020B0502040204020203" pitchFamily="34" charset="0"/>
            </a:endParaRPr>
          </a:p>
        </p:txBody>
      </p:sp>
      <p:sp>
        <p:nvSpPr>
          <p:cNvPr id="9" name="TextBox 8"/>
          <p:cNvSpPr txBox="1"/>
          <p:nvPr/>
        </p:nvSpPr>
        <p:spPr>
          <a:xfrm>
            <a:off x="210774" y="131975"/>
            <a:ext cx="8329911" cy="769441"/>
          </a:xfrm>
          <a:prstGeom prst="rect">
            <a:avLst/>
          </a:prstGeom>
          <a:noFill/>
        </p:spPr>
        <p:txBody>
          <a:bodyPr wrap="square" rtlCol="0">
            <a:spAutoFit/>
          </a:bodyPr>
          <a:lstStyle/>
          <a:p>
            <a:r>
              <a:rPr lang="en-GB" sz="4400" dirty="0" smtClean="0"/>
              <a:t>Digital</a:t>
            </a:r>
            <a:r>
              <a:rPr lang="en-GB" sz="4400" b="1" dirty="0" smtClean="0"/>
              <a:t> </a:t>
            </a:r>
            <a:r>
              <a:rPr lang="en-GB" sz="4400" dirty="0" smtClean="0"/>
              <a:t>Artefact- Files &amp; Screenshots </a:t>
            </a:r>
            <a:endParaRPr lang="en-GB" sz="4400" dirty="0"/>
          </a:p>
        </p:txBody>
      </p:sp>
      <p:pic>
        <p:nvPicPr>
          <p:cNvPr id="10" name="Picture 9"/>
          <p:cNvPicPr>
            <a:picLocks noChangeAspect="1"/>
          </p:cNvPicPr>
          <p:nvPr/>
        </p:nvPicPr>
        <p:blipFill>
          <a:blip r:embed="rId3"/>
          <a:stretch>
            <a:fillRect/>
          </a:stretch>
        </p:blipFill>
        <p:spPr>
          <a:xfrm>
            <a:off x="5655879" y="1723002"/>
            <a:ext cx="5769611" cy="4647570"/>
          </a:xfrm>
          <a:prstGeom prst="rect">
            <a:avLst/>
          </a:prstGeom>
        </p:spPr>
      </p:pic>
      <p:sp>
        <p:nvSpPr>
          <p:cNvPr id="12" name="TextBox 11"/>
          <p:cNvSpPr txBox="1"/>
          <p:nvPr/>
        </p:nvSpPr>
        <p:spPr>
          <a:xfrm>
            <a:off x="292863" y="1632317"/>
            <a:ext cx="4844053" cy="507831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This shows Organised business documents and supporting files into a logical folder structure.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Captured and labelled screenshots to provide evidence of completed tasks and digital processes.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Demonstrates effective digital file management and organisational skills.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developed a better understanding of how screenshots can be used to provide clear evidence of completed 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task strengthened my digital literacy and reinforced the importance of maintaining accurate records in a professional business environment.</a:t>
            </a:r>
            <a:endParaRPr lang="en-GB" dirty="0"/>
          </a:p>
        </p:txBody>
      </p:sp>
    </p:spTree>
    <p:extLst>
      <p:ext uri="{BB962C8B-B14F-4D97-AF65-F5344CB8AC3E}">
        <p14:creationId xmlns:p14="http://schemas.microsoft.com/office/powerpoint/2010/main" val="21275809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lowchart: Connector 7"/>
          <p:cNvSpPr/>
          <p:nvPr/>
        </p:nvSpPr>
        <p:spPr>
          <a:xfrm>
            <a:off x="296331" y="769441"/>
            <a:ext cx="542499" cy="5152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3</a:t>
            </a:r>
            <a:endParaRPr lang="en-GB" sz="4400" dirty="0"/>
          </a:p>
        </p:txBody>
      </p:sp>
      <p:sp>
        <p:nvSpPr>
          <p:cNvPr id="10" name="TextBox 9"/>
          <p:cNvSpPr txBox="1"/>
          <p:nvPr/>
        </p:nvSpPr>
        <p:spPr>
          <a:xfrm>
            <a:off x="213484" y="0"/>
            <a:ext cx="7679268" cy="769441"/>
          </a:xfrm>
          <a:prstGeom prst="rect">
            <a:avLst/>
          </a:prstGeom>
          <a:noFill/>
        </p:spPr>
        <p:txBody>
          <a:bodyPr wrap="square" rtlCol="0">
            <a:spAutoFit/>
          </a:bodyPr>
          <a:lstStyle/>
          <a:p>
            <a:r>
              <a:rPr lang="en-GB" sz="4400" dirty="0" smtClean="0"/>
              <a:t>Digital Artefact- Logs &amp; Sources</a:t>
            </a:r>
            <a:endParaRPr lang="en-GB" sz="4400" dirty="0"/>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484" y="4768483"/>
            <a:ext cx="7768622" cy="1897096"/>
          </a:xfrm>
          <a:prstGeom prst="rect">
            <a:avLst/>
          </a:prstGeom>
        </p:spPr>
      </p:pic>
      <p:sp>
        <p:nvSpPr>
          <p:cNvPr id="13" name="TextBox 12"/>
          <p:cNvSpPr txBox="1"/>
          <p:nvPr/>
        </p:nvSpPr>
        <p:spPr>
          <a:xfrm>
            <a:off x="92292" y="1398049"/>
            <a:ext cx="8501653" cy="397031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 recorded a log of the research progress and documented the sources used throughout.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Evaluated information from a range of reliable sources and referenced accurately to maintain academic integrity and avoid plagiarism- Source Referencing Harvard Handbook.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Shows the ability to identify creditable sources and apply appropriate academic referencing.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developed a greater understanding of how to evaluate information critically before applying it to a business context.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16597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96333" y="203200"/>
            <a:ext cx="8246534" cy="769441"/>
          </a:xfrm>
          <a:prstGeom prst="rect">
            <a:avLst/>
          </a:prstGeom>
          <a:noFill/>
        </p:spPr>
        <p:txBody>
          <a:bodyPr wrap="square" rtlCol="0">
            <a:spAutoFit/>
          </a:bodyPr>
          <a:lstStyle/>
          <a:p>
            <a:r>
              <a:rPr lang="en-GB" sz="4400" dirty="0" smtClean="0"/>
              <a:t>Digital Artefact- PowerPoints</a:t>
            </a:r>
            <a:endParaRPr lang="en-GB" sz="4400" dirty="0"/>
          </a:p>
        </p:txBody>
      </p:sp>
      <p:sp>
        <p:nvSpPr>
          <p:cNvPr id="6" name="Flowchart: Connector 5"/>
          <p:cNvSpPr/>
          <p:nvPr/>
        </p:nvSpPr>
        <p:spPr>
          <a:xfrm>
            <a:off x="379182" y="972641"/>
            <a:ext cx="542775" cy="50367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4</a:t>
            </a:r>
            <a:endParaRPr lang="en-GB" sz="44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69400" y="1683679"/>
            <a:ext cx="5566764" cy="4392170"/>
          </a:xfrm>
          <a:prstGeom prst="rect">
            <a:avLst/>
          </a:prstGeom>
        </p:spPr>
      </p:pic>
      <p:sp>
        <p:nvSpPr>
          <p:cNvPr id="8" name="TextBox 7"/>
          <p:cNvSpPr txBox="1"/>
          <p:nvPr/>
        </p:nvSpPr>
        <p:spPr>
          <a:xfrm>
            <a:off x="379182" y="1497446"/>
            <a:ext cx="5764679"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Professional PowerPoint presentations are useful to communicate business information in a clear and structured format.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Used text, Images and visual elements to present key ideas effectively.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Organised content into logical sections to improve audience understanding and engagement.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learned how to design presentations that are clear, engaging and appropriate for a professional audience.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improved my communication and presentation skills, which are essential for academic work and future business practice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Learning to condense into bold bullet points and understanding clarity and structure</a:t>
            </a:r>
            <a:endParaRPr lang="en-GB" dirty="0"/>
          </a:p>
        </p:txBody>
      </p:sp>
    </p:spTree>
    <p:extLst>
      <p:ext uri="{BB962C8B-B14F-4D97-AF65-F5344CB8AC3E}">
        <p14:creationId xmlns:p14="http://schemas.microsoft.com/office/powerpoint/2010/main" val="19560051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9400" y="194733"/>
            <a:ext cx="8305800" cy="769441"/>
          </a:xfrm>
          <a:prstGeom prst="rect">
            <a:avLst/>
          </a:prstGeom>
          <a:noFill/>
        </p:spPr>
        <p:txBody>
          <a:bodyPr wrap="square" rtlCol="0">
            <a:spAutoFit/>
          </a:bodyPr>
          <a:lstStyle/>
          <a:p>
            <a:r>
              <a:rPr lang="en-GB" sz="4400" dirty="0" smtClean="0"/>
              <a:t>Digital Artefact- Word Documents</a:t>
            </a:r>
            <a:endParaRPr lang="en-GB" sz="4400" dirty="0"/>
          </a:p>
        </p:txBody>
      </p:sp>
      <p:sp>
        <p:nvSpPr>
          <p:cNvPr id="5" name="Flowchart: Connector 4"/>
          <p:cNvSpPr/>
          <p:nvPr/>
        </p:nvSpPr>
        <p:spPr>
          <a:xfrm>
            <a:off x="338667" y="1142999"/>
            <a:ext cx="601133" cy="6011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5</a:t>
            </a:r>
            <a:endParaRPr lang="en-GB" sz="44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5285" y="2174884"/>
            <a:ext cx="5194567" cy="3976535"/>
          </a:xfrm>
          <a:prstGeom prst="rect">
            <a:avLst/>
          </a:prstGeom>
        </p:spPr>
      </p:pic>
      <p:sp>
        <p:nvSpPr>
          <p:cNvPr id="7" name="TextBox 6"/>
          <p:cNvSpPr txBox="1"/>
          <p:nvPr/>
        </p:nvSpPr>
        <p:spPr>
          <a:xfrm>
            <a:off x="338667" y="2032840"/>
            <a:ext cx="5601154"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 Microsoft Word providing well structured documents using a structure showing files and screenshots suitable for academic and business purposes.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Shows the ability to organise and communicate information in a clear and professional format.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Applied formatting features such as headings, tables, bullet points and page layouts to present information clearly.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 developed my skills in formatting, structuring and presenting written information effectively.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task also improved my written communication, digital literacy and document design skills.</a:t>
            </a:r>
            <a:endParaRPr lang="en-GB" dirty="0"/>
          </a:p>
        </p:txBody>
      </p:sp>
    </p:spTree>
    <p:extLst>
      <p:ext uri="{BB962C8B-B14F-4D97-AF65-F5344CB8AC3E}">
        <p14:creationId xmlns:p14="http://schemas.microsoft.com/office/powerpoint/2010/main" val="36832085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DE5079-B185-4DE0-AF2C-AE4B7709FBC3}"/>
              </a:ext>
            </a:extLst>
          </p:cNvPr>
          <p:cNvSpPr>
            <a:spLocks noGrp="1"/>
          </p:cNvSpPr>
          <p:nvPr>
            <p:ph type="title"/>
          </p:nvPr>
        </p:nvSpPr>
        <p:spPr>
          <a:xfrm>
            <a:off x="2041278" y="1941403"/>
            <a:ext cx="5406902" cy="1469965"/>
          </a:xfrm>
        </p:spPr>
        <p:txBody>
          <a:bodyPr anchor="ctr">
            <a:normAutofit/>
          </a:bodyPr>
          <a:lstStyle/>
          <a:p>
            <a:r>
              <a:rPr lang="en-US" dirty="0" smtClean="0">
                <a:latin typeface="Franklin Gothic Book" panose="020B0503020102020204" pitchFamily="34" charset="0"/>
                <a:cs typeface="Segoe UI" panose="020B0502040204020203" pitchFamily="34" charset="0"/>
              </a:rPr>
              <a:t>Development</a:t>
            </a:r>
            <a:endParaRPr lang="en-US" dirty="0">
              <a:latin typeface="Franklin Gothic Book" panose="020B0503020102020204" pitchFamily="34" charset="0"/>
              <a:cs typeface="Segoe UI" panose="020B0502040204020203" pitchFamily="34" charset="0"/>
            </a:endParaRPr>
          </a:p>
        </p:txBody>
      </p:sp>
      <p:pic>
        <p:nvPicPr>
          <p:cNvPr id="4" name="Content Placeholder 4" descr="Scales of Justice">
            <a:extLst>
              <a:ext uri="{FF2B5EF4-FFF2-40B4-BE49-F238E27FC236}">
                <a16:creationId xmlns:a16="http://schemas.microsoft.com/office/drawing/2014/main" xmlns="" id="{53025FED-9BCD-4BE9-B74C-707E5FD7402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998" y="2217295"/>
            <a:ext cx="1097280" cy="1097280"/>
          </a:xfrm>
          <a:prstGeom prst="rect">
            <a:avLst/>
          </a:prstGeom>
        </p:spPr>
      </p:pic>
      <p:pic>
        <p:nvPicPr>
          <p:cNvPr id="8" name="Content Placeholder 4">
            <a:extLst>
              <a:ext uri="{FF2B5EF4-FFF2-40B4-BE49-F238E27FC236}">
                <a16:creationId xmlns:a16="http://schemas.microsoft.com/office/drawing/2014/main" xmlns="" id="{17062073-5027-4AA3-AB16-4D2C8C505AF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6641431" y="816337"/>
            <a:ext cx="5225327" cy="5225327"/>
          </a:xfrm>
          <a:prstGeom prst="rect">
            <a:avLst/>
          </a:prstGeom>
        </p:spPr>
      </p:pic>
      <p:sp>
        <p:nvSpPr>
          <p:cNvPr id="5" name="TextBox 4"/>
          <p:cNvSpPr txBox="1"/>
          <p:nvPr/>
        </p:nvSpPr>
        <p:spPr>
          <a:xfrm>
            <a:off x="838200" y="3590467"/>
            <a:ext cx="5803231" cy="2031325"/>
          </a:xfrm>
          <a:prstGeom prst="rect">
            <a:avLst/>
          </a:prstGeom>
          <a:noFill/>
        </p:spPr>
        <p:txBody>
          <a:bodyPr wrap="square" rtlCol="0">
            <a:spAutoFit/>
          </a:bodyPr>
          <a:lstStyle/>
          <a:p>
            <a:r>
              <a:rPr lang="en-GB" dirty="0" smtClean="0"/>
              <a:t>Throughout this module, I have developed my digital, academic and professional skills by completing a range of digital artefacts using Microsoft office applications.</a:t>
            </a:r>
          </a:p>
          <a:p>
            <a:endParaRPr lang="en-GB" dirty="0" smtClean="0"/>
          </a:p>
          <a:p>
            <a:r>
              <a:rPr lang="en-GB" dirty="0" smtClean="0"/>
              <a:t>Producing spreadsheets, Presentations, Word documents, Organised files and research logs which has improved my confidence in my Digital Life.</a:t>
            </a:r>
            <a:endParaRPr lang="en-GB" dirty="0"/>
          </a:p>
        </p:txBody>
      </p:sp>
    </p:spTree>
    <p:extLst>
      <p:ext uri="{BB962C8B-B14F-4D97-AF65-F5344CB8AC3E}">
        <p14:creationId xmlns:p14="http://schemas.microsoft.com/office/powerpoint/2010/main" val="8826304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raphic 3" descr="Blackboard">
            <a:extLst>
              <a:ext uri="{FF2B5EF4-FFF2-40B4-BE49-F238E27FC236}">
                <a16:creationId xmlns:a16="http://schemas.microsoft.com/office/drawing/2014/main" xmlns="" id="{A4298283-DDB8-4365-95A1-90935E16BE2B}"/>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5985" y="2109543"/>
            <a:ext cx="1097280" cy="1097280"/>
          </a:xfrm>
          <a:prstGeom prst="rect">
            <a:avLst/>
          </a:prstGeom>
        </p:spPr>
      </p:pic>
      <p:sp>
        <p:nvSpPr>
          <p:cNvPr id="2" name="Title 1">
            <a:extLst>
              <a:ext uri="{FF2B5EF4-FFF2-40B4-BE49-F238E27FC236}">
                <a16:creationId xmlns:a16="http://schemas.microsoft.com/office/drawing/2014/main" xmlns="" id="{DD648CF1-C72A-4313-8FC7-BF6DD4642AFE}"/>
              </a:ext>
            </a:extLst>
          </p:cNvPr>
          <p:cNvSpPr>
            <a:spLocks noGrp="1"/>
          </p:cNvSpPr>
          <p:nvPr>
            <p:ph type="title"/>
          </p:nvPr>
        </p:nvSpPr>
        <p:spPr>
          <a:xfrm>
            <a:off x="2112634" y="1865640"/>
            <a:ext cx="5406902" cy="1469965"/>
          </a:xfrm>
        </p:spPr>
        <p:txBody>
          <a:bodyPr anchor="ctr">
            <a:normAutofit/>
          </a:bodyPr>
          <a:lstStyle/>
          <a:p>
            <a:r>
              <a:rPr lang="en-US" dirty="0" smtClean="0">
                <a:latin typeface="Franklin Gothic Book" panose="020B0503020102020204" pitchFamily="34" charset="0"/>
                <a:cs typeface="Segoe UI" panose="020B0502040204020203" pitchFamily="34" charset="0"/>
              </a:rPr>
              <a:t>Reflection</a:t>
            </a:r>
            <a:endParaRPr lang="en-US" dirty="0">
              <a:latin typeface="Franklin Gothic Book" panose="020B0503020102020204" pitchFamily="34" charset="0"/>
              <a:cs typeface="Segoe UI" panose="020B0502040204020203" pitchFamily="34" charset="0"/>
            </a:endParaRPr>
          </a:p>
        </p:txBody>
      </p:sp>
      <p:sp>
        <p:nvSpPr>
          <p:cNvPr id="6" name="Content Placeholder 5">
            <a:extLst>
              <a:ext uri="{FF2B5EF4-FFF2-40B4-BE49-F238E27FC236}">
                <a16:creationId xmlns:a16="http://schemas.microsoft.com/office/drawing/2014/main" xmlns="" id="{C856D755-2374-40B4-B692-603C5E927388}"/>
              </a:ext>
            </a:extLst>
          </p:cNvPr>
          <p:cNvSpPr>
            <a:spLocks noGrp="1"/>
          </p:cNvSpPr>
          <p:nvPr>
            <p:ph idx="1"/>
          </p:nvPr>
        </p:nvSpPr>
        <p:spPr>
          <a:xfrm>
            <a:off x="2407138" y="3884245"/>
            <a:ext cx="4923693" cy="2292717"/>
          </a:xfrm>
        </p:spPr>
        <p:txBody>
          <a:bodyPr vert="horz" lIns="91440" tIns="45720" rIns="91440" bIns="45720" rtlCol="0" anchor="t">
            <a:normAutofit/>
          </a:bodyPr>
          <a:lstStyle/>
          <a:p>
            <a:endParaRPr lang="en-US" sz="1800" dirty="0">
              <a:latin typeface="Segoe UI" panose="020B0502040204020203" pitchFamily="34" charset="0"/>
              <a:cs typeface="Segoe UI" panose="020B0502040204020203" pitchFamily="34" charset="0"/>
            </a:endParaRPr>
          </a:p>
          <a:p>
            <a:endParaRPr lang="en-US" dirty="0">
              <a:latin typeface="Segoe UI" panose="020B0502040204020203" pitchFamily="34" charset="0"/>
              <a:cs typeface="Segoe UI" panose="020B0502040204020203" pitchFamily="34" charset="0"/>
            </a:endParaRPr>
          </a:p>
        </p:txBody>
      </p:sp>
      <p:pic>
        <p:nvPicPr>
          <p:cNvPr id="8" name="Graphic 7">
            <a:extLst>
              <a:ext uri="{FF2B5EF4-FFF2-40B4-BE49-F238E27FC236}">
                <a16:creationId xmlns:a16="http://schemas.microsoft.com/office/drawing/2014/main" xmlns="" id="{B6C7BDF7-D7AC-4209-A6A9-11B953F882E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6641431" y="816337"/>
            <a:ext cx="5225327" cy="5225327"/>
          </a:xfrm>
          <a:prstGeom prst="rect">
            <a:avLst/>
          </a:prstGeom>
        </p:spPr>
      </p:pic>
      <p:sp>
        <p:nvSpPr>
          <p:cNvPr id="3" name="TextBox 2"/>
          <p:cNvSpPr txBox="1"/>
          <p:nvPr/>
        </p:nvSpPr>
        <p:spPr>
          <a:xfrm>
            <a:off x="808602" y="3314640"/>
            <a:ext cx="6204317" cy="2862322"/>
          </a:xfrm>
          <a:prstGeom prst="rect">
            <a:avLst/>
          </a:prstGeom>
          <a:noFill/>
        </p:spPr>
        <p:txBody>
          <a:bodyPr wrap="square" rtlCol="0">
            <a:spAutoFit/>
          </a:bodyPr>
          <a:lstStyle/>
          <a:p>
            <a:r>
              <a:rPr lang="en-GB" dirty="0" smtClean="0"/>
              <a:t>Completing this module has enabled me to develop a wide range of digital and professional skills that will benefit me throughout my academic studies and future career.</a:t>
            </a:r>
          </a:p>
          <a:p>
            <a:endParaRPr lang="en-GB" dirty="0"/>
          </a:p>
          <a:p>
            <a:r>
              <a:rPr lang="en-GB" dirty="0" smtClean="0"/>
              <a:t>Reflecting on my progress has shown me how much my digital literacy has improved, and now I feel more prepared to apply these skills in a business environment. Moving forward, I will continue to develop these abilities to enhance my academic performance and professional opportunities in the Digital Landscape. </a:t>
            </a:r>
            <a:endParaRPr lang="en-GB" dirty="0"/>
          </a:p>
        </p:txBody>
      </p:sp>
    </p:spTree>
    <p:extLst>
      <p:ext uri="{BB962C8B-B14F-4D97-AF65-F5344CB8AC3E}">
        <p14:creationId xmlns:p14="http://schemas.microsoft.com/office/powerpoint/2010/main" val="35148928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34CEF4-01D3-4AF7-9E84-F43030ACA972}"/>
              </a:ext>
            </a:extLst>
          </p:cNvPr>
          <p:cNvSpPr>
            <a:spLocks noGrp="1"/>
          </p:cNvSpPr>
          <p:nvPr>
            <p:ph type="title"/>
          </p:nvPr>
        </p:nvSpPr>
        <p:spPr>
          <a:xfrm>
            <a:off x="2589724" y="1847630"/>
            <a:ext cx="5406902" cy="1469965"/>
          </a:xfrm>
        </p:spPr>
        <p:txBody>
          <a:bodyPr anchor="ctr">
            <a:normAutofit/>
          </a:bodyPr>
          <a:lstStyle/>
          <a:p>
            <a:r>
              <a:rPr lang="en-US" dirty="0" smtClean="0">
                <a:latin typeface="Franklin Gothic Book" panose="020B0503020102020204" pitchFamily="34" charset="0"/>
                <a:cs typeface="Segoe UI" panose="020B0502040204020203" pitchFamily="34" charset="0"/>
              </a:rPr>
              <a:t>Conclusion</a:t>
            </a:r>
            <a:endParaRPr lang="en-US" dirty="0">
              <a:latin typeface="Franklin Gothic Book" panose="020B0503020102020204" pitchFamily="34" charset="0"/>
              <a:cs typeface="Segoe UI" panose="020B0502040204020203" pitchFamily="34" charset="0"/>
            </a:endParaRPr>
          </a:p>
        </p:txBody>
      </p:sp>
      <p:pic>
        <p:nvPicPr>
          <p:cNvPr id="4" name="Graphic 3" descr="Books on Shelf">
            <a:extLst>
              <a:ext uri="{FF2B5EF4-FFF2-40B4-BE49-F238E27FC236}">
                <a16:creationId xmlns:a16="http://schemas.microsoft.com/office/drawing/2014/main" xmlns="" id="{3DE94ADA-0031-43D4-A79A-B89B95993082}"/>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80024" y="2033973"/>
            <a:ext cx="1097280" cy="1097280"/>
          </a:xfrm>
          <a:prstGeom prst="rect">
            <a:avLst/>
          </a:prstGeom>
        </p:spPr>
      </p:pic>
      <p:pic>
        <p:nvPicPr>
          <p:cNvPr id="8" name="Graphic 7">
            <a:extLst>
              <a:ext uri="{FF2B5EF4-FFF2-40B4-BE49-F238E27FC236}">
                <a16:creationId xmlns:a16="http://schemas.microsoft.com/office/drawing/2014/main" xmlns="" id="{984A409A-26BF-476C-858A-CFA0EBFAB6F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6641431" y="816337"/>
            <a:ext cx="5225327" cy="5225327"/>
          </a:xfrm>
          <a:prstGeom prst="rect">
            <a:avLst/>
          </a:prstGeom>
        </p:spPr>
      </p:pic>
      <p:sp>
        <p:nvSpPr>
          <p:cNvPr id="5" name="TextBox 4"/>
          <p:cNvSpPr txBox="1"/>
          <p:nvPr/>
        </p:nvSpPr>
        <p:spPr>
          <a:xfrm>
            <a:off x="1080024" y="3287428"/>
            <a:ext cx="5108549" cy="3416320"/>
          </a:xfrm>
          <a:prstGeom prst="rect">
            <a:avLst/>
          </a:prstGeom>
          <a:noFill/>
        </p:spPr>
        <p:txBody>
          <a:bodyPr wrap="square" rtlCol="0">
            <a:spAutoFit/>
          </a:bodyPr>
          <a:lstStyle/>
          <a:p>
            <a:r>
              <a:rPr lang="en-GB" dirty="0" smtClean="0"/>
              <a:t> In conclusion, this portfolio has demonstrated my ability to develop and apply a range of digital skills that are essential within both academic and business environments. </a:t>
            </a:r>
          </a:p>
          <a:p>
            <a:endParaRPr lang="en-GB" dirty="0" smtClean="0"/>
          </a:p>
          <a:p>
            <a:r>
              <a:rPr lang="en-GB" dirty="0" smtClean="0"/>
              <a:t>Through the completion of various digital artefacts, including Excel spreadsheets, word documents, PowerPoints presentations, research logs and organised digital files. I have strengthened my digital literacy, communication, organisation and analytical skills.</a:t>
            </a:r>
          </a:p>
          <a:p>
            <a:endParaRPr lang="en-GB" dirty="0"/>
          </a:p>
        </p:txBody>
      </p:sp>
    </p:spTree>
    <p:extLst>
      <p:ext uri="{BB962C8B-B14F-4D97-AF65-F5344CB8AC3E}">
        <p14:creationId xmlns:p14="http://schemas.microsoft.com/office/powerpoint/2010/main" val="3970725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8F6D58-1A39-41ED-99F7-0CE9F03BD344}"/>
              </a:ext>
            </a:extLst>
          </p:cNvPr>
          <p:cNvSpPr>
            <a:spLocks noGrp="1"/>
          </p:cNvSpPr>
          <p:nvPr>
            <p:ph type="title"/>
          </p:nvPr>
        </p:nvSpPr>
        <p:spPr>
          <a:xfrm>
            <a:off x="2257214" y="2694018"/>
            <a:ext cx="5406902" cy="1469965"/>
          </a:xfrm>
        </p:spPr>
        <p:txBody>
          <a:bodyPr anchor="ctr">
            <a:normAutofit/>
          </a:bodyPr>
          <a:lstStyle/>
          <a:p>
            <a:r>
              <a:rPr lang="en-US" dirty="0" smtClean="0">
                <a:latin typeface="Franklin Gothic Book" panose="020B0503020102020204" pitchFamily="34" charset="0"/>
                <a:cs typeface="Segoe UI" panose="020B0502040204020203" pitchFamily="34" charset="0"/>
              </a:rPr>
              <a:t>Sources</a:t>
            </a:r>
            <a:endParaRPr lang="en-US" dirty="0">
              <a:latin typeface="Franklin Gothic Book" panose="020B0503020102020204" pitchFamily="34" charset="0"/>
              <a:cs typeface="Segoe UI" panose="020B0502040204020203" pitchFamily="34" charset="0"/>
            </a:endParaRPr>
          </a:p>
        </p:txBody>
      </p:sp>
      <p:pic>
        <p:nvPicPr>
          <p:cNvPr id="4" name="Graphic 3" descr="Chat">
            <a:extLst>
              <a:ext uri="{FF2B5EF4-FFF2-40B4-BE49-F238E27FC236}">
                <a16:creationId xmlns:a16="http://schemas.microsoft.com/office/drawing/2014/main" xmlns="" id="{AEE98CC8-0F49-4433-9FD0-35E20C04B5DC}"/>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38200" y="2880360"/>
            <a:ext cx="1097280" cy="1097280"/>
          </a:xfrm>
          <a:prstGeom prst="rect">
            <a:avLst/>
          </a:prstGeom>
        </p:spPr>
      </p:pic>
      <p:pic>
        <p:nvPicPr>
          <p:cNvPr id="8" name="Graphic 7">
            <a:extLst>
              <a:ext uri="{FF2B5EF4-FFF2-40B4-BE49-F238E27FC236}">
                <a16:creationId xmlns:a16="http://schemas.microsoft.com/office/drawing/2014/main" xmlns="" id="{590430A8-7125-464C-98BA-3409573DB57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6641431" y="816337"/>
            <a:ext cx="5225327" cy="5225327"/>
          </a:xfrm>
          <a:prstGeom prst="rect">
            <a:avLst/>
          </a:prstGeom>
        </p:spPr>
      </p:pic>
      <p:sp>
        <p:nvSpPr>
          <p:cNvPr id="5" name="TextBox 4"/>
          <p:cNvSpPr txBox="1"/>
          <p:nvPr/>
        </p:nvSpPr>
        <p:spPr>
          <a:xfrm>
            <a:off x="838200" y="3977640"/>
            <a:ext cx="5864251" cy="1754326"/>
          </a:xfrm>
          <a:prstGeom prst="rect">
            <a:avLst/>
          </a:prstGeom>
          <a:noFill/>
        </p:spPr>
        <p:txBody>
          <a:bodyPr wrap="square" rtlCol="0">
            <a:spAutoFit/>
          </a:bodyPr>
          <a:lstStyle/>
          <a:p>
            <a:r>
              <a:rPr lang="en-GB" dirty="0" smtClean="0"/>
              <a:t>Referencing Harvard Handbook (September 2025)- </a:t>
            </a:r>
          </a:p>
          <a:p>
            <a:endParaRPr lang="en-GB" dirty="0"/>
          </a:p>
          <a:p>
            <a:r>
              <a:rPr lang="en-GB" dirty="0" smtClean="0">
                <a:hlinkClick r:id="rId7"/>
              </a:rPr>
              <a:t>https</a:t>
            </a:r>
            <a:r>
              <a:rPr lang="en-GB" dirty="0">
                <a:hlinkClick r:id="rId7"/>
              </a:rPr>
              <a:t>://</a:t>
            </a:r>
            <a:r>
              <a:rPr lang="en-GB" dirty="0" smtClean="0">
                <a:hlinkClick r:id="rId7"/>
              </a:rPr>
              <a:t>digitalservices.uwtsd.ac.uk/wp-content/uploads/2025/12/Havard-en_v1.5-V2.pdf</a:t>
            </a:r>
            <a:endParaRPr lang="en-GB" dirty="0" smtClean="0"/>
          </a:p>
          <a:p>
            <a:endParaRPr lang="en-GB" dirty="0"/>
          </a:p>
          <a:p>
            <a:endParaRPr lang="en-GB" dirty="0"/>
          </a:p>
        </p:txBody>
      </p:sp>
    </p:spTree>
    <p:extLst>
      <p:ext uri="{BB962C8B-B14F-4D97-AF65-F5344CB8AC3E}">
        <p14:creationId xmlns:p14="http://schemas.microsoft.com/office/powerpoint/2010/main" val="28809097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Graphic 10" descr="Books on Shelf">
            <a:extLst>
              <a:ext uri="{FF2B5EF4-FFF2-40B4-BE49-F238E27FC236}">
                <a16:creationId xmlns:a16="http://schemas.microsoft.com/office/drawing/2014/main" xmlns="" id="{18A239E6-97C0-4A74-8E7A-C9FD39A8C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20041" y="982364"/>
            <a:ext cx="2659472" cy="2659472"/>
          </a:xfrm>
          <a:prstGeom prst="rect">
            <a:avLst/>
          </a:prstGeom>
        </p:spPr>
      </p:pic>
      <p:cxnSp>
        <p:nvCxnSpPr>
          <p:cNvPr id="16" name="Straight Connector 15">
            <a:extLst>
              <a:ext uri="{FF2B5EF4-FFF2-40B4-BE49-F238E27FC236}">
                <a16:creationId xmlns:a16="http://schemas.microsoft.com/office/drawing/2014/main" xmlns="" id="{DFDA47BC-3069-47F5-8257-24B3B1F76A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Graphic 4" descr="Chat">
            <a:extLst>
              <a:ext uri="{FF2B5EF4-FFF2-40B4-BE49-F238E27FC236}">
                <a16:creationId xmlns:a16="http://schemas.microsoft.com/office/drawing/2014/main" xmlns=""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3290143" y="983211"/>
            <a:ext cx="2646677" cy="2646677"/>
          </a:xfrm>
          <a:prstGeom prst="rect">
            <a:avLst/>
          </a:prstGeom>
        </p:spPr>
      </p:pic>
      <p:cxnSp>
        <p:nvCxnSpPr>
          <p:cNvPr id="20" name="Straight Connector 19">
            <a:extLst>
              <a:ext uri="{FF2B5EF4-FFF2-40B4-BE49-F238E27FC236}">
                <a16:creationId xmlns:a16="http://schemas.microsoft.com/office/drawing/2014/main" xmlns="" id="{942B920A-73AD-402A-8EEF-B88E1A9398B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Graphic 6" descr="Blackboard">
            <a:extLst>
              <a:ext uri="{FF2B5EF4-FFF2-40B4-BE49-F238E27FC236}">
                <a16:creationId xmlns:a16="http://schemas.microsoft.com/office/drawing/2014/main" xmlns=""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p:blipFill>
        <p:spPr>
          <a:xfrm>
            <a:off x="6256859" y="982364"/>
            <a:ext cx="2648371" cy="2648371"/>
          </a:xfrm>
          <a:prstGeom prst="rect">
            <a:avLst/>
          </a:prstGeom>
        </p:spPr>
      </p:pic>
      <p:cxnSp>
        <p:nvCxnSpPr>
          <p:cNvPr id="22" name="Straight Connector 21">
            <a:extLst>
              <a:ext uri="{FF2B5EF4-FFF2-40B4-BE49-F238E27FC236}">
                <a16:creationId xmlns:a16="http://schemas.microsoft.com/office/drawing/2014/main" xmlns="" id="{00C9EB70-BC82-414A-BF8D-AD7FC67276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Graphic 8" descr="Open Book">
            <a:extLst>
              <a:ext uri="{FF2B5EF4-FFF2-40B4-BE49-F238E27FC236}">
                <a16:creationId xmlns:a16="http://schemas.microsoft.com/office/drawing/2014/main" xmlns=""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p:blipFill>
        <p:spPr>
          <a:xfrm>
            <a:off x="9225269" y="1004677"/>
            <a:ext cx="2648372" cy="2648372"/>
          </a:xfrm>
          <a:prstGeom prst="rect">
            <a:avLst/>
          </a:prstGeom>
        </p:spPr>
      </p:pic>
      <p:sp>
        <p:nvSpPr>
          <p:cNvPr id="18" name="Rectangle 17">
            <a:extLst>
              <a:ext uri="{FF2B5EF4-FFF2-40B4-BE49-F238E27FC236}">
                <a16:creationId xmlns:a16="http://schemas.microsoft.com/office/drawing/2014/main" xmlns="" id="{7AE95D8F-9825-4222-8846-E3461598CC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E561AC0E-7195-4ACF-AA0A-5E2923A987F7}"/>
              </a:ext>
            </a:extLst>
          </p:cNvPr>
          <p:cNvSpPr>
            <a:spLocks noGrp="1"/>
          </p:cNvSpPr>
          <p:nvPr>
            <p:ph type="ctrTitle"/>
          </p:nvPr>
        </p:nvSpPr>
        <p:spPr>
          <a:xfrm>
            <a:off x="527538" y="4756638"/>
            <a:ext cx="11139854" cy="930447"/>
          </a:xfrm>
        </p:spPr>
        <p:txBody>
          <a:bodyPr>
            <a:normAutofit/>
          </a:bodyPr>
          <a:lstStyle/>
          <a:p>
            <a:r>
              <a:rPr lang="en-US" sz="5400" dirty="0" smtClean="0">
                <a:solidFill>
                  <a:srgbClr val="FFFFFF"/>
                </a:solidFill>
                <a:latin typeface="Franklin Gothic Book" panose="020B0503020102020204" pitchFamily="34" charset="0"/>
                <a:cs typeface="Segoe UI" panose="020B0502040204020203" pitchFamily="34" charset="0"/>
              </a:rPr>
              <a:t>AUDIO REFLECTION</a:t>
            </a:r>
            <a:endParaRPr lang="en-US" sz="5400" dirty="0">
              <a:solidFill>
                <a:srgbClr val="FFFFFF"/>
              </a:solidFill>
              <a:latin typeface="Franklin Gothic Book" panose="020B0503020102020204" pitchFamily="34" charset="0"/>
              <a:cs typeface="Segoe UI" panose="020B0502040204020203" pitchFamily="34" charset="0"/>
            </a:endParaRPr>
          </a:p>
        </p:txBody>
      </p:sp>
      <p:cxnSp>
        <p:nvCxnSpPr>
          <p:cNvPr id="24" name="Straight Connector 23">
            <a:extLst>
              <a:ext uri="{FF2B5EF4-FFF2-40B4-BE49-F238E27FC236}">
                <a16:creationId xmlns:a16="http://schemas.microsoft.com/office/drawing/2014/main" xmlns="" id="{3217665F-0036-444A-8D4A-33AF36A36A4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296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C7D9E6-B0D9-433E-BD46-EB60F64F4DA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CA875DA-F9FD-4F83-A049-3B1027B542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1941</Words>
  <Application>Microsoft Office PowerPoint</Application>
  <PresentationFormat>Widescreen</PresentationFormat>
  <Paragraphs>146</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Franklin Gothic Book</vt:lpstr>
      <vt:lpstr>Segoe UI</vt:lpstr>
      <vt:lpstr>Office Theme</vt:lpstr>
      <vt:lpstr>DS3 Assessment Digital Portfolio &amp; Reflection: </vt:lpstr>
      <vt:lpstr>PowerPoint Presentation</vt:lpstr>
      <vt:lpstr>Slide 3</vt:lpstr>
      <vt:lpstr>PowerPoint Presentation</vt:lpstr>
      <vt:lpstr>PowerPoint Presentation</vt:lpstr>
      <vt:lpstr>PowerPoint Presentation</vt:lpstr>
      <vt:lpstr>Development</vt:lpstr>
      <vt:lpstr>Reflection</vt:lpstr>
      <vt:lpstr>Conclusion</vt:lpstr>
      <vt:lpstr>Sources</vt:lpstr>
      <vt:lpstr>AUDIO REFLECTION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2026-07-19T15:24:58Z</dcterms:created>
  <dcterms:modified xsi:type="dcterms:W3CDTF">2026-07-21T13:49:24Z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