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60" r:id="rId3"/>
    <p:sldId id="261" r:id="rId4"/>
    <p:sldId id="263" r:id="rId5"/>
    <p:sldId id="268" r:id="rId6"/>
    <p:sldId id="269" r:id="rId7"/>
    <p:sldId id="270" r:id="rId8"/>
    <p:sldId id="272" r:id="rId9"/>
    <p:sldId id="262" r:id="rId10"/>
    <p:sldId id="264" r:id="rId11"/>
    <p:sldId id="265" r:id="rId12"/>
    <p:sldId id="273" r:id="rId13"/>
    <p:sldId id="274" r:id="rId14"/>
    <p:sldId id="275" r:id="rId15"/>
    <p:sldId id="271" r:id="rId16"/>
    <p:sldId id="266"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839" autoAdjust="0"/>
  </p:normalViewPr>
  <p:slideViewPr>
    <p:cSldViewPr snapToGrid="0">
      <p:cViewPr varScale="1">
        <p:scale>
          <a:sx n="86" d="100"/>
          <a:sy n="86" d="100"/>
        </p:scale>
        <p:origin x="114"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30F48-EC0A-4665-A57E-F95A55E09B37}" type="datetimeFigureOut">
              <a:rPr lang="en-GB" smtClean="0"/>
              <a:t>26/06/2017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26AF65-72A1-4432-AA9E-2D87A641E613}" type="slidenum">
              <a:rPr lang="en-GB" smtClean="0"/>
              <a:t>‹#›</a:t>
            </a:fld>
            <a:endParaRPr lang="en-GB"/>
          </a:p>
        </p:txBody>
      </p:sp>
    </p:spTree>
    <p:extLst>
      <p:ext uri="{BB962C8B-B14F-4D97-AF65-F5344CB8AC3E}">
        <p14:creationId xmlns:p14="http://schemas.microsoft.com/office/powerpoint/2010/main" val="1698410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have </a:t>
            </a:r>
            <a:r>
              <a:rPr lang="en-GB" dirty="0" err="1" smtClean="0"/>
              <a:t>sympahies</a:t>
            </a:r>
            <a:r>
              <a:rPr lang="en-GB" dirty="0" smtClean="0"/>
              <a:t> with</a:t>
            </a:r>
            <a:r>
              <a:rPr lang="en-GB" baseline="0" dirty="0" smtClean="0"/>
              <a:t> a Harmony </a:t>
            </a:r>
            <a:r>
              <a:rPr lang="en-GB" baseline="0" dirty="0" err="1" smtClean="0"/>
              <a:t>Perscptve</a:t>
            </a:r>
            <a:r>
              <a:rPr lang="en-GB" baseline="0" dirty="0" smtClean="0"/>
              <a:t> however we would </a:t>
            </a:r>
            <a:r>
              <a:rPr lang="en-GB" baseline="0" dirty="0" err="1" smtClean="0"/>
              <a:t>questionboth</a:t>
            </a:r>
            <a:r>
              <a:rPr lang="en-GB" baseline="0" dirty="0" smtClean="0"/>
              <a:t>  a harmony Model and </a:t>
            </a:r>
            <a:r>
              <a:rPr lang="en-GB" baseline="0" dirty="0" err="1" smtClean="0"/>
              <a:t>Reductionsit</a:t>
            </a:r>
            <a:r>
              <a:rPr lang="en-GB" baseline="0" dirty="0" smtClean="0"/>
              <a:t> model of  Or what David Cadman mentioned in his speech the instrumental model of </a:t>
            </a:r>
            <a:r>
              <a:rPr lang="en-GB" baseline="0" dirty="0" err="1" smtClean="0"/>
              <a:t>sustianbility</a:t>
            </a:r>
            <a:r>
              <a:rPr lang="en-GB" baseline="0" dirty="0" smtClean="0"/>
              <a:t> and look to work with our students on models of practice that shift their views from a </a:t>
            </a:r>
            <a:r>
              <a:rPr lang="en-GB" baseline="0" dirty="0" err="1" smtClean="0"/>
              <a:t>technocetric</a:t>
            </a:r>
            <a:r>
              <a:rPr lang="en-GB" baseline="0" dirty="0" smtClean="0"/>
              <a:t> view on society to an </a:t>
            </a:r>
            <a:r>
              <a:rPr lang="en-GB" baseline="0" dirty="0" err="1" smtClean="0"/>
              <a:t>ecocentric</a:t>
            </a:r>
            <a:r>
              <a:rPr lang="en-GB" baseline="0" dirty="0" smtClean="0"/>
              <a:t> view </a:t>
            </a:r>
          </a:p>
          <a:p>
            <a:r>
              <a:rPr lang="en-GB" sz="1200" kern="1200" dirty="0" smtClean="0">
                <a:solidFill>
                  <a:schemeClr val="tx1"/>
                </a:solidFill>
                <a:effectLst/>
                <a:latin typeface="+mn-lt"/>
                <a:ea typeface="+mn-ea"/>
                <a:cs typeface="+mn-cs"/>
              </a:rPr>
              <a:t>presume to have discovered </a:t>
            </a:r>
            <a:r>
              <a:rPr lang="en-GB" sz="1200" i="1" kern="1200" dirty="0" smtClean="0">
                <a:solidFill>
                  <a:schemeClr val="tx1"/>
                </a:solidFill>
                <a:effectLst/>
                <a:latin typeface="+mn-lt"/>
                <a:ea typeface="+mn-ea"/>
                <a:cs typeface="+mn-cs"/>
              </a:rPr>
              <a:t>the</a:t>
            </a:r>
            <a:r>
              <a:rPr lang="en-GB" sz="1200" kern="1200" dirty="0" smtClean="0">
                <a:solidFill>
                  <a:schemeClr val="tx1"/>
                </a:solidFill>
                <a:effectLst/>
                <a:latin typeface="+mn-lt"/>
                <a:ea typeface="+mn-ea"/>
                <a:cs typeface="+mn-cs"/>
              </a:rPr>
              <a:t> defining set of principles, only to have observed what I take to be </a:t>
            </a:r>
            <a:r>
              <a:rPr lang="en-GB" sz="1200" i="1" kern="1200" dirty="0" smtClean="0">
                <a:solidFill>
                  <a:schemeClr val="tx1"/>
                </a:solidFill>
                <a:effectLst/>
                <a:latin typeface="+mn-lt"/>
                <a:ea typeface="+mn-ea"/>
                <a:cs typeface="+mn-cs"/>
              </a:rPr>
              <a:t>some</a:t>
            </a:r>
            <a:r>
              <a:rPr lang="en-GB" sz="1200" kern="1200" dirty="0" smtClean="0">
                <a:solidFill>
                  <a:schemeClr val="tx1"/>
                </a:solidFill>
                <a:effectLst/>
                <a:latin typeface="+mn-lt"/>
                <a:ea typeface="+mn-ea"/>
                <a:cs typeface="+mn-cs"/>
              </a:rPr>
              <a:t> of those  principles.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Those that I have observed include: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Wholeness</a:t>
            </a:r>
          </a:p>
          <a:p>
            <a:pPr lvl="0"/>
            <a:r>
              <a:rPr lang="en-GB" sz="1200" kern="1200" dirty="0" smtClean="0">
                <a:solidFill>
                  <a:schemeClr val="tx1"/>
                </a:solidFill>
                <a:effectLst/>
                <a:latin typeface="+mn-lt"/>
                <a:ea typeface="+mn-ea"/>
                <a:cs typeface="+mn-cs"/>
              </a:rPr>
              <a:t>Connection</a:t>
            </a:r>
          </a:p>
          <a:p>
            <a:pPr lvl="0"/>
            <a:r>
              <a:rPr lang="en-GB" sz="1200" kern="1200" dirty="0" smtClean="0">
                <a:solidFill>
                  <a:schemeClr val="tx1"/>
                </a:solidFill>
                <a:effectLst/>
                <a:latin typeface="+mn-lt"/>
                <a:ea typeface="+mn-ea"/>
                <a:cs typeface="+mn-cs"/>
              </a:rPr>
              <a:t>Interdependence</a:t>
            </a:r>
          </a:p>
          <a:p>
            <a:pPr lvl="0"/>
            <a:r>
              <a:rPr lang="en-GB" sz="1200" kern="1200" dirty="0" smtClean="0">
                <a:solidFill>
                  <a:schemeClr val="tx1"/>
                </a:solidFill>
                <a:effectLst/>
                <a:latin typeface="+mn-lt"/>
                <a:ea typeface="+mn-ea"/>
                <a:cs typeface="+mn-cs"/>
              </a:rPr>
              <a:t>Diversity</a:t>
            </a:r>
          </a:p>
          <a:p>
            <a:pPr lvl="0"/>
            <a:r>
              <a:rPr lang="en-GB" sz="1200" kern="1200" dirty="0" smtClean="0">
                <a:solidFill>
                  <a:schemeClr val="tx1"/>
                </a:solidFill>
                <a:effectLst/>
                <a:latin typeface="+mn-lt"/>
                <a:ea typeface="+mn-ea"/>
                <a:cs typeface="+mn-cs"/>
              </a:rPr>
              <a:t>Cycles of time and season</a:t>
            </a:r>
          </a:p>
          <a:p>
            <a:pPr lvl="0"/>
            <a:r>
              <a:rPr lang="en-GB" sz="1200" kern="1200" dirty="0" smtClean="0">
                <a:solidFill>
                  <a:schemeClr val="tx1"/>
                </a:solidFill>
                <a:effectLst/>
                <a:latin typeface="+mn-lt"/>
                <a:ea typeface="+mn-ea"/>
                <a:cs typeface="+mn-cs"/>
              </a:rPr>
              <a:t>Reciprocity</a:t>
            </a:r>
          </a:p>
          <a:p>
            <a:pPr lvl="0"/>
            <a:r>
              <a:rPr lang="en-GB" sz="1200" kern="1200" dirty="0" smtClean="0">
                <a:solidFill>
                  <a:schemeClr val="tx1"/>
                </a:solidFill>
                <a:effectLst/>
                <a:latin typeface="+mn-lt"/>
                <a:ea typeface="+mn-ea"/>
                <a:cs typeface="+mn-cs"/>
              </a:rPr>
              <a:t>Justice and lawfulness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 accept that what I have found may have been what I was looking for and that others would find something else.</a:t>
            </a:r>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6</a:t>
            </a:fld>
            <a:endParaRPr lang="en-GB"/>
          </a:p>
        </p:txBody>
      </p:sp>
    </p:spTree>
    <p:extLst>
      <p:ext uri="{BB962C8B-B14F-4D97-AF65-F5344CB8AC3E}">
        <p14:creationId xmlns:p14="http://schemas.microsoft.com/office/powerpoint/2010/main" val="112629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7</a:t>
            </a:fld>
            <a:endParaRPr lang="en-GB"/>
          </a:p>
        </p:txBody>
      </p:sp>
    </p:spTree>
    <p:extLst>
      <p:ext uri="{BB962C8B-B14F-4D97-AF65-F5344CB8AC3E}">
        <p14:creationId xmlns:p14="http://schemas.microsoft.com/office/powerpoint/2010/main" val="839496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6/26/2017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un.org/sustainabledevelopment/"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infed.org/mobi/mark-k-smith/" TargetMode="External"/><Relationship Id="rId2" Type="http://schemas.openxmlformats.org/officeDocument/2006/relationships/hyperlink" Target="http://www.local.gov.uk/sustainable-communities-act" TargetMode="External"/><Relationship Id="rId1" Type="http://schemas.openxmlformats.org/officeDocument/2006/relationships/slideLayout" Target="../slideLayouts/slideLayout2.xml"/><Relationship Id="rId4" Type="http://schemas.openxmlformats.org/officeDocument/2006/relationships/hyperlink" Target="http://www.infed.org/community/community_profiling.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Sustainable Communities and Environmental Justice: Equality </a:t>
            </a:r>
            <a:r>
              <a:rPr lang="en-GB" dirty="0"/>
              <a:t/>
            </a:r>
            <a:br>
              <a:rPr lang="en-GB" dirty="0"/>
            </a:br>
            <a:endParaRPr lang="en-GB" dirty="0"/>
          </a:p>
        </p:txBody>
      </p:sp>
      <p:sp>
        <p:nvSpPr>
          <p:cNvPr id="3" name="Subtitle 2"/>
          <p:cNvSpPr>
            <a:spLocks noGrp="1"/>
          </p:cNvSpPr>
          <p:nvPr>
            <p:ph type="subTitle" idx="1"/>
          </p:nvPr>
        </p:nvSpPr>
        <p:spPr/>
        <p:txBody>
          <a:bodyPr/>
          <a:lstStyle/>
          <a:p>
            <a:r>
              <a:rPr lang="en-GB" dirty="0" smtClean="0"/>
              <a:t>SJEQ7004</a:t>
            </a:r>
            <a:endParaRPr lang="en-GB" dirty="0"/>
          </a:p>
        </p:txBody>
      </p:sp>
    </p:spTree>
    <p:extLst>
      <p:ext uri="{BB962C8B-B14F-4D97-AF65-F5344CB8AC3E}">
        <p14:creationId xmlns:p14="http://schemas.microsoft.com/office/powerpoint/2010/main" val="29467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Task:</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How </a:t>
            </a:r>
            <a:r>
              <a:rPr lang="en-GB" dirty="0"/>
              <a:t>did you define Sustainability at the start of the first lecture?</a:t>
            </a:r>
          </a:p>
          <a:p>
            <a:r>
              <a:rPr lang="en-GB" dirty="0"/>
              <a:t>Having reflected upon sustainability and explored some green theories, would you like to change your definitions? </a:t>
            </a:r>
          </a:p>
          <a:p>
            <a:endParaRPr lang="en-GB" dirty="0"/>
          </a:p>
        </p:txBody>
      </p:sp>
    </p:spTree>
    <p:extLst>
      <p:ext uri="{BB962C8B-B14F-4D97-AF65-F5344CB8AC3E}">
        <p14:creationId xmlns:p14="http://schemas.microsoft.com/office/powerpoint/2010/main" val="299519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 Definitions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Has </a:t>
            </a:r>
            <a:r>
              <a:rPr lang="en-GB" dirty="0"/>
              <a:t>it roots in America: </a:t>
            </a:r>
          </a:p>
          <a:p>
            <a:r>
              <a:rPr lang="en-GB" b="1" dirty="0"/>
              <a:t>…can be understood as a local, grassroots, or “bottom-up” community reaction to external threats  to the health of the community, which have been shown to disproportionately affect people of </a:t>
            </a:r>
            <a:r>
              <a:rPr lang="en-GB" b="1" dirty="0" err="1"/>
              <a:t>color</a:t>
            </a:r>
            <a:r>
              <a:rPr lang="en-GB" b="1" dirty="0"/>
              <a:t> and low-income...(</a:t>
            </a:r>
            <a:r>
              <a:rPr lang="en-GB" b="1" dirty="0" err="1"/>
              <a:t>Agyeman</a:t>
            </a:r>
            <a:r>
              <a:rPr lang="en-GB" b="1" dirty="0"/>
              <a:t>, J 2005). </a:t>
            </a:r>
            <a:endParaRPr lang="en-GB" dirty="0"/>
          </a:p>
          <a:p>
            <a:endParaRPr lang="en-GB" dirty="0"/>
          </a:p>
        </p:txBody>
      </p:sp>
    </p:spTree>
    <p:extLst>
      <p:ext uri="{BB962C8B-B14F-4D97-AF65-F5344CB8AC3E}">
        <p14:creationId xmlns:p14="http://schemas.microsoft.com/office/powerpoint/2010/main" val="2491274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Just sustainability….</a:t>
            </a:r>
            <a:endParaRPr lang="en-GB" dirty="0"/>
          </a:p>
        </p:txBody>
      </p:sp>
      <p:sp>
        <p:nvSpPr>
          <p:cNvPr id="3" name="Content Placeholder 2"/>
          <p:cNvSpPr>
            <a:spLocks noGrp="1"/>
          </p:cNvSpPr>
          <p:nvPr>
            <p:ph idx="1"/>
          </p:nvPr>
        </p:nvSpPr>
        <p:spPr/>
        <p:txBody>
          <a:bodyPr/>
          <a:lstStyle/>
          <a:p>
            <a:r>
              <a:rPr lang="en-GB" dirty="0" err="1"/>
              <a:t>Agyeman</a:t>
            </a:r>
            <a:r>
              <a:rPr lang="en-GB" dirty="0"/>
              <a:t> (2005) Refers to the need for a “Just </a:t>
            </a:r>
            <a:r>
              <a:rPr lang="en-GB" dirty="0" err="1" smtClean="0"/>
              <a:t>Sustainabilities</a:t>
            </a:r>
            <a:r>
              <a:rPr lang="en-GB" dirty="0" smtClean="0"/>
              <a:t>”: </a:t>
            </a:r>
            <a:r>
              <a:rPr lang="en-GB" dirty="0"/>
              <a:t>the role that justice and equity could and should play within sustainability</a:t>
            </a:r>
            <a:r>
              <a:rPr lang="en-GB" dirty="0" smtClean="0"/>
              <a:t>…</a:t>
            </a:r>
          </a:p>
          <a:p>
            <a:r>
              <a:rPr lang="en-GB" dirty="0" smtClean="0"/>
              <a:t>Suggests </a:t>
            </a:r>
            <a:r>
              <a:rPr lang="en-GB" dirty="0"/>
              <a:t>that the traditional environmental groups do not consider issues of race and class, issues of equality.</a:t>
            </a:r>
            <a:br>
              <a:rPr lang="en-GB" dirty="0"/>
            </a:br>
            <a:endParaRPr lang="en-GB" dirty="0"/>
          </a:p>
          <a:p>
            <a:endParaRPr lang="en-GB" dirty="0"/>
          </a:p>
        </p:txBody>
      </p:sp>
    </p:spTree>
    <p:extLst>
      <p:ext uri="{BB962C8B-B14F-4D97-AF65-F5344CB8AC3E}">
        <p14:creationId xmlns:p14="http://schemas.microsoft.com/office/powerpoint/2010/main" val="3067967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Just sustainability….</a:t>
            </a:r>
          </a:p>
        </p:txBody>
      </p:sp>
      <p:sp>
        <p:nvSpPr>
          <p:cNvPr id="3" name="Content Placeholder 2"/>
          <p:cNvSpPr>
            <a:spLocks noGrp="1"/>
          </p:cNvSpPr>
          <p:nvPr>
            <p:ph idx="1"/>
          </p:nvPr>
        </p:nvSpPr>
        <p:spPr/>
        <p:txBody>
          <a:bodyPr/>
          <a:lstStyle/>
          <a:p>
            <a:r>
              <a:rPr lang="en-GB" dirty="0"/>
              <a:t>"People who are socially, economically, culturally, politically, institutionally or otherwise marginalised are especially vulnerable to climate change,“ (UN, 2014)</a:t>
            </a:r>
          </a:p>
          <a:p>
            <a:endParaRPr lang="en-GB" dirty="0"/>
          </a:p>
        </p:txBody>
      </p:sp>
    </p:spTree>
    <p:extLst>
      <p:ext uri="{BB962C8B-B14F-4D97-AF65-F5344CB8AC3E}">
        <p14:creationId xmlns:p14="http://schemas.microsoft.com/office/powerpoint/2010/main" val="1362511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dirty="0"/>
              <a:t>Our Theoretical Basis:</a:t>
            </a:r>
            <a:endParaRPr lang="en-GB" dirty="0"/>
          </a:p>
        </p:txBody>
      </p:sp>
      <p:sp>
        <p:nvSpPr>
          <p:cNvPr id="15" name="Content Placeholder 14"/>
          <p:cNvSpPr>
            <a:spLocks noGrp="1"/>
          </p:cNvSpPr>
          <p:nvPr>
            <p:ph sz="half" idx="1"/>
          </p:nvPr>
        </p:nvSpPr>
        <p:spPr/>
        <p:txBody>
          <a:bodyPr>
            <a:normAutofit/>
          </a:bodyPr>
          <a:lstStyle/>
          <a:p>
            <a:r>
              <a:rPr lang="en-GB" dirty="0"/>
              <a:t>Interconnectedness Key to Resilient Communities</a:t>
            </a:r>
            <a:r>
              <a:rPr lang="en-GB" b="1" i="1" dirty="0"/>
              <a:t>-</a:t>
            </a:r>
            <a:r>
              <a:rPr lang="en-GB" b="1" i="1" dirty="0" smtClean="0"/>
              <a:t>--</a:t>
            </a:r>
            <a:endParaRPr lang="en-GB" b="1" i="1" dirty="0"/>
          </a:p>
        </p:txBody>
      </p:sp>
      <p:sp>
        <p:nvSpPr>
          <p:cNvPr id="16" name="Content Placeholder 15"/>
          <p:cNvSpPr>
            <a:spLocks noGrp="1"/>
          </p:cNvSpPr>
          <p:nvPr>
            <p:ph sz="half" idx="2"/>
          </p:nvPr>
        </p:nvSpPr>
        <p:spPr/>
        <p:txBody>
          <a:bodyPr>
            <a:normAutofit/>
          </a:bodyPr>
          <a:lstStyle/>
          <a:p>
            <a:r>
              <a:rPr lang="en-GB" dirty="0"/>
              <a:t>Dominant Models of Sustainability----</a:t>
            </a:r>
            <a:r>
              <a:rPr lang="en-GB" b="1" i="1" dirty="0"/>
              <a:t>Critical of  Reductionist / Instrumental models of Sustainability </a:t>
            </a:r>
            <a:endParaRPr lang="en-GB" b="1" i="1" dirty="0"/>
          </a:p>
        </p:txBody>
      </p:sp>
      <p:sp>
        <p:nvSpPr>
          <p:cNvPr id="12" name="Oval 11"/>
          <p:cNvSpPr/>
          <p:nvPr/>
        </p:nvSpPr>
        <p:spPr>
          <a:xfrm>
            <a:off x="5852806" y="3331073"/>
            <a:ext cx="2582263" cy="130936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Sustainability </a:t>
            </a:r>
            <a:endParaRPr lang="en-GB" dirty="0"/>
          </a:p>
        </p:txBody>
      </p:sp>
      <p:sp>
        <p:nvSpPr>
          <p:cNvPr id="14" name="7-Point Star 13"/>
          <p:cNvSpPr/>
          <p:nvPr/>
        </p:nvSpPr>
        <p:spPr>
          <a:xfrm>
            <a:off x="506228" y="3058785"/>
            <a:ext cx="2439888" cy="1830350"/>
          </a:xfrm>
          <a:prstGeom prst="star7">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Justice </a:t>
            </a:r>
            <a:endParaRPr lang="en-GB" dirty="0"/>
          </a:p>
        </p:txBody>
      </p:sp>
      <p:sp>
        <p:nvSpPr>
          <p:cNvPr id="17" name="Flowchart: Punched Tape 16"/>
          <p:cNvSpPr/>
          <p:nvPr/>
        </p:nvSpPr>
        <p:spPr>
          <a:xfrm>
            <a:off x="2524024" y="3445695"/>
            <a:ext cx="3672408" cy="1080120"/>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Just </a:t>
            </a:r>
            <a:r>
              <a:rPr lang="en-GB" dirty="0" err="1" smtClean="0"/>
              <a:t>Sustainabilities</a:t>
            </a:r>
            <a:r>
              <a:rPr lang="en-GB" dirty="0" smtClean="0"/>
              <a:t> </a:t>
            </a:r>
            <a:r>
              <a:rPr lang="en-GB" dirty="0"/>
              <a:t>Paradigm? </a:t>
            </a:r>
            <a:endParaRPr lang="en-GB" dirty="0"/>
          </a:p>
        </p:txBody>
      </p:sp>
    </p:spTree>
    <p:extLst>
      <p:ext uri="{BB962C8B-B14F-4D97-AF65-F5344CB8AC3E}">
        <p14:creationId xmlns:p14="http://schemas.microsoft.com/office/powerpoint/2010/main" val="182447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Definitions :</a:t>
            </a:r>
            <a:endParaRPr lang="en-GB" dirty="0"/>
          </a:p>
        </p:txBody>
      </p:sp>
      <p:sp>
        <p:nvSpPr>
          <p:cNvPr id="7" name="Text Placeholder 6"/>
          <p:cNvSpPr>
            <a:spLocks noGrp="1"/>
          </p:cNvSpPr>
          <p:nvPr>
            <p:ph type="body" idx="1"/>
          </p:nvPr>
        </p:nvSpPr>
        <p:spPr/>
        <p:txBody>
          <a:bodyPr/>
          <a:lstStyle/>
          <a:p>
            <a:r>
              <a:rPr lang="en-GB" dirty="0" smtClean="0"/>
              <a:t>Dominant Definitions?</a:t>
            </a:r>
            <a:endParaRPr lang="en-GB" dirty="0"/>
          </a:p>
        </p:txBody>
      </p:sp>
      <p:sp>
        <p:nvSpPr>
          <p:cNvPr id="3" name="Content Placeholder 2"/>
          <p:cNvSpPr>
            <a:spLocks noGrp="1"/>
          </p:cNvSpPr>
          <p:nvPr>
            <p:ph sz="half" idx="2"/>
          </p:nvPr>
        </p:nvSpPr>
        <p:spPr/>
        <p:txBody>
          <a:bodyPr>
            <a:normAutofit/>
          </a:bodyPr>
          <a:lstStyle/>
          <a:p>
            <a:r>
              <a:rPr lang="en-GB" dirty="0" smtClean="0"/>
              <a:t>“We </a:t>
            </a:r>
            <a:r>
              <a:rPr lang="en-GB" dirty="0"/>
              <a:t>are determined to ensure that all human beings can enjoy prosperous and fulfilling lives and that economic, social and technological progress occurs in harmony with nature</a:t>
            </a:r>
            <a:r>
              <a:rPr lang="en-GB" dirty="0" smtClean="0"/>
              <a:t>.”</a:t>
            </a:r>
          </a:p>
          <a:p>
            <a:pPr lvl="4"/>
            <a:r>
              <a:rPr lang="en-GB" dirty="0" smtClean="0"/>
              <a:t>(United </a:t>
            </a:r>
            <a:r>
              <a:rPr lang="en-GB" dirty="0"/>
              <a:t>Nations, ‘Sustainable Development Goals’, available </a:t>
            </a:r>
            <a:r>
              <a:rPr lang="en-GB" dirty="0" smtClean="0"/>
              <a:t>at </a:t>
            </a:r>
            <a:r>
              <a:rPr lang="en-GB" u="sng" dirty="0" smtClean="0">
                <a:hlinkClick r:id="rId3"/>
              </a:rPr>
              <a:t>http</a:t>
            </a:r>
            <a:r>
              <a:rPr lang="en-GB" u="sng" dirty="0">
                <a:hlinkClick r:id="rId3"/>
              </a:rPr>
              <a:t>://www.un.org/sustainabledevelopment</a:t>
            </a:r>
            <a:r>
              <a:rPr lang="en-GB" u="sng" dirty="0" smtClean="0">
                <a:hlinkClick r:id="rId3"/>
              </a:rPr>
              <a:t>/</a:t>
            </a:r>
            <a:r>
              <a:rPr lang="en-GB" u="sng" dirty="0" smtClean="0"/>
              <a:t>)</a:t>
            </a:r>
            <a:endParaRPr lang="en-GB" dirty="0"/>
          </a:p>
          <a:p>
            <a:endParaRPr lang="en-GB" dirty="0"/>
          </a:p>
        </p:txBody>
      </p:sp>
      <p:sp>
        <p:nvSpPr>
          <p:cNvPr id="8" name="Text Placeholder 7"/>
          <p:cNvSpPr>
            <a:spLocks noGrp="1"/>
          </p:cNvSpPr>
          <p:nvPr>
            <p:ph type="body" sz="quarter" idx="3"/>
          </p:nvPr>
        </p:nvSpPr>
        <p:spPr/>
        <p:txBody>
          <a:bodyPr>
            <a:normAutofit/>
          </a:bodyPr>
          <a:lstStyle/>
          <a:p>
            <a:r>
              <a:rPr lang="en-GB" dirty="0" smtClean="0"/>
              <a:t>Social Justice Paradigm?</a:t>
            </a:r>
            <a:endParaRPr lang="en-GB" dirty="0"/>
          </a:p>
        </p:txBody>
      </p:sp>
      <p:sp>
        <p:nvSpPr>
          <p:cNvPr id="9" name="Content Placeholder 8"/>
          <p:cNvSpPr>
            <a:spLocks noGrp="1"/>
          </p:cNvSpPr>
          <p:nvPr>
            <p:ph sz="quarter" idx="4"/>
          </p:nvPr>
        </p:nvSpPr>
        <p:spPr/>
        <p:txBody>
          <a:bodyPr/>
          <a:lstStyle/>
          <a:p>
            <a:r>
              <a:rPr lang="en-GB" dirty="0" smtClean="0"/>
              <a:t>“the need to ensure a better quality of life for all for now and into the future, in a just and equitable manner, whilst living within the means of supporting ecosystems”</a:t>
            </a:r>
          </a:p>
          <a:p>
            <a:pPr lvl="4"/>
            <a:r>
              <a:rPr lang="en-GB" dirty="0" smtClean="0"/>
              <a:t>(</a:t>
            </a:r>
            <a:r>
              <a:rPr lang="en-GB" dirty="0" err="1" smtClean="0"/>
              <a:t>Agyeman</a:t>
            </a:r>
            <a:r>
              <a:rPr lang="en-GB" dirty="0" smtClean="0"/>
              <a:t>, 2005, p6). </a:t>
            </a:r>
          </a:p>
          <a:p>
            <a:pPr lvl="1"/>
            <a:endParaRPr lang="en-GB" dirty="0"/>
          </a:p>
        </p:txBody>
      </p:sp>
    </p:spTree>
    <p:extLst>
      <p:ext uri="{BB962C8B-B14F-4D97-AF65-F5344CB8AC3E}">
        <p14:creationId xmlns:p14="http://schemas.microsoft.com/office/powerpoint/2010/main" val="1468306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a:t>
            </a:r>
            <a:endParaRPr lang="en-GB" dirty="0"/>
          </a:p>
        </p:txBody>
      </p:sp>
      <p:sp>
        <p:nvSpPr>
          <p:cNvPr id="5" name="Rectangle 2"/>
          <p:cNvSpPr>
            <a:spLocks noGrp="1" noChangeArrowheads="1"/>
          </p:cNvSpPr>
          <p:nvPr>
            <p:ph idx="1"/>
          </p:nvPr>
        </p:nvSpPr>
        <p:spPr bwMode="auto">
          <a:xfrm>
            <a:off x="677334" y="1915763"/>
            <a:ext cx="8199037"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panose="020B0604020202020204" pitchFamily="34" charset="0"/>
              </a:rPr>
              <a:t>The dominant discourse of sustainable development in Europe, is, according to Smith (2003)</a:t>
            </a:r>
            <a:r>
              <a:rPr kumimoji="0" lang="en-US" altLang="en-US" sz="2800" b="0" i="0" u="none" strike="noStrike" cap="none" normalizeH="0" dirty="0" smtClean="0">
                <a:ln>
                  <a:noFill/>
                </a:ln>
                <a:solidFill>
                  <a:schemeClr val="tx1"/>
                </a:solidFill>
                <a:effectLst/>
                <a:latin typeface="Arial" panose="020B0604020202020204" pitchFamily="34" charset="0"/>
              </a:rPr>
              <a:t> </a:t>
            </a:r>
            <a:r>
              <a:rPr kumimoji="0" lang="en-US" altLang="en-US" sz="2600" b="0" i="1" u="none" strike="noStrike" cap="none" normalizeH="0" baseline="0" dirty="0" smtClean="0">
                <a:ln>
                  <a:noFill/>
                </a:ln>
                <a:solidFill>
                  <a:schemeClr val="tx1"/>
                </a:solidFill>
                <a:effectLst/>
                <a:latin typeface="Arial" panose="020B0604020202020204" pitchFamily="34" charset="0"/>
              </a:rPr>
              <a:t>ecological modernization</a:t>
            </a:r>
            <a:r>
              <a:rPr kumimoji="0" lang="en-US" altLang="en-US" sz="2600" b="0" i="0" u="none" strike="noStrike" cap="none" normalizeH="0" baseline="0" dirty="0" smtClean="0">
                <a:ln>
                  <a:noFill/>
                </a:ln>
                <a:solidFill>
                  <a:schemeClr val="tx1"/>
                </a:solidFill>
                <a:effectLst/>
                <a:latin typeface="Arial" panose="020B0604020202020204" pitchFamily="34" charset="0"/>
              </a:rPr>
              <a:t>, which is:</a:t>
            </a:r>
          </a:p>
          <a:p>
            <a:pPr marL="400050" lvl="1" indent="0" defTabSz="914400" eaLnBrk="0" fontAlgn="base" hangingPunct="0">
              <a:spcBef>
                <a:spcPct val="0"/>
              </a:spcBef>
              <a:spcAft>
                <a:spcPct val="0"/>
              </a:spcAft>
              <a:buClrTx/>
              <a:buSzTx/>
              <a:buFontTx/>
              <a:buNone/>
            </a:pPr>
            <a:endParaRPr kumimoji="0" lang="en-US" altLang="en-US" sz="2600" b="0" i="0" u="none" strike="noStrike" cap="none" normalizeH="0" baseline="0" dirty="0" smtClean="0">
              <a:ln>
                <a:noFill/>
              </a:ln>
              <a:solidFill>
                <a:schemeClr val="tx1"/>
              </a:solidFill>
              <a:effectLst/>
              <a:latin typeface="Arial" panose="020B0604020202020204" pitchFamily="34" charset="0"/>
            </a:endParaRPr>
          </a:p>
          <a:p>
            <a:pPr marL="400050" lvl="1" indent="0" defTabSz="914400" eaLnBrk="0" fontAlgn="base" hangingPunct="0">
              <a:spcBef>
                <a:spcPct val="0"/>
              </a:spcBef>
              <a:spcAft>
                <a:spcPct val="0"/>
              </a:spcAft>
              <a:buClrTx/>
              <a:buSzTx/>
              <a:buFontTx/>
              <a:buNone/>
            </a:pPr>
            <a:r>
              <a:rPr kumimoji="0" lang="en-US" altLang="en-US" sz="2400" b="0" i="0" u="none" strike="noStrike" cap="none" normalizeH="0" baseline="0" dirty="0" smtClean="0">
                <a:ln>
                  <a:noFill/>
                </a:ln>
                <a:solidFill>
                  <a:schemeClr val="tx1"/>
                </a:solidFill>
                <a:effectLst/>
                <a:latin typeface="Arial" panose="020B0604020202020204" pitchFamily="34" charset="0"/>
              </a:rPr>
              <a:t> “a discourse of eco-efficiency. Its primary concern is the efficient use of natural resources within a capitalist framework (</a:t>
            </a:r>
            <a:r>
              <a:rPr kumimoji="0" lang="en-US" altLang="en-US" sz="2400" b="0" i="0" u="none" strike="noStrike" cap="none" normalizeH="0" baseline="0" dirty="0" err="1" smtClean="0">
                <a:ln>
                  <a:noFill/>
                </a:ln>
                <a:solidFill>
                  <a:schemeClr val="tx1"/>
                </a:solidFill>
                <a:effectLst/>
                <a:latin typeface="Arial" panose="020B0604020202020204" pitchFamily="34" charset="0"/>
              </a:rPr>
              <a:t>Hajer</a:t>
            </a:r>
            <a:r>
              <a:rPr kumimoji="0" lang="en-US" altLang="en-US" sz="2400" b="0" i="0" u="none" strike="noStrike" cap="none" normalizeH="0" baseline="0" dirty="0" smtClean="0">
                <a:ln>
                  <a:noFill/>
                </a:ln>
                <a:solidFill>
                  <a:schemeClr val="tx1"/>
                </a:solidFill>
                <a:effectLst/>
                <a:latin typeface="Arial" panose="020B0604020202020204" pitchFamily="34" charset="0"/>
              </a:rPr>
              <a:t> 1995, </a:t>
            </a:r>
            <a:r>
              <a:rPr kumimoji="0" lang="en-US" altLang="en-US" sz="2400" b="0" i="0" u="none" strike="noStrike" cap="none" normalizeH="0" baseline="0" dirty="0" err="1" smtClean="0">
                <a:ln>
                  <a:noFill/>
                </a:ln>
                <a:solidFill>
                  <a:schemeClr val="tx1"/>
                </a:solidFill>
                <a:effectLst/>
                <a:latin typeface="Arial" panose="020B0604020202020204" pitchFamily="34" charset="0"/>
              </a:rPr>
              <a:t>Christoff</a:t>
            </a:r>
            <a:r>
              <a:rPr kumimoji="0" lang="en-US" altLang="en-US" sz="2400" b="0" i="0" u="none" strike="noStrike" cap="none" normalizeH="0" baseline="0" dirty="0" smtClean="0">
                <a:ln>
                  <a:noFill/>
                </a:ln>
                <a:solidFill>
                  <a:schemeClr val="tx1"/>
                </a:solidFill>
                <a:effectLst/>
                <a:latin typeface="Arial" panose="020B0604020202020204" pitchFamily="34" charset="0"/>
              </a:rPr>
              <a:t> 1996, </a:t>
            </a:r>
            <a:r>
              <a:rPr kumimoji="0" lang="en-US" altLang="en-US" sz="2400" b="0" i="0" u="none" strike="noStrike" cap="none" normalizeH="0" baseline="0" dirty="0" err="1" smtClean="0">
                <a:ln>
                  <a:noFill/>
                </a:ln>
                <a:solidFill>
                  <a:schemeClr val="tx1"/>
                </a:solidFill>
                <a:effectLst/>
                <a:latin typeface="Arial" panose="020B0604020202020204" pitchFamily="34" charset="0"/>
              </a:rPr>
              <a:t>Gouldson</a:t>
            </a:r>
            <a:r>
              <a:rPr kumimoji="0" lang="en-US" altLang="en-US" sz="2400" b="0" i="0" u="none" strike="noStrike" cap="none" normalizeH="0" baseline="0" dirty="0" smtClean="0">
                <a:ln>
                  <a:noFill/>
                </a:ln>
                <a:solidFill>
                  <a:schemeClr val="tx1"/>
                </a:solidFill>
                <a:effectLst/>
                <a:latin typeface="Arial" panose="020B0604020202020204" pitchFamily="34" charset="0"/>
              </a:rPr>
              <a:t> and Murphy, 1997). Criticisms have been leveled at the lack of attention paid to social justice (both within and between nations) and the failure to conceive of nature beyond its value as a resource”. </a:t>
            </a:r>
          </a:p>
        </p:txBody>
      </p:sp>
    </p:spTree>
    <p:extLst>
      <p:ext uri="{BB962C8B-B14F-4D97-AF65-F5344CB8AC3E}">
        <p14:creationId xmlns:p14="http://schemas.microsoft.com/office/powerpoint/2010/main" val="1039184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“Environmental Justice’s two basic premises are:</a:t>
            </a:r>
            <a:br>
              <a:rPr lang="en-GB" dirty="0"/>
            </a:br>
            <a:endParaRPr lang="en-GB" dirty="0"/>
          </a:p>
        </p:txBody>
      </p:sp>
      <p:sp>
        <p:nvSpPr>
          <p:cNvPr id="3" name="Content Placeholder 2"/>
          <p:cNvSpPr>
            <a:spLocks noGrp="1"/>
          </p:cNvSpPr>
          <p:nvPr>
            <p:ph sz="half" idx="1"/>
          </p:nvPr>
        </p:nvSpPr>
        <p:spPr/>
        <p:txBody>
          <a:bodyPr/>
          <a:lstStyle/>
          <a:p>
            <a:r>
              <a:rPr lang="en-GB" dirty="0" smtClean="0"/>
              <a:t>“</a:t>
            </a:r>
            <a:r>
              <a:rPr lang="en-GB" dirty="0"/>
              <a:t>Environmental Justice’s two basic premises </a:t>
            </a:r>
            <a:r>
              <a:rPr lang="en-GB" dirty="0" smtClean="0"/>
              <a:t>are:</a:t>
            </a:r>
          </a:p>
          <a:p>
            <a:pPr lvl="1"/>
            <a:r>
              <a:rPr lang="en-GB" dirty="0" smtClean="0"/>
              <a:t>first</a:t>
            </a:r>
            <a:r>
              <a:rPr lang="en-GB" dirty="0"/>
              <a:t>, that everyone should have the right and be able to live in a healthy environment, with access to enough environmental resources for a healthy life, and </a:t>
            </a:r>
            <a:endParaRPr lang="en-GB" dirty="0" smtClean="0"/>
          </a:p>
          <a:p>
            <a:pPr lvl="1"/>
            <a:r>
              <a:rPr lang="en-GB" dirty="0" smtClean="0"/>
              <a:t>second</a:t>
            </a:r>
            <a:r>
              <a:rPr lang="en-GB" dirty="0"/>
              <a:t>, that it </a:t>
            </a:r>
            <a:r>
              <a:rPr lang="en-GB" dirty="0" smtClean="0"/>
              <a:t>is predominantly </a:t>
            </a:r>
            <a:r>
              <a:rPr lang="en-GB" dirty="0"/>
              <a:t>the poorest and least powerful people who are missing these conditions”. </a:t>
            </a:r>
            <a:endParaRPr lang="en-GB" dirty="0" smtClean="0"/>
          </a:p>
          <a:p>
            <a:pPr lvl="2"/>
            <a:r>
              <a:rPr lang="en-GB" dirty="0" smtClean="0"/>
              <a:t>(Stevens</a:t>
            </a:r>
            <a:r>
              <a:rPr lang="en-GB" dirty="0"/>
              <a:t>, Bullock &amp; </a:t>
            </a:r>
            <a:r>
              <a:rPr lang="en-GB" dirty="0" smtClean="0"/>
              <a:t>Scott, 2001)</a:t>
            </a:r>
            <a:endParaRPr lang="en-GB" dirty="0"/>
          </a:p>
          <a:p>
            <a:pPr lvl="1"/>
            <a:endParaRPr lang="en-GB" dirty="0"/>
          </a:p>
          <a:p>
            <a:endParaRPr lang="en-GB" dirty="0"/>
          </a:p>
        </p:txBody>
      </p:sp>
      <p:sp>
        <p:nvSpPr>
          <p:cNvPr id="4" name="Content Placeholder 3"/>
          <p:cNvSpPr>
            <a:spLocks noGrp="1"/>
          </p:cNvSpPr>
          <p:nvPr>
            <p:ph sz="half" idx="2"/>
          </p:nvPr>
        </p:nvSpPr>
        <p:spPr/>
        <p:txBody>
          <a:bodyPr/>
          <a:lstStyle/>
          <a:p>
            <a:r>
              <a:rPr lang="en-GB" b="1" dirty="0"/>
              <a:t>What are the differences here between the traditional definitions of Sustainability? </a:t>
            </a:r>
            <a:endParaRPr lang="en-GB" dirty="0"/>
          </a:p>
          <a:p>
            <a:r>
              <a:rPr lang="en-GB" dirty="0"/>
              <a:t>….Meeting our needs today while not compromising the ability of future generations…?</a:t>
            </a:r>
          </a:p>
          <a:p>
            <a:endParaRPr lang="en-GB" dirty="0"/>
          </a:p>
        </p:txBody>
      </p:sp>
    </p:spTree>
    <p:extLst>
      <p:ext uri="{BB962C8B-B14F-4D97-AF65-F5344CB8AC3E}">
        <p14:creationId xmlns:p14="http://schemas.microsoft.com/office/powerpoint/2010/main" val="1396529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 Promoting sustainability / justice </a:t>
            </a:r>
            <a:endParaRPr lang="en-GB" dirty="0"/>
          </a:p>
        </p:txBody>
      </p:sp>
      <p:sp>
        <p:nvSpPr>
          <p:cNvPr id="3" name="Content Placeholder 2"/>
          <p:cNvSpPr>
            <a:spLocks noGrp="1"/>
          </p:cNvSpPr>
          <p:nvPr>
            <p:ph idx="1"/>
          </p:nvPr>
        </p:nvSpPr>
        <p:spPr/>
        <p:txBody>
          <a:bodyPr/>
          <a:lstStyle/>
          <a:p>
            <a:r>
              <a:rPr lang="en-GB" dirty="0" smtClean="0"/>
              <a:t>The role of Environmental Justice as a tool to engage Governments to consider equality and social inclusion is now considered within research and policy: (</a:t>
            </a:r>
            <a:r>
              <a:rPr lang="en-GB" dirty="0"/>
              <a:t>Stevens, Bullock &amp; Scott, 2001: 4</a:t>
            </a:r>
            <a:r>
              <a:rPr lang="en-GB" dirty="0" smtClean="0"/>
              <a:t>)’.</a:t>
            </a:r>
          </a:p>
          <a:p>
            <a:endParaRPr lang="en-GB" dirty="0"/>
          </a:p>
          <a:p>
            <a:pPr lvl="1"/>
            <a:r>
              <a:rPr lang="en-GB" dirty="0"/>
              <a:t>‘The reframing using environmental justice offers the opportunity for Government to merge two difficult agendas at two levels</a:t>
            </a:r>
            <a:r>
              <a:rPr lang="en-GB" dirty="0" smtClean="0"/>
              <a:t>.</a:t>
            </a:r>
          </a:p>
          <a:p>
            <a:pPr lvl="2"/>
            <a:r>
              <a:rPr lang="en-GB" dirty="0" smtClean="0"/>
              <a:t> </a:t>
            </a:r>
            <a:r>
              <a:rPr lang="en-GB" dirty="0"/>
              <a:t>At a national level, conflicts between environmental and social goals as currently pursued can start to be resolved by a focus on tackling environmental problems as part of the social exclusion agenda</a:t>
            </a:r>
            <a:r>
              <a:rPr lang="en-GB" dirty="0" smtClean="0"/>
              <a:t>.</a:t>
            </a:r>
          </a:p>
          <a:p>
            <a:pPr lvl="2"/>
            <a:r>
              <a:rPr lang="en-GB" dirty="0" smtClean="0"/>
              <a:t> </a:t>
            </a:r>
            <a:r>
              <a:rPr lang="en-GB" dirty="0"/>
              <a:t>Initially, this will have direct benefits for social inclusion - as the most socially excluded people have the worst environmental conditions</a:t>
            </a:r>
          </a:p>
          <a:p>
            <a:endParaRPr lang="en-GB" dirty="0"/>
          </a:p>
        </p:txBody>
      </p:sp>
    </p:spTree>
    <p:extLst>
      <p:ext uri="{BB962C8B-B14F-4D97-AF65-F5344CB8AC3E}">
        <p14:creationId xmlns:p14="http://schemas.microsoft.com/office/powerpoint/2010/main" val="984314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(Stevens, Bullock &amp; Scott, 2001: 4)’.</a:t>
            </a:r>
            <a:br>
              <a:rPr lang="en-GB" dirty="0"/>
            </a:br>
            <a:endParaRPr lang="en-GB" dirty="0"/>
          </a:p>
        </p:txBody>
      </p:sp>
      <p:sp>
        <p:nvSpPr>
          <p:cNvPr id="3" name="Content Placeholder 2"/>
          <p:cNvSpPr>
            <a:spLocks noGrp="1"/>
          </p:cNvSpPr>
          <p:nvPr>
            <p:ph idx="1"/>
          </p:nvPr>
        </p:nvSpPr>
        <p:spPr/>
        <p:txBody>
          <a:bodyPr/>
          <a:lstStyle/>
          <a:p>
            <a:r>
              <a:rPr lang="en-GB" dirty="0"/>
              <a:t>- and in the medium term this merged policy focus will allow more integrated policy making at all levels, further minimising conflicts between goals. </a:t>
            </a:r>
            <a:endParaRPr lang="en-GB" dirty="0" smtClean="0"/>
          </a:p>
          <a:p>
            <a:r>
              <a:rPr lang="en-GB" dirty="0" smtClean="0"/>
              <a:t>At </a:t>
            </a:r>
            <a:r>
              <a:rPr lang="en-GB" dirty="0"/>
              <a:t>an international level, a focus on a fair environmental deal for the poorest people in the poorest countries is a key part of tackling endemic and deeply intractable global poverty problems. </a:t>
            </a:r>
            <a:endParaRPr lang="en-GB" dirty="0" smtClean="0"/>
          </a:p>
          <a:p>
            <a:r>
              <a:rPr lang="en-GB" dirty="0" smtClean="0"/>
              <a:t>This </a:t>
            </a:r>
            <a:r>
              <a:rPr lang="en-GB" dirty="0"/>
              <a:t>is because global environmental problems, and lack of access to scarce environmental resources, tend to affect the poorest and most vulnerable people hardest (Stevens, Bullock &amp; Scott, 2001: 4)’.</a:t>
            </a:r>
          </a:p>
          <a:p>
            <a:endParaRPr lang="en-GB" dirty="0"/>
          </a:p>
        </p:txBody>
      </p:sp>
    </p:spTree>
    <p:extLst>
      <p:ext uri="{BB962C8B-B14F-4D97-AF65-F5344CB8AC3E}">
        <p14:creationId xmlns:p14="http://schemas.microsoft.com/office/powerpoint/2010/main" val="4101878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a:t>
            </a:r>
            <a:endParaRPr lang="en-GB" dirty="0"/>
          </a:p>
        </p:txBody>
      </p:sp>
      <p:sp>
        <p:nvSpPr>
          <p:cNvPr id="3" name="Content Placeholder 2"/>
          <p:cNvSpPr>
            <a:spLocks noGrp="1"/>
          </p:cNvSpPr>
          <p:nvPr>
            <p:ph idx="1"/>
          </p:nvPr>
        </p:nvSpPr>
        <p:spPr/>
        <p:txBody>
          <a:bodyPr/>
          <a:lstStyle/>
          <a:p>
            <a:r>
              <a:rPr lang="en-GB" dirty="0"/>
              <a:t>Two major challenges to achieving sustainability, sustainable development and more sustainable communities </a:t>
            </a:r>
            <a:r>
              <a:rPr lang="en-GB" dirty="0" smtClean="0"/>
              <a:t>are:</a:t>
            </a:r>
          </a:p>
          <a:p>
            <a:pPr lvl="1"/>
            <a:r>
              <a:rPr lang="en-GB" dirty="0" smtClean="0"/>
              <a:t>the </a:t>
            </a:r>
            <a:r>
              <a:rPr lang="en-GB" dirty="0"/>
              <a:t>increasing </a:t>
            </a:r>
            <a:r>
              <a:rPr lang="en-GB" dirty="0" err="1"/>
              <a:t>scientization</a:t>
            </a:r>
            <a:r>
              <a:rPr lang="en-GB" dirty="0"/>
              <a:t> of sustainability</a:t>
            </a:r>
            <a:r>
              <a:rPr lang="en-GB" dirty="0" smtClean="0"/>
              <a:t>,</a:t>
            </a:r>
          </a:p>
          <a:p>
            <a:pPr lvl="1"/>
            <a:r>
              <a:rPr lang="en-GB" dirty="0" smtClean="0"/>
              <a:t> and </a:t>
            </a:r>
            <a:r>
              <a:rPr lang="en-GB" dirty="0"/>
              <a:t>the need to foreground the issues of equity and social justice. </a:t>
            </a:r>
            <a:endParaRPr lang="en-GB" dirty="0" smtClean="0"/>
          </a:p>
          <a:p>
            <a:pPr lvl="2"/>
            <a:r>
              <a:rPr lang="en-GB" dirty="0" err="1"/>
              <a:t>Agyeman</a:t>
            </a:r>
            <a:r>
              <a:rPr lang="en-GB" dirty="0"/>
              <a:t>, J (2012) </a:t>
            </a:r>
          </a:p>
          <a:p>
            <a:pPr lvl="1"/>
            <a:endParaRPr lang="en-GB" dirty="0" smtClean="0"/>
          </a:p>
          <a:p>
            <a:pPr lvl="1"/>
            <a:r>
              <a:rPr lang="en-GB" dirty="0" smtClean="0"/>
              <a:t>Why is this ?????</a:t>
            </a:r>
            <a:endParaRPr lang="en-GB" dirty="0"/>
          </a:p>
        </p:txBody>
      </p:sp>
    </p:spTree>
    <p:extLst>
      <p:ext uri="{BB962C8B-B14F-4D97-AF65-F5344CB8AC3E}">
        <p14:creationId xmlns:p14="http://schemas.microsoft.com/office/powerpoint/2010/main" val="903065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Communities </a:t>
            </a:r>
            <a:endParaRPr lang="en-GB" dirty="0"/>
          </a:p>
        </p:txBody>
      </p:sp>
      <p:sp>
        <p:nvSpPr>
          <p:cNvPr id="3" name="Content Placeholder 2"/>
          <p:cNvSpPr>
            <a:spLocks noGrp="1"/>
          </p:cNvSpPr>
          <p:nvPr>
            <p:ph idx="1"/>
          </p:nvPr>
        </p:nvSpPr>
        <p:spPr>
          <a:xfrm>
            <a:off x="677334" y="1703389"/>
            <a:ext cx="8596668" cy="3880773"/>
          </a:xfrm>
        </p:spPr>
        <p:txBody>
          <a:bodyPr/>
          <a:lstStyle/>
          <a:p>
            <a:r>
              <a:rPr lang="en-GB" dirty="0" smtClean="0"/>
              <a:t>A sustainable  community that has a just sustainability model could incorporate the interlinking of the following: </a:t>
            </a:r>
          </a:p>
          <a:p>
            <a:r>
              <a:rPr lang="en-GB" dirty="0" smtClean="0"/>
              <a:t>: </a:t>
            </a:r>
            <a:endParaRPr lang="en-GB" dirty="0"/>
          </a:p>
        </p:txBody>
      </p:sp>
      <p:sp>
        <p:nvSpPr>
          <p:cNvPr id="4" name="Oval 3"/>
          <p:cNvSpPr/>
          <p:nvPr/>
        </p:nvSpPr>
        <p:spPr>
          <a:xfrm>
            <a:off x="397816" y="3358147"/>
            <a:ext cx="3281245" cy="20810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t>Improving our quality of life and well-being</a:t>
            </a:r>
            <a:endParaRPr lang="en-GB" sz="2400" dirty="0"/>
          </a:p>
        </p:txBody>
      </p:sp>
      <p:sp>
        <p:nvSpPr>
          <p:cNvPr id="5" name="Oval 4"/>
          <p:cNvSpPr/>
          <p:nvPr/>
        </p:nvSpPr>
        <p:spPr>
          <a:xfrm>
            <a:off x="3144642" y="2735219"/>
            <a:ext cx="3077738" cy="19849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i="1" dirty="0"/>
              <a:t>Meeting the needs of both present and future generations (intra- and inter- generational equity);</a:t>
            </a:r>
            <a:endParaRPr lang="en-GB" sz="1600" dirty="0"/>
          </a:p>
        </p:txBody>
      </p:sp>
      <p:sp>
        <p:nvSpPr>
          <p:cNvPr id="6" name="Oval 5"/>
          <p:cNvSpPr/>
          <p:nvPr/>
        </p:nvSpPr>
        <p:spPr>
          <a:xfrm>
            <a:off x="5860184" y="3024189"/>
            <a:ext cx="3579683" cy="238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 Justice and equity in terms of </a:t>
            </a:r>
            <a:r>
              <a:rPr lang="en-GB" i="1" dirty="0" smtClean="0"/>
              <a:t>recognition</a:t>
            </a:r>
            <a:endParaRPr lang="en-GB" dirty="0"/>
          </a:p>
        </p:txBody>
      </p:sp>
      <p:sp>
        <p:nvSpPr>
          <p:cNvPr id="7" name="Oval 6"/>
          <p:cNvSpPr/>
          <p:nvPr/>
        </p:nvSpPr>
        <p:spPr>
          <a:xfrm>
            <a:off x="2800527" y="4608430"/>
            <a:ext cx="4036741" cy="19514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Living within ecosystem limits (also called one </a:t>
            </a:r>
            <a:r>
              <a:rPr lang="en-GB" sz="2400" i="1" dirty="0"/>
              <a:t>planet</a:t>
            </a:r>
            <a:r>
              <a:rPr lang="en-GB" i="1" dirty="0"/>
              <a:t> living)</a:t>
            </a:r>
            <a:endParaRPr lang="en-GB" dirty="0"/>
          </a:p>
        </p:txBody>
      </p:sp>
    </p:spTree>
    <p:extLst>
      <p:ext uri="{BB962C8B-B14F-4D97-AF65-F5344CB8AC3E}">
        <p14:creationId xmlns:p14="http://schemas.microsoft.com/office/powerpoint/2010/main" val="3092745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 </a:t>
            </a:r>
            <a:endParaRPr lang="en-GB" dirty="0"/>
          </a:p>
        </p:txBody>
      </p:sp>
      <p:sp>
        <p:nvSpPr>
          <p:cNvPr id="3" name="Content Placeholder 2"/>
          <p:cNvSpPr>
            <a:spLocks noGrp="1"/>
          </p:cNvSpPr>
          <p:nvPr>
            <p:ph idx="1"/>
          </p:nvPr>
        </p:nvSpPr>
        <p:spPr/>
        <p:txBody>
          <a:bodyPr/>
          <a:lstStyle/>
          <a:p>
            <a:r>
              <a:rPr lang="en-GB" dirty="0"/>
              <a:t>Can wellbeing be delivered without continued economic growth</a:t>
            </a:r>
            <a:r>
              <a:rPr lang="en-GB" dirty="0" smtClean="0"/>
              <a:t>?</a:t>
            </a:r>
          </a:p>
          <a:p>
            <a:r>
              <a:rPr lang="en-GB" dirty="0"/>
              <a:t>How do we supplant consumption-based social identity generation within a more just and sustainable framework</a:t>
            </a:r>
            <a:r>
              <a:rPr lang="en-GB" dirty="0" smtClean="0"/>
              <a:t>?</a:t>
            </a:r>
          </a:p>
          <a:p>
            <a:r>
              <a:rPr lang="en-GB" dirty="0"/>
              <a:t>Sustainability, sustainable development and sustainable communities are contested concepts on many levels. For the past thirty years they have been subject to eager and heated debate. Are they political constructs or rational, technical, or scientifically achievable notions? </a:t>
            </a:r>
          </a:p>
        </p:txBody>
      </p:sp>
    </p:spTree>
    <p:extLst>
      <p:ext uri="{BB962C8B-B14F-4D97-AF65-F5344CB8AC3E}">
        <p14:creationId xmlns:p14="http://schemas.microsoft.com/office/powerpoint/2010/main" val="3802548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smtClean="0"/>
              <a:t>Final Word:</a:t>
            </a:r>
            <a:br>
              <a:rPr lang="en-GB" dirty="0" smtClean="0"/>
            </a:br>
            <a:r>
              <a:rPr lang="en-GB" dirty="0" smtClean="0"/>
              <a:t>David W Orr, 1991</a:t>
            </a:r>
            <a:endParaRPr lang="en-GB" dirty="0"/>
          </a:p>
        </p:txBody>
      </p:sp>
      <p:sp>
        <p:nvSpPr>
          <p:cNvPr id="3" name="Content Placeholder 2"/>
          <p:cNvSpPr>
            <a:spLocks noGrp="1"/>
          </p:cNvSpPr>
          <p:nvPr>
            <p:ph idx="1"/>
          </p:nvPr>
        </p:nvSpPr>
        <p:spPr/>
        <p:txBody>
          <a:bodyPr>
            <a:normAutofit/>
          </a:bodyPr>
          <a:lstStyle/>
          <a:p>
            <a:r>
              <a:rPr lang="en-GB" i="1" dirty="0" smtClean="0"/>
              <a:t>“The plain fact is that the planet does not need more successful people. But it does desperately need more peacemakers, healers, restorers, storytellers, and lovers of every kind. It needs people who live well in their places. It needs people of moral courage willing to join the fight to make the world habitable and humane. And these qualities have little to do with success as we have defined it” </a:t>
            </a:r>
          </a:p>
          <a:p>
            <a:pPr marL="0" indent="0" algn="r">
              <a:buNone/>
            </a:pPr>
            <a:r>
              <a:rPr lang="en-GB" dirty="0" smtClean="0"/>
              <a:t>(Stone </a:t>
            </a:r>
            <a:r>
              <a:rPr lang="en-GB" i="1" dirty="0" smtClean="0"/>
              <a:t>et al, </a:t>
            </a:r>
            <a:r>
              <a:rPr lang="en-GB" dirty="0" smtClean="0"/>
              <a:t>2005)</a:t>
            </a:r>
            <a:endParaRPr lang="en-GB" dirty="0"/>
          </a:p>
        </p:txBody>
      </p:sp>
    </p:spTree>
    <p:extLst>
      <p:ext uri="{BB962C8B-B14F-4D97-AF65-F5344CB8AC3E}">
        <p14:creationId xmlns:p14="http://schemas.microsoft.com/office/powerpoint/2010/main" val="3511579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a:t>
            </a:r>
            <a:endParaRPr lang="en-GB" dirty="0"/>
          </a:p>
        </p:txBody>
      </p:sp>
      <p:sp>
        <p:nvSpPr>
          <p:cNvPr id="3" name="Content Placeholder 2"/>
          <p:cNvSpPr>
            <a:spLocks noGrp="1"/>
          </p:cNvSpPr>
          <p:nvPr>
            <p:ph idx="1"/>
          </p:nvPr>
        </p:nvSpPr>
        <p:spPr/>
        <p:txBody>
          <a:bodyPr/>
          <a:lstStyle/>
          <a:p>
            <a:r>
              <a:rPr lang="en-GB" b="1" dirty="0"/>
              <a:t>Consider some of the premises of Environmental Justice and Just Sustainability in light of current Policy within Wales and also what some of the current movements promoting sustainability are trying to achieve, </a:t>
            </a:r>
            <a:r>
              <a:rPr lang="en-GB" b="1" dirty="0" err="1"/>
              <a:t>e.g</a:t>
            </a:r>
            <a:r>
              <a:rPr lang="en-GB" b="1" dirty="0"/>
              <a:t> transition towns. </a:t>
            </a:r>
            <a:endParaRPr lang="en-GB" dirty="0"/>
          </a:p>
          <a:p>
            <a:pPr lvl="1"/>
            <a:r>
              <a:rPr lang="en-GB" dirty="0" smtClean="0"/>
              <a:t>You could refer to the Well Being of Future Generations (Wales) Act 2015</a:t>
            </a:r>
          </a:p>
          <a:p>
            <a:pPr lvl="1"/>
            <a:r>
              <a:rPr lang="en-GB" dirty="0" smtClean="0"/>
              <a:t>Or the English : Sustainable Communities Act </a:t>
            </a:r>
            <a:endParaRPr lang="en-GB" dirty="0"/>
          </a:p>
        </p:txBody>
      </p:sp>
    </p:spTree>
    <p:extLst>
      <p:ext uri="{BB962C8B-B14F-4D97-AF65-F5344CB8AC3E}">
        <p14:creationId xmlns:p14="http://schemas.microsoft.com/office/powerpoint/2010/main" val="3294899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 References </a:t>
            </a:r>
            <a:endParaRPr lang="en-GB" dirty="0"/>
          </a:p>
        </p:txBody>
      </p:sp>
      <p:sp>
        <p:nvSpPr>
          <p:cNvPr id="3" name="Content Placeholder 2"/>
          <p:cNvSpPr>
            <a:spLocks noGrp="1"/>
          </p:cNvSpPr>
          <p:nvPr>
            <p:ph idx="1"/>
          </p:nvPr>
        </p:nvSpPr>
        <p:spPr/>
        <p:txBody>
          <a:bodyPr>
            <a:normAutofit fontScale="77500" lnSpcReduction="20000"/>
          </a:bodyPr>
          <a:lstStyle/>
          <a:p>
            <a:r>
              <a:rPr lang="en-GB" b="1" dirty="0" smtClean="0"/>
              <a:t>Links </a:t>
            </a:r>
            <a:endParaRPr lang="en-GB" dirty="0"/>
          </a:p>
          <a:p>
            <a:r>
              <a:rPr lang="en-GB" b="1" dirty="0"/>
              <a:t>Policy:</a:t>
            </a:r>
            <a:endParaRPr lang="en-GB" dirty="0"/>
          </a:p>
          <a:p>
            <a:r>
              <a:rPr lang="en-GB" u="sng" dirty="0">
                <a:hlinkClick r:id="rId2"/>
              </a:rPr>
              <a:t>http://www.local.gov.uk/sustainable-communities-act</a:t>
            </a:r>
            <a:r>
              <a:rPr lang="en-GB" dirty="0"/>
              <a:t>: Sustainable Communities Act 2013 </a:t>
            </a:r>
          </a:p>
          <a:p>
            <a:r>
              <a:rPr lang="en-GB" dirty="0"/>
              <a:t>http://wales.gov.uk/topics/sustainabledevelopment/publications/sd-annual-report-2012-13/?lang=en</a:t>
            </a:r>
          </a:p>
          <a:p>
            <a:pPr marL="0" indent="0">
              <a:buNone/>
            </a:pPr>
            <a:endParaRPr lang="en-GB" dirty="0"/>
          </a:p>
          <a:p>
            <a:r>
              <a:rPr lang="en-US" dirty="0"/>
              <a:t>Agyeman, J. (2005). </a:t>
            </a:r>
            <a:r>
              <a:rPr lang="en-US" b="1" dirty="0"/>
              <a:t>Sustainable Communities and the Challenge of Environmental Justice</a:t>
            </a:r>
            <a:r>
              <a:rPr lang="en-US" dirty="0"/>
              <a:t>. NY/London: New York University Press.</a:t>
            </a:r>
            <a:endParaRPr lang="en-GB" dirty="0"/>
          </a:p>
          <a:p>
            <a:r>
              <a:rPr lang="en-US" dirty="0" err="1"/>
              <a:t>Hawtin</a:t>
            </a:r>
            <a:r>
              <a:rPr lang="en-US" dirty="0"/>
              <a:t>, M. &amp; Percy-Smith, J. Community Profiling: A Practical Guide: Auditing social needs (2007) Open University Press  </a:t>
            </a:r>
            <a:endParaRPr lang="en-GB" dirty="0"/>
          </a:p>
          <a:p>
            <a:r>
              <a:rPr lang="en-GB" dirty="0"/>
              <a:t>JRF (2002) </a:t>
            </a:r>
            <a:r>
              <a:rPr lang="en-US" dirty="0"/>
              <a:t>A new approach to assessing community strengths. </a:t>
            </a:r>
            <a:endParaRPr lang="en-GB" dirty="0"/>
          </a:p>
          <a:p>
            <a:r>
              <a:rPr lang="en-GB" dirty="0">
                <a:hlinkClick r:id="rId3"/>
              </a:rPr>
              <a:t> Smith</a:t>
            </a:r>
            <a:r>
              <a:rPr lang="en-GB" dirty="0"/>
              <a:t> M.K (2001-2009) </a:t>
            </a:r>
            <a:r>
              <a:rPr lang="en-GB" i="1" dirty="0"/>
              <a:t>Community Profile.</a:t>
            </a:r>
            <a:r>
              <a:rPr lang="en-GB" dirty="0"/>
              <a:t> </a:t>
            </a:r>
            <a:r>
              <a:rPr lang="en-GB" dirty="0" err="1"/>
              <a:t>Infed</a:t>
            </a:r>
            <a:r>
              <a:rPr lang="en-GB" dirty="0"/>
              <a:t> Available From : </a:t>
            </a:r>
            <a:r>
              <a:rPr lang="en-GB" u="sng" dirty="0">
                <a:hlinkClick r:id="rId4"/>
              </a:rPr>
              <a:t>http://www.infed.org/community/community_profiling.htm</a:t>
            </a:r>
            <a:r>
              <a:rPr lang="en-GB" dirty="0"/>
              <a:t>, Accessed July 2014. </a:t>
            </a:r>
          </a:p>
          <a:p>
            <a:r>
              <a:rPr lang="en-GB" dirty="0"/>
              <a:t>Stevens, C., Bullock, S. &amp; A, Scott (2001) </a:t>
            </a:r>
            <a:r>
              <a:rPr lang="en-GB" i="1" dirty="0"/>
              <a:t>Environmental justice: Rights and means to a healthy environment for all.</a:t>
            </a:r>
            <a:r>
              <a:rPr lang="en-GB" dirty="0"/>
              <a:t> ESRC: Special Briefing No 7 November 2001</a:t>
            </a:r>
          </a:p>
          <a:p>
            <a:endParaRPr lang="en-GB" dirty="0"/>
          </a:p>
        </p:txBody>
      </p:sp>
    </p:spTree>
    <p:extLst>
      <p:ext uri="{BB962C8B-B14F-4D97-AF65-F5344CB8AC3E}">
        <p14:creationId xmlns:p14="http://schemas.microsoft.com/office/powerpoint/2010/main" val="9041952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374</TotalTime>
  <Words>1193</Words>
  <Application>Microsoft Office PowerPoint</Application>
  <PresentationFormat>Widescreen</PresentationFormat>
  <Paragraphs>99</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Sustainable Communities and Environmental Justice: Equality  </vt:lpstr>
      <vt:lpstr>Group Task: </vt:lpstr>
      <vt:lpstr>Environmental Justice Definitions : </vt:lpstr>
      <vt:lpstr>A Just sustainability….</vt:lpstr>
      <vt:lpstr>A Just sustainability….</vt:lpstr>
      <vt:lpstr>Our Theoretical Basis:</vt:lpstr>
      <vt:lpstr>Definitions :</vt:lpstr>
      <vt:lpstr>Definitions </vt:lpstr>
      <vt:lpstr>“Environmental Justice’s two basic premises are: </vt:lpstr>
      <vt:lpstr>Policy : Promoting sustainability / justice </vt:lpstr>
      <vt:lpstr>(Stevens, Bullock &amp; Scott, 2001: 4)’. </vt:lpstr>
      <vt:lpstr>Challenges </vt:lpstr>
      <vt:lpstr>Sustainable Communities </vt:lpstr>
      <vt:lpstr>Questions : </vt:lpstr>
      <vt:lpstr>Final Word: David W Orr, 1991</vt:lpstr>
      <vt:lpstr>Group Task </vt:lpstr>
      <vt:lpstr>Links References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Communities and Environmental Justice: Equality</dc:title>
  <dc:creator>Nicola Welton</dc:creator>
  <cp:lastModifiedBy>Nicola Welton</cp:lastModifiedBy>
  <cp:revision>6</cp:revision>
  <dcterms:created xsi:type="dcterms:W3CDTF">2016-05-10T15:48:44Z</dcterms:created>
  <dcterms:modified xsi:type="dcterms:W3CDTF">2017-06-26T14:09:39Z</dcterms:modified>
</cp:coreProperties>
</file>