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57" r:id="rId6"/>
    <p:sldId id="258" r:id="rId7"/>
    <p:sldId id="268" r:id="rId8"/>
    <p:sldId id="259" r:id="rId9"/>
    <p:sldId id="260" r:id="rId10"/>
    <p:sldId id="261" r:id="rId11"/>
    <p:sldId id="263" r:id="rId12"/>
    <p:sldId id="264" r:id="rId13"/>
    <p:sldId id="266" r:id="rId14"/>
    <p:sldId id="265"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DE1A4D-C8AC-44FA-8F47-5F20F6A862BE}" type="datetimeFigureOut">
              <a:rPr lang="en-GB" smtClean="0"/>
              <a:t>25/11/2022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B3747E-BE44-49AD-86D0-B544A1212266}" type="slidenum">
              <a:rPr lang="en-GB" smtClean="0"/>
              <a:t>‹#›</a:t>
            </a:fld>
            <a:endParaRPr lang="en-GB"/>
          </a:p>
        </p:txBody>
      </p:sp>
    </p:spTree>
    <p:extLst>
      <p:ext uri="{BB962C8B-B14F-4D97-AF65-F5344CB8AC3E}">
        <p14:creationId xmlns:p14="http://schemas.microsoft.com/office/powerpoint/2010/main" val="957202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B3747E-BE44-49AD-86D0-B544A1212266}" type="slidenum">
              <a:rPr lang="en-GB" smtClean="0"/>
              <a:t>5</a:t>
            </a:fld>
            <a:endParaRPr lang="en-GB"/>
          </a:p>
        </p:txBody>
      </p:sp>
    </p:spTree>
    <p:extLst>
      <p:ext uri="{BB962C8B-B14F-4D97-AF65-F5344CB8AC3E}">
        <p14:creationId xmlns:p14="http://schemas.microsoft.com/office/powerpoint/2010/main" val="977106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7F264-7501-1614-1242-3881F9C5FA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039002-18CB-649C-D4A8-EB74613351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CBC55D-5C76-A7DD-ACCC-EEBA4E7171E4}"/>
              </a:ext>
            </a:extLst>
          </p:cNvPr>
          <p:cNvSpPr>
            <a:spLocks noGrp="1"/>
          </p:cNvSpPr>
          <p:nvPr>
            <p:ph type="dt" sz="half" idx="10"/>
          </p:nvPr>
        </p:nvSpPr>
        <p:spPr/>
        <p:txBody>
          <a:bodyPr/>
          <a:lstStyle/>
          <a:p>
            <a:fld id="{EA29E715-0ACA-46FD-9759-45385F596E40}" type="datetimeFigureOut">
              <a:rPr lang="en-GB" smtClean="0"/>
              <a:t>25/11/2022</a:t>
            </a:fld>
            <a:endParaRPr lang="en-GB"/>
          </a:p>
        </p:txBody>
      </p:sp>
      <p:sp>
        <p:nvSpPr>
          <p:cNvPr id="5" name="Footer Placeholder 4">
            <a:extLst>
              <a:ext uri="{FF2B5EF4-FFF2-40B4-BE49-F238E27FC236}">
                <a16:creationId xmlns:a16="http://schemas.microsoft.com/office/drawing/2014/main" id="{B7AAC563-4C81-8619-C449-77C2DF86AD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5C35A2-E0C3-A3EA-6B2B-99F1E2F37010}"/>
              </a:ext>
            </a:extLst>
          </p:cNvPr>
          <p:cNvSpPr>
            <a:spLocks noGrp="1"/>
          </p:cNvSpPr>
          <p:nvPr>
            <p:ph type="sldNum" sz="quarter" idx="12"/>
          </p:nvPr>
        </p:nvSpPr>
        <p:spPr/>
        <p:txBody>
          <a:bodyPr/>
          <a:lstStyle/>
          <a:p>
            <a:fld id="{C59F0A25-A66A-4ECA-B061-091264B368DE}" type="slidenum">
              <a:rPr lang="en-GB" smtClean="0"/>
              <a:t>‹#›</a:t>
            </a:fld>
            <a:endParaRPr lang="en-GB"/>
          </a:p>
        </p:txBody>
      </p:sp>
    </p:spTree>
    <p:extLst>
      <p:ext uri="{BB962C8B-B14F-4D97-AF65-F5344CB8AC3E}">
        <p14:creationId xmlns:p14="http://schemas.microsoft.com/office/powerpoint/2010/main" val="113340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B157A-98F0-206A-E71B-5979F70CE3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CE1EB2-6AB5-3D04-397D-A4314144C2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452DE-BC25-D183-284B-356BCC22E4C6}"/>
              </a:ext>
            </a:extLst>
          </p:cNvPr>
          <p:cNvSpPr>
            <a:spLocks noGrp="1"/>
          </p:cNvSpPr>
          <p:nvPr>
            <p:ph type="dt" sz="half" idx="10"/>
          </p:nvPr>
        </p:nvSpPr>
        <p:spPr/>
        <p:txBody>
          <a:bodyPr/>
          <a:lstStyle/>
          <a:p>
            <a:fld id="{EA29E715-0ACA-46FD-9759-45385F596E40}" type="datetimeFigureOut">
              <a:rPr lang="en-GB" smtClean="0"/>
              <a:t>25/11/2022</a:t>
            </a:fld>
            <a:endParaRPr lang="en-GB"/>
          </a:p>
        </p:txBody>
      </p:sp>
      <p:sp>
        <p:nvSpPr>
          <p:cNvPr id="5" name="Footer Placeholder 4">
            <a:extLst>
              <a:ext uri="{FF2B5EF4-FFF2-40B4-BE49-F238E27FC236}">
                <a16:creationId xmlns:a16="http://schemas.microsoft.com/office/drawing/2014/main" id="{22A9226D-DC11-D876-66CE-DF050A1CF9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21387C-84D8-14CD-939D-5E1BF0934A6B}"/>
              </a:ext>
            </a:extLst>
          </p:cNvPr>
          <p:cNvSpPr>
            <a:spLocks noGrp="1"/>
          </p:cNvSpPr>
          <p:nvPr>
            <p:ph type="sldNum" sz="quarter" idx="12"/>
          </p:nvPr>
        </p:nvSpPr>
        <p:spPr/>
        <p:txBody>
          <a:bodyPr/>
          <a:lstStyle/>
          <a:p>
            <a:fld id="{C59F0A25-A66A-4ECA-B061-091264B368DE}" type="slidenum">
              <a:rPr lang="en-GB" smtClean="0"/>
              <a:t>‹#›</a:t>
            </a:fld>
            <a:endParaRPr lang="en-GB"/>
          </a:p>
        </p:txBody>
      </p:sp>
    </p:spTree>
    <p:extLst>
      <p:ext uri="{BB962C8B-B14F-4D97-AF65-F5344CB8AC3E}">
        <p14:creationId xmlns:p14="http://schemas.microsoft.com/office/powerpoint/2010/main" val="4279816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158AB-57BD-267A-AFDA-A403DED911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EFC0FFA-69B9-F476-7DBE-5CCF064040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D8D9FA-E2CD-F393-7B5B-DA77564DBE2C}"/>
              </a:ext>
            </a:extLst>
          </p:cNvPr>
          <p:cNvSpPr>
            <a:spLocks noGrp="1"/>
          </p:cNvSpPr>
          <p:nvPr>
            <p:ph type="dt" sz="half" idx="10"/>
          </p:nvPr>
        </p:nvSpPr>
        <p:spPr/>
        <p:txBody>
          <a:bodyPr/>
          <a:lstStyle/>
          <a:p>
            <a:fld id="{EA29E715-0ACA-46FD-9759-45385F596E40}" type="datetimeFigureOut">
              <a:rPr lang="en-GB" smtClean="0"/>
              <a:t>25/11/2022</a:t>
            </a:fld>
            <a:endParaRPr lang="en-GB"/>
          </a:p>
        </p:txBody>
      </p:sp>
      <p:sp>
        <p:nvSpPr>
          <p:cNvPr id="5" name="Footer Placeholder 4">
            <a:extLst>
              <a:ext uri="{FF2B5EF4-FFF2-40B4-BE49-F238E27FC236}">
                <a16:creationId xmlns:a16="http://schemas.microsoft.com/office/drawing/2014/main" id="{0A0B0C5E-F1E5-D67B-FC81-11D4C2628F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03BC75-11D3-E0FE-423A-09EAF79683BB}"/>
              </a:ext>
            </a:extLst>
          </p:cNvPr>
          <p:cNvSpPr>
            <a:spLocks noGrp="1"/>
          </p:cNvSpPr>
          <p:nvPr>
            <p:ph type="sldNum" sz="quarter" idx="12"/>
          </p:nvPr>
        </p:nvSpPr>
        <p:spPr/>
        <p:txBody>
          <a:bodyPr/>
          <a:lstStyle/>
          <a:p>
            <a:fld id="{C59F0A25-A66A-4ECA-B061-091264B368DE}" type="slidenum">
              <a:rPr lang="en-GB" smtClean="0"/>
              <a:t>‹#›</a:t>
            </a:fld>
            <a:endParaRPr lang="en-GB"/>
          </a:p>
        </p:txBody>
      </p:sp>
    </p:spTree>
    <p:extLst>
      <p:ext uri="{BB962C8B-B14F-4D97-AF65-F5344CB8AC3E}">
        <p14:creationId xmlns:p14="http://schemas.microsoft.com/office/powerpoint/2010/main" val="1896161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62F63-348E-C532-3543-941F87CD17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90980A-96A7-26D6-28A3-6EC6186E5F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D7C707-0D10-C5E4-96A8-2245DFC204A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7B7DCF2-D21A-6FBF-1295-5A7EF4AC271B}"/>
              </a:ext>
            </a:extLst>
          </p:cNvPr>
          <p:cNvSpPr>
            <a:spLocks noGrp="1"/>
          </p:cNvSpPr>
          <p:nvPr>
            <p:ph type="dt" sz="half" idx="10"/>
          </p:nvPr>
        </p:nvSpPr>
        <p:spPr/>
        <p:txBody>
          <a:bodyPr/>
          <a:lstStyle/>
          <a:p>
            <a:fld id="{EA29E715-0ACA-46FD-9759-45385F596E40}" type="datetimeFigureOut">
              <a:rPr lang="en-GB" smtClean="0"/>
              <a:t>25/11/2022</a:t>
            </a:fld>
            <a:endParaRPr lang="en-GB"/>
          </a:p>
        </p:txBody>
      </p:sp>
      <p:sp>
        <p:nvSpPr>
          <p:cNvPr id="6" name="Footer Placeholder 5">
            <a:extLst>
              <a:ext uri="{FF2B5EF4-FFF2-40B4-BE49-F238E27FC236}">
                <a16:creationId xmlns:a16="http://schemas.microsoft.com/office/drawing/2014/main" id="{C8CB2F4A-C10D-9503-1897-CCC9766298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4056F6-6971-FB77-EC20-5FFD59E7DABA}"/>
              </a:ext>
            </a:extLst>
          </p:cNvPr>
          <p:cNvSpPr>
            <a:spLocks noGrp="1"/>
          </p:cNvSpPr>
          <p:nvPr>
            <p:ph type="sldNum" sz="quarter" idx="12"/>
          </p:nvPr>
        </p:nvSpPr>
        <p:spPr/>
        <p:txBody>
          <a:bodyPr/>
          <a:lstStyle/>
          <a:p>
            <a:fld id="{C59F0A25-A66A-4ECA-B061-091264B368DE}" type="slidenum">
              <a:rPr lang="en-GB" smtClean="0"/>
              <a:t>‹#›</a:t>
            </a:fld>
            <a:endParaRPr lang="en-GB"/>
          </a:p>
        </p:txBody>
      </p:sp>
    </p:spTree>
    <p:extLst>
      <p:ext uri="{BB962C8B-B14F-4D97-AF65-F5344CB8AC3E}">
        <p14:creationId xmlns:p14="http://schemas.microsoft.com/office/powerpoint/2010/main" val="525947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6DA66-4CAB-F4CD-47DE-FF55CFC53B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2F1559-90B4-8251-470F-48752C9E21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1C93CF-9648-8FED-FEB4-44BF99753B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8E8C45-0E91-40BC-B0BC-1C38897E5F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758A0B-06B7-5307-F5C0-C1FA0DD669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F0718D-244B-58E7-9749-87958E9ACF03}"/>
              </a:ext>
            </a:extLst>
          </p:cNvPr>
          <p:cNvSpPr>
            <a:spLocks noGrp="1"/>
          </p:cNvSpPr>
          <p:nvPr>
            <p:ph type="dt" sz="half" idx="10"/>
          </p:nvPr>
        </p:nvSpPr>
        <p:spPr/>
        <p:txBody>
          <a:bodyPr/>
          <a:lstStyle/>
          <a:p>
            <a:fld id="{EA29E715-0ACA-46FD-9759-45385F596E40}" type="datetimeFigureOut">
              <a:rPr lang="en-GB" smtClean="0"/>
              <a:t>25/11/2022</a:t>
            </a:fld>
            <a:endParaRPr lang="en-GB"/>
          </a:p>
        </p:txBody>
      </p:sp>
      <p:sp>
        <p:nvSpPr>
          <p:cNvPr id="8" name="Footer Placeholder 7">
            <a:extLst>
              <a:ext uri="{FF2B5EF4-FFF2-40B4-BE49-F238E27FC236}">
                <a16:creationId xmlns:a16="http://schemas.microsoft.com/office/drawing/2014/main" id="{B30A7B3F-DFF3-8CE8-6E0C-DC6BB564D68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51E654-6895-386A-70BF-346DB1C5141A}"/>
              </a:ext>
            </a:extLst>
          </p:cNvPr>
          <p:cNvSpPr>
            <a:spLocks noGrp="1"/>
          </p:cNvSpPr>
          <p:nvPr>
            <p:ph type="sldNum" sz="quarter" idx="12"/>
          </p:nvPr>
        </p:nvSpPr>
        <p:spPr/>
        <p:txBody>
          <a:bodyPr/>
          <a:lstStyle/>
          <a:p>
            <a:fld id="{C59F0A25-A66A-4ECA-B061-091264B368DE}" type="slidenum">
              <a:rPr lang="en-GB" smtClean="0"/>
              <a:t>‹#›</a:t>
            </a:fld>
            <a:endParaRPr lang="en-GB"/>
          </a:p>
        </p:txBody>
      </p:sp>
    </p:spTree>
    <p:extLst>
      <p:ext uri="{BB962C8B-B14F-4D97-AF65-F5344CB8AC3E}">
        <p14:creationId xmlns:p14="http://schemas.microsoft.com/office/powerpoint/2010/main" val="2046784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D2B7A-2668-AE39-19CA-AB66C504A54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CF54A2-5F40-4659-FAC7-5DADE90A878D}"/>
              </a:ext>
            </a:extLst>
          </p:cNvPr>
          <p:cNvSpPr>
            <a:spLocks noGrp="1"/>
          </p:cNvSpPr>
          <p:nvPr>
            <p:ph type="dt" sz="half" idx="10"/>
          </p:nvPr>
        </p:nvSpPr>
        <p:spPr/>
        <p:txBody>
          <a:bodyPr/>
          <a:lstStyle/>
          <a:p>
            <a:fld id="{EA29E715-0ACA-46FD-9759-45385F596E40}" type="datetimeFigureOut">
              <a:rPr lang="en-GB" smtClean="0"/>
              <a:t>25/11/2022</a:t>
            </a:fld>
            <a:endParaRPr lang="en-GB"/>
          </a:p>
        </p:txBody>
      </p:sp>
      <p:sp>
        <p:nvSpPr>
          <p:cNvPr id="4" name="Footer Placeholder 3">
            <a:extLst>
              <a:ext uri="{FF2B5EF4-FFF2-40B4-BE49-F238E27FC236}">
                <a16:creationId xmlns:a16="http://schemas.microsoft.com/office/drawing/2014/main" id="{5A947158-F60E-0F62-4B0E-65A75611EA5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90C5243-B833-5ACD-2635-9B5BC3168DF8}"/>
              </a:ext>
            </a:extLst>
          </p:cNvPr>
          <p:cNvSpPr>
            <a:spLocks noGrp="1"/>
          </p:cNvSpPr>
          <p:nvPr>
            <p:ph type="sldNum" sz="quarter" idx="12"/>
          </p:nvPr>
        </p:nvSpPr>
        <p:spPr/>
        <p:txBody>
          <a:bodyPr/>
          <a:lstStyle/>
          <a:p>
            <a:fld id="{C59F0A25-A66A-4ECA-B061-091264B368DE}" type="slidenum">
              <a:rPr lang="en-GB" smtClean="0"/>
              <a:t>‹#›</a:t>
            </a:fld>
            <a:endParaRPr lang="en-GB"/>
          </a:p>
        </p:txBody>
      </p:sp>
    </p:spTree>
    <p:extLst>
      <p:ext uri="{BB962C8B-B14F-4D97-AF65-F5344CB8AC3E}">
        <p14:creationId xmlns:p14="http://schemas.microsoft.com/office/powerpoint/2010/main" val="441274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C6B7B2-DD1E-B29F-A430-B1BFEF0294C8}"/>
              </a:ext>
            </a:extLst>
          </p:cNvPr>
          <p:cNvSpPr>
            <a:spLocks noGrp="1"/>
          </p:cNvSpPr>
          <p:nvPr>
            <p:ph type="dt" sz="half" idx="10"/>
          </p:nvPr>
        </p:nvSpPr>
        <p:spPr/>
        <p:txBody>
          <a:bodyPr/>
          <a:lstStyle/>
          <a:p>
            <a:fld id="{EA29E715-0ACA-46FD-9759-45385F596E40}" type="datetimeFigureOut">
              <a:rPr lang="en-GB" smtClean="0"/>
              <a:t>25/11/2022</a:t>
            </a:fld>
            <a:endParaRPr lang="en-GB"/>
          </a:p>
        </p:txBody>
      </p:sp>
      <p:sp>
        <p:nvSpPr>
          <p:cNvPr id="3" name="Footer Placeholder 2">
            <a:extLst>
              <a:ext uri="{FF2B5EF4-FFF2-40B4-BE49-F238E27FC236}">
                <a16:creationId xmlns:a16="http://schemas.microsoft.com/office/drawing/2014/main" id="{D31CB9C2-4CDB-B684-991F-42B6F2B22AA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7E1771-2C05-6CD7-DF00-33E11C8D6120}"/>
              </a:ext>
            </a:extLst>
          </p:cNvPr>
          <p:cNvSpPr>
            <a:spLocks noGrp="1"/>
          </p:cNvSpPr>
          <p:nvPr>
            <p:ph type="sldNum" sz="quarter" idx="12"/>
          </p:nvPr>
        </p:nvSpPr>
        <p:spPr/>
        <p:txBody>
          <a:bodyPr/>
          <a:lstStyle/>
          <a:p>
            <a:fld id="{C59F0A25-A66A-4ECA-B061-091264B368DE}" type="slidenum">
              <a:rPr lang="en-GB" smtClean="0"/>
              <a:t>‹#›</a:t>
            </a:fld>
            <a:endParaRPr lang="en-GB"/>
          </a:p>
        </p:txBody>
      </p:sp>
    </p:spTree>
    <p:extLst>
      <p:ext uri="{BB962C8B-B14F-4D97-AF65-F5344CB8AC3E}">
        <p14:creationId xmlns:p14="http://schemas.microsoft.com/office/powerpoint/2010/main" val="1109407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786CB-65FA-33CD-8296-670737B87E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1C2D987-6C7E-D0A6-4FD2-FFF8226E5F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54BE79-A6AB-AB54-FDD6-FF43DFF882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D52857-4A7E-B32F-093D-80E6526E7D94}"/>
              </a:ext>
            </a:extLst>
          </p:cNvPr>
          <p:cNvSpPr>
            <a:spLocks noGrp="1"/>
          </p:cNvSpPr>
          <p:nvPr>
            <p:ph type="dt" sz="half" idx="10"/>
          </p:nvPr>
        </p:nvSpPr>
        <p:spPr/>
        <p:txBody>
          <a:bodyPr/>
          <a:lstStyle/>
          <a:p>
            <a:fld id="{EA29E715-0ACA-46FD-9759-45385F596E40}" type="datetimeFigureOut">
              <a:rPr lang="en-GB" smtClean="0"/>
              <a:t>25/11/2022</a:t>
            </a:fld>
            <a:endParaRPr lang="en-GB"/>
          </a:p>
        </p:txBody>
      </p:sp>
      <p:sp>
        <p:nvSpPr>
          <p:cNvPr id="6" name="Footer Placeholder 5">
            <a:extLst>
              <a:ext uri="{FF2B5EF4-FFF2-40B4-BE49-F238E27FC236}">
                <a16:creationId xmlns:a16="http://schemas.microsoft.com/office/drawing/2014/main" id="{F5D6CB73-F374-ABAC-56EB-9A7EE85446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2332D1-2017-471F-3D86-96A99DF5BBB9}"/>
              </a:ext>
            </a:extLst>
          </p:cNvPr>
          <p:cNvSpPr>
            <a:spLocks noGrp="1"/>
          </p:cNvSpPr>
          <p:nvPr>
            <p:ph type="sldNum" sz="quarter" idx="12"/>
          </p:nvPr>
        </p:nvSpPr>
        <p:spPr/>
        <p:txBody>
          <a:bodyPr/>
          <a:lstStyle/>
          <a:p>
            <a:fld id="{C59F0A25-A66A-4ECA-B061-091264B368DE}" type="slidenum">
              <a:rPr lang="en-GB" smtClean="0"/>
              <a:t>‹#›</a:t>
            </a:fld>
            <a:endParaRPr lang="en-GB"/>
          </a:p>
        </p:txBody>
      </p:sp>
    </p:spTree>
    <p:extLst>
      <p:ext uri="{BB962C8B-B14F-4D97-AF65-F5344CB8AC3E}">
        <p14:creationId xmlns:p14="http://schemas.microsoft.com/office/powerpoint/2010/main" val="1865938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7E144-E0A9-AD5B-2B2D-ADD2DB878F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A83B76-F4DA-D55B-6A6B-5F99D58BAA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7E566C-785E-2851-8A18-7AFB2D3102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EF63C4-DA16-2214-E020-824045056A43}"/>
              </a:ext>
            </a:extLst>
          </p:cNvPr>
          <p:cNvSpPr>
            <a:spLocks noGrp="1"/>
          </p:cNvSpPr>
          <p:nvPr>
            <p:ph type="dt" sz="half" idx="10"/>
          </p:nvPr>
        </p:nvSpPr>
        <p:spPr/>
        <p:txBody>
          <a:bodyPr/>
          <a:lstStyle/>
          <a:p>
            <a:fld id="{EA29E715-0ACA-46FD-9759-45385F596E40}" type="datetimeFigureOut">
              <a:rPr lang="en-GB" smtClean="0"/>
              <a:t>25/11/2022</a:t>
            </a:fld>
            <a:endParaRPr lang="en-GB"/>
          </a:p>
        </p:txBody>
      </p:sp>
      <p:sp>
        <p:nvSpPr>
          <p:cNvPr id="6" name="Footer Placeholder 5">
            <a:extLst>
              <a:ext uri="{FF2B5EF4-FFF2-40B4-BE49-F238E27FC236}">
                <a16:creationId xmlns:a16="http://schemas.microsoft.com/office/drawing/2014/main" id="{C977DE96-B7C1-0858-FB58-EA46FC386A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78BF35-8EDF-3D07-6C11-D73E4B9FBB08}"/>
              </a:ext>
            </a:extLst>
          </p:cNvPr>
          <p:cNvSpPr>
            <a:spLocks noGrp="1"/>
          </p:cNvSpPr>
          <p:nvPr>
            <p:ph type="sldNum" sz="quarter" idx="12"/>
          </p:nvPr>
        </p:nvSpPr>
        <p:spPr/>
        <p:txBody>
          <a:bodyPr/>
          <a:lstStyle/>
          <a:p>
            <a:fld id="{C59F0A25-A66A-4ECA-B061-091264B368DE}" type="slidenum">
              <a:rPr lang="en-GB" smtClean="0"/>
              <a:t>‹#›</a:t>
            </a:fld>
            <a:endParaRPr lang="en-GB"/>
          </a:p>
        </p:txBody>
      </p:sp>
    </p:spTree>
    <p:extLst>
      <p:ext uri="{BB962C8B-B14F-4D97-AF65-F5344CB8AC3E}">
        <p14:creationId xmlns:p14="http://schemas.microsoft.com/office/powerpoint/2010/main" val="778178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D04BB-C2FB-8A9A-E4C3-B2A6766A62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557DAB-D927-FC3E-B669-1717BF4DF6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A948-7DE5-A463-0702-B582462321AA}"/>
              </a:ext>
            </a:extLst>
          </p:cNvPr>
          <p:cNvSpPr>
            <a:spLocks noGrp="1"/>
          </p:cNvSpPr>
          <p:nvPr>
            <p:ph type="dt" sz="half" idx="10"/>
          </p:nvPr>
        </p:nvSpPr>
        <p:spPr/>
        <p:txBody>
          <a:bodyPr/>
          <a:lstStyle/>
          <a:p>
            <a:fld id="{EA29E715-0ACA-46FD-9759-45385F596E40}" type="datetimeFigureOut">
              <a:rPr lang="en-GB" smtClean="0"/>
              <a:t>25/11/2022</a:t>
            </a:fld>
            <a:endParaRPr lang="en-GB"/>
          </a:p>
        </p:txBody>
      </p:sp>
      <p:sp>
        <p:nvSpPr>
          <p:cNvPr id="5" name="Footer Placeholder 4">
            <a:extLst>
              <a:ext uri="{FF2B5EF4-FFF2-40B4-BE49-F238E27FC236}">
                <a16:creationId xmlns:a16="http://schemas.microsoft.com/office/drawing/2014/main" id="{6796BEEF-1271-6A1B-19B8-0F0EA5A6F6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7B24F0-E377-98D3-057E-61CD4F9A0087}"/>
              </a:ext>
            </a:extLst>
          </p:cNvPr>
          <p:cNvSpPr>
            <a:spLocks noGrp="1"/>
          </p:cNvSpPr>
          <p:nvPr>
            <p:ph type="sldNum" sz="quarter" idx="12"/>
          </p:nvPr>
        </p:nvSpPr>
        <p:spPr/>
        <p:txBody>
          <a:bodyPr/>
          <a:lstStyle/>
          <a:p>
            <a:fld id="{C59F0A25-A66A-4ECA-B061-091264B368DE}" type="slidenum">
              <a:rPr lang="en-GB" smtClean="0"/>
              <a:t>‹#›</a:t>
            </a:fld>
            <a:endParaRPr lang="en-GB"/>
          </a:p>
        </p:txBody>
      </p:sp>
    </p:spTree>
    <p:extLst>
      <p:ext uri="{BB962C8B-B14F-4D97-AF65-F5344CB8AC3E}">
        <p14:creationId xmlns:p14="http://schemas.microsoft.com/office/powerpoint/2010/main" val="1818557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D7E7E0-D305-1436-CB8F-73D926E3FCB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BF12D8-DE2C-24BA-41E5-F212B530667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96B626-C588-8E5E-0514-DE177F16C9FA}"/>
              </a:ext>
            </a:extLst>
          </p:cNvPr>
          <p:cNvSpPr>
            <a:spLocks noGrp="1"/>
          </p:cNvSpPr>
          <p:nvPr>
            <p:ph type="dt" sz="half" idx="10"/>
          </p:nvPr>
        </p:nvSpPr>
        <p:spPr/>
        <p:txBody>
          <a:bodyPr/>
          <a:lstStyle/>
          <a:p>
            <a:fld id="{EA29E715-0ACA-46FD-9759-45385F596E40}" type="datetimeFigureOut">
              <a:rPr lang="en-GB" smtClean="0"/>
              <a:t>25/11/2022</a:t>
            </a:fld>
            <a:endParaRPr lang="en-GB"/>
          </a:p>
        </p:txBody>
      </p:sp>
      <p:sp>
        <p:nvSpPr>
          <p:cNvPr id="5" name="Footer Placeholder 4">
            <a:extLst>
              <a:ext uri="{FF2B5EF4-FFF2-40B4-BE49-F238E27FC236}">
                <a16:creationId xmlns:a16="http://schemas.microsoft.com/office/drawing/2014/main" id="{F6014943-E3C5-E348-5C2F-002543DECC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862A16-FE4B-71DA-B783-CA1159206A3C}"/>
              </a:ext>
            </a:extLst>
          </p:cNvPr>
          <p:cNvSpPr>
            <a:spLocks noGrp="1"/>
          </p:cNvSpPr>
          <p:nvPr>
            <p:ph type="sldNum" sz="quarter" idx="12"/>
          </p:nvPr>
        </p:nvSpPr>
        <p:spPr/>
        <p:txBody>
          <a:bodyPr/>
          <a:lstStyle/>
          <a:p>
            <a:fld id="{C59F0A25-A66A-4ECA-B061-091264B368DE}" type="slidenum">
              <a:rPr lang="en-GB" smtClean="0"/>
              <a:t>‹#›</a:t>
            </a:fld>
            <a:endParaRPr lang="en-GB"/>
          </a:p>
        </p:txBody>
      </p:sp>
    </p:spTree>
    <p:extLst>
      <p:ext uri="{BB962C8B-B14F-4D97-AF65-F5344CB8AC3E}">
        <p14:creationId xmlns:p14="http://schemas.microsoft.com/office/powerpoint/2010/main" val="317213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94D362-783D-4269-6115-CDA7E96E6C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C2C1D8-FC5D-CE7A-108E-270F7A3F30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F221C2-C42C-E199-4C4F-E4B5D25717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29E715-0ACA-46FD-9759-45385F596E40}" type="datetimeFigureOut">
              <a:rPr lang="en-GB" smtClean="0"/>
              <a:t>25/11/2022</a:t>
            </a:fld>
            <a:endParaRPr lang="en-GB"/>
          </a:p>
        </p:txBody>
      </p:sp>
      <p:sp>
        <p:nvSpPr>
          <p:cNvPr id="5" name="Footer Placeholder 4">
            <a:extLst>
              <a:ext uri="{FF2B5EF4-FFF2-40B4-BE49-F238E27FC236}">
                <a16:creationId xmlns:a16="http://schemas.microsoft.com/office/drawing/2014/main" id="{6527D8E1-DD80-E8F1-EB96-AFE6C7535A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21921B9-7565-2855-D682-147578539B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9F0A25-A66A-4ECA-B061-091264B368DE}" type="slidenum">
              <a:rPr lang="en-GB" smtClean="0"/>
              <a:t>‹#›</a:t>
            </a:fld>
            <a:endParaRPr lang="en-GB"/>
          </a:p>
        </p:txBody>
      </p:sp>
    </p:spTree>
    <p:extLst>
      <p:ext uri="{BB962C8B-B14F-4D97-AF65-F5344CB8AC3E}">
        <p14:creationId xmlns:p14="http://schemas.microsoft.com/office/powerpoint/2010/main" val="17438569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studysmarter.co.uk/explanations/combined-science/synergy/health-and-lifestyle/" TargetMode="External"/><Relationship Id="rId2" Type="http://schemas.openxmlformats.org/officeDocument/2006/relationships/hyperlink" Target="https://www.asthma.org.uk/" TargetMode="External"/><Relationship Id="rId1" Type="http://schemas.openxmlformats.org/officeDocument/2006/relationships/slideLayout" Target="../slideLayouts/slideLayout1.xml"/><Relationship Id="rId4" Type="http://schemas.openxmlformats.org/officeDocument/2006/relationships/hyperlink" Target="https://www.training.seer.cancer.gov/lung/anato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2171470B-3DDB-48C3-6C91-6A85C09AF586}"/>
              </a:ext>
            </a:extLst>
          </p:cNvPr>
          <p:cNvSpPr>
            <a:spLocks noGrp="1"/>
          </p:cNvSpPr>
          <p:nvPr>
            <p:ph type="ctrTitle"/>
          </p:nvPr>
        </p:nvSpPr>
        <p:spPr>
          <a:xfrm>
            <a:off x="1859503" y="313294"/>
            <a:ext cx="8472688" cy="928441"/>
          </a:xfrm>
        </p:spPr>
        <p:txBody>
          <a:bodyPr>
            <a:normAutofit/>
          </a:bodyPr>
          <a:lstStyle/>
          <a:p>
            <a:r>
              <a:rPr lang="en-GB" sz="5200" b="1">
                <a:solidFill>
                  <a:schemeClr val="tx2"/>
                </a:solidFill>
              </a:rPr>
              <a:t>BSc Health and Social Care</a:t>
            </a:r>
            <a:endParaRPr lang="en-GB" sz="5200" b="1" dirty="0">
              <a:solidFill>
                <a:schemeClr val="tx2"/>
              </a:solidFill>
            </a:endParaRPr>
          </a:p>
        </p:txBody>
      </p:sp>
      <p:sp>
        <p:nvSpPr>
          <p:cNvPr id="3" name="Subtitle 2">
            <a:extLst>
              <a:ext uri="{FF2B5EF4-FFF2-40B4-BE49-F238E27FC236}">
                <a16:creationId xmlns:a16="http://schemas.microsoft.com/office/drawing/2014/main" id="{B9121AEF-CA8D-EC82-1BEA-D3C365782055}"/>
              </a:ext>
            </a:extLst>
          </p:cNvPr>
          <p:cNvSpPr>
            <a:spLocks noGrp="1"/>
          </p:cNvSpPr>
          <p:nvPr>
            <p:ph type="subTitle" idx="1"/>
          </p:nvPr>
        </p:nvSpPr>
        <p:spPr>
          <a:xfrm>
            <a:off x="4090479" y="1600857"/>
            <a:ext cx="4184374" cy="1828143"/>
          </a:xfrm>
        </p:spPr>
        <p:txBody>
          <a:bodyPr>
            <a:normAutofit/>
          </a:bodyPr>
          <a:lstStyle/>
          <a:p>
            <a:r>
              <a:rPr lang="en-GB">
                <a:solidFill>
                  <a:schemeClr val="tx2"/>
                </a:solidFill>
              </a:rPr>
              <a:t>Introduction to Physiology</a:t>
            </a:r>
          </a:p>
          <a:p>
            <a:r>
              <a:rPr lang="en-GB">
                <a:solidFill>
                  <a:schemeClr val="tx2"/>
                </a:solidFill>
              </a:rPr>
              <a:t>Module Code: BMHP5003</a:t>
            </a:r>
            <a:endParaRPr lang="en-GB" dirty="0">
              <a:solidFill>
                <a:schemeClr val="tx2"/>
              </a:solidFill>
            </a:endParaRPr>
          </a:p>
        </p:txBody>
      </p:sp>
      <p:sp>
        <p:nvSpPr>
          <p:cNvPr id="4" name="TextBox 3">
            <a:extLst>
              <a:ext uri="{FF2B5EF4-FFF2-40B4-BE49-F238E27FC236}">
                <a16:creationId xmlns:a16="http://schemas.microsoft.com/office/drawing/2014/main" id="{BA1A02EE-26B1-2EF0-1AB0-26AFD7E3AF63}"/>
              </a:ext>
            </a:extLst>
          </p:cNvPr>
          <p:cNvSpPr txBox="1"/>
          <p:nvPr/>
        </p:nvSpPr>
        <p:spPr>
          <a:xfrm>
            <a:off x="857611" y="2967335"/>
            <a:ext cx="3316824" cy="923330"/>
          </a:xfrm>
          <a:prstGeom prst="rect">
            <a:avLst/>
          </a:prstGeom>
          <a:noFill/>
        </p:spPr>
        <p:txBody>
          <a:bodyPr wrap="square" rtlCol="0">
            <a:spAutoFit/>
          </a:bodyPr>
          <a:lstStyle/>
          <a:p>
            <a:r>
              <a:rPr lang="en-GB"/>
              <a:t>Student Name: Violeta Cicu</a:t>
            </a:r>
          </a:p>
          <a:p>
            <a:r>
              <a:rPr lang="en-GB"/>
              <a:t>Student Number: 2109660</a:t>
            </a:r>
          </a:p>
          <a:p>
            <a:r>
              <a:rPr lang="en-GB"/>
              <a:t>Lecturer: Laila Surani</a:t>
            </a:r>
            <a:endParaRPr lang="en-GB" dirty="0"/>
          </a:p>
        </p:txBody>
      </p:sp>
      <p:sp>
        <p:nvSpPr>
          <p:cNvPr id="5" name="TextBox 4">
            <a:extLst>
              <a:ext uri="{FF2B5EF4-FFF2-40B4-BE49-F238E27FC236}">
                <a16:creationId xmlns:a16="http://schemas.microsoft.com/office/drawing/2014/main" id="{28711810-DC87-C828-23DA-CBA30E5EC2BA}"/>
              </a:ext>
            </a:extLst>
          </p:cNvPr>
          <p:cNvSpPr txBox="1"/>
          <p:nvPr/>
        </p:nvSpPr>
        <p:spPr>
          <a:xfrm>
            <a:off x="3664676" y="4497170"/>
            <a:ext cx="5035980" cy="584775"/>
          </a:xfrm>
          <a:prstGeom prst="rect">
            <a:avLst/>
          </a:prstGeom>
          <a:noFill/>
        </p:spPr>
        <p:txBody>
          <a:bodyPr wrap="square" rtlCol="0">
            <a:spAutoFit/>
          </a:bodyPr>
          <a:lstStyle/>
          <a:p>
            <a:r>
              <a:rPr lang="en-GB" sz="3200"/>
              <a:t>Practical Test (Presentation)</a:t>
            </a:r>
            <a:endParaRPr lang="en-GB" sz="3200" dirty="0"/>
          </a:p>
        </p:txBody>
      </p:sp>
    </p:spTree>
    <p:extLst>
      <p:ext uri="{BB962C8B-B14F-4D97-AF65-F5344CB8AC3E}">
        <p14:creationId xmlns:p14="http://schemas.microsoft.com/office/powerpoint/2010/main" val="920880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2171470B-3DDB-48C3-6C91-6A85C09AF586}"/>
              </a:ext>
            </a:extLst>
          </p:cNvPr>
          <p:cNvSpPr>
            <a:spLocks noGrp="1"/>
          </p:cNvSpPr>
          <p:nvPr>
            <p:ph type="ctrTitle"/>
          </p:nvPr>
        </p:nvSpPr>
        <p:spPr>
          <a:xfrm>
            <a:off x="3215729" y="91405"/>
            <a:ext cx="5760846" cy="912447"/>
          </a:xfrm>
        </p:spPr>
        <p:txBody>
          <a:bodyPr>
            <a:normAutofit/>
          </a:bodyPr>
          <a:lstStyle/>
          <a:p>
            <a:r>
              <a:rPr lang="en-GB" sz="5200" dirty="0">
                <a:solidFill>
                  <a:schemeClr val="tx2"/>
                </a:solidFill>
              </a:rPr>
              <a:t>Introduction </a:t>
            </a:r>
          </a:p>
        </p:txBody>
      </p:sp>
      <p:sp>
        <p:nvSpPr>
          <p:cNvPr id="3" name="Subtitle 2">
            <a:extLst>
              <a:ext uri="{FF2B5EF4-FFF2-40B4-BE49-F238E27FC236}">
                <a16:creationId xmlns:a16="http://schemas.microsoft.com/office/drawing/2014/main" id="{B9121AEF-CA8D-EC82-1BEA-D3C365782055}"/>
              </a:ext>
            </a:extLst>
          </p:cNvPr>
          <p:cNvSpPr>
            <a:spLocks noGrp="1"/>
          </p:cNvSpPr>
          <p:nvPr>
            <p:ph type="subTitle" idx="1"/>
          </p:nvPr>
        </p:nvSpPr>
        <p:spPr>
          <a:xfrm>
            <a:off x="382772" y="1329482"/>
            <a:ext cx="11385158" cy="5081257"/>
          </a:xfrm>
        </p:spPr>
        <p:txBody>
          <a:bodyPr>
            <a:normAutofit/>
          </a:bodyPr>
          <a:lstStyle/>
          <a:p>
            <a:pPr marL="342900" indent="-342900" algn="l">
              <a:buFont typeface="Wingdings" panose="05000000000000000000" pitchFamily="2" charset="2"/>
              <a:buChar char="Ø"/>
            </a:pPr>
            <a:r>
              <a:rPr lang="en-GB" dirty="0">
                <a:solidFill>
                  <a:schemeClr val="tx2"/>
                </a:solidFill>
              </a:rPr>
              <a:t>The topic discussed in this presentation is CHRONICAL OBSTRUCTIVE PULMONARY DISEASE (COPD).</a:t>
            </a:r>
          </a:p>
          <a:p>
            <a:pPr marL="342900" indent="-342900" algn="l">
              <a:buFont typeface="Wingdings" panose="05000000000000000000" pitchFamily="2" charset="2"/>
              <a:buChar char="Ø"/>
            </a:pPr>
            <a:r>
              <a:rPr lang="en-GB" dirty="0">
                <a:solidFill>
                  <a:schemeClr val="tx2"/>
                </a:solidFill>
              </a:rPr>
              <a:t>This is a pulmonary disease that affects the lungs, part of the respiratory system causing chronic disfunction of it.</a:t>
            </a:r>
          </a:p>
          <a:p>
            <a:pPr marL="342900" indent="-342900" algn="l">
              <a:buFont typeface="Wingdings" panose="05000000000000000000" pitchFamily="2" charset="2"/>
              <a:buChar char="Ø"/>
            </a:pPr>
            <a:r>
              <a:rPr lang="en-GB" dirty="0">
                <a:solidFill>
                  <a:schemeClr val="tx2"/>
                </a:solidFill>
              </a:rPr>
              <a:t>The lifestyle-related health information it`s measured in health and social care for the purposes of finding out how this can influence disease and it focuses on long-term positive changes.</a:t>
            </a:r>
          </a:p>
          <a:p>
            <a:pPr marL="342900" indent="-342900" algn="l">
              <a:buFont typeface="Wingdings" panose="05000000000000000000" pitchFamily="2" charset="2"/>
              <a:buChar char="Ø"/>
            </a:pPr>
            <a:r>
              <a:rPr lang="en-GB" dirty="0">
                <a:solidFill>
                  <a:schemeClr val="tx2"/>
                </a:solidFill>
              </a:rPr>
              <a:t> “If a person, group or community are not leaving a healthy lifestyle, then the body stops functioning with optimal parameters and becomes more prone to transmissible and non-transmissible diseases” (Study </a:t>
            </a:r>
            <a:r>
              <a:rPr lang="en-GB" dirty="0" err="1">
                <a:solidFill>
                  <a:schemeClr val="tx2"/>
                </a:solidFill>
              </a:rPr>
              <a:t>Smarter.uk.nd</a:t>
            </a:r>
            <a:r>
              <a:rPr lang="en-GB" dirty="0">
                <a:solidFill>
                  <a:schemeClr val="tx2"/>
                </a:solidFill>
              </a:rPr>
              <a:t>)</a:t>
            </a:r>
          </a:p>
          <a:p>
            <a:pPr algn="l"/>
            <a:r>
              <a:rPr lang="en-GB" dirty="0">
                <a:solidFill>
                  <a:schemeClr val="tx2"/>
                </a:solidFill>
              </a:rPr>
              <a:t> </a:t>
            </a:r>
          </a:p>
          <a:p>
            <a:pPr algn="l"/>
            <a:endParaRPr lang="en-GB" dirty="0">
              <a:solidFill>
                <a:schemeClr val="tx2"/>
              </a:solidFill>
            </a:endParaRPr>
          </a:p>
        </p:txBody>
      </p:sp>
    </p:spTree>
    <p:extLst>
      <p:ext uri="{BB962C8B-B14F-4D97-AF65-F5344CB8AC3E}">
        <p14:creationId xmlns:p14="http://schemas.microsoft.com/office/powerpoint/2010/main" val="2937520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2171470B-3DDB-48C3-6C91-6A85C09AF586}"/>
              </a:ext>
            </a:extLst>
          </p:cNvPr>
          <p:cNvSpPr>
            <a:spLocks noGrp="1"/>
          </p:cNvSpPr>
          <p:nvPr>
            <p:ph type="ctrTitle"/>
          </p:nvPr>
        </p:nvSpPr>
        <p:spPr>
          <a:xfrm>
            <a:off x="2353885" y="116582"/>
            <a:ext cx="7726348" cy="835918"/>
          </a:xfrm>
        </p:spPr>
        <p:txBody>
          <a:bodyPr>
            <a:normAutofit/>
          </a:bodyPr>
          <a:lstStyle/>
          <a:p>
            <a:r>
              <a:rPr lang="en-GB" sz="5200">
                <a:solidFill>
                  <a:schemeClr val="tx2"/>
                </a:solidFill>
              </a:rPr>
              <a:t>Anatomy of Lungs</a:t>
            </a:r>
            <a:endParaRPr lang="en-GB" sz="5200" dirty="0">
              <a:solidFill>
                <a:schemeClr val="tx2"/>
              </a:solidFill>
            </a:endParaRPr>
          </a:p>
        </p:txBody>
      </p:sp>
      <p:sp>
        <p:nvSpPr>
          <p:cNvPr id="3" name="Subtitle 2">
            <a:extLst>
              <a:ext uri="{FF2B5EF4-FFF2-40B4-BE49-F238E27FC236}">
                <a16:creationId xmlns:a16="http://schemas.microsoft.com/office/drawing/2014/main" id="{B9121AEF-CA8D-EC82-1BEA-D3C365782055}"/>
              </a:ext>
            </a:extLst>
          </p:cNvPr>
          <p:cNvSpPr>
            <a:spLocks noGrp="1"/>
          </p:cNvSpPr>
          <p:nvPr>
            <p:ph type="subTitle" idx="1"/>
          </p:nvPr>
        </p:nvSpPr>
        <p:spPr>
          <a:xfrm>
            <a:off x="202601" y="2218129"/>
            <a:ext cx="6135544" cy="2421741"/>
          </a:xfrm>
        </p:spPr>
        <p:txBody>
          <a:bodyPr>
            <a:normAutofit/>
          </a:bodyPr>
          <a:lstStyle/>
          <a:p>
            <a:pPr marL="342900" indent="-342900" algn="l">
              <a:buFont typeface="Wingdings" panose="05000000000000000000" pitchFamily="2" charset="2"/>
              <a:buChar char="Ø"/>
            </a:pPr>
            <a:r>
              <a:rPr lang="en-GB" dirty="0">
                <a:solidFill>
                  <a:schemeClr val="tx2"/>
                </a:solidFill>
              </a:rPr>
              <a:t>Lungs differ in size and shape making room for other organs in the thoracic region. The right lung has three lobes and it`s shorter, the left lung has two lobes and it`s longer.</a:t>
            </a:r>
          </a:p>
          <a:p>
            <a:pPr algn="l"/>
            <a:endParaRPr lang="en-GB" dirty="0">
              <a:solidFill>
                <a:schemeClr val="tx2"/>
              </a:solidFill>
            </a:endParaRPr>
          </a:p>
          <a:p>
            <a:pPr algn="l"/>
            <a:endParaRPr lang="en-GB" dirty="0">
              <a:solidFill>
                <a:schemeClr val="tx2"/>
              </a:solidFill>
            </a:endParaRPr>
          </a:p>
        </p:txBody>
      </p:sp>
      <p:pic>
        <p:nvPicPr>
          <p:cNvPr id="7" name="Picture 6" descr="Diagram&#10;&#10;Description automatically generated">
            <a:extLst>
              <a:ext uri="{FF2B5EF4-FFF2-40B4-BE49-F238E27FC236}">
                <a16:creationId xmlns:a16="http://schemas.microsoft.com/office/drawing/2014/main" id="{715B730B-015C-19EB-39E1-BE1882B3F0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6196" y="1206362"/>
            <a:ext cx="5287957" cy="5287957"/>
          </a:xfrm>
          <a:prstGeom prst="rect">
            <a:avLst/>
          </a:prstGeom>
        </p:spPr>
      </p:pic>
    </p:spTree>
    <p:extLst>
      <p:ext uri="{BB962C8B-B14F-4D97-AF65-F5344CB8AC3E}">
        <p14:creationId xmlns:p14="http://schemas.microsoft.com/office/powerpoint/2010/main" val="2804344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2171470B-3DDB-48C3-6C91-6A85C09AF586}"/>
              </a:ext>
            </a:extLst>
          </p:cNvPr>
          <p:cNvSpPr>
            <a:spLocks noGrp="1"/>
          </p:cNvSpPr>
          <p:nvPr>
            <p:ph type="ctrTitle"/>
          </p:nvPr>
        </p:nvSpPr>
        <p:spPr>
          <a:xfrm>
            <a:off x="2353885" y="116582"/>
            <a:ext cx="7726348" cy="835918"/>
          </a:xfrm>
        </p:spPr>
        <p:txBody>
          <a:bodyPr>
            <a:normAutofit/>
          </a:bodyPr>
          <a:lstStyle/>
          <a:p>
            <a:r>
              <a:rPr lang="en-GB" sz="5200" dirty="0">
                <a:solidFill>
                  <a:schemeClr val="tx2"/>
                </a:solidFill>
              </a:rPr>
              <a:t>Physiology of Lungs</a:t>
            </a:r>
          </a:p>
        </p:txBody>
      </p:sp>
      <p:sp>
        <p:nvSpPr>
          <p:cNvPr id="3" name="Subtitle 2">
            <a:extLst>
              <a:ext uri="{FF2B5EF4-FFF2-40B4-BE49-F238E27FC236}">
                <a16:creationId xmlns:a16="http://schemas.microsoft.com/office/drawing/2014/main" id="{B9121AEF-CA8D-EC82-1BEA-D3C365782055}"/>
              </a:ext>
            </a:extLst>
          </p:cNvPr>
          <p:cNvSpPr>
            <a:spLocks noGrp="1"/>
          </p:cNvSpPr>
          <p:nvPr>
            <p:ph type="subTitle" idx="1"/>
          </p:nvPr>
        </p:nvSpPr>
        <p:spPr>
          <a:xfrm>
            <a:off x="202601" y="2218129"/>
            <a:ext cx="6135544" cy="2421741"/>
          </a:xfrm>
        </p:spPr>
        <p:txBody>
          <a:bodyPr>
            <a:normAutofit/>
          </a:bodyPr>
          <a:lstStyle/>
          <a:p>
            <a:pPr algn="l"/>
            <a:endParaRPr lang="en-GB" dirty="0">
              <a:solidFill>
                <a:schemeClr val="tx2"/>
              </a:solidFill>
            </a:endParaRPr>
          </a:p>
          <a:p>
            <a:pPr algn="l"/>
            <a:endParaRPr lang="en-GB" dirty="0">
              <a:solidFill>
                <a:schemeClr val="tx2"/>
              </a:solidFill>
            </a:endParaRPr>
          </a:p>
          <a:p>
            <a:pPr algn="l"/>
            <a:endParaRPr lang="en-GB" dirty="0">
              <a:solidFill>
                <a:schemeClr val="tx2"/>
              </a:solidFill>
            </a:endParaRPr>
          </a:p>
        </p:txBody>
      </p:sp>
      <p:sp>
        <p:nvSpPr>
          <p:cNvPr id="4" name="TextBox 3">
            <a:extLst>
              <a:ext uri="{FF2B5EF4-FFF2-40B4-BE49-F238E27FC236}">
                <a16:creationId xmlns:a16="http://schemas.microsoft.com/office/drawing/2014/main" id="{569A0177-FF9D-7FAA-1924-55FFC4ED5574}"/>
              </a:ext>
            </a:extLst>
          </p:cNvPr>
          <p:cNvSpPr txBox="1"/>
          <p:nvPr/>
        </p:nvSpPr>
        <p:spPr>
          <a:xfrm>
            <a:off x="187569" y="1465005"/>
            <a:ext cx="5200508" cy="4984955"/>
          </a:xfrm>
          <a:prstGeom prst="rect">
            <a:avLst/>
          </a:prstGeom>
          <a:noFill/>
        </p:spPr>
        <p:txBody>
          <a:bodyPr wrap="square" rtlCol="0">
            <a:spAutoFit/>
          </a:bodyPr>
          <a:lstStyle/>
          <a:p>
            <a:pPr marL="342900" indent="-342900">
              <a:buFont typeface="Wingdings" panose="05000000000000000000" pitchFamily="2" charset="2"/>
              <a:buChar char="Ø"/>
            </a:pPr>
            <a:r>
              <a:rPr lang="en-GB" sz="2400" dirty="0"/>
              <a:t>Lungs are part of the respiratory system and are responsible for exchanging gases. Bring oxygen into our body and send carbon dioxide out.</a:t>
            </a:r>
          </a:p>
          <a:p>
            <a:pPr marL="342900" indent="-342900">
              <a:buFont typeface="Wingdings" panose="05000000000000000000" pitchFamily="2" charset="2"/>
              <a:buChar char="Ø"/>
            </a:pPr>
            <a:r>
              <a:rPr lang="en-GB" sz="2400" dirty="0"/>
              <a:t>Inhaled air goes down the pipes, into the airways or bronchial tube of the lungs where air goes through bronchioles. At the end of the bronchioles are alveoli, after passing the alveoli oxygen goes through capillary and then will be carry through the body.</a:t>
            </a:r>
          </a:p>
        </p:txBody>
      </p:sp>
      <p:pic>
        <p:nvPicPr>
          <p:cNvPr id="6" name="Picture 5" descr="Diagram&#10;&#10;Description automatically generated">
            <a:extLst>
              <a:ext uri="{FF2B5EF4-FFF2-40B4-BE49-F238E27FC236}">
                <a16:creationId xmlns:a16="http://schemas.microsoft.com/office/drawing/2014/main" id="{DF0792BB-2E52-C9B6-85EF-4276C18B4B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05331" y="998058"/>
            <a:ext cx="6084068" cy="5743360"/>
          </a:xfrm>
          <a:prstGeom prst="rect">
            <a:avLst/>
          </a:prstGeom>
        </p:spPr>
      </p:pic>
    </p:spTree>
    <p:extLst>
      <p:ext uri="{BB962C8B-B14F-4D97-AF65-F5344CB8AC3E}">
        <p14:creationId xmlns:p14="http://schemas.microsoft.com/office/powerpoint/2010/main" val="3475017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pic>
        <p:nvPicPr>
          <p:cNvPr id="5" name="Picture 4" descr="Diagram&#10;&#10;Description automatically generated">
            <a:extLst>
              <a:ext uri="{FF2B5EF4-FFF2-40B4-BE49-F238E27FC236}">
                <a16:creationId xmlns:a16="http://schemas.microsoft.com/office/drawing/2014/main" id="{878D5447-A491-D564-8044-ED4C15140E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80002" y="1459887"/>
            <a:ext cx="6266871" cy="3888861"/>
          </a:xfrm>
          <a:prstGeom prst="rect">
            <a:avLst/>
          </a:prstGeom>
        </p:spPr>
      </p:pic>
      <p:sp>
        <p:nvSpPr>
          <p:cNvPr id="6" name="TextBox 5">
            <a:extLst>
              <a:ext uri="{FF2B5EF4-FFF2-40B4-BE49-F238E27FC236}">
                <a16:creationId xmlns:a16="http://schemas.microsoft.com/office/drawing/2014/main" id="{C74BDD1F-480D-3C76-331F-5D85E76FED4A}"/>
              </a:ext>
            </a:extLst>
          </p:cNvPr>
          <p:cNvSpPr txBox="1"/>
          <p:nvPr/>
        </p:nvSpPr>
        <p:spPr>
          <a:xfrm>
            <a:off x="187569" y="1658272"/>
            <a:ext cx="5332797" cy="2567857"/>
          </a:xfrm>
          <a:prstGeom prst="rect">
            <a:avLst/>
          </a:prstGeom>
          <a:noFill/>
        </p:spPr>
        <p:txBody>
          <a:bodyPr wrap="square" rtlCol="0">
            <a:spAutoFit/>
          </a:bodyPr>
          <a:lstStyle/>
          <a:p>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In COPD – airwaves become thick and inflamed producing more mucus than usual. The mucus clogs the airwaves and makes it hard to breathe. In COPD the air sac walls are damaged losing the elastic quality getting floppy broken and losing their shape, and not enough oxygen going through the blood making breathing difficult.</a:t>
            </a:r>
          </a:p>
        </p:txBody>
      </p:sp>
    </p:spTree>
    <p:extLst>
      <p:ext uri="{BB962C8B-B14F-4D97-AF65-F5344CB8AC3E}">
        <p14:creationId xmlns:p14="http://schemas.microsoft.com/office/powerpoint/2010/main" val="1487703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2171470B-3DDB-48C3-6C91-6A85C09AF586}"/>
              </a:ext>
            </a:extLst>
          </p:cNvPr>
          <p:cNvSpPr>
            <a:spLocks noGrp="1"/>
          </p:cNvSpPr>
          <p:nvPr>
            <p:ph type="ctrTitle"/>
          </p:nvPr>
        </p:nvSpPr>
        <p:spPr>
          <a:xfrm>
            <a:off x="3215424" y="195723"/>
            <a:ext cx="5760846" cy="807167"/>
          </a:xfrm>
        </p:spPr>
        <p:txBody>
          <a:bodyPr>
            <a:normAutofit/>
          </a:bodyPr>
          <a:lstStyle/>
          <a:p>
            <a:r>
              <a:rPr lang="en-GB" sz="5200" dirty="0">
                <a:solidFill>
                  <a:schemeClr val="tx2"/>
                </a:solidFill>
              </a:rPr>
              <a:t>Questionnaire</a:t>
            </a:r>
          </a:p>
        </p:txBody>
      </p:sp>
      <p:sp>
        <p:nvSpPr>
          <p:cNvPr id="3" name="Subtitle 2">
            <a:extLst>
              <a:ext uri="{FF2B5EF4-FFF2-40B4-BE49-F238E27FC236}">
                <a16:creationId xmlns:a16="http://schemas.microsoft.com/office/drawing/2014/main" id="{B9121AEF-CA8D-EC82-1BEA-D3C365782055}"/>
              </a:ext>
            </a:extLst>
          </p:cNvPr>
          <p:cNvSpPr>
            <a:spLocks noGrp="1"/>
          </p:cNvSpPr>
          <p:nvPr>
            <p:ph type="subTitle" idx="1"/>
          </p:nvPr>
        </p:nvSpPr>
        <p:spPr>
          <a:xfrm>
            <a:off x="1368063" y="2090545"/>
            <a:ext cx="6537071" cy="2353635"/>
          </a:xfrm>
        </p:spPr>
        <p:txBody>
          <a:bodyPr>
            <a:normAutofit/>
          </a:bodyPr>
          <a:lstStyle/>
          <a:p>
            <a:pPr marL="342900" indent="-342900" algn="l">
              <a:buFont typeface="Wingdings" panose="05000000000000000000" pitchFamily="2" charset="2"/>
              <a:buChar char="Ø"/>
            </a:pPr>
            <a:r>
              <a:rPr lang="en-GB" dirty="0">
                <a:solidFill>
                  <a:schemeClr val="tx2"/>
                </a:solidFill>
              </a:rPr>
              <a:t>Men aged 50 years old suffering from COPD</a:t>
            </a:r>
          </a:p>
          <a:p>
            <a:pPr marL="342900" indent="-342900" algn="l">
              <a:buFont typeface="Wingdings" panose="05000000000000000000" pitchFamily="2" charset="2"/>
              <a:buChar char="Ø"/>
            </a:pPr>
            <a:r>
              <a:rPr lang="en-GB" dirty="0" err="1">
                <a:solidFill>
                  <a:schemeClr val="tx2"/>
                </a:solidFill>
              </a:rPr>
              <a:t>Havy</a:t>
            </a:r>
            <a:r>
              <a:rPr lang="en-GB" dirty="0">
                <a:solidFill>
                  <a:schemeClr val="tx2"/>
                </a:solidFill>
              </a:rPr>
              <a:t> smoker</a:t>
            </a:r>
          </a:p>
          <a:p>
            <a:pPr marL="342900" indent="-342900" algn="l">
              <a:buFont typeface="Wingdings" panose="05000000000000000000" pitchFamily="2" charset="2"/>
              <a:buChar char="Ø"/>
            </a:pPr>
            <a:r>
              <a:rPr lang="en-GB" dirty="0">
                <a:solidFill>
                  <a:schemeClr val="tx2"/>
                </a:solidFill>
              </a:rPr>
              <a:t>8 Drinks daily or almost every day</a:t>
            </a:r>
          </a:p>
          <a:p>
            <a:pPr marL="342900" indent="-342900" algn="l">
              <a:buFont typeface="Wingdings" panose="05000000000000000000" pitchFamily="2" charset="2"/>
              <a:buChar char="Ø"/>
            </a:pPr>
            <a:r>
              <a:rPr lang="en-GB" dirty="0">
                <a:solidFill>
                  <a:schemeClr val="tx2"/>
                </a:solidFill>
              </a:rPr>
              <a:t>Not much exercising except walking to work (slow pace).</a:t>
            </a:r>
          </a:p>
          <a:p>
            <a:pPr marL="342900" indent="-342900" algn="l">
              <a:buFont typeface="Wingdings" panose="05000000000000000000" pitchFamily="2" charset="2"/>
              <a:buChar char="Ø"/>
            </a:pPr>
            <a:endParaRPr lang="en-GB" dirty="0">
              <a:solidFill>
                <a:schemeClr val="tx2"/>
              </a:solidFill>
            </a:endParaRPr>
          </a:p>
          <a:p>
            <a:pPr marL="342900" indent="-342900" algn="l">
              <a:buFont typeface="Wingdings" panose="05000000000000000000" pitchFamily="2" charset="2"/>
              <a:buChar char="Ø"/>
            </a:pPr>
            <a:endParaRPr lang="en-GB" dirty="0">
              <a:solidFill>
                <a:schemeClr val="tx2"/>
              </a:solidFill>
            </a:endParaRPr>
          </a:p>
        </p:txBody>
      </p:sp>
    </p:spTree>
    <p:extLst>
      <p:ext uri="{BB962C8B-B14F-4D97-AF65-F5344CB8AC3E}">
        <p14:creationId xmlns:p14="http://schemas.microsoft.com/office/powerpoint/2010/main" val="1948306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3"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2171470B-3DDB-48C3-6C91-6A85C09AF586}"/>
              </a:ext>
            </a:extLst>
          </p:cNvPr>
          <p:cNvSpPr>
            <a:spLocks noGrp="1"/>
          </p:cNvSpPr>
          <p:nvPr>
            <p:ph type="ctrTitle"/>
          </p:nvPr>
        </p:nvSpPr>
        <p:spPr>
          <a:xfrm>
            <a:off x="2416465" y="201078"/>
            <a:ext cx="7358764" cy="1664593"/>
          </a:xfrm>
        </p:spPr>
        <p:txBody>
          <a:bodyPr>
            <a:normAutofit/>
          </a:bodyPr>
          <a:lstStyle/>
          <a:p>
            <a:r>
              <a:rPr lang="en-GB" sz="5200" dirty="0">
                <a:solidFill>
                  <a:schemeClr val="tx2"/>
                </a:solidFill>
              </a:rPr>
              <a:t>Lifestyle health-related information of the patient</a:t>
            </a:r>
          </a:p>
        </p:txBody>
      </p:sp>
      <p:sp>
        <p:nvSpPr>
          <p:cNvPr id="3" name="Subtitle 2">
            <a:extLst>
              <a:ext uri="{FF2B5EF4-FFF2-40B4-BE49-F238E27FC236}">
                <a16:creationId xmlns:a16="http://schemas.microsoft.com/office/drawing/2014/main" id="{B9121AEF-CA8D-EC82-1BEA-D3C365782055}"/>
              </a:ext>
            </a:extLst>
          </p:cNvPr>
          <p:cNvSpPr>
            <a:spLocks noGrp="1"/>
          </p:cNvSpPr>
          <p:nvPr>
            <p:ph type="subTitle" idx="1"/>
          </p:nvPr>
        </p:nvSpPr>
        <p:spPr>
          <a:xfrm>
            <a:off x="1219117" y="2889157"/>
            <a:ext cx="9753459" cy="3767765"/>
          </a:xfrm>
        </p:spPr>
        <p:txBody>
          <a:bodyPr>
            <a:normAutofit/>
          </a:bodyPr>
          <a:lstStyle/>
          <a:p>
            <a:pPr algn="l"/>
            <a:r>
              <a:rPr lang="en-GB" dirty="0">
                <a:solidFill>
                  <a:schemeClr val="tx2"/>
                </a:solidFill>
              </a:rPr>
              <a:t>Following my patient  “A” questionnaire responses he has been advised to :</a:t>
            </a:r>
          </a:p>
          <a:p>
            <a:pPr marL="342900" indent="-342900" algn="l">
              <a:buFont typeface="Wingdings" panose="05000000000000000000" pitchFamily="2" charset="2"/>
              <a:buChar char="Ø"/>
            </a:pPr>
            <a:r>
              <a:rPr lang="en-GB" dirty="0">
                <a:solidFill>
                  <a:schemeClr val="tx2"/>
                </a:solidFill>
              </a:rPr>
              <a:t>Smokes 40 cigarettes/day – he has been advised to quit smoking</a:t>
            </a:r>
          </a:p>
          <a:p>
            <a:pPr marL="342900" indent="-342900" algn="l">
              <a:buFont typeface="Wingdings" panose="05000000000000000000" pitchFamily="2" charset="2"/>
              <a:buChar char="Ø"/>
            </a:pPr>
            <a:r>
              <a:rPr lang="en-GB" dirty="0">
                <a:solidFill>
                  <a:schemeClr val="tx2"/>
                </a:solidFill>
              </a:rPr>
              <a:t>Drinks 8 units of alcohol – he has been advised to cut off the alcohol</a:t>
            </a:r>
          </a:p>
          <a:p>
            <a:pPr marL="342900" indent="-342900" algn="l">
              <a:buFont typeface="Wingdings" panose="05000000000000000000" pitchFamily="2" charset="2"/>
              <a:buChar char="Ø"/>
            </a:pPr>
            <a:r>
              <a:rPr lang="en-GB" dirty="0">
                <a:solidFill>
                  <a:schemeClr val="tx2"/>
                </a:solidFill>
              </a:rPr>
              <a:t>Not much exercising knowing his condition and age – he has been advised to try and take little exercises and short walks in order to learn to control his breathing as he gets tired quickly </a:t>
            </a:r>
          </a:p>
          <a:p>
            <a:pPr marL="342900" indent="-342900" algn="l">
              <a:buFont typeface="Wingdings" panose="05000000000000000000" pitchFamily="2" charset="2"/>
              <a:buChar char="Ø"/>
            </a:pPr>
            <a:r>
              <a:rPr lang="en-GB" dirty="0">
                <a:solidFill>
                  <a:schemeClr val="tx2"/>
                </a:solidFill>
              </a:rPr>
              <a:t>He also has a chronic cough.</a:t>
            </a:r>
          </a:p>
        </p:txBody>
      </p:sp>
    </p:spTree>
    <p:extLst>
      <p:ext uri="{BB962C8B-B14F-4D97-AF65-F5344CB8AC3E}">
        <p14:creationId xmlns:p14="http://schemas.microsoft.com/office/powerpoint/2010/main" val="1228309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2171470B-3DDB-48C3-6C91-6A85C09AF586}"/>
              </a:ext>
            </a:extLst>
          </p:cNvPr>
          <p:cNvSpPr>
            <a:spLocks noGrp="1"/>
          </p:cNvSpPr>
          <p:nvPr>
            <p:ph type="ctrTitle"/>
          </p:nvPr>
        </p:nvSpPr>
        <p:spPr>
          <a:xfrm>
            <a:off x="3302243" y="122420"/>
            <a:ext cx="5760846" cy="821477"/>
          </a:xfrm>
        </p:spPr>
        <p:txBody>
          <a:bodyPr>
            <a:normAutofit/>
          </a:bodyPr>
          <a:lstStyle/>
          <a:p>
            <a:r>
              <a:rPr lang="en-GB" sz="5200" dirty="0">
                <a:solidFill>
                  <a:schemeClr val="tx2"/>
                </a:solidFill>
              </a:rPr>
              <a:t>Health Risks</a:t>
            </a:r>
          </a:p>
        </p:txBody>
      </p:sp>
      <p:sp>
        <p:nvSpPr>
          <p:cNvPr id="3" name="Subtitle 2">
            <a:extLst>
              <a:ext uri="{FF2B5EF4-FFF2-40B4-BE49-F238E27FC236}">
                <a16:creationId xmlns:a16="http://schemas.microsoft.com/office/drawing/2014/main" id="{B9121AEF-CA8D-EC82-1BEA-D3C365782055}"/>
              </a:ext>
            </a:extLst>
          </p:cNvPr>
          <p:cNvSpPr>
            <a:spLocks noGrp="1"/>
          </p:cNvSpPr>
          <p:nvPr>
            <p:ph type="subTitle" idx="1"/>
          </p:nvPr>
        </p:nvSpPr>
        <p:spPr>
          <a:xfrm>
            <a:off x="1343249" y="2369576"/>
            <a:ext cx="9747620" cy="3903334"/>
          </a:xfrm>
        </p:spPr>
        <p:txBody>
          <a:bodyPr>
            <a:normAutofit/>
          </a:bodyPr>
          <a:lstStyle/>
          <a:p>
            <a:pPr marL="342900" indent="-342900" algn="l">
              <a:buFont typeface="Wingdings" panose="05000000000000000000" pitchFamily="2" charset="2"/>
              <a:buChar char="Ø"/>
            </a:pPr>
            <a:r>
              <a:rPr lang="en-GB" dirty="0">
                <a:solidFill>
                  <a:schemeClr val="tx2"/>
                </a:solidFill>
              </a:rPr>
              <a:t>Tiredness doing his everyday tasks due to the breathing problems </a:t>
            </a:r>
          </a:p>
          <a:p>
            <a:pPr marL="342900" indent="-342900" algn="l">
              <a:buFont typeface="Wingdings" panose="05000000000000000000" pitchFamily="2" charset="2"/>
              <a:buChar char="Ø"/>
            </a:pPr>
            <a:r>
              <a:rPr lang="en-GB" dirty="0">
                <a:solidFill>
                  <a:schemeClr val="tx2"/>
                </a:solidFill>
              </a:rPr>
              <a:t>He can fall a lot</a:t>
            </a:r>
          </a:p>
          <a:p>
            <a:pPr marL="342900" indent="-342900" algn="l">
              <a:buFont typeface="Wingdings" panose="05000000000000000000" pitchFamily="2" charset="2"/>
              <a:buChar char="Ø"/>
            </a:pPr>
            <a:r>
              <a:rPr lang="en-GB" dirty="0">
                <a:solidFill>
                  <a:schemeClr val="tx2"/>
                </a:solidFill>
              </a:rPr>
              <a:t>In severe cases if he will not change his lifestyle he will become oxygen-dependent: </a:t>
            </a:r>
          </a:p>
          <a:p>
            <a:pPr algn="l"/>
            <a:r>
              <a:rPr lang="en-GB" dirty="0">
                <a:solidFill>
                  <a:schemeClr val="tx2"/>
                </a:solidFill>
              </a:rPr>
              <a:t>                         - isolation</a:t>
            </a:r>
          </a:p>
          <a:p>
            <a:pPr algn="l"/>
            <a:r>
              <a:rPr lang="en-GB" dirty="0">
                <a:solidFill>
                  <a:schemeClr val="tx2"/>
                </a:solidFill>
              </a:rPr>
              <a:t>                         - unable to look after himself</a:t>
            </a:r>
          </a:p>
          <a:p>
            <a:pPr algn="l"/>
            <a:r>
              <a:rPr lang="en-GB" dirty="0">
                <a:solidFill>
                  <a:schemeClr val="tx2"/>
                </a:solidFill>
              </a:rPr>
              <a:t>                         -  hart attack </a:t>
            </a:r>
          </a:p>
        </p:txBody>
      </p:sp>
    </p:spTree>
    <p:extLst>
      <p:ext uri="{BB962C8B-B14F-4D97-AF65-F5344CB8AC3E}">
        <p14:creationId xmlns:p14="http://schemas.microsoft.com/office/powerpoint/2010/main" val="3769758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2171470B-3DDB-48C3-6C91-6A85C09AF586}"/>
              </a:ext>
            </a:extLst>
          </p:cNvPr>
          <p:cNvSpPr>
            <a:spLocks noGrp="1"/>
          </p:cNvSpPr>
          <p:nvPr>
            <p:ph type="ctrTitle"/>
          </p:nvPr>
        </p:nvSpPr>
        <p:spPr>
          <a:xfrm>
            <a:off x="3215729" y="181413"/>
            <a:ext cx="5760846" cy="762483"/>
          </a:xfrm>
        </p:spPr>
        <p:txBody>
          <a:bodyPr>
            <a:normAutofit fontScale="90000"/>
          </a:bodyPr>
          <a:lstStyle/>
          <a:p>
            <a:r>
              <a:rPr lang="en-GB" sz="5200" dirty="0">
                <a:solidFill>
                  <a:schemeClr val="tx2"/>
                </a:solidFill>
              </a:rPr>
              <a:t>Recommendations</a:t>
            </a:r>
          </a:p>
        </p:txBody>
      </p:sp>
      <p:sp>
        <p:nvSpPr>
          <p:cNvPr id="3" name="Subtitle 2">
            <a:extLst>
              <a:ext uri="{FF2B5EF4-FFF2-40B4-BE49-F238E27FC236}">
                <a16:creationId xmlns:a16="http://schemas.microsoft.com/office/drawing/2014/main" id="{B9121AEF-CA8D-EC82-1BEA-D3C365782055}"/>
              </a:ext>
            </a:extLst>
          </p:cNvPr>
          <p:cNvSpPr>
            <a:spLocks noGrp="1"/>
          </p:cNvSpPr>
          <p:nvPr>
            <p:ph type="subTitle" idx="1"/>
          </p:nvPr>
        </p:nvSpPr>
        <p:spPr>
          <a:xfrm>
            <a:off x="1466982" y="1386348"/>
            <a:ext cx="9425741" cy="4817807"/>
          </a:xfrm>
        </p:spPr>
        <p:txBody>
          <a:bodyPr>
            <a:normAutofit/>
          </a:bodyPr>
          <a:lstStyle/>
          <a:p>
            <a:pPr marL="342900" indent="-342900" algn="l">
              <a:buFont typeface="Wingdings" panose="05000000000000000000" pitchFamily="2" charset="2"/>
              <a:buChar char="Ø"/>
            </a:pPr>
            <a:r>
              <a:rPr lang="en-GB" dirty="0">
                <a:solidFill>
                  <a:schemeClr val="tx2"/>
                </a:solidFill>
              </a:rPr>
              <a:t>COPD FOUNDATION</a:t>
            </a:r>
          </a:p>
          <a:p>
            <a:pPr algn="l"/>
            <a:r>
              <a:rPr lang="en-GB" dirty="0">
                <a:solidFill>
                  <a:schemeClr val="tx2"/>
                </a:solidFill>
              </a:rPr>
              <a:t>                - Patient-</a:t>
            </a:r>
            <a:r>
              <a:rPr lang="en-GB" dirty="0" err="1">
                <a:solidFill>
                  <a:schemeClr val="tx2"/>
                </a:solidFill>
              </a:rPr>
              <a:t>centered</a:t>
            </a:r>
            <a:r>
              <a:rPr lang="en-GB" dirty="0">
                <a:solidFill>
                  <a:schemeClr val="tx2"/>
                </a:solidFill>
              </a:rPr>
              <a:t> organization, they engage, educate and do research on prevention and leaving with this disease</a:t>
            </a:r>
          </a:p>
          <a:p>
            <a:pPr algn="l"/>
            <a:r>
              <a:rPr lang="en-GB" dirty="0">
                <a:solidFill>
                  <a:schemeClr val="tx2"/>
                </a:solidFill>
              </a:rPr>
              <a:t>                - It’s an online social community </a:t>
            </a:r>
          </a:p>
          <a:p>
            <a:pPr marL="342900" indent="-342900" algn="l">
              <a:buFont typeface="Wingdings" panose="05000000000000000000" pitchFamily="2" charset="2"/>
              <a:buChar char="Ø"/>
            </a:pPr>
            <a:r>
              <a:rPr lang="en-GB" dirty="0">
                <a:solidFill>
                  <a:schemeClr val="tx2"/>
                </a:solidFill>
              </a:rPr>
              <a:t>ASTMA AND LUNG UK</a:t>
            </a:r>
          </a:p>
          <a:p>
            <a:pPr algn="l"/>
            <a:r>
              <a:rPr lang="en-GB" dirty="0">
                <a:solidFill>
                  <a:schemeClr val="tx2"/>
                </a:solidFill>
              </a:rPr>
              <a:t>                - They give advice on how to leave with your condition (COPD)</a:t>
            </a:r>
          </a:p>
          <a:p>
            <a:pPr algn="l"/>
            <a:r>
              <a:rPr lang="en-GB" dirty="0">
                <a:solidFill>
                  <a:schemeClr val="tx2"/>
                </a:solidFill>
              </a:rPr>
              <a:t>                - Learn how to control your breath</a:t>
            </a:r>
          </a:p>
          <a:p>
            <a:pPr algn="l"/>
            <a:r>
              <a:rPr lang="en-GB" dirty="0">
                <a:solidFill>
                  <a:schemeClr val="tx2"/>
                </a:solidFill>
              </a:rPr>
              <a:t>                - Get enough sleep</a:t>
            </a:r>
          </a:p>
          <a:p>
            <a:pPr algn="l"/>
            <a:r>
              <a:rPr lang="en-GB" dirty="0">
                <a:solidFill>
                  <a:schemeClr val="tx2"/>
                </a:solidFill>
              </a:rPr>
              <a:t>                - Taking care of emotional wellbeing </a:t>
            </a:r>
          </a:p>
          <a:p>
            <a:pPr algn="l"/>
            <a:r>
              <a:rPr lang="en-GB" dirty="0">
                <a:solidFill>
                  <a:schemeClr val="tx2"/>
                </a:solidFill>
              </a:rPr>
              <a:t>                - Eat well and healthy </a:t>
            </a:r>
          </a:p>
        </p:txBody>
      </p:sp>
    </p:spTree>
    <p:extLst>
      <p:ext uri="{BB962C8B-B14F-4D97-AF65-F5344CB8AC3E}">
        <p14:creationId xmlns:p14="http://schemas.microsoft.com/office/powerpoint/2010/main" val="24044828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2171470B-3DDB-48C3-6C91-6A85C09AF586}"/>
              </a:ext>
            </a:extLst>
          </p:cNvPr>
          <p:cNvSpPr>
            <a:spLocks noGrp="1"/>
          </p:cNvSpPr>
          <p:nvPr>
            <p:ph type="ctrTitle"/>
          </p:nvPr>
        </p:nvSpPr>
        <p:spPr>
          <a:xfrm>
            <a:off x="3215729" y="269904"/>
            <a:ext cx="5760846" cy="831309"/>
          </a:xfrm>
        </p:spPr>
        <p:txBody>
          <a:bodyPr>
            <a:normAutofit/>
          </a:bodyPr>
          <a:lstStyle/>
          <a:p>
            <a:r>
              <a:rPr lang="en-GB" sz="5200" dirty="0">
                <a:solidFill>
                  <a:schemeClr val="tx2"/>
                </a:solidFill>
              </a:rPr>
              <a:t>Conclusion</a:t>
            </a:r>
          </a:p>
        </p:txBody>
      </p:sp>
      <p:sp>
        <p:nvSpPr>
          <p:cNvPr id="3" name="Subtitle 2">
            <a:extLst>
              <a:ext uri="{FF2B5EF4-FFF2-40B4-BE49-F238E27FC236}">
                <a16:creationId xmlns:a16="http://schemas.microsoft.com/office/drawing/2014/main" id="{B9121AEF-CA8D-EC82-1BEA-D3C365782055}"/>
              </a:ext>
            </a:extLst>
          </p:cNvPr>
          <p:cNvSpPr>
            <a:spLocks noGrp="1"/>
          </p:cNvSpPr>
          <p:nvPr>
            <p:ph type="subTitle" idx="1"/>
          </p:nvPr>
        </p:nvSpPr>
        <p:spPr>
          <a:xfrm>
            <a:off x="1582595" y="2254045"/>
            <a:ext cx="9219293" cy="3451123"/>
          </a:xfrm>
        </p:spPr>
        <p:txBody>
          <a:bodyPr>
            <a:normAutofit/>
          </a:bodyPr>
          <a:lstStyle/>
          <a:p>
            <a:pPr marL="342900" indent="-342900" algn="l">
              <a:buFont typeface="Wingdings" panose="05000000000000000000" pitchFamily="2" charset="2"/>
              <a:buChar char="Ø"/>
            </a:pPr>
            <a:r>
              <a:rPr lang="en-GB" dirty="0">
                <a:solidFill>
                  <a:schemeClr val="tx2"/>
                </a:solidFill>
              </a:rPr>
              <a:t>COPD as a disease can have an impact not only on the lungs and on the whole body, but it can also affect the person having it, the quality of life and mental health, recovery it`s not easy.</a:t>
            </a:r>
          </a:p>
          <a:p>
            <a:pPr algn="l"/>
            <a:endParaRPr lang="en-GB" dirty="0">
              <a:solidFill>
                <a:schemeClr val="tx2"/>
              </a:solidFill>
            </a:endParaRPr>
          </a:p>
          <a:p>
            <a:pPr marL="342900" indent="-342900" algn="l">
              <a:buFont typeface="Wingdings" panose="05000000000000000000" pitchFamily="2" charset="2"/>
              <a:buChar char="Ø"/>
            </a:pPr>
            <a:r>
              <a:rPr lang="en-GB" dirty="0">
                <a:solidFill>
                  <a:schemeClr val="tx2"/>
                </a:solidFill>
              </a:rPr>
              <a:t>The top priority it`s to stop smoking and with this the whole style of leaving and eating too in order to get good health results </a:t>
            </a:r>
          </a:p>
        </p:txBody>
      </p:sp>
    </p:spTree>
    <p:extLst>
      <p:ext uri="{BB962C8B-B14F-4D97-AF65-F5344CB8AC3E}">
        <p14:creationId xmlns:p14="http://schemas.microsoft.com/office/powerpoint/2010/main" val="1928573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2171470B-3DDB-48C3-6C91-6A85C09AF586}"/>
              </a:ext>
            </a:extLst>
          </p:cNvPr>
          <p:cNvSpPr>
            <a:spLocks noGrp="1"/>
          </p:cNvSpPr>
          <p:nvPr>
            <p:ph type="ctrTitle"/>
          </p:nvPr>
        </p:nvSpPr>
        <p:spPr>
          <a:xfrm>
            <a:off x="2212259" y="800845"/>
            <a:ext cx="7875638" cy="5501632"/>
          </a:xfrm>
        </p:spPr>
        <p:txBody>
          <a:bodyPr>
            <a:noAutofit/>
          </a:bodyPr>
          <a:lstStyle/>
          <a:p>
            <a:r>
              <a:rPr lang="en-GB" sz="6600" b="1" dirty="0">
                <a:solidFill>
                  <a:schemeClr val="tx2"/>
                </a:solidFill>
              </a:rPr>
              <a:t>Thank You For Listening</a:t>
            </a:r>
            <a:br>
              <a:rPr lang="en-GB" sz="6600" b="1" dirty="0">
                <a:solidFill>
                  <a:schemeClr val="tx2"/>
                </a:solidFill>
              </a:rPr>
            </a:br>
            <a:br>
              <a:rPr lang="en-GB" sz="6600" b="1" dirty="0">
                <a:solidFill>
                  <a:schemeClr val="tx2"/>
                </a:solidFill>
              </a:rPr>
            </a:br>
            <a:br>
              <a:rPr lang="en-GB" sz="6600" b="1" dirty="0">
                <a:solidFill>
                  <a:schemeClr val="tx2"/>
                </a:solidFill>
              </a:rPr>
            </a:br>
            <a:r>
              <a:rPr lang="en-GB" sz="6600" b="1" dirty="0">
                <a:solidFill>
                  <a:schemeClr val="tx2"/>
                </a:solidFill>
              </a:rPr>
              <a:t>Any Questions Please?</a:t>
            </a:r>
          </a:p>
        </p:txBody>
      </p:sp>
    </p:spTree>
    <p:extLst>
      <p:ext uri="{BB962C8B-B14F-4D97-AF65-F5344CB8AC3E}">
        <p14:creationId xmlns:p14="http://schemas.microsoft.com/office/powerpoint/2010/main" val="253908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2171470B-3DDB-48C3-6C91-6A85C09AF586}"/>
              </a:ext>
            </a:extLst>
          </p:cNvPr>
          <p:cNvSpPr>
            <a:spLocks noGrp="1"/>
          </p:cNvSpPr>
          <p:nvPr>
            <p:ph type="ctrTitle"/>
          </p:nvPr>
        </p:nvSpPr>
        <p:spPr>
          <a:xfrm>
            <a:off x="3215424" y="250239"/>
            <a:ext cx="5760846" cy="801812"/>
          </a:xfrm>
        </p:spPr>
        <p:txBody>
          <a:bodyPr>
            <a:normAutofit fontScale="90000"/>
          </a:bodyPr>
          <a:lstStyle/>
          <a:p>
            <a:r>
              <a:rPr lang="en-GB" sz="5200" dirty="0">
                <a:solidFill>
                  <a:schemeClr val="tx2"/>
                </a:solidFill>
              </a:rPr>
              <a:t>References </a:t>
            </a:r>
          </a:p>
        </p:txBody>
      </p:sp>
      <p:sp>
        <p:nvSpPr>
          <p:cNvPr id="5" name="TextBox 4">
            <a:extLst>
              <a:ext uri="{FF2B5EF4-FFF2-40B4-BE49-F238E27FC236}">
                <a16:creationId xmlns:a16="http://schemas.microsoft.com/office/drawing/2014/main" id="{530B02D4-F27D-2353-7766-18B0154FCDB3}"/>
              </a:ext>
            </a:extLst>
          </p:cNvPr>
          <p:cNvSpPr txBox="1"/>
          <p:nvPr/>
        </p:nvSpPr>
        <p:spPr>
          <a:xfrm>
            <a:off x="943408" y="1052498"/>
            <a:ext cx="10122646" cy="6093976"/>
          </a:xfrm>
          <a:prstGeom prst="rect">
            <a:avLst/>
          </a:prstGeom>
          <a:noFill/>
        </p:spPr>
        <p:txBody>
          <a:bodyPr wrap="square" rtlCol="0">
            <a:spAutoFit/>
          </a:bodyPr>
          <a:lstStyle/>
          <a:p>
            <a:pPr algn="l"/>
            <a:r>
              <a:rPr lang="it-IT" sz="1600" b="1" i="0" dirty="0">
                <a:solidFill>
                  <a:srgbClr val="2C3E50"/>
                </a:solidFill>
                <a:effectLst/>
                <a:latin typeface="Roboto" panose="02000000000000000000" pitchFamily="2" charset="0"/>
              </a:rPr>
              <a:t>COPD Foundation</a:t>
            </a:r>
          </a:p>
          <a:p>
            <a:pPr algn="l"/>
            <a:r>
              <a:rPr lang="it-IT" sz="1600" b="1" i="0" dirty="0">
                <a:solidFill>
                  <a:srgbClr val="006621"/>
                </a:solidFill>
                <a:effectLst/>
                <a:latin typeface="Roboto" panose="02000000000000000000" pitchFamily="2" charset="0"/>
              </a:rPr>
              <a:t>Anon</a:t>
            </a:r>
          </a:p>
          <a:p>
            <a:pPr algn="l"/>
            <a:r>
              <a:rPr lang="it-IT" sz="1600" b="1" i="0" dirty="0">
                <a:solidFill>
                  <a:srgbClr val="747F8B"/>
                </a:solidFill>
                <a:effectLst/>
                <a:latin typeface="Roboto" panose="02000000000000000000" pitchFamily="2" charset="0"/>
              </a:rPr>
              <a:t>Year: </a:t>
            </a:r>
            <a:r>
              <a:rPr lang="it-IT" sz="1600" b="1" i="0" dirty="0">
                <a:solidFill>
                  <a:srgbClr val="2C3E50"/>
                </a:solidFill>
                <a:effectLst/>
                <a:latin typeface="Roboto" panose="02000000000000000000" pitchFamily="2" charset="0"/>
              </a:rPr>
              <a:t>2019</a:t>
            </a:r>
            <a:r>
              <a:rPr lang="it-IT" sz="1600" b="1" i="0" dirty="0">
                <a:solidFill>
                  <a:srgbClr val="747F8B"/>
                </a:solidFill>
                <a:effectLst/>
                <a:latin typeface="Roboto" panose="02000000000000000000" pitchFamily="2" charset="0"/>
              </a:rPr>
              <a:t> Container: </a:t>
            </a:r>
            <a:r>
              <a:rPr lang="it-IT" sz="1600" b="1" i="0" dirty="0">
                <a:solidFill>
                  <a:srgbClr val="2C3E50"/>
                </a:solidFill>
                <a:effectLst/>
                <a:latin typeface="Roboto" panose="02000000000000000000" pitchFamily="2" charset="0"/>
              </a:rPr>
              <a:t>Copdfoundation.org</a:t>
            </a:r>
            <a:r>
              <a:rPr lang="it-IT" sz="1600" b="1" i="0" dirty="0">
                <a:solidFill>
                  <a:srgbClr val="747F8B"/>
                </a:solidFill>
                <a:effectLst/>
                <a:latin typeface="Roboto" panose="02000000000000000000" pitchFamily="2" charset="0"/>
              </a:rPr>
              <a:t> URL: </a:t>
            </a:r>
            <a:r>
              <a:rPr lang="it-IT" sz="1600" b="1" i="0" dirty="0">
                <a:solidFill>
                  <a:srgbClr val="2C3E50"/>
                </a:solidFill>
                <a:effectLst/>
                <a:latin typeface="Roboto" panose="02000000000000000000" pitchFamily="2" charset="0"/>
              </a:rPr>
              <a:t>https://www.copdfoundation.org/ [</a:t>
            </a:r>
            <a:r>
              <a:rPr lang="en-GB" sz="1600" b="1" i="0" dirty="0">
                <a:solidFill>
                  <a:srgbClr val="2C3E50"/>
                </a:solidFill>
                <a:effectLst/>
                <a:latin typeface="Roboto" panose="02000000000000000000" pitchFamily="2" charset="0"/>
              </a:rPr>
              <a:t>access November 2022]</a:t>
            </a:r>
          </a:p>
          <a:p>
            <a:pPr algn="l"/>
            <a:endParaRPr lang="en-GB" sz="1600" b="1" i="0" dirty="0">
              <a:solidFill>
                <a:srgbClr val="2C3E50"/>
              </a:solidFill>
              <a:effectLst/>
              <a:latin typeface="Roboto" panose="02000000000000000000" pitchFamily="2" charset="0"/>
            </a:endParaRPr>
          </a:p>
          <a:p>
            <a:pPr algn="l"/>
            <a:r>
              <a:rPr lang="it-IT" sz="1600" b="1" i="0" dirty="0">
                <a:solidFill>
                  <a:srgbClr val="747F8B"/>
                </a:solidFill>
                <a:effectLst/>
                <a:latin typeface="Roboto" panose="02000000000000000000" pitchFamily="2" charset="0"/>
              </a:rPr>
              <a:t>Asthma UK (2019). Asthma UK | Homepage. [online] Asthma UK. Available at: </a:t>
            </a:r>
            <a:r>
              <a:rPr lang="it-IT" sz="1600" b="1" i="0" dirty="0">
                <a:solidFill>
                  <a:srgbClr val="747F8B"/>
                </a:solidFill>
                <a:effectLst/>
                <a:latin typeface="Roboto" panose="02000000000000000000" pitchFamily="2" charset="0"/>
                <a:hlinkClick r:id="rId2"/>
              </a:rPr>
              <a:t>https://www.asthma.org.uk/</a:t>
            </a:r>
            <a:r>
              <a:rPr lang="it-IT" sz="1600" b="1" i="0" dirty="0">
                <a:solidFill>
                  <a:srgbClr val="747F8B"/>
                </a:solidFill>
                <a:effectLst/>
                <a:latin typeface="Roboto" panose="02000000000000000000" pitchFamily="2" charset="0"/>
              </a:rPr>
              <a:t> [</a:t>
            </a:r>
            <a:r>
              <a:rPr lang="en-GB" sz="1600" b="1" i="0" dirty="0">
                <a:solidFill>
                  <a:srgbClr val="747F8B"/>
                </a:solidFill>
                <a:effectLst/>
                <a:latin typeface="Roboto" panose="02000000000000000000" pitchFamily="2" charset="0"/>
              </a:rPr>
              <a:t>access  November 2022]</a:t>
            </a:r>
          </a:p>
          <a:p>
            <a:pPr algn="l"/>
            <a:endParaRPr lang="en-GB" sz="1600" b="1" dirty="0">
              <a:solidFill>
                <a:srgbClr val="747F8B"/>
              </a:solidFill>
              <a:latin typeface="Roboto" panose="02000000000000000000" pitchFamily="2" charset="0"/>
            </a:endParaRPr>
          </a:p>
          <a:p>
            <a:pPr algn="l"/>
            <a:endParaRPr lang="en-GB" sz="1600" b="1" i="0" dirty="0">
              <a:solidFill>
                <a:srgbClr val="747F8B"/>
              </a:solidFill>
              <a:effectLst/>
              <a:latin typeface="Roboto" panose="02000000000000000000" pitchFamily="2" charset="0"/>
            </a:endParaRPr>
          </a:p>
          <a:p>
            <a:pPr algn="l"/>
            <a:r>
              <a:rPr lang="en-GB" sz="1600" b="1" i="0" dirty="0" err="1">
                <a:solidFill>
                  <a:srgbClr val="747F8B"/>
                </a:solidFill>
                <a:effectLst/>
                <a:latin typeface="Roboto" panose="02000000000000000000" pitchFamily="2" charset="0"/>
              </a:rPr>
              <a:t>StudySmarter</a:t>
            </a:r>
            <a:r>
              <a:rPr lang="en-GB" sz="1600" b="1" i="0" dirty="0">
                <a:solidFill>
                  <a:srgbClr val="747F8B"/>
                </a:solidFill>
                <a:effectLst/>
                <a:latin typeface="Roboto" panose="02000000000000000000" pitchFamily="2" charset="0"/>
              </a:rPr>
              <a:t> UK. (n.d.). Health and Lifestyle: Examples and Definition | </a:t>
            </a:r>
            <a:r>
              <a:rPr lang="en-GB" sz="1600" b="1" i="0" dirty="0" err="1">
                <a:solidFill>
                  <a:srgbClr val="747F8B"/>
                </a:solidFill>
                <a:effectLst/>
                <a:latin typeface="Roboto" panose="02000000000000000000" pitchFamily="2" charset="0"/>
              </a:rPr>
              <a:t>StudySmarter</a:t>
            </a:r>
            <a:r>
              <a:rPr lang="en-GB" sz="1600" b="1" i="0" dirty="0">
                <a:solidFill>
                  <a:srgbClr val="747F8B"/>
                </a:solidFill>
                <a:effectLst/>
                <a:latin typeface="Roboto" panose="02000000000000000000" pitchFamily="2" charset="0"/>
              </a:rPr>
              <a:t>. [online] Available at: </a:t>
            </a:r>
            <a:r>
              <a:rPr lang="en-GB" sz="1600" b="1" i="0" dirty="0">
                <a:solidFill>
                  <a:srgbClr val="747F8B"/>
                </a:solidFill>
                <a:effectLst/>
                <a:latin typeface="Roboto" panose="02000000000000000000" pitchFamily="2" charset="0"/>
                <a:hlinkClick r:id="rId3"/>
              </a:rPr>
              <a:t>https://www.studysmarter.co.uk/explanations/combined-science/synergy/health-and-lifestyle/</a:t>
            </a:r>
            <a:r>
              <a:rPr lang="en-GB" sz="1600" b="1" i="0" dirty="0">
                <a:solidFill>
                  <a:srgbClr val="747F8B"/>
                </a:solidFill>
                <a:effectLst/>
                <a:latin typeface="Roboto" panose="02000000000000000000" pitchFamily="2" charset="0"/>
              </a:rPr>
              <a:t> [access November 2022]</a:t>
            </a:r>
          </a:p>
          <a:p>
            <a:pPr algn="l"/>
            <a:endParaRPr lang="en-GB" sz="1600" b="1" dirty="0">
              <a:solidFill>
                <a:srgbClr val="747F8B"/>
              </a:solidFill>
              <a:latin typeface="Roboto" panose="02000000000000000000" pitchFamily="2" charset="0"/>
            </a:endParaRPr>
          </a:p>
          <a:p>
            <a:pPr algn="l"/>
            <a:endParaRPr lang="en-GB" sz="1600" b="1" i="0" dirty="0">
              <a:solidFill>
                <a:srgbClr val="747F8B"/>
              </a:solidFill>
              <a:effectLst/>
              <a:latin typeface="Roboto" panose="02000000000000000000" pitchFamily="2" charset="0"/>
            </a:endParaRPr>
          </a:p>
          <a:p>
            <a:pPr algn="l"/>
            <a:r>
              <a:rPr lang="en-GB" sz="1600" b="1" i="0" dirty="0">
                <a:solidFill>
                  <a:srgbClr val="747F8B"/>
                </a:solidFill>
                <a:effectLst/>
                <a:latin typeface="Roboto" panose="02000000000000000000" pitchFamily="2" charset="0"/>
              </a:rPr>
              <a:t>www.training.seer.cancer.gov. (n.d.). Anatomy of the Lung | SEER Training. [online] Available at: </a:t>
            </a:r>
            <a:r>
              <a:rPr lang="en-GB" sz="1600" b="1" i="0" dirty="0">
                <a:solidFill>
                  <a:srgbClr val="747F8B"/>
                </a:solidFill>
                <a:effectLst/>
                <a:latin typeface="Roboto" panose="02000000000000000000" pitchFamily="2" charset="0"/>
                <a:hlinkClick r:id="rId4"/>
              </a:rPr>
              <a:t>https://www.training.seer.cancer.gov/lung/anatomy/</a:t>
            </a:r>
            <a:r>
              <a:rPr lang="en-GB" sz="1600" b="1" i="0" dirty="0">
                <a:solidFill>
                  <a:srgbClr val="747F8B"/>
                </a:solidFill>
                <a:effectLst/>
                <a:latin typeface="Roboto" panose="02000000000000000000" pitchFamily="2" charset="0"/>
              </a:rPr>
              <a:t>. [access November 2022]</a:t>
            </a:r>
          </a:p>
          <a:p>
            <a:pPr algn="l"/>
            <a:endParaRPr lang="en-GB" sz="1600" b="1" dirty="0">
              <a:solidFill>
                <a:srgbClr val="747F8B"/>
              </a:solidFill>
              <a:latin typeface="Roboto" panose="02000000000000000000" pitchFamily="2" charset="0"/>
            </a:endParaRPr>
          </a:p>
          <a:p>
            <a:pPr algn="l"/>
            <a:endParaRPr lang="en-GB" sz="1600" b="1" i="0" dirty="0">
              <a:solidFill>
                <a:srgbClr val="747F8B"/>
              </a:solidFill>
              <a:effectLst/>
              <a:latin typeface="Roboto" panose="02000000000000000000" pitchFamily="2" charset="0"/>
            </a:endParaRPr>
          </a:p>
          <a:p>
            <a:pPr algn="l"/>
            <a:r>
              <a:rPr lang="en-GB" sz="1600" b="1" i="0" dirty="0" err="1">
                <a:solidFill>
                  <a:srgbClr val="747F8B"/>
                </a:solidFill>
                <a:effectLst/>
                <a:latin typeface="Roboto" panose="02000000000000000000" pitchFamily="2" charset="0"/>
              </a:rPr>
              <a:t>ActiveBeat</a:t>
            </a:r>
            <a:r>
              <a:rPr lang="en-GB" sz="1600" b="1" i="0" dirty="0">
                <a:solidFill>
                  <a:srgbClr val="747F8B"/>
                </a:solidFill>
                <a:effectLst/>
                <a:latin typeface="Roboto" panose="02000000000000000000" pitchFamily="2" charset="0"/>
              </a:rPr>
              <a:t>. (2019). Signs and Symptoms of COPD. [online] Available at: https://www.activebeat.com/general-health/most-common-signs-and-symptoms-of-copd/ [Accessed 25 Nov. 2022]</a:t>
            </a:r>
          </a:p>
          <a:p>
            <a:pPr algn="l"/>
            <a:endParaRPr lang="en-GB" sz="1600" b="1" i="0" dirty="0">
              <a:solidFill>
                <a:srgbClr val="747F8B"/>
              </a:solidFill>
              <a:effectLst/>
              <a:latin typeface="Roboto" panose="02000000000000000000" pitchFamily="2" charset="0"/>
            </a:endParaRPr>
          </a:p>
          <a:p>
            <a:pPr algn="l"/>
            <a:endParaRPr lang="it-IT" sz="2000" b="1" i="0" dirty="0">
              <a:solidFill>
                <a:srgbClr val="747F8B"/>
              </a:solidFill>
              <a:effectLst/>
              <a:latin typeface="Roboto" panose="02000000000000000000" pitchFamily="2" charset="0"/>
            </a:endParaRPr>
          </a:p>
          <a:p>
            <a:pPr algn="l"/>
            <a:endParaRPr lang="it-IT" b="0" i="0" dirty="0">
              <a:solidFill>
                <a:srgbClr val="747F8B"/>
              </a:solidFill>
              <a:effectLst/>
              <a:latin typeface="Roboto" panose="02000000000000000000" pitchFamily="2" charset="0"/>
            </a:endParaRPr>
          </a:p>
        </p:txBody>
      </p:sp>
    </p:spTree>
    <p:extLst>
      <p:ext uri="{BB962C8B-B14F-4D97-AF65-F5344CB8AC3E}">
        <p14:creationId xmlns:p14="http://schemas.microsoft.com/office/powerpoint/2010/main" val="41653557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78B175C64519428DD2085AE37A166E" ma:contentTypeVersion="7" ma:contentTypeDescription="Create a new document." ma:contentTypeScope="" ma:versionID="12b90df52153916300468eb0a2c4550e">
  <xsd:schema xmlns:xsd="http://www.w3.org/2001/XMLSchema" xmlns:xs="http://www.w3.org/2001/XMLSchema" xmlns:p="http://schemas.microsoft.com/office/2006/metadata/properties" xmlns:ns3="3deaaa82-f5a2-45b4-bb96-651ce2c0e4b2" xmlns:ns4="d656cee4-eeba-45fa-a761-9e0ba90d158e" targetNamespace="http://schemas.microsoft.com/office/2006/metadata/properties" ma:root="true" ma:fieldsID="6ea3f96958b24ac17d071956dd7cf6c9" ns3:_="" ns4:_="">
    <xsd:import namespace="3deaaa82-f5a2-45b4-bb96-651ce2c0e4b2"/>
    <xsd:import namespace="d656cee4-eeba-45fa-a761-9e0ba90d158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deaaa82-f5a2-45b4-bb96-651ce2c0e4b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56cee4-eeba-45fa-a761-9e0ba90d158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A9682B1-DBC9-4A38-9093-AC36BE786253}">
  <ds:schemaRefs>
    <ds:schemaRef ds:uri="http://schemas.microsoft.com/sharepoint/v3/contenttype/forms"/>
  </ds:schemaRefs>
</ds:datastoreItem>
</file>

<file path=customXml/itemProps2.xml><?xml version="1.0" encoding="utf-8"?>
<ds:datastoreItem xmlns:ds="http://schemas.openxmlformats.org/officeDocument/2006/customXml" ds:itemID="{083BB739-589B-4012-820C-E34904648A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deaaa82-f5a2-45b4-bb96-651ce2c0e4b2"/>
    <ds:schemaRef ds:uri="d656cee4-eeba-45fa-a761-9e0ba90d158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3F3AB98-E8E9-4D64-B4EB-C79B00E1E371}">
  <ds:schemaRefs>
    <ds:schemaRef ds:uri="d656cee4-eeba-45fa-a761-9e0ba90d158e"/>
    <ds:schemaRef ds:uri="3deaaa82-f5a2-45b4-bb96-651ce2c0e4b2"/>
    <ds:schemaRef ds:uri="http://schemas.microsoft.com/office/infopath/2007/PartnerControls"/>
    <ds:schemaRef ds:uri="http://purl.org/dc/dcmitype/"/>
    <ds:schemaRef ds:uri="http://schemas.microsoft.com/office/2006/documentManagement/types"/>
    <ds:schemaRef ds:uri="http://purl.org/dc/terms/"/>
    <ds:schemaRef ds:uri="http://purl.org/dc/elements/1.1/"/>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253</TotalTime>
  <Words>835</Words>
  <Application>Microsoft Office PowerPoint</Application>
  <PresentationFormat>Widescreen</PresentationFormat>
  <Paragraphs>72</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Roboto</vt:lpstr>
      <vt:lpstr>Wingdings</vt:lpstr>
      <vt:lpstr>Office Theme</vt:lpstr>
      <vt:lpstr>BSc Health and Social Care</vt:lpstr>
      <vt:lpstr>Introduction </vt:lpstr>
      <vt:lpstr>Anatomy of Lungs</vt:lpstr>
      <vt:lpstr>Physiology of Lungs</vt:lpstr>
      <vt:lpstr>PowerPoint Presentation</vt:lpstr>
      <vt:lpstr>Questionnaire</vt:lpstr>
      <vt:lpstr>Lifestyle health-related information of the patient</vt:lpstr>
      <vt:lpstr>Health Risks</vt:lpstr>
      <vt:lpstr>Recommendations</vt:lpstr>
      <vt:lpstr>Conclusion</vt:lpstr>
      <vt:lpstr>Thank You For Listening   Any Questions Please?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Health and Social Care</dc:title>
  <dc:creator>Lucian Cicu (2109653)</dc:creator>
  <cp:lastModifiedBy>Lucian Cicu</cp:lastModifiedBy>
  <cp:revision>3</cp:revision>
  <dcterms:created xsi:type="dcterms:W3CDTF">2022-11-14T10:51:17Z</dcterms:created>
  <dcterms:modified xsi:type="dcterms:W3CDTF">2022-11-25T12:48:36Z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0x0101002B78B175C64519428DD2085AE37A166E</vt:lpwstr>
  </property>
</Properties>
</file>