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128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07/06/2016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4906EA5-32DE-4AA7-BAA8-34EC15A5C3B0}" type="datetimeFigureOut">
              <a:rPr lang="en-GB" smtClean="0"/>
              <a:t>07/06/2016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300BC1-D6BD-4A54-B2B0-C8177BE4A46B}" type="slidenum">
              <a:rPr lang="en-GB" smtClean="0"/>
              <a:t>‹#›</a:t>
            </a:fld>
            <a:endParaRPr lang="en-GB"/>
          </a:p>
        </p:txBody>
      </p:sp>
    </p:spTree>
    <p:extLst>
      <p:ext uri="{BB962C8B-B14F-4D97-AF65-F5344CB8AC3E}">
        <p14:creationId xmlns:p14="http://schemas.microsoft.com/office/powerpoint/2010/main" val="1151113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Ann Webster-Wright’s Professional Life World</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2</a:t>
            </a:fld>
            <a:endParaRPr lang="en-GB" dirty="0"/>
          </a:p>
        </p:txBody>
      </p:sp>
    </p:spTree>
    <p:extLst>
      <p:ext uri="{BB962C8B-B14F-4D97-AF65-F5344CB8AC3E}">
        <p14:creationId xmlns:p14="http://schemas.microsoft.com/office/powerpoint/2010/main" val="282392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Were these polarised?</a:t>
            </a:r>
            <a:r>
              <a:rPr lang="en-GB" baseline="0" dirty="0" smtClean="0"/>
              <a:t> Is there a superiority here? Is this a relevant way to think about knowledge?</a:t>
            </a:r>
            <a:endParaRPr lang="en-GB" dirty="0" smtClean="0"/>
          </a:p>
          <a:p>
            <a:endParaRPr lang="en-GB" dirty="0" smtClean="0"/>
          </a:p>
          <a:p>
            <a:r>
              <a:rPr lang="en-GB" dirty="0" smtClean="0"/>
              <a:t>Gibbons mode 1 and mode 2 both refer to scientific</a:t>
            </a:r>
            <a:r>
              <a:rPr lang="en-GB" baseline="0" dirty="0" smtClean="0"/>
              <a:t> knowledge</a:t>
            </a:r>
          </a:p>
          <a:p>
            <a:endParaRPr lang="en-GB" baseline="0" dirty="0" smtClean="0"/>
          </a:p>
          <a:p>
            <a:r>
              <a:rPr lang="en-GB" baseline="0" dirty="0" smtClean="0"/>
              <a:t>Mode 1 discrete disciplines – biology, chemistry – motivated by fundamental research, not applicability of findings</a:t>
            </a:r>
          </a:p>
          <a:p>
            <a:endParaRPr lang="en-GB" baseline="0" dirty="0" smtClean="0"/>
          </a:p>
          <a:p>
            <a:r>
              <a:rPr lang="en-GB" baseline="0" dirty="0" smtClean="0"/>
              <a:t>Mode 2 – multi-disciplinary teams, specific problems in the real world</a:t>
            </a:r>
          </a:p>
          <a:p>
            <a:endParaRPr lang="en-GB" baseline="0" dirty="0" smtClean="0"/>
          </a:p>
          <a:p>
            <a:r>
              <a:rPr lang="en-GB" baseline="0" dirty="0" smtClean="0"/>
              <a:t>Are these binary oppositions? </a:t>
            </a:r>
          </a:p>
          <a:p>
            <a:endParaRPr lang="en-GB" dirty="0" smtClean="0"/>
          </a:p>
          <a:p>
            <a:r>
              <a:rPr lang="en-GB" dirty="0" smtClean="0"/>
              <a:t>How do they work in a Professional</a:t>
            </a:r>
            <a:r>
              <a:rPr lang="en-GB" baseline="0" dirty="0" smtClean="0"/>
              <a:t> Doctorate</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4</a:t>
            </a:fld>
            <a:endParaRPr lang="en-GB" dirty="0"/>
          </a:p>
        </p:txBody>
      </p:sp>
    </p:spTree>
    <p:extLst>
      <p:ext uri="{BB962C8B-B14F-4D97-AF65-F5344CB8AC3E}">
        <p14:creationId xmlns:p14="http://schemas.microsoft.com/office/powerpoint/2010/main" val="1166459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Boundaries blurred</a:t>
            </a:r>
          </a:p>
          <a:p>
            <a:endParaRPr lang="en-GB" dirty="0" smtClean="0"/>
          </a:p>
          <a:p>
            <a:r>
              <a:rPr lang="en-GB" dirty="0" smtClean="0"/>
              <a:t>Reflects changing natures of Universities</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5</a:t>
            </a:fld>
            <a:endParaRPr lang="en-GB" dirty="0"/>
          </a:p>
        </p:txBody>
      </p:sp>
    </p:spTree>
    <p:extLst>
      <p:ext uri="{BB962C8B-B14F-4D97-AF65-F5344CB8AC3E}">
        <p14:creationId xmlns:p14="http://schemas.microsoft.com/office/powerpoint/2010/main" val="1536333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300BC1-D6BD-4A54-B2B0-C8177BE4A46B}" type="slidenum">
              <a:rPr lang="en-GB" smtClean="0"/>
              <a:t>7</a:t>
            </a:fld>
            <a:endParaRPr lang="en-GB"/>
          </a:p>
        </p:txBody>
      </p:sp>
    </p:spTree>
    <p:extLst>
      <p:ext uri="{BB962C8B-B14F-4D97-AF65-F5344CB8AC3E}">
        <p14:creationId xmlns:p14="http://schemas.microsoft.com/office/powerpoint/2010/main" val="39201146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Acknowledge that experience of work is partial, incomplete and subjective</a:t>
            </a:r>
          </a:p>
          <a:p>
            <a:r>
              <a:rPr lang="en-GB" dirty="0" smtClean="0"/>
              <a:t>Incorporate into practice scientific knowledge that transcends the local and the particular</a:t>
            </a:r>
          </a:p>
          <a:p>
            <a:r>
              <a:rPr lang="en-GB" dirty="0" smtClean="0"/>
              <a:t>Seen as inferior and incomplete context-dependent, problem-solving, contingent, non-generalisable, judged by contribution to problems in situ</a:t>
            </a:r>
          </a:p>
          <a:p>
            <a:r>
              <a:rPr lang="en-GB" dirty="0" smtClean="0"/>
              <a:t>Characteristic of some Professional Doctorates</a:t>
            </a:r>
          </a:p>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8</a:t>
            </a:fld>
            <a:endParaRPr lang="en-GB" dirty="0"/>
          </a:p>
        </p:txBody>
      </p:sp>
    </p:spTree>
    <p:extLst>
      <p:ext uri="{BB962C8B-B14F-4D97-AF65-F5344CB8AC3E}">
        <p14:creationId xmlns:p14="http://schemas.microsoft.com/office/powerpoint/2010/main" val="245879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Undermines conventional</a:t>
            </a:r>
            <a:r>
              <a:rPr lang="en-GB" baseline="0" dirty="0" smtClean="0"/>
              <a:t> knowledge discourses, in the process undermines the legitimacy of institutional life</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Examples of EdD students challenging Headteacher’s uncritical acceptance of Government research reports</a:t>
            </a:r>
            <a:endParaRPr lang="en-GB" dirty="0" smtClean="0"/>
          </a:p>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12</a:t>
            </a:fld>
            <a:endParaRPr lang="en-GB" dirty="0"/>
          </a:p>
        </p:txBody>
      </p:sp>
    </p:spTree>
    <p:extLst>
      <p:ext uri="{BB962C8B-B14F-4D97-AF65-F5344CB8AC3E}">
        <p14:creationId xmlns:p14="http://schemas.microsoft.com/office/powerpoint/2010/main" val="1119331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Colonisation – usually disciplinary – conforming</a:t>
            </a:r>
            <a:r>
              <a:rPr lang="en-GB" baseline="0" dirty="0" smtClean="0"/>
              <a:t> to rules</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13</a:t>
            </a:fld>
            <a:endParaRPr lang="en-GB" dirty="0"/>
          </a:p>
        </p:txBody>
      </p:sp>
    </p:spTree>
    <p:extLst>
      <p:ext uri="{BB962C8B-B14F-4D97-AF65-F5344CB8AC3E}">
        <p14:creationId xmlns:p14="http://schemas.microsoft.com/office/powerpoint/2010/main" val="3751515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Professor of Adult</a:t>
            </a:r>
            <a:r>
              <a:rPr lang="en-GB" baseline="0" dirty="0" smtClean="0"/>
              <a:t> Education, University of Technology, Sydney, Australia</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14</a:t>
            </a:fld>
            <a:endParaRPr lang="en-GB" dirty="0"/>
          </a:p>
        </p:txBody>
      </p:sp>
    </p:spTree>
    <p:extLst>
      <p:ext uri="{BB962C8B-B14F-4D97-AF65-F5344CB8AC3E}">
        <p14:creationId xmlns:p14="http://schemas.microsoft.com/office/powerpoint/2010/main" val="2618852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15</a:t>
            </a:fld>
            <a:endParaRPr lang="en-GB" dirty="0"/>
          </a:p>
        </p:txBody>
      </p:sp>
    </p:spTree>
    <p:extLst>
      <p:ext uri="{BB962C8B-B14F-4D97-AF65-F5344CB8AC3E}">
        <p14:creationId xmlns:p14="http://schemas.microsoft.com/office/powerpoint/2010/main" val="5952257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situations</a:t>
            </a:r>
            <a:r>
              <a:rPr lang="en-GB" baseline="0" dirty="0" smtClean="0"/>
              <a:t> where professionals describe having learnt, the </a:t>
            </a:r>
            <a:r>
              <a:rPr lang="en-GB" i="1" baseline="0" dirty="0" smtClean="0"/>
              <a:t>prior understanding </a:t>
            </a:r>
            <a:r>
              <a:rPr lang="en-GB" i="0" baseline="0" dirty="0" smtClean="0"/>
              <a:t>they bring to the situation is insufficient for the requirements of that situation , but </a:t>
            </a:r>
            <a:r>
              <a:rPr lang="en-GB" i="1" baseline="0" dirty="0" smtClean="0"/>
              <a:t>changes</a:t>
            </a:r>
            <a:r>
              <a:rPr lang="en-GB" i="0" baseline="0" dirty="0" smtClean="0"/>
              <a:t> through learning </a:t>
            </a:r>
            <a:r>
              <a:rPr lang="en-GB" i="1" baseline="0" dirty="0" smtClean="0"/>
              <a:t>transitions.</a:t>
            </a:r>
          </a:p>
          <a:p>
            <a:endParaRPr lang="en-GB" i="1" baseline="0" dirty="0" smtClean="0"/>
          </a:p>
          <a:p>
            <a:r>
              <a:rPr lang="en-GB" i="0" baseline="0" dirty="0" smtClean="0"/>
              <a:t>Variation related to different types of transitions involving knowledge of what to do, thinking about what to do, or questioning what is done</a:t>
            </a:r>
            <a:endParaRPr lang="en-GB" i="0" dirty="0"/>
          </a:p>
        </p:txBody>
      </p:sp>
      <p:sp>
        <p:nvSpPr>
          <p:cNvPr id="4" name="Slide Number Placeholder 3"/>
          <p:cNvSpPr>
            <a:spLocks noGrp="1"/>
          </p:cNvSpPr>
          <p:nvPr>
            <p:ph type="sldNum" sz="quarter" idx="10"/>
          </p:nvPr>
        </p:nvSpPr>
        <p:spPr/>
        <p:txBody>
          <a:bodyPr/>
          <a:lstStyle/>
          <a:p>
            <a:fld id="{70170AD2-8F92-4DBF-96F1-C35DC263A186}" type="slidenum">
              <a:rPr lang="en-GB" smtClean="0"/>
              <a:t>16</a:t>
            </a:fld>
            <a:endParaRPr lang="en-GB" dirty="0"/>
          </a:p>
        </p:txBody>
      </p:sp>
    </p:spTree>
    <p:extLst>
      <p:ext uri="{BB962C8B-B14F-4D97-AF65-F5344CB8AC3E}">
        <p14:creationId xmlns:p14="http://schemas.microsoft.com/office/powerpoint/2010/main" val="30580817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Describes how the change in understanding occurs, through the professional’s </a:t>
            </a:r>
            <a:r>
              <a:rPr lang="en-GB" i="1" dirty="0" smtClean="0"/>
              <a:t>active</a:t>
            </a:r>
            <a:r>
              <a:rPr lang="en-GB" i="1" baseline="0" dirty="0" smtClean="0"/>
              <a:t> engagement </a:t>
            </a:r>
            <a:r>
              <a:rPr lang="en-GB" baseline="0" dirty="0" smtClean="0"/>
              <a:t>in aspects of </a:t>
            </a:r>
            <a:r>
              <a:rPr lang="en-GB" i="1" baseline="0" dirty="0" smtClean="0"/>
              <a:t>professional practice </a:t>
            </a:r>
            <a:r>
              <a:rPr lang="en-GB" baseline="0" dirty="0" smtClean="0"/>
              <a:t>that they </a:t>
            </a:r>
            <a:r>
              <a:rPr lang="en-GB" i="1" baseline="0" dirty="0" smtClean="0"/>
              <a:t>care about </a:t>
            </a:r>
            <a:r>
              <a:rPr lang="en-GB" baseline="0" dirty="0" smtClean="0"/>
              <a:t>and perceive as </a:t>
            </a:r>
            <a:r>
              <a:rPr lang="en-GB" i="1" baseline="0" dirty="0" smtClean="0"/>
              <a:t>uncertain</a:t>
            </a:r>
            <a:r>
              <a:rPr lang="en-GB" baseline="0" dirty="0" smtClean="0"/>
              <a:t>.</a:t>
            </a:r>
          </a:p>
          <a:p>
            <a:endParaRPr lang="en-GB" baseline="0" dirty="0" smtClean="0"/>
          </a:p>
          <a:p>
            <a:r>
              <a:rPr lang="en-GB" baseline="0" dirty="0" smtClean="0"/>
              <a:t>Variation in engagement in different aspects of professional practice and ways in which uncertainty is perceived by the professional</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17</a:t>
            </a:fld>
            <a:endParaRPr lang="en-GB" dirty="0"/>
          </a:p>
        </p:txBody>
      </p:sp>
    </p:spTree>
    <p:extLst>
      <p:ext uri="{BB962C8B-B14F-4D97-AF65-F5344CB8AC3E}">
        <p14:creationId xmlns:p14="http://schemas.microsoft.com/office/powerpoint/2010/main" val="119356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Multiple experiences of learning are </a:t>
            </a:r>
            <a:r>
              <a:rPr lang="en-GB" i="1" dirty="0" smtClean="0"/>
              <a:t>interconnected</a:t>
            </a:r>
            <a:r>
              <a:rPr lang="en-GB" i="1" baseline="0" dirty="0" smtClean="0"/>
              <a:t> over time </a:t>
            </a:r>
            <a:r>
              <a:rPr lang="en-GB" baseline="0" dirty="0" smtClean="0"/>
              <a:t>in APL. Professionals learn through </a:t>
            </a:r>
            <a:r>
              <a:rPr lang="en-GB" i="1" baseline="0" dirty="0" smtClean="0"/>
              <a:t>dynamic interaction </a:t>
            </a:r>
            <a:r>
              <a:rPr lang="en-GB" baseline="0" dirty="0" smtClean="0"/>
              <a:t>with a range of other people in an ongoing, </a:t>
            </a:r>
            <a:r>
              <a:rPr lang="en-GB" i="1" baseline="0" dirty="0" smtClean="0"/>
              <a:t>circuitous and iterative manner  </a:t>
            </a:r>
            <a:r>
              <a:rPr lang="en-GB" i="0" baseline="0" dirty="0" smtClean="0"/>
              <a:t>(repeating towards a desired goal)</a:t>
            </a:r>
            <a:r>
              <a:rPr lang="en-GB" i="1" baseline="0" dirty="0" smtClean="0"/>
              <a:t> </a:t>
            </a:r>
            <a:r>
              <a:rPr lang="en-GB" baseline="0" dirty="0" smtClean="0"/>
              <a:t>that creates a </a:t>
            </a:r>
            <a:r>
              <a:rPr lang="en-GB" i="1" baseline="0" dirty="0" smtClean="0"/>
              <a:t>web</a:t>
            </a:r>
            <a:r>
              <a:rPr lang="en-GB" baseline="0" dirty="0" smtClean="0"/>
              <a:t> of interconnected experiences.  In this process the professional’s imagination draws together recollections of past experiences, awareness of the present situation and anticipation of future possibilities.  Accounts for and integrates the complex social and temporal dimensions of APL</a:t>
            </a:r>
          </a:p>
          <a:p>
            <a:endParaRPr lang="en-GB" baseline="0" dirty="0" smtClean="0"/>
          </a:p>
          <a:p>
            <a:r>
              <a:rPr lang="en-GB" baseline="0" dirty="0" smtClean="0"/>
              <a:t>Variations – type of interactions that occur and extent to which experience and understanding is shared</a:t>
            </a:r>
            <a:endParaRPr lang="en-GB" dirty="0" smtClean="0"/>
          </a:p>
          <a:p>
            <a:endParaRPr lang="en-GB" dirty="0" smtClean="0"/>
          </a:p>
          <a:p>
            <a:r>
              <a:rPr lang="en-GB" dirty="0" smtClean="0"/>
              <a:t>Variation – type of interactions and the extent of shared experiences and understanding</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18</a:t>
            </a:fld>
            <a:endParaRPr lang="en-GB" dirty="0"/>
          </a:p>
        </p:txBody>
      </p:sp>
    </p:spTree>
    <p:extLst>
      <p:ext uri="{BB962C8B-B14F-4D97-AF65-F5344CB8AC3E}">
        <p14:creationId xmlns:p14="http://schemas.microsoft.com/office/powerpoint/2010/main" val="30118436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Process is </a:t>
            </a:r>
            <a:r>
              <a:rPr lang="en-GB" i="1" dirty="0" smtClean="0"/>
              <a:t>open</a:t>
            </a:r>
            <a:r>
              <a:rPr lang="en-GB" dirty="0" smtClean="0"/>
              <a:t> to many </a:t>
            </a:r>
            <a:r>
              <a:rPr lang="en-GB" i="1" dirty="0" smtClean="0"/>
              <a:t>possibilities</a:t>
            </a:r>
            <a:r>
              <a:rPr lang="en-GB" dirty="0" smtClean="0"/>
              <a:t> because it occurs through engagement with others in the complexities of practice over time. APL is </a:t>
            </a:r>
            <a:r>
              <a:rPr lang="en-GB" i="1" dirty="0" smtClean="0"/>
              <a:t>open-ended</a:t>
            </a:r>
            <a:r>
              <a:rPr lang="en-GB" baseline="0" dirty="0" smtClean="0"/>
              <a:t> with no clear beginning or pre-determined outcome, requiring an openness or flexibility of attitude on the part of the professional to cope with the inherent uncertainty of the process.  Yet this openness is not infinite but is </a:t>
            </a:r>
            <a:r>
              <a:rPr lang="en-GB" i="1" baseline="0" dirty="0" smtClean="0"/>
              <a:t>circumscribed</a:t>
            </a:r>
            <a:r>
              <a:rPr lang="en-GB" baseline="0" dirty="0" smtClean="0"/>
              <a:t>  and shaped by the </a:t>
            </a:r>
            <a:r>
              <a:rPr lang="en-GB" i="1" baseline="0" dirty="0" smtClean="0"/>
              <a:t>opportunities and constraints </a:t>
            </a:r>
            <a:r>
              <a:rPr lang="en-GB" baseline="0" dirty="0" smtClean="0"/>
              <a:t>of the professional’s working </a:t>
            </a:r>
            <a:r>
              <a:rPr lang="en-GB" i="1" baseline="0" dirty="0" smtClean="0"/>
              <a:t>context</a:t>
            </a:r>
            <a:r>
              <a:rPr lang="en-GB" baseline="0" dirty="0" smtClean="0"/>
              <a:t>.  There are tensions between the possibilities inherent in APL and the circumscription of context.  Variation is related to the way in which different professionals </a:t>
            </a:r>
            <a:r>
              <a:rPr lang="en-GB" i="1" baseline="0" dirty="0" smtClean="0"/>
              <a:t>resolve these tensions</a:t>
            </a:r>
            <a:r>
              <a:rPr lang="en-GB" baseline="0" dirty="0" smtClean="0"/>
              <a:t>.  This resolution shapes the professional’s experience of APL, so that the learning of each professional has a unique quality although the structure is common to all.</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19</a:t>
            </a:fld>
            <a:endParaRPr lang="en-GB" dirty="0"/>
          </a:p>
        </p:txBody>
      </p:sp>
    </p:spTree>
    <p:extLst>
      <p:ext uri="{BB962C8B-B14F-4D97-AF65-F5344CB8AC3E}">
        <p14:creationId xmlns:p14="http://schemas.microsoft.com/office/powerpoint/2010/main" val="150429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07/06/2016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07/06/2016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07/06/2016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07/06/2016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07/06/2016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07/06/2016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07/06/2016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9911" y="1196752"/>
            <a:ext cx="7128792" cy="4431983"/>
          </a:xfrm>
          <a:prstGeom prst="rect">
            <a:avLst/>
          </a:prstGeom>
          <a:noFill/>
        </p:spPr>
        <p:txBody>
          <a:bodyPr wrap="square" rtlCol="0">
            <a:spAutoFit/>
          </a:bodyPr>
          <a:lstStyle/>
          <a:p>
            <a:pPr algn="ctr"/>
            <a:r>
              <a:rPr lang="en-US" sz="4400" dirty="0">
                <a:solidFill>
                  <a:prstClr val="black"/>
                </a:solidFill>
                <a:ea typeface="+mj-ea"/>
                <a:cs typeface="+mj-cs"/>
              </a:rPr>
              <a:t>Professional </a:t>
            </a:r>
            <a:r>
              <a:rPr lang="en-US" sz="4400" dirty="0" smtClean="0">
                <a:solidFill>
                  <a:prstClr val="black"/>
                </a:solidFill>
                <a:ea typeface="+mj-ea"/>
                <a:cs typeface="+mj-cs"/>
              </a:rPr>
              <a:t>Learning</a:t>
            </a:r>
          </a:p>
          <a:p>
            <a:pPr algn="ctr"/>
            <a:r>
              <a:rPr lang="en-US" sz="4400" dirty="0">
                <a:solidFill>
                  <a:prstClr val="black"/>
                </a:solidFill>
                <a:ea typeface="+mj-ea"/>
                <a:cs typeface="+mj-cs"/>
              </a:rPr>
              <a:t/>
            </a:r>
            <a:br>
              <a:rPr lang="en-US" sz="4400" dirty="0">
                <a:solidFill>
                  <a:prstClr val="black"/>
                </a:solidFill>
                <a:ea typeface="+mj-ea"/>
                <a:cs typeface="+mj-cs"/>
              </a:rPr>
            </a:br>
            <a:r>
              <a:rPr lang="en-US" sz="4400" dirty="0" smtClean="0">
                <a:solidFill>
                  <a:schemeClr val="bg1"/>
                </a:solidFill>
                <a:ea typeface="+mj-ea"/>
                <a:cs typeface="+mj-cs"/>
              </a:rPr>
              <a:t>Models of knowledge </a:t>
            </a:r>
            <a:r>
              <a:rPr lang="en-US" sz="4400" dirty="0">
                <a:solidFill>
                  <a:schemeClr val="bg1"/>
                </a:solidFill>
                <a:ea typeface="+mj-ea"/>
                <a:cs typeface="+mj-cs"/>
              </a:rPr>
              <a:t>and authentic professional learning for Professional Doctorates</a:t>
            </a:r>
            <a:r>
              <a:rPr lang="en-US" sz="4400" dirty="0">
                <a:solidFill>
                  <a:prstClr val="black"/>
                </a:solidFill>
                <a:ea typeface="+mj-ea"/>
                <a:cs typeface="+mj-cs"/>
              </a:rPr>
              <a:t/>
            </a:r>
            <a:br>
              <a:rPr lang="en-US" sz="4400" dirty="0">
                <a:solidFill>
                  <a:prstClr val="black"/>
                </a:solidFill>
                <a:ea typeface="+mj-ea"/>
                <a:cs typeface="+mj-cs"/>
              </a:rPr>
            </a:br>
            <a:endParaRPr lang="en-GB" dirty="0"/>
          </a:p>
        </p:txBody>
      </p:sp>
    </p:spTree>
    <p:extLst>
      <p:ext uri="{BB962C8B-B14F-4D97-AF65-F5344CB8AC3E}">
        <p14:creationId xmlns:p14="http://schemas.microsoft.com/office/powerpoint/2010/main" val="30440570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rmAutofit fontScale="90000"/>
          </a:bodyPr>
          <a:lstStyle/>
          <a:p>
            <a:r>
              <a:rPr lang="en-GB" sz="2800" dirty="0"/>
              <a:t>So, what do you do for a living?</a:t>
            </a:r>
          </a:p>
        </p:txBody>
      </p:sp>
      <p:sp>
        <p:nvSpPr>
          <p:cNvPr id="5" name="Text Placeholder 4"/>
          <p:cNvSpPr>
            <a:spLocks noGrp="1"/>
          </p:cNvSpPr>
          <p:nvPr>
            <p:ph type="body" sz="half" idx="2"/>
          </p:nvPr>
        </p:nvSpPr>
        <p:spPr>
          <a:xfrm flipV="1">
            <a:off x="1792288" y="6172199"/>
            <a:ext cx="5141912" cy="45719"/>
          </a:xfrm>
        </p:spPr>
        <p:txBody>
          <a:bodyPr>
            <a:normAutofit fontScale="25000" lnSpcReduction="20000"/>
          </a:bodyPr>
          <a:lstStyle/>
          <a:p>
            <a:endParaRPr lang="en-GB" dirty="0"/>
          </a:p>
        </p:txBody>
      </p:sp>
      <p:sp>
        <p:nvSpPr>
          <p:cNvPr id="11" name="Picture Placeholder 9"/>
          <p:cNvSpPr txBox="1">
            <a:spLocks/>
          </p:cNvSpPr>
          <p:nvPr/>
        </p:nvSpPr>
        <p:spPr>
          <a:xfrm>
            <a:off x="1828800" y="609600"/>
            <a:ext cx="5486400" cy="4114800"/>
          </a:xfrm>
          <a:prstGeom prst="rect">
            <a:avLst/>
          </a:prstGeom>
        </p:spPr>
      </p:sp>
      <p:pic>
        <p:nvPicPr>
          <p:cNvPr id="1026" name="Picture 2" descr="http://ts1.mm.bing.net/th?&amp;id=HN.608003529464680344&amp;w=300&amp;h=300&amp;c=0&amp;pid=1.9&amp;rs=0&amp;p=0"/>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60891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611560" y="2492896"/>
            <a:ext cx="7704856" cy="1143000"/>
          </a:xfrm>
          <a:prstGeom prst="rect">
            <a:avLst/>
          </a:prstGeom>
        </p:spPr>
        <p:txBody>
          <a:bodyPr vert="horz" lIns="91440" tIns="45720" rIns="91440" bIns="45720" rtlCol="0" anchor="ctr">
            <a:normAutofit fontScale="8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How would you define ‘professional’ and ‘academic’ knowledge?</a:t>
            </a:r>
            <a:endParaRPr lang="en-GB" dirty="0"/>
          </a:p>
        </p:txBody>
      </p:sp>
    </p:spTree>
    <p:extLst>
      <p:ext uri="{BB962C8B-B14F-4D97-AF65-F5344CB8AC3E}">
        <p14:creationId xmlns:p14="http://schemas.microsoft.com/office/powerpoint/2010/main" val="12749883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‘Professional knowledge’          ‘Academic 						knowledge’</a:t>
            </a:r>
            <a:endParaRPr lang="en-GB" sz="2800" dirty="0"/>
          </a:p>
        </p:txBody>
      </p:sp>
      <p:sp>
        <p:nvSpPr>
          <p:cNvPr id="3" name="Content Placeholder 2"/>
          <p:cNvSpPr>
            <a:spLocks noGrp="1"/>
          </p:cNvSpPr>
          <p:nvPr>
            <p:ph sz="half" idx="1"/>
          </p:nvPr>
        </p:nvSpPr>
        <p:spPr/>
        <p:txBody>
          <a:bodyPr/>
          <a:lstStyle/>
          <a:p>
            <a:r>
              <a:rPr lang="en-GB" dirty="0" smtClean="0"/>
              <a:t>Less scientific	</a:t>
            </a:r>
          </a:p>
          <a:p>
            <a:r>
              <a:rPr lang="en-GB" dirty="0" smtClean="0"/>
              <a:t>Practical </a:t>
            </a:r>
          </a:p>
          <a:p>
            <a:r>
              <a:rPr lang="en-GB" dirty="0" smtClean="0"/>
              <a:t>Particular</a:t>
            </a:r>
          </a:p>
          <a:p>
            <a:r>
              <a:rPr lang="en-GB" dirty="0" smtClean="0"/>
              <a:t>Concrete</a:t>
            </a:r>
          </a:p>
          <a:p>
            <a:r>
              <a:rPr lang="en-GB" dirty="0" smtClean="0"/>
              <a:t>Gibbons </a:t>
            </a:r>
            <a:r>
              <a:rPr lang="en-GB" i="1" dirty="0" smtClean="0"/>
              <a:t>et al. </a:t>
            </a:r>
            <a:r>
              <a:rPr lang="en-GB" dirty="0" smtClean="0"/>
              <a:t>Mode 2</a:t>
            </a:r>
            <a:endParaRPr lang="en-GB" dirty="0"/>
          </a:p>
        </p:txBody>
      </p:sp>
      <p:sp>
        <p:nvSpPr>
          <p:cNvPr id="4" name="Content Placeholder 3"/>
          <p:cNvSpPr>
            <a:spLocks noGrp="1"/>
          </p:cNvSpPr>
          <p:nvPr>
            <p:ph sz="half" idx="2"/>
          </p:nvPr>
        </p:nvSpPr>
        <p:spPr/>
        <p:txBody>
          <a:bodyPr/>
          <a:lstStyle/>
          <a:p>
            <a:r>
              <a:rPr lang="en-GB" dirty="0" smtClean="0"/>
              <a:t>Scientific</a:t>
            </a:r>
          </a:p>
          <a:p>
            <a:r>
              <a:rPr lang="en-GB" dirty="0" smtClean="0"/>
              <a:t>Theoretical</a:t>
            </a:r>
          </a:p>
          <a:p>
            <a:r>
              <a:rPr lang="en-GB" dirty="0" smtClean="0"/>
              <a:t>General</a:t>
            </a:r>
          </a:p>
          <a:p>
            <a:r>
              <a:rPr lang="en-GB" dirty="0" smtClean="0"/>
              <a:t>Abstract</a:t>
            </a:r>
          </a:p>
          <a:p>
            <a:r>
              <a:rPr lang="en-GB" dirty="0" smtClean="0"/>
              <a:t>Gibbons </a:t>
            </a:r>
            <a:r>
              <a:rPr lang="en-GB" i="1" dirty="0" smtClean="0"/>
              <a:t>et al.</a:t>
            </a:r>
            <a:r>
              <a:rPr lang="en-GB" dirty="0" smtClean="0"/>
              <a:t> Mode 1</a:t>
            </a:r>
            <a:endParaRPr lang="en-GB" i="1" dirty="0" smtClean="0"/>
          </a:p>
          <a:p>
            <a:endParaRPr lang="en-GB" dirty="0"/>
          </a:p>
        </p:txBody>
      </p:sp>
    </p:spTree>
    <p:extLst>
      <p:ext uri="{BB962C8B-B14F-4D97-AF65-F5344CB8AC3E}">
        <p14:creationId xmlns:p14="http://schemas.microsoft.com/office/powerpoint/2010/main" val="32495047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Doctorates</a:t>
            </a:r>
            <a:endParaRPr lang="en-GB" dirty="0"/>
          </a:p>
        </p:txBody>
      </p:sp>
      <p:sp>
        <p:nvSpPr>
          <p:cNvPr id="3" name="Content Placeholder 2"/>
          <p:cNvSpPr>
            <a:spLocks noGrp="1"/>
          </p:cNvSpPr>
          <p:nvPr>
            <p:ph idx="1"/>
          </p:nvPr>
        </p:nvSpPr>
        <p:spPr/>
        <p:txBody>
          <a:bodyPr>
            <a:normAutofit fontScale="70000" lnSpcReduction="20000"/>
          </a:bodyPr>
          <a:lstStyle/>
          <a:p>
            <a:pPr marL="0" indent="0">
              <a:lnSpc>
                <a:spcPct val="120000"/>
              </a:lnSpc>
              <a:spcBef>
                <a:spcPts val="0"/>
              </a:spcBef>
              <a:buNone/>
            </a:pPr>
            <a:r>
              <a:rPr lang="en-GB" dirty="0" smtClean="0"/>
              <a:t>For experienced professionals who</a:t>
            </a:r>
          </a:p>
          <a:p>
            <a:pPr>
              <a:lnSpc>
                <a:spcPct val="120000"/>
              </a:lnSpc>
              <a:spcBef>
                <a:spcPts val="0"/>
              </a:spcBef>
              <a:buFontTx/>
              <a:buChar char="-"/>
            </a:pPr>
            <a:r>
              <a:rPr lang="en-GB" dirty="0" smtClean="0"/>
              <a:t>Enhance their practice through research and critical reflection</a:t>
            </a:r>
          </a:p>
          <a:p>
            <a:pPr>
              <a:lnSpc>
                <a:spcPct val="120000"/>
              </a:lnSpc>
              <a:spcBef>
                <a:spcPts val="0"/>
              </a:spcBef>
              <a:buFontTx/>
              <a:buChar char="-"/>
            </a:pPr>
            <a:r>
              <a:rPr lang="en-GB" dirty="0" smtClean="0"/>
              <a:t>Develop knowledge, understanding and competence through research</a:t>
            </a:r>
          </a:p>
          <a:p>
            <a:pPr>
              <a:lnSpc>
                <a:spcPct val="120000"/>
              </a:lnSpc>
              <a:spcBef>
                <a:spcPts val="0"/>
              </a:spcBef>
              <a:buFontTx/>
              <a:buChar char="-"/>
            </a:pPr>
            <a:r>
              <a:rPr lang="en-GB" dirty="0" smtClean="0"/>
              <a:t>Look at their practice through a ‘research lens’</a:t>
            </a:r>
          </a:p>
          <a:p>
            <a:pPr>
              <a:lnSpc>
                <a:spcPct val="120000"/>
              </a:lnSpc>
              <a:spcBef>
                <a:spcPts val="0"/>
              </a:spcBef>
              <a:buFontTx/>
              <a:buChar char="-"/>
            </a:pPr>
            <a:r>
              <a:rPr lang="en-GB" dirty="0" smtClean="0"/>
              <a:t>Theorise their practice</a:t>
            </a:r>
          </a:p>
          <a:p>
            <a:pPr>
              <a:lnSpc>
                <a:spcPct val="120000"/>
              </a:lnSpc>
              <a:spcBef>
                <a:spcPts val="0"/>
              </a:spcBef>
              <a:buFontTx/>
              <a:buChar char="-"/>
            </a:pPr>
            <a:r>
              <a:rPr lang="en-GB" dirty="0" smtClean="0"/>
              <a:t>Find a ‘space’ to integrate theory with practice</a:t>
            </a:r>
          </a:p>
          <a:p>
            <a:pPr>
              <a:lnSpc>
                <a:spcPct val="120000"/>
              </a:lnSpc>
              <a:spcBef>
                <a:spcPts val="0"/>
              </a:spcBef>
              <a:buFontTx/>
              <a:buChar char="-"/>
            </a:pPr>
            <a:endParaRPr lang="en-GB" dirty="0"/>
          </a:p>
          <a:p>
            <a:pPr marL="0" indent="0">
              <a:lnSpc>
                <a:spcPct val="120000"/>
              </a:lnSpc>
              <a:spcBef>
                <a:spcPts val="0"/>
              </a:spcBef>
              <a:buNone/>
            </a:pPr>
            <a:r>
              <a:rPr lang="en-GB" dirty="0"/>
              <a:t>http://www.qaa.ac.uk/en/Publications/Documents/Doctoral-Degree-Characteristics.pdf</a:t>
            </a:r>
          </a:p>
        </p:txBody>
      </p:sp>
    </p:spTree>
    <p:extLst>
      <p:ext uri="{BB962C8B-B14F-4D97-AF65-F5344CB8AC3E}">
        <p14:creationId xmlns:p14="http://schemas.microsoft.com/office/powerpoint/2010/main" val="35345224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81000"/>
            <a:ext cx="8229600" cy="1143000"/>
          </a:xfrm>
        </p:spPr>
        <p:txBody>
          <a:bodyPr>
            <a:normAutofit/>
          </a:bodyPr>
          <a:lstStyle/>
          <a:p>
            <a:pPr algn="l"/>
            <a:r>
              <a:rPr lang="en-GB" sz="2800" dirty="0" smtClean="0"/>
              <a:t>Scott </a:t>
            </a:r>
            <a:r>
              <a:rPr lang="en-GB" sz="2800" i="1" dirty="0" smtClean="0"/>
              <a:t>et al.</a:t>
            </a:r>
            <a:r>
              <a:rPr lang="en-GB" sz="2800" dirty="0" smtClean="0"/>
              <a:t> (2004) </a:t>
            </a:r>
            <a:r>
              <a:rPr lang="en-GB" sz="2800" i="1" dirty="0" smtClean="0"/>
              <a:t>Professional Doctorates: Integrating Professional and Academic Knowledge</a:t>
            </a:r>
            <a:endParaRPr lang="en-GB" sz="2800" i="1" dirty="0"/>
          </a:p>
        </p:txBody>
      </p:sp>
      <p:sp>
        <p:nvSpPr>
          <p:cNvPr id="3" name="Content Placeholder 2"/>
          <p:cNvSpPr>
            <a:spLocks noGrp="1"/>
          </p:cNvSpPr>
          <p:nvPr>
            <p:ph idx="1"/>
          </p:nvPr>
        </p:nvSpPr>
        <p:spPr/>
        <p:txBody>
          <a:bodyPr>
            <a:normAutofit lnSpcReduction="10000"/>
          </a:bodyPr>
          <a:lstStyle/>
          <a:p>
            <a:pPr marL="0" indent="0">
              <a:buNone/>
            </a:pPr>
            <a:r>
              <a:rPr lang="en-GB" dirty="0" smtClean="0"/>
              <a:t>Looks at DBA, EdD, EngD</a:t>
            </a:r>
          </a:p>
          <a:p>
            <a:pPr marL="0" indent="0">
              <a:buNone/>
            </a:pPr>
            <a:endParaRPr lang="en-GB" dirty="0" smtClean="0"/>
          </a:p>
          <a:p>
            <a:pPr marL="0" indent="0">
              <a:buNone/>
            </a:pPr>
            <a:r>
              <a:rPr lang="en-GB" dirty="0" smtClean="0"/>
              <a:t>Suggested four modes of knowledge:</a:t>
            </a:r>
          </a:p>
          <a:p>
            <a:pPr marL="0" indent="0">
              <a:buNone/>
            </a:pPr>
            <a:r>
              <a:rPr lang="en-GB" dirty="0" smtClean="0"/>
              <a:t>Mode 1 – disciplinary</a:t>
            </a:r>
          </a:p>
          <a:p>
            <a:pPr marL="0" indent="0">
              <a:buNone/>
            </a:pPr>
            <a:r>
              <a:rPr lang="en-GB" dirty="0" smtClean="0"/>
              <a:t>Mode 2 – technical rationality</a:t>
            </a:r>
          </a:p>
          <a:p>
            <a:pPr marL="0" indent="0">
              <a:buNone/>
            </a:pPr>
            <a:r>
              <a:rPr lang="en-GB" dirty="0" smtClean="0"/>
              <a:t>Mode 3 – dispositional and transdisciplinary</a:t>
            </a:r>
          </a:p>
          <a:p>
            <a:pPr marL="0" indent="0">
              <a:buNone/>
            </a:pPr>
            <a:r>
              <a:rPr lang="en-GB" dirty="0" smtClean="0"/>
              <a:t>Mode 4 – critical knowledge</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9000" y="1066800"/>
            <a:ext cx="1590675" cy="23825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188413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 1: Disciplinary Knowledge</a:t>
            </a:r>
            <a:endParaRPr lang="en-GB" dirty="0"/>
          </a:p>
        </p:txBody>
      </p:sp>
      <p:sp>
        <p:nvSpPr>
          <p:cNvPr id="3" name="Content Placeholder 2"/>
          <p:cNvSpPr>
            <a:spLocks noGrp="1"/>
          </p:cNvSpPr>
          <p:nvPr>
            <p:ph idx="1"/>
          </p:nvPr>
        </p:nvSpPr>
        <p:spPr/>
        <p:txBody>
          <a:bodyPr>
            <a:normAutofit/>
          </a:bodyPr>
          <a:lstStyle/>
          <a:p>
            <a:r>
              <a:rPr lang="en-GB" dirty="0" smtClean="0"/>
              <a:t>Belief that disciplinary knowledge is superior to knowledge produced in the workplace</a:t>
            </a:r>
          </a:p>
          <a:p>
            <a:r>
              <a:rPr lang="en-GB" dirty="0" smtClean="0"/>
              <a:t>Practice is the source for reflection, not the arena where theorising takes place</a:t>
            </a:r>
          </a:p>
          <a:p>
            <a:r>
              <a:rPr lang="en-GB" dirty="0" smtClean="0"/>
              <a:t>Students are initiated into academic practices with their own set of rules</a:t>
            </a:r>
          </a:p>
        </p:txBody>
      </p:sp>
    </p:spTree>
    <p:extLst>
      <p:ext uri="{BB962C8B-B14F-4D97-AF65-F5344CB8AC3E}">
        <p14:creationId xmlns:p14="http://schemas.microsoft.com/office/powerpoint/2010/main" val="25423360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 2 Technical Rationality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Reliance on technical knowledge</a:t>
            </a:r>
          </a:p>
          <a:p>
            <a:r>
              <a:rPr lang="en-GB" dirty="0" smtClean="0"/>
              <a:t>Rationale is to make the workplace more productive and efficient place</a:t>
            </a:r>
          </a:p>
          <a:p>
            <a:r>
              <a:rPr lang="en-GB" dirty="0" smtClean="0"/>
              <a:t>Not pursuing knowledge for its own sake</a:t>
            </a:r>
          </a:p>
          <a:p>
            <a:r>
              <a:rPr lang="en-GB" dirty="0" smtClean="0"/>
              <a:t>Criterion for success is ‘does it work in practice?’</a:t>
            </a:r>
          </a:p>
          <a:p>
            <a:r>
              <a:rPr lang="en-GB" dirty="0" smtClean="0"/>
              <a:t>BUT no desire to examine contexts of the work (political/ethical)</a:t>
            </a:r>
            <a:endParaRPr lang="en-GB" dirty="0"/>
          </a:p>
        </p:txBody>
      </p:sp>
    </p:spTree>
    <p:extLst>
      <p:ext uri="{BB962C8B-B14F-4D97-AF65-F5344CB8AC3E}">
        <p14:creationId xmlns:p14="http://schemas.microsoft.com/office/powerpoint/2010/main" val="23346333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0617" y="548680"/>
            <a:ext cx="6591532" cy="43240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28968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Mode 3: </a:t>
            </a:r>
            <a:r>
              <a:rPr lang="en-GB" dirty="0"/>
              <a:t>Dispositional and Transdisciplinary Knowledge</a:t>
            </a:r>
          </a:p>
        </p:txBody>
      </p:sp>
      <p:sp>
        <p:nvSpPr>
          <p:cNvPr id="3" name="Content Placeholder 2"/>
          <p:cNvSpPr>
            <a:spLocks noGrp="1"/>
          </p:cNvSpPr>
          <p:nvPr>
            <p:ph idx="1"/>
          </p:nvPr>
        </p:nvSpPr>
        <p:spPr/>
        <p:txBody>
          <a:bodyPr>
            <a:normAutofit fontScale="92500" lnSpcReduction="20000"/>
          </a:bodyPr>
          <a:lstStyle/>
          <a:p>
            <a:r>
              <a:rPr lang="en-GB" dirty="0" smtClean="0"/>
              <a:t>Liberal non-prescriptive view of the relationship between disciplinary and practice-based knowledge</a:t>
            </a:r>
          </a:p>
          <a:p>
            <a:r>
              <a:rPr lang="en-GB" dirty="0" smtClean="0"/>
              <a:t>Methodological imperialism is resisted, a multi-perspectival view is adopted, series of methods which have greater or lesser credence</a:t>
            </a:r>
          </a:p>
          <a:p>
            <a:r>
              <a:rPr lang="en-GB" dirty="0" smtClean="0"/>
              <a:t>Practice is the source of and the arena for theoretical development</a:t>
            </a:r>
            <a:endParaRPr lang="en-GB" dirty="0"/>
          </a:p>
        </p:txBody>
      </p:sp>
    </p:spTree>
    <p:extLst>
      <p:ext uri="{BB962C8B-B14F-4D97-AF65-F5344CB8AC3E}">
        <p14:creationId xmlns:p14="http://schemas.microsoft.com/office/powerpoint/2010/main" val="35369183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5592763"/>
          </a:xfrm>
        </p:spPr>
        <p:txBody>
          <a:bodyPr>
            <a:normAutofit/>
          </a:bodyPr>
          <a:lstStyle/>
          <a:p>
            <a:r>
              <a:rPr lang="en-GB" sz="2400" dirty="0" smtClean="0"/>
              <a:t>‘to enable practitioners to develop dispositions that enable them to reflect on their own practical experience and go beyond it’ (Scott </a:t>
            </a:r>
            <a:r>
              <a:rPr lang="en-GB" sz="2400" i="1" dirty="0" smtClean="0"/>
              <a:t>et al.</a:t>
            </a:r>
            <a:r>
              <a:rPr lang="en-GB" sz="2400" dirty="0" smtClean="0"/>
              <a:t>, 2004:48)</a:t>
            </a:r>
          </a:p>
          <a:p>
            <a:r>
              <a:rPr lang="en-GB" sz="2400" dirty="0" smtClean="0"/>
              <a:t>Like mode 2 in that it is trans-disciplinary, judged by whether it works or not, pragmatic, situated in workplace, derives its context from work</a:t>
            </a:r>
          </a:p>
          <a:p>
            <a:r>
              <a:rPr lang="en-GB" sz="2400" dirty="0" smtClean="0"/>
              <a:t>Unlike mode 2 – the practitioner is required to go beyond current ways of thinking and behaving, develop appropriate dispositions and acquire reflective capital</a:t>
            </a:r>
          </a:p>
          <a:p>
            <a:r>
              <a:rPr lang="en-GB" sz="2400" dirty="0" smtClean="0"/>
              <a:t>Essentially concerned with the individual and their own practice – therefore limited in scope?</a:t>
            </a:r>
            <a:endParaRPr lang="en-GB" sz="2400" dirty="0"/>
          </a:p>
        </p:txBody>
      </p:sp>
    </p:spTree>
    <p:extLst>
      <p:ext uri="{BB962C8B-B14F-4D97-AF65-F5344CB8AC3E}">
        <p14:creationId xmlns:p14="http://schemas.microsoft.com/office/powerpoint/2010/main" val="41816328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 4: Critical Knowledge</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Knowledge is explicitly or implicitly political and change-oriented </a:t>
            </a:r>
          </a:p>
          <a:p>
            <a:r>
              <a:rPr lang="en-GB" dirty="0" smtClean="0"/>
              <a:t>Critical of the prevailing ethos and purposes of the various workplaces ‘a kind of critical reflection on things that people would prefer not to have critical reflection applied to’ (Scott </a:t>
            </a:r>
            <a:r>
              <a:rPr lang="en-GB" i="1" dirty="0" smtClean="0"/>
              <a:t>et al.</a:t>
            </a:r>
            <a:r>
              <a:rPr lang="en-GB" dirty="0" smtClean="0"/>
              <a:t>:51) </a:t>
            </a:r>
          </a:p>
          <a:p>
            <a:r>
              <a:rPr lang="en-GB" dirty="0" smtClean="0"/>
              <a:t>Identifying power structures and destabilising them so that more equal and just arrangements are made</a:t>
            </a:r>
            <a:endParaRPr lang="en-GB" dirty="0"/>
          </a:p>
        </p:txBody>
      </p:sp>
    </p:spTree>
    <p:extLst>
      <p:ext uri="{BB962C8B-B14F-4D97-AF65-F5344CB8AC3E}">
        <p14:creationId xmlns:p14="http://schemas.microsoft.com/office/powerpoint/2010/main" val="140151720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Implications for Professional Doctorates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Integration of all four modes of knowledge: disciplinary, technicist, dispositional and critical </a:t>
            </a:r>
          </a:p>
          <a:p>
            <a:r>
              <a:rPr lang="en-GB" dirty="0" smtClean="0"/>
              <a:t>Colonisation where one mode of knowledge – usually disciplinary - subsumes the others</a:t>
            </a:r>
          </a:p>
          <a:p>
            <a:r>
              <a:rPr lang="en-GB" dirty="0" smtClean="0"/>
              <a:t>Colonisation where practice takes precedence</a:t>
            </a:r>
          </a:p>
          <a:p>
            <a:r>
              <a:rPr lang="en-GB" dirty="0" smtClean="0"/>
              <a:t>Hybrid nature of professional doctorates reflect tensions between academic and professional knowledge</a:t>
            </a:r>
            <a:endParaRPr lang="en-GB" dirty="0"/>
          </a:p>
        </p:txBody>
      </p:sp>
    </p:spTree>
    <p:extLst>
      <p:ext uri="{BB962C8B-B14F-4D97-AF65-F5344CB8AC3E}">
        <p14:creationId xmlns:p14="http://schemas.microsoft.com/office/powerpoint/2010/main" val="13814172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100" dirty="0" smtClean="0"/>
              <a:t/>
            </a:r>
            <a:br>
              <a:rPr lang="en-GB" sz="3100" dirty="0" smtClean="0"/>
            </a:br>
            <a:r>
              <a:rPr lang="en-GB" sz="3100" dirty="0" smtClean="0"/>
              <a:t>David Boud ‘Preface’ to </a:t>
            </a:r>
            <a:r>
              <a:rPr lang="en-GB" sz="3100" i="1" dirty="0" smtClean="0"/>
              <a:t>Authentic Professional Learning</a:t>
            </a:r>
            <a:r>
              <a:rPr lang="en-GB" sz="3100" dirty="0" smtClean="0"/>
              <a:t> (Webster-Wright, 2010: vii)</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pPr marL="0" indent="0">
              <a:buNone/>
            </a:pPr>
            <a:r>
              <a:rPr lang="en-GB" sz="2000" dirty="0" smtClean="0"/>
              <a:t>‘Professional learning has been eclipsed for many years by the rise of mandatory continuing education. As part of a discourse of justification and audit, many professions have instituted systematic programmes for registration or awarding continuing status for their members. These systems, that typically involve the collection of credit points or hours, have dominated discussions of professional learning. In the process they have taken a complex process, over-simplified it and packaged it as a consumer product.’</a:t>
            </a:r>
            <a:endParaRPr lang="en-GB" sz="20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0272" y="3794796"/>
            <a:ext cx="1524000" cy="190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42536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Authentic Professional Learning (APL)</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sz="2600" dirty="0" smtClean="0"/>
              <a:t>Ann Webster-Wright phenomenological (lived experience) study of 16 health professionals </a:t>
            </a:r>
          </a:p>
          <a:p>
            <a:r>
              <a:rPr lang="en-GB" sz="2600" dirty="0" smtClean="0">
                <a:solidFill>
                  <a:srgbClr val="FF0000"/>
                </a:solidFill>
              </a:rPr>
              <a:t>Professional Life-World</a:t>
            </a:r>
          </a:p>
          <a:p>
            <a:pPr lvl="1"/>
            <a:r>
              <a:rPr lang="en-GB" sz="2600" dirty="0" smtClean="0"/>
              <a:t>Professional affiliation</a:t>
            </a:r>
          </a:p>
          <a:p>
            <a:pPr lvl="1"/>
            <a:r>
              <a:rPr lang="en-GB" sz="2600" dirty="0" smtClean="0"/>
              <a:t>Employer organisations</a:t>
            </a:r>
          </a:p>
          <a:p>
            <a:pPr lvl="1"/>
            <a:r>
              <a:rPr lang="en-GB" sz="2600" dirty="0" smtClean="0"/>
              <a:t>Local workplaces</a:t>
            </a:r>
          </a:p>
          <a:p>
            <a:pPr marL="514350" indent="-457200"/>
            <a:r>
              <a:rPr lang="en-GB" sz="2600" dirty="0" smtClean="0">
                <a:solidFill>
                  <a:srgbClr val="FF0000"/>
                </a:solidFill>
              </a:rPr>
              <a:t>Constituents of APL</a:t>
            </a:r>
          </a:p>
          <a:p>
            <a:pPr lvl="1"/>
            <a:r>
              <a:rPr lang="en-GB" sz="2600" dirty="0" smtClean="0"/>
              <a:t>Understanding – change in professional understanding</a:t>
            </a:r>
          </a:p>
          <a:p>
            <a:pPr lvl="1"/>
            <a:r>
              <a:rPr lang="en-GB" sz="2600" dirty="0" smtClean="0"/>
              <a:t>Engagement – active engagement in professional practice</a:t>
            </a:r>
          </a:p>
          <a:p>
            <a:pPr lvl="1"/>
            <a:r>
              <a:rPr lang="en-GB" sz="2600" dirty="0" smtClean="0"/>
              <a:t>Interconnection – of experiences over time</a:t>
            </a:r>
          </a:p>
          <a:p>
            <a:pPr lvl="1"/>
            <a:r>
              <a:rPr lang="en-GB" sz="2600" dirty="0" smtClean="0"/>
              <a:t>Openness – to possibilities that is circumscribed</a:t>
            </a:r>
          </a:p>
          <a:p>
            <a:pPr lvl="1"/>
            <a:endParaRPr lang="en-GB" dirty="0" smtClean="0"/>
          </a:p>
          <a:p>
            <a:pPr lvl="1"/>
            <a:endParaRPr lang="en-GB" dirty="0"/>
          </a:p>
        </p:txBody>
      </p:sp>
    </p:spTree>
    <p:extLst>
      <p:ext uri="{BB962C8B-B14F-4D97-AF65-F5344CB8AC3E}">
        <p14:creationId xmlns:p14="http://schemas.microsoft.com/office/powerpoint/2010/main" val="12916152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Constituent 1: Understanding</a:t>
            </a:r>
            <a:endParaRPr lang="en-GB" dirty="0"/>
          </a:p>
        </p:txBody>
      </p:sp>
      <p:sp>
        <p:nvSpPr>
          <p:cNvPr id="3" name="Content Placeholder 2"/>
          <p:cNvSpPr>
            <a:spLocks noGrp="1"/>
          </p:cNvSpPr>
          <p:nvPr>
            <p:ph idx="1"/>
          </p:nvPr>
        </p:nvSpPr>
        <p:spPr/>
        <p:txBody>
          <a:bodyPr>
            <a:normAutofit/>
          </a:bodyPr>
          <a:lstStyle/>
          <a:p>
            <a:pPr marL="0" indent="0">
              <a:buNone/>
            </a:pPr>
            <a:endParaRPr lang="en-GB" b="1" dirty="0" smtClean="0"/>
          </a:p>
          <a:p>
            <a:pPr marL="0" indent="0">
              <a:buNone/>
            </a:pPr>
            <a:r>
              <a:rPr lang="en-GB" b="1" dirty="0" smtClean="0"/>
              <a:t>Change in professional understanding</a:t>
            </a:r>
          </a:p>
          <a:p>
            <a:r>
              <a:rPr lang="en-GB" dirty="0"/>
              <a:t>f</a:t>
            </a:r>
            <a:r>
              <a:rPr lang="en-GB" dirty="0" smtClean="0"/>
              <a:t>rom </a:t>
            </a:r>
            <a:r>
              <a:rPr lang="en-GB" i="1" dirty="0" smtClean="0"/>
              <a:t>prior understanding</a:t>
            </a:r>
            <a:r>
              <a:rPr lang="en-GB" dirty="0" smtClean="0"/>
              <a:t> through </a:t>
            </a:r>
            <a:r>
              <a:rPr lang="en-GB" i="1" dirty="0" smtClean="0"/>
              <a:t>learning transitions</a:t>
            </a:r>
            <a:r>
              <a:rPr lang="en-GB" dirty="0" smtClean="0"/>
              <a:t> to </a:t>
            </a:r>
            <a:r>
              <a:rPr lang="en-GB" i="1" dirty="0" smtClean="0"/>
              <a:t>changed understanding</a:t>
            </a:r>
            <a:r>
              <a:rPr lang="en-GB" dirty="0" smtClean="0"/>
              <a:t> as a professional</a:t>
            </a:r>
          </a:p>
          <a:p>
            <a:pPr marL="0" indent="0">
              <a:buNone/>
            </a:pPr>
            <a:endParaRPr lang="en-GB" dirty="0" smtClean="0"/>
          </a:p>
        </p:txBody>
      </p:sp>
    </p:spTree>
    <p:extLst>
      <p:ext uri="{BB962C8B-B14F-4D97-AF65-F5344CB8AC3E}">
        <p14:creationId xmlns:p14="http://schemas.microsoft.com/office/powerpoint/2010/main" val="26974718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Constituent 2: Engagement</a:t>
            </a:r>
            <a:endParaRPr lang="en-GB" dirty="0"/>
          </a:p>
        </p:txBody>
      </p:sp>
      <p:sp>
        <p:nvSpPr>
          <p:cNvPr id="3" name="Content Placeholder 2"/>
          <p:cNvSpPr>
            <a:spLocks noGrp="1"/>
          </p:cNvSpPr>
          <p:nvPr>
            <p:ph idx="1"/>
          </p:nvPr>
        </p:nvSpPr>
        <p:spPr/>
        <p:txBody>
          <a:bodyPr/>
          <a:lstStyle/>
          <a:p>
            <a:pPr marL="0" indent="0">
              <a:buNone/>
            </a:pPr>
            <a:r>
              <a:rPr lang="en-GB" b="1" dirty="0" smtClean="0"/>
              <a:t>Engagement in professional practice</a:t>
            </a:r>
          </a:p>
          <a:p>
            <a:r>
              <a:rPr lang="en-GB" i="1" dirty="0"/>
              <a:t>a</a:t>
            </a:r>
            <a:r>
              <a:rPr lang="en-GB" i="1" dirty="0" smtClean="0"/>
              <a:t>ctively</a:t>
            </a:r>
            <a:r>
              <a:rPr lang="en-GB" dirty="0" smtClean="0"/>
              <a:t> engaged in some way;</a:t>
            </a:r>
          </a:p>
          <a:p>
            <a:r>
              <a:rPr lang="en-GB" i="1" dirty="0"/>
              <a:t>c</a:t>
            </a:r>
            <a:r>
              <a:rPr lang="en-GB" i="1" dirty="0" smtClean="0"/>
              <a:t>ared about </a:t>
            </a:r>
            <a:r>
              <a:rPr lang="en-GB" dirty="0" smtClean="0"/>
              <a:t>aspects of professional practice;</a:t>
            </a:r>
          </a:p>
          <a:p>
            <a:r>
              <a:rPr lang="en-GB" dirty="0"/>
              <a:t>p</a:t>
            </a:r>
            <a:r>
              <a:rPr lang="en-GB" dirty="0" smtClean="0"/>
              <a:t>erceived aspects as </a:t>
            </a:r>
            <a:r>
              <a:rPr lang="en-GB" i="1" dirty="0" smtClean="0"/>
              <a:t>uncertain</a:t>
            </a:r>
            <a:r>
              <a:rPr lang="en-GB" dirty="0" smtClean="0"/>
              <a:t>; and </a:t>
            </a:r>
          </a:p>
          <a:p>
            <a:r>
              <a:rPr lang="en-GB" dirty="0"/>
              <a:t>a</a:t>
            </a:r>
            <a:r>
              <a:rPr lang="en-GB" dirty="0" smtClean="0"/>
              <a:t>spects of professional practice perceived in a </a:t>
            </a:r>
            <a:r>
              <a:rPr lang="en-GB" i="1" dirty="0" smtClean="0"/>
              <a:t>novel</a:t>
            </a:r>
            <a:r>
              <a:rPr lang="en-GB" dirty="0" smtClean="0"/>
              <a:t> way</a:t>
            </a:r>
            <a:endParaRPr lang="en-GB" dirty="0"/>
          </a:p>
        </p:txBody>
      </p:sp>
    </p:spTree>
    <p:extLst>
      <p:ext uri="{BB962C8B-B14F-4D97-AF65-F5344CB8AC3E}">
        <p14:creationId xmlns:p14="http://schemas.microsoft.com/office/powerpoint/2010/main" val="14921420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Constituent 3: Interconnection</a:t>
            </a:r>
            <a:endParaRPr lang="en-GB" dirty="0"/>
          </a:p>
        </p:txBody>
      </p:sp>
      <p:sp>
        <p:nvSpPr>
          <p:cNvPr id="3" name="Content Placeholder 2"/>
          <p:cNvSpPr>
            <a:spLocks noGrp="1"/>
          </p:cNvSpPr>
          <p:nvPr>
            <p:ph idx="1"/>
          </p:nvPr>
        </p:nvSpPr>
        <p:spPr/>
        <p:txBody>
          <a:bodyPr/>
          <a:lstStyle/>
          <a:p>
            <a:pPr marL="0" indent="0">
              <a:buNone/>
            </a:pPr>
            <a:r>
              <a:rPr lang="en-GB" b="1" dirty="0" smtClean="0"/>
              <a:t>Interconnection of experiences over time</a:t>
            </a:r>
          </a:p>
          <a:p>
            <a:r>
              <a:rPr lang="en-GB" dirty="0"/>
              <a:t>m</a:t>
            </a:r>
            <a:r>
              <a:rPr lang="en-GB" dirty="0" smtClean="0"/>
              <a:t>ultiple experiences interconnected in a </a:t>
            </a:r>
            <a:r>
              <a:rPr lang="en-GB" i="1" dirty="0" smtClean="0"/>
              <a:t>circuitous iterative web</a:t>
            </a:r>
            <a:r>
              <a:rPr lang="en-GB" dirty="0" smtClean="0"/>
              <a:t>;</a:t>
            </a:r>
          </a:p>
          <a:p>
            <a:r>
              <a:rPr lang="en-GB" i="1" dirty="0"/>
              <a:t>i</a:t>
            </a:r>
            <a:r>
              <a:rPr lang="en-GB" i="1" dirty="0" smtClean="0"/>
              <a:t>magination draws together </a:t>
            </a:r>
            <a:r>
              <a:rPr lang="en-GB" dirty="0" smtClean="0"/>
              <a:t>past, present and future; and</a:t>
            </a:r>
          </a:p>
          <a:p>
            <a:r>
              <a:rPr lang="en-GB" dirty="0"/>
              <a:t>t</a:t>
            </a:r>
            <a:r>
              <a:rPr lang="en-GB" dirty="0" smtClean="0"/>
              <a:t>hrough </a:t>
            </a:r>
            <a:r>
              <a:rPr lang="en-GB" i="1" dirty="0" smtClean="0"/>
              <a:t>dynamic interaction</a:t>
            </a:r>
            <a:r>
              <a:rPr lang="en-GB" dirty="0" smtClean="0"/>
              <a:t> with others</a:t>
            </a:r>
            <a:endParaRPr lang="en-GB" dirty="0"/>
          </a:p>
        </p:txBody>
      </p:sp>
    </p:spTree>
    <p:extLst>
      <p:ext uri="{BB962C8B-B14F-4D97-AF65-F5344CB8AC3E}">
        <p14:creationId xmlns:p14="http://schemas.microsoft.com/office/powerpoint/2010/main" val="16761925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Constituent 4: Openness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smtClean="0"/>
              <a:t>Openness to possibilities that is circumscribed</a:t>
            </a:r>
            <a:endParaRPr lang="en-GB" dirty="0" smtClean="0"/>
          </a:p>
          <a:p>
            <a:r>
              <a:rPr lang="en-GB" i="1" dirty="0" smtClean="0"/>
              <a:t>Process </a:t>
            </a:r>
            <a:r>
              <a:rPr lang="en-GB" dirty="0" smtClean="0"/>
              <a:t>of APL is </a:t>
            </a:r>
            <a:r>
              <a:rPr lang="en-GB" i="1" dirty="0" smtClean="0"/>
              <a:t>open ended </a:t>
            </a:r>
            <a:r>
              <a:rPr lang="en-GB" dirty="0" smtClean="0"/>
              <a:t>requiring </a:t>
            </a:r>
            <a:r>
              <a:rPr lang="en-GB" i="1" dirty="0" smtClean="0"/>
              <a:t>openness of attitude</a:t>
            </a:r>
            <a:r>
              <a:rPr lang="en-GB" dirty="0" smtClean="0"/>
              <a:t>;</a:t>
            </a:r>
          </a:p>
          <a:p>
            <a:r>
              <a:rPr lang="en-GB" i="1" dirty="0" smtClean="0"/>
              <a:t>Opportunities and constraints of professional contexts</a:t>
            </a:r>
            <a:r>
              <a:rPr lang="en-GB" dirty="0" smtClean="0"/>
              <a:t> shapes APL; and </a:t>
            </a:r>
          </a:p>
          <a:p>
            <a:r>
              <a:rPr lang="en-GB" i="1" dirty="0" smtClean="0"/>
              <a:t>Resolutions of tensions </a:t>
            </a:r>
            <a:r>
              <a:rPr lang="en-GB" dirty="0" smtClean="0"/>
              <a:t>between openness and context.</a:t>
            </a:r>
            <a:endParaRPr lang="en-GB" i="1" dirty="0"/>
          </a:p>
        </p:txBody>
      </p:sp>
    </p:spTree>
    <p:extLst>
      <p:ext uri="{BB962C8B-B14F-4D97-AF65-F5344CB8AC3E}">
        <p14:creationId xmlns:p14="http://schemas.microsoft.com/office/powerpoint/2010/main" val="9544607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normAutofit/>
          </a:bodyPr>
          <a:lstStyle/>
          <a:p>
            <a:pPr marL="0" indent="0">
              <a:buNone/>
            </a:pPr>
            <a:endParaRPr lang="en-GB" dirty="0" smtClean="0"/>
          </a:p>
          <a:p>
            <a:pPr marL="0" indent="0">
              <a:buNone/>
            </a:pPr>
            <a:r>
              <a:rPr lang="en-GB" dirty="0" smtClean="0"/>
              <a:t>Do you share any of these experiences of being a professional?</a:t>
            </a:r>
          </a:p>
          <a:p>
            <a:pPr marL="0" indent="0">
              <a:buNone/>
            </a:pPr>
            <a:endParaRPr lang="en-GB" dirty="0"/>
          </a:p>
          <a:p>
            <a:pPr marL="0" indent="0">
              <a:buNone/>
            </a:pPr>
            <a:r>
              <a:rPr lang="en-GB" dirty="0" smtClean="0"/>
              <a:t>Spend time writing your own lived experience of learning as a professional using Webster-Wright’s model</a:t>
            </a:r>
          </a:p>
          <a:p>
            <a:pPr marL="0" indent="0">
              <a:buNone/>
            </a:pPr>
            <a:endParaRPr lang="en-GB" dirty="0"/>
          </a:p>
        </p:txBody>
      </p:sp>
    </p:spTree>
    <p:extLst>
      <p:ext uri="{BB962C8B-B14F-4D97-AF65-F5344CB8AC3E}">
        <p14:creationId xmlns:p14="http://schemas.microsoft.com/office/powerpoint/2010/main" val="40491634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a:bodyPr>
          <a:lstStyle/>
          <a:p>
            <a:pPr marL="0" indent="0">
              <a:buNone/>
            </a:pPr>
            <a:r>
              <a:rPr lang="en-GB" sz="1900" dirty="0" smtClean="0"/>
              <a:t>Gibbons, M., Limoges, C., Nowotny, H., Schwartzman, S., Scott, P. and Trow, M. (1994) </a:t>
            </a:r>
            <a:r>
              <a:rPr lang="en-GB" sz="1900" i="1" dirty="0" smtClean="0"/>
              <a:t>The New Production of Knowledge: The Dynamics of Science and Research in Contemporary Societies </a:t>
            </a:r>
            <a:r>
              <a:rPr lang="en-GB" sz="1900" dirty="0" smtClean="0"/>
              <a:t>London: Sage</a:t>
            </a:r>
          </a:p>
          <a:p>
            <a:pPr marL="0" indent="0">
              <a:buNone/>
            </a:pPr>
            <a:endParaRPr lang="en-GB" sz="1900" dirty="0"/>
          </a:p>
          <a:p>
            <a:pPr marL="0" indent="0">
              <a:buNone/>
            </a:pPr>
            <a:r>
              <a:rPr lang="en-GB" sz="1900" dirty="0" smtClean="0"/>
              <a:t>Scott, D., Brown, A., Lunt, I. and Thorne, L. (2004) </a:t>
            </a:r>
            <a:r>
              <a:rPr lang="en-GB" sz="1900" i="1" dirty="0" smtClean="0"/>
              <a:t>Professional Doctorates: Integrating Professional and Academic Knowledge</a:t>
            </a:r>
            <a:r>
              <a:rPr lang="en-GB" sz="1900" dirty="0" smtClean="0"/>
              <a:t> Maidenhead: Open University Press</a:t>
            </a:r>
          </a:p>
          <a:p>
            <a:pPr marL="0" indent="0">
              <a:buNone/>
            </a:pPr>
            <a:endParaRPr lang="en-GB" sz="1900" dirty="0"/>
          </a:p>
          <a:p>
            <a:pPr marL="0" indent="0">
              <a:buNone/>
            </a:pPr>
            <a:r>
              <a:rPr lang="en-GB" sz="1900" dirty="0" smtClean="0"/>
              <a:t>Webster-Wright, A. (2010) </a:t>
            </a:r>
            <a:r>
              <a:rPr lang="en-GB" sz="1900" i="1" dirty="0" smtClean="0"/>
              <a:t>Authentic Professional Learning: Making a Difference Through Learning at Work</a:t>
            </a:r>
            <a:r>
              <a:rPr lang="en-GB" sz="1900" dirty="0" smtClean="0"/>
              <a:t> Dordrecht: Springer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9498321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microsoft.com/office/2006/documentManagement/typ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100</TotalTime>
  <Words>1427</Words>
  <Application>Microsoft Office PowerPoint</Application>
  <PresentationFormat>On-screen Show (4:3)</PresentationFormat>
  <Paragraphs>152</Paragraphs>
  <Slides>21</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Myriad Pro</vt:lpstr>
      <vt:lpstr>20140311PresentationUWTSDTemplate</vt:lpstr>
      <vt:lpstr>PowerPoint Presentation</vt:lpstr>
      <vt:lpstr>So, what do you do for a living?</vt:lpstr>
      <vt:lpstr>PowerPoint Presentation</vt:lpstr>
      <vt:lpstr>‘Professional knowledge’          ‘Academic       knowledge’</vt:lpstr>
      <vt:lpstr>Professional Doctorates</vt:lpstr>
      <vt:lpstr>Scott et al. (2004) Professional Doctorates: Integrating Professional and Academic Knowledge</vt:lpstr>
      <vt:lpstr>Mode 1: Disciplinary Knowledge</vt:lpstr>
      <vt:lpstr>Mode 2 Technical Rationality</vt:lpstr>
      <vt:lpstr>PowerPoint Presentation</vt:lpstr>
      <vt:lpstr>Mode 3: Dispositional and Transdisciplinary Knowledge</vt:lpstr>
      <vt:lpstr>PowerPoint Presentation</vt:lpstr>
      <vt:lpstr>Mode 4: Critical Knowledge</vt:lpstr>
      <vt:lpstr>Implications for Professional Doctorates</vt:lpstr>
      <vt:lpstr> David Boud ‘Preface’ to Authentic Professional Learning (Webster-Wright, 2010: vii) </vt:lpstr>
      <vt:lpstr>Authentic Professional Learning (APL)</vt:lpstr>
      <vt:lpstr>Constituent 1: Understanding</vt:lpstr>
      <vt:lpstr>Constituent 2: Engagement</vt:lpstr>
      <vt:lpstr>Constituent 3: Interconnection</vt:lpstr>
      <vt:lpstr>Constituent 4: Openness</vt:lpstr>
      <vt:lpstr>Exercise</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Liz Wilson</cp:lastModifiedBy>
  <cp:revision>11</cp:revision>
  <dcterms:created xsi:type="dcterms:W3CDTF">2015-04-14T15:21:28Z</dcterms:created>
  <dcterms:modified xsi:type="dcterms:W3CDTF">2016-06-07T18:32:57Z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