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3" r:id="rId1"/>
  </p:sldMasterIdLst>
  <p:sldIdLst>
    <p:sldId id="256" r:id="rId2"/>
    <p:sldId id="261" r:id="rId3"/>
    <p:sldId id="274" r:id="rId4"/>
    <p:sldId id="264" r:id="rId5"/>
    <p:sldId id="269" r:id="rId6"/>
    <p:sldId id="265" r:id="rId7"/>
    <p:sldId id="271" r:id="rId8"/>
    <p:sldId id="275" r:id="rId9"/>
    <p:sldId id="259" r:id="rId10"/>
    <p:sldId id="267" r:id="rId11"/>
    <p:sldId id="276" r:id="rId12"/>
    <p:sldId id="277" r:id="rId13"/>
    <p:sldId id="278"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TEUSZ MORGA" initials="MM" lastIdx="1" clrIdx="0">
    <p:extLst>
      <p:ext uri="{19B8F6BF-5375-455C-9EA6-DF929625EA0E}">
        <p15:presenceInfo xmlns:p15="http://schemas.microsoft.com/office/powerpoint/2012/main" userId="ac1960d4d23dfb3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6279" autoAdjust="0"/>
  </p:normalViewPr>
  <p:slideViewPr>
    <p:cSldViewPr snapToGrid="0">
      <p:cViewPr>
        <p:scale>
          <a:sx n="70" d="100"/>
          <a:sy n="70" d="100"/>
        </p:scale>
        <p:origin x="48" y="8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3/16/2021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456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3/16/2021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76383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3/16/2021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76763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22296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3/16/2021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02161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03173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3/16/2021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35052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3/16/2021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12444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3/16/2021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12860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07625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3/16/2021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020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3/16/2021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4894451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72" r:id="rId5"/>
    <p:sldLayoutId id="2147483666" r:id="rId6"/>
    <p:sldLayoutId id="2147483667" r:id="rId7"/>
    <p:sldLayoutId id="2147483668" r:id="rId8"/>
    <p:sldLayoutId id="2147483671" r:id="rId9"/>
    <p:sldLayoutId id="2147483669" r:id="rId10"/>
    <p:sldLayoutId id="2147483670" r:id="rId11"/>
  </p:sldLayoutIdLst>
  <p:hf sldNum="0" hdr="0" ftr="0" dt="0"/>
  <p:txStyles>
    <p:titleStyle>
      <a:lvl1pPr algn="l" defTabSz="457200" rtl="0" eaLnBrk="1" latinLnBrk="0" hangingPunct="1">
        <a:lnSpc>
          <a:spcPct val="100000"/>
        </a:lnSpc>
        <a:spcBef>
          <a:spcPct val="0"/>
        </a:spcBef>
        <a:buNone/>
        <a:defRPr sz="26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en.wikipedia.org/wiki/University_of_Wales_Trinity_Saint_David" TargetMode="Externa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Layout" Target="../slideLayouts/slideLayout2.xml"/><Relationship Id="rId5" Type="http://schemas.microsoft.com/office/2007/relationships/hdphoto" Target="../media/hdphoto4.wdp"/><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7.png"/><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pngall.com/thank-you-png"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4" name="Rectangle 147">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55" name="Rectangle 149">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CE7901D-1F62-4F39-B545-BF848FD0BB80}"/>
              </a:ext>
            </a:extLst>
          </p:cNvPr>
          <p:cNvSpPr>
            <a:spLocks noGrp="1"/>
          </p:cNvSpPr>
          <p:nvPr>
            <p:ph type="ctrTitle"/>
          </p:nvPr>
        </p:nvSpPr>
        <p:spPr>
          <a:xfrm>
            <a:off x="638620" y="1510359"/>
            <a:ext cx="3888821" cy="3133331"/>
          </a:xfrm>
        </p:spPr>
        <p:txBody>
          <a:bodyPr anchor="ctr">
            <a:normAutofit/>
          </a:bodyPr>
          <a:lstStyle/>
          <a:p>
            <a:pPr>
              <a:lnSpc>
                <a:spcPct val="90000"/>
              </a:lnSpc>
            </a:pPr>
            <a:r>
              <a:rPr lang="en-GB" sz="2000" b="1" dirty="0">
                <a:solidFill>
                  <a:srgbClr val="FFFFFF"/>
                </a:solidFill>
              </a:rPr>
              <a:t>On Shore Wind farms- Public Perception Shift During Pandemic Crisis in south wales </a:t>
            </a:r>
            <a:br>
              <a:rPr lang="en-GB" sz="2000" dirty="0">
                <a:solidFill>
                  <a:srgbClr val="FFFFFF"/>
                </a:solidFill>
              </a:rPr>
            </a:br>
            <a:br>
              <a:rPr lang="en-GB" sz="2000" dirty="0">
                <a:solidFill>
                  <a:srgbClr val="FFFFFF"/>
                </a:solidFill>
              </a:rPr>
            </a:br>
            <a:endParaRPr lang="en-GB" sz="2000" dirty="0">
              <a:solidFill>
                <a:srgbClr val="FFFFFF"/>
              </a:solidFill>
            </a:endParaRPr>
          </a:p>
        </p:txBody>
      </p:sp>
      <p:sp>
        <p:nvSpPr>
          <p:cNvPr id="3" name="Subtitle 2">
            <a:extLst>
              <a:ext uri="{FF2B5EF4-FFF2-40B4-BE49-F238E27FC236}">
                <a16:creationId xmlns:a16="http://schemas.microsoft.com/office/drawing/2014/main" id="{73B5F52F-ABA7-4EDC-BE70-D552DB23972E}"/>
              </a:ext>
            </a:extLst>
          </p:cNvPr>
          <p:cNvSpPr>
            <a:spLocks noGrp="1"/>
          </p:cNvSpPr>
          <p:nvPr>
            <p:ph type="subTitle" idx="1"/>
          </p:nvPr>
        </p:nvSpPr>
        <p:spPr>
          <a:xfrm>
            <a:off x="638621" y="4739780"/>
            <a:ext cx="3511233" cy="1147054"/>
          </a:xfrm>
        </p:spPr>
        <p:txBody>
          <a:bodyPr anchor="t">
            <a:normAutofit fontScale="92500" lnSpcReduction="20000"/>
          </a:bodyPr>
          <a:lstStyle/>
          <a:p>
            <a:pPr>
              <a:lnSpc>
                <a:spcPct val="100000"/>
              </a:lnSpc>
            </a:pPr>
            <a:r>
              <a:rPr lang="en-GB" sz="1400" dirty="0">
                <a:solidFill>
                  <a:srgbClr val="FFFFFF">
                    <a:alpha val="75000"/>
                  </a:srgbClr>
                </a:solidFill>
              </a:rPr>
              <a:t>MSc Research proposal</a:t>
            </a:r>
          </a:p>
          <a:p>
            <a:pPr>
              <a:lnSpc>
                <a:spcPct val="100000"/>
              </a:lnSpc>
            </a:pPr>
            <a:r>
              <a:rPr lang="en-GB" sz="1400" dirty="0">
                <a:solidFill>
                  <a:srgbClr val="FFFFFF">
                    <a:alpha val="75000"/>
                  </a:srgbClr>
                </a:solidFill>
              </a:rPr>
              <a:t>Author: matt </a:t>
            </a:r>
            <a:r>
              <a:rPr lang="en-GB" sz="1400" dirty="0" err="1">
                <a:solidFill>
                  <a:srgbClr val="FFFFFF">
                    <a:alpha val="75000"/>
                  </a:srgbClr>
                </a:solidFill>
              </a:rPr>
              <a:t>morga</a:t>
            </a:r>
            <a:endParaRPr lang="en-GB" sz="1400" dirty="0">
              <a:solidFill>
                <a:srgbClr val="FFFFFF">
                  <a:alpha val="75000"/>
                </a:srgbClr>
              </a:solidFill>
            </a:endParaRPr>
          </a:p>
          <a:p>
            <a:pPr>
              <a:lnSpc>
                <a:spcPct val="100000"/>
              </a:lnSpc>
            </a:pPr>
            <a:r>
              <a:rPr lang="en-GB" sz="1400" dirty="0">
                <a:solidFill>
                  <a:srgbClr val="FFFFFF">
                    <a:alpha val="75000"/>
                  </a:srgbClr>
                </a:solidFill>
              </a:rPr>
              <a:t>1705592</a:t>
            </a:r>
          </a:p>
          <a:p>
            <a:pPr>
              <a:lnSpc>
                <a:spcPct val="100000"/>
              </a:lnSpc>
            </a:pPr>
            <a:r>
              <a:rPr lang="en-GB" sz="1400" dirty="0">
                <a:solidFill>
                  <a:srgbClr val="FFFFFF">
                    <a:alpha val="75000"/>
                  </a:srgbClr>
                </a:solidFill>
              </a:rPr>
              <a:t>03/2020</a:t>
            </a:r>
          </a:p>
        </p:txBody>
      </p:sp>
      <p:sp>
        <p:nvSpPr>
          <p:cNvPr id="156" name="Rectangle 151">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a:extLst>
              <a:ext uri="{FF2B5EF4-FFF2-40B4-BE49-F238E27FC236}">
                <a16:creationId xmlns:a16="http://schemas.microsoft.com/office/drawing/2014/main" id="{28A9FCAC-9EB8-4DA1-A1FD-B6A3897A7DA6}"/>
              </a:ext>
            </a:extLst>
          </p:cNvPr>
          <p:cNvPicPr>
            <a:picLocks noChangeAspect="1"/>
          </p:cNvPicPr>
          <p:nvPr/>
        </p:nvPicPr>
        <p:blipFill rotWithShape="1">
          <a:blip r:embed="rId2"/>
          <a:srcRect l="15758" r="4067"/>
          <a:stretch/>
        </p:blipFill>
        <p:spPr>
          <a:xfrm>
            <a:off x="4527441" y="457200"/>
            <a:ext cx="7286970" cy="5899650"/>
          </a:xfrm>
          <a:prstGeom prst="rect">
            <a:avLst/>
          </a:prstGeom>
        </p:spPr>
      </p:pic>
      <p:pic>
        <p:nvPicPr>
          <p:cNvPr id="10" name="Picture 9" descr="Text&#10;&#10;Description automatically generated with medium confidence">
            <a:extLst>
              <a:ext uri="{FF2B5EF4-FFF2-40B4-BE49-F238E27FC236}">
                <a16:creationId xmlns:a16="http://schemas.microsoft.com/office/drawing/2014/main" id="{08AD4C0E-4662-4290-AFDF-87FF3AD67115}"/>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837473B0-CC2E-450A-ABE3-18F120FF3D39}">
                <a1611:picAttrSrcUrl xmlns:a1611="http://schemas.microsoft.com/office/drawing/2016/11/main" r:id="rId5"/>
              </a:ext>
            </a:extLst>
          </a:blip>
          <a:stretch>
            <a:fillRect/>
          </a:stretch>
        </p:blipFill>
        <p:spPr>
          <a:xfrm>
            <a:off x="638620" y="646664"/>
            <a:ext cx="1569428" cy="765670"/>
          </a:xfrm>
          <a:prstGeom prst="rect">
            <a:avLst/>
          </a:prstGeom>
        </p:spPr>
      </p:pic>
    </p:spTree>
    <p:extLst>
      <p:ext uri="{BB962C8B-B14F-4D97-AF65-F5344CB8AC3E}">
        <p14:creationId xmlns:p14="http://schemas.microsoft.com/office/powerpoint/2010/main" val="121912328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17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DCCF0-1B3A-4C81-98E4-EFF2EAD65A2C}"/>
              </a:ext>
            </a:extLst>
          </p:cNvPr>
          <p:cNvSpPr>
            <a:spLocks noGrp="1"/>
          </p:cNvSpPr>
          <p:nvPr>
            <p:ph type="title"/>
          </p:nvPr>
        </p:nvSpPr>
        <p:spPr>
          <a:xfrm>
            <a:off x="1312712" y="573754"/>
            <a:ext cx="11029616" cy="681371"/>
          </a:xfrm>
        </p:spPr>
        <p:txBody>
          <a:bodyPr/>
          <a:lstStyle/>
          <a:p>
            <a:r>
              <a:rPr lang="en-GB" dirty="0">
                <a:solidFill>
                  <a:srgbClr val="00B0F0"/>
                </a:solidFill>
              </a:rPr>
              <a:t>Introduction</a:t>
            </a:r>
          </a:p>
        </p:txBody>
      </p:sp>
      <p:sp>
        <p:nvSpPr>
          <p:cNvPr id="5" name="TextBox 4">
            <a:extLst>
              <a:ext uri="{FF2B5EF4-FFF2-40B4-BE49-F238E27FC236}">
                <a16:creationId xmlns:a16="http://schemas.microsoft.com/office/drawing/2014/main" id="{FDAC0206-01B8-4D69-8620-E77022AED446}"/>
              </a:ext>
            </a:extLst>
          </p:cNvPr>
          <p:cNvSpPr txBox="1"/>
          <p:nvPr/>
        </p:nvSpPr>
        <p:spPr>
          <a:xfrm>
            <a:off x="9128515" y="6469039"/>
            <a:ext cx="2968236" cy="230832"/>
          </a:xfrm>
          <a:prstGeom prst="rect">
            <a:avLst/>
          </a:prstGeom>
          <a:noFill/>
        </p:spPr>
        <p:txBody>
          <a:bodyPr wrap="square" rtlCol="0">
            <a:spAutoFit/>
          </a:bodyPr>
          <a:lstStyle/>
          <a:p>
            <a:pPr fontAlgn="base"/>
            <a:r>
              <a:rPr lang="en-GB" sz="900" dirty="0"/>
              <a:t>Photo sourced:   </a:t>
            </a:r>
            <a:r>
              <a:rPr lang="en-GB" sz="900" dirty="0" err="1"/>
              <a:t>Regeneris</a:t>
            </a:r>
            <a:r>
              <a:rPr lang="en-GB" sz="900" dirty="0"/>
              <a:t> Consulting Ltd, 2014</a:t>
            </a:r>
          </a:p>
        </p:txBody>
      </p:sp>
      <p:sp>
        <p:nvSpPr>
          <p:cNvPr id="9" name="TextBox 8">
            <a:extLst>
              <a:ext uri="{FF2B5EF4-FFF2-40B4-BE49-F238E27FC236}">
                <a16:creationId xmlns:a16="http://schemas.microsoft.com/office/drawing/2014/main" id="{7EFDF560-2F2F-43C1-BA96-644EF05AF516}"/>
              </a:ext>
            </a:extLst>
          </p:cNvPr>
          <p:cNvSpPr txBox="1"/>
          <p:nvPr/>
        </p:nvSpPr>
        <p:spPr>
          <a:xfrm>
            <a:off x="218364" y="1316284"/>
            <a:ext cx="8352430" cy="7786747"/>
          </a:xfrm>
          <a:prstGeom prst="rect">
            <a:avLst/>
          </a:prstGeom>
          <a:noFill/>
        </p:spPr>
        <p:txBody>
          <a:bodyPr wrap="square" rtlCol="0">
            <a:spAutoFit/>
          </a:bodyPr>
          <a:lstStyle/>
          <a:p>
            <a:pPr marL="285750" indent="-285750">
              <a:buFont typeface="Wingdings" panose="05000000000000000000" pitchFamily="2" charset="2"/>
              <a:buChar char="v"/>
            </a:pPr>
            <a:r>
              <a:rPr lang="en-GB" sz="1600" dirty="0">
                <a:latin typeface="Tahoma" panose="020B0604030504040204" pitchFamily="34" charset="0"/>
                <a:ea typeface="Tahoma" panose="020B0604030504040204" pitchFamily="34" charset="0"/>
                <a:cs typeface="Tahoma" panose="020B0604030504040204" pitchFamily="34" charset="0"/>
              </a:rPr>
              <a:t>Global efforts (Paris Agreement, Climate Change, reduction of CO2 emissions) driving huge investment in renewable energy (21,666 wind farms in 127 countries worldwide)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(UNFCCC, 2016; Welsh Government, 2018).</a:t>
            </a:r>
          </a:p>
          <a:p>
            <a:pPr marL="285750" indent="-285750">
              <a:buFont typeface="Wingdings" panose="05000000000000000000" pitchFamily="2" charset="2"/>
              <a:buChar char="v"/>
            </a:pPr>
            <a:endPar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Wingdings" panose="05000000000000000000" pitchFamily="2" charset="2"/>
              <a:buChar char="v"/>
            </a:pPr>
            <a:r>
              <a:rPr lang="en-GB" sz="1600" dirty="0">
                <a:latin typeface="Tahoma" panose="020B0604030504040204" pitchFamily="34" charset="0"/>
                <a:ea typeface="Tahoma" panose="020B0604030504040204" pitchFamily="34" charset="0"/>
                <a:cs typeface="Tahoma" panose="020B0604030504040204" pitchFamily="34" charset="0"/>
              </a:rPr>
              <a:t>2019 UK commitment to ‘net-zero’ CO2 emissions target by 2050 and the new 2020 plans to ‘Built Back Better/Greener striving for the UK to become a World leader in clean wind energy production by 2050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(UK Government, 2020).</a:t>
            </a:r>
          </a:p>
          <a:p>
            <a:pPr marL="285750" indent="-285750">
              <a:buFont typeface="Wingdings" panose="05000000000000000000" pitchFamily="2" charset="2"/>
              <a:buChar char="v"/>
            </a:pPr>
            <a:endPar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Wingdings" panose="05000000000000000000" pitchFamily="2" charset="2"/>
              <a:buChar char="v"/>
            </a:pPr>
            <a:r>
              <a:rPr lang="en-GB" sz="1600" dirty="0">
                <a:latin typeface="Tahoma" panose="020B0604030504040204" pitchFamily="34" charset="0"/>
                <a:ea typeface="Tahoma" panose="020B0604030504040204" pitchFamily="34" charset="0"/>
                <a:cs typeface="Tahoma" panose="020B0604030504040204" pitchFamily="34" charset="0"/>
              </a:rPr>
              <a:t>Wales requires an additional ~1.6-1.8 GW of renewable energy capacity installed by 2030 in order to meet its 2030 renewable energy target (mainly onshore/offshore wind as well as solar and tidal power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(Welsh Government, 2018).</a:t>
            </a:r>
          </a:p>
          <a:p>
            <a:pPr marL="285750" indent="-285750">
              <a:buFont typeface="Wingdings" panose="05000000000000000000" pitchFamily="2" charset="2"/>
              <a:buChar char="v"/>
            </a:pPr>
            <a:endPar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Wingdings" panose="05000000000000000000" pitchFamily="2" charset="2"/>
              <a:buChar char="v"/>
            </a:pPr>
            <a:r>
              <a:rPr lang="en-GB" sz="1600" dirty="0">
                <a:latin typeface="Tahoma" panose="020B0604030504040204" pitchFamily="34" charset="0"/>
                <a:ea typeface="Tahoma" panose="020B0604030504040204" pitchFamily="34" charset="0"/>
                <a:cs typeface="Tahoma" panose="020B0604030504040204" pitchFamily="34" charset="0"/>
              </a:rPr>
              <a:t>Wind farms are spread across the whole country, but the largest aggregate of turbines is found in South Wales, post-industrial territory (over 40 projects- more than 20 are large scale with the largest having 76 turbines installed)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(Welsh Government, 2018).</a:t>
            </a:r>
          </a:p>
          <a:p>
            <a:pPr marL="285750" indent="-285750">
              <a:buFont typeface="Wingdings" panose="05000000000000000000" pitchFamily="2" charset="2"/>
              <a:buChar char="v"/>
            </a:pPr>
            <a:endPar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Wingdings" panose="05000000000000000000" pitchFamily="2" charset="2"/>
              <a:buChar char="v"/>
            </a:pPr>
            <a:r>
              <a:rPr lang="en-GB" sz="1600" dirty="0">
                <a:latin typeface="Tahoma" panose="020B0604030504040204" pitchFamily="34" charset="0"/>
                <a:ea typeface="Tahoma" panose="020B0604030504040204" pitchFamily="34" charset="0"/>
                <a:cs typeface="Tahoma" panose="020B0604030504040204" pitchFamily="34" charset="0"/>
              </a:rPr>
              <a:t>They take up a huge amount of land as most wind farm projects require at least 60 acres of land (30 football pitches) per megawatt (MW) produced or (typically 25-40 acres per turbine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(The Renewable Energy Hub, 2018).</a:t>
            </a:r>
          </a:p>
          <a:p>
            <a:pPr marL="285750" indent="-285750">
              <a:buFont typeface="Wingdings" panose="05000000000000000000" pitchFamily="2" charset="2"/>
              <a:buChar char="v"/>
            </a:pPr>
            <a:endPar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Wingdings" panose="05000000000000000000" pitchFamily="2" charset="2"/>
              <a:buChar char="v"/>
            </a:pPr>
            <a:r>
              <a:rPr lang="en-GB" sz="1600" dirty="0">
                <a:latin typeface="Tahoma" panose="020B0604030504040204" pitchFamily="34" charset="0"/>
                <a:ea typeface="Tahoma" panose="020B0604030504040204" pitchFamily="34" charset="0"/>
                <a:cs typeface="Tahoma" panose="020B0604030504040204" pitchFamily="34" charset="0"/>
              </a:rPr>
              <a:t>Recent proposals for wind farms extensions not welcomed very enthusiastically. Perceived as ‘’scars on the Welsh landscape’’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a:t>
            </a:r>
            <a:r>
              <a:rPr lang="en-GB" sz="16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Hulton</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2019; Levis, 2020). </a:t>
            </a:r>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Constantia" panose="02030602050306030303" pitchFamily="18" charset="0"/>
              <a:cs typeface="Calibri" panose="020F0502020204030204" pitchFamily="34" charset="0"/>
            </a:endParaRPr>
          </a:p>
          <a:p>
            <a:pPr marL="285750" indent="-285750">
              <a:buFont typeface="Arial" panose="020B0604020202020204" pitchFamily="34" charset="0"/>
              <a:buChar char="•"/>
            </a:pPr>
            <a:endParaRPr lang="en-GB" sz="1600" dirty="0">
              <a:latin typeface="Calibri" panose="020F0502020204030204" pitchFamily="34" charset="0"/>
              <a:cs typeface="Calibri" panose="020F0502020204030204" pitchFamily="34" charset="0"/>
            </a:endParaRPr>
          </a:p>
          <a:p>
            <a:endParaRPr lang="en-GB" sz="1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sz="1600" dirty="0"/>
          </a:p>
          <a:p>
            <a:endParaRPr lang="en-GB" sz="1600" b="1" u="sng" dirty="0"/>
          </a:p>
          <a:p>
            <a:endParaRPr lang="en-GB" b="1" u="sng" dirty="0"/>
          </a:p>
          <a:p>
            <a:pPr marL="285750" indent="-285750">
              <a:buFont typeface="Arial" panose="020B0604020202020204" pitchFamily="34" charset="0"/>
              <a:buChar char="•"/>
            </a:pPr>
            <a:endParaRPr lang="en-GB" dirty="0"/>
          </a:p>
          <a:p>
            <a:pPr marL="285750" indent="-285750">
              <a:buFont typeface="Wingdings" panose="05000000000000000000" pitchFamily="2" charset="2"/>
              <a:buChar char="Ø"/>
            </a:pPr>
            <a:endParaRPr lang="en-GB" dirty="0"/>
          </a:p>
        </p:txBody>
      </p:sp>
      <p:pic>
        <p:nvPicPr>
          <p:cNvPr id="8" name="Picture 7">
            <a:extLst>
              <a:ext uri="{FF2B5EF4-FFF2-40B4-BE49-F238E27FC236}">
                <a16:creationId xmlns:a16="http://schemas.microsoft.com/office/drawing/2014/main" id="{84BDE08C-2876-4F8C-9E20-B3946A13AA2E}"/>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Lst>
          </a:blip>
          <a:srcRect l="3340" t="7222" r="2752" b="1409"/>
          <a:stretch/>
        </p:blipFill>
        <p:spPr>
          <a:xfrm>
            <a:off x="9128515" y="1625264"/>
            <a:ext cx="2845121" cy="4316176"/>
          </a:xfrm>
          <a:prstGeom prst="rect">
            <a:avLst/>
          </a:prstGeom>
          <a:ln>
            <a:solidFill>
              <a:schemeClr val="tx1"/>
            </a:solidFill>
          </a:ln>
        </p:spPr>
      </p:pic>
    </p:spTree>
    <p:extLst>
      <p:ext uri="{BB962C8B-B14F-4D97-AF65-F5344CB8AC3E}">
        <p14:creationId xmlns:p14="http://schemas.microsoft.com/office/powerpoint/2010/main" val="3002149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13BF3125-F829-42AD-9499-2E1E68573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598DB0-D908-4FC0-A66E-C6E30D8987DE}"/>
              </a:ext>
            </a:extLst>
          </p:cNvPr>
          <p:cNvSpPr>
            <a:spLocks noGrp="1"/>
          </p:cNvSpPr>
          <p:nvPr>
            <p:ph type="title"/>
          </p:nvPr>
        </p:nvSpPr>
        <p:spPr>
          <a:xfrm>
            <a:off x="4398134" y="702156"/>
            <a:ext cx="7212673" cy="1188720"/>
          </a:xfrm>
        </p:spPr>
        <p:txBody>
          <a:bodyPr vert="horz" lIns="91440" tIns="45720" rIns="91440" bIns="45720" rtlCol="0" anchor="b">
            <a:normAutofit/>
          </a:bodyPr>
          <a:lstStyle/>
          <a:p>
            <a:pPr>
              <a:lnSpc>
                <a:spcPct val="90000"/>
              </a:lnSpc>
            </a:pPr>
            <a:r>
              <a:rPr lang="en-US" b="0" kern="1200" cap="all" dirty="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t>Rationale</a:t>
            </a:r>
            <a:br>
              <a:rPr lang="en-US" b="0" kern="1200" cap="all" dirty="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br>
            <a:r>
              <a:rPr lang="en-US" b="0" kern="1200" cap="all" dirty="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t>Innovation</a:t>
            </a:r>
            <a:br>
              <a:rPr lang="en-US" b="0" kern="1200" cap="all" dirty="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br>
            <a:r>
              <a:rPr lang="en-US" b="0" kern="1200" cap="all" dirty="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t>contribution</a:t>
            </a:r>
          </a:p>
        </p:txBody>
      </p:sp>
      <p:sp>
        <p:nvSpPr>
          <p:cNvPr id="77" name="Rectangle 76">
            <a:extLst>
              <a:ext uri="{FF2B5EF4-FFF2-40B4-BE49-F238E27FC236}">
                <a16:creationId xmlns:a16="http://schemas.microsoft.com/office/drawing/2014/main" id="{0755048A-E386-4898-B0AD-98A6A29F6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0A21A1F8-0202-47A2-AA30-21B1B3ED6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80">
            <a:extLst>
              <a:ext uri="{FF2B5EF4-FFF2-40B4-BE49-F238E27FC236}">
                <a16:creationId xmlns:a16="http://schemas.microsoft.com/office/drawing/2014/main" id="{58016B9E-A476-43D0-AA13-88A0A84D4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descr="Map&#10;&#10;Description automatically generated">
            <a:extLst>
              <a:ext uri="{FF2B5EF4-FFF2-40B4-BE49-F238E27FC236}">
                <a16:creationId xmlns:a16="http://schemas.microsoft.com/office/drawing/2014/main" id="{84E46CC4-4E12-417D-8640-EDE3D5814D2C}"/>
              </a:ext>
            </a:extLst>
          </p:cNvPr>
          <p:cNvPicPr>
            <a:picLocks noGrp="1" noChangeAspect="1"/>
          </p:cNvPicPr>
          <p:nvPr>
            <p:ph idx="1"/>
          </p:nvPr>
        </p:nvPicPr>
        <p:blipFill rotWithShape="1">
          <a:blip r:embed="rId2">
            <a:extLst>
              <a:ext uri="{BEBA8EAE-BF5A-486C-A8C5-ECC9F3942E4B}">
                <a14:imgProps xmlns:a14="http://schemas.microsoft.com/office/drawing/2010/main">
                  <a14:imgLayer r:embed="rId3">
                    <a14:imgEffect>
                      <a14:sharpenSoften amount="64000"/>
                    </a14:imgEffect>
                    <a14:imgEffect>
                      <a14:brightnessContrast contrast="-40000"/>
                    </a14:imgEffect>
                  </a14:imgLayer>
                </a14:imgProps>
              </a:ext>
            </a:extLst>
          </a:blip>
          <a:srcRect t="12637" r="5" b="12889"/>
          <a:stretch/>
        </p:blipFill>
        <p:spPr>
          <a:xfrm>
            <a:off x="446534" y="641102"/>
            <a:ext cx="3702877" cy="2828500"/>
          </a:xfrm>
          <a:prstGeom prst="rect">
            <a:avLst/>
          </a:prstGeom>
          <a:solidFill>
            <a:srgbClr val="FFFFFF">
              <a:shade val="85000"/>
            </a:srgbClr>
          </a:solidFill>
          <a:ln>
            <a:solidFill>
              <a:schemeClr val="tx1"/>
            </a:solidFill>
          </a:ln>
          <a:scene3d>
            <a:camera prst="orthographicFront"/>
            <a:lightRig rig="twoPt" dir="t">
              <a:rot lat="0" lon="0" rev="7800000"/>
            </a:lightRig>
          </a:scene3d>
          <a:sp3d contourW="6350">
            <a:bevelT w="50800" h="16510"/>
            <a:contourClr>
              <a:srgbClr val="C0C0C0"/>
            </a:contourClr>
          </a:sp3d>
        </p:spPr>
      </p:pic>
      <p:pic>
        <p:nvPicPr>
          <p:cNvPr id="6" name="Picture 5" descr="A group of people running on a road with windmills in the background&#10;&#10;Description automatically generated with low confidence">
            <a:extLst>
              <a:ext uri="{FF2B5EF4-FFF2-40B4-BE49-F238E27FC236}">
                <a16:creationId xmlns:a16="http://schemas.microsoft.com/office/drawing/2014/main" id="{949F92EA-2313-411F-96FF-8C8D4223A023}"/>
              </a:ext>
            </a:extLst>
          </p:cNvPr>
          <p:cNvPicPr>
            <a:picLocks noChangeAspect="1"/>
          </p:cNvPicPr>
          <p:nvPr/>
        </p:nvPicPr>
        <p:blipFill rotWithShape="1">
          <a:blip r:embed="rId4">
            <a:extLst>
              <a:ext uri="{BEBA8EAE-BF5A-486C-A8C5-ECC9F3942E4B}">
                <a14:imgProps xmlns:a14="http://schemas.microsoft.com/office/drawing/2010/main">
                  <a14:imgLayer r:embed="rId5">
                    <a14:imgEffect>
                      <a14:sharpenSoften amount="50000"/>
                    </a14:imgEffect>
                  </a14:imgLayer>
                </a14:imgProps>
              </a:ext>
            </a:extLst>
          </a:blip>
          <a:srcRect t="3994" r="-3" b="5892"/>
          <a:stretch/>
        </p:blipFill>
        <p:spPr>
          <a:xfrm>
            <a:off x="446533" y="3558507"/>
            <a:ext cx="3702877" cy="2832057"/>
          </a:xfrm>
          <a:prstGeom prst="rect">
            <a:avLst/>
          </a:prstGeom>
          <a:ln>
            <a:solidFill>
              <a:schemeClr val="tx1"/>
            </a:solidFill>
          </a:ln>
        </p:spPr>
      </p:pic>
      <p:sp>
        <p:nvSpPr>
          <p:cNvPr id="5" name="TextBox 4">
            <a:extLst>
              <a:ext uri="{FF2B5EF4-FFF2-40B4-BE49-F238E27FC236}">
                <a16:creationId xmlns:a16="http://schemas.microsoft.com/office/drawing/2014/main" id="{073F17FB-988A-4D5D-BCDC-86CAF2271E07}"/>
              </a:ext>
            </a:extLst>
          </p:cNvPr>
          <p:cNvSpPr txBox="1"/>
          <p:nvPr/>
        </p:nvSpPr>
        <p:spPr>
          <a:xfrm>
            <a:off x="4398133" y="2040835"/>
            <a:ext cx="7212674" cy="4349730"/>
          </a:xfrm>
          <a:prstGeom prst="rect">
            <a:avLst/>
          </a:prstGeom>
        </p:spPr>
        <p:txBody>
          <a:bodyPr vert="horz" lIns="91440" tIns="45720" rIns="91440" bIns="45720" rtlCol="0" anchor="ctr">
            <a:normAutofit/>
          </a:bodyPr>
          <a:lstStyle/>
          <a:p>
            <a:pPr marL="285750" indent="-285750">
              <a:spcBef>
                <a:spcPct val="20000"/>
              </a:spcBef>
              <a:spcAft>
                <a:spcPts val="600"/>
              </a:spcAft>
              <a:buClr>
                <a:schemeClr val="accent1"/>
              </a:buClr>
              <a:buSzPct val="92000"/>
              <a:buFont typeface="Wingdings 2" panose="05020102010507070707" pitchFamily="18" charset="2"/>
              <a:buChar char=""/>
            </a:pPr>
            <a:r>
              <a:rPr lang="en-US" dirty="0">
                <a:latin typeface="Tahoma" panose="020B0604030504040204" pitchFamily="34" charset="0"/>
                <a:ea typeface="Tahoma" panose="020B0604030504040204" pitchFamily="34" charset="0"/>
                <a:cs typeface="Tahoma" panose="020B0604030504040204" pitchFamily="34" charset="0"/>
              </a:rPr>
              <a:t>Phenomenon in changing perception observed during Pandemic lockdowns (‘First of its kind’ research). </a:t>
            </a:r>
          </a:p>
          <a:p>
            <a:pPr marL="285750" indent="-285750">
              <a:spcBef>
                <a:spcPct val="20000"/>
              </a:spcBef>
              <a:spcAft>
                <a:spcPts val="600"/>
              </a:spcAft>
              <a:buClr>
                <a:schemeClr val="accent1"/>
              </a:buClr>
              <a:buSzPct val="92000"/>
              <a:buFont typeface="Wingdings 2" panose="05020102010507070707" pitchFamily="18" charset="2"/>
              <a:buChar char=""/>
            </a:pPr>
            <a:r>
              <a:rPr lang="en-US" dirty="0">
                <a:latin typeface="Tahoma" panose="020B0604030504040204" pitchFamily="34" charset="0"/>
                <a:ea typeface="Tahoma" panose="020B0604030504040204" pitchFamily="34" charset="0"/>
                <a:cs typeface="Tahoma" panose="020B0604030504040204" pitchFamily="34" charset="0"/>
              </a:rPr>
              <a:t>Bad press in Wales and recent negative perception can be reversed (Pandemic crisis could potentially changing perception, reverse the trends) (Wales Online, 2020).</a:t>
            </a:r>
          </a:p>
          <a:p>
            <a:pPr marL="285750" indent="-285750">
              <a:spcBef>
                <a:spcPct val="20000"/>
              </a:spcBef>
              <a:spcAft>
                <a:spcPts val="600"/>
              </a:spcAft>
              <a:buClr>
                <a:schemeClr val="accent1"/>
              </a:buClr>
              <a:buSzPct val="92000"/>
              <a:buFont typeface="Wingdings 2" panose="05020102010507070707" pitchFamily="18" charset="2"/>
              <a:buChar char=""/>
            </a:pPr>
            <a:r>
              <a:rPr lang="en-GB" dirty="0">
                <a:latin typeface="Tahoma" panose="020B0604030504040204" pitchFamily="34" charset="0"/>
                <a:ea typeface="Tahoma" panose="020B0604030504040204" pitchFamily="34" charset="0"/>
                <a:cs typeface="Tahoma" panose="020B0604030504040204" pitchFamily="34" charset="0"/>
              </a:rPr>
              <a:t>Only 3% of wind farm-land  used for the placement of wind turbines, perfect infrastructure, perfect location for different activities (Landmark Dividend, 2021).</a:t>
            </a:r>
          </a:p>
          <a:p>
            <a:pPr marL="285750" indent="-285750">
              <a:spcBef>
                <a:spcPct val="20000"/>
              </a:spcBef>
              <a:spcAft>
                <a:spcPts val="600"/>
              </a:spcAft>
              <a:buClr>
                <a:schemeClr val="accent1"/>
              </a:buClr>
              <a:buSzPct val="92000"/>
              <a:buFont typeface="Wingdings 2" panose="05020102010507070707" pitchFamily="18" charset="2"/>
              <a:buChar char=""/>
            </a:pPr>
            <a:r>
              <a:rPr lang="en-GB" dirty="0">
                <a:latin typeface="Tahoma" panose="020B0604030504040204" pitchFamily="34" charset="0"/>
                <a:ea typeface="Tahoma" panose="020B0604030504040204" pitchFamily="34" charset="0"/>
                <a:cs typeface="Tahoma" panose="020B0604030504040204" pitchFamily="34" charset="0"/>
              </a:rPr>
              <a:t>Wind turbines often get decommissioned after 20-25 years  (Arcus Consultancy Services Ltd, 2019).</a:t>
            </a:r>
            <a:endParaRPr lang="en-US" dirty="0">
              <a:latin typeface="Tahoma" panose="020B0604030504040204" pitchFamily="34" charset="0"/>
              <a:ea typeface="Tahoma" panose="020B0604030504040204" pitchFamily="34" charset="0"/>
              <a:cs typeface="Tahoma" panose="020B0604030504040204" pitchFamily="34" charset="0"/>
            </a:endParaRPr>
          </a:p>
          <a:p>
            <a:pPr marL="285750" indent="-285750">
              <a:spcBef>
                <a:spcPct val="20000"/>
              </a:spcBef>
              <a:spcAft>
                <a:spcPts val="600"/>
              </a:spcAft>
              <a:buClr>
                <a:schemeClr val="accent1"/>
              </a:buClr>
              <a:buSzPct val="92000"/>
              <a:buFont typeface="Wingdings 2" panose="05020102010507070707" pitchFamily="18" charset="2"/>
              <a:buChar char=""/>
            </a:pPr>
            <a:r>
              <a:rPr lang="en-US" dirty="0">
                <a:latin typeface="Tahoma" panose="020B0604030504040204" pitchFamily="34" charset="0"/>
                <a:ea typeface="Tahoma" panose="020B0604030504040204" pitchFamily="34" charset="0"/>
                <a:cs typeface="Tahoma" panose="020B0604030504040204" pitchFamily="34" charset="0"/>
              </a:rPr>
              <a:t>Well-being of Future Generations (Wales) Act 2015 – ‘more resilient, equal and healthy-active Wales’ promote access to green spaces and active lifestyle (Welsh Government, 2019).</a:t>
            </a:r>
          </a:p>
        </p:txBody>
      </p:sp>
      <p:sp>
        <p:nvSpPr>
          <p:cNvPr id="7" name="TextBox 6">
            <a:extLst>
              <a:ext uri="{FF2B5EF4-FFF2-40B4-BE49-F238E27FC236}">
                <a16:creationId xmlns:a16="http://schemas.microsoft.com/office/drawing/2014/main" id="{7C554B30-4AD0-4A28-BCD6-B951EF96D629}"/>
              </a:ext>
            </a:extLst>
          </p:cNvPr>
          <p:cNvSpPr txBox="1"/>
          <p:nvPr/>
        </p:nvSpPr>
        <p:spPr>
          <a:xfrm>
            <a:off x="446533" y="6510038"/>
            <a:ext cx="3702877" cy="253916"/>
          </a:xfrm>
          <a:prstGeom prst="rect">
            <a:avLst/>
          </a:prstGeom>
          <a:noFill/>
        </p:spPr>
        <p:txBody>
          <a:bodyPr wrap="square" rtlCol="0">
            <a:spAutoFit/>
          </a:bodyPr>
          <a:lstStyle/>
          <a:p>
            <a:r>
              <a:rPr lang="en-GB" sz="1050" dirty="0"/>
              <a:t>Photo sourced: Wales Online 2021; Google Maps 2021.</a:t>
            </a:r>
          </a:p>
        </p:txBody>
      </p:sp>
    </p:spTree>
    <p:extLst>
      <p:ext uri="{BB962C8B-B14F-4D97-AF65-F5344CB8AC3E}">
        <p14:creationId xmlns:p14="http://schemas.microsoft.com/office/powerpoint/2010/main" val="278272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7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DCCF0-1B3A-4C81-98E4-EFF2EAD65A2C}"/>
              </a:ext>
            </a:extLst>
          </p:cNvPr>
          <p:cNvSpPr>
            <a:spLocks noGrp="1"/>
          </p:cNvSpPr>
          <p:nvPr>
            <p:ph type="title"/>
          </p:nvPr>
        </p:nvSpPr>
        <p:spPr>
          <a:xfrm>
            <a:off x="581192" y="702156"/>
            <a:ext cx="5164515" cy="499627"/>
          </a:xfrm>
        </p:spPr>
        <p:txBody>
          <a:bodyPr>
            <a:normAutofit/>
          </a:bodyPr>
          <a:lstStyle/>
          <a:p>
            <a:r>
              <a:rPr lang="en-GB" sz="2400" dirty="0">
                <a:solidFill>
                  <a:srgbClr val="00B0F0"/>
                </a:solidFill>
                <a:latin typeface="Tahoma" panose="020B0604030504040204" pitchFamily="34" charset="0"/>
                <a:ea typeface="Tahoma" panose="020B0604030504040204" pitchFamily="34" charset="0"/>
                <a:cs typeface="Tahoma" panose="020B0604030504040204" pitchFamily="34" charset="0"/>
              </a:rPr>
              <a:t>Brief Literature review</a:t>
            </a:r>
          </a:p>
        </p:txBody>
      </p:sp>
      <p:sp>
        <p:nvSpPr>
          <p:cNvPr id="3" name="TextBox 2">
            <a:extLst>
              <a:ext uri="{FF2B5EF4-FFF2-40B4-BE49-F238E27FC236}">
                <a16:creationId xmlns:a16="http://schemas.microsoft.com/office/drawing/2014/main" id="{B1EA44C9-1F7A-4F56-AA2C-038114025D5D}"/>
              </a:ext>
            </a:extLst>
          </p:cNvPr>
          <p:cNvSpPr txBox="1"/>
          <p:nvPr/>
        </p:nvSpPr>
        <p:spPr>
          <a:xfrm>
            <a:off x="581192" y="1201783"/>
            <a:ext cx="11245048" cy="2554545"/>
          </a:xfrm>
          <a:prstGeom prst="rect">
            <a:avLst/>
          </a:prstGeom>
          <a:noFill/>
        </p:spPr>
        <p:txBody>
          <a:bodyPr wrap="square" rtlCol="0">
            <a:spAutoFit/>
          </a:bodyPr>
          <a:lstStyle/>
          <a:p>
            <a:r>
              <a:rPr lang="en-GB" sz="1600" b="1" u="sng" dirty="0">
                <a:latin typeface="Tahoma" panose="020B0604030504040204" pitchFamily="34" charset="0"/>
                <a:ea typeface="Tahoma" panose="020B0604030504040204" pitchFamily="34" charset="0"/>
                <a:cs typeface="Tahoma" panose="020B0604030504040204" pitchFamily="34" charset="0"/>
              </a:rPr>
              <a:t>Perception of Wind Farms (WF)</a:t>
            </a:r>
          </a:p>
          <a:p>
            <a:pPr marL="285750" indent="-285750">
              <a:buFont typeface="Arial" panose="020B0604020202020204" pitchFamily="34" charset="0"/>
              <a:buChar char="•"/>
            </a:pPr>
            <a:r>
              <a:rPr lang="en-GB" sz="1600" dirty="0">
                <a:latin typeface="Tahoma" panose="020B0604030504040204" pitchFamily="34" charset="0"/>
                <a:ea typeface="Tahoma" panose="020B0604030504040204" pitchFamily="34" charset="0"/>
                <a:cs typeface="Tahoma" panose="020B0604030504040204" pitchFamily="34" charset="0"/>
              </a:rPr>
              <a:t>General </a:t>
            </a:r>
            <a:r>
              <a:rPr lang="en-GB" sz="1600" dirty="0">
                <a:solidFill>
                  <a:srgbClr val="C00000"/>
                </a:solidFill>
                <a:latin typeface="Tahoma" panose="020B0604030504040204" pitchFamily="34" charset="0"/>
                <a:ea typeface="Tahoma" panose="020B0604030504040204" pitchFamily="34" charset="0"/>
                <a:cs typeface="Tahoma" panose="020B0604030504040204" pitchFamily="34" charset="0"/>
              </a:rPr>
              <a:t>perception</a:t>
            </a:r>
            <a:r>
              <a:rPr lang="en-GB" sz="1600" dirty="0">
                <a:latin typeface="Tahoma" panose="020B0604030504040204" pitchFamily="34" charset="0"/>
                <a:ea typeface="Tahoma" panose="020B0604030504040204" pitchFamily="34" charset="0"/>
                <a:cs typeface="Tahoma" panose="020B0604030504040204" pitchFamily="34" charset="0"/>
              </a:rPr>
              <a:t> of renewable energy </a:t>
            </a:r>
            <a:r>
              <a:rPr lang="en-GB" sz="1600" dirty="0">
                <a:solidFill>
                  <a:srgbClr val="C00000"/>
                </a:solidFill>
                <a:latin typeface="Tahoma" panose="020B0604030504040204" pitchFamily="34" charset="0"/>
                <a:ea typeface="Tahoma" panose="020B0604030504040204" pitchFamily="34" charset="0"/>
                <a:cs typeface="Tahoma" panose="020B0604030504040204" pitchFamily="34" charset="0"/>
              </a:rPr>
              <a:t>is good</a:t>
            </a:r>
            <a:r>
              <a:rPr lang="en-GB" sz="1600" dirty="0">
                <a:latin typeface="Tahoma" panose="020B0604030504040204" pitchFamily="34" charset="0"/>
                <a:ea typeface="Tahoma" panose="020B0604030504040204" pitchFamily="34" charset="0"/>
                <a:cs typeface="Tahoma" panose="020B0604030504040204" pitchFamily="34" charset="0"/>
              </a:rPr>
              <a:t>. In Wales, it varies significantly as there is some strong opposition in post-industrial, most deprived areas (‘</a:t>
            </a:r>
            <a:r>
              <a:rPr lang="en-GB" sz="1600" dirty="0">
                <a:solidFill>
                  <a:srgbClr val="C00000"/>
                </a:solidFill>
                <a:latin typeface="Tahoma" panose="020B0604030504040204" pitchFamily="34" charset="0"/>
                <a:ea typeface="Tahoma" panose="020B0604030504040204" pitchFamily="34" charset="0"/>
                <a:cs typeface="Tahoma" panose="020B0604030504040204" pitchFamily="34" charset="0"/>
              </a:rPr>
              <a:t>scars on the landscape, further industrialisation</a:t>
            </a:r>
            <a:r>
              <a:rPr lang="en-GB" sz="1600" dirty="0">
                <a:latin typeface="Tahoma" panose="020B0604030504040204" pitchFamily="34" charset="0"/>
                <a:ea typeface="Tahoma" panose="020B0604030504040204" pitchFamily="34" charset="0"/>
                <a:cs typeface="Tahoma" panose="020B0604030504040204" pitchFamily="34" charset="0"/>
              </a:rPr>
              <a:t>’)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(Joshi, 2017; </a:t>
            </a:r>
            <a:r>
              <a:rPr lang="en-GB" sz="16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Hulton</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2019). </a:t>
            </a:r>
            <a:r>
              <a:rPr lang="en-GB" sz="1600" dirty="0">
                <a:latin typeface="Tahoma" panose="020B0604030504040204" pitchFamily="34" charset="0"/>
                <a:ea typeface="Tahoma" panose="020B0604030504040204" pitchFamily="34" charset="0"/>
                <a:cs typeface="Tahoma" panose="020B0604030504040204" pitchFamily="34" charset="0"/>
              </a:rPr>
              <a:t>On the other hand, in Slovakia, they are used as an opportunity (Industrial tourism)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(Beer, </a:t>
            </a:r>
            <a:r>
              <a:rPr lang="en-GB" sz="16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Rybár</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and </a:t>
            </a:r>
            <a:r>
              <a:rPr lang="en-GB" sz="16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Kaľavský</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2018).</a:t>
            </a:r>
          </a:p>
          <a:p>
            <a:pPr marL="285750" indent="-285750">
              <a:buFont typeface="Arial" panose="020B0604020202020204" pitchFamily="34" charset="0"/>
              <a:buChar char="•"/>
            </a:pPr>
            <a:endParaRPr lang="en-GB" sz="1600" dirty="0">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r>
              <a:rPr lang="en-GB" sz="1600" dirty="0">
                <a:latin typeface="Tahoma" panose="020B0604030504040204" pitchFamily="34" charset="0"/>
                <a:ea typeface="Tahoma" panose="020B0604030504040204" pitchFamily="34" charset="0"/>
                <a:cs typeface="Tahoma" panose="020B0604030504040204" pitchFamily="34" charset="0"/>
              </a:rPr>
              <a:t>Historically, the first UK’s WF opened in Cornwall (2001) </a:t>
            </a:r>
            <a:r>
              <a:rPr lang="en-GB" sz="1600" dirty="0">
                <a:solidFill>
                  <a:srgbClr val="C00000"/>
                </a:solidFill>
                <a:latin typeface="Tahoma" panose="020B0604030504040204" pitchFamily="34" charset="0"/>
                <a:ea typeface="Tahoma" panose="020B0604030504040204" pitchFamily="34" charset="0"/>
                <a:cs typeface="Tahoma" panose="020B0604030504040204" pitchFamily="34" charset="0"/>
              </a:rPr>
              <a:t>received 350,000 visitors </a:t>
            </a:r>
            <a:r>
              <a:rPr lang="en-GB" sz="1600" dirty="0">
                <a:latin typeface="Tahoma" panose="020B0604030504040204" pitchFamily="34" charset="0"/>
                <a:ea typeface="Tahoma" panose="020B0604030504040204" pitchFamily="34" charset="0"/>
                <a:cs typeface="Tahoma" panose="020B0604030504040204" pitchFamily="34" charset="0"/>
              </a:rPr>
              <a:t>in first ten years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(Iberdrola SA, 2015). </a:t>
            </a:r>
            <a:r>
              <a:rPr lang="en-GB" sz="1600" dirty="0">
                <a:latin typeface="Tahoma" panose="020B0604030504040204" pitchFamily="34" charset="0"/>
                <a:ea typeface="Tahoma" panose="020B0604030504040204" pitchFamily="34" charset="0"/>
                <a:cs typeface="Tahoma" panose="020B0604030504040204" pitchFamily="34" charset="0"/>
              </a:rPr>
              <a:t>In the US even today, WF are large </a:t>
            </a:r>
            <a:r>
              <a:rPr lang="en-GB" sz="1600" dirty="0">
                <a:solidFill>
                  <a:srgbClr val="C00000"/>
                </a:solidFill>
                <a:latin typeface="Tahoma" panose="020B0604030504040204" pitchFamily="34" charset="0"/>
                <a:ea typeface="Tahoma" panose="020B0604030504040204" pitchFamily="34" charset="0"/>
                <a:cs typeface="Tahoma" panose="020B0604030504040204" pitchFamily="34" charset="0"/>
              </a:rPr>
              <a:t>tourist and sport attractors </a:t>
            </a:r>
            <a:r>
              <a:rPr lang="en-GB" sz="1600" dirty="0">
                <a:latin typeface="Tahoma" panose="020B0604030504040204" pitchFamily="34" charset="0"/>
                <a:ea typeface="Tahoma" panose="020B0604030504040204" pitchFamily="34" charset="0"/>
                <a:cs typeface="Tahoma" panose="020B0604030504040204" pitchFamily="34" charset="0"/>
              </a:rPr>
              <a:t>(annual running, MTB competitions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(Iberdrola SA, 2015</a:t>
            </a:r>
            <a:r>
              <a:rPr lang="en-GB" sz="1600" dirty="0">
                <a:latin typeface="Tahoma" panose="020B0604030504040204" pitchFamily="34" charset="0"/>
                <a:ea typeface="Tahoma" panose="020B0604030504040204" pitchFamily="34" charset="0"/>
                <a:cs typeface="Tahoma" panose="020B0604030504040204" pitchFamily="34" charset="0"/>
              </a:rPr>
              <a:t>). It shows that WF can have great socio-economic potential. </a:t>
            </a:r>
          </a:p>
          <a:p>
            <a:pPr marL="285750" indent="-285750">
              <a:buFont typeface="Arial" panose="020B0604020202020204" pitchFamily="34" charset="0"/>
              <a:buChar char="•"/>
            </a:pPr>
            <a:r>
              <a:rPr lang="en-GB" sz="1600" dirty="0">
                <a:latin typeface="Tahoma" panose="020B0604030504040204" pitchFamily="34" charset="0"/>
                <a:ea typeface="Tahoma" panose="020B0604030504040204" pitchFamily="34" charset="0"/>
                <a:cs typeface="Tahoma" panose="020B0604030504040204" pitchFamily="34" charset="0"/>
              </a:rPr>
              <a:t>Interestingly, recent WF EIA’s (e.g., Upper Ignore Extension in Wales) point out that </a:t>
            </a:r>
            <a:r>
              <a:rPr lang="en-GB" sz="1600" dirty="0">
                <a:solidFill>
                  <a:srgbClr val="C00000"/>
                </a:solidFill>
                <a:latin typeface="Tahoma" panose="020B0604030504040204" pitchFamily="34" charset="0"/>
                <a:ea typeface="Tahoma" panose="020B0604030504040204" pitchFamily="34" charset="0"/>
                <a:cs typeface="Tahoma" panose="020B0604030504040204" pitchFamily="34" charset="0"/>
              </a:rPr>
              <a:t>accessibility of WF </a:t>
            </a:r>
            <a:r>
              <a:rPr lang="en-GB" sz="1600" dirty="0">
                <a:latin typeface="Tahoma" panose="020B0604030504040204" pitchFamily="34" charset="0"/>
                <a:ea typeface="Tahoma" panose="020B0604030504040204" pitchFamily="34" charset="0"/>
                <a:cs typeface="Tahoma" panose="020B0604030504040204" pitchFamily="34" charset="0"/>
              </a:rPr>
              <a:t>allowing for </a:t>
            </a:r>
            <a:r>
              <a:rPr lang="en-GB" sz="1600" dirty="0">
                <a:solidFill>
                  <a:srgbClr val="C00000"/>
                </a:solidFill>
                <a:latin typeface="Tahoma" panose="020B0604030504040204" pitchFamily="34" charset="0"/>
                <a:ea typeface="Tahoma" panose="020B0604030504040204" pitchFamily="34" charset="0"/>
                <a:cs typeface="Tahoma" panose="020B0604030504040204" pitchFamily="34" charset="0"/>
              </a:rPr>
              <a:t>people's interaction and enjoyment is a key priority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(Res, 2020).</a:t>
            </a:r>
          </a:p>
        </p:txBody>
      </p:sp>
      <p:sp>
        <p:nvSpPr>
          <p:cNvPr id="4" name="TextBox 3">
            <a:extLst>
              <a:ext uri="{FF2B5EF4-FFF2-40B4-BE49-F238E27FC236}">
                <a16:creationId xmlns:a16="http://schemas.microsoft.com/office/drawing/2014/main" id="{FE8705B6-B62D-4BAA-8F65-9202E030C64A}"/>
              </a:ext>
            </a:extLst>
          </p:cNvPr>
          <p:cNvSpPr txBox="1"/>
          <p:nvPr/>
        </p:nvSpPr>
        <p:spPr>
          <a:xfrm>
            <a:off x="581192" y="3756328"/>
            <a:ext cx="11251417" cy="2831544"/>
          </a:xfrm>
          <a:prstGeom prst="rect">
            <a:avLst/>
          </a:prstGeom>
          <a:noFill/>
        </p:spPr>
        <p:txBody>
          <a:bodyPr wrap="square" rtlCol="0">
            <a:spAutoFit/>
          </a:bodyPr>
          <a:lstStyle/>
          <a:p>
            <a:r>
              <a:rPr lang="en-GB" sz="1800" b="1" u="sng" dirty="0">
                <a:latin typeface="Tahoma" panose="020B0604030504040204" pitchFamily="34" charset="0"/>
                <a:ea typeface="Tahoma" panose="020B0604030504040204" pitchFamily="34" charset="0"/>
                <a:cs typeface="Tahoma" panose="020B0604030504040204" pitchFamily="34" charset="0"/>
              </a:rPr>
              <a:t>Scientific R</a:t>
            </a:r>
            <a:r>
              <a:rPr lang="en-GB" sz="1600" b="1" u="sng" dirty="0">
                <a:latin typeface="Tahoma" panose="020B0604030504040204" pitchFamily="34" charset="0"/>
                <a:ea typeface="Tahoma" panose="020B0604030504040204" pitchFamily="34" charset="0"/>
                <a:cs typeface="Tahoma" panose="020B0604030504040204" pitchFamily="34" charset="0"/>
              </a:rPr>
              <a:t>esearch</a:t>
            </a:r>
            <a:endParaRPr lang="en-GB" sz="1600" dirty="0">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r>
              <a:rPr lang="en-GB" sz="1600" dirty="0">
                <a:latin typeface="Tahoma" panose="020B0604030504040204" pitchFamily="34" charset="0"/>
                <a:ea typeface="Tahoma" panose="020B0604030504040204" pitchFamily="34" charset="0"/>
                <a:cs typeface="Tahoma" panose="020B0604030504040204" pitchFamily="34" charset="0"/>
              </a:rPr>
              <a:t>Since 2011 the research points out that WF acceptance is </a:t>
            </a:r>
            <a:r>
              <a:rPr lang="en-GB" sz="1600" dirty="0">
                <a:solidFill>
                  <a:srgbClr val="C00000"/>
                </a:solidFill>
                <a:latin typeface="Tahoma" panose="020B0604030504040204" pitchFamily="34" charset="0"/>
                <a:ea typeface="Tahoma" panose="020B0604030504040204" pitchFamily="34" charset="0"/>
                <a:cs typeface="Tahoma" panose="020B0604030504040204" pitchFamily="34" charset="0"/>
              </a:rPr>
              <a:t>poorly researched "short on evidence</a:t>
            </a:r>
            <a:r>
              <a:rPr lang="en-GB" sz="1600" dirty="0">
                <a:latin typeface="Tahoma" panose="020B0604030504040204" pitchFamily="34" charset="0"/>
                <a:ea typeface="Tahoma" panose="020B0604030504040204" pitchFamily="34" charset="0"/>
                <a:cs typeface="Tahoma" panose="020B0604030504040204" pitchFamily="34" charset="0"/>
              </a:rPr>
              <a:t>"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(Warren et al., 2011)</a:t>
            </a:r>
            <a:r>
              <a:rPr lang="en-GB" sz="1600" dirty="0">
                <a:latin typeface="Tahoma" panose="020B0604030504040204" pitchFamily="34" charset="0"/>
                <a:ea typeface="Tahoma" panose="020B0604030504040204" pitchFamily="34" charset="0"/>
                <a:cs typeface="Tahoma" panose="020B0604030504040204" pitchFamily="34" charset="0"/>
              </a:rPr>
              <a:t>. Similarly in Wales some researchers point out that WF perception is ‘</a:t>
            </a:r>
            <a:r>
              <a:rPr lang="en-GB" sz="1600" dirty="0">
                <a:solidFill>
                  <a:srgbClr val="C00000"/>
                </a:solidFill>
                <a:latin typeface="Tahoma" panose="020B0604030504040204" pitchFamily="34" charset="0"/>
                <a:ea typeface="Tahoma" panose="020B0604030504040204" pitchFamily="34" charset="0"/>
                <a:cs typeface="Tahoma" panose="020B0604030504040204" pitchFamily="34" charset="0"/>
              </a:rPr>
              <a:t>’lacking peer reviewed academic research</a:t>
            </a:r>
            <a:r>
              <a:rPr lang="en-GB" sz="1600" dirty="0">
                <a:latin typeface="Tahoma" panose="020B0604030504040204" pitchFamily="34" charset="0"/>
                <a:ea typeface="Tahoma" panose="020B0604030504040204" pitchFamily="34" charset="0"/>
                <a:cs typeface="Tahoma" panose="020B0604030504040204" pitchFamily="34" charset="0"/>
              </a:rPr>
              <a:t>’’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(Welsh Government, 2015, p:42).</a:t>
            </a:r>
          </a:p>
          <a:p>
            <a:pPr marL="285750" indent="-285750">
              <a:buFont typeface="Arial" panose="020B0604020202020204" pitchFamily="34" charset="0"/>
              <a:buChar char="•"/>
            </a:pPr>
            <a:r>
              <a:rPr lang="en-GB" sz="1600" dirty="0">
                <a:latin typeface="Tahoma" panose="020B0604030504040204" pitchFamily="34" charset="0"/>
                <a:ea typeface="Tahoma" panose="020B0604030504040204" pitchFamily="34" charset="0"/>
                <a:cs typeface="Tahoma" panose="020B0604030504040204" pitchFamily="34" charset="0"/>
              </a:rPr>
              <a:t>Majority of the researchers </a:t>
            </a:r>
            <a:r>
              <a:rPr lang="en-GB" sz="1600" dirty="0">
                <a:solidFill>
                  <a:srgbClr val="C00000"/>
                </a:solidFill>
                <a:latin typeface="Tahoma" panose="020B0604030504040204" pitchFamily="34" charset="0"/>
                <a:ea typeface="Tahoma" panose="020B0604030504040204" pitchFamily="34" charset="0"/>
                <a:cs typeface="Tahoma" panose="020B0604030504040204" pitchFamily="34" charset="0"/>
              </a:rPr>
              <a:t>focus on direct economic impact </a:t>
            </a:r>
            <a:r>
              <a:rPr lang="en-GB" sz="1600" dirty="0">
                <a:latin typeface="Tahoma" panose="020B0604030504040204" pitchFamily="34" charset="0"/>
                <a:ea typeface="Tahoma" panose="020B0604030504040204" pitchFamily="34" charset="0"/>
                <a:cs typeface="Tahoma" panose="020B0604030504040204" pitchFamily="34" charset="0"/>
              </a:rPr>
              <a:t>of WF on </a:t>
            </a:r>
            <a:r>
              <a:rPr lang="en-GB" sz="1600" dirty="0">
                <a:solidFill>
                  <a:srgbClr val="C00000"/>
                </a:solidFill>
                <a:latin typeface="Tahoma" panose="020B0604030504040204" pitchFamily="34" charset="0"/>
                <a:ea typeface="Tahoma" panose="020B0604030504040204" pitchFamily="34" charset="0"/>
                <a:cs typeface="Tahoma" panose="020B0604030504040204" pitchFamily="34" charset="0"/>
              </a:rPr>
              <a:t>tourism</a:t>
            </a:r>
            <a:r>
              <a:rPr lang="en-GB" sz="1600" dirty="0">
                <a:latin typeface="Tahoma" panose="020B0604030504040204" pitchFamily="34" charset="0"/>
                <a:ea typeface="Tahoma" panose="020B0604030504040204" pitchFamily="34" charset="0"/>
                <a:cs typeface="Tahoma" panose="020B0604030504040204" pitchFamily="34" charset="0"/>
              </a:rPr>
              <a:t>- </a:t>
            </a:r>
            <a:r>
              <a:rPr lang="en-GB" sz="1600" dirty="0">
                <a:solidFill>
                  <a:srgbClr val="C00000"/>
                </a:solidFill>
                <a:latin typeface="Tahoma" panose="020B0604030504040204" pitchFamily="34" charset="0"/>
                <a:ea typeface="Tahoma" panose="020B0604030504040204" pitchFamily="34" charset="0"/>
                <a:cs typeface="Tahoma" panose="020B0604030504040204" pitchFamily="34" charset="0"/>
              </a:rPr>
              <a:t>lack of research </a:t>
            </a:r>
            <a:r>
              <a:rPr lang="en-GB" sz="1600" dirty="0">
                <a:latin typeface="Tahoma" panose="020B0604030504040204" pitchFamily="34" charset="0"/>
                <a:ea typeface="Tahoma" panose="020B0604030504040204" pitchFamily="34" charset="0"/>
                <a:cs typeface="Tahoma" panose="020B0604030504040204" pitchFamily="34" charset="0"/>
              </a:rPr>
              <a:t>linking it to attracting </a:t>
            </a:r>
            <a:r>
              <a:rPr lang="en-GB" sz="1600" dirty="0">
                <a:solidFill>
                  <a:srgbClr val="C00000"/>
                </a:solidFill>
                <a:latin typeface="Tahoma" panose="020B0604030504040204" pitchFamily="34" charset="0"/>
                <a:ea typeface="Tahoma" panose="020B0604030504040204" pitchFamily="34" charset="0"/>
                <a:cs typeface="Tahoma" panose="020B0604030504040204" pitchFamily="34" charset="0"/>
              </a:rPr>
              <a:t>sport</a:t>
            </a:r>
            <a:r>
              <a:rPr lang="en-GB" sz="1600" dirty="0">
                <a:latin typeface="Tahoma" panose="020B0604030504040204" pitchFamily="34" charset="0"/>
                <a:ea typeface="Tahoma" panose="020B0604030504040204" pitchFamily="34" charset="0"/>
                <a:cs typeface="Tahoma" panose="020B0604030504040204" pitchFamily="34" charset="0"/>
              </a:rPr>
              <a:t> or dog walking </a:t>
            </a:r>
            <a:r>
              <a:rPr lang="en-GB" sz="1600" dirty="0">
                <a:solidFill>
                  <a:srgbClr val="C00000"/>
                </a:solidFill>
                <a:latin typeface="Tahoma" panose="020B0604030504040204" pitchFamily="34" charset="0"/>
                <a:ea typeface="Tahoma" panose="020B0604030504040204" pitchFamily="34" charset="0"/>
                <a:cs typeface="Tahoma" panose="020B0604030504040204" pitchFamily="34" charset="0"/>
              </a:rPr>
              <a:t>activities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(Beer, </a:t>
            </a:r>
            <a:r>
              <a:rPr lang="en-GB" sz="16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Rybár</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and </a:t>
            </a:r>
            <a:r>
              <a:rPr lang="en-GB" sz="16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Kaľavský</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2018; </a:t>
            </a:r>
            <a:r>
              <a:rPr lang="en-GB" sz="16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Tverijonaite</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2020), </a:t>
            </a:r>
            <a:r>
              <a:rPr lang="en-GB" sz="1600" dirty="0">
                <a:latin typeface="Tahoma" panose="020B0604030504040204" pitchFamily="34" charset="0"/>
                <a:ea typeface="Tahoma" panose="020B0604030504040204" pitchFamily="34" charset="0"/>
                <a:cs typeface="Tahoma" panose="020B0604030504040204" pitchFamily="34" charset="0"/>
              </a:rPr>
              <a:t>nor </a:t>
            </a:r>
            <a:r>
              <a:rPr lang="en-GB" sz="1600" dirty="0">
                <a:solidFill>
                  <a:srgbClr val="C00000"/>
                </a:solidFill>
                <a:latin typeface="Tahoma" panose="020B0604030504040204" pitchFamily="34" charset="0"/>
                <a:ea typeface="Tahoma" panose="020B0604030504040204" pitchFamily="34" charset="0"/>
                <a:cs typeface="Tahoma" panose="020B0604030504040204" pitchFamily="34" charset="0"/>
              </a:rPr>
              <a:t>Pandemic </a:t>
            </a:r>
            <a:r>
              <a:rPr lang="en-GB" sz="1600" dirty="0">
                <a:latin typeface="Tahoma" panose="020B0604030504040204" pitchFamily="34" charset="0"/>
                <a:ea typeface="Tahoma" panose="020B0604030504040204" pitchFamily="34" charset="0"/>
                <a:cs typeface="Tahoma" panose="020B0604030504040204" pitchFamily="34" charset="0"/>
              </a:rPr>
              <a:t> (brand new factor). </a:t>
            </a:r>
          </a:p>
          <a:p>
            <a:pPr marL="285750" indent="-285750">
              <a:buFont typeface="Arial" panose="020B0604020202020204" pitchFamily="34" charset="0"/>
              <a:buChar char="•"/>
            </a:pPr>
            <a:endParaRPr lang="en-GB" sz="1600" dirty="0">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r>
              <a:rPr lang="en-GB" sz="1600" dirty="0">
                <a:latin typeface="Tahoma" panose="020B0604030504040204" pitchFamily="34" charset="0"/>
                <a:ea typeface="Tahoma" panose="020B0604030504040204" pitchFamily="34" charset="0"/>
                <a:cs typeface="Tahoma" panose="020B0604030504040204" pitchFamily="34" charset="0"/>
              </a:rPr>
              <a:t>Various factors can influence perception of WF (positively or negatively) including </a:t>
            </a:r>
            <a:r>
              <a:rPr lang="en-GB" sz="1600" dirty="0">
                <a:solidFill>
                  <a:srgbClr val="C00000"/>
                </a:solidFill>
                <a:latin typeface="Tahoma" panose="020B0604030504040204" pitchFamily="34" charset="0"/>
                <a:ea typeface="Tahoma" panose="020B0604030504040204" pitchFamily="34" charset="0"/>
                <a:cs typeface="Tahoma" panose="020B0604030504040204" pitchFamily="34" charset="0"/>
              </a:rPr>
              <a:t>demographics, location type, proximity of parks,, lack of education on renewables</a:t>
            </a:r>
            <a:r>
              <a:rPr lang="en-GB" sz="1600" dirty="0">
                <a:latin typeface="Tahoma" panose="020B0604030504040204" pitchFamily="34" charset="0"/>
                <a:ea typeface="Tahoma" panose="020B0604030504040204" pitchFamily="34" charset="0"/>
                <a:cs typeface="Tahoma" panose="020B0604030504040204" pitchFamily="34" charset="0"/>
              </a:rPr>
              <a:t>, but also poor </a:t>
            </a:r>
            <a:r>
              <a:rPr lang="en-GB" sz="1600" dirty="0">
                <a:solidFill>
                  <a:srgbClr val="C00000"/>
                </a:solidFill>
                <a:latin typeface="Tahoma" panose="020B0604030504040204" pitchFamily="34" charset="0"/>
                <a:ea typeface="Tahoma" panose="020B0604030504040204" pitchFamily="34" charset="0"/>
                <a:cs typeface="Tahoma" panose="020B0604030504040204" pitchFamily="34" charset="0"/>
              </a:rPr>
              <a:t>public participation </a:t>
            </a:r>
            <a:r>
              <a:rPr lang="en-GB" sz="1600" dirty="0">
                <a:latin typeface="Tahoma" panose="020B0604030504040204" pitchFamily="34" charset="0"/>
                <a:ea typeface="Tahoma" panose="020B0604030504040204" pitchFamily="34" charset="0"/>
                <a:cs typeface="Tahoma" panose="020B0604030504040204" pitchFamily="34" charset="0"/>
              </a:rPr>
              <a:t>and poor mitigation process (EIA). Public participation (or its lack) is found to be a major factor among the others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(Rand and </a:t>
            </a:r>
            <a:r>
              <a:rPr lang="en-GB" sz="16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Hoen</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2017; Beer, </a:t>
            </a:r>
            <a:r>
              <a:rPr lang="en-GB" sz="16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Rybár</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and </a:t>
            </a:r>
            <a:r>
              <a:rPr lang="en-GB" sz="16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Kaľavský</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2018; Guan and </a:t>
            </a:r>
            <a:r>
              <a:rPr lang="en-GB" sz="16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Zepp</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2020)</a:t>
            </a:r>
          </a:p>
        </p:txBody>
      </p:sp>
    </p:spTree>
    <p:extLst>
      <p:ext uri="{BB962C8B-B14F-4D97-AF65-F5344CB8AC3E}">
        <p14:creationId xmlns:p14="http://schemas.microsoft.com/office/powerpoint/2010/main" val="3079350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17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EFDF560-2F2F-43C1-BA96-644EF05AF516}"/>
              </a:ext>
            </a:extLst>
          </p:cNvPr>
          <p:cNvSpPr txBox="1"/>
          <p:nvPr/>
        </p:nvSpPr>
        <p:spPr>
          <a:xfrm>
            <a:off x="476533" y="1828635"/>
            <a:ext cx="10553252" cy="5078313"/>
          </a:xfrm>
          <a:prstGeom prst="rect">
            <a:avLst/>
          </a:prstGeom>
          <a:noFill/>
        </p:spPr>
        <p:txBody>
          <a:bodyPr wrap="square" rtlCol="0">
            <a:spAutoFit/>
          </a:bodyPr>
          <a:lstStyle/>
          <a:p>
            <a:pPr>
              <a:spcAft>
                <a:spcPts val="0"/>
              </a:spcAft>
            </a:pPr>
            <a:endParaRPr lang="en-GB" b="1" i="1" u="sng" dirty="0">
              <a:solidFill>
                <a:srgbClr val="000000"/>
              </a:solidFill>
              <a:latin typeface="Constantia" panose="02030602050306030303" pitchFamily="18" charset="0"/>
              <a:ea typeface="Tahoma" panose="020B0604030504040204" pitchFamily="34" charset="0"/>
              <a:cs typeface="Calibri" panose="020F0502020204030204" pitchFamily="34" charset="0"/>
            </a:endParaRPr>
          </a:p>
          <a:p>
            <a:pPr>
              <a:spcAft>
                <a:spcPts val="0"/>
              </a:spcAft>
            </a:pPr>
            <a:r>
              <a:rPr lang="en-GB" b="1" i="1" dirty="0">
                <a:solidFill>
                  <a:srgbClr val="00B0F0"/>
                </a:solidFill>
                <a:latin typeface="Tahoma" panose="020B0604030504040204" pitchFamily="34" charset="0"/>
                <a:ea typeface="Tahoma" panose="020B0604030504040204" pitchFamily="34" charset="0"/>
                <a:cs typeface="Tahoma" panose="020B0604030504040204" pitchFamily="34" charset="0"/>
              </a:rPr>
              <a:t>THE AIM</a:t>
            </a:r>
          </a:p>
          <a:p>
            <a:pPr>
              <a:spcAft>
                <a:spcPts val="0"/>
              </a:spcAft>
            </a:pPr>
            <a:endParaRPr lang="en-GB" b="1" i="1" u="sng"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dirty="0">
                <a:latin typeface="Tahoma" panose="020B0604030504040204" pitchFamily="34" charset="0"/>
                <a:ea typeface="Tahoma" panose="020B0604030504040204" pitchFamily="34" charset="0"/>
                <a:cs typeface="Tahoma" panose="020B0604030504040204" pitchFamily="34" charset="0"/>
              </a:rPr>
              <a:t>The project aims to investigate the significance of Covid Pandemic's influence on the public perception and visitor profile of wind farms in the South Wales region.</a:t>
            </a:r>
          </a:p>
          <a:p>
            <a:endParaRPr lang="en-GB" b="1" i="1" u="sng" dirty="0">
              <a:latin typeface="Tahoma" panose="020B0604030504040204" pitchFamily="34" charset="0"/>
              <a:ea typeface="Tahoma" panose="020B0604030504040204" pitchFamily="34" charset="0"/>
              <a:cs typeface="Tahoma" panose="020B0604030504040204" pitchFamily="34" charset="0"/>
            </a:endParaRPr>
          </a:p>
          <a:p>
            <a:r>
              <a:rPr lang="en-GB" b="1" i="1" dirty="0">
                <a:solidFill>
                  <a:srgbClr val="00B0F0"/>
                </a:solidFill>
                <a:latin typeface="Tahoma" panose="020B0604030504040204" pitchFamily="34" charset="0"/>
                <a:ea typeface="Tahoma" panose="020B0604030504040204" pitchFamily="34" charset="0"/>
                <a:cs typeface="Tahoma" panose="020B0604030504040204" pitchFamily="34" charset="0"/>
              </a:rPr>
              <a:t>OBJECTIVES</a:t>
            </a:r>
          </a:p>
          <a:p>
            <a:endParaRPr lang="en-GB" b="1" i="1" u="sng" dirty="0">
              <a:latin typeface="Tahoma" panose="020B0604030504040204" pitchFamily="34" charset="0"/>
              <a:ea typeface="Tahoma" panose="020B0604030504040204" pitchFamily="34" charset="0"/>
              <a:cs typeface="Tahoma" panose="020B0604030504040204" pitchFamily="34" charset="0"/>
            </a:endParaRPr>
          </a:p>
          <a:p>
            <a:r>
              <a:rPr lang="en-GB" dirty="0">
                <a:latin typeface="Tahoma" panose="020B0604030504040204" pitchFamily="34" charset="0"/>
                <a:ea typeface="Tahoma" panose="020B0604030504040204" pitchFamily="34" charset="0"/>
                <a:cs typeface="Tahoma" panose="020B0604030504040204" pitchFamily="34" charset="0"/>
              </a:rPr>
              <a:t>1. Desktop study to determine a typical/average visitor profile of traditional UK parks and their influencing factors by collating secondary data from local parks visitor surveys conducted before 2020 (before Pandemic) [Data only available from local parks, same demographic, similar process].</a:t>
            </a:r>
          </a:p>
          <a:p>
            <a:pPr marL="342900" indent="-342900">
              <a:buAutoNum type="arabicPeriod"/>
            </a:pPr>
            <a:endParaRPr lang="en-GB" dirty="0">
              <a:latin typeface="Tahoma" panose="020B0604030504040204" pitchFamily="34" charset="0"/>
              <a:ea typeface="Tahoma" panose="020B0604030504040204" pitchFamily="34" charset="0"/>
              <a:cs typeface="Tahoma" panose="020B0604030504040204" pitchFamily="34" charset="0"/>
            </a:endParaRPr>
          </a:p>
          <a:p>
            <a:r>
              <a:rPr lang="en-GB" dirty="0">
                <a:latin typeface="Tahoma" panose="020B0604030504040204" pitchFamily="34" charset="0"/>
                <a:ea typeface="Tahoma" panose="020B0604030504040204" pitchFamily="34" charset="0"/>
                <a:cs typeface="Tahoma" panose="020B0604030504040204" pitchFamily="34" charset="0"/>
              </a:rPr>
              <a:t>2. To examine/investigate the current (post-pandemic) wind farm visitor profiles and their present influencing factors (e.g., Pandemic) and correlate them with desktop study results for differences/similarities.   </a:t>
            </a:r>
          </a:p>
          <a:p>
            <a:endParaRPr lang="en-GB" dirty="0">
              <a:latin typeface="Tahoma" panose="020B0604030504040204" pitchFamily="34" charset="0"/>
              <a:ea typeface="Tahoma" panose="020B0604030504040204" pitchFamily="34" charset="0"/>
              <a:cs typeface="Tahoma" panose="020B0604030504040204" pitchFamily="34" charset="0"/>
            </a:endParaRPr>
          </a:p>
          <a:p>
            <a:r>
              <a:rPr lang="en-GB" dirty="0">
                <a:latin typeface="Tahoma" panose="020B0604030504040204" pitchFamily="34" charset="0"/>
                <a:ea typeface="Tahoma" panose="020B0604030504040204" pitchFamily="34" charset="0"/>
                <a:cs typeface="Tahoma" panose="020B0604030504040204" pitchFamily="34" charset="0"/>
              </a:rPr>
              <a:t>3. Evaluate the significance of the obtained results to confirm/or negate the correlation of Pandemic restrictions and the positive wind farm perception shift.</a:t>
            </a:r>
          </a:p>
        </p:txBody>
      </p:sp>
      <p:pic>
        <p:nvPicPr>
          <p:cNvPr id="11" name="Picture 10">
            <a:extLst>
              <a:ext uri="{FF2B5EF4-FFF2-40B4-BE49-F238E27FC236}">
                <a16:creationId xmlns:a16="http://schemas.microsoft.com/office/drawing/2014/main" id="{9C550908-193E-4B2C-B4EE-D933F53C16EA}"/>
              </a:ext>
            </a:extLst>
          </p:cNvPr>
          <p:cNvPicPr>
            <a:picLocks noChangeAspect="1"/>
          </p:cNvPicPr>
          <p:nvPr/>
        </p:nvPicPr>
        <p:blipFill>
          <a:blip r:embed="rId2"/>
          <a:stretch>
            <a:fillRect/>
          </a:stretch>
        </p:blipFill>
        <p:spPr>
          <a:xfrm>
            <a:off x="476533" y="636091"/>
            <a:ext cx="11334468" cy="1192544"/>
          </a:xfrm>
          <a:prstGeom prst="rect">
            <a:avLst/>
          </a:prstGeom>
        </p:spPr>
      </p:pic>
    </p:spTree>
    <p:extLst>
      <p:ext uri="{BB962C8B-B14F-4D97-AF65-F5344CB8AC3E}">
        <p14:creationId xmlns:p14="http://schemas.microsoft.com/office/powerpoint/2010/main" val="4275484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17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DCCF0-1B3A-4C81-98E4-EFF2EAD65A2C}"/>
              </a:ext>
            </a:extLst>
          </p:cNvPr>
          <p:cNvSpPr>
            <a:spLocks noGrp="1"/>
          </p:cNvSpPr>
          <p:nvPr>
            <p:ph type="title"/>
          </p:nvPr>
        </p:nvSpPr>
        <p:spPr>
          <a:xfrm>
            <a:off x="280941" y="572468"/>
            <a:ext cx="11029616" cy="681371"/>
          </a:xfrm>
        </p:spPr>
        <p:txBody>
          <a:bodyPr/>
          <a:lstStyle/>
          <a:p>
            <a:r>
              <a:rPr lang="en-GB" dirty="0">
                <a:solidFill>
                  <a:srgbClr val="00B050"/>
                </a:solidFill>
              </a:rPr>
              <a:t>LOCATION/</a:t>
            </a:r>
            <a:r>
              <a:rPr lang="en-GB" sz="1600" dirty="0">
                <a:solidFill>
                  <a:srgbClr val="00B050"/>
                </a:solidFill>
              </a:rPr>
              <a:t>WHY</a:t>
            </a:r>
            <a:r>
              <a:rPr lang="en-GB" dirty="0">
                <a:solidFill>
                  <a:srgbClr val="00B050"/>
                </a:solidFill>
              </a:rPr>
              <a:t>?</a:t>
            </a:r>
          </a:p>
        </p:txBody>
      </p:sp>
      <p:sp>
        <p:nvSpPr>
          <p:cNvPr id="5" name="TextBox 4">
            <a:extLst>
              <a:ext uri="{FF2B5EF4-FFF2-40B4-BE49-F238E27FC236}">
                <a16:creationId xmlns:a16="http://schemas.microsoft.com/office/drawing/2014/main" id="{FDAC0206-01B8-4D69-8620-E77022AED446}"/>
              </a:ext>
            </a:extLst>
          </p:cNvPr>
          <p:cNvSpPr txBox="1"/>
          <p:nvPr/>
        </p:nvSpPr>
        <p:spPr>
          <a:xfrm>
            <a:off x="5353276" y="6447062"/>
            <a:ext cx="7474225" cy="215444"/>
          </a:xfrm>
          <a:prstGeom prst="rect">
            <a:avLst/>
          </a:prstGeom>
          <a:noFill/>
        </p:spPr>
        <p:txBody>
          <a:bodyPr wrap="square" rtlCol="0">
            <a:spAutoFit/>
          </a:bodyPr>
          <a:lstStyle/>
          <a:p>
            <a:pPr fontAlgn="base"/>
            <a:r>
              <a:rPr lang="en-GB" sz="800" dirty="0"/>
              <a:t>Map sourced: Https://www.google.com/maps/search/wind+farm/@51.6103463,-3.6771687,11z</a:t>
            </a:r>
          </a:p>
        </p:txBody>
      </p:sp>
      <p:sp>
        <p:nvSpPr>
          <p:cNvPr id="9" name="TextBox 8">
            <a:extLst>
              <a:ext uri="{FF2B5EF4-FFF2-40B4-BE49-F238E27FC236}">
                <a16:creationId xmlns:a16="http://schemas.microsoft.com/office/drawing/2014/main" id="{7EFDF560-2F2F-43C1-BA96-644EF05AF516}"/>
              </a:ext>
            </a:extLst>
          </p:cNvPr>
          <p:cNvSpPr txBox="1"/>
          <p:nvPr/>
        </p:nvSpPr>
        <p:spPr>
          <a:xfrm>
            <a:off x="280941" y="1791541"/>
            <a:ext cx="4902165" cy="4739759"/>
          </a:xfrm>
          <a:prstGeom prst="rect">
            <a:avLst/>
          </a:prstGeom>
          <a:noFill/>
        </p:spPr>
        <p:txBody>
          <a:bodyPr wrap="square" rtlCol="0">
            <a:spAutoFit/>
          </a:bodyPr>
          <a:lstStyle/>
          <a:p>
            <a:pPr marL="285750" indent="-285750">
              <a:buFont typeface="Wingdings" panose="05000000000000000000" pitchFamily="2" charset="2"/>
              <a:buChar char="v"/>
            </a:pPr>
            <a:r>
              <a:rPr lang="en-GB" sz="1400" dirty="0">
                <a:latin typeface="Tahoma" panose="020B0604030504040204" pitchFamily="34" charset="0"/>
                <a:ea typeface="Tahoma" panose="020B0604030504040204" pitchFamily="34" charset="0"/>
                <a:cs typeface="Tahoma" panose="020B0604030504040204" pitchFamily="34" charset="0"/>
              </a:rPr>
              <a:t>Over 40 sites to choose from in South Wales</a:t>
            </a:r>
          </a:p>
          <a:p>
            <a:pPr marL="285750" indent="-285750">
              <a:buFont typeface="Wingdings" panose="05000000000000000000" pitchFamily="2" charset="2"/>
              <a:buChar char="v"/>
            </a:pPr>
            <a:endParaRPr lang="en-GB" sz="1400" dirty="0">
              <a:latin typeface="Tahoma" panose="020B0604030504040204" pitchFamily="34" charset="0"/>
              <a:ea typeface="Tahoma" panose="020B0604030504040204" pitchFamily="34" charset="0"/>
              <a:cs typeface="Tahoma" panose="020B0604030504040204" pitchFamily="34" charset="0"/>
            </a:endParaRPr>
          </a:p>
          <a:p>
            <a:pPr marL="285750" indent="-285750">
              <a:buFont typeface="Wingdings" panose="05000000000000000000" pitchFamily="2" charset="2"/>
              <a:buChar char="v"/>
            </a:pPr>
            <a:r>
              <a:rPr lang="en-GB" sz="1400" dirty="0">
                <a:latin typeface="Tahoma" panose="020B0604030504040204" pitchFamily="34" charset="0"/>
                <a:ea typeface="Tahoma" panose="020B0604030504040204" pitchFamily="34" charset="0"/>
                <a:cs typeface="Tahoma" panose="020B0604030504040204" pitchFamily="34" charset="0"/>
              </a:rPr>
              <a:t>Research sites proposed to choose the most representative combination (South Wales region) in terms of location-rural/urban, proximity of site, terrain type, demographic indicators, the proximity of tourist attractions, parks)</a:t>
            </a:r>
            <a:r>
              <a:rPr lang="de-DE" sz="1400" dirty="0">
                <a:latin typeface="Tahoma" panose="020B0604030504040204" pitchFamily="34" charset="0"/>
                <a:ea typeface="Tahoma" panose="020B0604030504040204" pitchFamily="34" charset="0"/>
                <a:cs typeface="Tahoma" panose="020B0604030504040204" pitchFamily="34" charset="0"/>
              </a:rPr>
              <a:t> </a:t>
            </a:r>
            <a:r>
              <a:rPr lang="de-DE"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(Brudermann 2020, Zaman and Posch, 2019). </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t>
            </a:r>
            <a:br>
              <a:rPr lang="en-GB" sz="1400" dirty="0">
                <a:latin typeface="Tahoma" panose="020B0604030504040204" pitchFamily="34" charset="0"/>
                <a:ea typeface="Tahoma" panose="020B0604030504040204" pitchFamily="34" charset="0"/>
                <a:cs typeface="Tahoma" panose="020B0604030504040204" pitchFamily="34" charset="0"/>
              </a:rPr>
            </a:br>
            <a:endParaRPr lang="en-GB" sz="1400" dirty="0">
              <a:latin typeface="Tahoma" panose="020B0604030504040204" pitchFamily="34" charset="0"/>
              <a:ea typeface="Tahoma" panose="020B0604030504040204" pitchFamily="34" charset="0"/>
              <a:cs typeface="Tahoma" panose="020B0604030504040204" pitchFamily="34" charset="0"/>
            </a:endParaRPr>
          </a:p>
          <a:p>
            <a:pPr marL="285750" indent="-285750">
              <a:buFont typeface="Wingdings" panose="05000000000000000000" pitchFamily="2" charset="2"/>
              <a:buChar char="v"/>
            </a:pPr>
            <a:r>
              <a:rPr lang="en-GB" sz="1400" dirty="0">
                <a:latin typeface="Tahoma" panose="020B0604030504040204" pitchFamily="34" charset="0"/>
                <a:ea typeface="Tahoma" panose="020B0604030504040204" pitchFamily="34" charset="0"/>
                <a:cs typeface="Tahoma" panose="020B0604030504040204" pitchFamily="34" charset="0"/>
              </a:rPr>
              <a:t>Pen y </a:t>
            </a:r>
            <a:r>
              <a:rPr lang="en-GB" sz="1400" dirty="0" err="1">
                <a:latin typeface="Tahoma" panose="020B0604030504040204" pitchFamily="34" charset="0"/>
                <a:ea typeface="Tahoma" panose="020B0604030504040204" pitchFamily="34" charset="0"/>
                <a:cs typeface="Tahoma" panose="020B0604030504040204" pitchFamily="34" charset="0"/>
              </a:rPr>
              <a:t>Cymoedd</a:t>
            </a:r>
            <a:r>
              <a:rPr lang="en-GB" sz="1400" dirty="0">
                <a:latin typeface="Tahoma" panose="020B0604030504040204" pitchFamily="34" charset="0"/>
                <a:ea typeface="Tahoma" panose="020B0604030504040204" pitchFamily="34" charset="0"/>
                <a:cs typeface="Tahoma" panose="020B0604030504040204" pitchFamily="34" charset="0"/>
              </a:rPr>
              <a:t> Wind Farm Limited (Grid Ref.: 51.7149880172, -3.559309466) </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(Google Maps, 2021).</a:t>
            </a:r>
            <a:br>
              <a:rPr lang="en-GB"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br>
            <a:endParaRPr lang="en-GB"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Wingdings" panose="05000000000000000000" pitchFamily="2" charset="2"/>
              <a:buChar char="v"/>
            </a:pPr>
            <a:r>
              <a:rPr lang="en-GB" sz="1400" dirty="0" err="1">
                <a:latin typeface="Tahoma" panose="020B0604030504040204" pitchFamily="34" charset="0"/>
                <a:ea typeface="Tahoma" panose="020B0604030504040204" pitchFamily="34" charset="0"/>
                <a:cs typeface="Tahoma" panose="020B0604030504040204" pitchFamily="34" charset="0"/>
              </a:rPr>
              <a:t>Llynfi</a:t>
            </a:r>
            <a:r>
              <a:rPr lang="en-GB" sz="1400" dirty="0">
                <a:latin typeface="Tahoma" panose="020B0604030504040204" pitchFamily="34" charset="0"/>
                <a:ea typeface="Tahoma" panose="020B0604030504040204" pitchFamily="34" charset="0"/>
                <a:cs typeface="Tahoma" panose="020B0604030504040204" pitchFamily="34" charset="0"/>
              </a:rPr>
              <a:t> </a:t>
            </a:r>
            <a:r>
              <a:rPr lang="en-GB" sz="1400" dirty="0" err="1">
                <a:latin typeface="Tahoma" panose="020B0604030504040204" pitchFamily="34" charset="0"/>
                <a:ea typeface="Tahoma" panose="020B0604030504040204" pitchFamily="34" charset="0"/>
                <a:cs typeface="Tahoma" panose="020B0604030504040204" pitchFamily="34" charset="0"/>
              </a:rPr>
              <a:t>Afan</a:t>
            </a:r>
            <a:r>
              <a:rPr lang="en-GB" sz="1400" dirty="0">
                <a:latin typeface="Tahoma" panose="020B0604030504040204" pitchFamily="34" charset="0"/>
                <a:ea typeface="Tahoma" panose="020B0604030504040204" pitchFamily="34" charset="0"/>
                <a:cs typeface="Tahoma" panose="020B0604030504040204" pitchFamily="34" charset="0"/>
              </a:rPr>
              <a:t> Wind Farm (Grid Ref.: 51.6510249846, -3.56419842265) </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(Google Maps, 2021).</a:t>
            </a:r>
            <a:br>
              <a:rPr lang="en-GB" sz="1600" dirty="0">
                <a:latin typeface="Tahoma" panose="020B0604030504040204" pitchFamily="34" charset="0"/>
                <a:ea typeface="Tahoma" panose="020B0604030504040204" pitchFamily="34" charset="0"/>
                <a:cs typeface="Tahoma" panose="020B0604030504040204" pitchFamily="34" charset="0"/>
              </a:rPr>
            </a:br>
            <a:endParaRPr lang="en-GB" sz="1400" dirty="0">
              <a:latin typeface="Tahoma" panose="020B0604030504040204" pitchFamily="34" charset="0"/>
              <a:ea typeface="Tahoma" panose="020B0604030504040204" pitchFamily="34" charset="0"/>
              <a:cs typeface="Tahoma" panose="020B0604030504040204" pitchFamily="34" charset="0"/>
            </a:endParaRPr>
          </a:p>
          <a:p>
            <a:pPr marL="285750" indent="-285750">
              <a:buFont typeface="Wingdings" panose="05000000000000000000" pitchFamily="2" charset="2"/>
              <a:buChar char="v"/>
            </a:pPr>
            <a:r>
              <a:rPr lang="en-GB" sz="1400" dirty="0" err="1">
                <a:latin typeface="Tahoma" panose="020B0604030504040204" pitchFamily="34" charset="0"/>
                <a:ea typeface="Tahoma" panose="020B0604030504040204" pitchFamily="34" charset="0"/>
                <a:cs typeface="Tahoma" panose="020B0604030504040204" pitchFamily="34" charset="0"/>
              </a:rPr>
              <a:t>Graig</a:t>
            </a:r>
            <a:r>
              <a:rPr lang="en-GB" sz="1400" dirty="0">
                <a:latin typeface="Tahoma" panose="020B0604030504040204" pitchFamily="34" charset="0"/>
                <a:ea typeface="Tahoma" panose="020B0604030504040204" pitchFamily="34" charset="0"/>
                <a:cs typeface="Tahoma" panose="020B0604030504040204" pitchFamily="34" charset="0"/>
              </a:rPr>
              <a:t> Fatha Wind Farm (Grid Ref.: 51.5666694435, -3.45174390744) </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(Google Maps, 2021). </a:t>
            </a:r>
            <a:br>
              <a:rPr lang="en-GB" sz="1400" dirty="0">
                <a:latin typeface="Tahoma" panose="020B0604030504040204" pitchFamily="34" charset="0"/>
                <a:ea typeface="Tahoma" panose="020B0604030504040204" pitchFamily="34" charset="0"/>
                <a:cs typeface="Tahoma" panose="020B0604030504040204" pitchFamily="34" charset="0"/>
              </a:rPr>
            </a:br>
            <a:endParaRPr lang="en-GB" sz="1400" b="1" u="sng" dirty="0">
              <a:latin typeface="Tahoma" panose="020B0604030504040204" pitchFamily="34" charset="0"/>
              <a:ea typeface="Tahoma" panose="020B0604030504040204" pitchFamily="34" charset="0"/>
              <a:cs typeface="Tahoma" panose="020B0604030504040204" pitchFamily="34" charset="0"/>
            </a:endParaRPr>
          </a:p>
          <a:p>
            <a:pPr marL="285750" indent="-285750">
              <a:buFont typeface="Wingdings" panose="05000000000000000000" pitchFamily="2" charset="2"/>
              <a:buChar char="v"/>
            </a:pPr>
            <a:r>
              <a:rPr lang="en-GB" sz="1400" dirty="0">
                <a:latin typeface="Tahoma" panose="020B0604030504040204" pitchFamily="34" charset="0"/>
                <a:ea typeface="Tahoma" panose="020B0604030504040204" pitchFamily="34" charset="0"/>
                <a:cs typeface="Tahoma" panose="020B0604030504040204" pitchFamily="34" charset="0"/>
              </a:rPr>
              <a:t>Access to sites, distance away from home- important ‘practicality’ factor. </a:t>
            </a:r>
          </a:p>
          <a:p>
            <a:pPr marL="285750" indent="-285750">
              <a:buFont typeface="Wingdings" panose="05000000000000000000" pitchFamily="2" charset="2"/>
              <a:buChar char="Ø"/>
            </a:pPr>
            <a:endParaRPr lang="en-GB" dirty="0"/>
          </a:p>
        </p:txBody>
      </p:sp>
      <p:grpSp>
        <p:nvGrpSpPr>
          <p:cNvPr id="15" name="Group 14">
            <a:extLst>
              <a:ext uri="{FF2B5EF4-FFF2-40B4-BE49-F238E27FC236}">
                <a16:creationId xmlns:a16="http://schemas.microsoft.com/office/drawing/2014/main" id="{43CA7705-118F-443B-968B-ADA4C1C94EA3}"/>
              </a:ext>
            </a:extLst>
          </p:cNvPr>
          <p:cNvGrpSpPr/>
          <p:nvPr/>
        </p:nvGrpSpPr>
        <p:grpSpPr>
          <a:xfrm>
            <a:off x="5353276" y="757989"/>
            <a:ext cx="6557783" cy="5708819"/>
            <a:chOff x="5353276" y="757989"/>
            <a:chExt cx="6557783" cy="5708819"/>
          </a:xfrm>
        </p:grpSpPr>
        <p:grpSp>
          <p:nvGrpSpPr>
            <p:cNvPr id="8" name="Group 7">
              <a:extLst>
                <a:ext uri="{FF2B5EF4-FFF2-40B4-BE49-F238E27FC236}">
                  <a16:creationId xmlns:a16="http://schemas.microsoft.com/office/drawing/2014/main" id="{54F4F551-7B3B-439B-85FB-888BF5BE7305}"/>
                </a:ext>
              </a:extLst>
            </p:cNvPr>
            <p:cNvGrpSpPr/>
            <p:nvPr/>
          </p:nvGrpSpPr>
          <p:grpSpPr>
            <a:xfrm>
              <a:off x="5353276" y="757989"/>
              <a:ext cx="6557783" cy="5708819"/>
              <a:chOff x="5349960" y="627551"/>
              <a:chExt cx="6664971" cy="5837879"/>
            </a:xfrm>
          </p:grpSpPr>
          <p:pic>
            <p:nvPicPr>
              <p:cNvPr id="6" name="Picture 5">
                <a:extLst>
                  <a:ext uri="{FF2B5EF4-FFF2-40B4-BE49-F238E27FC236}">
                    <a16:creationId xmlns:a16="http://schemas.microsoft.com/office/drawing/2014/main" id="{31F136BB-74EA-4C82-88C1-A7F91D92B936}"/>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5349960" y="627551"/>
                <a:ext cx="6664971" cy="5837879"/>
              </a:xfrm>
              <a:prstGeom prst="rect">
                <a:avLst/>
              </a:prstGeom>
              <a:ln>
                <a:noFill/>
              </a:ln>
              <a:effectLst>
                <a:softEdge rad="112500"/>
              </a:effectLst>
            </p:spPr>
          </p:pic>
          <p:sp>
            <p:nvSpPr>
              <p:cNvPr id="7" name="Flowchart: Connector 6">
                <a:extLst>
                  <a:ext uri="{FF2B5EF4-FFF2-40B4-BE49-F238E27FC236}">
                    <a16:creationId xmlns:a16="http://schemas.microsoft.com/office/drawing/2014/main" id="{A4527626-91C9-4295-A43A-331F9B141A28}"/>
                  </a:ext>
                </a:extLst>
              </p:cNvPr>
              <p:cNvSpPr/>
              <p:nvPr/>
            </p:nvSpPr>
            <p:spPr>
              <a:xfrm>
                <a:off x="7489371" y="2865120"/>
                <a:ext cx="722812" cy="681371"/>
              </a:xfrm>
              <a:prstGeom prst="flowChartConnector">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lowchart: Connector 16">
                <a:extLst>
                  <a:ext uri="{FF2B5EF4-FFF2-40B4-BE49-F238E27FC236}">
                    <a16:creationId xmlns:a16="http://schemas.microsoft.com/office/drawing/2014/main" id="{1C0AEF6D-74AF-4BB1-AF39-7D95527636ED}"/>
                  </a:ext>
                </a:extLst>
              </p:cNvPr>
              <p:cNvSpPr/>
              <p:nvPr/>
            </p:nvSpPr>
            <p:spPr>
              <a:xfrm>
                <a:off x="7563394" y="1563189"/>
                <a:ext cx="722812" cy="681371"/>
              </a:xfrm>
              <a:prstGeom prst="flowChartConnector">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Flowchart: Connector 21">
                <a:extLst>
                  <a:ext uri="{FF2B5EF4-FFF2-40B4-BE49-F238E27FC236}">
                    <a16:creationId xmlns:a16="http://schemas.microsoft.com/office/drawing/2014/main" id="{8CB0AA10-237B-4125-8EA1-61229A0A69E7}"/>
                  </a:ext>
                </a:extLst>
              </p:cNvPr>
              <p:cNvSpPr/>
              <p:nvPr/>
            </p:nvSpPr>
            <p:spPr>
              <a:xfrm>
                <a:off x="8682446" y="4467497"/>
                <a:ext cx="722812" cy="681371"/>
              </a:xfrm>
              <a:prstGeom prst="flowChartConnector">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a:extLst>
                <a:ext uri="{FF2B5EF4-FFF2-40B4-BE49-F238E27FC236}">
                  <a16:creationId xmlns:a16="http://schemas.microsoft.com/office/drawing/2014/main" id="{B8191F74-D48C-4AB4-949D-52FBD178C64E}"/>
                </a:ext>
              </a:extLst>
            </p:cNvPr>
            <p:cNvGrpSpPr/>
            <p:nvPr/>
          </p:nvGrpSpPr>
          <p:grpSpPr>
            <a:xfrm>
              <a:off x="10087793" y="913153"/>
              <a:ext cx="1580158" cy="2032938"/>
              <a:chOff x="1182327" y="757989"/>
              <a:chExt cx="3114675" cy="3884724"/>
            </a:xfrm>
          </p:grpSpPr>
          <p:pic>
            <p:nvPicPr>
              <p:cNvPr id="11" name="Picture 10">
                <a:extLst>
                  <a:ext uri="{FF2B5EF4-FFF2-40B4-BE49-F238E27FC236}">
                    <a16:creationId xmlns:a16="http://schemas.microsoft.com/office/drawing/2014/main" id="{A077096E-8601-43FB-AB0B-450A603B4CAB}"/>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Layer>
                    </a14:imgProps>
                  </a:ext>
                </a:extLst>
              </a:blip>
              <a:stretch>
                <a:fillRect/>
              </a:stretch>
            </p:blipFill>
            <p:spPr>
              <a:xfrm>
                <a:off x="1182327" y="757989"/>
                <a:ext cx="3114675" cy="3884724"/>
              </a:xfrm>
              <a:prstGeom prst="rect">
                <a:avLst/>
              </a:prstGeom>
              <a:ln>
                <a:noFill/>
              </a:ln>
              <a:effectLst>
                <a:outerShdw blurRad="190500" algn="tl" rotWithShape="0">
                  <a:srgbClr val="000000">
                    <a:alpha val="70000"/>
                  </a:srgbClr>
                </a:outerShdw>
              </a:effectLst>
            </p:spPr>
          </p:pic>
          <p:sp>
            <p:nvSpPr>
              <p:cNvPr id="13" name="Rectangle 12">
                <a:extLst>
                  <a:ext uri="{FF2B5EF4-FFF2-40B4-BE49-F238E27FC236}">
                    <a16:creationId xmlns:a16="http://schemas.microsoft.com/office/drawing/2014/main" id="{DF8D9CDB-26CA-4658-B4AB-554115AEE977}"/>
                  </a:ext>
                </a:extLst>
              </p:cNvPr>
              <p:cNvSpPr/>
              <p:nvPr/>
            </p:nvSpPr>
            <p:spPr>
              <a:xfrm>
                <a:off x="3176337" y="3838074"/>
                <a:ext cx="264695" cy="44516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spTree>
    <p:extLst>
      <p:ext uri="{BB962C8B-B14F-4D97-AF65-F5344CB8AC3E}">
        <p14:creationId xmlns:p14="http://schemas.microsoft.com/office/powerpoint/2010/main" val="1169599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17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DCCF0-1B3A-4C81-98E4-EFF2EAD65A2C}"/>
              </a:ext>
            </a:extLst>
          </p:cNvPr>
          <p:cNvSpPr>
            <a:spLocks noGrp="1"/>
          </p:cNvSpPr>
          <p:nvPr>
            <p:ph type="title"/>
          </p:nvPr>
        </p:nvSpPr>
        <p:spPr>
          <a:xfrm>
            <a:off x="581192" y="702156"/>
            <a:ext cx="11029616" cy="499627"/>
          </a:xfrm>
        </p:spPr>
        <p:txBody>
          <a:bodyPr>
            <a:normAutofit/>
          </a:bodyPr>
          <a:lstStyle/>
          <a:p>
            <a:r>
              <a:rPr lang="en-GB" sz="2400" dirty="0">
                <a:solidFill>
                  <a:srgbClr val="00B0F0"/>
                </a:solidFill>
                <a:latin typeface="Tahoma" panose="020B0604030504040204" pitchFamily="34" charset="0"/>
                <a:ea typeface="Tahoma" panose="020B0604030504040204" pitchFamily="34" charset="0"/>
                <a:cs typeface="Tahoma" panose="020B0604030504040204" pitchFamily="34" charset="0"/>
              </a:rPr>
              <a:t>Methodological review</a:t>
            </a:r>
          </a:p>
        </p:txBody>
      </p:sp>
      <p:sp>
        <p:nvSpPr>
          <p:cNvPr id="3" name="TextBox 2">
            <a:extLst>
              <a:ext uri="{FF2B5EF4-FFF2-40B4-BE49-F238E27FC236}">
                <a16:creationId xmlns:a16="http://schemas.microsoft.com/office/drawing/2014/main" id="{B1EA44C9-1F7A-4F56-AA2C-038114025D5D}"/>
              </a:ext>
            </a:extLst>
          </p:cNvPr>
          <p:cNvSpPr txBox="1"/>
          <p:nvPr/>
        </p:nvSpPr>
        <p:spPr>
          <a:xfrm>
            <a:off x="581192" y="1288797"/>
            <a:ext cx="11209755" cy="6801862"/>
          </a:xfrm>
          <a:prstGeom prst="rect">
            <a:avLst/>
          </a:prstGeom>
          <a:noFill/>
        </p:spPr>
        <p:txBody>
          <a:bodyPr wrap="square" rtlCol="0">
            <a:spAutoFit/>
          </a:bodyPr>
          <a:lstStyle/>
          <a:p>
            <a:pPr marL="342900" indent="-342900">
              <a:buAutoNum type="arabicPeriod"/>
            </a:pPr>
            <a:r>
              <a:rPr lang="en-GB" sz="1400" b="1" dirty="0">
                <a:latin typeface="Tahoma" panose="020B0604030504040204" pitchFamily="34" charset="0"/>
                <a:ea typeface="Tahoma" panose="020B0604030504040204" pitchFamily="34" charset="0"/>
                <a:cs typeface="Tahoma" panose="020B0604030504040204" pitchFamily="34" charset="0"/>
              </a:rPr>
              <a:t>Desktop study </a:t>
            </a:r>
            <a:r>
              <a:rPr lang="en-GB" sz="1400" dirty="0">
                <a:latin typeface="Tahoma" panose="020B0604030504040204" pitchFamily="34" charset="0"/>
                <a:ea typeface="Tahoma" panose="020B0604030504040204" pitchFamily="34" charset="0"/>
                <a:cs typeface="Tahoma" panose="020B0604030504040204" pitchFamily="34" charset="0"/>
              </a:rPr>
              <a:t>of  Welsh parks visitor surveys (secondary data) (20 parks located in South Wales so 10 parks to make representative sample). Data to be collated, an average visitor profile determined in relation to various influencing factors (age, gender, location, visitors' numbers, preferred activity and many more) </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a:t>
            </a:r>
            <a:r>
              <a:rPr lang="en-GB" sz="14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Sataloff</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Johns and </a:t>
            </a:r>
            <a:r>
              <a:rPr lang="en-GB" sz="14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Kost</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2019). ‘</a:t>
            </a:r>
            <a:r>
              <a:rPr lang="en-GB" sz="1400" dirty="0">
                <a:latin typeface="Tahoma" panose="020B0604030504040204" pitchFamily="34" charset="0"/>
                <a:ea typeface="Tahoma" panose="020B0604030504040204" pitchFamily="34" charset="0"/>
                <a:cs typeface="Tahoma" panose="020B0604030504040204" pitchFamily="34" charset="0"/>
              </a:rPr>
              <a:t>The sequence of Criteria presented is chosen according to </a:t>
            </a:r>
            <a:r>
              <a:rPr lang="en-GB" sz="1400" b="1" dirty="0">
                <a:latin typeface="Tahoma" panose="020B0604030504040204" pitchFamily="34" charset="0"/>
                <a:ea typeface="Tahoma" panose="020B0604030504040204" pitchFamily="34" charset="0"/>
                <a:cs typeface="Tahoma" panose="020B0604030504040204" pitchFamily="34" charset="0"/>
              </a:rPr>
              <a:t>standard parks surveys methodology’ </a:t>
            </a:r>
            <a:r>
              <a:rPr lang="en-GB" sz="1400" dirty="0">
                <a:latin typeface="Tahoma" panose="020B0604030504040204" pitchFamily="34" charset="0"/>
                <a:ea typeface="Tahoma" panose="020B0604030504040204" pitchFamily="34" charset="0"/>
                <a:cs typeface="Tahoma" panose="020B0604030504040204" pitchFamily="34" charset="0"/>
              </a:rPr>
              <a:t>(</a:t>
            </a:r>
            <a:r>
              <a:rPr lang="en-GB" sz="14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Sæpórsdóttir</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and Hall, 2018) </a:t>
            </a:r>
            <a:r>
              <a:rPr lang="en-GB" sz="1400" b="1" dirty="0">
                <a:latin typeface="Tahoma" panose="020B0604030504040204" pitchFamily="34" charset="0"/>
                <a:ea typeface="Tahoma" panose="020B0604030504040204" pitchFamily="34" charset="0"/>
                <a:cs typeface="Tahoma" panose="020B0604030504040204" pitchFamily="34" charset="0"/>
              </a:rPr>
              <a:t>[Parks surveys are similar but smaller].</a:t>
            </a:r>
          </a:p>
          <a:p>
            <a:pPr marL="342900" indent="-342900">
              <a:buAutoNum type="arabicPeriod"/>
            </a:pPr>
            <a:endPar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a:p>
            <a:pPr marL="342900" indent="-342900">
              <a:buAutoNum type="arabicPeriod"/>
            </a:pPr>
            <a:r>
              <a:rPr lang="en-GB" sz="1400" dirty="0">
                <a:latin typeface="Tahoma" panose="020B0604030504040204" pitchFamily="34" charset="0"/>
                <a:ea typeface="Tahoma" panose="020B0604030504040204" pitchFamily="34" charset="0"/>
                <a:cs typeface="Tahoma" panose="020B0604030504040204" pitchFamily="34" charset="0"/>
              </a:rPr>
              <a:t>Assessment of the public perception of the windfarms (post-covid), including factors influencing increased visitor numbers using:</a:t>
            </a:r>
          </a:p>
          <a:p>
            <a:r>
              <a:rPr lang="en-GB" sz="1400" dirty="0">
                <a:latin typeface="Tahoma" panose="020B0604030504040204" pitchFamily="34" charset="0"/>
                <a:ea typeface="Tahoma" panose="020B0604030504040204" pitchFamily="34" charset="0"/>
                <a:cs typeface="Tahoma" panose="020B0604030504040204" pitchFamily="34" charset="0"/>
              </a:rPr>
              <a:t> </a:t>
            </a:r>
          </a:p>
          <a:p>
            <a:r>
              <a:rPr lang="en-GB" sz="1400" b="1" dirty="0">
                <a:latin typeface="Tahoma" panose="020B0604030504040204" pitchFamily="34" charset="0"/>
                <a:ea typeface="Tahoma" panose="020B0604030504040204" pitchFamily="34" charset="0"/>
                <a:cs typeface="Tahoma" panose="020B0604030504040204" pitchFamily="34" charset="0"/>
              </a:rPr>
              <a:t>      Face-to-face questionnaires </a:t>
            </a:r>
            <a:r>
              <a:rPr lang="en-GB" sz="1400" dirty="0">
                <a:latin typeface="Tahoma" panose="020B0604030504040204" pitchFamily="34" charset="0"/>
                <a:ea typeface="Tahoma" panose="020B0604030504040204" pitchFamily="34" charset="0"/>
                <a:cs typeface="Tahoma" panose="020B0604030504040204" pitchFamily="34" charset="0"/>
              </a:rPr>
              <a:t>(Primary data collection). </a:t>
            </a:r>
            <a:r>
              <a:rPr lang="en-GB" sz="1400" b="1" dirty="0">
                <a:latin typeface="Tahoma" panose="020B0604030504040204" pitchFamily="34" charset="0"/>
                <a:ea typeface="Tahoma" panose="020B0604030504040204" pitchFamily="34" charset="0"/>
                <a:cs typeface="Tahoma" panose="020B0604030504040204" pitchFamily="34" charset="0"/>
              </a:rPr>
              <a:t>Key advantage</a:t>
            </a:r>
            <a:r>
              <a:rPr lang="en-GB" sz="1400" dirty="0">
                <a:latin typeface="Tahoma" panose="020B0604030504040204" pitchFamily="34" charset="0"/>
                <a:ea typeface="Tahoma" panose="020B0604030504040204" pitchFamily="34" charset="0"/>
                <a:cs typeface="Tahoma" panose="020B0604030504040204" pitchFamily="34" charset="0"/>
              </a:rPr>
              <a:t>: high response, high-quality data </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(Warren et al., 2011).</a:t>
            </a:r>
          </a:p>
          <a:p>
            <a:r>
              <a:rPr lang="en-GB" sz="1400" b="1" dirty="0">
                <a:latin typeface="Tahoma" panose="020B0604030504040204" pitchFamily="34" charset="0"/>
                <a:ea typeface="Tahoma" panose="020B0604030504040204" pitchFamily="34" charset="0"/>
                <a:cs typeface="Tahoma" panose="020B0604030504040204" pitchFamily="34" charset="0"/>
              </a:rPr>
              <a:t>      </a:t>
            </a:r>
          </a:p>
          <a:p>
            <a:r>
              <a:rPr lang="en-GB" sz="1400" b="1" dirty="0">
                <a:latin typeface="Tahoma" panose="020B0604030504040204" pitchFamily="34" charset="0"/>
                <a:ea typeface="Tahoma" panose="020B0604030504040204" pitchFamily="34" charset="0"/>
                <a:cs typeface="Tahoma" panose="020B0604030504040204" pitchFamily="34" charset="0"/>
              </a:rPr>
              <a:t>      A questionnaire consisting of 25-30 questions </a:t>
            </a:r>
            <a:r>
              <a:rPr lang="en-GB" sz="1400" dirty="0">
                <a:latin typeface="Tahoma" panose="020B0604030504040204" pitchFamily="34" charset="0"/>
                <a:ea typeface="Tahoma" panose="020B0604030504040204" pitchFamily="34" charset="0"/>
                <a:cs typeface="Tahoma" panose="020B0604030504040204" pitchFamily="34" charset="0"/>
              </a:rPr>
              <a:t>(</a:t>
            </a:r>
            <a:r>
              <a:rPr lang="en-GB" sz="1400" dirty="0" err="1">
                <a:latin typeface="Tahoma" panose="020B0604030504040204" pitchFamily="34" charset="0"/>
                <a:ea typeface="Tahoma" panose="020B0604030504040204" pitchFamily="34" charset="0"/>
                <a:cs typeface="Tahoma" panose="020B0604030504040204" pitchFamily="34" charset="0"/>
              </a:rPr>
              <a:t>primarly</a:t>
            </a:r>
            <a:r>
              <a:rPr lang="en-GB" sz="1400" dirty="0">
                <a:latin typeface="Tahoma" panose="020B0604030504040204" pitchFamily="34" charset="0"/>
                <a:ea typeface="Tahoma" panose="020B0604030504040204" pitchFamily="34" charset="0"/>
                <a:cs typeface="Tahoma" panose="020B0604030504040204" pitchFamily="34" charset="0"/>
              </a:rPr>
              <a:t> close-ended questions based on five-point Likert scale including few open-ended</a:t>
            </a:r>
            <a:r>
              <a:rPr lang="en-GB" sz="1400" b="1" dirty="0">
                <a:latin typeface="Tahoma" panose="020B0604030504040204" pitchFamily="34" charset="0"/>
                <a:ea typeface="Tahoma" panose="020B0604030504040204" pitchFamily="34" charset="0"/>
                <a:cs typeface="Tahoma" panose="020B0604030504040204" pitchFamily="34" charset="0"/>
              </a:rPr>
              <a:t>, </a:t>
            </a:r>
            <a:r>
              <a:rPr lang="en-GB" sz="1400" dirty="0">
                <a:latin typeface="Tahoma" panose="020B0604030504040204" pitchFamily="34" charset="0"/>
                <a:ea typeface="Tahoma" panose="020B0604030504040204" pitchFamily="34" charset="0"/>
                <a:cs typeface="Tahoma" panose="020B0604030504040204" pitchFamily="34" charset="0"/>
              </a:rPr>
              <a:t>maximum 5- 10 minutes is sufficient according to the park visitor surveyors  </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(Slaughter, 2017; Brudermann, Zaman and </a:t>
            </a:r>
            <a:r>
              <a:rPr lang="en-GB" sz="14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Posch</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2019). </a:t>
            </a:r>
          </a:p>
          <a:p>
            <a:endParaRPr lang="en-GB" sz="1400" dirty="0">
              <a:latin typeface="Tahoma" panose="020B0604030504040204" pitchFamily="34" charset="0"/>
              <a:ea typeface="Tahoma" panose="020B0604030504040204" pitchFamily="34" charset="0"/>
              <a:cs typeface="Tahoma" panose="020B0604030504040204" pitchFamily="34" charset="0"/>
            </a:endParaRPr>
          </a:p>
          <a:p>
            <a:r>
              <a:rPr lang="en-GB" sz="1400" b="1" dirty="0">
                <a:latin typeface="Tahoma" panose="020B0604030504040204" pitchFamily="34" charset="0"/>
                <a:ea typeface="Tahoma" panose="020B0604030504040204" pitchFamily="34" charset="0"/>
                <a:cs typeface="Tahoma" panose="020B0604030504040204" pitchFamily="34" charset="0"/>
              </a:rPr>
              <a:t>      Visitor</a:t>
            </a:r>
            <a:r>
              <a:rPr lang="en-GB" sz="1400" dirty="0">
                <a:latin typeface="Tahoma" panose="020B0604030504040204" pitchFamily="34" charset="0"/>
                <a:ea typeface="Tahoma" panose="020B0604030504040204" pitchFamily="34" charset="0"/>
                <a:cs typeface="Tahoma" panose="020B0604030504040204" pitchFamily="34" charset="0"/>
              </a:rPr>
              <a:t> </a:t>
            </a:r>
            <a:r>
              <a:rPr lang="en-GB" sz="1400" b="1" dirty="0">
                <a:latin typeface="Tahoma" panose="020B0604030504040204" pitchFamily="34" charset="0"/>
                <a:ea typeface="Tahoma" panose="020B0604030504040204" pitchFamily="34" charset="0"/>
                <a:cs typeface="Tahoma" panose="020B0604030504040204" pitchFamily="34" charset="0"/>
              </a:rPr>
              <a:t>observations (Second researcher) </a:t>
            </a:r>
            <a:r>
              <a:rPr lang="en-GB" sz="1400" dirty="0">
                <a:latin typeface="Tahoma" panose="020B0604030504040204" pitchFamily="34" charset="0"/>
                <a:ea typeface="Tahoma" panose="020B0604030504040204" pitchFamily="34" charset="0"/>
                <a:cs typeface="Tahoma" panose="020B0604030504040204" pitchFamily="34" charset="0"/>
              </a:rPr>
              <a:t>to assist the survey regarding the visitor profile data (to be specified in a later stage). </a:t>
            </a:r>
          </a:p>
          <a:p>
            <a:r>
              <a:rPr lang="en-GB" sz="1400" b="1" dirty="0">
                <a:latin typeface="Tahoma" panose="020B0604030504040204" pitchFamily="34" charset="0"/>
                <a:ea typeface="Tahoma" panose="020B0604030504040204" pitchFamily="34" charset="0"/>
                <a:cs typeface="Tahoma" panose="020B0604030504040204" pitchFamily="34" charset="0"/>
              </a:rPr>
              <a:t>      Key Advantage: </a:t>
            </a:r>
            <a:r>
              <a:rPr lang="en-GB" sz="1400" dirty="0">
                <a:latin typeface="Tahoma" panose="020B0604030504040204" pitchFamily="34" charset="0"/>
                <a:ea typeface="Tahoma" panose="020B0604030504040204" pitchFamily="34" charset="0"/>
                <a:cs typeface="Tahoma" panose="020B0604030504040204" pitchFamily="34" charset="0"/>
              </a:rPr>
              <a:t>Observations could help shorten the face-to-face conversations (e.g., help avoid asking sensitive questions </a:t>
            </a:r>
            <a:r>
              <a:rPr lang="en-GB" sz="1400" dirty="0" err="1">
                <a:latin typeface="Tahoma" panose="020B0604030504040204" pitchFamily="34" charset="0"/>
                <a:ea typeface="Tahoma" panose="020B0604030504040204" pitchFamily="34" charset="0"/>
                <a:cs typeface="Tahoma" panose="020B0604030504040204" pitchFamily="34" charset="0"/>
              </a:rPr>
              <a:t>Thee.g</a:t>
            </a:r>
            <a:r>
              <a:rPr lang="en-GB" sz="1400" dirty="0">
                <a:latin typeface="Tahoma" panose="020B0604030504040204" pitchFamily="34" charset="0"/>
                <a:ea typeface="Tahoma" panose="020B0604030504040204" pitchFamily="34" charset="0"/>
                <a:cs typeface="Tahoma" panose="020B0604030504040204" pitchFamily="34" charset="0"/>
              </a:rPr>
              <a:t>.,    gender) </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a:t>
            </a:r>
            <a:r>
              <a:rPr lang="en-GB" sz="14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Sataloff</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Johns and </a:t>
            </a:r>
            <a:r>
              <a:rPr lang="en-GB" sz="14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Kost</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2019). </a:t>
            </a:r>
            <a:r>
              <a:rPr lang="en-GB" sz="1400" dirty="0">
                <a:latin typeface="Tahoma" panose="020B0604030504040204" pitchFamily="34" charset="0"/>
                <a:ea typeface="Tahoma" panose="020B0604030504040204" pitchFamily="34" charset="0"/>
                <a:cs typeface="Tahoma" panose="020B0604030504040204" pitchFamily="34" charset="0"/>
              </a:rPr>
              <a:t>Useful in the times of pandemic restrictions </a:t>
            </a:r>
            <a:r>
              <a:rPr lang="en-GB" sz="1400" b="1" dirty="0">
                <a:latin typeface="Tahoma" panose="020B0604030504040204" pitchFamily="34" charset="0"/>
                <a:ea typeface="Tahoma" panose="020B0604030504040204" pitchFamily="34" charset="0"/>
                <a:cs typeface="Tahoma" panose="020B0604030504040204" pitchFamily="34" charset="0"/>
              </a:rPr>
              <a:t>[More efficient</a:t>
            </a:r>
            <a:r>
              <a:rPr lang="en-GB" sz="1400" dirty="0">
                <a:latin typeface="Tahoma" panose="020B0604030504040204" pitchFamily="34" charset="0"/>
                <a:ea typeface="Tahoma" panose="020B0604030504040204" pitchFamily="34" charset="0"/>
                <a:cs typeface="Tahoma" panose="020B0604030504040204" pitchFamily="34" charset="0"/>
              </a:rPr>
              <a:t>].</a:t>
            </a:r>
          </a:p>
          <a:p>
            <a:endParaRPr lang="en-GB" sz="1400" dirty="0">
              <a:latin typeface="Tahoma" panose="020B0604030504040204" pitchFamily="34" charset="0"/>
              <a:ea typeface="Tahoma" panose="020B0604030504040204" pitchFamily="34" charset="0"/>
              <a:cs typeface="Tahoma" panose="020B0604030504040204" pitchFamily="34" charset="0"/>
            </a:endParaRPr>
          </a:p>
          <a:p>
            <a:r>
              <a:rPr lang="en-GB" sz="1400" b="1" dirty="0">
                <a:latin typeface="Tahoma" panose="020B0604030504040204" pitchFamily="34" charset="0"/>
                <a:ea typeface="Tahoma" panose="020B0604030504040204" pitchFamily="34" charset="0"/>
                <a:cs typeface="Tahoma" panose="020B0604030504040204" pitchFamily="34" charset="0"/>
              </a:rPr>
              <a:t>      Sample Size: </a:t>
            </a:r>
            <a:r>
              <a:rPr lang="en-GB" sz="1400" dirty="0">
                <a:latin typeface="Tahoma" panose="020B0604030504040204" pitchFamily="34" charset="0"/>
                <a:ea typeface="Tahoma" panose="020B0604030504040204" pitchFamily="34" charset="0"/>
                <a:cs typeface="Tahoma" panose="020B0604030504040204" pitchFamily="34" charset="0"/>
              </a:rPr>
              <a:t>The minimum required for further statistical analysis is 50 </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a:t>
            </a:r>
            <a:r>
              <a:rPr lang="en-GB" sz="14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Tverijonaite</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2020). </a:t>
            </a:r>
            <a:r>
              <a:rPr lang="en-GB" sz="1400" dirty="0">
                <a:latin typeface="Tahoma" panose="020B0604030504040204" pitchFamily="34" charset="0"/>
                <a:ea typeface="Tahoma" panose="020B0604030504040204" pitchFamily="34" charset="0"/>
                <a:cs typeface="Tahoma" panose="020B0604030504040204" pitchFamily="34" charset="0"/>
              </a:rPr>
              <a:t>For this research, 100-150 sample (commonly accepted in smaller windfarm perception </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studies) (</a:t>
            </a:r>
            <a:r>
              <a:rPr lang="en-GB" sz="14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Sæpórsdóttir</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and Hall, 2018; Brudermann, Zaman and </a:t>
            </a:r>
            <a:r>
              <a:rPr lang="en-GB" sz="14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Posch</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2019). </a:t>
            </a:r>
          </a:p>
          <a:p>
            <a:endParaRPr lang="en-GB" sz="1400" b="1" dirty="0">
              <a:latin typeface="Tahoma" panose="020B0604030504040204" pitchFamily="34" charset="0"/>
              <a:ea typeface="Tahoma" panose="020B0604030504040204" pitchFamily="34" charset="0"/>
              <a:cs typeface="Tahoma" panose="020B0604030504040204" pitchFamily="34" charset="0"/>
            </a:endParaRPr>
          </a:p>
          <a:p>
            <a:r>
              <a:rPr lang="en-GB" sz="1400" b="1" dirty="0">
                <a:latin typeface="Tahoma" panose="020B0604030504040204" pitchFamily="34" charset="0"/>
                <a:ea typeface="Tahoma" panose="020B0604030504040204" pitchFamily="34" charset="0"/>
                <a:cs typeface="Tahoma" panose="020B0604030504040204" pitchFamily="34" charset="0"/>
              </a:rPr>
              <a:t>     Interviews: </a:t>
            </a:r>
            <a:r>
              <a:rPr lang="en-GB" sz="1400" dirty="0">
                <a:latin typeface="Tahoma" panose="020B0604030504040204" pitchFamily="34" charset="0"/>
                <a:ea typeface="Tahoma" panose="020B0604030504040204" pitchFamily="34" charset="0"/>
                <a:cs typeface="Tahoma" panose="020B0604030504040204" pitchFamily="34" charset="0"/>
              </a:rPr>
              <a:t>Semi-structured interviews with wind farm managers/head engineers and some nearest local shops in order to   confirm/disprove potential observations and results. </a:t>
            </a:r>
          </a:p>
          <a:p>
            <a:r>
              <a:rPr lang="en-GB" sz="1400" b="1" u="sng" dirty="0">
                <a:latin typeface="Tahoma" panose="020B0604030504040204" pitchFamily="34" charset="0"/>
                <a:ea typeface="Tahoma" panose="020B0604030504040204" pitchFamily="34" charset="0"/>
                <a:cs typeface="Tahoma" panose="020B0604030504040204" pitchFamily="34" charset="0"/>
              </a:rPr>
              <a:t>Key advantage: </a:t>
            </a:r>
            <a:r>
              <a:rPr lang="en-GB" sz="1400" dirty="0">
                <a:latin typeface="Tahoma" panose="020B0604030504040204" pitchFamily="34" charset="0"/>
                <a:ea typeface="Tahoma" panose="020B0604030504040204" pitchFamily="34" charset="0"/>
                <a:cs typeface="Tahoma" panose="020B0604030504040204" pitchFamily="34" charset="0"/>
              </a:rPr>
              <a:t>semi-structured interviews are recommended when preceded by observation, give a clear set of instructions for interviewers and can provide reliable, comparable qualitative data </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(Qualitative Research Guidelines Project, 2008; Silva and </a:t>
            </a:r>
            <a:r>
              <a:rPr lang="en-GB" sz="14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Delicado</a:t>
            </a:r>
            <a:r>
              <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2017.</a:t>
            </a:r>
          </a:p>
          <a:p>
            <a:endPar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a:p>
            <a:endParaRPr lang="en-GB" sz="1400" dirty="0">
              <a:solidFill>
                <a:schemeClr val="accent1">
                  <a:lumMod val="50000"/>
                </a:schemeClr>
              </a:solidFill>
              <a:latin typeface="Calibri" panose="020F0502020204030204" pitchFamily="34" charset="0"/>
              <a:cs typeface="Calibri" panose="020F0502020204030204" pitchFamily="34" charset="0"/>
            </a:endParaRPr>
          </a:p>
          <a:p>
            <a:endParaRPr lang="en-GB" dirty="0"/>
          </a:p>
          <a:p>
            <a:endParaRPr lang="en-GB" dirty="0"/>
          </a:p>
          <a:p>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2194072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32752FA-0F08-4FEC-9252-895ACF32D6CC}"/>
              </a:ext>
            </a:extLst>
          </p:cNvPr>
          <p:cNvSpPr>
            <a:spLocks noGrp="1"/>
          </p:cNvSpPr>
          <p:nvPr>
            <p:ph type="title"/>
          </p:nvPr>
        </p:nvSpPr>
        <p:spPr>
          <a:xfrm>
            <a:off x="771148" y="1037967"/>
            <a:ext cx="3054091" cy="4709131"/>
          </a:xfrm>
        </p:spPr>
        <p:txBody>
          <a:bodyPr anchor="ctr">
            <a:normAutofit/>
          </a:bodyPr>
          <a:lstStyle/>
          <a:p>
            <a:r>
              <a:rPr lang="en-GB" dirty="0">
                <a:solidFill>
                  <a:srgbClr val="FFFEFF"/>
                </a:solidFill>
                <a:latin typeface="Tahoma" panose="020B0604030504040204" pitchFamily="34" charset="0"/>
                <a:ea typeface="Tahoma" panose="020B0604030504040204" pitchFamily="34" charset="0"/>
                <a:cs typeface="Tahoma" panose="020B0604030504040204" pitchFamily="34" charset="0"/>
              </a:rPr>
              <a:t>Anticipated Results,</a:t>
            </a:r>
            <a:br>
              <a:rPr lang="en-GB" dirty="0">
                <a:solidFill>
                  <a:srgbClr val="FFFEFF"/>
                </a:solidFill>
                <a:latin typeface="Tahoma" panose="020B0604030504040204" pitchFamily="34" charset="0"/>
                <a:ea typeface="Tahoma" panose="020B0604030504040204" pitchFamily="34" charset="0"/>
                <a:cs typeface="Tahoma" panose="020B0604030504040204" pitchFamily="34" charset="0"/>
              </a:rPr>
            </a:br>
            <a:r>
              <a:rPr lang="en-GB" dirty="0">
                <a:solidFill>
                  <a:srgbClr val="FFFEFF"/>
                </a:solidFill>
                <a:latin typeface="Tahoma" panose="020B0604030504040204" pitchFamily="34" charset="0"/>
                <a:ea typeface="Tahoma" panose="020B0604030504040204" pitchFamily="34" charset="0"/>
                <a:cs typeface="Tahoma" panose="020B0604030504040204" pitchFamily="34" charset="0"/>
              </a:rPr>
              <a:t>Limitations</a:t>
            </a:r>
          </a:p>
        </p:txBody>
      </p:sp>
      <p:sp>
        <p:nvSpPr>
          <p:cNvPr id="4" name="TextBox 3">
            <a:extLst>
              <a:ext uri="{FF2B5EF4-FFF2-40B4-BE49-F238E27FC236}">
                <a16:creationId xmlns:a16="http://schemas.microsoft.com/office/drawing/2014/main" id="{62966009-0E58-4315-B6EA-A1741F83CBFB}"/>
              </a:ext>
            </a:extLst>
          </p:cNvPr>
          <p:cNvSpPr txBox="1"/>
          <p:nvPr/>
        </p:nvSpPr>
        <p:spPr>
          <a:xfrm>
            <a:off x="4474467" y="1146412"/>
            <a:ext cx="7270999" cy="5509200"/>
          </a:xfrm>
          <a:prstGeom prst="rect">
            <a:avLst/>
          </a:prstGeom>
          <a:noFill/>
        </p:spPr>
        <p:txBody>
          <a:bodyPr wrap="square" rtlCol="0">
            <a:spAutoFit/>
          </a:bodyPr>
          <a:lstStyle/>
          <a:p>
            <a:r>
              <a:rPr lang="en-GB" sz="1600" b="1" dirty="0">
                <a:latin typeface="Tahoma" panose="020B0604030504040204" pitchFamily="34" charset="0"/>
                <a:ea typeface="Tahoma" panose="020B0604030504040204" pitchFamily="34" charset="0"/>
                <a:cs typeface="Tahoma" panose="020B0604030504040204" pitchFamily="34" charset="0"/>
              </a:rPr>
              <a:t>3. Anticipated Results: </a:t>
            </a:r>
            <a:r>
              <a:rPr lang="en-GB" sz="1600" dirty="0">
                <a:latin typeface="Tahoma" panose="020B0604030504040204" pitchFamily="34" charset="0"/>
                <a:ea typeface="Tahoma" panose="020B0604030504040204" pitchFamily="34" charset="0"/>
                <a:cs typeface="Tahoma" panose="020B0604030504040204" pitchFamily="34" charset="0"/>
              </a:rPr>
              <a:t>Questionnaire data (quantitative) compared with desktop study data might show statistical differences between factors influencing perception, factors (variables) influencing visitors' actions in post-pandemic might show </a:t>
            </a:r>
            <a:r>
              <a:rPr lang="en-GB" sz="1600" b="1" dirty="0">
                <a:latin typeface="Tahoma" panose="020B0604030504040204" pitchFamily="34" charset="0"/>
                <a:ea typeface="Tahoma" panose="020B0604030504040204" pitchFamily="34" charset="0"/>
                <a:cs typeface="Tahoma" panose="020B0604030504040204" pitchFamily="34" charset="0"/>
              </a:rPr>
              <a:t>lockdowns to have considerable influence  </a:t>
            </a:r>
            <a:r>
              <a:rPr lang="en-GB" sz="1600" dirty="0">
                <a:latin typeface="Tahoma" panose="020B0604030504040204" pitchFamily="34" charset="0"/>
                <a:ea typeface="Tahoma" panose="020B0604030504040204" pitchFamily="34" charset="0"/>
                <a:cs typeface="Tahoma" panose="020B0604030504040204" pitchFamily="34" charset="0"/>
              </a:rPr>
              <a:t>(t-test, ANOVA, Purist </a:t>
            </a:r>
            <a:r>
              <a:rPr lang="en-GB" sz="1600" dirty="0" err="1">
                <a:latin typeface="Tahoma" panose="020B0604030504040204" pitchFamily="34" charset="0"/>
                <a:ea typeface="Tahoma" panose="020B0604030504040204" pitchFamily="34" charset="0"/>
                <a:cs typeface="Tahoma" panose="020B0604030504040204" pitchFamily="34" charset="0"/>
              </a:rPr>
              <a:t>sScale</a:t>
            </a:r>
            <a:r>
              <a:rPr lang="en-GB" sz="1600" dirty="0">
                <a:latin typeface="Tahoma" panose="020B0604030504040204" pitchFamily="34" charset="0"/>
                <a:ea typeface="Tahoma" panose="020B0604030504040204" pitchFamily="34" charset="0"/>
                <a:cs typeface="Tahoma" panose="020B0604030504040204" pitchFamily="34" charset="0"/>
              </a:rPr>
              <a:t> will be )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a:t>
            </a:r>
            <a:r>
              <a:rPr lang="en-GB" sz="16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Sæpórsdóttir</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and Hall, 2018).</a:t>
            </a:r>
          </a:p>
          <a:p>
            <a:endPar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a:p>
            <a:r>
              <a:rPr lang="en-GB" sz="1600" dirty="0">
                <a:latin typeface="Tahoma" panose="020B0604030504040204" pitchFamily="34" charset="0"/>
                <a:ea typeface="Tahoma" panose="020B0604030504040204" pitchFamily="34" charset="0"/>
                <a:cs typeface="Tahoma" panose="020B0604030504040204" pitchFamily="34" charset="0"/>
              </a:rPr>
              <a:t>- Open-ended questions to </a:t>
            </a:r>
            <a:r>
              <a:rPr lang="en-GB" sz="1600" b="1" dirty="0">
                <a:latin typeface="Tahoma" panose="020B0604030504040204" pitchFamily="34" charset="0"/>
                <a:ea typeface="Tahoma" panose="020B0604030504040204" pitchFamily="34" charset="0"/>
                <a:cs typeface="Tahoma" panose="020B0604030504040204" pitchFamily="34" charset="0"/>
              </a:rPr>
              <a:t>be encoded </a:t>
            </a:r>
            <a:r>
              <a:rPr lang="en-GB" sz="1600" dirty="0">
                <a:latin typeface="Tahoma" panose="020B0604030504040204" pitchFamily="34" charset="0"/>
                <a:ea typeface="Tahoma" panose="020B0604030504040204" pitchFamily="34" charset="0"/>
                <a:cs typeface="Tahoma" panose="020B0604030504040204" pitchFamily="34" charset="0"/>
              </a:rPr>
              <a:t>(ten main categories related to economic, social and environmental factors) reflecting the most common answers and percentages –helps to quantify collected answers for analysis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a:t>
            </a:r>
            <a:r>
              <a:rPr lang="en-GB" sz="1600" dirty="0" err="1">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Sæpórsdóttir</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and Hall, 2018)</a:t>
            </a:r>
            <a:r>
              <a:rPr lang="en-GB" sz="1600" dirty="0">
                <a:latin typeface="Tahoma" panose="020B0604030504040204" pitchFamily="34" charset="0"/>
                <a:ea typeface="Tahoma" panose="020B0604030504040204" pitchFamily="34" charset="0"/>
                <a:cs typeface="Tahoma" panose="020B0604030504040204" pitchFamily="34" charset="0"/>
              </a:rPr>
              <a:t>. They should help to assess if changes are of   more of a </a:t>
            </a:r>
            <a:r>
              <a:rPr lang="en-GB" sz="1600" b="1" dirty="0">
                <a:latin typeface="Tahoma" panose="020B0604030504040204" pitchFamily="34" charset="0"/>
                <a:ea typeface="Tahoma" panose="020B0604030504040204" pitchFamily="34" charset="0"/>
                <a:cs typeface="Tahoma" panose="020B0604030504040204" pitchFamily="34" charset="0"/>
              </a:rPr>
              <a:t>permanent nature.</a:t>
            </a:r>
          </a:p>
          <a:p>
            <a:endParaRPr lang="en-GB" sz="1600" dirty="0">
              <a:latin typeface="Tahoma" panose="020B0604030504040204" pitchFamily="34" charset="0"/>
              <a:ea typeface="Tahoma" panose="020B0604030504040204" pitchFamily="34" charset="0"/>
              <a:cs typeface="Tahoma" panose="020B0604030504040204" pitchFamily="34" charset="0"/>
            </a:endParaRPr>
          </a:p>
          <a:p>
            <a:r>
              <a:rPr lang="en-GB" sz="1600" dirty="0">
                <a:latin typeface="Tahoma" panose="020B0604030504040204" pitchFamily="34" charset="0"/>
                <a:ea typeface="Tahoma" panose="020B0604030504040204" pitchFamily="34" charset="0"/>
                <a:cs typeface="Tahoma" panose="020B0604030504040204" pitchFamily="34" charset="0"/>
              </a:rPr>
              <a:t>- Ethics, Site Entrance passes, Covid safety measures may apply.</a:t>
            </a:r>
          </a:p>
          <a:p>
            <a:endParaRPr lang="en-GB" sz="1600" dirty="0">
              <a:latin typeface="Tahoma" panose="020B0604030504040204" pitchFamily="34" charset="0"/>
              <a:ea typeface="Tahoma" panose="020B0604030504040204" pitchFamily="34" charset="0"/>
              <a:cs typeface="Tahoma" panose="020B0604030504040204" pitchFamily="34" charset="0"/>
            </a:endParaRPr>
          </a:p>
          <a:p>
            <a:r>
              <a:rPr lang="en-GB" sz="1600" b="1" u="sng" dirty="0">
                <a:latin typeface="Tahoma" panose="020B0604030504040204" pitchFamily="34" charset="0"/>
                <a:ea typeface="Tahoma" panose="020B0604030504040204" pitchFamily="34" charset="0"/>
                <a:cs typeface="Tahoma" panose="020B0604030504040204" pitchFamily="34" charset="0"/>
              </a:rPr>
              <a:t>Limitations</a:t>
            </a:r>
          </a:p>
          <a:p>
            <a:endParaRPr lang="en-GB" sz="1600" b="1" u="sng" dirty="0">
              <a:latin typeface="Tahoma" panose="020B0604030504040204" pitchFamily="34" charset="0"/>
              <a:ea typeface="Tahoma" panose="020B0604030504040204" pitchFamily="34" charset="0"/>
              <a:cs typeface="Tahoma" panose="020B0604030504040204" pitchFamily="34" charset="0"/>
            </a:endParaRPr>
          </a:p>
          <a:p>
            <a:pPr marL="285750" indent="-285750">
              <a:buFont typeface="Wingdings" panose="05000000000000000000" pitchFamily="2" charset="2"/>
              <a:buChar char="q"/>
            </a:pPr>
            <a:r>
              <a:rPr lang="en-GB" sz="1600" dirty="0">
                <a:latin typeface="Tahoma" panose="020B0604030504040204" pitchFamily="34" charset="0"/>
                <a:ea typeface="Tahoma" panose="020B0604030504040204" pitchFamily="34" charset="0"/>
                <a:cs typeface="Tahoma" panose="020B0604030504040204" pitchFamily="34" charset="0"/>
              </a:rPr>
              <a:t>’Convenience sample’ issue (‘The full representativity cannot be assumed’)</a:t>
            </a:r>
            <a:r>
              <a:rPr lang="de-DE" sz="1600" dirty="0">
                <a:latin typeface="Tahoma" panose="020B0604030504040204" pitchFamily="34" charset="0"/>
                <a:ea typeface="Tahoma" panose="020B0604030504040204" pitchFamily="34" charset="0"/>
                <a:cs typeface="Tahoma" panose="020B0604030504040204" pitchFamily="34" charset="0"/>
              </a:rPr>
              <a:t> </a:t>
            </a:r>
            <a:r>
              <a:rPr lang="de-DE"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(Brudermann, Zaman and Posch, 2019).</a:t>
            </a:r>
            <a:endParaRPr lang="en-GB" sz="14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Wingdings" panose="05000000000000000000" pitchFamily="2" charset="2"/>
              <a:buChar char="q"/>
            </a:pPr>
            <a:r>
              <a:rPr lang="en-GB" sz="1600" dirty="0">
                <a:latin typeface="Tahoma" panose="020B0604030504040204" pitchFamily="34" charset="0"/>
                <a:ea typeface="Tahoma" panose="020B0604030504040204" pitchFamily="34" charset="0"/>
                <a:cs typeface="Tahoma" panose="020B0604030504040204" pitchFamily="34" charset="0"/>
              </a:rPr>
              <a:t>Potential Covid restrictions.</a:t>
            </a:r>
          </a:p>
          <a:p>
            <a:pPr marL="285750" indent="-285750">
              <a:buFont typeface="Wingdings" panose="05000000000000000000" pitchFamily="2" charset="2"/>
              <a:buChar char="q"/>
            </a:pPr>
            <a:r>
              <a:rPr lang="en-GB" sz="1600" dirty="0">
                <a:latin typeface="Tahoma" panose="020B0604030504040204" pitchFamily="34" charset="0"/>
                <a:ea typeface="Tahoma" panose="020B0604030504040204" pitchFamily="34" charset="0"/>
                <a:cs typeface="Tahoma" panose="020B0604030504040204" pitchFamily="34" charset="0"/>
              </a:rPr>
              <a:t>Attitude of visitors/respondents.</a:t>
            </a:r>
          </a:p>
          <a:p>
            <a:pPr marL="285750" indent="-285750">
              <a:buFont typeface="Wingdings" panose="05000000000000000000" pitchFamily="2" charset="2"/>
              <a:buChar char="q"/>
            </a:pPr>
            <a:r>
              <a:rPr lang="en-GB" sz="1600" dirty="0">
                <a:latin typeface="Tahoma" panose="020B0604030504040204" pitchFamily="34" charset="0"/>
                <a:ea typeface="Tahoma" panose="020B0604030504040204" pitchFamily="34" charset="0"/>
                <a:cs typeface="Tahoma" panose="020B0604030504040204" pitchFamily="34" charset="0"/>
              </a:rPr>
              <a:t>Research will not inform on increasing environmental pressures (e.g., litter).</a:t>
            </a:r>
          </a:p>
        </p:txBody>
      </p:sp>
    </p:spTree>
    <p:extLst>
      <p:ext uri="{BB962C8B-B14F-4D97-AF65-F5344CB8AC3E}">
        <p14:creationId xmlns:p14="http://schemas.microsoft.com/office/powerpoint/2010/main" val="2634032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47">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49">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52" name="Rectangle 51">
            <a:extLst>
              <a:ext uri="{FF2B5EF4-FFF2-40B4-BE49-F238E27FC236}">
                <a16:creationId xmlns:a16="http://schemas.microsoft.com/office/drawing/2014/main" id="{963FC0CD-F19B-4D9C-9C47-EB7E9D16E4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0C586B-5E41-4CEC-BD6C-74BAED6F4887}"/>
              </a:ext>
            </a:extLst>
          </p:cNvPr>
          <p:cNvSpPr>
            <a:spLocks noGrp="1"/>
          </p:cNvSpPr>
          <p:nvPr>
            <p:ph type="title"/>
          </p:nvPr>
        </p:nvSpPr>
        <p:spPr>
          <a:xfrm>
            <a:off x="1173415" y="761812"/>
            <a:ext cx="10993549" cy="581396"/>
          </a:xfrm>
        </p:spPr>
        <p:txBody>
          <a:bodyPr vert="horz" lIns="91440" tIns="45720" rIns="91440" bIns="45720" rtlCol="0" anchor="b">
            <a:normAutofit fontScale="90000"/>
          </a:bodyPr>
          <a:lstStyle/>
          <a:p>
            <a:r>
              <a:rPr lang="en-US" sz="3600" dirty="0"/>
              <a:t>Proposed Timescales</a:t>
            </a:r>
          </a:p>
        </p:txBody>
      </p:sp>
      <p:sp>
        <p:nvSpPr>
          <p:cNvPr id="54" name="Rectangle 53">
            <a:extLst>
              <a:ext uri="{FF2B5EF4-FFF2-40B4-BE49-F238E27FC236}">
                <a16:creationId xmlns:a16="http://schemas.microsoft.com/office/drawing/2014/main" id="{2E70159E-5269-4C18-AA0B-D50513DB3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55">
            <a:extLst>
              <a:ext uri="{FF2B5EF4-FFF2-40B4-BE49-F238E27FC236}">
                <a16:creationId xmlns:a16="http://schemas.microsoft.com/office/drawing/2014/main" id="{BBBE9C8C-98B2-41C2-B47B-9A396CBA23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57">
            <a:extLst>
              <a:ext uri="{FF2B5EF4-FFF2-40B4-BE49-F238E27FC236}">
                <a16:creationId xmlns:a16="http://schemas.microsoft.com/office/drawing/2014/main" id="{B2ECCA3D-5ECA-4A8B-B9D7-CE6DEB72B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10" name="Picture 9">
            <a:extLst>
              <a:ext uri="{FF2B5EF4-FFF2-40B4-BE49-F238E27FC236}">
                <a16:creationId xmlns:a16="http://schemas.microsoft.com/office/drawing/2014/main" id="{6FE13E76-69B8-45CD-8A57-8D3B6F1944AF}"/>
              </a:ext>
            </a:extLst>
          </p:cNvPr>
          <p:cNvPicPr>
            <a:picLocks noChangeAspect="1"/>
          </p:cNvPicPr>
          <p:nvPr/>
        </p:nvPicPr>
        <p:blipFill>
          <a:blip r:embed="rId2"/>
          <a:stretch>
            <a:fillRect/>
          </a:stretch>
        </p:blipFill>
        <p:spPr>
          <a:xfrm>
            <a:off x="1173415" y="1556381"/>
            <a:ext cx="9539785" cy="4919728"/>
          </a:xfrm>
          <a:prstGeom prst="rect">
            <a:avLst/>
          </a:prstGeom>
        </p:spPr>
      </p:pic>
    </p:spTree>
    <p:extLst>
      <p:ext uri="{BB962C8B-B14F-4D97-AF65-F5344CB8AC3E}">
        <p14:creationId xmlns:p14="http://schemas.microsoft.com/office/powerpoint/2010/main" val="4238093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hade val="85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DCCF0-1B3A-4C81-98E4-EFF2EAD65A2C}"/>
              </a:ext>
            </a:extLst>
          </p:cNvPr>
          <p:cNvSpPr>
            <a:spLocks noGrp="1"/>
          </p:cNvSpPr>
          <p:nvPr>
            <p:ph type="title"/>
          </p:nvPr>
        </p:nvSpPr>
        <p:spPr>
          <a:xfrm>
            <a:off x="581192" y="606622"/>
            <a:ext cx="11029616" cy="408187"/>
          </a:xfrm>
        </p:spPr>
        <p:txBody>
          <a:bodyPr>
            <a:normAutofit/>
          </a:bodyPr>
          <a:lstStyle/>
          <a:p>
            <a:r>
              <a:rPr lang="en-GB" sz="1800" dirty="0">
                <a:solidFill>
                  <a:srgbClr val="00B0F0"/>
                </a:solidFill>
              </a:rPr>
              <a:t>REFERENCE LIST</a:t>
            </a:r>
          </a:p>
        </p:txBody>
      </p:sp>
      <p:sp>
        <p:nvSpPr>
          <p:cNvPr id="4" name="TextBox 3">
            <a:extLst>
              <a:ext uri="{FF2B5EF4-FFF2-40B4-BE49-F238E27FC236}">
                <a16:creationId xmlns:a16="http://schemas.microsoft.com/office/drawing/2014/main" id="{2314AE17-315D-41FF-B1C8-53C6D34C97B3}"/>
              </a:ext>
            </a:extLst>
          </p:cNvPr>
          <p:cNvSpPr txBox="1"/>
          <p:nvPr/>
        </p:nvSpPr>
        <p:spPr>
          <a:xfrm>
            <a:off x="581191" y="1102578"/>
            <a:ext cx="11029615" cy="5755422"/>
          </a:xfrm>
          <a:prstGeom prst="rect">
            <a:avLst/>
          </a:prstGeom>
          <a:noFill/>
        </p:spPr>
        <p:txBody>
          <a:bodyPr wrap="square" rtlCol="0">
            <a:spAutoFit/>
          </a:bodyPr>
          <a:lstStyle/>
          <a:p>
            <a:r>
              <a:rPr lang="en-GB" sz="1600" dirty="0"/>
              <a:t>Ambrose, G. (2020) Renewable energy breaks UK record in first quarter of 2020, The Guardian. Available at: https://www.theguardian.com/business/2020/jun/25/renewable-energy-breaks-uk-record-in-first-quarter-of-2020 (Accessed: 14 March 2021).</a:t>
            </a:r>
          </a:p>
          <a:p>
            <a:r>
              <a:rPr lang="en-GB" sz="1600" dirty="0"/>
              <a:t>Arcus Consultancy Services Ltd (2019) </a:t>
            </a:r>
            <a:r>
              <a:rPr lang="en-GB" sz="1600" dirty="0" err="1"/>
              <a:t>Troston</a:t>
            </a:r>
            <a:r>
              <a:rPr lang="en-GB" sz="1600" dirty="0"/>
              <a:t> Loch Wind Farm EIA Report.</a:t>
            </a:r>
          </a:p>
          <a:p>
            <a:endParaRPr lang="en-GB" sz="1600" dirty="0"/>
          </a:p>
          <a:p>
            <a:r>
              <a:rPr lang="en-GB" sz="1600" dirty="0"/>
              <a:t>Beer, M., </a:t>
            </a:r>
            <a:r>
              <a:rPr lang="en-GB" sz="1600" dirty="0" err="1"/>
              <a:t>Rybár</a:t>
            </a:r>
            <a:r>
              <a:rPr lang="en-GB" sz="1600" dirty="0"/>
              <a:t>, R. and </a:t>
            </a:r>
            <a:r>
              <a:rPr lang="en-GB" sz="1600" dirty="0" err="1"/>
              <a:t>Kaľavský</a:t>
            </a:r>
            <a:r>
              <a:rPr lang="en-GB" sz="1600" dirty="0"/>
              <a:t>, M. (2018) ‘Renewable energy sources as an attractive element of industrial tourism’, Current Issues in Tourism, 21(18), pp. 2147–2159. </a:t>
            </a:r>
            <a:r>
              <a:rPr lang="en-GB" sz="1600" dirty="0" err="1"/>
              <a:t>doi</a:t>
            </a:r>
            <a:r>
              <a:rPr lang="en-GB" sz="1600" dirty="0"/>
              <a:t>: 10.1080/13683500.2017.1316971.</a:t>
            </a:r>
          </a:p>
          <a:p>
            <a:endParaRPr lang="en-GB" sz="1600" dirty="0"/>
          </a:p>
          <a:p>
            <a:r>
              <a:rPr lang="en-GB" sz="1600" dirty="0"/>
              <a:t>Brudermann, T., Zaman, R. and </a:t>
            </a:r>
            <a:r>
              <a:rPr lang="en-GB" sz="1600" dirty="0" err="1"/>
              <a:t>Posch</a:t>
            </a:r>
            <a:r>
              <a:rPr lang="en-GB" sz="1600" dirty="0"/>
              <a:t>, A. (2019) ‘Not in my hiking trail? Acceptance of wind farms in the Austrian Alps’, Clean Technologies and Environmental Policy. Springer Berlin Heidelberg, 21(8), pp. 1603–1616. </a:t>
            </a:r>
            <a:r>
              <a:rPr lang="en-GB" sz="1600" dirty="0" err="1"/>
              <a:t>doi</a:t>
            </a:r>
            <a:r>
              <a:rPr lang="en-GB" sz="1600" dirty="0"/>
              <a:t>: 10.1007/s10098-019-01734-9.</a:t>
            </a:r>
          </a:p>
          <a:p>
            <a:endParaRPr lang="en-GB" sz="1600" dirty="0"/>
          </a:p>
          <a:p>
            <a:r>
              <a:rPr lang="en-GB" sz="1600" dirty="0"/>
              <a:t>Guan, J. and </a:t>
            </a:r>
            <a:r>
              <a:rPr lang="en-GB" sz="1600" dirty="0" err="1"/>
              <a:t>Zepp</a:t>
            </a:r>
            <a:r>
              <a:rPr lang="en-GB" sz="1600" dirty="0"/>
              <a:t>, H. (2020) ‘Factors affecting the community acceptance of onshore wind farms: A case study of the </a:t>
            </a:r>
            <a:r>
              <a:rPr lang="en-GB" sz="1600" dirty="0" err="1"/>
              <a:t>Zhongying</a:t>
            </a:r>
            <a:r>
              <a:rPr lang="en-GB" sz="1600" dirty="0"/>
              <a:t> wind farm in Eastern China’, Sustainability (Switzerland), 12(17). </a:t>
            </a:r>
            <a:r>
              <a:rPr lang="en-GB" sz="1600" dirty="0" err="1"/>
              <a:t>doi</a:t>
            </a:r>
            <a:r>
              <a:rPr lang="en-GB" sz="1600" dirty="0"/>
              <a:t>: 10.3390/SU12176894.</a:t>
            </a:r>
          </a:p>
          <a:p>
            <a:endParaRPr lang="en-GB" sz="1600" dirty="0"/>
          </a:p>
          <a:p>
            <a:r>
              <a:rPr lang="en-GB" sz="1600" dirty="0" err="1"/>
              <a:t>Hulton</a:t>
            </a:r>
            <a:r>
              <a:rPr lang="en-GB" sz="1600" dirty="0"/>
              <a:t>, D. (2019) Building wind farms ‘could destroy Welsh landscape’, BBC News. Available at: https://www.bbc.co.uk/news/uk-wales-politics-50264159 (Accessed: 14 March 2021).</a:t>
            </a:r>
          </a:p>
          <a:p>
            <a:endParaRPr lang="en-GB" sz="1600" dirty="0"/>
          </a:p>
          <a:p>
            <a:r>
              <a:rPr lang="en-GB" sz="1600" dirty="0"/>
              <a:t>Iberdrola SA (2015) Evidence of Wind Farms as Tourism Draws. Available at: http://caladventures.com/listings/windfarmtoursnone/ (Accessed: 22 February 2021).</a:t>
            </a:r>
          </a:p>
          <a:p>
            <a:r>
              <a:rPr lang="en-GB" sz="1600" dirty="0"/>
              <a:t>International Energy Report (2020) Renewables 2020- Fuel Report. Available at: https://www.iea.org/reports/renewables-2020/wind (Accessed: 14 March 2021).</a:t>
            </a:r>
          </a:p>
          <a:p>
            <a:endParaRPr lang="en-GB" sz="1600" dirty="0"/>
          </a:p>
        </p:txBody>
      </p:sp>
    </p:spTree>
    <p:extLst>
      <p:ext uri="{BB962C8B-B14F-4D97-AF65-F5344CB8AC3E}">
        <p14:creationId xmlns:p14="http://schemas.microsoft.com/office/powerpoint/2010/main" val="2927818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B9C08D-7ABA-4057-B372-A0B3962C8A49}"/>
              </a:ext>
            </a:extLst>
          </p:cNvPr>
          <p:cNvSpPr>
            <a:spLocks noGrp="1"/>
          </p:cNvSpPr>
          <p:nvPr>
            <p:ph idx="1"/>
          </p:nvPr>
        </p:nvSpPr>
        <p:spPr>
          <a:xfrm>
            <a:off x="458362" y="798666"/>
            <a:ext cx="11029615" cy="5834145"/>
          </a:xfrm>
        </p:spPr>
        <p:txBody>
          <a:bodyPr/>
          <a:lstStyle/>
          <a:p>
            <a:pPr marL="0" indent="0">
              <a:buNone/>
            </a:pPr>
            <a:endParaRPr lang="en-GB" dirty="0"/>
          </a:p>
          <a:p>
            <a:endParaRPr lang="en-GB" dirty="0"/>
          </a:p>
          <a:p>
            <a:endParaRPr lang="en-GB" dirty="0"/>
          </a:p>
          <a:p>
            <a:endParaRPr lang="en-GB" dirty="0"/>
          </a:p>
        </p:txBody>
      </p:sp>
      <p:sp>
        <p:nvSpPr>
          <p:cNvPr id="2" name="TextBox 1">
            <a:extLst>
              <a:ext uri="{FF2B5EF4-FFF2-40B4-BE49-F238E27FC236}">
                <a16:creationId xmlns:a16="http://schemas.microsoft.com/office/drawing/2014/main" id="{58E9F618-CDD2-4B86-98B7-146E10096E3D}"/>
              </a:ext>
            </a:extLst>
          </p:cNvPr>
          <p:cNvSpPr txBox="1"/>
          <p:nvPr/>
        </p:nvSpPr>
        <p:spPr>
          <a:xfrm>
            <a:off x="636814" y="798666"/>
            <a:ext cx="11096824" cy="5078313"/>
          </a:xfrm>
          <a:prstGeom prst="rect">
            <a:avLst/>
          </a:prstGeom>
          <a:noFill/>
        </p:spPr>
        <p:txBody>
          <a:bodyPr wrap="square" rtlCol="0">
            <a:spAutoFit/>
          </a:bodyPr>
          <a:lstStyle/>
          <a:p>
            <a:r>
              <a:rPr lang="en-GB" sz="1800" dirty="0"/>
              <a:t>Joshi, K. (2017) Think windfarms are ugly? It’s not only a matter of perception, but policy too, The Guardian. Available at: https://www.theguardian.com/commentisfree/2017/may/12/think-wind-farms-are-ugly-its-not-only-a-matter-of-perception-but-policy-too (Accessed: 13 March 2021).</a:t>
            </a:r>
          </a:p>
          <a:p>
            <a:r>
              <a:rPr lang="en-GB" sz="1800" dirty="0" err="1"/>
              <a:t>Kipperberg</a:t>
            </a:r>
            <a:r>
              <a:rPr lang="en-GB" sz="1800" dirty="0"/>
              <a:t>, G., </a:t>
            </a:r>
            <a:r>
              <a:rPr lang="en-GB" sz="1800" dirty="0" err="1"/>
              <a:t>Onozaka</a:t>
            </a:r>
            <a:r>
              <a:rPr lang="en-GB" sz="1800" dirty="0"/>
              <a:t>, Y.,</a:t>
            </a:r>
            <a:r>
              <a:rPr lang="en-GB" dirty="0"/>
              <a:t> </a:t>
            </a:r>
            <a:r>
              <a:rPr lang="en-GB" sz="1800" dirty="0"/>
              <a:t>Bui, L.T., </a:t>
            </a:r>
            <a:r>
              <a:rPr lang="en-GB" sz="1800" dirty="0" err="1"/>
              <a:t>Lohaugen</a:t>
            </a:r>
            <a:r>
              <a:rPr lang="en-GB" sz="1800" dirty="0"/>
              <a:t>, M., </a:t>
            </a:r>
            <a:r>
              <a:rPr lang="en-GB" sz="1800" dirty="0" err="1"/>
              <a:t>Refsdal</a:t>
            </a:r>
            <a:r>
              <a:rPr lang="en-GB" sz="1800" dirty="0"/>
              <a:t>, G., </a:t>
            </a:r>
            <a:r>
              <a:rPr lang="en-GB" sz="1800" dirty="0" err="1"/>
              <a:t>Sæland</a:t>
            </a:r>
            <a:r>
              <a:rPr lang="en-GB" sz="1800" dirty="0"/>
              <a:t>, S. (2019) ‘The impact of wind turbines on local recreation: Evidence from two travel cost method – contingent behaviour studies’, Journal of Outdoor Recreation and Tourism. Elsevier Ltd, 25(November 2018), pp. 66–75. </a:t>
            </a:r>
            <a:r>
              <a:rPr lang="en-GB" sz="1800" dirty="0" err="1"/>
              <a:t>doi</a:t>
            </a:r>
            <a:r>
              <a:rPr lang="en-GB" sz="1800" dirty="0"/>
              <a:t>: 10.1016/j.jort.2018.11.004.</a:t>
            </a:r>
          </a:p>
          <a:p>
            <a:endParaRPr lang="en-GB" sz="1800" dirty="0"/>
          </a:p>
          <a:p>
            <a:r>
              <a:rPr lang="en-GB" sz="1800" dirty="0"/>
              <a:t>Levis, A. (2020) The reality of living next to a wind farm in Wales, Wales Online. Available at: https://www.walesonline.co.uk/news/wales-news/pen-y-cymoedd-wind-farm-17605159 (Accessed: 14 March 2021).</a:t>
            </a:r>
            <a:endParaRPr lang="en-GB" dirty="0"/>
          </a:p>
          <a:p>
            <a:r>
              <a:rPr lang="en-GB" sz="1800" dirty="0"/>
              <a:t>Pickwick, K. (2020) Pet ownership soars in covid Britain, Pet Business World UK. Available at: https://www.petbusinessworld.co.uk/news/feed/pet-ownership-soars-in-covid-britain (Accessed: 14 March 2021).</a:t>
            </a:r>
          </a:p>
          <a:p>
            <a:r>
              <a:rPr lang="en-GB" sz="1800" dirty="0"/>
              <a:t>Qualitative Research Guidelines Project (2008) Semi-structured Interviews, Robert Wood Johnson Foundation. Available at: http://www.qualres.org/HomeSemi-3629.html (Accessed: 16 March 2021).</a:t>
            </a:r>
          </a:p>
          <a:p>
            <a:endParaRPr lang="en-GB" dirty="0"/>
          </a:p>
          <a:p>
            <a:r>
              <a:rPr lang="en-GB" sz="1800" dirty="0"/>
              <a:t>Rand, J. and </a:t>
            </a:r>
            <a:r>
              <a:rPr lang="en-GB" sz="1800" dirty="0" err="1"/>
              <a:t>Hoen</a:t>
            </a:r>
            <a:r>
              <a:rPr lang="en-GB" sz="1800" dirty="0"/>
              <a:t>, B. (2017) ‘Thirty years of North American wind energy acceptance research: What have we learned?’, Energy Research and Social Science, 29(July 2017), pp. 135–148. </a:t>
            </a:r>
            <a:r>
              <a:rPr lang="en-GB" sz="1800" dirty="0" err="1"/>
              <a:t>doi</a:t>
            </a:r>
            <a:r>
              <a:rPr lang="en-GB" sz="1800" dirty="0"/>
              <a:t>: 10.1016/j.erss.2017.05.019.</a:t>
            </a:r>
          </a:p>
        </p:txBody>
      </p:sp>
    </p:spTree>
    <p:extLst>
      <p:ext uri="{BB962C8B-B14F-4D97-AF65-F5344CB8AC3E}">
        <p14:creationId xmlns:p14="http://schemas.microsoft.com/office/powerpoint/2010/main" val="3648472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3CE05A-1ADE-4302-B9C4-EE0C60C4C755}"/>
              </a:ext>
            </a:extLst>
          </p:cNvPr>
          <p:cNvSpPr>
            <a:spLocks noGrp="1"/>
          </p:cNvSpPr>
          <p:nvPr>
            <p:ph idx="1"/>
          </p:nvPr>
        </p:nvSpPr>
        <p:spPr>
          <a:xfrm>
            <a:off x="581192" y="589280"/>
            <a:ext cx="11029615" cy="6604000"/>
          </a:xfrm>
        </p:spPr>
        <p:txBody>
          <a:bodyPr>
            <a:normAutofit/>
          </a:bodyPr>
          <a:lstStyle/>
          <a:p>
            <a:pPr marL="0" indent="0">
              <a:buNone/>
            </a:pPr>
            <a:r>
              <a:rPr lang="en-GB" dirty="0"/>
              <a:t>RES (2020) Chapter 12 Upper </a:t>
            </a:r>
            <a:r>
              <a:rPr lang="en-GB" dirty="0" err="1"/>
              <a:t>Ogmore</a:t>
            </a:r>
            <a:r>
              <a:rPr lang="en-GB" dirty="0"/>
              <a:t> Wind Farm &amp; Energy Storage Facility Socioeconomics, Land Use and Public Access Environmental Statement.</a:t>
            </a:r>
          </a:p>
          <a:p>
            <a:pPr marL="0" indent="0">
              <a:buNone/>
            </a:pPr>
            <a:r>
              <a:rPr lang="en-GB" dirty="0" err="1"/>
              <a:t>Sæpórsdóttir</a:t>
            </a:r>
            <a:r>
              <a:rPr lang="en-GB" dirty="0"/>
              <a:t>, A. D. and Hall, C. M. (2018) ‘Floating away: The impact of hydroelectric power stations on tourists’ experience in Iceland’, Sustainability (Switzerland), 10(7). </a:t>
            </a:r>
            <a:r>
              <a:rPr lang="en-GB" dirty="0" err="1"/>
              <a:t>doi</a:t>
            </a:r>
            <a:r>
              <a:rPr lang="en-GB" dirty="0"/>
              <a:t>: 10.3390/su10072315.</a:t>
            </a:r>
          </a:p>
          <a:p>
            <a:pPr marL="0" indent="0">
              <a:buNone/>
            </a:pPr>
            <a:r>
              <a:rPr lang="en-GB" dirty="0" err="1"/>
              <a:t>Sataloff</a:t>
            </a:r>
            <a:r>
              <a:rPr lang="en-GB" dirty="0"/>
              <a:t>, R. T., Johns, M. M. and </a:t>
            </a:r>
            <a:r>
              <a:rPr lang="en-GB" dirty="0" err="1"/>
              <a:t>Kost</a:t>
            </a:r>
            <a:r>
              <a:rPr lang="en-GB" dirty="0"/>
              <a:t>, K. M. (2019) New Forest Visitor survey 2018/2019.</a:t>
            </a:r>
          </a:p>
          <a:p>
            <a:pPr marL="0" indent="0">
              <a:buNone/>
            </a:pPr>
            <a:r>
              <a:rPr lang="en-GB" dirty="0"/>
              <a:t>Silva, L. and </a:t>
            </a:r>
            <a:r>
              <a:rPr lang="en-GB" dirty="0" err="1"/>
              <a:t>Delicado</a:t>
            </a:r>
            <a:r>
              <a:rPr lang="en-GB" dirty="0"/>
              <a:t>, A. (2017) ‘Wind farms and rural tourism: A Portuguese case study of residents’ and visitors’ perceptions and attitudes’, Moravian Geographical Reports, 25(4), pp. 248–256. </a:t>
            </a:r>
            <a:r>
              <a:rPr lang="en-GB" dirty="0" err="1"/>
              <a:t>doi</a:t>
            </a:r>
            <a:r>
              <a:rPr lang="en-GB" dirty="0"/>
              <a:t>: 10.1515/mgr-2017-0021.</a:t>
            </a:r>
          </a:p>
          <a:p>
            <a:pPr marL="0" indent="0">
              <a:buNone/>
            </a:pPr>
            <a:r>
              <a:rPr lang="en-GB" dirty="0"/>
              <a:t>Slaughter, C. (2017) ‘2016-2017 </a:t>
            </a:r>
            <a:r>
              <a:rPr lang="en-GB" dirty="0" err="1"/>
              <a:t>Bolam</a:t>
            </a:r>
            <a:r>
              <a:rPr lang="en-GB" dirty="0"/>
              <a:t> Lake Country Park Survey’. Northumberland County Council, p. 34.</a:t>
            </a:r>
          </a:p>
          <a:p>
            <a:pPr marL="0" indent="0">
              <a:buNone/>
            </a:pPr>
            <a:r>
              <a:rPr lang="en-GB" dirty="0"/>
              <a:t>Stein, T. (2013) What Factors Influence Wind Perceptions. Available at: https://scholarworks.rit.edu/theses (Accessed: 15 March 2021).</a:t>
            </a:r>
          </a:p>
          <a:p>
            <a:pPr marL="0" indent="0">
              <a:buNone/>
            </a:pPr>
            <a:r>
              <a:rPr lang="en-GB" dirty="0"/>
              <a:t>The Renewable Energy Hub (2018) Ranting land for Wind Turbines. Available at: https://www.renewableenergyhub.co.uk/main/wind-turbines/renting-land-for-wind-farms/ (Accessed: 14 March 2021).</a:t>
            </a:r>
          </a:p>
          <a:p>
            <a:pPr marL="0" indent="0">
              <a:buNone/>
            </a:pPr>
            <a:r>
              <a:rPr lang="en-GB" dirty="0"/>
              <a:t>The Wind Power (2021) Wind energy Market Intelligence. Available at: https://www.thewindpower.net/country_list_en.php (Accessed: 14 March 2021).</a:t>
            </a:r>
          </a:p>
          <a:p>
            <a:pPr marL="0" indent="0">
              <a:buNone/>
            </a:pPr>
            <a:r>
              <a:rPr lang="en-GB" dirty="0"/>
              <a:t>Thomson, H. and Kempton, W. (2018) ‘Perceptions and attitudes of residents living near a wind turbine compared with those living near a coal power plant’, Renewable Energy. Elsevier Ltd, 123, pp. 301–311. </a:t>
            </a:r>
            <a:r>
              <a:rPr lang="en-GB" dirty="0" err="1"/>
              <a:t>doi</a:t>
            </a:r>
            <a:r>
              <a:rPr lang="en-GB" dirty="0"/>
              <a:t>: 10.1016/j.renene.2017.10.036.</a:t>
            </a:r>
          </a:p>
          <a:p>
            <a:pPr marL="0" indent="0">
              <a:buNone/>
            </a:pPr>
            <a:endParaRPr lang="en-GB" dirty="0"/>
          </a:p>
        </p:txBody>
      </p:sp>
    </p:spTree>
    <p:extLst>
      <p:ext uri="{BB962C8B-B14F-4D97-AF65-F5344CB8AC3E}">
        <p14:creationId xmlns:p14="http://schemas.microsoft.com/office/powerpoint/2010/main" val="22403707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F9E5D6-7458-4FA8-AB70-2731DD74FE72}"/>
              </a:ext>
            </a:extLst>
          </p:cNvPr>
          <p:cNvSpPr txBox="1"/>
          <p:nvPr/>
        </p:nvSpPr>
        <p:spPr>
          <a:xfrm>
            <a:off x="529389" y="974558"/>
            <a:ext cx="11133222" cy="5355312"/>
          </a:xfrm>
          <a:prstGeom prst="rect">
            <a:avLst/>
          </a:prstGeom>
          <a:noFill/>
        </p:spPr>
        <p:txBody>
          <a:bodyPr wrap="square" rtlCol="0">
            <a:spAutoFit/>
          </a:bodyPr>
          <a:lstStyle/>
          <a:p>
            <a:r>
              <a:rPr lang="en-GB" dirty="0" err="1"/>
              <a:t>Tverijonaite</a:t>
            </a:r>
            <a:r>
              <a:rPr lang="en-GB" dirty="0"/>
              <a:t>, E. (2020) Interrelationships of onshore wind farms with tourism and recreation : lessons from international experience for countries with an emerging wind energy sector.</a:t>
            </a:r>
          </a:p>
          <a:p>
            <a:endParaRPr lang="en-GB" dirty="0"/>
          </a:p>
          <a:p>
            <a:r>
              <a:rPr lang="en-GB" dirty="0"/>
              <a:t>UK Government (2019) Wind powered electricity in the UK. Available at: www.iea.org/reports/offshore-wind-outlook-2019 (Accessed: 14 March 2021).</a:t>
            </a:r>
          </a:p>
          <a:p>
            <a:endParaRPr lang="en-GB" dirty="0"/>
          </a:p>
          <a:p>
            <a:r>
              <a:rPr lang="en-GB" dirty="0"/>
              <a:t>UK Government (2020) New plans to make UK world leader in green energy. Available at: https://www.gov.uk/government/news/new-plans-to-make-uk-world-leader-in-green-energy (Accessed: 14 March 2021).</a:t>
            </a:r>
          </a:p>
          <a:p>
            <a:r>
              <a:rPr lang="en-GB" dirty="0"/>
              <a:t>UNFCCC (2016) The Paris Agreement. Available at: https://unfccc.int/process-and-meetings/the-paris-agreement/the-paris-agreement (Accessed: 16 March 2021).</a:t>
            </a:r>
          </a:p>
          <a:p>
            <a:endParaRPr lang="en-GB" dirty="0"/>
          </a:p>
          <a:p>
            <a:r>
              <a:rPr lang="en-GB" dirty="0"/>
              <a:t>Warren, C. R. et al. (2011) ‘“Green on green”: Public perceptions of wind power in Scotland and Ireland’, Journal of Environmental Planning and Management, 48(6), pp. 853–875. </a:t>
            </a:r>
            <a:r>
              <a:rPr lang="en-GB" dirty="0" err="1"/>
              <a:t>doi</a:t>
            </a:r>
            <a:r>
              <a:rPr lang="en-GB" dirty="0"/>
              <a:t>: 10.1080/09640560500294376.</a:t>
            </a:r>
          </a:p>
          <a:p>
            <a:endParaRPr lang="en-GB" dirty="0"/>
          </a:p>
          <a:p>
            <a:r>
              <a:rPr lang="en-GB" dirty="0"/>
              <a:t>Welsh Government (2015) Study into the Potential Economic Impact of Wind Farms and Associated Grid Infrastructure on the Welsh Tourism Sector. Available at: www.regeneris.co.uk (Accessed: 22 February 2021).</a:t>
            </a:r>
          </a:p>
          <a:p>
            <a:endParaRPr lang="en-GB" dirty="0"/>
          </a:p>
          <a:p>
            <a:r>
              <a:rPr lang="en-GB" dirty="0"/>
              <a:t>Welsh Government (2018) Energy Generation in Wales 2018.</a:t>
            </a:r>
          </a:p>
        </p:txBody>
      </p:sp>
    </p:spTree>
    <p:extLst>
      <p:ext uri="{BB962C8B-B14F-4D97-AF65-F5344CB8AC3E}">
        <p14:creationId xmlns:p14="http://schemas.microsoft.com/office/powerpoint/2010/main" val="20085221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40A0F4CC-F443-40C1-B000-840650808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35">
            <a:extLst>
              <a:ext uri="{FF2B5EF4-FFF2-40B4-BE49-F238E27FC236}">
                <a16:creationId xmlns:a16="http://schemas.microsoft.com/office/drawing/2014/main" id="{8FF3DAE6-FFD2-4E7C-8FB8-E958A25860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37">
            <a:extLst>
              <a:ext uri="{FF2B5EF4-FFF2-40B4-BE49-F238E27FC236}">
                <a16:creationId xmlns:a16="http://schemas.microsoft.com/office/drawing/2014/main" id="{A2F7A394-B482-4D36-A98E-11A3212A1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40" name="Rectangle 39">
            <a:extLst>
              <a:ext uri="{FF2B5EF4-FFF2-40B4-BE49-F238E27FC236}">
                <a16:creationId xmlns:a16="http://schemas.microsoft.com/office/drawing/2014/main" id="{69C7CAB8-D495-4055-B3B2-325980176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9EDEDA21-C986-4C86-85B8-2C03659F1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43">
            <a:extLst>
              <a:ext uri="{FF2B5EF4-FFF2-40B4-BE49-F238E27FC236}">
                <a16:creationId xmlns:a16="http://schemas.microsoft.com/office/drawing/2014/main" id="{979B1BFD-225D-4FC8-9D3D-BD890ED79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DA440309-65B1-4ED4-BB9E-4CB01F7C3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47">
            <a:extLst>
              <a:ext uri="{FF2B5EF4-FFF2-40B4-BE49-F238E27FC236}">
                <a16:creationId xmlns:a16="http://schemas.microsoft.com/office/drawing/2014/main" id="{E75485DA-F4C9-4EA7-9A56-ECC28CE3F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2" y="599723"/>
            <a:ext cx="7501130" cy="5200321"/>
          </a:xfrm>
          <a:prstGeom prst="rect">
            <a:avLst/>
          </a:prstGeom>
          <a:solidFill>
            <a:srgbClr val="FFFFFF"/>
          </a:solidFill>
          <a:ln w="952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Shape&#10;&#10;Description automatically generated with medium confidence">
            <a:extLst>
              <a:ext uri="{FF2B5EF4-FFF2-40B4-BE49-F238E27FC236}">
                <a16:creationId xmlns:a16="http://schemas.microsoft.com/office/drawing/2014/main" id="{2511C61D-33CE-401D-B5B9-29E1C17A7A2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6061" y="1453295"/>
            <a:ext cx="6849366" cy="3493176"/>
          </a:xfrm>
          <a:prstGeom prst="rect">
            <a:avLst/>
          </a:prstGeom>
        </p:spPr>
      </p:pic>
      <p:sp>
        <p:nvSpPr>
          <p:cNvPr id="50" name="Rectangle 49">
            <a:extLst>
              <a:ext uri="{FF2B5EF4-FFF2-40B4-BE49-F238E27FC236}">
                <a16:creationId xmlns:a16="http://schemas.microsoft.com/office/drawing/2014/main" id="{15A8EF6B-4B50-442B-BF0D-8628A887D6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6" y="599723"/>
            <a:ext cx="3701120" cy="5200321"/>
          </a:xfrm>
          <a:prstGeom prst="rect">
            <a:avLst/>
          </a:prstGeom>
          <a:solidFill>
            <a:srgbClr val="FFFFFF"/>
          </a:solidFill>
          <a:ln w="952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a:extLst>
              <a:ext uri="{FF2B5EF4-FFF2-40B4-BE49-F238E27FC236}">
                <a16:creationId xmlns:a16="http://schemas.microsoft.com/office/drawing/2014/main" id="{E840BA95-4C36-4FE8-945D-4E82F20B327F}"/>
              </a:ext>
            </a:extLst>
          </p:cNvPr>
          <p:cNvPicPr>
            <a:picLocks noChangeAspect="1"/>
          </p:cNvPicPr>
          <p:nvPr/>
        </p:nvPicPr>
        <p:blipFill>
          <a:blip r:embed="rId4"/>
          <a:stretch>
            <a:fillRect/>
          </a:stretch>
        </p:blipFill>
        <p:spPr>
          <a:xfrm>
            <a:off x="8394194" y="2343740"/>
            <a:ext cx="3057655" cy="1712286"/>
          </a:xfrm>
          <a:prstGeom prst="rect">
            <a:avLst/>
          </a:prstGeom>
        </p:spPr>
      </p:pic>
      <p:sp>
        <p:nvSpPr>
          <p:cNvPr id="52" name="Rectangle 51">
            <a:extLst>
              <a:ext uri="{FF2B5EF4-FFF2-40B4-BE49-F238E27FC236}">
                <a16:creationId xmlns:a16="http://schemas.microsoft.com/office/drawing/2014/main" id="{B6DE96F1-A675-47D2-8014-4F8849A91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873675"/>
            <a:ext cx="11296733" cy="51689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40075569"/>
      </p:ext>
    </p:extLst>
  </p:cSld>
  <p:clrMapOvr>
    <a:masterClrMapping/>
  </p:clrMapOvr>
</p:sld>
</file>

<file path=ppt/theme/theme1.xml><?xml version="1.0" encoding="utf-8"?>
<a:theme xmlns:a="http://schemas.openxmlformats.org/drawingml/2006/main" name="DividendVTI">
  <a:themeElements>
    <a:clrScheme name="AnalogousFromLightSeedLeftStep">
      <a:dk1>
        <a:srgbClr val="000000"/>
      </a:dk1>
      <a:lt1>
        <a:srgbClr val="FFFFFF"/>
      </a:lt1>
      <a:dk2>
        <a:srgbClr val="3B3921"/>
      </a:dk2>
      <a:lt2>
        <a:srgbClr val="E8E5E2"/>
      </a:lt2>
      <a:accent1>
        <a:srgbClr val="85A4C6"/>
      </a:accent1>
      <a:accent2>
        <a:srgbClr val="71ACB3"/>
      </a:accent2>
      <a:accent3>
        <a:srgbClr val="7BAC9C"/>
      </a:accent3>
      <a:accent4>
        <a:srgbClr val="70B281"/>
      </a:accent4>
      <a:accent5>
        <a:srgbClr val="83AD7B"/>
      </a:accent5>
      <a:accent6>
        <a:srgbClr val="8FAB6B"/>
      </a:accent6>
      <a:hlink>
        <a:srgbClr val="9B7E5E"/>
      </a:hlink>
      <a:folHlink>
        <a:srgbClr val="828282"/>
      </a:folHlink>
    </a:clrScheme>
    <a:fontScheme name="Dividend">
      <a:majorFont>
        <a:latin typeface="Century School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14399</TotalTime>
  <Words>2828</Words>
  <Application>Microsoft Office PowerPoint</Application>
  <PresentationFormat>Widescreen</PresentationFormat>
  <Paragraphs>142</Paragraphs>
  <Slides>14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Arial</vt:lpstr>
      <vt:lpstr>Calibri</vt:lpstr>
      <vt:lpstr>Century Schoolbook</vt:lpstr>
      <vt:lpstr>Constantia</vt:lpstr>
      <vt:lpstr>Franklin Gothic Book</vt:lpstr>
      <vt:lpstr>Gill Sans MT</vt:lpstr>
      <vt:lpstr>Tahoma</vt:lpstr>
      <vt:lpstr>Wingdings</vt:lpstr>
      <vt:lpstr>Wingdings 2</vt:lpstr>
      <vt:lpstr>DividendVTI</vt:lpstr>
      <vt:lpstr>On Shore Wind farms- Public Perception Shift During Pandemic Crisis in south wales   </vt:lpstr>
      <vt:lpstr>Introduction</vt:lpstr>
      <vt:lpstr>Rationale Innovation contribution</vt:lpstr>
      <vt:lpstr>Brief Literature review</vt:lpstr>
      <vt:lpstr>PowerPoint Presentation</vt:lpstr>
      <vt:lpstr>LOCATION/WHY?</vt:lpstr>
      <vt:lpstr>Methodological review</vt:lpstr>
      <vt:lpstr>Anticipated Results, Limitations</vt:lpstr>
      <vt:lpstr>Proposed Timescales</vt:lpstr>
      <vt:lpstr>REFERENCE LIST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Phytoremediation as  A COST-EFFECTIVE, Viable TOOL FOR Reinvigorating of MINE SPOIL  </dc:title>
  <dc:creator>MATEUSZ MORGA</dc:creator>
  <cp:lastModifiedBy>MATEUSZ MORGA</cp:lastModifiedBy>
  <cp:revision>178</cp:revision>
  <dcterms:created xsi:type="dcterms:W3CDTF">2020-01-16T15:25:26Z</dcterms:created>
  <dcterms:modified xsi:type="dcterms:W3CDTF">2021-03-17T07:33:38Z</dcterms:modified>
</cp:coreProperties>
</file>