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handoutMasterIdLst>
    <p:handoutMasterId r:id="rId34"/>
  </p:handoutMasterIdLst>
  <p:sldIdLst>
    <p:sldId id="349" r:id="rId2"/>
    <p:sldId id="359" r:id="rId3"/>
    <p:sldId id="351" r:id="rId4"/>
    <p:sldId id="374" r:id="rId5"/>
    <p:sldId id="361" r:id="rId6"/>
    <p:sldId id="337" r:id="rId7"/>
    <p:sldId id="267" r:id="rId8"/>
    <p:sldId id="264" r:id="rId9"/>
    <p:sldId id="302" r:id="rId10"/>
    <p:sldId id="268" r:id="rId11"/>
    <p:sldId id="270" r:id="rId12"/>
    <p:sldId id="272" r:id="rId13"/>
    <p:sldId id="271" r:id="rId14"/>
    <p:sldId id="277" r:id="rId15"/>
    <p:sldId id="278" r:id="rId16"/>
    <p:sldId id="282" r:id="rId17"/>
    <p:sldId id="354" r:id="rId18"/>
    <p:sldId id="355" r:id="rId19"/>
    <p:sldId id="284" r:id="rId20"/>
    <p:sldId id="341" r:id="rId21"/>
    <p:sldId id="338" r:id="rId22"/>
    <p:sldId id="287" r:id="rId23"/>
    <p:sldId id="289" r:id="rId24"/>
    <p:sldId id="291" r:id="rId25"/>
    <p:sldId id="342" r:id="rId26"/>
    <p:sldId id="294" r:id="rId27"/>
    <p:sldId id="343" r:id="rId28"/>
    <p:sldId id="296" r:id="rId29"/>
    <p:sldId id="336" r:id="rId30"/>
    <p:sldId id="344" r:id="rId31"/>
    <p:sldId id="360" r:id="rId32"/>
  </p:sldIdLst>
  <p:sldSz cx="9144000" cy="6858000" type="screen4x3"/>
  <p:notesSz cx="6669088" cy="97536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clrMode="gray"/>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1B29"/>
    <a:srgbClr val="033958"/>
    <a:srgbClr val="24AB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26" autoAdjust="0"/>
    <p:restoredTop sz="95918" autoAdjust="0"/>
  </p:normalViewPr>
  <p:slideViewPr>
    <p:cSldViewPr>
      <p:cViewPr varScale="1">
        <p:scale>
          <a:sx n="123" d="100"/>
          <a:sy n="123" d="100"/>
        </p:scale>
        <p:origin x="1808" y="176"/>
      </p:cViewPr>
      <p:guideLst>
        <p:guide orient="horz" pos="2160"/>
        <p:guide pos="2880"/>
      </p:guideLst>
    </p:cSldViewPr>
  </p:slideViewPr>
  <p:notesTextViewPr>
    <p:cViewPr>
      <p:scale>
        <a:sx n="1" d="1"/>
        <a:sy n="1" d="1"/>
      </p:scale>
      <p:origin x="0" y="0"/>
    </p:cViewPr>
  </p:notesTextViewPr>
  <p:sorterViewPr>
    <p:cViewPr>
      <p:scale>
        <a:sx n="200" d="100"/>
        <a:sy n="200" d="100"/>
      </p:scale>
      <p:origin x="0" y="0"/>
    </p:cViewPr>
  </p:sorter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B8709BB0-7288-4F03-B4D7-42841535B43F}" type="datetimeFigureOut">
              <a:rPr lang="en-GB"/>
              <a:pPr>
                <a:defRPr/>
              </a:pPr>
              <a:t>24/01/2022</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182E31CC-605F-422D-98E0-4F4E8A50246E}" type="slidenum">
              <a:rPr lang="en-GB"/>
              <a:pPr>
                <a:defRPr/>
              </a:pPr>
              <a:t>‹#›</a:t>
            </a:fld>
            <a:endParaRPr lang="en-GB"/>
          </a:p>
        </p:txBody>
      </p:sp>
    </p:spTree>
    <p:extLst>
      <p:ext uri="{BB962C8B-B14F-4D97-AF65-F5344CB8AC3E}">
        <p14:creationId xmlns:p14="http://schemas.microsoft.com/office/powerpoint/2010/main" val="37986494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BDE928F1-E05B-44FC-8F58-74BE3086B143}" type="datetimeFigureOut">
              <a:rPr lang="en-US"/>
              <a:pPr>
                <a:defRPr/>
              </a:pPr>
              <a:t>1/24/22</a:t>
            </a:fld>
            <a:endParaRPr lang="en-US"/>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6" name="Footer Placeholder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9F97C6B4-D8CB-46A3-9106-3A014F3A078A}" type="slidenum">
              <a:rPr lang="en-US"/>
              <a:pPr>
                <a:defRPr/>
              </a:pPr>
              <a:t>‹#›</a:t>
            </a:fld>
            <a:endParaRPr lang="en-US"/>
          </a:p>
        </p:txBody>
      </p:sp>
    </p:spTree>
    <p:extLst>
      <p:ext uri="{BB962C8B-B14F-4D97-AF65-F5344CB8AC3E}">
        <p14:creationId xmlns:p14="http://schemas.microsoft.com/office/powerpoint/2010/main" val="2975723258"/>
      </p:ext>
    </p:extLst>
  </p:cSld>
  <p:clrMap bg1="lt1" tx1="dk1" bg2="lt2" tx2="dk2" accent1="accent1" accent2="accent2" accent3="accent3" accent4="accent4" accent5="accent5" accent6="accent6" hlink="hlink" folHlink="folHlink"/>
  <p:notesStyle>
    <a:lvl1pPr algn="l" defTabSz="457200" rtl="0" fontAlgn="base">
      <a:spcBef>
        <a:spcPct val="30000"/>
      </a:spcBef>
      <a:spcAft>
        <a:spcPct val="0"/>
      </a:spcAft>
      <a:defRPr sz="1200" kern="1200">
        <a:solidFill>
          <a:schemeClr val="tx1"/>
        </a:solidFill>
        <a:latin typeface="+mn-lt"/>
        <a:ea typeface="+mn-ea"/>
        <a:cs typeface="+mn-cs"/>
      </a:defRPr>
    </a:lvl1pPr>
    <a:lvl2pPr marL="457200" algn="l" defTabSz="457200" rtl="0" fontAlgn="base">
      <a:spcBef>
        <a:spcPct val="30000"/>
      </a:spcBef>
      <a:spcAft>
        <a:spcPct val="0"/>
      </a:spcAft>
      <a:defRPr sz="1200" kern="1200">
        <a:solidFill>
          <a:schemeClr val="tx1"/>
        </a:solidFill>
        <a:latin typeface="+mn-lt"/>
        <a:ea typeface="+mn-ea"/>
        <a:cs typeface="+mn-cs"/>
      </a:defRPr>
    </a:lvl2pPr>
    <a:lvl3pPr marL="914400" algn="l" defTabSz="457200" rtl="0" fontAlgn="base">
      <a:spcBef>
        <a:spcPct val="30000"/>
      </a:spcBef>
      <a:spcAft>
        <a:spcPct val="0"/>
      </a:spcAft>
      <a:defRPr sz="1200" kern="1200">
        <a:solidFill>
          <a:schemeClr val="tx1"/>
        </a:solidFill>
        <a:latin typeface="+mn-lt"/>
        <a:ea typeface="+mn-ea"/>
        <a:cs typeface="+mn-cs"/>
      </a:defRPr>
    </a:lvl3pPr>
    <a:lvl4pPr marL="1371600" algn="l" defTabSz="457200" rtl="0" fontAlgn="base">
      <a:spcBef>
        <a:spcPct val="30000"/>
      </a:spcBef>
      <a:spcAft>
        <a:spcPct val="0"/>
      </a:spcAft>
      <a:defRPr sz="1200" kern="1200">
        <a:solidFill>
          <a:schemeClr val="tx1"/>
        </a:solidFill>
        <a:latin typeface="+mn-lt"/>
        <a:ea typeface="+mn-ea"/>
        <a:cs typeface="+mn-cs"/>
      </a:defRPr>
    </a:lvl4pPr>
    <a:lvl5pPr marL="1828800" algn="l" defTabSz="457200" rtl="0" fontAlgn="base">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p:cNvSpPr>
          <p:nvPr>
            <p:ph type="sldImg"/>
          </p:nvPr>
        </p:nvSpPr>
        <p:spPr bwMode="auto">
          <a:noFill/>
          <a:ln>
            <a:solidFill>
              <a:srgbClr val="000000"/>
            </a:solidFill>
            <a:miter lim="800000"/>
            <a:headEnd/>
            <a:tailEnd/>
          </a:ln>
        </p:spPr>
      </p:sp>
      <p:sp>
        <p:nvSpPr>
          <p:cNvPr id="1638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a:p>
        </p:txBody>
      </p:sp>
      <p:sp>
        <p:nvSpPr>
          <p:cNvPr id="1638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191A46E-E61F-44CE-A428-E45F19CCA186}" type="slidenum">
              <a:rPr lang="cy-GB">
                <a:cs typeface="Arial" charset="0"/>
              </a:rPr>
              <a:pPr fontAlgn="base">
                <a:spcBef>
                  <a:spcPct val="0"/>
                </a:spcBef>
                <a:spcAft>
                  <a:spcPct val="0"/>
                </a:spcAft>
              </a:pPr>
              <a:t>1</a:t>
            </a:fld>
            <a:endParaRPr lang="cy-GB">
              <a:cs typeface="Arial" charset="0"/>
            </a:endParaRPr>
          </a:p>
        </p:txBody>
      </p:sp>
    </p:spTree>
    <p:extLst>
      <p:ext uri="{BB962C8B-B14F-4D97-AF65-F5344CB8AC3E}">
        <p14:creationId xmlns:p14="http://schemas.microsoft.com/office/powerpoint/2010/main" val="19406485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p:cNvSpPr>
          <p:nvPr>
            <p:ph type="sldImg"/>
          </p:nvPr>
        </p:nvSpPr>
        <p:spPr bwMode="auto">
          <a:noFill/>
          <a:ln>
            <a:solidFill>
              <a:srgbClr val="000000"/>
            </a:solidFill>
            <a:miter lim="800000"/>
            <a:headEnd/>
            <a:tailEnd/>
          </a:ln>
        </p:spPr>
      </p:sp>
      <p:sp>
        <p:nvSpPr>
          <p:cNvPr id="2457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a:p>
        </p:txBody>
      </p:sp>
      <p:sp>
        <p:nvSpPr>
          <p:cNvPr id="2457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8C6B7CF-00EF-4948-B8CC-1138CAC6A46F}" type="slidenum">
              <a:rPr lang="cy-GB">
                <a:cs typeface="Arial" charset="0"/>
              </a:rPr>
              <a:pPr fontAlgn="base">
                <a:spcBef>
                  <a:spcPct val="0"/>
                </a:spcBef>
                <a:spcAft>
                  <a:spcPct val="0"/>
                </a:spcAft>
              </a:pPr>
              <a:t>2</a:t>
            </a:fld>
            <a:endParaRPr lang="cy-GB">
              <a:cs typeface="Arial" charset="0"/>
            </a:endParaRPr>
          </a:p>
        </p:txBody>
      </p:sp>
    </p:spTree>
    <p:extLst>
      <p:ext uri="{BB962C8B-B14F-4D97-AF65-F5344CB8AC3E}">
        <p14:creationId xmlns:p14="http://schemas.microsoft.com/office/powerpoint/2010/main" val="38757128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p:cNvSpPr>
          <p:nvPr>
            <p:ph type="sldImg"/>
          </p:nvPr>
        </p:nvSpPr>
        <p:spPr bwMode="auto">
          <a:noFill/>
          <a:ln>
            <a:solidFill>
              <a:srgbClr val="000000"/>
            </a:solidFill>
            <a:miter lim="800000"/>
            <a:headEnd/>
            <a:tailEnd/>
          </a:ln>
        </p:spPr>
      </p:sp>
      <p:sp>
        <p:nvSpPr>
          <p:cNvPr id="2048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a:p>
        </p:txBody>
      </p:sp>
      <p:sp>
        <p:nvSpPr>
          <p:cNvPr id="2048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22E26E1-7CE1-48CF-92DA-BCC81B3D5682}" type="slidenum">
              <a:rPr lang="cy-GB">
                <a:cs typeface="Arial" charset="0"/>
              </a:rPr>
              <a:pPr fontAlgn="base">
                <a:spcBef>
                  <a:spcPct val="0"/>
                </a:spcBef>
                <a:spcAft>
                  <a:spcPct val="0"/>
                </a:spcAft>
              </a:pPr>
              <a:t>3</a:t>
            </a:fld>
            <a:endParaRPr lang="cy-GB">
              <a:cs typeface="Arial" charset="0"/>
            </a:endParaRPr>
          </a:p>
        </p:txBody>
      </p:sp>
    </p:spTree>
    <p:extLst>
      <p:ext uri="{BB962C8B-B14F-4D97-AF65-F5344CB8AC3E}">
        <p14:creationId xmlns:p14="http://schemas.microsoft.com/office/powerpoint/2010/main" val="25985579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9F97C6B4-D8CB-46A3-9106-3A014F3A078A}" type="slidenum">
              <a:rPr lang="en-US" smtClean="0"/>
              <a:pPr>
                <a:defRPr/>
              </a:pPr>
              <a:t>5</a:t>
            </a:fld>
            <a:endParaRPr lang="en-US"/>
          </a:p>
        </p:txBody>
      </p:sp>
    </p:spTree>
    <p:extLst>
      <p:ext uri="{BB962C8B-B14F-4D97-AF65-F5344CB8AC3E}">
        <p14:creationId xmlns:p14="http://schemas.microsoft.com/office/powerpoint/2010/main" val="13041075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p:cNvSpPr>
          <p:nvPr>
            <p:ph type="sldImg"/>
          </p:nvPr>
        </p:nvSpPr>
        <p:spPr bwMode="auto">
          <a:noFill/>
          <a:ln>
            <a:solidFill>
              <a:srgbClr val="000000"/>
            </a:solidFill>
            <a:miter lim="800000"/>
            <a:headEnd/>
            <a:tailEnd/>
          </a:ln>
        </p:spPr>
      </p:sp>
      <p:sp>
        <p:nvSpPr>
          <p:cNvPr id="24578" name="Notes Placeholder 2"/>
          <p:cNvSpPr>
            <a:spLocks noGrp="1"/>
          </p:cNvSpPr>
          <p:nvPr>
            <p:ph type="body" idx="1"/>
          </p:nvPr>
        </p:nvSpPr>
        <p:spPr bwMode="auto">
          <a:noFill/>
        </p:spPr>
        <p:txBody>
          <a:bodyPr wrap="square" numCol="1" anchor="t" anchorCtr="0" compatLnSpc="1">
            <a:prstTxWarp prst="textNoShape">
              <a:avLst/>
            </a:prstTxWarp>
          </a:bodyPr>
          <a:lstStyle/>
          <a:p>
            <a:pPr marL="228600" indent="-228600">
              <a:spcBef>
                <a:spcPct val="0"/>
              </a:spcBef>
              <a:buAutoNum type="arabicPeriod"/>
            </a:pPr>
            <a:endParaRPr lang="en-GB" dirty="0"/>
          </a:p>
        </p:txBody>
      </p:sp>
      <p:sp>
        <p:nvSpPr>
          <p:cNvPr id="2457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8C6B7CF-00EF-4948-B8CC-1138CAC6A46F}" type="slidenum">
              <a:rPr lang="cy-GB">
                <a:cs typeface="Arial" charset="0"/>
              </a:rPr>
              <a:pPr fontAlgn="base">
                <a:spcBef>
                  <a:spcPct val="0"/>
                </a:spcBef>
                <a:spcAft>
                  <a:spcPct val="0"/>
                </a:spcAft>
              </a:pPr>
              <a:t>6</a:t>
            </a:fld>
            <a:endParaRPr lang="cy-GB">
              <a:cs typeface="Arial" charset="0"/>
            </a:endParaRPr>
          </a:p>
        </p:txBody>
      </p:sp>
    </p:spTree>
    <p:extLst>
      <p:ext uri="{BB962C8B-B14F-4D97-AF65-F5344CB8AC3E}">
        <p14:creationId xmlns:p14="http://schemas.microsoft.com/office/powerpoint/2010/main" val="1646205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7</a:t>
            </a:fld>
            <a:endParaRPr lang="en-US"/>
          </a:p>
        </p:txBody>
      </p:sp>
    </p:spTree>
    <p:extLst>
      <p:ext uri="{BB962C8B-B14F-4D97-AF65-F5344CB8AC3E}">
        <p14:creationId xmlns:p14="http://schemas.microsoft.com/office/powerpoint/2010/main" val="29738234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8</a:t>
            </a:fld>
            <a:endParaRPr lang="en-US"/>
          </a:p>
        </p:txBody>
      </p:sp>
    </p:spTree>
    <p:extLst>
      <p:ext uri="{BB962C8B-B14F-4D97-AF65-F5344CB8AC3E}">
        <p14:creationId xmlns:p14="http://schemas.microsoft.com/office/powerpoint/2010/main" val="39967812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9</a:t>
            </a:fld>
            <a:endParaRPr lang="en-US"/>
          </a:p>
        </p:txBody>
      </p:sp>
    </p:spTree>
    <p:extLst>
      <p:ext uri="{BB962C8B-B14F-4D97-AF65-F5344CB8AC3E}">
        <p14:creationId xmlns:p14="http://schemas.microsoft.com/office/powerpoint/2010/main" val="13668342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10</a:t>
            </a:fld>
            <a:endParaRPr lang="en-US"/>
          </a:p>
        </p:txBody>
      </p:sp>
    </p:spTree>
    <p:extLst>
      <p:ext uri="{BB962C8B-B14F-4D97-AF65-F5344CB8AC3E}">
        <p14:creationId xmlns:p14="http://schemas.microsoft.com/office/powerpoint/2010/main" val="12131542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11</a:t>
            </a:fld>
            <a:endParaRPr lang="en-US"/>
          </a:p>
        </p:txBody>
      </p:sp>
    </p:spTree>
    <p:extLst>
      <p:ext uri="{BB962C8B-B14F-4D97-AF65-F5344CB8AC3E}">
        <p14:creationId xmlns:p14="http://schemas.microsoft.com/office/powerpoint/2010/main" val="1639295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noTextEdit="1"/>
          </p:cNvSpPr>
          <p:nvPr>
            <p:ph type="sldImg"/>
          </p:nvPr>
        </p:nvSpPr>
        <p:spPr bwMode="auto">
          <a:noFill/>
          <a:ln>
            <a:solidFill>
              <a:srgbClr val="000000"/>
            </a:solidFill>
            <a:miter lim="800000"/>
            <a:headEnd/>
            <a:tailEnd/>
          </a:ln>
        </p:spPr>
      </p:sp>
      <p:sp>
        <p:nvSpPr>
          <p:cNvPr id="3379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dirty="0"/>
          </a:p>
        </p:txBody>
      </p:sp>
      <p:sp>
        <p:nvSpPr>
          <p:cNvPr id="3379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F6E6981-109B-46B3-B115-E94BB8B40643}" type="slidenum">
              <a:rPr lang="en-GB">
                <a:latin typeface="Arial" charset="0"/>
                <a:ea typeface="MS PGothic" pitchFamily="34" charset="-128"/>
                <a:cs typeface="Arial" charset="0"/>
              </a:rPr>
              <a:pPr fontAlgn="base">
                <a:spcBef>
                  <a:spcPct val="0"/>
                </a:spcBef>
                <a:spcAft>
                  <a:spcPct val="0"/>
                </a:spcAft>
              </a:pPr>
              <a:t>12</a:t>
            </a:fld>
            <a:endParaRPr lang="en-GB">
              <a:latin typeface="Arial" charset="0"/>
              <a:ea typeface="MS PGothic" pitchFamily="34" charset="-128"/>
              <a:cs typeface="Arial" charset="0"/>
            </a:endParaRPr>
          </a:p>
        </p:txBody>
      </p:sp>
    </p:spTree>
    <p:extLst>
      <p:ext uri="{BB962C8B-B14F-4D97-AF65-F5344CB8AC3E}">
        <p14:creationId xmlns:p14="http://schemas.microsoft.com/office/powerpoint/2010/main" val="9201961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13</a:t>
            </a:fld>
            <a:endParaRPr lang="en-US"/>
          </a:p>
        </p:txBody>
      </p:sp>
    </p:spTree>
    <p:extLst>
      <p:ext uri="{BB962C8B-B14F-4D97-AF65-F5344CB8AC3E}">
        <p14:creationId xmlns:p14="http://schemas.microsoft.com/office/powerpoint/2010/main" val="37432339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noTextEdit="1"/>
          </p:cNvSpPr>
          <p:nvPr>
            <p:ph type="sldImg"/>
          </p:nvPr>
        </p:nvSpPr>
        <p:spPr bwMode="auto">
          <a:noFill/>
          <a:ln>
            <a:solidFill>
              <a:srgbClr val="000000"/>
            </a:solidFill>
            <a:miter lim="800000"/>
            <a:headEnd/>
            <a:tailEnd/>
          </a:ln>
        </p:spPr>
      </p:sp>
      <p:sp>
        <p:nvSpPr>
          <p:cNvPr id="3584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dirty="0"/>
          </a:p>
        </p:txBody>
      </p:sp>
      <p:sp>
        <p:nvSpPr>
          <p:cNvPr id="358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5DC249B-444E-4DCA-B31E-0C7A94622387}" type="slidenum">
              <a:rPr lang="en-GB">
                <a:latin typeface="Arial" charset="0"/>
                <a:ea typeface="MS PGothic" pitchFamily="34" charset="-128"/>
                <a:cs typeface="Arial" charset="0"/>
              </a:rPr>
              <a:pPr fontAlgn="base">
                <a:spcBef>
                  <a:spcPct val="0"/>
                </a:spcBef>
                <a:spcAft>
                  <a:spcPct val="0"/>
                </a:spcAft>
              </a:pPr>
              <a:t>14</a:t>
            </a:fld>
            <a:endParaRPr lang="en-GB">
              <a:latin typeface="Arial" charset="0"/>
              <a:ea typeface="MS PGothic" pitchFamily="34" charset="-128"/>
              <a:cs typeface="Arial" charset="0"/>
            </a:endParaRPr>
          </a:p>
        </p:txBody>
      </p:sp>
    </p:spTree>
    <p:extLst>
      <p:ext uri="{BB962C8B-B14F-4D97-AF65-F5344CB8AC3E}">
        <p14:creationId xmlns:p14="http://schemas.microsoft.com/office/powerpoint/2010/main" val="17255318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noTextEdit="1"/>
          </p:cNvSpPr>
          <p:nvPr>
            <p:ph type="sldImg"/>
          </p:nvPr>
        </p:nvSpPr>
        <p:spPr bwMode="auto">
          <a:noFill/>
          <a:ln>
            <a:solidFill>
              <a:srgbClr val="000000"/>
            </a:solidFill>
            <a:miter lim="800000"/>
            <a:headEnd/>
            <a:tailEnd/>
          </a:ln>
        </p:spPr>
      </p:sp>
      <p:sp>
        <p:nvSpPr>
          <p:cNvPr id="3789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dirty="0"/>
          </a:p>
        </p:txBody>
      </p:sp>
      <p:sp>
        <p:nvSpPr>
          <p:cNvPr id="3789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D2F49D3-CF4C-4A6E-A7CC-C9DBD2DB8CAE}" type="slidenum">
              <a:rPr lang="en-GB">
                <a:latin typeface="Arial" charset="0"/>
                <a:ea typeface="MS PGothic" pitchFamily="34" charset="-128"/>
                <a:cs typeface="Arial" charset="0"/>
              </a:rPr>
              <a:pPr fontAlgn="base">
                <a:spcBef>
                  <a:spcPct val="0"/>
                </a:spcBef>
                <a:spcAft>
                  <a:spcPct val="0"/>
                </a:spcAft>
              </a:pPr>
              <a:t>15</a:t>
            </a:fld>
            <a:endParaRPr lang="en-GB">
              <a:latin typeface="Arial" charset="0"/>
              <a:ea typeface="MS PGothic" pitchFamily="34" charset="-128"/>
              <a:cs typeface="Arial" charset="0"/>
            </a:endParaRPr>
          </a:p>
        </p:txBody>
      </p:sp>
    </p:spTree>
    <p:extLst>
      <p:ext uri="{BB962C8B-B14F-4D97-AF65-F5344CB8AC3E}">
        <p14:creationId xmlns:p14="http://schemas.microsoft.com/office/powerpoint/2010/main" val="9318962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16</a:t>
            </a:fld>
            <a:endParaRPr lang="en-US"/>
          </a:p>
        </p:txBody>
      </p:sp>
    </p:spTree>
    <p:extLst>
      <p:ext uri="{BB962C8B-B14F-4D97-AF65-F5344CB8AC3E}">
        <p14:creationId xmlns:p14="http://schemas.microsoft.com/office/powerpoint/2010/main" val="15909142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9F97C6B4-D8CB-46A3-9106-3A014F3A078A}" type="slidenum">
              <a:rPr lang="en-US" smtClean="0"/>
              <a:pPr>
                <a:defRPr/>
              </a:pPr>
              <a:t>17</a:t>
            </a:fld>
            <a:endParaRPr lang="en-US"/>
          </a:p>
        </p:txBody>
      </p:sp>
    </p:spTree>
    <p:extLst>
      <p:ext uri="{BB962C8B-B14F-4D97-AF65-F5344CB8AC3E}">
        <p14:creationId xmlns:p14="http://schemas.microsoft.com/office/powerpoint/2010/main" val="41958725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9F97C6B4-D8CB-46A3-9106-3A014F3A078A}" type="slidenum">
              <a:rPr lang="en-US" smtClean="0"/>
              <a:pPr>
                <a:defRPr/>
              </a:pPr>
              <a:t>18</a:t>
            </a:fld>
            <a:endParaRPr lang="en-US"/>
          </a:p>
        </p:txBody>
      </p:sp>
    </p:spTree>
    <p:extLst>
      <p:ext uri="{BB962C8B-B14F-4D97-AF65-F5344CB8AC3E}">
        <p14:creationId xmlns:p14="http://schemas.microsoft.com/office/powerpoint/2010/main" val="22455910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p:cNvSpPr>
            <a:spLocks noGrp="1" noRot="1" noChangeAspect="1"/>
          </p:cNvSpPr>
          <p:nvPr>
            <p:ph type="sldImg"/>
          </p:nvPr>
        </p:nvSpPr>
        <p:spPr bwMode="auto">
          <a:noFill/>
          <a:ln>
            <a:solidFill>
              <a:srgbClr val="000000"/>
            </a:solidFill>
            <a:miter lim="800000"/>
            <a:headEnd/>
            <a:tailEnd/>
          </a:ln>
        </p:spPr>
      </p:sp>
      <p:sp>
        <p:nvSpPr>
          <p:cNvPr id="4096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dirty="0"/>
          </a:p>
        </p:txBody>
      </p:sp>
      <p:sp>
        <p:nvSpPr>
          <p:cNvPr id="409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723994B-24C2-4D59-A6E0-A0AA88112067}" type="slidenum">
              <a:rPr lang="en-US">
                <a:cs typeface="Arial" charset="0"/>
              </a:rPr>
              <a:pPr fontAlgn="base">
                <a:spcBef>
                  <a:spcPct val="0"/>
                </a:spcBef>
                <a:spcAft>
                  <a:spcPct val="0"/>
                </a:spcAft>
              </a:pPr>
              <a:t>19</a:t>
            </a:fld>
            <a:endParaRPr lang="en-US">
              <a:cs typeface="Arial" charset="0"/>
            </a:endParaRPr>
          </a:p>
        </p:txBody>
      </p:sp>
    </p:spTree>
    <p:extLst>
      <p:ext uri="{BB962C8B-B14F-4D97-AF65-F5344CB8AC3E}">
        <p14:creationId xmlns:p14="http://schemas.microsoft.com/office/powerpoint/2010/main" val="42767084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Slide Image Placeholder 1"/>
          <p:cNvSpPr>
            <a:spLocks noGrp="1" noRot="1" noChangeAspect="1"/>
          </p:cNvSpPr>
          <p:nvPr>
            <p:ph type="sldImg"/>
          </p:nvPr>
        </p:nvSpPr>
        <p:spPr bwMode="auto">
          <a:noFill/>
          <a:ln>
            <a:solidFill>
              <a:srgbClr val="000000"/>
            </a:solidFill>
            <a:miter lim="800000"/>
            <a:headEnd/>
            <a:tailEnd/>
          </a:ln>
        </p:spPr>
      </p:sp>
      <p:sp>
        <p:nvSpPr>
          <p:cNvPr id="4301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a:p>
        </p:txBody>
      </p:sp>
      <p:sp>
        <p:nvSpPr>
          <p:cNvPr id="4301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ACA0F4D-CE94-4A3F-98B9-1FDC1A537D78}" type="slidenum">
              <a:rPr lang="en-US">
                <a:cs typeface="Arial" charset="0"/>
              </a:rPr>
              <a:pPr fontAlgn="base">
                <a:spcBef>
                  <a:spcPct val="0"/>
                </a:spcBef>
                <a:spcAft>
                  <a:spcPct val="0"/>
                </a:spcAft>
              </a:pPr>
              <a:t>20</a:t>
            </a:fld>
            <a:endParaRPr lang="en-US">
              <a:cs typeface="Arial" charset="0"/>
            </a:endParaRPr>
          </a:p>
        </p:txBody>
      </p:sp>
    </p:spTree>
    <p:extLst>
      <p:ext uri="{BB962C8B-B14F-4D97-AF65-F5344CB8AC3E}">
        <p14:creationId xmlns:p14="http://schemas.microsoft.com/office/powerpoint/2010/main" val="21591621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21</a:t>
            </a:fld>
            <a:endParaRPr lang="en-US"/>
          </a:p>
        </p:txBody>
      </p:sp>
    </p:spTree>
    <p:extLst>
      <p:ext uri="{BB962C8B-B14F-4D97-AF65-F5344CB8AC3E}">
        <p14:creationId xmlns:p14="http://schemas.microsoft.com/office/powerpoint/2010/main" val="4082368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22</a:t>
            </a:fld>
            <a:endParaRPr lang="en-US"/>
          </a:p>
        </p:txBody>
      </p:sp>
    </p:spTree>
    <p:extLst>
      <p:ext uri="{BB962C8B-B14F-4D97-AF65-F5344CB8AC3E}">
        <p14:creationId xmlns:p14="http://schemas.microsoft.com/office/powerpoint/2010/main" val="4827042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noTextEdit="1"/>
          </p:cNvSpPr>
          <p:nvPr>
            <p:ph type="sldImg"/>
          </p:nvPr>
        </p:nvSpPr>
        <p:spPr bwMode="auto">
          <a:noFill/>
          <a:ln>
            <a:solidFill>
              <a:srgbClr val="000000"/>
            </a:solidFill>
            <a:miter lim="800000"/>
            <a:headEnd/>
            <a:tailEnd/>
          </a:ln>
        </p:spPr>
      </p:sp>
      <p:sp>
        <p:nvSpPr>
          <p:cNvPr id="4710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dirty="0"/>
          </a:p>
        </p:txBody>
      </p:sp>
      <p:sp>
        <p:nvSpPr>
          <p:cNvPr id="4710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B48FB7E-266E-43C5-B191-6A2005FD11A0}" type="slidenum">
              <a:rPr lang="en-GB">
                <a:latin typeface="Arial" charset="0"/>
                <a:ea typeface="MS PGothic" pitchFamily="34" charset="-128"/>
                <a:cs typeface="Arial" charset="0"/>
              </a:rPr>
              <a:pPr fontAlgn="base">
                <a:spcBef>
                  <a:spcPct val="0"/>
                </a:spcBef>
                <a:spcAft>
                  <a:spcPct val="0"/>
                </a:spcAft>
              </a:pPr>
              <a:t>23</a:t>
            </a:fld>
            <a:endParaRPr lang="en-GB">
              <a:latin typeface="Arial" charset="0"/>
              <a:ea typeface="MS PGothic" pitchFamily="34" charset="-128"/>
              <a:cs typeface="Arial" charset="0"/>
            </a:endParaRPr>
          </a:p>
        </p:txBody>
      </p:sp>
    </p:spTree>
    <p:extLst>
      <p:ext uri="{BB962C8B-B14F-4D97-AF65-F5344CB8AC3E}">
        <p14:creationId xmlns:p14="http://schemas.microsoft.com/office/powerpoint/2010/main" val="30029124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bwMode="auto">
          <a:noFill/>
          <a:ln>
            <a:solidFill>
              <a:srgbClr val="000000"/>
            </a:solidFill>
            <a:miter lim="800000"/>
            <a:headEnd/>
            <a:tailEnd/>
          </a:ln>
        </p:spPr>
      </p:sp>
      <p:sp>
        <p:nvSpPr>
          <p:cNvPr id="4915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dirty="0"/>
          </a:p>
        </p:txBody>
      </p:sp>
      <p:sp>
        <p:nvSpPr>
          <p:cNvPr id="4915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8B272B5-855F-4107-95E1-0AEEED23A69D}" type="slidenum">
              <a:rPr lang="en-GB">
                <a:latin typeface="Arial" charset="0"/>
                <a:ea typeface="MS PGothic" pitchFamily="34" charset="-128"/>
                <a:cs typeface="Arial" charset="0"/>
              </a:rPr>
              <a:pPr fontAlgn="base">
                <a:spcBef>
                  <a:spcPct val="0"/>
                </a:spcBef>
                <a:spcAft>
                  <a:spcPct val="0"/>
                </a:spcAft>
              </a:pPr>
              <a:t>24</a:t>
            </a:fld>
            <a:endParaRPr lang="en-GB">
              <a:latin typeface="Arial" charset="0"/>
              <a:ea typeface="MS PGothic" pitchFamily="34" charset="-128"/>
              <a:cs typeface="Arial" charset="0"/>
            </a:endParaRPr>
          </a:p>
        </p:txBody>
      </p:sp>
    </p:spTree>
    <p:extLst>
      <p:ext uri="{BB962C8B-B14F-4D97-AF65-F5344CB8AC3E}">
        <p14:creationId xmlns:p14="http://schemas.microsoft.com/office/powerpoint/2010/main" val="31201022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25</a:t>
            </a:fld>
            <a:endParaRPr lang="en-US"/>
          </a:p>
        </p:txBody>
      </p:sp>
    </p:spTree>
    <p:extLst>
      <p:ext uri="{BB962C8B-B14F-4D97-AF65-F5344CB8AC3E}">
        <p14:creationId xmlns:p14="http://schemas.microsoft.com/office/powerpoint/2010/main" val="7842185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26</a:t>
            </a:fld>
            <a:endParaRPr lang="en-US"/>
          </a:p>
        </p:txBody>
      </p:sp>
    </p:spTree>
    <p:extLst>
      <p:ext uri="{BB962C8B-B14F-4D97-AF65-F5344CB8AC3E}">
        <p14:creationId xmlns:p14="http://schemas.microsoft.com/office/powerpoint/2010/main" val="37622513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p:cNvSpPr>
          <p:nvPr>
            <p:ph type="sldImg"/>
          </p:nvPr>
        </p:nvSpPr>
        <p:spPr bwMode="auto">
          <a:noFill/>
          <a:ln>
            <a:solidFill>
              <a:srgbClr val="000000"/>
            </a:solidFill>
            <a:miter lim="800000"/>
            <a:headEnd/>
            <a:tailEnd/>
          </a:ln>
        </p:spPr>
      </p:sp>
      <p:sp>
        <p:nvSpPr>
          <p:cNvPr id="5325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dirty="0"/>
          </a:p>
        </p:txBody>
      </p:sp>
      <p:sp>
        <p:nvSpPr>
          <p:cNvPr id="5325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7113AFB-7442-4A68-9B9A-02E318FF296A}" type="slidenum">
              <a:rPr lang="en-US">
                <a:cs typeface="Arial" charset="0"/>
              </a:rPr>
              <a:pPr fontAlgn="base">
                <a:spcBef>
                  <a:spcPct val="0"/>
                </a:spcBef>
                <a:spcAft>
                  <a:spcPct val="0"/>
                </a:spcAft>
              </a:pPr>
              <a:t>27</a:t>
            </a:fld>
            <a:endParaRPr lang="en-US">
              <a:cs typeface="Arial" charset="0"/>
            </a:endParaRPr>
          </a:p>
        </p:txBody>
      </p:sp>
    </p:spTree>
    <p:extLst>
      <p:ext uri="{BB962C8B-B14F-4D97-AF65-F5344CB8AC3E}">
        <p14:creationId xmlns:p14="http://schemas.microsoft.com/office/powerpoint/2010/main" val="8437818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28</a:t>
            </a:fld>
            <a:endParaRPr lang="en-US"/>
          </a:p>
        </p:txBody>
      </p:sp>
    </p:spTree>
    <p:extLst>
      <p:ext uri="{BB962C8B-B14F-4D97-AF65-F5344CB8AC3E}">
        <p14:creationId xmlns:p14="http://schemas.microsoft.com/office/powerpoint/2010/main" val="34451192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Slide Image Placeholder 1"/>
          <p:cNvSpPr>
            <a:spLocks noGrp="1" noRot="1" noChangeAspect="1"/>
          </p:cNvSpPr>
          <p:nvPr>
            <p:ph type="sldImg"/>
          </p:nvPr>
        </p:nvSpPr>
        <p:spPr bwMode="auto">
          <a:noFill/>
          <a:ln>
            <a:solidFill>
              <a:srgbClr val="000000"/>
            </a:solidFill>
            <a:miter lim="800000"/>
            <a:headEnd/>
            <a:tailEnd/>
          </a:ln>
        </p:spPr>
      </p:sp>
      <p:sp>
        <p:nvSpPr>
          <p:cNvPr id="8397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a:p>
        </p:txBody>
      </p:sp>
      <p:sp>
        <p:nvSpPr>
          <p:cNvPr id="8397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8BF8E66-568B-4FA2-A567-DA1D48C48181}" type="slidenum">
              <a:rPr lang="en-US">
                <a:cs typeface="Arial" charset="0"/>
              </a:rPr>
              <a:pPr fontAlgn="base">
                <a:spcBef>
                  <a:spcPct val="0"/>
                </a:spcBef>
                <a:spcAft>
                  <a:spcPct val="0"/>
                </a:spcAft>
              </a:pPr>
              <a:t>29</a:t>
            </a:fld>
            <a:endParaRPr lang="en-US">
              <a:cs typeface="Arial" charset="0"/>
            </a:endParaRPr>
          </a:p>
        </p:txBody>
      </p:sp>
    </p:spTree>
    <p:extLst>
      <p:ext uri="{BB962C8B-B14F-4D97-AF65-F5344CB8AC3E}">
        <p14:creationId xmlns:p14="http://schemas.microsoft.com/office/powerpoint/2010/main" val="30124767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9F97C6B4-D8CB-46A3-9106-3A014F3A078A}" type="slidenum">
              <a:rPr lang="en-US" smtClean="0"/>
              <a:pPr>
                <a:defRPr/>
              </a:pPr>
              <a:t>30</a:t>
            </a:fld>
            <a:endParaRPr lang="en-US"/>
          </a:p>
        </p:txBody>
      </p:sp>
    </p:spTree>
    <p:extLst>
      <p:ext uri="{BB962C8B-B14F-4D97-AF65-F5344CB8AC3E}">
        <p14:creationId xmlns:p14="http://schemas.microsoft.com/office/powerpoint/2010/main" val="29505889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9F97C6B4-D8CB-46A3-9106-3A014F3A078A}" type="slidenum">
              <a:rPr lang="en-US" smtClean="0"/>
              <a:pPr>
                <a:defRPr/>
              </a:pPr>
              <a:t>31</a:t>
            </a:fld>
            <a:endParaRPr lang="en-US"/>
          </a:p>
        </p:txBody>
      </p:sp>
    </p:spTree>
    <p:extLst>
      <p:ext uri="{BB962C8B-B14F-4D97-AF65-F5344CB8AC3E}">
        <p14:creationId xmlns:p14="http://schemas.microsoft.com/office/powerpoint/2010/main" val="14664953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GB"/>
              <a:t>Click to edit Master title style</a:t>
            </a:r>
            <a:endParaRPr lang="en-GB" dirty="0"/>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p>
        </p:txBody>
      </p:sp>
      <p:sp>
        <p:nvSpPr>
          <p:cNvPr id="4" name="Date Placeholder 3"/>
          <p:cNvSpPr>
            <a:spLocks noGrp="1"/>
          </p:cNvSpPr>
          <p:nvPr>
            <p:ph type="dt" sz="half" idx="10"/>
          </p:nvPr>
        </p:nvSpPr>
        <p:spPr>
          <a:xfrm>
            <a:off x="395288" y="6524625"/>
            <a:ext cx="971550" cy="219075"/>
          </a:xfrm>
        </p:spPr>
        <p:txBody>
          <a:bodyPr/>
          <a:lstStyle>
            <a:lvl1pPr>
              <a:defRPr/>
            </a:lvl1pPr>
          </a:lstStyle>
          <a:p>
            <a:pPr>
              <a:defRPr/>
            </a:pPr>
            <a:fld id="{B3DEFF2B-9DAE-463B-95B3-A90D76C2F756}" type="datetimeFigureOut">
              <a:rPr lang="en-GB"/>
              <a:pPr>
                <a:defRPr/>
              </a:pPr>
              <a:t>24/01/2022</a:t>
            </a:fld>
            <a:endParaRPr lang="en-GB"/>
          </a:p>
        </p:txBody>
      </p:sp>
      <p:sp>
        <p:nvSpPr>
          <p:cNvPr id="5" name="Footer Placeholder 4"/>
          <p:cNvSpPr>
            <a:spLocks noGrp="1"/>
          </p:cNvSpPr>
          <p:nvPr>
            <p:ph type="ftr" sz="quarter" idx="11"/>
          </p:nvPr>
        </p:nvSpPr>
        <p:spPr>
          <a:xfrm>
            <a:off x="4140200" y="63817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08D66E36-7BE5-40B6-870F-52C36D5A5165}"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a:xfrm>
            <a:off x="457200" y="1600201"/>
            <a:ext cx="8229600" cy="39170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lvl1pPr>
              <a:defRPr/>
            </a:lvl1pPr>
          </a:lstStyle>
          <a:p>
            <a:pPr>
              <a:defRPr/>
            </a:pPr>
            <a:fld id="{3130C96B-2679-457C-8CDE-756C3066EFEB}" type="datetimeFigureOut">
              <a:rPr lang="en-GB"/>
              <a:pPr>
                <a:defRPr/>
              </a:pPr>
              <a:t>24/01/2022</a:t>
            </a:fld>
            <a:endParaRPr lang="en-GB"/>
          </a:p>
        </p:txBody>
      </p:sp>
      <p:sp>
        <p:nvSpPr>
          <p:cNvPr id="5" name="Footer Placeholder 4"/>
          <p:cNvSpPr>
            <a:spLocks noGrp="1"/>
          </p:cNvSpPr>
          <p:nvPr>
            <p:ph type="ftr" sz="quarter" idx="11"/>
          </p:nvPr>
        </p:nvSpPr>
        <p:spPr>
          <a:xfrm>
            <a:off x="3132138" y="6461125"/>
            <a:ext cx="2895600" cy="365125"/>
          </a:xfrm>
          <a:prstGeom prst="rect">
            <a:avLst/>
          </a:prstGeom>
        </p:spPr>
        <p:txBody>
          <a:bodyPr/>
          <a:lstStyle>
            <a:lvl1pPr fontAlgn="auto">
              <a:spcBef>
                <a:spcPts val="0"/>
              </a:spcBef>
              <a:spcAft>
                <a:spcPts val="0"/>
              </a:spcAft>
              <a:defRPr dirty="0">
                <a:latin typeface="+mn-lt"/>
                <a:cs typeface="+mn-cs"/>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86F82A12-5EC9-49C6-B5D5-86545E56A229}"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GB"/>
              <a:t>Click to edit Master title style</a:t>
            </a:r>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pPr>
              <a:defRPr/>
            </a:pPr>
            <a:fld id="{29B98797-1441-4EC9-B935-E98729C145DC}" type="datetimeFigureOut">
              <a:rPr lang="en-GB"/>
              <a:pPr>
                <a:defRPr/>
              </a:pPr>
              <a:t>24/01/2022</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8AAB40E7-AA1C-40FE-8015-D9BA3F568763}" type="slidenum">
              <a:rPr lang="en-GB"/>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3"/>
          <p:cNvSpPr>
            <a:spLocks noGrp="1"/>
          </p:cNvSpPr>
          <p:nvPr>
            <p:ph type="dt" sz="half" idx="10"/>
          </p:nvPr>
        </p:nvSpPr>
        <p:spPr/>
        <p:txBody>
          <a:bodyPr/>
          <a:lstStyle>
            <a:lvl1pPr>
              <a:defRPr/>
            </a:lvl1pPr>
          </a:lstStyle>
          <a:p>
            <a:pPr>
              <a:defRPr/>
            </a:pPr>
            <a:fld id="{CACDFF2B-F427-4280-A467-F7CF1DD2E18C}" type="datetimeFigureOut">
              <a:rPr lang="en-GB"/>
              <a:pPr>
                <a:defRPr/>
              </a:pPr>
              <a:t>24/01/2022</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5E419636-9858-4C8A-9624-4A43A79107EA}" type="slidenum">
              <a:rPr lang="en-GB"/>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3"/>
          <p:cNvSpPr>
            <a:spLocks noGrp="1"/>
          </p:cNvSpPr>
          <p:nvPr>
            <p:ph type="dt" sz="half" idx="10"/>
          </p:nvPr>
        </p:nvSpPr>
        <p:spPr/>
        <p:txBody>
          <a:bodyPr/>
          <a:lstStyle>
            <a:lvl1pPr>
              <a:defRPr/>
            </a:lvl1pPr>
          </a:lstStyle>
          <a:p>
            <a:pPr>
              <a:defRPr/>
            </a:pPr>
            <a:fld id="{A436DBBC-EE08-4CC8-A434-36078AB00833}" type="datetimeFigureOut">
              <a:rPr lang="en-GB"/>
              <a:pPr>
                <a:defRPr/>
              </a:pPr>
              <a:t>24/01/2022</a:t>
            </a:fld>
            <a:endParaRPr lang="en-GB" dirty="0"/>
          </a:p>
        </p:txBody>
      </p:sp>
      <p:sp>
        <p:nvSpPr>
          <p:cNvPr id="8" name="Slide Number Placeholder 5"/>
          <p:cNvSpPr>
            <a:spLocks noGrp="1"/>
          </p:cNvSpPr>
          <p:nvPr>
            <p:ph type="sldNum" sz="quarter" idx="11"/>
          </p:nvPr>
        </p:nvSpPr>
        <p:spPr/>
        <p:txBody>
          <a:bodyPr/>
          <a:lstStyle>
            <a:lvl1pPr>
              <a:defRPr/>
            </a:lvl1pPr>
          </a:lstStyle>
          <a:p>
            <a:pPr>
              <a:defRPr/>
            </a:pPr>
            <a:fld id="{F7BFC628-965A-496B-83BD-202C9197426F}" type="slidenum">
              <a:rPr lang="en-GB"/>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3"/>
          <p:cNvSpPr>
            <a:spLocks noGrp="1"/>
          </p:cNvSpPr>
          <p:nvPr>
            <p:ph type="dt" sz="half" idx="10"/>
          </p:nvPr>
        </p:nvSpPr>
        <p:spPr/>
        <p:txBody>
          <a:bodyPr/>
          <a:lstStyle>
            <a:lvl1pPr>
              <a:defRPr/>
            </a:lvl1pPr>
          </a:lstStyle>
          <a:p>
            <a:pPr>
              <a:defRPr/>
            </a:pPr>
            <a:fld id="{F0A61E0E-A615-4F66-AA19-678ADE52AE30}" type="datetimeFigureOut">
              <a:rPr lang="en-GB"/>
              <a:pPr>
                <a:defRPr/>
              </a:pPr>
              <a:t>24/01/2022</a:t>
            </a:fld>
            <a:endParaRPr lang="en-GB" dirty="0"/>
          </a:p>
        </p:txBody>
      </p:sp>
      <p:sp>
        <p:nvSpPr>
          <p:cNvPr id="4" name="Slide Number Placeholder 5"/>
          <p:cNvSpPr>
            <a:spLocks noGrp="1"/>
          </p:cNvSpPr>
          <p:nvPr>
            <p:ph type="sldNum" sz="quarter" idx="11"/>
          </p:nvPr>
        </p:nvSpPr>
        <p:spPr/>
        <p:txBody>
          <a:bodyPr/>
          <a:lstStyle>
            <a:lvl1pPr>
              <a:defRPr/>
            </a:lvl1pPr>
          </a:lstStyle>
          <a:p>
            <a:pPr>
              <a:defRPr/>
            </a:pPr>
            <a:fld id="{8A27D89C-38D9-4EB6-B34E-3F131173DA81}" type="slidenum">
              <a:rPr lang="en-GB"/>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p:cNvSpPr>
            <a:spLocks noGrp="1"/>
          </p:cNvSpPr>
          <p:nvPr>
            <p:ph type="dt" sz="half" idx="10"/>
          </p:nvPr>
        </p:nvSpPr>
        <p:spPr/>
        <p:txBody>
          <a:bodyPr/>
          <a:lstStyle>
            <a:lvl1pPr>
              <a:defRPr/>
            </a:lvl1pPr>
          </a:lstStyle>
          <a:p>
            <a:pPr>
              <a:defRPr/>
            </a:pPr>
            <a:fld id="{A37B5240-28BD-4366-9D69-7539C926BB4D}" type="datetimeFigureOut">
              <a:rPr lang="en-GB"/>
              <a:pPr>
                <a:defRPr/>
              </a:pPr>
              <a:t>24/01/2022</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96A1D12C-B961-4F28-9DBA-C501218DBA7F}" type="slidenum">
              <a:rPr lang="en-GB"/>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GB"/>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GB" noProof="0"/>
              <a:t>Drag picture to placeholder or click icon to add</a:t>
            </a:r>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p:cNvSpPr>
            <a:spLocks noGrp="1"/>
          </p:cNvSpPr>
          <p:nvPr>
            <p:ph type="dt" sz="half" idx="10"/>
          </p:nvPr>
        </p:nvSpPr>
        <p:spPr/>
        <p:txBody>
          <a:bodyPr/>
          <a:lstStyle>
            <a:lvl1pPr>
              <a:defRPr/>
            </a:lvl1pPr>
          </a:lstStyle>
          <a:p>
            <a:pPr>
              <a:defRPr/>
            </a:pPr>
            <a:fld id="{8A1345F2-8EB3-4507-AFDD-0FCDA9B50827}" type="datetimeFigureOut">
              <a:rPr lang="en-GB"/>
              <a:pPr>
                <a:defRPr/>
              </a:pPr>
              <a:t>24/01/2022</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C82C66DB-97CB-402A-8EF5-DC0187FE57C2}" type="slidenum">
              <a:rPr lang="en-GB"/>
              <a:pPr>
                <a:defRPr/>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lvl1pPr>
              <a:defRPr/>
            </a:lvl1pPr>
          </a:lstStyle>
          <a:p>
            <a:pPr>
              <a:defRPr/>
            </a:pPr>
            <a:fld id="{7DD9B0C3-4A83-47D4-8059-759F7DB853ED}" type="datetimeFigureOut">
              <a:rPr lang="en-GB"/>
              <a:pPr>
                <a:defRPr/>
              </a:pPr>
              <a:t>24/01/2022</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C4F5D2B8-CA74-4CBE-8D4A-E1D7640BFBB6}" type="slidenum">
              <a:rPr lang="en-GB"/>
              <a:pPr>
                <a:defRPr/>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lvl1pPr>
              <a:defRPr/>
            </a:lvl1pPr>
          </a:lstStyle>
          <a:p>
            <a:pPr>
              <a:defRPr/>
            </a:pPr>
            <a:fld id="{96A4410E-4521-4409-856A-2E26048CAD10}" type="datetimeFigureOut">
              <a:rPr lang="en-GB"/>
              <a:pPr>
                <a:defRPr/>
              </a:pPr>
              <a:t>24/01/2022</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B63F9F04-0953-4597-B93C-18B1C7A6148B}" type="slidenum">
              <a:rPr lang="en-GB"/>
              <a:pPr>
                <a:defRPr/>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027" name="Text Placeholder 2"/>
          <p:cNvSpPr>
            <a:spLocks noGrp="1"/>
          </p:cNvSpPr>
          <p:nvPr>
            <p:ph type="body" idx="1"/>
          </p:nvPr>
        </p:nvSpPr>
        <p:spPr bwMode="auto">
          <a:xfrm>
            <a:off x="457200" y="1600200"/>
            <a:ext cx="8229600" cy="39163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fontAlgn="auto">
              <a:spcBef>
                <a:spcPts val="0"/>
              </a:spcBef>
              <a:spcAft>
                <a:spcPts val="0"/>
              </a:spcAft>
              <a:defRPr sz="1050" smtClean="0">
                <a:solidFill>
                  <a:schemeClr val="tx1">
                    <a:tint val="75000"/>
                  </a:schemeClr>
                </a:solidFill>
                <a:latin typeface="+mn-lt"/>
                <a:cs typeface="+mn-cs"/>
              </a:defRPr>
            </a:lvl1pPr>
          </a:lstStyle>
          <a:p>
            <a:pPr>
              <a:defRPr/>
            </a:pPr>
            <a:fld id="{232EBE5C-99B0-4D09-9277-03358ABEA013}" type="datetimeFigureOut">
              <a:rPr lang="en-GB"/>
              <a:pPr>
                <a:defRPr/>
              </a:pPr>
              <a:t>24/01/2022</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A0E9A366-E1A3-469E-9FA7-85E07945C772}"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59" r:id="rId3"/>
    <p:sldLayoutId id="2147483658" r:id="rId4"/>
    <p:sldLayoutId id="2147483657" r:id="rId5"/>
    <p:sldLayoutId id="2147483656" r:id="rId6"/>
    <p:sldLayoutId id="2147483662" r:id="rId7"/>
    <p:sldLayoutId id="2147483655" r:id="rId8"/>
    <p:sldLayoutId id="2147483654" r:id="rId9"/>
    <p:sldLayoutId id="2147483653" r:id="rId10"/>
    <p:sldLayoutId id="2147483652"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hyperlink" Target="mailto:S.Loxdale@uwtsd.ac.uk"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mailto:a.fillery-travis@uwtsd.ac.uk" TargetMode="External"/><Relationship Id="rId4" Type="http://schemas.openxmlformats.org/officeDocument/2006/relationships/hyperlink" Target="mailto:a.beaumont@ydds.pcydds.ac.uk"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mailto:rhifmyfyriwr@myfyriwr.ydds.ac.uk" TargetMode="External"/><Relationship Id="rId13" Type="http://schemas.openxmlformats.org/officeDocument/2006/relationships/image" Target="../media/image8.png"/><Relationship Id="rId3" Type="http://schemas.openxmlformats.org/officeDocument/2006/relationships/hyperlink" Target="mailto:number@student.uwtsd.ac.uk" TargetMode="External"/><Relationship Id="rId7" Type="http://schemas.openxmlformats.org/officeDocument/2006/relationships/hyperlink" Target="http://www.pcydds.ac.uk/moodle" TargetMode="External"/><Relationship Id="rId12" Type="http://schemas.openxmlformats.org/officeDocument/2006/relationships/image" Target="../media/image7.png"/><Relationship Id="rId2" Type="http://schemas.openxmlformats.org/officeDocument/2006/relationships/hyperlink" Target="http://www.uwtsd.ac.uk/moodle" TargetMode="External"/><Relationship Id="rId1" Type="http://schemas.openxmlformats.org/officeDocument/2006/relationships/slideLayout" Target="../slideLayouts/slideLayout4.xml"/><Relationship Id="rId6" Type="http://schemas.openxmlformats.org/officeDocument/2006/relationships/hyperlink" Target="mailto:ITServiceDesk@uwtsd.ac.uk" TargetMode="External"/><Relationship Id="rId11" Type="http://schemas.openxmlformats.org/officeDocument/2006/relationships/hyperlink" Target="mailto:ITServiceDesk@ydds.ac.uk" TargetMode="External"/><Relationship Id="rId5" Type="http://schemas.openxmlformats.org/officeDocument/2006/relationships/hyperlink" Target="mailto:hwb@uwtsd.ac.uk" TargetMode="External"/><Relationship Id="rId10" Type="http://schemas.openxmlformats.org/officeDocument/2006/relationships/hyperlink" Target="mailto:hwb@pcydds.ac.uk" TargetMode="External"/><Relationship Id="rId4" Type="http://schemas.openxmlformats.org/officeDocument/2006/relationships/hyperlink" Target="mailto:1234567@student.uwtsd.ac.uk" TargetMode="External"/><Relationship Id="rId9" Type="http://schemas.openxmlformats.org/officeDocument/2006/relationships/hyperlink" Target="mailto:1234567@myfyriwr.ydds.ac.uk"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1320267-4E37-4DFE-9D40-68ABA4FDE524}"/>
              </a:ext>
            </a:extLst>
          </p:cNvPr>
          <p:cNvPicPr>
            <a:picLocks noChangeAspect="1"/>
          </p:cNvPicPr>
          <p:nvPr/>
        </p:nvPicPr>
        <p:blipFill>
          <a:blip r:embed="rId3"/>
          <a:stretch>
            <a:fillRect/>
          </a:stretch>
        </p:blipFill>
        <p:spPr>
          <a:xfrm>
            <a:off x="2099134" y="2276872"/>
            <a:ext cx="4945732" cy="3709299"/>
          </a:xfrm>
          <a:prstGeom prst="rect">
            <a:avLst/>
          </a:prstGeom>
          <a:effectLst>
            <a:outerShdw dist="50800" dir="5400000" sx="69000" sy="69000" algn="ctr" rotWithShape="0">
              <a:srgbClr val="000000">
                <a:alpha val="43137"/>
              </a:srgbClr>
            </a:outerShdw>
            <a:softEdge rad="76200"/>
          </a:effectLst>
        </p:spPr>
      </p:pic>
      <p:sp>
        <p:nvSpPr>
          <p:cNvPr id="5" name="TextBox 4"/>
          <p:cNvSpPr txBox="1"/>
          <p:nvPr/>
        </p:nvSpPr>
        <p:spPr>
          <a:xfrm>
            <a:off x="250825" y="980728"/>
            <a:ext cx="8642350" cy="2154436"/>
          </a:xfrm>
          <a:prstGeom prst="rect">
            <a:avLst/>
          </a:prstGeom>
          <a:solidFill>
            <a:schemeClr val="bg1">
              <a:lumMod val="50000"/>
              <a:alpha val="0"/>
            </a:schemeClr>
          </a:solidFill>
        </p:spPr>
        <p:txBody>
          <a:bodyPr>
            <a:spAutoFit/>
          </a:bodyPr>
          <a:lstStyle/>
          <a:p>
            <a:pPr algn="ctr" fontAlgn="auto">
              <a:spcBef>
                <a:spcPts val="0"/>
              </a:spcBef>
              <a:spcAft>
                <a:spcPts val="0"/>
              </a:spcAft>
              <a:defRPr/>
            </a:pPr>
            <a:r>
              <a:rPr lang="en-GB" sz="2800" b="1" kern="0" dirty="0" err="1">
                <a:solidFill>
                  <a:schemeClr val="bg1"/>
                </a:solidFill>
                <a:latin typeface="Calibri" panose="020F0502020204030204" pitchFamily="34" charset="0"/>
                <a:cs typeface="Calibri" panose="020F0502020204030204" pitchFamily="34" charset="0"/>
              </a:rPr>
              <a:t>Croeso</a:t>
            </a:r>
            <a:r>
              <a:rPr lang="en-GB" sz="2800" b="1" kern="0" dirty="0">
                <a:solidFill>
                  <a:schemeClr val="bg1"/>
                </a:solidFill>
                <a:latin typeface="Calibri" panose="020F0502020204030204" pitchFamily="34" charset="0"/>
                <a:cs typeface="Calibri" panose="020F0502020204030204" pitchFamily="34" charset="0"/>
              </a:rPr>
              <a:t> </a:t>
            </a:r>
            <a:r>
              <a:rPr lang="en-GB" sz="2800" b="1" kern="0" dirty="0" err="1">
                <a:solidFill>
                  <a:schemeClr val="bg1"/>
                </a:solidFill>
                <a:latin typeface="Calibri" panose="020F0502020204030204" pitchFamily="34" charset="0"/>
                <a:cs typeface="Calibri" panose="020F0502020204030204" pitchFamily="34" charset="0"/>
              </a:rPr>
              <a:t>i</a:t>
            </a:r>
            <a:r>
              <a:rPr lang="en-GB" sz="2800" b="1" kern="0" dirty="0">
                <a:solidFill>
                  <a:schemeClr val="bg1"/>
                </a:solidFill>
                <a:latin typeface="Calibri" panose="020F0502020204030204" pitchFamily="34" charset="0"/>
                <a:cs typeface="Calibri" panose="020F0502020204030204" pitchFamily="34" charset="0"/>
              </a:rPr>
              <a:t> </a:t>
            </a:r>
            <a:r>
              <a:rPr lang="en-GB" sz="2800" b="1" kern="0" dirty="0" err="1">
                <a:solidFill>
                  <a:schemeClr val="bg1"/>
                </a:solidFill>
                <a:latin typeface="Calibri" panose="020F0502020204030204" pitchFamily="34" charset="0"/>
                <a:cs typeface="Calibri" panose="020F0502020204030204" pitchFamily="34" charset="0"/>
              </a:rPr>
              <a:t>Brifysgol</a:t>
            </a:r>
            <a:r>
              <a:rPr lang="en-GB" sz="2800" b="1" kern="0" dirty="0">
                <a:solidFill>
                  <a:schemeClr val="bg1"/>
                </a:solidFill>
                <a:latin typeface="Calibri" panose="020F0502020204030204" pitchFamily="34" charset="0"/>
                <a:cs typeface="Calibri" panose="020F0502020204030204" pitchFamily="34" charset="0"/>
              </a:rPr>
              <a:t> </a:t>
            </a:r>
            <a:r>
              <a:rPr lang="en-GB" sz="2800" b="1" kern="0" dirty="0" err="1">
                <a:solidFill>
                  <a:schemeClr val="bg1"/>
                </a:solidFill>
                <a:latin typeface="Calibri" panose="020F0502020204030204" pitchFamily="34" charset="0"/>
                <a:cs typeface="Calibri" panose="020F0502020204030204" pitchFamily="34" charset="0"/>
              </a:rPr>
              <a:t>Cymru</a:t>
            </a:r>
            <a:r>
              <a:rPr lang="en-GB" sz="2800" b="1" kern="0" dirty="0">
                <a:solidFill>
                  <a:schemeClr val="bg1"/>
                </a:solidFill>
                <a:latin typeface="Calibri" panose="020F0502020204030204" pitchFamily="34" charset="0"/>
                <a:cs typeface="Calibri" panose="020F0502020204030204" pitchFamily="34" charset="0"/>
              </a:rPr>
              <a:t> Y </a:t>
            </a:r>
            <a:r>
              <a:rPr lang="en-GB" sz="2800" b="1" kern="0" dirty="0" err="1">
                <a:solidFill>
                  <a:schemeClr val="bg1"/>
                </a:solidFill>
                <a:latin typeface="Calibri" panose="020F0502020204030204" pitchFamily="34" charset="0"/>
                <a:cs typeface="Calibri" panose="020F0502020204030204" pitchFamily="34" charset="0"/>
              </a:rPr>
              <a:t>Drindod</a:t>
            </a:r>
            <a:r>
              <a:rPr lang="en-GB" sz="2800" b="1" kern="0" dirty="0">
                <a:solidFill>
                  <a:schemeClr val="bg1"/>
                </a:solidFill>
                <a:latin typeface="Calibri" panose="020F0502020204030204" pitchFamily="34" charset="0"/>
                <a:cs typeface="Calibri" panose="020F0502020204030204" pitchFamily="34" charset="0"/>
              </a:rPr>
              <a:t> </a:t>
            </a:r>
            <a:r>
              <a:rPr lang="en-GB" sz="2800" b="1" kern="0" dirty="0" err="1">
                <a:solidFill>
                  <a:schemeClr val="bg1"/>
                </a:solidFill>
                <a:latin typeface="Calibri" panose="020F0502020204030204" pitchFamily="34" charset="0"/>
                <a:cs typeface="Calibri" panose="020F0502020204030204" pitchFamily="34" charset="0"/>
              </a:rPr>
              <a:t>Dewi</a:t>
            </a:r>
            <a:r>
              <a:rPr lang="en-GB" sz="2800" b="1" kern="0" dirty="0">
                <a:solidFill>
                  <a:schemeClr val="bg1"/>
                </a:solidFill>
                <a:latin typeface="Calibri" panose="020F0502020204030204" pitchFamily="34" charset="0"/>
                <a:cs typeface="Calibri" panose="020F0502020204030204" pitchFamily="34" charset="0"/>
              </a:rPr>
              <a:t> </a:t>
            </a:r>
            <a:r>
              <a:rPr lang="en-GB" sz="2800" b="1" kern="0" dirty="0" err="1">
                <a:solidFill>
                  <a:schemeClr val="bg1"/>
                </a:solidFill>
                <a:latin typeface="Calibri" panose="020F0502020204030204" pitchFamily="34" charset="0"/>
                <a:cs typeface="Calibri" panose="020F0502020204030204" pitchFamily="34" charset="0"/>
              </a:rPr>
              <a:t>Sant</a:t>
            </a:r>
            <a:br>
              <a:rPr lang="en-GB" sz="2800" b="1" kern="0" dirty="0">
                <a:solidFill>
                  <a:schemeClr val="bg1"/>
                </a:solidFill>
                <a:latin typeface="Calibri" panose="020F0502020204030204" pitchFamily="34" charset="0"/>
                <a:cs typeface="Calibri" panose="020F0502020204030204" pitchFamily="34" charset="0"/>
              </a:rPr>
            </a:br>
            <a:r>
              <a:rPr lang="en-GB" sz="2800" b="1" kern="0" dirty="0">
                <a:solidFill>
                  <a:schemeClr val="bg1"/>
                </a:solidFill>
                <a:latin typeface="Calibri" panose="020F0502020204030204" pitchFamily="34" charset="0"/>
                <a:cs typeface="Calibri" panose="020F0502020204030204" pitchFamily="34" charset="0"/>
              </a:rPr>
              <a:t>Welcome to the University of Wales</a:t>
            </a:r>
            <a:br>
              <a:rPr lang="en-GB" sz="2800" b="1" kern="0" dirty="0">
                <a:solidFill>
                  <a:schemeClr val="bg1"/>
                </a:solidFill>
                <a:latin typeface="Calibri" panose="020F0502020204030204" pitchFamily="34" charset="0"/>
                <a:cs typeface="Calibri" panose="020F0502020204030204" pitchFamily="34" charset="0"/>
              </a:rPr>
            </a:br>
            <a:r>
              <a:rPr lang="en-GB" sz="2800" b="1" kern="0" dirty="0">
                <a:solidFill>
                  <a:schemeClr val="bg1"/>
                </a:solidFill>
                <a:latin typeface="Calibri" panose="020F0502020204030204" pitchFamily="34" charset="0"/>
                <a:cs typeface="Calibri" panose="020F0502020204030204" pitchFamily="34" charset="0"/>
              </a:rPr>
              <a:t>Trinity Saint David</a:t>
            </a:r>
          </a:p>
          <a:p>
            <a:pPr algn="ctr" fontAlgn="auto">
              <a:spcBef>
                <a:spcPts val="0"/>
              </a:spcBef>
              <a:spcAft>
                <a:spcPts val="0"/>
              </a:spcAft>
              <a:defRPr/>
            </a:pPr>
            <a:endParaRPr lang="en-GB" sz="3000" kern="0" dirty="0">
              <a:solidFill>
                <a:schemeClr val="bg1"/>
              </a:solidFill>
              <a:latin typeface="Arial"/>
              <a:cs typeface="+mj-cs"/>
            </a:endParaRPr>
          </a:p>
          <a:p>
            <a:pPr algn="ctr" fontAlgn="auto">
              <a:spcBef>
                <a:spcPts val="0"/>
              </a:spcBef>
              <a:spcAft>
                <a:spcPts val="0"/>
              </a:spcAft>
              <a:defRPr/>
            </a:pPr>
            <a:endParaRPr lang="en-GB" sz="2000" kern="0" dirty="0">
              <a:solidFill>
                <a:schemeClr val="bg1"/>
              </a:solidFill>
              <a:latin typeface="Arial"/>
              <a:cs typeface="+mn-cs"/>
            </a:endParaRPr>
          </a:p>
        </p:txBody>
      </p:sp>
    </p:spTree>
    <p:extLst>
      <p:ext uri="{BB962C8B-B14F-4D97-AF65-F5344CB8AC3E}">
        <p14:creationId xmlns:p14="http://schemas.microsoft.com/office/powerpoint/2010/main" val="5658998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0825" y="1651000"/>
            <a:ext cx="8642350" cy="1446550"/>
          </a:xfrm>
          <a:prstGeom prst="rect">
            <a:avLst/>
          </a:prstGeom>
          <a:noFill/>
        </p:spPr>
        <p:txBody>
          <a:bodyPr>
            <a:spAutoFit/>
          </a:bodyPr>
          <a:lstStyle/>
          <a:p>
            <a:pPr algn="ctr" fontAlgn="auto">
              <a:spcBef>
                <a:spcPts val="0"/>
              </a:spcBef>
              <a:spcAft>
                <a:spcPts val="0"/>
              </a:spcAft>
              <a:defRPr/>
            </a:pPr>
            <a:r>
              <a:rPr lang="en-GB" sz="4400" b="1" kern="0" dirty="0" err="1">
                <a:solidFill>
                  <a:schemeClr val="bg1"/>
                </a:solidFill>
                <a:latin typeface="Arial"/>
                <a:cs typeface="+mj-cs"/>
              </a:rPr>
              <a:t>Cyflwyniad</a:t>
            </a:r>
            <a:r>
              <a:rPr lang="en-GB" sz="4400" b="1" kern="0" dirty="0">
                <a:solidFill>
                  <a:schemeClr val="bg1"/>
                </a:solidFill>
                <a:latin typeface="Arial"/>
                <a:cs typeface="+mj-cs"/>
              </a:rPr>
              <a:t> </a:t>
            </a:r>
            <a:r>
              <a:rPr lang="en-GB" sz="4400" b="1" kern="0" dirty="0" err="1">
                <a:solidFill>
                  <a:schemeClr val="bg1"/>
                </a:solidFill>
                <a:latin typeface="Arial"/>
                <a:cs typeface="+mj-cs"/>
              </a:rPr>
              <a:t>i</a:t>
            </a:r>
            <a:r>
              <a:rPr lang="en-GB" sz="4400" b="1" kern="0" dirty="0">
                <a:solidFill>
                  <a:schemeClr val="bg1"/>
                </a:solidFill>
                <a:latin typeface="Arial"/>
                <a:cs typeface="+mj-cs"/>
              </a:rPr>
              <a:t> PCYDD</a:t>
            </a:r>
          </a:p>
          <a:p>
            <a:pPr algn="ctr" fontAlgn="auto">
              <a:spcBef>
                <a:spcPts val="0"/>
              </a:spcBef>
              <a:spcAft>
                <a:spcPts val="0"/>
              </a:spcAft>
              <a:defRPr/>
            </a:pPr>
            <a:r>
              <a:rPr lang="en-GB" sz="4400" b="1" i="1" kern="0" dirty="0">
                <a:solidFill>
                  <a:schemeClr val="bg1"/>
                </a:solidFill>
                <a:latin typeface="Arial"/>
                <a:cs typeface="+mj-cs"/>
              </a:rPr>
              <a:t>An introduction to UWTSD</a:t>
            </a:r>
            <a:endParaRPr lang="en-GB" sz="4400" i="1" kern="0" dirty="0">
              <a:solidFill>
                <a:schemeClr val="bg1"/>
              </a:solidFill>
              <a:latin typeface="Arial"/>
              <a:cs typeface="+mj-cs"/>
            </a:endParaRPr>
          </a:p>
        </p:txBody>
      </p:sp>
      <p:pic>
        <p:nvPicPr>
          <p:cNvPr id="2" name="Picture 1">
            <a:extLst>
              <a:ext uri="{FF2B5EF4-FFF2-40B4-BE49-F238E27FC236}">
                <a16:creationId xmlns:a16="http://schemas.microsoft.com/office/drawing/2014/main" id="{88E7CA94-92DD-410B-8C42-147FB9431D87}"/>
              </a:ext>
            </a:extLst>
          </p:cNvPr>
          <p:cNvPicPr>
            <a:picLocks noChangeAspect="1"/>
          </p:cNvPicPr>
          <p:nvPr/>
        </p:nvPicPr>
        <p:blipFill>
          <a:blip r:embed="rId3"/>
          <a:stretch>
            <a:fillRect/>
          </a:stretch>
        </p:blipFill>
        <p:spPr>
          <a:xfrm>
            <a:off x="2051720" y="3423122"/>
            <a:ext cx="1707173" cy="2564904"/>
          </a:xfrm>
          <a:prstGeom prst="rect">
            <a:avLst/>
          </a:prstGeom>
        </p:spPr>
      </p:pic>
      <p:pic>
        <p:nvPicPr>
          <p:cNvPr id="4" name="Picture 3">
            <a:extLst>
              <a:ext uri="{FF2B5EF4-FFF2-40B4-BE49-F238E27FC236}">
                <a16:creationId xmlns:a16="http://schemas.microsoft.com/office/drawing/2014/main" id="{B2FC2446-707C-46EB-9BCD-15A37E7A226A}"/>
              </a:ext>
            </a:extLst>
          </p:cNvPr>
          <p:cNvPicPr>
            <a:picLocks noChangeAspect="1"/>
          </p:cNvPicPr>
          <p:nvPr/>
        </p:nvPicPr>
        <p:blipFill>
          <a:blip r:embed="rId4"/>
          <a:stretch>
            <a:fillRect/>
          </a:stretch>
        </p:blipFill>
        <p:spPr>
          <a:xfrm>
            <a:off x="7322953" y="116632"/>
            <a:ext cx="1598001" cy="1368152"/>
          </a:xfrm>
          <a:prstGeom prst="rect">
            <a:avLst/>
          </a:prstGeom>
        </p:spPr>
      </p:pic>
      <p:pic>
        <p:nvPicPr>
          <p:cNvPr id="7" name="Picture 6">
            <a:extLst>
              <a:ext uri="{FF2B5EF4-FFF2-40B4-BE49-F238E27FC236}">
                <a16:creationId xmlns:a16="http://schemas.microsoft.com/office/drawing/2014/main" id="{4EFB1E24-949B-41A7-A966-58D1FA406FE1}"/>
              </a:ext>
            </a:extLst>
          </p:cNvPr>
          <p:cNvPicPr>
            <a:picLocks noChangeAspect="1"/>
          </p:cNvPicPr>
          <p:nvPr/>
        </p:nvPicPr>
        <p:blipFill>
          <a:blip r:embed="rId5"/>
          <a:stretch>
            <a:fillRect/>
          </a:stretch>
        </p:blipFill>
        <p:spPr>
          <a:xfrm>
            <a:off x="4427984" y="3434877"/>
            <a:ext cx="3460935" cy="2553149"/>
          </a:xfrm>
          <a:prstGeom prst="rect">
            <a:avLst/>
          </a:prstGeom>
        </p:spPr>
      </p:pic>
    </p:spTree>
    <p:extLst>
      <p:ext uri="{BB962C8B-B14F-4D97-AF65-F5344CB8AC3E}">
        <p14:creationId xmlns:p14="http://schemas.microsoft.com/office/powerpoint/2010/main" val="189065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a:xfrm>
            <a:off x="285750" y="285750"/>
            <a:ext cx="8858250" cy="1143000"/>
          </a:xfrm>
        </p:spPr>
        <p:txBody>
          <a:bodyPr/>
          <a:lstStyle/>
          <a:p>
            <a:pPr algn="l"/>
            <a:r>
              <a:rPr lang="en-GB" sz="2800"/>
              <a:t>Cysylltiadau allweddol ar gyfer eich rhaglen </a:t>
            </a:r>
            <a:br>
              <a:rPr lang="en-GB" sz="2800"/>
            </a:br>
            <a:r>
              <a:rPr lang="en-GB" sz="2800" i="1"/>
              <a:t>Key staff contacts for your programme</a:t>
            </a:r>
          </a:p>
        </p:txBody>
      </p:sp>
      <p:sp>
        <p:nvSpPr>
          <p:cNvPr id="3" name="Content Placeholder 2"/>
          <p:cNvSpPr>
            <a:spLocks noGrp="1"/>
          </p:cNvSpPr>
          <p:nvPr>
            <p:ph idx="1"/>
          </p:nvPr>
        </p:nvSpPr>
        <p:spPr>
          <a:xfrm>
            <a:off x="323850" y="1412875"/>
            <a:ext cx="8640638" cy="4395788"/>
          </a:xfrm>
        </p:spPr>
        <p:txBody>
          <a:bodyPr rtlCol="0">
            <a:normAutofit/>
          </a:bodyPr>
          <a:lstStyle/>
          <a:p>
            <a:pPr marL="0" indent="0" fontAlgn="auto">
              <a:spcAft>
                <a:spcPts val="0"/>
              </a:spcAft>
              <a:buFont typeface="Arial" pitchFamily="34" charset="0"/>
              <a:buNone/>
              <a:defRPr/>
            </a:pPr>
            <a:r>
              <a:rPr lang="en-GB" sz="2300" b="1" dirty="0">
                <a:solidFill>
                  <a:schemeClr val="accent6">
                    <a:lumMod val="75000"/>
                  </a:schemeClr>
                </a:solidFill>
              </a:rPr>
              <a:t>Sarah Loxdale</a:t>
            </a:r>
            <a:r>
              <a:rPr lang="en-GB" sz="2300" dirty="0"/>
              <a:t>– </a:t>
            </a:r>
            <a:r>
              <a:rPr lang="en-GB" sz="2300" dirty="0" err="1"/>
              <a:t>Darlithydd</a:t>
            </a:r>
            <a:r>
              <a:rPr lang="en-GB" sz="2300" dirty="0"/>
              <a:t> a </a:t>
            </a:r>
            <a:r>
              <a:rPr lang="en-GB" sz="2300" dirty="0" err="1"/>
              <a:t>Chyfarwyddwr</a:t>
            </a:r>
            <a:r>
              <a:rPr lang="en-GB" sz="2300" dirty="0"/>
              <a:t> </a:t>
            </a:r>
            <a:r>
              <a:rPr lang="en-GB" sz="2300" dirty="0" err="1"/>
              <a:t>Rhaglen</a:t>
            </a:r>
            <a:r>
              <a:rPr lang="en-GB" sz="2300" dirty="0"/>
              <a:t> y </a:t>
            </a:r>
            <a:r>
              <a:rPr lang="en-GB" sz="2300" dirty="0" err="1"/>
              <a:t>Dystysgrif</a:t>
            </a:r>
            <a:r>
              <a:rPr lang="en-GB" sz="2300" dirty="0"/>
              <a:t> </a:t>
            </a:r>
            <a:r>
              <a:rPr lang="en-GB" sz="2300" dirty="0" err="1"/>
              <a:t>Raddedig</a:t>
            </a:r>
            <a:r>
              <a:rPr lang="en-GB" sz="2300" dirty="0"/>
              <a:t> / </a:t>
            </a:r>
            <a:r>
              <a:rPr lang="en-GB" sz="2300" i="1" dirty="0"/>
              <a:t>Lecturer and Programme Director for Graduate Certificate</a:t>
            </a:r>
            <a:r>
              <a:rPr lang="en-GB" sz="2300" dirty="0"/>
              <a:t> </a:t>
            </a:r>
            <a:r>
              <a:rPr lang="en-GB" sz="2300" dirty="0">
                <a:hlinkClick r:id="rId3"/>
              </a:rPr>
              <a:t>S.Loxdale@uwtsd.ac.uk</a:t>
            </a:r>
            <a:endParaRPr lang="en-GB" sz="2300" dirty="0"/>
          </a:p>
          <a:p>
            <a:pPr marL="0" indent="0" fontAlgn="auto">
              <a:spcAft>
                <a:spcPts val="0"/>
              </a:spcAft>
              <a:buFont typeface="Arial" pitchFamily="34" charset="0"/>
              <a:buNone/>
              <a:defRPr/>
            </a:pPr>
            <a:r>
              <a:rPr lang="en-GB" sz="2300" b="1" dirty="0">
                <a:solidFill>
                  <a:schemeClr val="accent6">
                    <a:lumMod val="75000"/>
                  </a:schemeClr>
                </a:solidFill>
              </a:rPr>
              <a:t>Mrs Ann Beaumont </a:t>
            </a:r>
            <a:r>
              <a:rPr lang="en-GB" sz="2300" dirty="0"/>
              <a:t>– </a:t>
            </a:r>
            <a:r>
              <a:rPr lang="en-GB" sz="2300" dirty="0" err="1"/>
              <a:t>Swyddog</a:t>
            </a:r>
            <a:r>
              <a:rPr lang="en-GB" sz="2300" dirty="0"/>
              <a:t> </a:t>
            </a:r>
            <a:r>
              <a:rPr lang="en-GB" sz="2300" dirty="0" err="1"/>
              <a:t>Gweinyddol</a:t>
            </a:r>
            <a:r>
              <a:rPr lang="en-GB" sz="2300" dirty="0"/>
              <a:t> – </a:t>
            </a:r>
            <a:r>
              <a:rPr lang="en-GB" sz="2300" dirty="0" err="1"/>
              <a:t>Fframwaith</a:t>
            </a:r>
            <a:r>
              <a:rPr lang="en-GB" sz="2300" dirty="0"/>
              <a:t> </a:t>
            </a:r>
            <a:r>
              <a:rPr lang="en-GB" sz="2300" dirty="0" err="1"/>
              <a:t>Arfer</a:t>
            </a:r>
            <a:r>
              <a:rPr lang="en-GB" sz="2300" dirty="0"/>
              <a:t> </a:t>
            </a:r>
            <a:r>
              <a:rPr lang="en-GB" sz="2300" dirty="0" err="1"/>
              <a:t>Proffesiynol</a:t>
            </a:r>
            <a:r>
              <a:rPr lang="en-GB" sz="2300" dirty="0"/>
              <a:t> / </a:t>
            </a:r>
            <a:r>
              <a:rPr lang="en-GB" sz="2300" i="1" dirty="0"/>
              <a:t>Administrative Officer – Professional Practice </a:t>
            </a:r>
            <a:r>
              <a:rPr lang="en-GB" sz="2300" i="1" dirty="0" err="1"/>
              <a:t>Framewok</a:t>
            </a:r>
            <a:r>
              <a:rPr lang="en-GB" sz="2300" dirty="0"/>
              <a:t> </a:t>
            </a:r>
            <a:r>
              <a:rPr lang="en-GB" sz="2300" dirty="0">
                <a:hlinkClick r:id="rId4"/>
              </a:rPr>
              <a:t>a.beaumont@uwtsd.ac.uk</a:t>
            </a:r>
            <a:endParaRPr lang="en-GB" sz="2300" dirty="0"/>
          </a:p>
          <a:p>
            <a:pPr marL="0" indent="0" fontAlgn="auto">
              <a:spcAft>
                <a:spcPts val="0"/>
              </a:spcAft>
              <a:buFont typeface="Arial" pitchFamily="34" charset="0"/>
              <a:buNone/>
              <a:defRPr/>
            </a:pPr>
            <a:r>
              <a:rPr lang="en-GB" sz="2300" b="1" dirty="0">
                <a:solidFill>
                  <a:schemeClr val="accent6">
                    <a:lumMod val="75000"/>
                  </a:schemeClr>
                </a:solidFill>
              </a:rPr>
              <a:t>Dr Annette Fillery-Travis </a:t>
            </a:r>
            <a:r>
              <a:rPr lang="en-GB" sz="2300" dirty="0"/>
              <a:t>– </a:t>
            </a:r>
            <a:r>
              <a:rPr lang="en-GB" sz="2300" dirty="0" err="1"/>
              <a:t>Pennaeth</a:t>
            </a:r>
            <a:r>
              <a:rPr lang="en-GB" sz="2300" i="1" dirty="0"/>
              <a:t> </a:t>
            </a:r>
            <a:r>
              <a:rPr lang="en-GB" sz="2300" i="1" dirty="0" err="1"/>
              <a:t>Academi</a:t>
            </a:r>
            <a:r>
              <a:rPr lang="en-GB" sz="2300" i="1" dirty="0"/>
              <a:t> </a:t>
            </a:r>
            <a:r>
              <a:rPr lang="en-GB" sz="2300" i="1" dirty="0" err="1"/>
              <a:t>Cymru</a:t>
            </a:r>
            <a:r>
              <a:rPr lang="en-GB" sz="2300" i="1" dirty="0"/>
              <a:t> </a:t>
            </a:r>
            <a:r>
              <a:rPr lang="en-GB" sz="2300" i="1" dirty="0" err="1"/>
              <a:t>ar</a:t>
            </a:r>
            <a:r>
              <a:rPr lang="en-GB" sz="2300" i="1" dirty="0"/>
              <a:t> </a:t>
            </a:r>
            <a:r>
              <a:rPr lang="en-GB" sz="2300" i="1" dirty="0" err="1"/>
              <a:t>gyfer</a:t>
            </a:r>
            <a:r>
              <a:rPr lang="en-GB" sz="2300" i="1" dirty="0"/>
              <a:t> </a:t>
            </a:r>
            <a:r>
              <a:rPr lang="en-GB" sz="2300" i="1" dirty="0" err="1"/>
              <a:t>Arfer</a:t>
            </a:r>
            <a:r>
              <a:rPr lang="en-GB" sz="2300" i="1" dirty="0"/>
              <a:t> </a:t>
            </a:r>
            <a:r>
              <a:rPr lang="en-GB" sz="2300" i="1" dirty="0" err="1"/>
              <a:t>Proffesiynol</a:t>
            </a:r>
            <a:r>
              <a:rPr lang="en-GB" sz="2300" i="1" dirty="0"/>
              <a:t> ac </a:t>
            </a:r>
            <a:r>
              <a:rPr lang="en-GB" sz="2300" i="1" dirty="0" err="1"/>
              <a:t>Ymchwil</a:t>
            </a:r>
            <a:r>
              <a:rPr lang="en-GB" sz="2300" i="1" dirty="0"/>
              <a:t> </a:t>
            </a:r>
            <a:r>
              <a:rPr lang="en-GB" sz="2300" i="1" dirty="0" err="1"/>
              <a:t>Cymhwysol</a:t>
            </a:r>
            <a:r>
              <a:rPr lang="en-GB" sz="2300" i="1" dirty="0"/>
              <a:t> / Wales Academy for Professional Practice and Applied Research </a:t>
            </a:r>
          </a:p>
          <a:p>
            <a:pPr marL="0" indent="0" fontAlgn="auto">
              <a:spcAft>
                <a:spcPts val="0"/>
              </a:spcAft>
              <a:buFont typeface="Arial" pitchFamily="34" charset="0"/>
              <a:buNone/>
              <a:defRPr/>
            </a:pPr>
            <a:r>
              <a:rPr lang="en-GB" sz="2300" dirty="0">
                <a:hlinkClick r:id="rId5"/>
              </a:rPr>
              <a:t>a.fillery-travis@uwtsd.ac.uk</a:t>
            </a:r>
            <a:endParaRPr lang="en-GB" sz="2300" dirty="0"/>
          </a:p>
          <a:p>
            <a:pPr marL="0" indent="0" fontAlgn="auto">
              <a:spcAft>
                <a:spcPts val="0"/>
              </a:spcAft>
              <a:buFont typeface="Arial" pitchFamily="34" charset="0"/>
              <a:buNone/>
              <a:defRPr/>
            </a:pPr>
            <a:endParaRPr lang="en-GB" sz="2300" dirty="0"/>
          </a:p>
          <a:p>
            <a:pPr marL="0" indent="0" fontAlgn="auto">
              <a:spcAft>
                <a:spcPts val="0"/>
              </a:spcAft>
              <a:buFont typeface="Arial" pitchFamily="34" charset="0"/>
              <a:buNone/>
              <a:defRPr/>
            </a:pPr>
            <a:endParaRPr lang="en-GB" sz="2300" dirty="0"/>
          </a:p>
        </p:txBody>
      </p:sp>
    </p:spTree>
    <p:extLst>
      <p:ext uri="{BB962C8B-B14F-4D97-AF65-F5344CB8AC3E}">
        <p14:creationId xmlns:p14="http://schemas.microsoft.com/office/powerpoint/2010/main" val="3459772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4A32648-21A9-401B-A8BD-55FFC9DB25BF}"/>
              </a:ext>
            </a:extLst>
          </p:cNvPr>
          <p:cNvSpPr>
            <a:spLocks noGrp="1"/>
          </p:cNvSpPr>
          <p:nvPr>
            <p:ph type="title"/>
          </p:nvPr>
        </p:nvSpPr>
        <p:spPr>
          <a:xfrm>
            <a:off x="457200" y="306613"/>
            <a:ext cx="8229600" cy="680687"/>
          </a:xfrm>
        </p:spPr>
        <p:txBody>
          <a:bodyPr anchor="ctr">
            <a:normAutofit/>
          </a:bodyPr>
          <a:lstStyle/>
          <a:p>
            <a:r>
              <a:rPr lang="en-GB" sz="3600" dirty="0"/>
              <a:t>Reminder for learners</a:t>
            </a:r>
          </a:p>
        </p:txBody>
      </p:sp>
      <p:sp>
        <p:nvSpPr>
          <p:cNvPr id="2" name="Content Placeholder 1">
            <a:extLst>
              <a:ext uri="{FF2B5EF4-FFF2-40B4-BE49-F238E27FC236}">
                <a16:creationId xmlns:a16="http://schemas.microsoft.com/office/drawing/2014/main" id="{91300F12-BA15-4D18-ADBF-7AA6299D4FD2}"/>
              </a:ext>
            </a:extLst>
          </p:cNvPr>
          <p:cNvSpPr>
            <a:spLocks noGrp="1"/>
          </p:cNvSpPr>
          <p:nvPr>
            <p:ph sz="half" idx="1"/>
          </p:nvPr>
        </p:nvSpPr>
        <p:spPr>
          <a:xfrm>
            <a:off x="457200" y="1261000"/>
            <a:ext cx="4038600" cy="4681114"/>
          </a:xfrm>
        </p:spPr>
        <p:txBody>
          <a:bodyPr wrap="square" anchor="t">
            <a:normAutofit fontScale="55000" lnSpcReduction="20000"/>
          </a:bodyPr>
          <a:lstStyle/>
          <a:p>
            <a:pPr>
              <a:lnSpc>
                <a:spcPct val="90000"/>
              </a:lnSpc>
            </a:pPr>
            <a:r>
              <a:rPr lang="en-GB" sz="2700" dirty="0"/>
              <a:t>Prior to/after each workshop please access the resources available on Moodle </a:t>
            </a:r>
          </a:p>
          <a:p>
            <a:pPr marL="82153" indent="0">
              <a:lnSpc>
                <a:spcPct val="90000"/>
              </a:lnSpc>
              <a:buNone/>
            </a:pPr>
            <a:r>
              <a:rPr lang="en-GB" sz="2700" dirty="0"/>
              <a:t>	</a:t>
            </a:r>
            <a:r>
              <a:rPr lang="en-GB" sz="2700" dirty="0">
                <a:hlinkClick r:id="rId2"/>
              </a:rPr>
              <a:t>www.uwtsd.ac.uk/moodle</a:t>
            </a:r>
            <a:r>
              <a:rPr lang="en-GB" sz="2700" dirty="0"/>
              <a:t> </a:t>
            </a:r>
          </a:p>
          <a:p>
            <a:pPr marL="214313" indent="-214313">
              <a:lnSpc>
                <a:spcPct val="107000"/>
              </a:lnSpc>
              <a:spcAft>
                <a:spcPts val="600"/>
              </a:spcAft>
            </a:pPr>
            <a:r>
              <a:rPr lang="en-GB" sz="2700" dirty="0"/>
              <a:t>The Username needs to be in the following format -          </a:t>
            </a:r>
            <a:r>
              <a:rPr lang="en-GB" sz="2700" u="sng" dirty="0" err="1">
                <a:solidFill>
                  <a:schemeClr val="accent1"/>
                </a:solidFill>
              </a:rPr>
              <a:t>student</a:t>
            </a:r>
            <a:r>
              <a:rPr lang="en-GB" sz="2700" u="sng" dirty="0" err="1">
                <a:solidFill>
                  <a:schemeClr val="accent1"/>
                </a:solidFill>
                <a:hlinkClick r:id="rId3">
                  <a:extLst>
                    <a:ext uri="{A12FA001-AC4F-418D-AE19-62706E023703}">
                      <ahyp:hlinkClr xmlns:ahyp="http://schemas.microsoft.com/office/drawing/2018/hyperlinkcolor" val="tx"/>
                    </a:ext>
                  </a:extLst>
                </a:hlinkClick>
              </a:rPr>
              <a:t>nu</a:t>
            </a:r>
            <a:r>
              <a:rPr lang="en-GB" sz="2700" dirty="0" err="1">
                <a:solidFill>
                  <a:schemeClr val="accent1"/>
                </a:solidFill>
                <a:hlinkClick r:id="rId3">
                  <a:extLst>
                    <a:ext uri="{A12FA001-AC4F-418D-AE19-62706E023703}">
                      <ahyp:hlinkClr xmlns:ahyp="http://schemas.microsoft.com/office/drawing/2018/hyperlinkcolor" val="tx"/>
                    </a:ext>
                  </a:extLst>
                </a:hlinkClick>
              </a:rPr>
              <a:t>mber@student.uwtsd.ac.uk</a:t>
            </a:r>
            <a:r>
              <a:rPr lang="en-GB" sz="2700" dirty="0">
                <a:solidFill>
                  <a:schemeClr val="accent1"/>
                </a:solidFill>
              </a:rPr>
              <a:t>    </a:t>
            </a:r>
            <a:r>
              <a:rPr lang="en-GB" sz="2700" dirty="0">
                <a:solidFill>
                  <a:schemeClr val="accent1"/>
                </a:solidFill>
                <a:latin typeface="Calibri" panose="020F0502020204030204" pitchFamily="34" charset="0"/>
                <a:ea typeface="Times New Roman" panose="02020603050405020304" pitchFamily="18" charset="0"/>
                <a:cs typeface="Arial" panose="020B0604020202020204" pitchFamily="34" charset="0"/>
              </a:rPr>
              <a:t> </a:t>
            </a:r>
            <a:endParaRPr lang="en-GB" sz="2700" dirty="0">
              <a:solidFill>
                <a:schemeClr val="accent1"/>
              </a:solidFill>
              <a:latin typeface="Calibri" panose="020F0502020204030204" pitchFamily="34" charset="0"/>
              <a:ea typeface="DengXian" panose="02010600030101010101" pitchFamily="2" charset="-122"/>
              <a:cs typeface="Arial" panose="020B0604020202020204" pitchFamily="34" charset="0"/>
            </a:endParaRPr>
          </a:p>
          <a:p>
            <a:pPr marL="151209" indent="0">
              <a:lnSpc>
                <a:spcPct val="107000"/>
              </a:lnSpc>
              <a:spcAft>
                <a:spcPts val="600"/>
              </a:spcAft>
              <a:buNone/>
            </a:pPr>
            <a:r>
              <a:rPr lang="en-GB" sz="2700" dirty="0"/>
              <a:t>e.g.  If your student number is 1234567, you need to enter your Username as:- </a:t>
            </a:r>
            <a:r>
              <a:rPr lang="en-GB" sz="2700" dirty="0">
                <a:hlinkClick r:id="rId4">
                  <a:extLst>
                    <a:ext uri="{A12FA001-AC4F-418D-AE19-62706E023703}">
                      <ahyp:hlinkClr xmlns:ahyp="http://schemas.microsoft.com/office/drawing/2018/hyperlinkcolor" val="tx"/>
                    </a:ext>
                  </a:extLst>
                </a:hlinkClick>
              </a:rPr>
              <a:t>1234567@student.uwtsd.ac.uk</a:t>
            </a:r>
            <a:r>
              <a:rPr lang="en-GB" sz="2700" dirty="0"/>
              <a:t>  </a:t>
            </a:r>
            <a:r>
              <a:rPr lang="en-GB" sz="2700" dirty="0">
                <a:latin typeface="Calibri" panose="020F0502020204030204" pitchFamily="34" charset="0"/>
                <a:ea typeface="Times New Roman" panose="02020603050405020304" pitchFamily="18" charset="0"/>
                <a:cs typeface="Arial" panose="020B0604020202020204" pitchFamily="34" charset="0"/>
              </a:rPr>
              <a:t>  </a:t>
            </a:r>
            <a:endParaRPr lang="en-GB" sz="2700" dirty="0"/>
          </a:p>
          <a:p>
            <a:pPr>
              <a:lnSpc>
                <a:spcPct val="90000"/>
              </a:lnSpc>
            </a:pPr>
            <a:r>
              <a:rPr lang="en-GB" sz="2700" dirty="0"/>
              <a:t>If you experience any issues with your student account password please contact the HWB team (</a:t>
            </a:r>
            <a:r>
              <a:rPr lang="en-GB" sz="2700" dirty="0">
                <a:hlinkClick r:id="rId5"/>
              </a:rPr>
              <a:t>hwb@uwtsd.ac.uk</a:t>
            </a:r>
            <a:r>
              <a:rPr lang="en-GB" sz="2700" dirty="0"/>
              <a:t>)</a:t>
            </a:r>
          </a:p>
          <a:p>
            <a:pPr>
              <a:lnSpc>
                <a:spcPct val="90000"/>
              </a:lnSpc>
            </a:pPr>
            <a:endParaRPr lang="en-GB" sz="2700" dirty="0"/>
          </a:p>
          <a:p>
            <a:pPr>
              <a:lnSpc>
                <a:spcPct val="90000"/>
              </a:lnSpc>
            </a:pPr>
            <a:r>
              <a:rPr lang="en-GB" sz="2700" dirty="0"/>
              <a:t>We also have an IT Service Desk Team who offer 24/7/365 days a year support:-               </a:t>
            </a:r>
          </a:p>
          <a:p>
            <a:pPr marL="82153" indent="0">
              <a:lnSpc>
                <a:spcPct val="90000"/>
              </a:lnSpc>
              <a:buNone/>
            </a:pPr>
            <a:r>
              <a:rPr lang="en-GB" sz="2700" dirty="0"/>
              <a:t>Phone: 0300-500-5055 or 	</a:t>
            </a:r>
            <a:r>
              <a:rPr lang="en-GB" sz="2700" dirty="0">
                <a:hlinkClick r:id="rId6"/>
              </a:rPr>
              <a:t>ITServiceDesk@uwtsd.ac.uk</a:t>
            </a:r>
            <a:endParaRPr lang="en-GB" sz="2700" dirty="0"/>
          </a:p>
          <a:p>
            <a:pPr marL="82153" indent="0">
              <a:lnSpc>
                <a:spcPct val="90000"/>
              </a:lnSpc>
              <a:buNone/>
            </a:pPr>
            <a:r>
              <a:rPr lang="en-US" sz="2700" dirty="0">
                <a:hlinkClick r:id="rId2"/>
              </a:rPr>
              <a:t>www.uwtsd.ac.uk/moodle</a:t>
            </a:r>
            <a:endParaRPr lang="en-US" sz="2700" dirty="0"/>
          </a:p>
          <a:p>
            <a:pPr marL="82153" indent="0">
              <a:lnSpc>
                <a:spcPct val="90000"/>
              </a:lnSpc>
              <a:buNone/>
            </a:pPr>
            <a:endParaRPr lang="en-US" sz="2500" dirty="0"/>
          </a:p>
          <a:p>
            <a:pPr marL="82153" indent="0">
              <a:lnSpc>
                <a:spcPct val="90000"/>
              </a:lnSpc>
              <a:buNone/>
            </a:pPr>
            <a:endParaRPr lang="en-US" sz="1200" dirty="0"/>
          </a:p>
          <a:p>
            <a:pPr marL="82153" indent="0">
              <a:lnSpc>
                <a:spcPct val="90000"/>
              </a:lnSpc>
              <a:buNone/>
            </a:pPr>
            <a:endParaRPr lang="en-GB" sz="1125" dirty="0"/>
          </a:p>
        </p:txBody>
      </p:sp>
      <p:sp>
        <p:nvSpPr>
          <p:cNvPr id="8" name="Text Placeholder 2">
            <a:extLst>
              <a:ext uri="{FF2B5EF4-FFF2-40B4-BE49-F238E27FC236}">
                <a16:creationId xmlns:a16="http://schemas.microsoft.com/office/drawing/2014/main" id="{A8470500-4292-4FFF-A378-DE7FC96C52AC}"/>
              </a:ext>
            </a:extLst>
          </p:cNvPr>
          <p:cNvSpPr>
            <a:spLocks noGrp="1"/>
          </p:cNvSpPr>
          <p:nvPr>
            <p:ph sz="half" idx="2"/>
          </p:nvPr>
        </p:nvSpPr>
        <p:spPr>
          <a:xfrm>
            <a:off x="4572000" y="1124148"/>
            <a:ext cx="4375190" cy="4817965"/>
          </a:xfrm>
        </p:spPr>
        <p:txBody>
          <a:bodyPr/>
          <a:lstStyle/>
          <a:p>
            <a:pPr>
              <a:lnSpc>
                <a:spcPct val="90000"/>
              </a:lnSpc>
            </a:pPr>
            <a:r>
              <a:rPr lang="cy-GB" sz="1500" dirty="0"/>
              <a:t>Cyn/ar ôl pob gweithdy, ewch I’r adnoddau sydd ar gael ar Moodle os gwelwch yn dda </a:t>
            </a:r>
          </a:p>
          <a:p>
            <a:pPr marL="82153" indent="0">
              <a:lnSpc>
                <a:spcPct val="90000"/>
              </a:lnSpc>
              <a:buNone/>
            </a:pPr>
            <a:r>
              <a:rPr lang="cy-GB" sz="1500" dirty="0"/>
              <a:t>	</a:t>
            </a:r>
            <a:r>
              <a:rPr lang="cy-GB" sz="1500" dirty="0">
                <a:hlinkClick r:id="rId7"/>
              </a:rPr>
              <a:t>www.pcydds.ac.uk/moodle</a:t>
            </a:r>
            <a:r>
              <a:rPr lang="cy-GB" sz="1500" dirty="0"/>
              <a:t> </a:t>
            </a:r>
          </a:p>
          <a:p>
            <a:pPr marL="214313" indent="-214313">
              <a:lnSpc>
                <a:spcPct val="107000"/>
              </a:lnSpc>
              <a:spcAft>
                <a:spcPts val="600"/>
              </a:spcAft>
            </a:pPr>
            <a:r>
              <a:rPr lang="cy-GB" sz="1500" dirty="0"/>
              <a:t>Rhaid i’r Enw Defnyddiwr fod yn y fformat canlynol -</a:t>
            </a:r>
            <a:r>
              <a:rPr lang="cy-GB" sz="1500" dirty="0">
                <a:hlinkClick r:id="rId8"/>
              </a:rPr>
              <a:t>rhifmyfyriwr@myfyriwr.ydds.ac.uk</a:t>
            </a:r>
            <a:r>
              <a:rPr lang="cy-GB" sz="1500" dirty="0">
                <a:solidFill>
                  <a:schemeClr val="accent1"/>
                </a:solidFill>
              </a:rPr>
              <a:t>    </a:t>
            </a:r>
            <a:r>
              <a:rPr lang="cy-GB" sz="1500" dirty="0">
                <a:solidFill>
                  <a:schemeClr val="accent1"/>
                </a:solidFill>
                <a:latin typeface="Calibri" panose="020F0502020204030204" pitchFamily="34" charset="0"/>
                <a:ea typeface="Times New Roman" panose="02020603050405020304" pitchFamily="18" charset="0"/>
                <a:cs typeface="Arial" panose="020B0604020202020204" pitchFamily="34" charset="0"/>
              </a:rPr>
              <a:t> </a:t>
            </a:r>
            <a:endParaRPr lang="cy-GB" sz="1500" dirty="0">
              <a:solidFill>
                <a:schemeClr val="accent1"/>
              </a:solidFill>
              <a:latin typeface="Calibri" panose="020F0502020204030204" pitchFamily="34" charset="0"/>
              <a:ea typeface="DengXian" panose="02010600030101010101" pitchFamily="2" charset="-122"/>
              <a:cs typeface="Arial" panose="020B0604020202020204" pitchFamily="34" charset="0"/>
            </a:endParaRPr>
          </a:p>
          <a:p>
            <a:pPr marL="151209" indent="0">
              <a:lnSpc>
                <a:spcPct val="107000"/>
              </a:lnSpc>
              <a:spcAft>
                <a:spcPts val="600"/>
              </a:spcAft>
              <a:buNone/>
            </a:pPr>
            <a:r>
              <a:rPr lang="cy-GB" sz="1500" dirty="0"/>
              <a:t>e.e. Os oes gennych y rhif myfyriwr 1234567, bydd angen i chi roi eich Enw Defnyddiwr i mewn fel a ganlyn: </a:t>
            </a:r>
            <a:r>
              <a:rPr lang="cy-GB" sz="1500" dirty="0">
                <a:hlinkClick r:id="rId9"/>
              </a:rPr>
              <a:t>1234567@myfyriwr.ydds.ac.uk</a:t>
            </a:r>
            <a:r>
              <a:rPr lang="cy-GB" sz="1500" dirty="0">
                <a:solidFill>
                  <a:schemeClr val="accent1"/>
                </a:solidFill>
              </a:rPr>
              <a:t>    </a:t>
            </a:r>
            <a:r>
              <a:rPr lang="cy-GB" sz="1500" dirty="0">
                <a:solidFill>
                  <a:schemeClr val="accent1"/>
                </a:solidFill>
                <a:latin typeface="Calibri" panose="020F0502020204030204" pitchFamily="34" charset="0"/>
                <a:ea typeface="Times New Roman" panose="02020603050405020304" pitchFamily="18" charset="0"/>
                <a:cs typeface="Arial" panose="020B0604020202020204" pitchFamily="34" charset="0"/>
              </a:rPr>
              <a:t> </a:t>
            </a:r>
            <a:endParaRPr lang="cy-GB" sz="1500" dirty="0"/>
          </a:p>
          <a:p>
            <a:pPr>
              <a:lnSpc>
                <a:spcPct val="90000"/>
              </a:lnSpc>
            </a:pPr>
            <a:r>
              <a:rPr lang="cy-GB" sz="1500" dirty="0"/>
              <a:t>Os ydych yn cael unrhyw drafferthion gyda’ch cyfrinair ar gyfer eich cyfrif myfyriwr, cysylltwch â’r tîm HWB os gwelwch yn dda (</a:t>
            </a:r>
            <a:r>
              <a:rPr lang="cy-GB" sz="1500" dirty="0">
                <a:hlinkClick r:id="rId10"/>
              </a:rPr>
              <a:t>hwb@pcydds.ac.uk</a:t>
            </a:r>
            <a:r>
              <a:rPr lang="cy-GB" sz="1500" dirty="0"/>
              <a:t>)</a:t>
            </a:r>
          </a:p>
          <a:p>
            <a:pPr>
              <a:lnSpc>
                <a:spcPct val="90000"/>
              </a:lnSpc>
            </a:pPr>
            <a:r>
              <a:rPr lang="cy-GB" sz="1500" dirty="0"/>
              <a:t>Mae gennym hefyd Ddesg Wasanaeth TG sy’n cynnig cymorth  24/7/365 diwrnod y flwyddyn:-               </a:t>
            </a:r>
          </a:p>
          <a:p>
            <a:pPr marL="82153" indent="0">
              <a:lnSpc>
                <a:spcPct val="90000"/>
              </a:lnSpc>
              <a:buNone/>
            </a:pPr>
            <a:r>
              <a:rPr lang="cy-GB" sz="1500" dirty="0"/>
              <a:t>Ffoniwch: 0300-500-5055 neu cysylltwch ag 	</a:t>
            </a:r>
            <a:r>
              <a:rPr lang="cy-GB" sz="1500" dirty="0">
                <a:hlinkClick r:id="rId11"/>
              </a:rPr>
              <a:t>ITServiceDesk@ydds.ac.uk</a:t>
            </a:r>
            <a:endParaRPr lang="cy-GB" sz="1500" dirty="0"/>
          </a:p>
          <a:p>
            <a:pPr marL="0" indent="0">
              <a:buNone/>
            </a:pPr>
            <a:r>
              <a:rPr lang="en-US" sz="1500" dirty="0">
                <a:hlinkClick r:id="rId7"/>
              </a:rPr>
              <a:t>www.pcydds.ac.uk/moodle</a:t>
            </a:r>
            <a:endParaRPr lang="en-US" sz="1500" dirty="0"/>
          </a:p>
          <a:p>
            <a:pPr marL="0" indent="0">
              <a:buNone/>
            </a:pPr>
            <a:endParaRPr lang="en-US" sz="1600" dirty="0"/>
          </a:p>
        </p:txBody>
      </p:sp>
      <p:pic>
        <p:nvPicPr>
          <p:cNvPr id="5" name="Picture 4">
            <a:extLst>
              <a:ext uri="{FF2B5EF4-FFF2-40B4-BE49-F238E27FC236}">
                <a16:creationId xmlns:a16="http://schemas.microsoft.com/office/drawing/2014/main" id="{20F05F82-B2B5-44A7-918A-C4D5B9669405}"/>
              </a:ext>
            </a:extLst>
          </p:cNvPr>
          <p:cNvPicPr>
            <a:picLocks noChangeAspect="1"/>
          </p:cNvPicPr>
          <p:nvPr/>
        </p:nvPicPr>
        <p:blipFill>
          <a:blip r:embed="rId12"/>
          <a:stretch>
            <a:fillRect/>
          </a:stretch>
        </p:blipFill>
        <p:spPr>
          <a:xfrm>
            <a:off x="827584" y="169762"/>
            <a:ext cx="936104" cy="954387"/>
          </a:xfrm>
          <a:prstGeom prst="rect">
            <a:avLst/>
          </a:prstGeom>
        </p:spPr>
      </p:pic>
      <p:pic>
        <p:nvPicPr>
          <p:cNvPr id="11" name="Picture 10">
            <a:extLst>
              <a:ext uri="{FF2B5EF4-FFF2-40B4-BE49-F238E27FC236}">
                <a16:creationId xmlns:a16="http://schemas.microsoft.com/office/drawing/2014/main" id="{57AC92C3-AE44-4D3D-B267-4EF10742B702}"/>
              </a:ext>
            </a:extLst>
          </p:cNvPr>
          <p:cNvPicPr/>
          <p:nvPr/>
        </p:nvPicPr>
        <p:blipFill>
          <a:blip r:embed="rId13">
            <a:extLst>
              <a:ext uri="{28A0092B-C50C-407E-A947-70E740481C1C}">
                <a14:useLocalDpi xmlns:a14="http://schemas.microsoft.com/office/drawing/2010/main" val="0"/>
              </a:ext>
            </a:extLst>
          </a:blip>
          <a:srcRect/>
          <a:stretch>
            <a:fillRect/>
          </a:stretch>
        </p:blipFill>
        <p:spPr bwMode="auto">
          <a:xfrm>
            <a:off x="7308304" y="306613"/>
            <a:ext cx="1638886" cy="680687"/>
          </a:xfrm>
          <a:prstGeom prst="rect">
            <a:avLst/>
          </a:prstGeom>
          <a:noFill/>
          <a:ln>
            <a:noFill/>
          </a:ln>
        </p:spPr>
      </p:pic>
    </p:spTree>
    <p:extLst>
      <p:ext uri="{BB962C8B-B14F-4D97-AF65-F5344CB8AC3E}">
        <p14:creationId xmlns:p14="http://schemas.microsoft.com/office/powerpoint/2010/main" val="1174987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63FDF-C8D4-8C43-92B2-CB76421A1ED7}"/>
              </a:ext>
            </a:extLst>
          </p:cNvPr>
          <p:cNvSpPr>
            <a:spLocks noGrp="1"/>
          </p:cNvSpPr>
          <p:nvPr>
            <p:ph type="title"/>
          </p:nvPr>
        </p:nvSpPr>
        <p:spPr/>
        <p:txBody>
          <a:bodyPr/>
          <a:lstStyle/>
          <a:p>
            <a:r>
              <a:rPr lang="en-US" dirty="0"/>
              <a:t>Induction to  Trinity St David’s</a:t>
            </a:r>
          </a:p>
        </p:txBody>
      </p:sp>
      <p:sp>
        <p:nvSpPr>
          <p:cNvPr id="3" name="Content Placeholder 2">
            <a:extLst>
              <a:ext uri="{FF2B5EF4-FFF2-40B4-BE49-F238E27FC236}">
                <a16:creationId xmlns:a16="http://schemas.microsoft.com/office/drawing/2014/main" id="{AD2109EC-CAC6-0446-90EC-E8807D49973D}"/>
              </a:ext>
            </a:extLst>
          </p:cNvPr>
          <p:cNvSpPr>
            <a:spLocks noGrp="1"/>
          </p:cNvSpPr>
          <p:nvPr>
            <p:ph idx="1"/>
          </p:nvPr>
        </p:nvSpPr>
        <p:spPr/>
        <p:txBody>
          <a:bodyPr/>
          <a:lstStyle/>
          <a:p>
            <a:r>
              <a:rPr lang="en-US" dirty="0"/>
              <a:t>These short videos can be accessed via Moodle. </a:t>
            </a:r>
          </a:p>
        </p:txBody>
      </p:sp>
    </p:spTree>
    <p:extLst>
      <p:ext uri="{BB962C8B-B14F-4D97-AF65-F5344CB8AC3E}">
        <p14:creationId xmlns:p14="http://schemas.microsoft.com/office/powerpoint/2010/main" val="4131700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0825" y="1651000"/>
            <a:ext cx="8642350" cy="769938"/>
          </a:xfrm>
          <a:prstGeom prst="rect">
            <a:avLst/>
          </a:prstGeom>
          <a:noFill/>
        </p:spPr>
        <p:txBody>
          <a:bodyPr>
            <a:spAutoFit/>
          </a:bodyPr>
          <a:lstStyle/>
          <a:p>
            <a:pPr algn="ctr" fontAlgn="auto">
              <a:spcBef>
                <a:spcPts val="0"/>
              </a:spcBef>
              <a:spcAft>
                <a:spcPts val="0"/>
              </a:spcAft>
              <a:defRPr/>
            </a:pPr>
            <a:r>
              <a:rPr lang="en-GB" sz="4400" b="1" kern="0" dirty="0">
                <a:solidFill>
                  <a:schemeClr val="bg1"/>
                </a:solidFill>
                <a:latin typeface="Arial"/>
                <a:cs typeface="+mj-cs"/>
              </a:rPr>
              <a:t>Porth Agored</a:t>
            </a:r>
            <a:endParaRPr lang="en-GB" sz="4400" i="1" kern="0" dirty="0">
              <a:solidFill>
                <a:schemeClr val="bg1"/>
              </a:solidFill>
              <a:latin typeface="Arial"/>
              <a:cs typeface="+mj-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p:txBody>
          <a:bodyPr/>
          <a:lstStyle/>
          <a:p>
            <a:r>
              <a:rPr lang="en-GB" sz="3200" b="1" dirty="0">
                <a:latin typeface="Arial" charset="0"/>
              </a:rPr>
              <a:t>Partneriaeth </a:t>
            </a:r>
            <a:r>
              <a:rPr lang="en-GB" sz="3200" b="1" i="1" dirty="0">
                <a:latin typeface="Arial" charset="0"/>
              </a:rPr>
              <a:t>Porth Agored  </a:t>
            </a:r>
            <a:r>
              <a:rPr lang="en-GB" sz="3200" b="1" dirty="0">
                <a:latin typeface="Arial" charset="0"/>
              </a:rPr>
              <a:t>Partnership</a:t>
            </a:r>
          </a:p>
        </p:txBody>
      </p:sp>
      <p:sp>
        <p:nvSpPr>
          <p:cNvPr id="7171" name="Rectangle 3"/>
          <p:cNvSpPr>
            <a:spLocks noGrp="1" noChangeArrowheads="1"/>
          </p:cNvSpPr>
          <p:nvPr>
            <p:ph type="body" sz="half" idx="1"/>
          </p:nvPr>
        </p:nvSpPr>
        <p:spPr>
          <a:xfrm>
            <a:off x="457200" y="1600200"/>
            <a:ext cx="4038600" cy="3989388"/>
          </a:xfrm>
        </p:spPr>
        <p:txBody>
          <a:bodyPr rtlCol="0">
            <a:normAutofit/>
          </a:bodyPr>
          <a:lstStyle/>
          <a:p>
            <a:pPr fontAlgn="auto">
              <a:spcAft>
                <a:spcPts val="0"/>
              </a:spcAft>
              <a:buFont typeface="Arial" pitchFamily="34" charset="0"/>
              <a:buChar char="•"/>
              <a:defRPr/>
            </a:pPr>
            <a:r>
              <a:rPr lang="en-GB" dirty="0">
                <a:latin typeface="Arial" charset="0"/>
              </a:rPr>
              <a:t>Gwynedd</a:t>
            </a:r>
          </a:p>
          <a:p>
            <a:pPr fontAlgn="auto">
              <a:spcAft>
                <a:spcPts val="0"/>
              </a:spcAft>
              <a:buFont typeface="Arial" pitchFamily="34" charset="0"/>
              <a:buChar char="•"/>
              <a:defRPr/>
            </a:pPr>
            <a:r>
              <a:rPr lang="en-GB" dirty="0">
                <a:latin typeface="Arial" charset="0"/>
              </a:rPr>
              <a:t>Môn</a:t>
            </a:r>
          </a:p>
          <a:p>
            <a:pPr fontAlgn="auto">
              <a:spcAft>
                <a:spcPts val="0"/>
              </a:spcAft>
              <a:buFont typeface="Arial" pitchFamily="34" charset="0"/>
              <a:buChar char="•"/>
              <a:defRPr/>
            </a:pPr>
            <a:r>
              <a:rPr lang="en-GB" dirty="0">
                <a:latin typeface="Arial" charset="0"/>
              </a:rPr>
              <a:t>Conwy</a:t>
            </a:r>
          </a:p>
          <a:p>
            <a:pPr fontAlgn="auto">
              <a:spcAft>
                <a:spcPts val="0"/>
              </a:spcAft>
              <a:buFont typeface="Arial" pitchFamily="34" charset="0"/>
              <a:buChar char="•"/>
              <a:defRPr/>
            </a:pPr>
            <a:r>
              <a:rPr lang="en-GB" dirty="0">
                <a:latin typeface="Arial" charset="0"/>
              </a:rPr>
              <a:t>Denbighshire</a:t>
            </a:r>
          </a:p>
          <a:p>
            <a:pPr fontAlgn="auto">
              <a:spcAft>
                <a:spcPts val="0"/>
              </a:spcAft>
              <a:buFont typeface="Arial" pitchFamily="34" charset="0"/>
              <a:buChar char="•"/>
              <a:defRPr/>
            </a:pPr>
            <a:r>
              <a:rPr lang="en-GB" dirty="0" err="1">
                <a:latin typeface="Arial" charset="0"/>
              </a:rPr>
              <a:t>Wrecsam</a:t>
            </a:r>
            <a:endParaRPr lang="en-GB" dirty="0">
              <a:latin typeface="Arial" charset="0"/>
            </a:endParaRPr>
          </a:p>
          <a:p>
            <a:pPr fontAlgn="auto">
              <a:spcAft>
                <a:spcPts val="0"/>
              </a:spcAft>
              <a:buFont typeface="Arial" pitchFamily="34" charset="0"/>
              <a:buChar char="•"/>
              <a:defRPr/>
            </a:pPr>
            <a:r>
              <a:rPr lang="en-GB" dirty="0">
                <a:latin typeface="Arial" charset="0"/>
              </a:rPr>
              <a:t>Flintshire</a:t>
            </a:r>
          </a:p>
          <a:p>
            <a:pPr fontAlgn="auto">
              <a:spcAft>
                <a:spcPts val="0"/>
              </a:spcAft>
              <a:buFont typeface="Arial" pitchFamily="34" charset="0"/>
              <a:buChar char="•"/>
              <a:defRPr/>
            </a:pPr>
            <a:r>
              <a:rPr lang="en-GB" dirty="0">
                <a:latin typeface="Arial" charset="0"/>
              </a:rPr>
              <a:t>Powys</a:t>
            </a:r>
          </a:p>
          <a:p>
            <a:pPr marL="0" indent="0" fontAlgn="auto">
              <a:spcAft>
                <a:spcPts val="0"/>
              </a:spcAft>
              <a:buFont typeface="Arial" pitchFamily="34" charset="0"/>
              <a:buNone/>
              <a:defRPr/>
            </a:pPr>
            <a:endParaRPr lang="en-GB" dirty="0">
              <a:latin typeface="Arial" charset="0"/>
            </a:endParaRPr>
          </a:p>
          <a:p>
            <a:pPr fontAlgn="auto">
              <a:spcAft>
                <a:spcPts val="0"/>
              </a:spcAft>
              <a:buFont typeface="Arial" pitchFamily="34" charset="0"/>
              <a:buChar char="•"/>
              <a:defRPr/>
            </a:pPr>
            <a:endParaRPr lang="en-GB" dirty="0">
              <a:latin typeface="Arial" charset="0"/>
            </a:endParaRPr>
          </a:p>
        </p:txBody>
      </p:sp>
      <p:sp>
        <p:nvSpPr>
          <p:cNvPr id="27651" name="Rectangle 4"/>
          <p:cNvSpPr>
            <a:spLocks noGrp="1" noChangeArrowheads="1"/>
          </p:cNvSpPr>
          <p:nvPr>
            <p:ph type="body" sz="half" idx="2"/>
          </p:nvPr>
        </p:nvSpPr>
        <p:spPr>
          <a:xfrm>
            <a:off x="4648200" y="1600200"/>
            <a:ext cx="4038600" cy="3989388"/>
          </a:xfrm>
        </p:spPr>
        <p:txBody>
          <a:bodyPr/>
          <a:lstStyle/>
          <a:p>
            <a:pPr>
              <a:lnSpc>
                <a:spcPct val="110000"/>
              </a:lnSpc>
            </a:pPr>
            <a:r>
              <a:rPr lang="en-GB">
                <a:latin typeface="Arial" charset="0"/>
              </a:rPr>
              <a:t>Ceredigion</a:t>
            </a:r>
          </a:p>
          <a:p>
            <a:pPr>
              <a:lnSpc>
                <a:spcPct val="110000"/>
              </a:lnSpc>
            </a:pPr>
            <a:r>
              <a:rPr lang="en-GB">
                <a:latin typeface="Arial" charset="0"/>
              </a:rPr>
              <a:t>Carmarthen </a:t>
            </a:r>
          </a:p>
          <a:p>
            <a:pPr>
              <a:lnSpc>
                <a:spcPct val="110000"/>
              </a:lnSpc>
            </a:pPr>
            <a:r>
              <a:rPr lang="en-GB">
                <a:latin typeface="Arial" charset="0"/>
              </a:rPr>
              <a:t>Neath Port Talbot</a:t>
            </a:r>
          </a:p>
          <a:p>
            <a:pPr>
              <a:lnSpc>
                <a:spcPct val="110000"/>
              </a:lnSpc>
            </a:pPr>
            <a:r>
              <a:rPr lang="en-GB">
                <a:latin typeface="Arial" charset="0"/>
              </a:rPr>
              <a:t>Pembrokeshire</a:t>
            </a:r>
          </a:p>
          <a:p>
            <a:pPr>
              <a:lnSpc>
                <a:spcPct val="110000"/>
              </a:lnSpc>
            </a:pPr>
            <a:r>
              <a:rPr lang="en-GB">
                <a:latin typeface="Arial" charset="0"/>
              </a:rPr>
              <a:t>Swansea</a:t>
            </a:r>
          </a:p>
          <a:p>
            <a:pPr>
              <a:lnSpc>
                <a:spcPct val="110000"/>
              </a:lnSpc>
            </a:pPr>
            <a:r>
              <a:rPr lang="en-GB">
                <a:latin typeface="Arial" charset="0"/>
              </a:rPr>
              <a:t>University of Wales Trinity Saint David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4"/>
          <p:cNvSpPr>
            <a:spLocks noGrp="1" noChangeArrowheads="1"/>
          </p:cNvSpPr>
          <p:nvPr>
            <p:ph type="title"/>
          </p:nvPr>
        </p:nvSpPr>
        <p:spPr>
          <a:xfrm>
            <a:off x="457200" y="274638"/>
            <a:ext cx="8229600" cy="850900"/>
          </a:xfrm>
        </p:spPr>
        <p:txBody>
          <a:bodyPr/>
          <a:lstStyle/>
          <a:p>
            <a:r>
              <a:rPr lang="en-GB" dirty="0">
                <a:latin typeface="Arial" charset="0"/>
              </a:rPr>
              <a:t>CPEL</a:t>
            </a:r>
          </a:p>
        </p:txBody>
      </p:sp>
      <p:sp>
        <p:nvSpPr>
          <p:cNvPr id="25602" name="Rectangle 5"/>
          <p:cNvSpPr>
            <a:spLocks noGrp="1" noChangeArrowheads="1"/>
          </p:cNvSpPr>
          <p:nvPr>
            <p:ph type="body" sz="half" idx="1"/>
          </p:nvPr>
        </p:nvSpPr>
        <p:spPr>
          <a:xfrm>
            <a:off x="179388" y="1125538"/>
            <a:ext cx="4316412" cy="5111750"/>
          </a:xfrm>
        </p:spPr>
        <p:txBody>
          <a:bodyPr/>
          <a:lstStyle/>
          <a:p>
            <a:r>
              <a:rPr lang="cy-GB" sz="2000" dirty="0">
                <a:latin typeface="Arial"/>
                <a:cs typeface="Arial"/>
              </a:rPr>
              <a:t>Mae'r Fframwaith CPEL yn disgrifio'r trefniadau sylfaenol ar gyfer addysg a dysg barhaus gweithwyr cymdeithasol ar ôl iddynt gymhwyso i ddechrau er mwyn symud ymlaen ar y llwybr gyrfa:</a:t>
            </a:r>
            <a:endParaRPr lang="en-GB" sz="2000" dirty="0">
              <a:latin typeface="Arial"/>
              <a:cs typeface="Arial"/>
            </a:endParaRPr>
          </a:p>
          <a:p>
            <a:r>
              <a:rPr lang="cy-GB" sz="2000" dirty="0">
                <a:latin typeface="Arial"/>
                <a:cs typeface="Arial"/>
              </a:rPr>
              <a:t>O 2016 ymlaen mae’r Rhaglen Gadarnhau wedi’i chysylltu â'r tair blynedd gyntaf yn ymarfer ac mae’n ofynnol ar gyfer cyfnod cyntaf ail-gofrestru fel gweithiwr cymdeithasol</a:t>
            </a:r>
            <a:endParaRPr lang="en-GB" sz="2000" dirty="0">
              <a:latin typeface="Arial"/>
              <a:cs typeface="Arial"/>
            </a:endParaRPr>
          </a:p>
        </p:txBody>
      </p:sp>
      <p:sp>
        <p:nvSpPr>
          <p:cNvPr id="25603" name="Rectangle 6"/>
          <p:cNvSpPr>
            <a:spLocks noGrp="1" noChangeArrowheads="1"/>
          </p:cNvSpPr>
          <p:nvPr>
            <p:ph type="body" sz="half" idx="2"/>
          </p:nvPr>
        </p:nvSpPr>
        <p:spPr>
          <a:xfrm>
            <a:off x="4648200" y="1125538"/>
            <a:ext cx="4316413" cy="5000625"/>
          </a:xfrm>
        </p:spPr>
        <p:txBody>
          <a:bodyPr/>
          <a:lstStyle/>
          <a:p>
            <a:pPr>
              <a:lnSpc>
                <a:spcPct val="90000"/>
              </a:lnSpc>
            </a:pPr>
            <a:r>
              <a:rPr lang="en-US" sz="2000" dirty="0">
                <a:latin typeface="Arial" charset="0"/>
              </a:rPr>
              <a:t>The CPEL Framework describes the minimum arrangements for the continuing education and learning of social workers after initial qualification in order to progress on the career pathway:</a:t>
            </a:r>
          </a:p>
          <a:p>
            <a:pPr marL="0" indent="0">
              <a:lnSpc>
                <a:spcPct val="90000"/>
              </a:lnSpc>
              <a:buNone/>
            </a:pPr>
            <a:endParaRPr lang="en-US" sz="2000" dirty="0">
              <a:latin typeface="Arial" charset="0"/>
            </a:endParaRPr>
          </a:p>
          <a:p>
            <a:pPr>
              <a:lnSpc>
                <a:spcPct val="90000"/>
              </a:lnSpc>
            </a:pPr>
            <a:r>
              <a:rPr lang="en-US" sz="2000" dirty="0">
                <a:latin typeface="Arial" charset="0"/>
              </a:rPr>
              <a:t>From 2016 onwards the Consolidation </a:t>
            </a:r>
            <a:r>
              <a:rPr lang="en-US" sz="2000" dirty="0" err="1">
                <a:latin typeface="Arial" charset="0"/>
              </a:rPr>
              <a:t>Programme</a:t>
            </a:r>
            <a:r>
              <a:rPr lang="en-US" sz="2000" dirty="0">
                <a:latin typeface="Arial" charset="0"/>
              </a:rPr>
              <a:t> has been linked to the first 3 years in practice and is a requirement for the first period of re-registration as a social worker. </a:t>
            </a:r>
            <a:endParaRPr lang="en-GB" sz="2000" dirty="0">
              <a:latin typeface="Arial"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4"/>
          <p:cNvSpPr>
            <a:spLocks noGrp="1" noChangeArrowheads="1"/>
          </p:cNvSpPr>
          <p:nvPr>
            <p:ph type="title"/>
          </p:nvPr>
        </p:nvSpPr>
        <p:spPr/>
        <p:txBody>
          <a:bodyPr/>
          <a:lstStyle/>
          <a:p>
            <a:r>
              <a:rPr lang="en-GB" sz="4000" dirty="0" err="1">
                <a:latin typeface="Arial" charset="0"/>
              </a:rPr>
              <a:t>Portffolio</a:t>
            </a:r>
            <a:r>
              <a:rPr lang="en-GB" sz="4000" dirty="0">
                <a:latin typeface="Arial" charset="0"/>
              </a:rPr>
              <a:t> / Portfolio</a:t>
            </a:r>
            <a:endParaRPr lang="en-GB" dirty="0">
              <a:latin typeface="Arial" charset="0"/>
            </a:endParaRPr>
          </a:p>
        </p:txBody>
      </p:sp>
      <p:sp>
        <p:nvSpPr>
          <p:cNvPr id="28674" name="Rectangle 5"/>
          <p:cNvSpPr>
            <a:spLocks noGrp="1" noChangeArrowheads="1"/>
          </p:cNvSpPr>
          <p:nvPr>
            <p:ph type="body" sz="half" idx="1"/>
          </p:nvPr>
        </p:nvSpPr>
        <p:spPr>
          <a:xfrm>
            <a:off x="323850" y="1600200"/>
            <a:ext cx="4248150" cy="3989388"/>
          </a:xfrm>
        </p:spPr>
        <p:txBody>
          <a:bodyPr/>
          <a:lstStyle/>
          <a:p>
            <a:pPr>
              <a:buFontTx/>
              <a:buNone/>
            </a:pPr>
            <a:r>
              <a:rPr lang="en-GB" sz="2400" b="1" dirty="0" err="1">
                <a:latin typeface="Arial" charset="0"/>
              </a:rPr>
              <a:t>Canllawiau</a:t>
            </a:r>
            <a:endParaRPr lang="en-GB" sz="2400" b="1" dirty="0">
              <a:latin typeface="Arial" charset="0"/>
            </a:endParaRPr>
          </a:p>
          <a:p>
            <a:r>
              <a:rPr lang="en-GB" sz="2200" dirty="0" err="1">
                <a:latin typeface="Arial" charset="0"/>
              </a:rPr>
              <a:t>Cyflwyno’r</a:t>
            </a:r>
            <a:r>
              <a:rPr lang="en-GB" sz="2200" dirty="0">
                <a:latin typeface="Arial" charset="0"/>
              </a:rPr>
              <a:t> </a:t>
            </a:r>
            <a:r>
              <a:rPr lang="en-GB" sz="2200" dirty="0" err="1">
                <a:latin typeface="Arial" charset="0"/>
              </a:rPr>
              <a:t>portffolio</a:t>
            </a:r>
            <a:r>
              <a:rPr lang="en-GB" sz="2200" dirty="0">
                <a:latin typeface="Arial" charset="0"/>
              </a:rPr>
              <a:t> </a:t>
            </a:r>
          </a:p>
          <a:p>
            <a:r>
              <a:rPr lang="en-GB" sz="2200" dirty="0" err="1">
                <a:latin typeface="Arial" charset="0"/>
              </a:rPr>
              <a:t>Asesiad</a:t>
            </a:r>
            <a:r>
              <a:rPr lang="en-GB" sz="2200" dirty="0">
                <a:latin typeface="Arial" charset="0"/>
              </a:rPr>
              <a:t> </a:t>
            </a:r>
          </a:p>
          <a:p>
            <a:r>
              <a:rPr lang="en-GB" sz="2200" dirty="0" err="1">
                <a:latin typeface="Arial" charset="0"/>
              </a:rPr>
              <a:t>Datganiad</a:t>
            </a:r>
            <a:r>
              <a:rPr lang="en-GB" sz="2200" dirty="0">
                <a:latin typeface="Arial" charset="0"/>
              </a:rPr>
              <a:t> </a:t>
            </a:r>
            <a:r>
              <a:rPr lang="en-GB" sz="2200" dirty="0" err="1">
                <a:latin typeface="Arial" charset="0"/>
              </a:rPr>
              <a:t>cyfrinachedd</a:t>
            </a:r>
            <a:r>
              <a:rPr lang="en-GB" sz="2200" dirty="0">
                <a:latin typeface="Arial" charset="0"/>
              </a:rPr>
              <a:t> </a:t>
            </a:r>
          </a:p>
          <a:p>
            <a:r>
              <a:rPr lang="en-GB" sz="2200" dirty="0" err="1">
                <a:latin typeface="Arial" charset="0"/>
              </a:rPr>
              <a:t>Dyslecsia</a:t>
            </a:r>
            <a:r>
              <a:rPr lang="en-GB" sz="2200" dirty="0">
                <a:latin typeface="Arial" charset="0"/>
              </a:rPr>
              <a:t> ac </a:t>
            </a:r>
            <a:r>
              <a:rPr lang="en-GB" sz="2200" dirty="0" err="1">
                <a:latin typeface="Arial" charset="0"/>
              </a:rPr>
              <a:t>amgylchiadau</a:t>
            </a:r>
            <a:r>
              <a:rPr lang="en-GB" sz="2200" dirty="0">
                <a:latin typeface="Arial" charset="0"/>
              </a:rPr>
              <a:t> </a:t>
            </a:r>
            <a:r>
              <a:rPr lang="en-GB" sz="2200" dirty="0" err="1">
                <a:latin typeface="Arial" charset="0"/>
              </a:rPr>
              <a:t>arbennig</a:t>
            </a:r>
            <a:endParaRPr lang="en-GB" sz="2200" dirty="0">
              <a:latin typeface="Arial" charset="0"/>
            </a:endParaRPr>
          </a:p>
        </p:txBody>
      </p:sp>
      <p:sp>
        <p:nvSpPr>
          <p:cNvPr id="28675" name="Rectangle 6"/>
          <p:cNvSpPr>
            <a:spLocks noGrp="1" noChangeArrowheads="1"/>
          </p:cNvSpPr>
          <p:nvPr>
            <p:ph type="body" sz="half" idx="2"/>
          </p:nvPr>
        </p:nvSpPr>
        <p:spPr>
          <a:xfrm>
            <a:off x="4648200" y="1600200"/>
            <a:ext cx="4038600" cy="3989388"/>
          </a:xfrm>
        </p:spPr>
        <p:txBody>
          <a:bodyPr/>
          <a:lstStyle/>
          <a:p>
            <a:pPr algn="ctr">
              <a:buFontTx/>
              <a:buNone/>
            </a:pPr>
            <a:r>
              <a:rPr lang="en-GB" sz="2400" b="1" dirty="0">
                <a:latin typeface="Arial" charset="0"/>
              </a:rPr>
              <a:t>Guidance</a:t>
            </a:r>
          </a:p>
          <a:p>
            <a:pPr>
              <a:lnSpc>
                <a:spcPct val="110000"/>
              </a:lnSpc>
            </a:pPr>
            <a:r>
              <a:rPr lang="en-GB" sz="2200" dirty="0">
                <a:latin typeface="Arial" charset="0"/>
              </a:rPr>
              <a:t>Presentation of portfolio </a:t>
            </a:r>
          </a:p>
          <a:p>
            <a:pPr>
              <a:lnSpc>
                <a:spcPct val="110000"/>
              </a:lnSpc>
            </a:pPr>
            <a:r>
              <a:rPr lang="en-GB" sz="2200" dirty="0">
                <a:latin typeface="Arial" charset="0"/>
              </a:rPr>
              <a:t>Assessment</a:t>
            </a:r>
          </a:p>
          <a:p>
            <a:pPr>
              <a:lnSpc>
                <a:spcPct val="110000"/>
              </a:lnSpc>
            </a:pPr>
            <a:r>
              <a:rPr lang="en-GB" sz="2200" dirty="0">
                <a:latin typeface="Arial" charset="0"/>
              </a:rPr>
              <a:t>Confidentiality statement</a:t>
            </a:r>
          </a:p>
          <a:p>
            <a:pPr>
              <a:lnSpc>
                <a:spcPct val="110000"/>
              </a:lnSpc>
            </a:pPr>
            <a:r>
              <a:rPr lang="en-GB" sz="2200" dirty="0">
                <a:latin typeface="Arial" charset="0"/>
              </a:rPr>
              <a:t>Dyslexia and other special circumstances </a:t>
            </a:r>
          </a:p>
          <a:p>
            <a:pPr>
              <a:lnSpc>
                <a:spcPct val="110000"/>
              </a:lnSpc>
              <a:buFontTx/>
              <a:buNone/>
            </a:pPr>
            <a:r>
              <a:rPr lang="en-GB" sz="2400" dirty="0">
                <a:latin typeface="Arial" charset="0"/>
              </a:rPr>
              <a:t>        </a:t>
            </a:r>
          </a:p>
          <a:p>
            <a:pPr>
              <a:buFontTx/>
              <a:buNone/>
            </a:pPr>
            <a:endParaRPr lang="en-GB" sz="2400" dirty="0">
              <a:latin typeface="Arial" charset="0"/>
            </a:endParaRPr>
          </a:p>
          <a:p>
            <a:pPr algn="ctr">
              <a:buFontTx/>
              <a:buNone/>
            </a:pPr>
            <a:endParaRPr lang="en-GB" sz="2400" dirty="0">
              <a:latin typeface="Arial"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4"/>
          <p:cNvSpPr>
            <a:spLocks noGrp="1" noChangeArrowheads="1"/>
          </p:cNvSpPr>
          <p:nvPr>
            <p:ph type="title"/>
          </p:nvPr>
        </p:nvSpPr>
        <p:spPr>
          <a:xfrm>
            <a:off x="0" y="274638"/>
            <a:ext cx="8964613" cy="1138237"/>
          </a:xfrm>
        </p:spPr>
        <p:txBody>
          <a:bodyPr/>
          <a:lstStyle/>
          <a:p>
            <a:r>
              <a:rPr lang="en-GB" sz="1800" b="1">
                <a:latin typeface="Arial" charset="0"/>
              </a:rPr>
              <a:t>Graduate Certificate in Consolidation of Social Work Practice</a:t>
            </a:r>
            <a:br>
              <a:rPr lang="en-GB" sz="1800" b="1">
                <a:latin typeface="Arial" charset="0"/>
              </a:rPr>
            </a:br>
            <a:r>
              <a:rPr lang="en-GB" sz="1800" b="1">
                <a:latin typeface="Arial" charset="0"/>
              </a:rPr>
              <a:t>Tystysgrif I Raddedigion mewn cadarnhau ymarfer Gwaith Cymdeithasol</a:t>
            </a:r>
            <a:r>
              <a:rPr lang="en-GB" sz="1800">
                <a:latin typeface="Arial" charset="0"/>
              </a:rPr>
              <a:t>  </a:t>
            </a:r>
          </a:p>
        </p:txBody>
      </p:sp>
      <p:sp>
        <p:nvSpPr>
          <p:cNvPr id="2051" name="Rectangle 5"/>
          <p:cNvSpPr>
            <a:spLocks noGrp="1" noChangeArrowheads="1"/>
          </p:cNvSpPr>
          <p:nvPr>
            <p:ph type="body" sz="half" idx="1"/>
          </p:nvPr>
        </p:nvSpPr>
        <p:spPr>
          <a:xfrm>
            <a:off x="457200" y="1412875"/>
            <a:ext cx="4114800" cy="4176713"/>
          </a:xfrm>
        </p:spPr>
        <p:txBody>
          <a:bodyPr rtlCol="0">
            <a:normAutofit fontScale="85000" lnSpcReduction="20000"/>
          </a:bodyPr>
          <a:lstStyle/>
          <a:p>
            <a:pPr marL="0" indent="0" fontAlgn="auto">
              <a:spcBef>
                <a:spcPct val="100000"/>
              </a:spcBef>
              <a:spcAft>
                <a:spcPts val="0"/>
              </a:spcAft>
              <a:buFontTx/>
              <a:buNone/>
              <a:defRPr/>
            </a:pPr>
            <a:r>
              <a:rPr lang="en-GB" sz="2400" b="1" dirty="0" err="1">
                <a:solidFill>
                  <a:srgbClr val="00B0F0"/>
                </a:solidFill>
                <a:latin typeface="Arial" charset="0"/>
              </a:rPr>
              <a:t>Portffolio</a:t>
            </a:r>
            <a:r>
              <a:rPr lang="en-GB" sz="2400" b="1" dirty="0">
                <a:solidFill>
                  <a:srgbClr val="00B0F0"/>
                </a:solidFill>
                <a:latin typeface="Arial" charset="0"/>
              </a:rPr>
              <a:t> </a:t>
            </a:r>
            <a:r>
              <a:rPr lang="en-GB" sz="2400" b="1" dirty="0" err="1">
                <a:solidFill>
                  <a:srgbClr val="00B0F0"/>
                </a:solidFill>
                <a:latin typeface="Arial" charset="0"/>
              </a:rPr>
              <a:t>yn</a:t>
            </a:r>
            <a:r>
              <a:rPr lang="en-GB" sz="2400" b="1" dirty="0">
                <a:solidFill>
                  <a:srgbClr val="00B0F0"/>
                </a:solidFill>
                <a:latin typeface="Arial" charset="0"/>
              </a:rPr>
              <a:t> </a:t>
            </a:r>
            <a:r>
              <a:rPr lang="en-GB" sz="2400" b="1" dirty="0" err="1">
                <a:solidFill>
                  <a:srgbClr val="00B0F0"/>
                </a:solidFill>
                <a:latin typeface="Arial" charset="0"/>
              </a:rPr>
              <a:t>seiliedig</a:t>
            </a:r>
            <a:r>
              <a:rPr lang="en-GB" sz="2400" b="1" dirty="0">
                <a:solidFill>
                  <a:srgbClr val="00B0F0"/>
                </a:solidFill>
                <a:latin typeface="Arial" charset="0"/>
              </a:rPr>
              <a:t> </a:t>
            </a:r>
            <a:r>
              <a:rPr lang="en-GB" sz="2400" b="1" dirty="0" err="1">
                <a:solidFill>
                  <a:srgbClr val="00B0F0"/>
                </a:solidFill>
                <a:latin typeface="Arial" charset="0"/>
              </a:rPr>
              <a:t>ar</a:t>
            </a:r>
            <a:r>
              <a:rPr lang="en-GB" sz="2400" b="1" dirty="0">
                <a:solidFill>
                  <a:srgbClr val="00B0F0"/>
                </a:solidFill>
                <a:latin typeface="Arial" charset="0"/>
              </a:rPr>
              <a:t> </a:t>
            </a:r>
            <a:r>
              <a:rPr lang="en-GB" sz="2400" b="1" dirty="0" err="1">
                <a:solidFill>
                  <a:srgbClr val="00B0F0"/>
                </a:solidFill>
                <a:latin typeface="Arial" charset="0"/>
              </a:rPr>
              <a:t>ofynion</a:t>
            </a:r>
            <a:r>
              <a:rPr lang="en-GB" sz="2400" b="1" dirty="0">
                <a:solidFill>
                  <a:srgbClr val="00B0F0"/>
                </a:solidFill>
                <a:latin typeface="Arial" charset="0"/>
              </a:rPr>
              <a:t> </a:t>
            </a:r>
            <a:r>
              <a:rPr lang="en-GB" sz="2400" b="1" dirty="0" err="1">
                <a:solidFill>
                  <a:srgbClr val="00B0F0"/>
                </a:solidFill>
                <a:latin typeface="Arial" charset="0"/>
              </a:rPr>
              <a:t>Gofal</a:t>
            </a:r>
            <a:r>
              <a:rPr lang="en-GB" sz="2400" b="1" dirty="0">
                <a:solidFill>
                  <a:srgbClr val="00B0F0"/>
                </a:solidFill>
                <a:latin typeface="Arial" charset="0"/>
              </a:rPr>
              <a:t> </a:t>
            </a:r>
            <a:r>
              <a:rPr lang="en-GB" sz="2400" b="1" dirty="0" err="1">
                <a:solidFill>
                  <a:srgbClr val="00B0F0"/>
                </a:solidFill>
                <a:latin typeface="Arial" charset="0"/>
              </a:rPr>
              <a:t>Cymdeithasol</a:t>
            </a:r>
            <a:r>
              <a:rPr lang="en-GB" sz="2400" b="1" dirty="0">
                <a:solidFill>
                  <a:srgbClr val="00B0F0"/>
                </a:solidFill>
                <a:latin typeface="Arial" charset="0"/>
              </a:rPr>
              <a:t> Cymru </a:t>
            </a:r>
            <a:r>
              <a:rPr lang="en-GB" sz="2400" b="1" dirty="0" err="1">
                <a:solidFill>
                  <a:srgbClr val="00B0F0"/>
                </a:solidFill>
                <a:latin typeface="Arial" charset="0"/>
              </a:rPr>
              <a:t>a’r</a:t>
            </a:r>
            <a:r>
              <a:rPr lang="en-GB" sz="2400" b="1" dirty="0">
                <a:solidFill>
                  <a:srgbClr val="00B0F0"/>
                </a:solidFill>
                <a:latin typeface="Arial" charset="0"/>
              </a:rPr>
              <a:t> </a:t>
            </a:r>
            <a:r>
              <a:rPr lang="en-GB" sz="2400" b="1" dirty="0" err="1">
                <a:solidFill>
                  <a:srgbClr val="00B0F0"/>
                </a:solidFill>
                <a:latin typeface="Arial" charset="0"/>
              </a:rPr>
              <a:t>Safonau</a:t>
            </a:r>
            <a:r>
              <a:rPr lang="en-GB" sz="2400" b="1" dirty="0">
                <a:solidFill>
                  <a:srgbClr val="00B0F0"/>
                </a:solidFill>
                <a:latin typeface="Arial" charset="0"/>
              </a:rPr>
              <a:t> </a:t>
            </a:r>
            <a:r>
              <a:rPr lang="en-GB" sz="2400" b="1" dirty="0" err="1">
                <a:solidFill>
                  <a:srgbClr val="00B0F0"/>
                </a:solidFill>
                <a:latin typeface="Arial" charset="0"/>
              </a:rPr>
              <a:t>Galwedigaethol</a:t>
            </a:r>
            <a:r>
              <a:rPr lang="en-GB" sz="2400" b="1" dirty="0">
                <a:solidFill>
                  <a:srgbClr val="00B0F0"/>
                </a:solidFill>
                <a:latin typeface="Arial" charset="0"/>
              </a:rPr>
              <a:t> </a:t>
            </a:r>
            <a:r>
              <a:rPr lang="en-GB" sz="2400" b="1" dirty="0" err="1">
                <a:solidFill>
                  <a:srgbClr val="00B0F0"/>
                </a:solidFill>
                <a:latin typeface="Arial" charset="0"/>
              </a:rPr>
              <a:t>Cenedlaethol</a:t>
            </a:r>
            <a:endParaRPr lang="en-GB" sz="2400" b="1" dirty="0">
              <a:solidFill>
                <a:srgbClr val="00B0F0"/>
              </a:solidFill>
              <a:latin typeface="Arial" charset="0"/>
            </a:endParaRPr>
          </a:p>
          <a:p>
            <a:pPr fontAlgn="auto">
              <a:lnSpc>
                <a:spcPct val="110000"/>
              </a:lnSpc>
              <a:spcBef>
                <a:spcPts val="0"/>
              </a:spcBef>
              <a:spcAft>
                <a:spcPts val="0"/>
              </a:spcAft>
              <a:buFont typeface="Arial" pitchFamily="34" charset="0"/>
              <a:buChar char="•"/>
              <a:defRPr/>
            </a:pPr>
            <a:endParaRPr lang="en-GB" sz="2000" dirty="0">
              <a:latin typeface="Arial" charset="0"/>
            </a:endParaRPr>
          </a:p>
          <a:p>
            <a:pPr fontAlgn="auto">
              <a:lnSpc>
                <a:spcPct val="110000"/>
              </a:lnSpc>
              <a:spcBef>
                <a:spcPts val="0"/>
              </a:spcBef>
              <a:spcAft>
                <a:spcPts val="0"/>
              </a:spcAft>
              <a:buFont typeface="Arial" pitchFamily="34" charset="0"/>
              <a:buChar char="•"/>
              <a:defRPr/>
            </a:pPr>
            <a:r>
              <a:rPr lang="en-GB" sz="2400" dirty="0" err="1">
                <a:latin typeface="Arial" panose="020B0604020202020204" pitchFamily="34" charset="0"/>
                <a:cs typeface="Arial" panose="020B0604020202020204" pitchFamily="34" charset="0"/>
              </a:rPr>
              <a:t>Dadansoddi</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wrth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asesu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er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mwyn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llywio</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ymyriadau</a:t>
            </a:r>
            <a:r>
              <a:rPr lang="en-GB" sz="2400" dirty="0">
                <a:latin typeface="Arial" panose="020B0604020202020204" pitchFamily="34" charset="0"/>
                <a:cs typeface="Arial" panose="020B0604020202020204" pitchFamily="34" charset="0"/>
              </a:rPr>
              <a:t> </a:t>
            </a:r>
          </a:p>
          <a:p>
            <a:pPr fontAlgn="auto">
              <a:lnSpc>
                <a:spcPct val="110000"/>
              </a:lnSpc>
              <a:spcBef>
                <a:spcPts val="0"/>
              </a:spcBef>
              <a:spcAft>
                <a:spcPts val="0"/>
              </a:spcAft>
              <a:buFont typeface="Arial" pitchFamily="34" charset="0"/>
              <a:buChar char="•"/>
              <a:defRPr/>
            </a:pPr>
            <a:r>
              <a:rPr lang="en-GB" sz="2400" dirty="0" err="1">
                <a:latin typeface="Arial" panose="020B0604020202020204" pitchFamily="34" charset="0"/>
                <a:cs typeface="Arial" panose="020B0604020202020204" pitchFamily="34" charset="0"/>
              </a:rPr>
              <a:t>Cydweithio</a:t>
            </a:r>
            <a:r>
              <a:rPr lang="en-GB" sz="2400" dirty="0">
                <a:latin typeface="Arial" panose="020B0604020202020204" pitchFamily="34" charset="0"/>
                <a:cs typeface="Arial" panose="020B0604020202020204" pitchFamily="34" charset="0"/>
              </a:rPr>
              <a:t> â </a:t>
            </a:r>
            <a:r>
              <a:rPr lang="en-GB" sz="2400" dirty="0" err="1">
                <a:latin typeface="Arial" panose="020B0604020202020204" pitchFamily="34" charset="0"/>
                <a:cs typeface="Arial" panose="020B0604020202020204" pitchFamily="34" charset="0"/>
              </a:rPr>
              <a:t>phobl</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sydd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angen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gofal</a:t>
            </a:r>
            <a:r>
              <a:rPr lang="en-GB" sz="2400" dirty="0">
                <a:latin typeface="Arial" panose="020B0604020202020204" pitchFamily="34" charset="0"/>
                <a:cs typeface="Arial" panose="020B0604020202020204" pitchFamily="34" charset="0"/>
              </a:rPr>
              <a:t> a </a:t>
            </a:r>
            <a:r>
              <a:rPr lang="en-GB" sz="2400" dirty="0" err="1">
                <a:latin typeface="Arial" panose="020B0604020202020204" pitchFamily="34" charset="0"/>
                <a:cs typeface="Arial" panose="020B0604020202020204" pitchFamily="34" charset="0"/>
              </a:rPr>
              <a:t>chefnogaeth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eu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gofalwyr</a:t>
            </a:r>
            <a:r>
              <a:rPr lang="en-GB" sz="2400" dirty="0">
                <a:latin typeface="Arial" panose="020B0604020202020204" pitchFamily="34" charset="0"/>
                <a:cs typeface="Arial" panose="020B0604020202020204" pitchFamily="34" charset="0"/>
              </a:rPr>
              <a:t> a </a:t>
            </a:r>
            <a:r>
              <a:rPr lang="en-GB" sz="2400" dirty="0" err="1">
                <a:latin typeface="Arial" panose="020B0604020202020204" pitchFamily="34" charset="0"/>
                <a:cs typeface="Arial" panose="020B0604020202020204" pitchFamily="34" charset="0"/>
              </a:rPr>
              <a:t>gweithwyr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proffesiynol</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eraill</a:t>
            </a:r>
            <a:r>
              <a:rPr lang="en-GB" sz="2400" dirty="0">
                <a:latin typeface="Arial" panose="020B0604020202020204" pitchFamily="34" charset="0"/>
                <a:cs typeface="Arial" panose="020B0604020202020204" pitchFamily="34" charset="0"/>
              </a:rPr>
              <a:t>;</a:t>
            </a:r>
          </a:p>
          <a:p>
            <a:pPr fontAlgn="auto">
              <a:lnSpc>
                <a:spcPct val="110000"/>
              </a:lnSpc>
              <a:spcBef>
                <a:spcPts val="0"/>
              </a:spcBef>
              <a:spcAft>
                <a:spcPts val="0"/>
              </a:spcAft>
              <a:buFont typeface="Arial" pitchFamily="34" charset="0"/>
              <a:buChar char="•"/>
              <a:defRPr/>
            </a:pPr>
            <a:r>
              <a:rPr lang="en-GB" sz="2400" dirty="0" err="1">
                <a:latin typeface="Arial" panose="020B0604020202020204" pitchFamily="34" charset="0"/>
                <a:cs typeface="Arial" panose="020B0604020202020204" pitchFamily="34" charset="0"/>
              </a:rPr>
              <a:t>Ymyriad</a:t>
            </a:r>
            <a:r>
              <a:rPr lang="en-GB" sz="2400" dirty="0">
                <a:latin typeface="Arial" panose="020B0604020202020204" pitchFamily="34" charset="0"/>
                <a:cs typeface="Arial" panose="020B0604020202020204" pitchFamily="34" charset="0"/>
              </a:rPr>
              <a:t> a </a:t>
            </a:r>
            <a:r>
              <a:rPr lang="en-GB" sz="2400" dirty="0" err="1">
                <a:latin typeface="Arial" panose="020B0604020202020204" pitchFamily="34" charset="0"/>
                <a:cs typeface="Arial" panose="020B0604020202020204" pitchFamily="34" charset="0"/>
              </a:rPr>
              <a:t>chymhwyso</a:t>
            </a:r>
            <a:r>
              <a:rPr lang="en-GB" sz="2400" dirty="0">
                <a:latin typeface="Arial" panose="020B0604020202020204" pitchFamily="34" charset="0"/>
                <a:cs typeface="Arial" panose="020B0604020202020204" pitchFamily="34" charset="0"/>
              </a:rPr>
              <a:t> barn </a:t>
            </a:r>
            <a:r>
              <a:rPr lang="en-GB" sz="2400" dirty="0" err="1">
                <a:latin typeface="Arial" panose="020B0604020202020204" pitchFamily="34" charset="0"/>
                <a:cs typeface="Arial" panose="020B0604020202020204" pitchFamily="34" charset="0"/>
              </a:rPr>
              <a:t>broffesiynol</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mewn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sefyllfaoedd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cynyddol</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gymhleth</a:t>
            </a:r>
            <a:r>
              <a:rPr lang="en-GB" sz="2400" dirty="0">
                <a:latin typeface="Arial" panose="020B0604020202020204" pitchFamily="34" charset="0"/>
                <a:cs typeface="Arial" panose="020B0604020202020204" pitchFamily="34" charset="0"/>
              </a:rPr>
              <a:t> </a:t>
            </a:r>
          </a:p>
          <a:p>
            <a:pPr fontAlgn="auto">
              <a:spcBef>
                <a:spcPct val="100000"/>
              </a:spcBef>
              <a:spcAft>
                <a:spcPts val="0"/>
              </a:spcAft>
              <a:buFont typeface="Arial" pitchFamily="34" charset="0"/>
              <a:buChar char="•"/>
              <a:defRPr/>
            </a:pPr>
            <a:endParaRPr lang="en-GB" sz="2000" dirty="0">
              <a:latin typeface="Arial" charset="0"/>
            </a:endParaRPr>
          </a:p>
        </p:txBody>
      </p:sp>
      <p:sp>
        <p:nvSpPr>
          <p:cNvPr id="2052" name="Rectangle 6"/>
          <p:cNvSpPr>
            <a:spLocks noGrp="1" noChangeArrowheads="1"/>
          </p:cNvSpPr>
          <p:nvPr>
            <p:ph type="body" sz="half" idx="2"/>
          </p:nvPr>
        </p:nvSpPr>
        <p:spPr>
          <a:xfrm>
            <a:off x="4648200" y="1412875"/>
            <a:ext cx="4316288" cy="4176713"/>
          </a:xfrm>
        </p:spPr>
        <p:txBody>
          <a:bodyPr rtlCol="0">
            <a:normAutofit lnSpcReduction="10000"/>
          </a:bodyPr>
          <a:lstStyle/>
          <a:p>
            <a:pPr marL="0" indent="0" fontAlgn="auto">
              <a:spcBef>
                <a:spcPts val="0"/>
              </a:spcBef>
              <a:spcAft>
                <a:spcPts val="0"/>
              </a:spcAft>
              <a:buFontTx/>
              <a:buNone/>
              <a:defRPr/>
            </a:pPr>
            <a:r>
              <a:rPr lang="en-GB" sz="2000" b="1" dirty="0">
                <a:latin typeface="Arial" charset="0"/>
              </a:rPr>
              <a:t>Portfolio is based on the Social Care Wales requirements and the  National Occupational Standards</a:t>
            </a:r>
          </a:p>
          <a:p>
            <a:pPr marL="0" indent="0" fontAlgn="auto">
              <a:spcBef>
                <a:spcPts val="0"/>
              </a:spcBef>
              <a:spcAft>
                <a:spcPts val="0"/>
              </a:spcAft>
              <a:buFontTx/>
              <a:buNone/>
              <a:defRPr/>
            </a:pPr>
            <a:r>
              <a:rPr lang="en-GB" sz="2000" b="1" dirty="0">
                <a:latin typeface="Arial" charset="0"/>
              </a:rPr>
              <a:t>Learning outcomes:</a:t>
            </a:r>
            <a:r>
              <a:rPr lang="en-GB" sz="1800" b="1" dirty="0">
                <a:latin typeface="Arial" charset="0"/>
              </a:rPr>
              <a:t> </a:t>
            </a:r>
          </a:p>
          <a:p>
            <a:pPr marL="0" indent="0" fontAlgn="auto">
              <a:spcBef>
                <a:spcPts val="0"/>
              </a:spcBef>
              <a:spcAft>
                <a:spcPts val="0"/>
              </a:spcAft>
              <a:buFontTx/>
              <a:buNone/>
              <a:defRPr/>
            </a:pPr>
            <a:endParaRPr lang="en-GB" sz="1800" b="1" dirty="0">
              <a:latin typeface="Arial" charset="0"/>
            </a:endParaRPr>
          </a:p>
          <a:p>
            <a:pPr fontAlgn="auto">
              <a:spcBef>
                <a:spcPts val="0"/>
              </a:spcBef>
              <a:spcAft>
                <a:spcPts val="0"/>
              </a:spcAft>
              <a:buFont typeface="Arial" pitchFamily="34" charset="0"/>
              <a:buChar char="•"/>
              <a:defRPr/>
            </a:pPr>
            <a:r>
              <a:rPr lang="en-GB" sz="2000" dirty="0">
                <a:latin typeface="Arial" charset="0"/>
              </a:rPr>
              <a:t>Applying analysis in assessment to inform intervention</a:t>
            </a:r>
          </a:p>
          <a:p>
            <a:pPr fontAlgn="auto">
              <a:spcBef>
                <a:spcPts val="0"/>
              </a:spcBef>
              <a:spcAft>
                <a:spcPts val="0"/>
              </a:spcAft>
              <a:buFont typeface="Arial" pitchFamily="34" charset="0"/>
              <a:buChar char="•"/>
              <a:defRPr/>
            </a:pPr>
            <a:r>
              <a:rPr lang="en-GB" sz="2000" dirty="0">
                <a:latin typeface="Arial" charset="0"/>
              </a:rPr>
              <a:t>Working collaboratively with people in need of care and support, their carers and other professionals;</a:t>
            </a:r>
          </a:p>
          <a:p>
            <a:pPr fontAlgn="auto">
              <a:spcBef>
                <a:spcPts val="0"/>
              </a:spcBef>
              <a:spcAft>
                <a:spcPts val="0"/>
              </a:spcAft>
              <a:buFont typeface="Arial" pitchFamily="34" charset="0"/>
              <a:buChar char="•"/>
              <a:defRPr/>
            </a:pPr>
            <a:r>
              <a:rPr lang="en-GB" sz="2000" dirty="0">
                <a:latin typeface="Arial" charset="0"/>
              </a:rPr>
              <a:t>Intervention and application of professional judgement in increasingly complex situations.</a:t>
            </a:r>
          </a:p>
          <a:p>
            <a:pPr fontAlgn="auto">
              <a:spcAft>
                <a:spcPts val="0"/>
              </a:spcAft>
              <a:buFont typeface="Arial" pitchFamily="34" charset="0"/>
              <a:buChar char="•"/>
              <a:defRPr/>
            </a:pPr>
            <a:endParaRPr lang="en-GB" sz="1800" dirty="0">
              <a:latin typeface="Arial" charset="0"/>
            </a:endParaRPr>
          </a:p>
        </p:txBody>
      </p:sp>
      <p:pic>
        <p:nvPicPr>
          <p:cNvPr id="7" name="Picture 6" descr="sue heade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0"/>
            <a:ext cx="9144000" cy="620713"/>
          </a:xfrm>
          <a:prstGeom prst="rect">
            <a:avLst/>
          </a:prstGeom>
          <a:ln>
            <a:noFill/>
          </a:ln>
          <a:effectLst>
            <a:softEdge rad="11250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p:nvPr>
        </p:nvSpPr>
        <p:spPr/>
        <p:txBody>
          <a:bodyPr/>
          <a:lstStyle/>
          <a:p>
            <a:r>
              <a:rPr lang="en-GB" sz="4000" dirty="0" err="1">
                <a:latin typeface="Arial" charset="0"/>
              </a:rPr>
              <a:t>Tudalen</a:t>
            </a:r>
            <a:r>
              <a:rPr lang="en-GB" sz="4000" dirty="0">
                <a:latin typeface="Arial" charset="0"/>
              </a:rPr>
              <a:t> </a:t>
            </a:r>
            <a:r>
              <a:rPr lang="en-GB" sz="4000" dirty="0" err="1">
                <a:latin typeface="Arial" charset="0"/>
              </a:rPr>
              <a:t>Cynnwys</a:t>
            </a:r>
            <a:r>
              <a:rPr lang="en-GB" sz="4000" dirty="0">
                <a:latin typeface="Arial" charset="0"/>
              </a:rPr>
              <a:t> / Contents Page</a:t>
            </a:r>
          </a:p>
        </p:txBody>
      </p:sp>
      <p:sp>
        <p:nvSpPr>
          <p:cNvPr id="30722" name="Content Placeholder 2"/>
          <p:cNvSpPr>
            <a:spLocks noGrp="1"/>
          </p:cNvSpPr>
          <p:nvPr>
            <p:ph sz="half" idx="1"/>
          </p:nvPr>
        </p:nvSpPr>
        <p:spPr>
          <a:xfrm>
            <a:off x="323850" y="1600200"/>
            <a:ext cx="4171950" cy="3989388"/>
          </a:xfrm>
        </p:spPr>
        <p:txBody>
          <a:bodyPr/>
          <a:lstStyle/>
          <a:p>
            <a:r>
              <a:rPr lang="en-GB" dirty="0" err="1">
                <a:latin typeface="Arial" charset="0"/>
              </a:rPr>
              <a:t>Rhestr</a:t>
            </a:r>
            <a:r>
              <a:rPr lang="en-GB" dirty="0">
                <a:latin typeface="Arial" charset="0"/>
              </a:rPr>
              <a:t> </a:t>
            </a:r>
            <a:r>
              <a:rPr lang="en-GB" dirty="0" err="1">
                <a:latin typeface="Arial" charset="0"/>
              </a:rPr>
              <a:t>cynnwys</a:t>
            </a:r>
            <a:r>
              <a:rPr lang="en-GB" dirty="0">
                <a:latin typeface="Arial" charset="0"/>
              </a:rPr>
              <a:t> </a:t>
            </a:r>
            <a:r>
              <a:rPr lang="en-GB" dirty="0" err="1">
                <a:latin typeface="Arial" charset="0"/>
              </a:rPr>
              <a:t>portffolio</a:t>
            </a:r>
            <a:r>
              <a:rPr lang="en-GB" dirty="0">
                <a:latin typeface="Arial" charset="0"/>
              </a:rPr>
              <a:t> (Tud.5)</a:t>
            </a:r>
          </a:p>
          <a:p>
            <a:r>
              <a:rPr lang="en-GB" dirty="0" err="1">
                <a:latin typeface="Arial" charset="0"/>
              </a:rPr>
              <a:t>Defnyddiol</a:t>
            </a:r>
            <a:r>
              <a:rPr lang="en-GB" dirty="0">
                <a:latin typeface="Arial" charset="0"/>
              </a:rPr>
              <a:t> </a:t>
            </a:r>
            <a:r>
              <a:rPr lang="en-GB" dirty="0" err="1">
                <a:latin typeface="Arial" charset="0"/>
              </a:rPr>
              <a:t>ar</a:t>
            </a:r>
            <a:r>
              <a:rPr lang="en-GB" dirty="0">
                <a:latin typeface="Arial" charset="0"/>
              </a:rPr>
              <a:t> y </a:t>
            </a:r>
            <a:r>
              <a:rPr lang="en-GB" dirty="0" err="1">
                <a:latin typeface="Arial" charset="0"/>
              </a:rPr>
              <a:t>diwedd</a:t>
            </a:r>
            <a:r>
              <a:rPr lang="en-GB" dirty="0">
                <a:latin typeface="Arial" charset="0"/>
              </a:rPr>
              <a:t> </a:t>
            </a:r>
            <a:r>
              <a:rPr lang="en-GB" dirty="0" err="1">
                <a:latin typeface="Arial" charset="0"/>
              </a:rPr>
              <a:t>i</a:t>
            </a:r>
            <a:r>
              <a:rPr lang="en-GB" dirty="0">
                <a:latin typeface="Arial" charset="0"/>
              </a:rPr>
              <a:t> </a:t>
            </a:r>
            <a:r>
              <a:rPr lang="en-GB" dirty="0" err="1">
                <a:latin typeface="Arial" charset="0"/>
              </a:rPr>
              <a:t>sicrhau</a:t>
            </a:r>
            <a:r>
              <a:rPr lang="en-GB" dirty="0">
                <a:latin typeface="Arial" charset="0"/>
              </a:rPr>
              <a:t> </a:t>
            </a:r>
            <a:r>
              <a:rPr lang="en-GB" dirty="0" err="1">
                <a:latin typeface="Arial" charset="0"/>
              </a:rPr>
              <a:t>fod</a:t>
            </a:r>
            <a:r>
              <a:rPr lang="en-GB" dirty="0">
                <a:latin typeface="Arial" charset="0"/>
              </a:rPr>
              <a:t> </a:t>
            </a:r>
            <a:r>
              <a:rPr lang="en-GB" dirty="0" err="1">
                <a:latin typeface="Arial" charset="0"/>
              </a:rPr>
              <a:t>popeth</a:t>
            </a:r>
            <a:r>
              <a:rPr lang="en-GB" dirty="0">
                <a:latin typeface="Arial" charset="0"/>
              </a:rPr>
              <a:t> </a:t>
            </a:r>
            <a:r>
              <a:rPr lang="en-GB" dirty="0" err="1">
                <a:latin typeface="Arial" charset="0"/>
              </a:rPr>
              <a:t>yn</a:t>
            </a:r>
            <a:r>
              <a:rPr lang="en-GB" dirty="0">
                <a:latin typeface="Arial" charset="0"/>
              </a:rPr>
              <a:t> </a:t>
            </a:r>
            <a:r>
              <a:rPr lang="en-GB" dirty="0" err="1">
                <a:latin typeface="Arial" charset="0"/>
              </a:rPr>
              <a:t>eich</a:t>
            </a:r>
            <a:r>
              <a:rPr lang="en-GB" dirty="0">
                <a:latin typeface="Arial" charset="0"/>
              </a:rPr>
              <a:t> </a:t>
            </a:r>
            <a:r>
              <a:rPr lang="en-GB" dirty="0" err="1">
                <a:latin typeface="Arial" charset="0"/>
              </a:rPr>
              <a:t>portffolio</a:t>
            </a:r>
            <a:r>
              <a:rPr lang="en-GB" dirty="0">
                <a:latin typeface="Arial" charset="0"/>
              </a:rPr>
              <a:t> </a:t>
            </a:r>
          </a:p>
        </p:txBody>
      </p:sp>
      <p:sp>
        <p:nvSpPr>
          <p:cNvPr id="30723" name="Content Placeholder 3"/>
          <p:cNvSpPr>
            <a:spLocks noGrp="1"/>
          </p:cNvSpPr>
          <p:nvPr>
            <p:ph sz="half" idx="2"/>
          </p:nvPr>
        </p:nvSpPr>
        <p:spPr>
          <a:xfrm>
            <a:off x="4648200" y="1600200"/>
            <a:ext cx="4038600" cy="3989388"/>
          </a:xfrm>
        </p:spPr>
        <p:txBody>
          <a:bodyPr/>
          <a:lstStyle/>
          <a:p>
            <a:r>
              <a:rPr lang="en-GB" dirty="0">
                <a:latin typeface="Arial" charset="0"/>
              </a:rPr>
              <a:t>List of portfolio content (Page 5)</a:t>
            </a:r>
          </a:p>
          <a:p>
            <a:r>
              <a:rPr lang="en-GB" dirty="0">
                <a:latin typeface="Arial" charset="0"/>
              </a:rPr>
              <a:t>Useful as a tool at the end to ensure your portfolio is complete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274638"/>
            <a:ext cx="8229600" cy="1354137"/>
          </a:xfrm>
        </p:spPr>
        <p:txBody>
          <a:bodyPr rtlCol="0">
            <a:normAutofit fontScale="90000"/>
          </a:bodyPr>
          <a:lstStyle/>
          <a:p>
            <a:pPr fontAlgn="auto">
              <a:spcAft>
                <a:spcPts val="0"/>
              </a:spcAft>
              <a:defRPr/>
            </a:pPr>
            <a:r>
              <a:rPr lang="en-GB" dirty="0" err="1">
                <a:latin typeface="Arial" charset="0"/>
              </a:rPr>
              <a:t>Adolygiad</a:t>
            </a:r>
            <a:r>
              <a:rPr lang="en-GB" dirty="0">
                <a:latin typeface="Arial" charset="0"/>
              </a:rPr>
              <a:t> </a:t>
            </a:r>
            <a:r>
              <a:rPr lang="en-GB" dirty="0" err="1">
                <a:latin typeface="Arial" charset="0"/>
              </a:rPr>
              <a:t>Datblygiadol</a:t>
            </a:r>
            <a:br>
              <a:rPr lang="en-GB" dirty="0">
                <a:latin typeface="Arial" charset="0"/>
              </a:rPr>
            </a:br>
            <a:r>
              <a:rPr lang="en-GB" dirty="0">
                <a:latin typeface="Arial" charset="0"/>
              </a:rPr>
              <a:t>Developmental Review - Task 1</a:t>
            </a:r>
          </a:p>
        </p:txBody>
      </p:sp>
      <p:sp>
        <p:nvSpPr>
          <p:cNvPr id="6147" name="Content Placeholder 2"/>
          <p:cNvSpPr>
            <a:spLocks noGrp="1"/>
          </p:cNvSpPr>
          <p:nvPr>
            <p:ph sz="half" idx="1"/>
          </p:nvPr>
        </p:nvSpPr>
        <p:spPr>
          <a:xfrm>
            <a:off x="251520" y="1600200"/>
            <a:ext cx="4244280" cy="3989388"/>
          </a:xfrm>
        </p:spPr>
        <p:txBody>
          <a:bodyPr rtlCol="0">
            <a:normAutofit fontScale="77500" lnSpcReduction="20000"/>
          </a:bodyPr>
          <a:lstStyle/>
          <a:p>
            <a:pPr marL="0" indent="0" fontAlgn="auto">
              <a:spcAft>
                <a:spcPts val="0"/>
              </a:spcAft>
              <a:buFontTx/>
              <a:buNone/>
              <a:defRPr/>
            </a:pPr>
            <a:endParaRPr lang="en-GB" b="1" dirty="0">
              <a:latin typeface="Arial"/>
              <a:cs typeface="Arial"/>
            </a:endParaRPr>
          </a:p>
          <a:p>
            <a:pPr marL="0" indent="0" fontAlgn="auto">
              <a:spcAft>
                <a:spcPts val="0"/>
              </a:spcAft>
              <a:buFontTx/>
              <a:buNone/>
              <a:defRPr/>
            </a:pPr>
            <a:r>
              <a:rPr lang="en-GB" b="1" dirty="0" err="1">
                <a:latin typeface="Arial"/>
                <a:cs typeface="Arial"/>
              </a:rPr>
              <a:t>Ymarfer</a:t>
            </a:r>
            <a:endParaRPr lang="en-GB" b="1" dirty="0">
              <a:latin typeface="Arial"/>
              <a:cs typeface="Arial"/>
            </a:endParaRPr>
          </a:p>
          <a:p>
            <a:r>
              <a:rPr lang="cy-GB" dirty="0">
                <a:latin typeface="Arial"/>
                <a:cs typeface="Arial"/>
              </a:rPr>
              <a:t>Edrych yn ôl ar eich blwyddyn gyntaf o ymarfer, nodwch feysydd yr ydych yn teimlo eich bod wedi'u datblygu'n broffesiynol ers cymhwyso? </a:t>
            </a:r>
            <a:endParaRPr lang="en-GB" dirty="0">
              <a:latin typeface="Arial"/>
              <a:cs typeface="Arial"/>
            </a:endParaRPr>
          </a:p>
          <a:p>
            <a:r>
              <a:rPr lang="cy-GB" dirty="0">
                <a:latin typeface="Arial"/>
                <a:cs typeface="Arial"/>
              </a:rPr>
              <a:t>Pa feysydd yr ydych yn feddwl fydd yn bwysig i chi eu datblygu dros y flwyddyn nesaf? E.e. bylchau yn eich gwybodaeth neu sgiliau</a:t>
            </a:r>
            <a:endParaRPr lang="en-GB" dirty="0">
              <a:latin typeface="Arial"/>
              <a:cs typeface="Arial"/>
            </a:endParaRPr>
          </a:p>
        </p:txBody>
      </p:sp>
      <p:sp>
        <p:nvSpPr>
          <p:cNvPr id="6148" name="Content Placeholder 3"/>
          <p:cNvSpPr>
            <a:spLocks noGrp="1"/>
          </p:cNvSpPr>
          <p:nvPr>
            <p:ph sz="half" idx="2"/>
          </p:nvPr>
        </p:nvSpPr>
        <p:spPr>
          <a:xfrm>
            <a:off x="4648200" y="1600200"/>
            <a:ext cx="4244975" cy="3989388"/>
          </a:xfrm>
        </p:spPr>
        <p:txBody>
          <a:bodyPr rtlCol="0">
            <a:normAutofit fontScale="77500" lnSpcReduction="20000"/>
          </a:bodyPr>
          <a:lstStyle/>
          <a:p>
            <a:pPr marL="0" indent="0" fontAlgn="auto">
              <a:spcAft>
                <a:spcPts val="0"/>
              </a:spcAft>
              <a:buFontTx/>
              <a:buNone/>
              <a:defRPr/>
            </a:pPr>
            <a:endParaRPr lang="en-GB" b="1" dirty="0">
              <a:latin typeface="Arial" charset="0"/>
            </a:endParaRPr>
          </a:p>
          <a:p>
            <a:pPr marL="0" indent="0" fontAlgn="auto">
              <a:spcAft>
                <a:spcPts val="0"/>
              </a:spcAft>
              <a:buFontTx/>
              <a:buNone/>
              <a:defRPr/>
            </a:pPr>
            <a:r>
              <a:rPr lang="en-GB" b="1" dirty="0">
                <a:latin typeface="Arial" charset="0"/>
              </a:rPr>
              <a:t>Activity </a:t>
            </a:r>
          </a:p>
          <a:p>
            <a:pPr fontAlgn="auto">
              <a:spcAft>
                <a:spcPts val="0"/>
              </a:spcAft>
              <a:defRPr/>
            </a:pPr>
            <a:r>
              <a:rPr lang="en-GB" dirty="0">
                <a:latin typeface="Arial" charset="0"/>
              </a:rPr>
              <a:t>Looking back over your first year in practice, identify key areas where you feel you have developed professionally since qualifying?</a:t>
            </a:r>
          </a:p>
          <a:p>
            <a:pPr fontAlgn="auto">
              <a:spcAft>
                <a:spcPts val="0"/>
              </a:spcAft>
              <a:defRPr/>
            </a:pPr>
            <a:r>
              <a:rPr lang="en-GB" dirty="0">
                <a:latin typeface="Arial" charset="0"/>
              </a:rPr>
              <a:t>What areas do you think will be important for you to develop over the next year? E.g. gaps in your knowledge or skills.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4"/>
          <p:cNvSpPr>
            <a:spLocks noGrp="1" noChangeArrowheads="1"/>
          </p:cNvSpPr>
          <p:nvPr>
            <p:ph type="title"/>
          </p:nvPr>
        </p:nvSpPr>
        <p:spPr>
          <a:xfrm>
            <a:off x="457200" y="188641"/>
            <a:ext cx="8229600" cy="1296144"/>
          </a:xfrm>
        </p:spPr>
        <p:txBody>
          <a:bodyPr/>
          <a:lstStyle/>
          <a:p>
            <a:r>
              <a:rPr lang="en-GB" sz="3600" dirty="0" err="1">
                <a:latin typeface="Arial" charset="0"/>
              </a:rPr>
              <a:t>Adolygiad</a:t>
            </a:r>
            <a:r>
              <a:rPr lang="en-GB" sz="3600" dirty="0">
                <a:latin typeface="Arial" charset="0"/>
              </a:rPr>
              <a:t> </a:t>
            </a:r>
            <a:r>
              <a:rPr lang="en-GB" sz="3600" dirty="0" err="1">
                <a:latin typeface="Arial" charset="0"/>
              </a:rPr>
              <a:t>Datblygiadol</a:t>
            </a:r>
            <a:r>
              <a:rPr lang="en-GB" sz="3600" dirty="0">
                <a:latin typeface="Arial" charset="0"/>
              </a:rPr>
              <a:t> Tasg 1</a:t>
            </a:r>
            <a:br>
              <a:rPr lang="en-GB" sz="3600" dirty="0">
                <a:latin typeface="Arial" charset="0"/>
              </a:rPr>
            </a:br>
            <a:r>
              <a:rPr lang="en-GB" sz="3600" dirty="0">
                <a:latin typeface="Arial" charset="0"/>
              </a:rPr>
              <a:t>Developmental Review Task 1 </a:t>
            </a:r>
          </a:p>
        </p:txBody>
      </p:sp>
      <p:sp>
        <p:nvSpPr>
          <p:cNvPr id="31746" name="Rectangle 5"/>
          <p:cNvSpPr>
            <a:spLocks noGrp="1" noChangeArrowheads="1"/>
          </p:cNvSpPr>
          <p:nvPr>
            <p:ph type="body" sz="half" idx="1"/>
          </p:nvPr>
        </p:nvSpPr>
        <p:spPr>
          <a:xfrm>
            <a:off x="472393" y="1494105"/>
            <a:ext cx="4038600" cy="3989388"/>
          </a:xfrm>
        </p:spPr>
        <p:txBody>
          <a:bodyPr/>
          <a:lstStyle/>
          <a:p>
            <a:pPr>
              <a:buFont typeface="Arial" charset="0"/>
              <a:buNone/>
            </a:pPr>
            <a:r>
              <a:rPr lang="en-GB" sz="2400" dirty="0"/>
              <a:t>Tasg 1 </a:t>
            </a:r>
            <a:r>
              <a:rPr lang="en-GB" sz="2400" dirty="0" err="1"/>
              <a:t>rhan</a:t>
            </a:r>
            <a:r>
              <a:rPr lang="en-GB" sz="2400" dirty="0"/>
              <a:t> a (</a:t>
            </a:r>
            <a:r>
              <a:rPr lang="en-GB" sz="2400" dirty="0" err="1"/>
              <a:t>Tud</a:t>
            </a:r>
            <a:r>
              <a:rPr lang="en-GB" sz="2400" dirty="0"/>
              <a:t>. 6)</a:t>
            </a:r>
          </a:p>
          <a:p>
            <a:r>
              <a:rPr lang="en-GB" sz="2000" dirty="0"/>
              <a:t>750 </a:t>
            </a:r>
            <a:r>
              <a:rPr lang="en-GB" sz="2000" dirty="0" err="1"/>
              <a:t>gair</a:t>
            </a:r>
            <a:r>
              <a:rPr lang="en-GB" sz="2000" dirty="0"/>
              <a:t> </a:t>
            </a:r>
            <a:r>
              <a:rPr lang="en-GB" sz="2000" dirty="0" err="1"/>
              <a:t>i</a:t>
            </a:r>
            <a:r>
              <a:rPr lang="en-GB" sz="2000" dirty="0"/>
              <a:t> </a:t>
            </a:r>
            <a:r>
              <a:rPr lang="en-GB" sz="2000" dirty="0" err="1"/>
              <a:t>adfyfyrio</a:t>
            </a:r>
            <a:r>
              <a:rPr lang="en-GB" sz="2000" dirty="0"/>
              <a:t> </a:t>
            </a:r>
            <a:r>
              <a:rPr lang="en-GB" sz="2000" dirty="0" err="1"/>
              <a:t>ar</a:t>
            </a:r>
            <a:r>
              <a:rPr lang="en-GB" sz="2000" dirty="0"/>
              <a:t> </a:t>
            </a:r>
            <a:r>
              <a:rPr lang="en-GB" sz="2000" dirty="0" err="1"/>
              <a:t>eich</a:t>
            </a:r>
            <a:r>
              <a:rPr lang="en-GB" sz="2000" dirty="0"/>
              <a:t> </a:t>
            </a:r>
            <a:r>
              <a:rPr lang="en-GB" sz="2000" dirty="0" err="1"/>
              <a:t>datblygiad</a:t>
            </a:r>
            <a:r>
              <a:rPr lang="en-GB" sz="2000" dirty="0"/>
              <a:t> </a:t>
            </a:r>
            <a:r>
              <a:rPr lang="en-GB" sz="2000" dirty="0" err="1"/>
              <a:t>proffesiynol</a:t>
            </a:r>
            <a:r>
              <a:rPr lang="en-GB" sz="2000" dirty="0"/>
              <a:t> </a:t>
            </a:r>
            <a:r>
              <a:rPr lang="en-GB" sz="2000" dirty="0" err="1"/>
              <a:t>ers</a:t>
            </a:r>
            <a:r>
              <a:rPr lang="en-GB" sz="2000" dirty="0"/>
              <a:t> </a:t>
            </a:r>
            <a:r>
              <a:rPr lang="en-GB" sz="2000" dirty="0" err="1"/>
              <a:t>cymhwyso</a:t>
            </a:r>
            <a:r>
              <a:rPr lang="en-GB" sz="2000" dirty="0"/>
              <a:t> ac </a:t>
            </a:r>
            <a:r>
              <a:rPr lang="en-GB" sz="2000" dirty="0" err="1"/>
              <a:t>amlinellu'r</a:t>
            </a:r>
            <a:r>
              <a:rPr lang="en-GB" sz="2000" dirty="0"/>
              <a:t> </a:t>
            </a:r>
            <a:r>
              <a:rPr lang="en-GB" sz="2000" dirty="0" err="1"/>
              <a:t>hyn</a:t>
            </a:r>
            <a:r>
              <a:rPr lang="en-GB" sz="2000" dirty="0"/>
              <a:t> </a:t>
            </a:r>
            <a:r>
              <a:rPr lang="en-GB" sz="2000" dirty="0" err="1"/>
              <a:t>rydych</a:t>
            </a:r>
            <a:r>
              <a:rPr lang="en-GB" sz="2000" dirty="0"/>
              <a:t> chi </a:t>
            </a:r>
            <a:r>
              <a:rPr lang="en-GB" sz="2000" dirty="0" err="1"/>
              <a:t>wedi'i</a:t>
            </a:r>
            <a:r>
              <a:rPr lang="en-GB" sz="2000" dirty="0"/>
              <a:t> </a:t>
            </a:r>
            <a:r>
              <a:rPr lang="en-GB" sz="2000" dirty="0" err="1"/>
              <a:t>nodi</a:t>
            </a:r>
            <a:r>
              <a:rPr lang="en-GB" sz="2000" dirty="0"/>
              <a:t> </a:t>
            </a:r>
            <a:r>
              <a:rPr lang="en-GB" sz="2000" dirty="0" err="1"/>
              <a:t>a'i</a:t>
            </a:r>
            <a:r>
              <a:rPr lang="en-GB" sz="2000" dirty="0"/>
              <a:t> </a:t>
            </a:r>
            <a:r>
              <a:rPr lang="en-GB" sz="2000" dirty="0" err="1"/>
              <a:t>gytuno</a:t>
            </a:r>
            <a:r>
              <a:rPr lang="en-GB" sz="2000" dirty="0"/>
              <a:t> </a:t>
            </a:r>
            <a:r>
              <a:rPr lang="en-GB" sz="2000" dirty="0" err="1"/>
              <a:t>â'ch</a:t>
            </a:r>
            <a:r>
              <a:rPr lang="en-GB" sz="2000" dirty="0"/>
              <a:t> </a:t>
            </a:r>
            <a:r>
              <a:rPr lang="en-GB" sz="2000" dirty="0" err="1"/>
              <a:t>rheolwr</a:t>
            </a:r>
            <a:r>
              <a:rPr lang="en-GB" sz="2000" dirty="0"/>
              <a:t> a / </a:t>
            </a:r>
            <a:r>
              <a:rPr lang="en-GB" sz="2000" dirty="0" err="1"/>
              <a:t>neu</a:t>
            </a:r>
            <a:r>
              <a:rPr lang="en-GB" sz="2000" dirty="0"/>
              <a:t> </a:t>
            </a:r>
            <a:r>
              <a:rPr lang="en-GB" sz="2000" dirty="0" err="1"/>
              <a:t>fentor</a:t>
            </a:r>
            <a:r>
              <a:rPr lang="en-GB" sz="2000" dirty="0"/>
              <a:t> </a:t>
            </a:r>
            <a:r>
              <a:rPr lang="en-GB" sz="2000" dirty="0" err="1"/>
              <a:t>ar</a:t>
            </a:r>
            <a:r>
              <a:rPr lang="en-GB" sz="2000" dirty="0"/>
              <a:t> </a:t>
            </a:r>
            <a:r>
              <a:rPr lang="en-GB" sz="2000" dirty="0" err="1"/>
              <a:t>gyfer</a:t>
            </a:r>
            <a:r>
              <a:rPr lang="en-GB" sz="2000" dirty="0"/>
              <a:t> </a:t>
            </a:r>
            <a:r>
              <a:rPr lang="en-GB" sz="2000" dirty="0" err="1"/>
              <a:t>eich</a:t>
            </a:r>
            <a:r>
              <a:rPr lang="en-GB" sz="2000" dirty="0"/>
              <a:t> </a:t>
            </a:r>
            <a:r>
              <a:rPr lang="en-GB" sz="2000" dirty="0" err="1"/>
              <a:t>datblygiad</a:t>
            </a:r>
            <a:r>
              <a:rPr lang="en-GB" sz="2000" dirty="0"/>
              <a:t> </a:t>
            </a:r>
            <a:r>
              <a:rPr lang="en-GB" sz="2000" dirty="0" err="1"/>
              <a:t>dros</a:t>
            </a:r>
            <a:r>
              <a:rPr lang="en-GB" sz="2000" dirty="0"/>
              <a:t> y 12 </a:t>
            </a:r>
            <a:r>
              <a:rPr lang="en-GB" sz="2000" dirty="0" err="1"/>
              <a:t>mis</a:t>
            </a:r>
            <a:r>
              <a:rPr lang="en-GB" sz="2000" dirty="0"/>
              <a:t> </a:t>
            </a:r>
            <a:r>
              <a:rPr lang="en-GB" sz="2000" dirty="0" err="1"/>
              <a:t>nesaf</a:t>
            </a:r>
            <a:r>
              <a:rPr lang="en-GB" sz="2000" dirty="0"/>
              <a:t>. </a:t>
            </a:r>
            <a:r>
              <a:rPr lang="en-GB" sz="2000" dirty="0" err="1"/>
              <a:t>Rhaid</a:t>
            </a:r>
            <a:r>
              <a:rPr lang="en-GB" sz="2000" dirty="0"/>
              <a:t> </a:t>
            </a:r>
            <a:r>
              <a:rPr lang="en-GB" sz="2000" dirty="0" err="1"/>
              <a:t>i</a:t>
            </a:r>
            <a:r>
              <a:rPr lang="en-GB" sz="2000" dirty="0"/>
              <a:t> chi </a:t>
            </a:r>
            <a:r>
              <a:rPr lang="en-GB" sz="2000" dirty="0" err="1"/>
              <a:t>ddangos</a:t>
            </a:r>
            <a:r>
              <a:rPr lang="en-GB" sz="2000" dirty="0"/>
              <a:t> </a:t>
            </a:r>
            <a:r>
              <a:rPr lang="en-GB" sz="2000" dirty="0" err="1"/>
              <a:t>sut</a:t>
            </a:r>
            <a:r>
              <a:rPr lang="en-GB" sz="2000" dirty="0"/>
              <a:t> </a:t>
            </a:r>
            <a:r>
              <a:rPr lang="en-GB" sz="2000" dirty="0" err="1"/>
              <a:t>rydych</a:t>
            </a:r>
            <a:r>
              <a:rPr lang="en-GB" sz="2000" dirty="0"/>
              <a:t> </a:t>
            </a:r>
            <a:r>
              <a:rPr lang="en-GB" sz="2000" dirty="0" err="1"/>
              <a:t>chi'n</a:t>
            </a:r>
            <a:r>
              <a:rPr lang="en-GB" sz="2000" dirty="0"/>
              <a:t> </a:t>
            </a:r>
            <a:r>
              <a:rPr lang="en-GB" sz="2000" dirty="0" err="1"/>
              <a:t>bwriadu</a:t>
            </a:r>
            <a:r>
              <a:rPr lang="en-GB" sz="2000" dirty="0"/>
              <a:t> </a:t>
            </a:r>
            <a:r>
              <a:rPr lang="en-GB" sz="2000" dirty="0" err="1"/>
              <a:t>cwrdd</a:t>
            </a:r>
            <a:r>
              <a:rPr lang="en-GB" sz="2000" dirty="0"/>
              <a:t> â 3 </a:t>
            </a:r>
            <a:r>
              <a:rPr lang="en-GB" sz="2000" dirty="0" err="1"/>
              <a:t>phrif</a:t>
            </a:r>
            <a:r>
              <a:rPr lang="en-GB" sz="2000" dirty="0"/>
              <a:t> </a:t>
            </a:r>
            <a:r>
              <a:rPr lang="en-GB" sz="2000" dirty="0" err="1"/>
              <a:t>amcanion</a:t>
            </a:r>
            <a:r>
              <a:rPr lang="en-GB" sz="2000" dirty="0"/>
              <a:t> </a:t>
            </a:r>
            <a:r>
              <a:rPr lang="en-GB" sz="2000" dirty="0" err="1"/>
              <a:t>dysgu</a:t>
            </a:r>
            <a:r>
              <a:rPr lang="en-GB" sz="2000" dirty="0"/>
              <a:t> GCC a </a:t>
            </a:r>
            <a:r>
              <a:rPr lang="en-GB" sz="2000" dirty="0" err="1"/>
              <a:t>defnyddio</a:t>
            </a:r>
            <a:r>
              <a:rPr lang="en-GB" sz="2000" dirty="0"/>
              <a:t> model </a:t>
            </a:r>
            <a:r>
              <a:rPr lang="en-GB" sz="2000" dirty="0" err="1"/>
              <a:t>adfyfyrio</a:t>
            </a:r>
            <a:r>
              <a:rPr lang="en-GB" sz="2000" dirty="0"/>
              <a:t>.</a:t>
            </a:r>
          </a:p>
        </p:txBody>
      </p:sp>
      <p:sp>
        <p:nvSpPr>
          <p:cNvPr id="31747" name="Rectangle 6"/>
          <p:cNvSpPr>
            <a:spLocks noGrp="1" noChangeArrowheads="1"/>
          </p:cNvSpPr>
          <p:nvPr>
            <p:ph type="body" sz="half" idx="2"/>
          </p:nvPr>
        </p:nvSpPr>
        <p:spPr>
          <a:xfrm>
            <a:off x="4648200" y="1484785"/>
            <a:ext cx="4172272" cy="4248471"/>
          </a:xfrm>
          <a:noFill/>
        </p:spPr>
        <p:txBody>
          <a:bodyPr/>
          <a:lstStyle/>
          <a:p>
            <a:pPr>
              <a:buFont typeface="Arial" charset="0"/>
              <a:buNone/>
            </a:pPr>
            <a:r>
              <a:rPr lang="en-GB" sz="2400" dirty="0"/>
              <a:t>Task 1 part a  (Page 6)</a:t>
            </a:r>
          </a:p>
          <a:p>
            <a:r>
              <a:rPr lang="en-GB" sz="2000" dirty="0">
                <a:latin typeface="Arial" panose="020B0604020202020204" pitchFamily="34" charset="0"/>
                <a:cs typeface="Arial" panose="020B0604020202020204" pitchFamily="34" charset="0"/>
              </a:rPr>
              <a:t>750 words to critically reflect on your professional development since qualifying and outline what you have identified and agreed with your manager and/or mentor for your development over the coming 12 months. You must demonstrate how you intend to meet the 3 main SCW learning outcomes and use a model of reflection.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4"/>
          <p:cNvSpPr>
            <a:spLocks noGrp="1" noChangeArrowheads="1"/>
          </p:cNvSpPr>
          <p:nvPr>
            <p:ph type="title"/>
          </p:nvPr>
        </p:nvSpPr>
        <p:spPr>
          <a:xfrm>
            <a:off x="468313" y="260350"/>
            <a:ext cx="8229600" cy="936625"/>
          </a:xfrm>
        </p:spPr>
        <p:txBody>
          <a:bodyPr/>
          <a:lstStyle/>
          <a:p>
            <a:r>
              <a:rPr lang="en-GB" sz="4000" dirty="0" err="1">
                <a:latin typeface="Arial" charset="0"/>
              </a:rPr>
              <a:t>Arsylliad</a:t>
            </a:r>
            <a:r>
              <a:rPr lang="en-GB" sz="4000" dirty="0">
                <a:latin typeface="Arial" charset="0"/>
              </a:rPr>
              <a:t> / Observation </a:t>
            </a:r>
            <a:r>
              <a:rPr lang="en-GB" sz="4000" dirty="0"/>
              <a:t>Task 2</a:t>
            </a:r>
            <a:endParaRPr lang="en-GB" sz="4000" dirty="0">
              <a:highlight>
                <a:srgbClr val="FFFF00"/>
              </a:highlight>
              <a:latin typeface="Arial" charset="0"/>
            </a:endParaRPr>
          </a:p>
        </p:txBody>
      </p:sp>
      <p:sp>
        <p:nvSpPr>
          <p:cNvPr id="34818" name="Rectangle 5"/>
          <p:cNvSpPr>
            <a:spLocks noGrp="1" noChangeArrowheads="1"/>
          </p:cNvSpPr>
          <p:nvPr>
            <p:ph type="body" sz="half" idx="1"/>
          </p:nvPr>
        </p:nvSpPr>
        <p:spPr>
          <a:xfrm>
            <a:off x="250825" y="1196975"/>
            <a:ext cx="4244975" cy="3989388"/>
          </a:xfrm>
        </p:spPr>
        <p:txBody>
          <a:bodyPr/>
          <a:lstStyle/>
          <a:p>
            <a:pPr>
              <a:buFont typeface="Arial" charset="0"/>
              <a:buNone/>
            </a:pPr>
            <a:r>
              <a:rPr lang="en-GB" sz="2400" b="1" dirty="0">
                <a:latin typeface="Arial" charset="0"/>
              </a:rPr>
              <a:t>Tasg 2 </a:t>
            </a:r>
            <a:r>
              <a:rPr lang="en-GB" sz="2000" dirty="0">
                <a:latin typeface="Arial" charset="0"/>
              </a:rPr>
              <a:t>(</a:t>
            </a:r>
            <a:r>
              <a:rPr lang="en-GB" sz="2000" dirty="0" err="1">
                <a:latin typeface="Arial" charset="0"/>
              </a:rPr>
              <a:t>Tud</a:t>
            </a:r>
            <a:r>
              <a:rPr lang="en-GB" sz="2000" dirty="0">
                <a:latin typeface="Arial" charset="0"/>
              </a:rPr>
              <a:t>. 7)</a:t>
            </a:r>
          </a:p>
          <a:p>
            <a:r>
              <a:rPr lang="en-GB" sz="1800" dirty="0" err="1">
                <a:latin typeface="Arial" charset="0"/>
              </a:rPr>
              <a:t>Angen</a:t>
            </a:r>
            <a:r>
              <a:rPr lang="en-GB" sz="1800" dirty="0">
                <a:latin typeface="Arial" charset="0"/>
              </a:rPr>
              <a:t> </a:t>
            </a:r>
            <a:r>
              <a:rPr lang="en-GB" sz="1800" dirty="0" err="1">
                <a:latin typeface="Arial" charset="0"/>
              </a:rPr>
              <a:t>cwblhau</a:t>
            </a:r>
            <a:r>
              <a:rPr lang="en-GB" sz="1800" dirty="0">
                <a:latin typeface="Arial" charset="0"/>
              </a:rPr>
              <a:t> 1 </a:t>
            </a:r>
            <a:r>
              <a:rPr lang="en-GB" sz="1800" dirty="0" err="1">
                <a:latin typeface="Arial" charset="0"/>
              </a:rPr>
              <a:t>arsylliad</a:t>
            </a:r>
            <a:endParaRPr lang="en-GB" sz="1800" dirty="0">
              <a:latin typeface="Arial" charset="0"/>
            </a:endParaRPr>
          </a:p>
          <a:p>
            <a:r>
              <a:rPr lang="en-GB" sz="1800" dirty="0" err="1">
                <a:latin typeface="Arial" charset="0"/>
              </a:rPr>
              <a:t>Caniatâd</a:t>
            </a:r>
            <a:r>
              <a:rPr lang="en-GB" sz="1800" dirty="0">
                <a:latin typeface="Arial" charset="0"/>
              </a:rPr>
              <a:t> y </a:t>
            </a:r>
            <a:r>
              <a:rPr lang="en-GB" sz="1800" dirty="0" err="1">
                <a:latin typeface="Arial" charset="0"/>
              </a:rPr>
              <a:t>defnyddiwr</a:t>
            </a:r>
            <a:r>
              <a:rPr lang="en-GB" sz="1800" dirty="0">
                <a:latin typeface="Arial" charset="0"/>
              </a:rPr>
              <a:t> </a:t>
            </a:r>
            <a:r>
              <a:rPr lang="en-GB" sz="1800" dirty="0" err="1">
                <a:latin typeface="Arial" charset="0"/>
              </a:rPr>
              <a:t>gwasanaeth</a:t>
            </a:r>
            <a:endParaRPr lang="en-GB" sz="1800" dirty="0">
              <a:latin typeface="Arial" charset="0"/>
            </a:endParaRPr>
          </a:p>
          <a:p>
            <a:r>
              <a:rPr lang="en-GB" sz="1600" dirty="0" err="1"/>
              <a:t>Hyd</a:t>
            </a:r>
            <a:r>
              <a:rPr lang="en-GB" sz="1600" dirty="0"/>
              <a:t> o </a:t>
            </a:r>
            <a:r>
              <a:rPr lang="en-GB" sz="1600" dirty="0" err="1"/>
              <a:t>leiaf</a:t>
            </a:r>
            <a:r>
              <a:rPr lang="en-GB" sz="1600" dirty="0"/>
              <a:t> 30 </a:t>
            </a:r>
            <a:r>
              <a:rPr lang="en-GB" sz="1600" dirty="0" err="1"/>
              <a:t>munud</a:t>
            </a:r>
            <a:r>
              <a:rPr lang="en-GB" sz="1600" dirty="0"/>
              <a:t> neu am </a:t>
            </a:r>
            <a:r>
              <a:rPr lang="en-GB" sz="1600" dirty="0" err="1"/>
              <a:t>gyfnod</a:t>
            </a:r>
            <a:r>
              <a:rPr lang="en-GB" sz="1600" dirty="0"/>
              <a:t> </a:t>
            </a:r>
            <a:r>
              <a:rPr lang="en-GB" sz="1600" dirty="0" err="1"/>
              <a:t>amser</a:t>
            </a:r>
            <a:r>
              <a:rPr lang="en-GB" sz="1600" dirty="0"/>
              <a:t> addas </a:t>
            </a:r>
            <a:r>
              <a:rPr lang="en-GB" sz="1600" dirty="0" err="1"/>
              <a:t>i</a:t>
            </a:r>
            <a:r>
              <a:rPr lang="en-GB" sz="1600" dirty="0"/>
              <a:t> </a:t>
            </a:r>
            <a:r>
              <a:rPr lang="en-GB" sz="1600" dirty="0" err="1"/>
              <a:t>gwrdd</a:t>
            </a:r>
            <a:r>
              <a:rPr lang="en-GB" sz="1600" dirty="0"/>
              <a:t> </a:t>
            </a:r>
            <a:r>
              <a:rPr lang="en-GB" sz="1600" dirty="0" err="1"/>
              <a:t>a’r</a:t>
            </a:r>
            <a:r>
              <a:rPr lang="en-GB" sz="1600" dirty="0"/>
              <a:t> </a:t>
            </a:r>
            <a:r>
              <a:rPr lang="en-GB" sz="1600" dirty="0" err="1"/>
              <a:t>deilliannau</a:t>
            </a:r>
            <a:r>
              <a:rPr lang="en-GB" sz="1600" dirty="0"/>
              <a:t> </a:t>
            </a:r>
            <a:r>
              <a:rPr lang="en-GB" sz="1600" dirty="0" err="1"/>
              <a:t>dysgu</a:t>
            </a:r>
            <a:r>
              <a:rPr lang="en-GB" sz="1600" dirty="0"/>
              <a:t> </a:t>
            </a:r>
            <a:r>
              <a:rPr lang="en-GB" sz="1600" dirty="0" err="1"/>
              <a:t>os</a:t>
            </a:r>
            <a:r>
              <a:rPr lang="en-GB" sz="1600" dirty="0"/>
              <a:t> </a:t>
            </a:r>
            <a:r>
              <a:rPr lang="en-GB" sz="1600" dirty="0" err="1"/>
              <a:t>yn</a:t>
            </a:r>
            <a:r>
              <a:rPr lang="en-GB" sz="1600" dirty="0"/>
              <a:t> </a:t>
            </a:r>
            <a:r>
              <a:rPr lang="en-GB" sz="1600" dirty="0" err="1"/>
              <a:t>rhithiol</a:t>
            </a:r>
            <a:r>
              <a:rPr lang="en-GB" sz="1600" dirty="0"/>
              <a:t> neu </a:t>
            </a:r>
            <a:r>
              <a:rPr lang="en-GB" sz="1600" dirty="0" err="1"/>
              <a:t>dros</a:t>
            </a:r>
            <a:r>
              <a:rPr lang="en-GB" sz="1600" dirty="0"/>
              <a:t> y </a:t>
            </a:r>
            <a:r>
              <a:rPr lang="en-GB" sz="1600" dirty="0" err="1"/>
              <a:t>ffon.</a:t>
            </a:r>
            <a:r>
              <a:rPr lang="en-GB" sz="1800" dirty="0" err="1">
                <a:latin typeface="Arial" charset="0"/>
              </a:rPr>
              <a:t>Canolbwyntio</a:t>
            </a:r>
            <a:r>
              <a:rPr lang="en-GB" sz="1800" dirty="0">
                <a:latin typeface="Arial" charset="0"/>
              </a:rPr>
              <a:t> </a:t>
            </a:r>
            <a:r>
              <a:rPr lang="en-GB" sz="1800" dirty="0" err="1">
                <a:latin typeface="Arial" charset="0"/>
              </a:rPr>
              <a:t>ar</a:t>
            </a:r>
            <a:r>
              <a:rPr lang="en-GB" sz="1800" dirty="0">
                <a:latin typeface="Arial" charset="0"/>
              </a:rPr>
              <a:t> </a:t>
            </a:r>
            <a:r>
              <a:rPr lang="en-GB" sz="1800" dirty="0" err="1">
                <a:latin typeface="Arial" charset="0"/>
              </a:rPr>
              <a:t>sgiliau</a:t>
            </a:r>
            <a:r>
              <a:rPr lang="en-GB" sz="1800" dirty="0">
                <a:latin typeface="Arial" charset="0"/>
              </a:rPr>
              <a:t> ac </a:t>
            </a:r>
            <a:r>
              <a:rPr lang="en-GB" sz="1800" dirty="0" err="1">
                <a:latin typeface="Arial" charset="0"/>
              </a:rPr>
              <a:t>arddull</a:t>
            </a:r>
            <a:r>
              <a:rPr lang="en-GB" sz="1800" dirty="0">
                <a:latin typeface="Arial" charset="0"/>
              </a:rPr>
              <a:t> </a:t>
            </a:r>
            <a:r>
              <a:rPr lang="en-GB" sz="1800" dirty="0" err="1">
                <a:latin typeface="Arial" charset="0"/>
              </a:rPr>
              <a:t>cyfathrebu</a:t>
            </a:r>
            <a:r>
              <a:rPr lang="en-GB" sz="1800" dirty="0">
                <a:latin typeface="Arial" charset="0"/>
              </a:rPr>
              <a:t>, Cod </a:t>
            </a:r>
            <a:r>
              <a:rPr lang="en-GB" sz="1800" dirty="0" err="1">
                <a:latin typeface="Arial" charset="0"/>
              </a:rPr>
              <a:t>Ymarfer</a:t>
            </a:r>
            <a:r>
              <a:rPr lang="en-GB" sz="1800" dirty="0">
                <a:latin typeface="Arial" charset="0"/>
              </a:rPr>
              <a:t> </a:t>
            </a:r>
            <a:r>
              <a:rPr lang="en-GB" sz="1800" dirty="0" err="1">
                <a:latin typeface="Arial" charset="0"/>
              </a:rPr>
              <a:t>Proffesiynol</a:t>
            </a:r>
            <a:r>
              <a:rPr lang="en-GB" sz="1800" dirty="0">
                <a:latin typeface="Arial" charset="0"/>
              </a:rPr>
              <a:t> a </a:t>
            </a:r>
            <a:r>
              <a:rPr lang="en-GB" sz="1800" dirty="0" err="1">
                <a:latin typeface="Arial" charset="0"/>
              </a:rPr>
              <a:t>gwerthoedd</a:t>
            </a:r>
            <a:r>
              <a:rPr lang="en-GB" sz="1800" dirty="0">
                <a:latin typeface="Arial" charset="0"/>
              </a:rPr>
              <a:t>  </a:t>
            </a:r>
          </a:p>
          <a:p>
            <a:r>
              <a:rPr lang="en-GB" sz="1800" dirty="0" err="1">
                <a:latin typeface="Arial" charset="0"/>
              </a:rPr>
              <a:t>Arsyllwr</a:t>
            </a:r>
            <a:r>
              <a:rPr lang="en-GB" sz="1800" dirty="0">
                <a:latin typeface="Arial" charset="0"/>
              </a:rPr>
              <a:t> </a:t>
            </a:r>
            <a:r>
              <a:rPr lang="en-GB" sz="1800" dirty="0" err="1">
                <a:latin typeface="Arial" charset="0"/>
              </a:rPr>
              <a:t>yn</a:t>
            </a:r>
            <a:r>
              <a:rPr lang="en-GB" sz="1800" dirty="0">
                <a:latin typeface="Arial" charset="0"/>
              </a:rPr>
              <a:t> </a:t>
            </a:r>
            <a:r>
              <a:rPr lang="en-GB" sz="1800" dirty="0" err="1">
                <a:latin typeface="Arial" charset="0"/>
              </a:rPr>
              <a:t>gofyn</a:t>
            </a:r>
            <a:r>
              <a:rPr lang="en-GB" sz="1800" dirty="0">
                <a:latin typeface="Arial" charset="0"/>
              </a:rPr>
              <a:t> am </a:t>
            </a:r>
            <a:r>
              <a:rPr lang="en-GB" sz="1800" dirty="0" err="1">
                <a:latin typeface="Arial" charset="0"/>
              </a:rPr>
              <a:t>adborth</a:t>
            </a:r>
            <a:r>
              <a:rPr lang="en-GB" sz="1800" dirty="0">
                <a:latin typeface="Arial" charset="0"/>
              </a:rPr>
              <a:t> </a:t>
            </a:r>
            <a:r>
              <a:rPr lang="en-GB" sz="1800" dirty="0" err="1">
                <a:latin typeface="Arial" charset="0"/>
              </a:rPr>
              <a:t>gan</a:t>
            </a:r>
            <a:r>
              <a:rPr lang="en-GB" sz="1800" dirty="0">
                <a:latin typeface="Arial" charset="0"/>
              </a:rPr>
              <a:t> y </a:t>
            </a:r>
            <a:r>
              <a:rPr lang="en-GB" sz="1800" dirty="0" err="1">
                <a:latin typeface="Arial" charset="0"/>
              </a:rPr>
              <a:t>defnyddiwr</a:t>
            </a:r>
            <a:r>
              <a:rPr lang="en-GB" sz="1800" dirty="0">
                <a:latin typeface="Arial" charset="0"/>
              </a:rPr>
              <a:t> </a:t>
            </a:r>
            <a:r>
              <a:rPr lang="en-GB" sz="1800" dirty="0" err="1">
                <a:latin typeface="Arial" charset="0"/>
              </a:rPr>
              <a:t>ar</a:t>
            </a:r>
            <a:r>
              <a:rPr lang="en-GB" sz="1800" dirty="0">
                <a:latin typeface="Arial" charset="0"/>
              </a:rPr>
              <a:t> </a:t>
            </a:r>
            <a:r>
              <a:rPr lang="en-GB" sz="1800" dirty="0" err="1">
                <a:latin typeface="Arial" charset="0"/>
              </a:rPr>
              <a:t>ôl</a:t>
            </a:r>
            <a:r>
              <a:rPr lang="en-GB" sz="1800" dirty="0">
                <a:latin typeface="Arial" charset="0"/>
              </a:rPr>
              <a:t> </a:t>
            </a:r>
            <a:r>
              <a:rPr lang="en-GB" sz="1800" dirty="0" err="1">
                <a:latin typeface="Arial" charset="0"/>
              </a:rPr>
              <a:t>yr</a:t>
            </a:r>
            <a:r>
              <a:rPr lang="en-GB" sz="1800" dirty="0">
                <a:latin typeface="Arial" charset="0"/>
              </a:rPr>
              <a:t> </a:t>
            </a:r>
            <a:r>
              <a:rPr lang="en-GB" sz="1800" dirty="0" err="1">
                <a:latin typeface="Arial" charset="0"/>
              </a:rPr>
              <a:t>arsylliad</a:t>
            </a:r>
            <a:r>
              <a:rPr lang="en-GB" sz="1800" dirty="0">
                <a:latin typeface="Arial" charset="0"/>
              </a:rPr>
              <a:t> (</a:t>
            </a:r>
            <a:r>
              <a:rPr lang="en-GB" sz="1800" dirty="0" err="1">
                <a:latin typeface="Arial" charset="0"/>
              </a:rPr>
              <a:t>Tud</a:t>
            </a:r>
            <a:r>
              <a:rPr lang="en-GB" sz="1800" dirty="0">
                <a:latin typeface="Arial" charset="0"/>
              </a:rPr>
              <a:t>. 10 </a:t>
            </a:r>
            <a:r>
              <a:rPr lang="en-GB" sz="1600" dirty="0" err="1"/>
              <a:t>Fersiwn</a:t>
            </a:r>
            <a:r>
              <a:rPr lang="en-GB" sz="1600" dirty="0"/>
              <a:t> </a:t>
            </a:r>
            <a:r>
              <a:rPr lang="en-GB" sz="1600" dirty="0" err="1"/>
              <a:t>hawdd</a:t>
            </a:r>
            <a:r>
              <a:rPr lang="en-GB" sz="1600" dirty="0"/>
              <a:t> </a:t>
            </a:r>
            <a:r>
              <a:rPr lang="en-GB" sz="1600" dirty="0" err="1"/>
              <a:t>ei</a:t>
            </a:r>
            <a:r>
              <a:rPr lang="en-GB" sz="1600" dirty="0"/>
              <a:t> </a:t>
            </a:r>
            <a:r>
              <a:rPr lang="en-GB" sz="1600" dirty="0" err="1"/>
              <a:t>ddarllen</a:t>
            </a:r>
            <a:r>
              <a:rPr lang="en-GB" sz="1600" dirty="0"/>
              <a:t> </a:t>
            </a:r>
            <a:r>
              <a:rPr lang="en-GB" sz="1600" dirty="0" err="1"/>
              <a:t>ar</a:t>
            </a:r>
            <a:r>
              <a:rPr lang="en-GB" sz="1600"/>
              <a:t> Moodle).</a:t>
            </a:r>
            <a:endParaRPr lang="en-GB" dirty="0"/>
          </a:p>
          <a:p>
            <a:r>
              <a:rPr lang="en-GB" sz="1800" dirty="0" err="1"/>
              <a:t>Cofiwch</a:t>
            </a:r>
            <a:r>
              <a:rPr lang="en-GB" sz="1800" dirty="0"/>
              <a:t> </a:t>
            </a:r>
            <a:r>
              <a:rPr lang="en-GB" sz="1800" dirty="0" err="1"/>
              <a:t>gynnwys</a:t>
            </a:r>
            <a:r>
              <a:rPr lang="en-GB" sz="1800" dirty="0"/>
              <a:t> </a:t>
            </a:r>
            <a:r>
              <a:rPr lang="en-GB" sz="1800" dirty="0" err="1"/>
              <a:t>gyfeiriad</a:t>
            </a:r>
            <a:r>
              <a:rPr lang="en-GB" sz="1800" dirty="0"/>
              <a:t> at y </a:t>
            </a:r>
            <a:r>
              <a:rPr lang="en-GB" sz="1800" dirty="0" err="1"/>
              <a:t>Cynnig</a:t>
            </a:r>
            <a:r>
              <a:rPr lang="en-GB" sz="1800" dirty="0"/>
              <a:t> </a:t>
            </a:r>
            <a:r>
              <a:rPr lang="en-GB" sz="1800" dirty="0" err="1"/>
              <a:t>Gweithredol</a:t>
            </a:r>
            <a:endParaRPr lang="en-GB" sz="1800" dirty="0">
              <a:latin typeface="Arial" charset="0"/>
            </a:endParaRPr>
          </a:p>
          <a:p>
            <a:endParaRPr lang="en-GB" sz="2000" dirty="0">
              <a:latin typeface="Arial" charset="0"/>
            </a:endParaRPr>
          </a:p>
          <a:p>
            <a:endParaRPr lang="en-GB" sz="2000" dirty="0">
              <a:latin typeface="Arial" charset="0"/>
            </a:endParaRPr>
          </a:p>
        </p:txBody>
      </p:sp>
      <p:sp>
        <p:nvSpPr>
          <p:cNvPr id="34819" name="Rectangle 6"/>
          <p:cNvSpPr>
            <a:spLocks noGrp="1" noChangeArrowheads="1"/>
          </p:cNvSpPr>
          <p:nvPr>
            <p:ph type="body" sz="half" idx="2"/>
          </p:nvPr>
        </p:nvSpPr>
        <p:spPr>
          <a:xfrm>
            <a:off x="4495800" y="1196975"/>
            <a:ext cx="4397375" cy="3989388"/>
          </a:xfrm>
        </p:spPr>
        <p:txBody>
          <a:bodyPr/>
          <a:lstStyle/>
          <a:p>
            <a:pPr>
              <a:lnSpc>
                <a:spcPct val="90000"/>
              </a:lnSpc>
              <a:buNone/>
            </a:pPr>
            <a:r>
              <a:rPr lang="en-GB" sz="2400" b="1" dirty="0">
                <a:latin typeface="Arial" charset="0"/>
              </a:rPr>
              <a:t>Task 2 </a:t>
            </a:r>
            <a:r>
              <a:rPr lang="en-GB" sz="2000" dirty="0">
                <a:latin typeface="Arial" charset="0"/>
              </a:rPr>
              <a:t>(Page 7)</a:t>
            </a:r>
          </a:p>
          <a:p>
            <a:r>
              <a:rPr lang="en-GB" sz="1800" dirty="0">
                <a:latin typeface="Arial" charset="0"/>
              </a:rPr>
              <a:t>Need to complete 1 observation</a:t>
            </a:r>
          </a:p>
          <a:p>
            <a:r>
              <a:rPr lang="en-GB" sz="1800" dirty="0">
                <a:latin typeface="Arial" charset="0"/>
              </a:rPr>
              <a:t>Seek the individuals permission before hand </a:t>
            </a:r>
          </a:p>
          <a:p>
            <a:r>
              <a:rPr lang="en-GB" sz="1800" dirty="0">
                <a:latin typeface="Arial" charset="0"/>
              </a:rPr>
              <a:t>At least 30 minutes long or of a suitable duration to meet the learning outcomes if virtually or over the phone</a:t>
            </a:r>
          </a:p>
          <a:p>
            <a:r>
              <a:rPr lang="en-GB" sz="1800" dirty="0">
                <a:latin typeface="Arial" charset="0"/>
              </a:rPr>
              <a:t>Emphasis is on communication skills and methods, values, ethics and the Code of Professional Practice</a:t>
            </a:r>
          </a:p>
          <a:p>
            <a:r>
              <a:rPr lang="en-GB" sz="1800" dirty="0">
                <a:latin typeface="Arial" charset="0"/>
              </a:rPr>
              <a:t>Observer gets feedback from individual, following the observation (Page 10 handbook/easy read version on Moodle)</a:t>
            </a:r>
          </a:p>
          <a:p>
            <a:r>
              <a:rPr lang="en-GB" sz="1800" dirty="0">
                <a:latin typeface="Arial" charset="0"/>
              </a:rPr>
              <a:t>Include reference to the Active offer. </a:t>
            </a:r>
          </a:p>
          <a:p>
            <a:endParaRPr lang="en-GB" sz="2000" dirty="0">
              <a:latin typeface="Arial" charset="0"/>
            </a:endParaRPr>
          </a:p>
          <a:p>
            <a:endParaRPr lang="en-GB" sz="2000" dirty="0">
              <a:latin typeface="Arial" charset="0"/>
            </a:endParaRPr>
          </a:p>
          <a:p>
            <a:pPr algn="ctr">
              <a:lnSpc>
                <a:spcPct val="90000"/>
              </a:lnSpc>
              <a:buFontTx/>
              <a:buNone/>
            </a:pPr>
            <a:endParaRPr lang="en-GB" sz="2000" b="1" dirty="0">
              <a:latin typeface="Arial"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4"/>
          <p:cNvSpPr>
            <a:spLocks noGrp="1" noChangeArrowheads="1"/>
          </p:cNvSpPr>
          <p:nvPr>
            <p:ph type="title"/>
          </p:nvPr>
        </p:nvSpPr>
        <p:spPr>
          <a:xfrm>
            <a:off x="323528" y="274638"/>
            <a:ext cx="8496944" cy="850106"/>
          </a:xfrm>
        </p:spPr>
        <p:txBody>
          <a:bodyPr/>
          <a:lstStyle/>
          <a:p>
            <a:r>
              <a:rPr lang="en-GB" sz="4000" dirty="0" err="1">
                <a:latin typeface="Arial" charset="0"/>
              </a:rPr>
              <a:t>Diogelu</a:t>
            </a:r>
            <a:r>
              <a:rPr lang="en-GB" sz="4000" dirty="0">
                <a:latin typeface="Arial" charset="0"/>
              </a:rPr>
              <a:t> Tasg 3/ Safeguarding </a:t>
            </a:r>
            <a:r>
              <a:rPr lang="en-GB" sz="4000" dirty="0"/>
              <a:t>Task 3</a:t>
            </a:r>
            <a:endParaRPr lang="en-GB" sz="4000" dirty="0">
              <a:highlight>
                <a:srgbClr val="FFFF00"/>
              </a:highlight>
              <a:latin typeface="Arial" charset="0"/>
            </a:endParaRPr>
          </a:p>
        </p:txBody>
      </p:sp>
      <p:sp>
        <p:nvSpPr>
          <p:cNvPr id="36866" name="Rectangle 5"/>
          <p:cNvSpPr>
            <a:spLocks noGrp="1" noChangeArrowheads="1"/>
          </p:cNvSpPr>
          <p:nvPr>
            <p:ph type="body" sz="half" idx="1"/>
          </p:nvPr>
        </p:nvSpPr>
        <p:spPr>
          <a:xfrm>
            <a:off x="457200" y="1268760"/>
            <a:ext cx="4038600" cy="4320828"/>
          </a:xfrm>
        </p:spPr>
        <p:txBody>
          <a:bodyPr/>
          <a:lstStyle/>
          <a:p>
            <a:pPr marL="0" indent="0">
              <a:buNone/>
            </a:pPr>
            <a:r>
              <a:rPr lang="cy-GB" sz="2000" b="1" dirty="0"/>
              <a:t>Tasg 3 </a:t>
            </a:r>
            <a:r>
              <a:rPr lang="cy-GB" sz="2000" dirty="0"/>
              <a:t>(Tudalen 11) </a:t>
            </a:r>
            <a:endParaRPr lang="en-GB" sz="2000" dirty="0"/>
          </a:p>
          <a:p>
            <a:pPr lvl="0"/>
            <a:r>
              <a:rPr lang="cy-GB" sz="2000" dirty="0"/>
              <a:t>Astudiaeth achos myfyriol beirniadol 4000 o eiriau ar ddiogelu plant neu oedolion </a:t>
            </a:r>
            <a:r>
              <a:rPr lang="en-GB" sz="2000" dirty="0" err="1"/>
              <a:t>yn</a:t>
            </a:r>
            <a:r>
              <a:rPr lang="en-GB" sz="2000" dirty="0"/>
              <a:t> </a:t>
            </a:r>
            <a:r>
              <a:rPr lang="en-GB" sz="2000" dirty="0" err="1"/>
              <a:t>eich</a:t>
            </a:r>
            <a:r>
              <a:rPr lang="en-GB" sz="2000" dirty="0"/>
              <a:t> </a:t>
            </a:r>
            <a:r>
              <a:rPr lang="en-GB" sz="2000" dirty="0" err="1"/>
              <a:t>prif</a:t>
            </a:r>
            <a:r>
              <a:rPr lang="en-GB" sz="2000" dirty="0"/>
              <a:t> </a:t>
            </a:r>
            <a:r>
              <a:rPr lang="en-GB" sz="2000" dirty="0" err="1"/>
              <a:t>faes</a:t>
            </a:r>
            <a:r>
              <a:rPr lang="en-GB" sz="2000" dirty="0"/>
              <a:t> </a:t>
            </a:r>
            <a:r>
              <a:rPr lang="en-GB" sz="2000" dirty="0" err="1"/>
              <a:t>gwaith</a:t>
            </a:r>
            <a:r>
              <a:rPr lang="en-GB" sz="2000" dirty="0"/>
              <a:t>.</a:t>
            </a:r>
          </a:p>
          <a:p>
            <a:pPr marL="0" indent="0">
              <a:buNone/>
            </a:pPr>
            <a:endParaRPr lang="cy-GB" sz="2000" b="1" dirty="0"/>
          </a:p>
          <a:p>
            <a:pPr marL="0" indent="0">
              <a:buNone/>
            </a:pPr>
            <a:r>
              <a:rPr lang="cy-GB" sz="2000" b="1" dirty="0"/>
              <a:t>Tasg 4  </a:t>
            </a:r>
            <a:r>
              <a:rPr lang="cy-GB" sz="2000" dirty="0"/>
              <a:t>(Tudalen 13) </a:t>
            </a:r>
            <a:endParaRPr lang="en-GB" sz="2000" dirty="0"/>
          </a:p>
          <a:p>
            <a:pPr lvl="0"/>
            <a:r>
              <a:rPr lang="cy-GB" sz="2000" dirty="0"/>
              <a:t>Arddangos gwybodaeth a dealltwriaeth o ddiogelu oedolion neu blant mewn maes nad yw'n brif ffocws eich gwaith.</a:t>
            </a:r>
            <a:endParaRPr lang="en-GB" sz="2000" dirty="0"/>
          </a:p>
          <a:p>
            <a:pPr>
              <a:buFont typeface="Arial" charset="0"/>
              <a:buNone/>
            </a:pPr>
            <a:endParaRPr lang="en-GB" sz="2000" dirty="0">
              <a:latin typeface="Arial" charset="0"/>
            </a:endParaRPr>
          </a:p>
        </p:txBody>
      </p:sp>
      <p:sp>
        <p:nvSpPr>
          <p:cNvPr id="36867" name="Rectangle 6"/>
          <p:cNvSpPr>
            <a:spLocks noGrp="1" noChangeArrowheads="1"/>
          </p:cNvSpPr>
          <p:nvPr>
            <p:ph type="body" sz="half" idx="2"/>
          </p:nvPr>
        </p:nvSpPr>
        <p:spPr>
          <a:xfrm>
            <a:off x="4648200" y="1268760"/>
            <a:ext cx="4038600" cy="4320828"/>
          </a:xfrm>
        </p:spPr>
        <p:txBody>
          <a:bodyPr/>
          <a:lstStyle/>
          <a:p>
            <a:pPr>
              <a:buFont typeface="Arial" charset="0"/>
              <a:buNone/>
            </a:pPr>
            <a:r>
              <a:rPr lang="en-GB" sz="2000" b="1" dirty="0"/>
              <a:t>Task 3 </a:t>
            </a:r>
            <a:r>
              <a:rPr lang="en-GB" sz="2000" dirty="0">
                <a:latin typeface="Arial" charset="0"/>
              </a:rPr>
              <a:t>(Page 11)</a:t>
            </a:r>
          </a:p>
          <a:p>
            <a:r>
              <a:rPr lang="en-GB" sz="2000" dirty="0">
                <a:latin typeface="Arial" charset="0"/>
              </a:rPr>
              <a:t>4000 word critically reflective case study based on an assessment concerning the safeguarding of children or adults in your main area of work.  </a:t>
            </a:r>
          </a:p>
          <a:p>
            <a:pPr>
              <a:buFont typeface="Arial" charset="0"/>
              <a:buNone/>
            </a:pPr>
            <a:r>
              <a:rPr lang="en-GB" sz="2000" b="1" dirty="0"/>
              <a:t>Task 4</a:t>
            </a:r>
            <a:r>
              <a:rPr lang="en-GB" sz="2400" dirty="0"/>
              <a:t>  </a:t>
            </a:r>
            <a:r>
              <a:rPr lang="en-GB" sz="2000" dirty="0">
                <a:latin typeface="Arial" charset="0"/>
              </a:rPr>
              <a:t>(Page 13) </a:t>
            </a:r>
          </a:p>
          <a:p>
            <a:r>
              <a:rPr lang="en-GB" sz="2000" dirty="0">
                <a:latin typeface="Arial" charset="0"/>
              </a:rPr>
              <a:t>Demonstrate knowledge and understanding of safeguarding adults or children in an area that is not the main focus of your work.</a:t>
            </a:r>
          </a:p>
          <a:p>
            <a:pPr>
              <a:buFont typeface="Arial" charset="0"/>
              <a:buNone/>
            </a:pPr>
            <a:endParaRPr lang="en-GB" sz="2000" dirty="0">
              <a:latin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Grp="1" noChangeArrowheads="1"/>
          </p:cNvSpPr>
          <p:nvPr>
            <p:ph type="title"/>
          </p:nvPr>
        </p:nvSpPr>
        <p:spPr>
          <a:xfrm>
            <a:off x="457200" y="274638"/>
            <a:ext cx="8229600" cy="1138237"/>
          </a:xfrm>
        </p:spPr>
        <p:txBody>
          <a:bodyPr rtlCol="0">
            <a:normAutofit fontScale="90000"/>
          </a:bodyPr>
          <a:lstStyle/>
          <a:p>
            <a:pPr fontAlgn="auto">
              <a:spcAft>
                <a:spcPts val="0"/>
              </a:spcAft>
              <a:defRPr/>
            </a:pPr>
            <a:r>
              <a:rPr lang="en-GB" sz="3600" dirty="0" err="1">
                <a:latin typeface="Arial" charset="0"/>
              </a:rPr>
              <a:t>Adolygiad</a:t>
            </a:r>
            <a:r>
              <a:rPr lang="en-GB" sz="3600" dirty="0">
                <a:latin typeface="Arial" charset="0"/>
              </a:rPr>
              <a:t> </a:t>
            </a:r>
            <a:r>
              <a:rPr lang="en-GB" sz="3600" dirty="0" err="1">
                <a:latin typeface="Arial" charset="0"/>
              </a:rPr>
              <a:t>Datblygiadol</a:t>
            </a:r>
            <a:r>
              <a:rPr lang="en-GB" sz="3600" dirty="0">
                <a:latin typeface="Arial" charset="0"/>
              </a:rPr>
              <a:t> Tasg 1 </a:t>
            </a:r>
            <a:r>
              <a:rPr lang="en-GB" sz="3600" dirty="0" err="1">
                <a:latin typeface="Arial" charset="0"/>
              </a:rPr>
              <a:t>rhan</a:t>
            </a:r>
            <a:r>
              <a:rPr lang="en-GB" sz="3600" dirty="0">
                <a:latin typeface="Arial" charset="0"/>
              </a:rPr>
              <a:t> b</a:t>
            </a:r>
            <a:br>
              <a:rPr lang="en-GB" sz="3600" dirty="0">
                <a:latin typeface="Arial" charset="0"/>
              </a:rPr>
            </a:br>
            <a:r>
              <a:rPr lang="en-GB" sz="3600" dirty="0">
                <a:latin typeface="Arial" charset="0"/>
              </a:rPr>
              <a:t>Developmental Review </a:t>
            </a:r>
            <a:r>
              <a:rPr lang="en-GB" sz="3600" dirty="0"/>
              <a:t>Task 1 part b</a:t>
            </a:r>
            <a:endParaRPr lang="en-GB" sz="3600" dirty="0">
              <a:highlight>
                <a:srgbClr val="FFFF00"/>
              </a:highlight>
              <a:latin typeface="Arial" charset="0"/>
            </a:endParaRPr>
          </a:p>
        </p:txBody>
      </p:sp>
      <p:sp>
        <p:nvSpPr>
          <p:cNvPr id="38914" name="Rectangle 5"/>
          <p:cNvSpPr>
            <a:spLocks noGrp="1" noChangeArrowheads="1"/>
          </p:cNvSpPr>
          <p:nvPr>
            <p:ph type="body" sz="half" idx="1"/>
          </p:nvPr>
        </p:nvSpPr>
        <p:spPr>
          <a:xfrm>
            <a:off x="250825" y="1600200"/>
            <a:ext cx="4105275" cy="3989388"/>
          </a:xfrm>
        </p:spPr>
        <p:txBody>
          <a:bodyPr/>
          <a:lstStyle/>
          <a:p>
            <a:pPr marL="0" indent="0">
              <a:buNone/>
            </a:pPr>
            <a:r>
              <a:rPr lang="cy-GB" sz="2400" b="1" dirty="0"/>
              <a:t>Tasg 1 rhan b</a:t>
            </a:r>
            <a:r>
              <a:rPr lang="cy-GB" sz="2000" dirty="0"/>
              <a:t> (Tudalen 13) </a:t>
            </a:r>
          </a:p>
          <a:p>
            <a:r>
              <a:rPr lang="en-GB" sz="2000" dirty="0"/>
              <a:t>750 </a:t>
            </a:r>
            <a:r>
              <a:rPr lang="en-GB" sz="2000" dirty="0" err="1"/>
              <a:t>gair</a:t>
            </a:r>
            <a:r>
              <a:rPr lang="en-GB" sz="2000" dirty="0"/>
              <a:t> </a:t>
            </a:r>
            <a:r>
              <a:rPr lang="en-GB" sz="2000" dirty="0" err="1"/>
              <a:t>yn</a:t>
            </a:r>
            <a:r>
              <a:rPr lang="en-GB" sz="2000" dirty="0"/>
              <a:t> </a:t>
            </a:r>
            <a:r>
              <a:rPr lang="en-GB" sz="2000" dirty="0" err="1"/>
              <a:t>myfyrio'n</a:t>
            </a:r>
            <a:r>
              <a:rPr lang="en-GB" sz="2000" dirty="0"/>
              <a:t> </a:t>
            </a:r>
            <a:r>
              <a:rPr lang="en-GB" sz="2000" dirty="0" err="1"/>
              <a:t>feirniadol</a:t>
            </a:r>
            <a:r>
              <a:rPr lang="en-GB" sz="2000" dirty="0"/>
              <a:t> </a:t>
            </a:r>
            <a:r>
              <a:rPr lang="en-GB" sz="2000" dirty="0" err="1"/>
              <a:t>ar</a:t>
            </a:r>
            <a:r>
              <a:rPr lang="en-GB" sz="2000" dirty="0"/>
              <a:t> </a:t>
            </a:r>
            <a:r>
              <a:rPr lang="en-GB" sz="2000" dirty="0" err="1"/>
              <a:t>eich</a:t>
            </a:r>
            <a:r>
              <a:rPr lang="en-GB" sz="2000" dirty="0"/>
              <a:t> </a:t>
            </a:r>
            <a:r>
              <a:rPr lang="en-GB" sz="2000" dirty="0" err="1"/>
              <a:t>datblygiad</a:t>
            </a:r>
            <a:r>
              <a:rPr lang="en-GB" sz="2000" dirty="0"/>
              <a:t> </a:t>
            </a:r>
            <a:r>
              <a:rPr lang="en-GB" sz="2000" dirty="0" err="1"/>
              <a:t>proffesiynol</a:t>
            </a:r>
            <a:r>
              <a:rPr lang="en-GB" sz="2000" dirty="0"/>
              <a:t> </a:t>
            </a:r>
            <a:r>
              <a:rPr lang="en-GB" sz="2000" dirty="0" err="1"/>
              <a:t>dros</a:t>
            </a:r>
            <a:r>
              <a:rPr lang="en-GB" sz="2000" dirty="0"/>
              <a:t> </a:t>
            </a:r>
            <a:r>
              <a:rPr lang="en-GB" sz="2000" dirty="0" err="1"/>
              <a:t>gyfnod</a:t>
            </a:r>
            <a:r>
              <a:rPr lang="en-GB" sz="2000" dirty="0"/>
              <a:t> y </a:t>
            </a:r>
            <a:r>
              <a:rPr lang="en-GB" sz="2000" dirty="0" err="1"/>
              <a:t>rhaglen</a:t>
            </a:r>
            <a:r>
              <a:rPr lang="en-GB" sz="2000" dirty="0"/>
              <a:t> </a:t>
            </a:r>
            <a:r>
              <a:rPr lang="en-GB" sz="2000" dirty="0" err="1"/>
              <a:t>yn</a:t>
            </a:r>
            <a:r>
              <a:rPr lang="en-GB" sz="2000" dirty="0"/>
              <a:t> </a:t>
            </a:r>
            <a:r>
              <a:rPr lang="en-GB" sz="2000" dirty="0" err="1"/>
              <a:t>seiliedig</a:t>
            </a:r>
            <a:r>
              <a:rPr lang="en-GB" sz="2000" dirty="0"/>
              <a:t> </a:t>
            </a:r>
            <a:r>
              <a:rPr lang="en-GB" sz="2000" dirty="0" err="1"/>
              <a:t>ar</a:t>
            </a:r>
            <a:r>
              <a:rPr lang="en-GB" sz="2000" dirty="0"/>
              <a:t> </a:t>
            </a:r>
            <a:r>
              <a:rPr lang="en-GB" sz="2000" dirty="0" err="1"/>
              <a:t>eich</a:t>
            </a:r>
            <a:r>
              <a:rPr lang="en-GB" sz="2000" dirty="0"/>
              <a:t> </a:t>
            </a:r>
            <a:r>
              <a:rPr lang="en-GB" sz="2000" dirty="0" err="1"/>
              <a:t>adfyfyriad</a:t>
            </a:r>
            <a:r>
              <a:rPr lang="en-GB" sz="2000" dirty="0"/>
              <a:t> </a:t>
            </a:r>
            <a:r>
              <a:rPr lang="en-GB" sz="2000" dirty="0" err="1"/>
              <a:t>yn</a:t>
            </a:r>
            <a:r>
              <a:rPr lang="en-GB" sz="2000" dirty="0"/>
              <a:t> </a:t>
            </a:r>
            <a:r>
              <a:rPr lang="en-GB" sz="2000" dirty="0" err="1"/>
              <a:t>Nhasg</a:t>
            </a:r>
            <a:r>
              <a:rPr lang="en-GB" sz="2000" dirty="0"/>
              <a:t> 1 </a:t>
            </a:r>
            <a:r>
              <a:rPr lang="en-GB" sz="2000" dirty="0" err="1"/>
              <a:t>rhan</a:t>
            </a:r>
            <a:r>
              <a:rPr lang="en-GB" sz="2000" dirty="0"/>
              <a:t> a. </a:t>
            </a:r>
          </a:p>
          <a:p>
            <a:r>
              <a:rPr lang="en-GB" sz="2000" dirty="0" err="1"/>
              <a:t>Gan</a:t>
            </a:r>
            <a:r>
              <a:rPr lang="en-GB" sz="2000" dirty="0"/>
              <a:t> </a:t>
            </a:r>
            <a:r>
              <a:rPr lang="en-GB" sz="2000" dirty="0" err="1"/>
              <a:t>gynnwys</a:t>
            </a:r>
            <a:r>
              <a:rPr lang="en-GB" sz="2000" dirty="0"/>
              <a:t> </a:t>
            </a:r>
            <a:r>
              <a:rPr lang="en-GB" sz="2000" dirty="0" err="1"/>
              <a:t>adfyfyrio</a:t>
            </a:r>
            <a:r>
              <a:rPr lang="en-GB" sz="2000" dirty="0"/>
              <a:t> </a:t>
            </a:r>
            <a:r>
              <a:rPr lang="en-GB" sz="2000" dirty="0" err="1"/>
              <a:t>ar</a:t>
            </a:r>
            <a:r>
              <a:rPr lang="en-GB" sz="2000" dirty="0"/>
              <a:t> </a:t>
            </a:r>
            <a:r>
              <a:rPr lang="en-GB" sz="2000" dirty="0" err="1"/>
              <a:t>adborth</a:t>
            </a:r>
            <a:r>
              <a:rPr lang="en-GB" sz="2000" dirty="0"/>
              <a:t> a </a:t>
            </a:r>
            <a:r>
              <a:rPr lang="en-GB" sz="2000" dirty="0" err="1"/>
              <a:t>gawsoch</a:t>
            </a:r>
            <a:r>
              <a:rPr lang="en-GB" sz="2000" dirty="0"/>
              <a:t> </a:t>
            </a:r>
            <a:r>
              <a:rPr lang="en-GB" sz="2000" dirty="0" err="1"/>
              <a:t>gan</a:t>
            </a:r>
            <a:r>
              <a:rPr lang="en-GB" sz="2000" dirty="0"/>
              <a:t> </a:t>
            </a:r>
            <a:r>
              <a:rPr lang="en-GB" sz="2000" dirty="0" err="1"/>
              <a:t>unigolion</a:t>
            </a:r>
            <a:r>
              <a:rPr lang="en-GB" sz="2000" dirty="0"/>
              <a:t> </a:t>
            </a:r>
            <a:r>
              <a:rPr lang="en-GB" sz="2000" dirty="0" err="1"/>
              <a:t>sydd</a:t>
            </a:r>
            <a:r>
              <a:rPr lang="en-GB" sz="2000" dirty="0"/>
              <a:t> </a:t>
            </a:r>
            <a:r>
              <a:rPr lang="en-GB" sz="2000" dirty="0" err="1"/>
              <a:t>angen</a:t>
            </a:r>
            <a:r>
              <a:rPr lang="en-GB" sz="2000" dirty="0"/>
              <a:t> </a:t>
            </a:r>
            <a:r>
              <a:rPr lang="en-GB" sz="2000" dirty="0" err="1"/>
              <a:t>gofal</a:t>
            </a:r>
            <a:r>
              <a:rPr lang="en-GB" sz="2000" dirty="0"/>
              <a:t> a </a:t>
            </a:r>
            <a:r>
              <a:rPr lang="en-GB" sz="2000" dirty="0" err="1"/>
              <a:t>chefnogaeth</a:t>
            </a:r>
            <a:r>
              <a:rPr lang="en-GB" sz="2000" dirty="0"/>
              <a:t>.</a:t>
            </a:r>
          </a:p>
        </p:txBody>
      </p:sp>
      <p:sp>
        <p:nvSpPr>
          <p:cNvPr id="38915" name="Rectangle 6"/>
          <p:cNvSpPr>
            <a:spLocks noGrp="1" noChangeArrowheads="1"/>
          </p:cNvSpPr>
          <p:nvPr>
            <p:ph type="body" sz="half" idx="2"/>
          </p:nvPr>
        </p:nvSpPr>
        <p:spPr>
          <a:xfrm>
            <a:off x="4648200" y="1600200"/>
            <a:ext cx="4316413" cy="3989388"/>
          </a:xfrm>
        </p:spPr>
        <p:txBody>
          <a:bodyPr/>
          <a:lstStyle/>
          <a:p>
            <a:pPr marL="0" indent="0">
              <a:buNone/>
            </a:pPr>
            <a:r>
              <a:rPr lang="en-GB" sz="2400" dirty="0"/>
              <a:t>Task 1 part b </a:t>
            </a:r>
            <a:r>
              <a:rPr lang="en-GB" sz="2000" dirty="0"/>
              <a:t>(Page 13) </a:t>
            </a:r>
          </a:p>
          <a:p>
            <a:r>
              <a:rPr lang="en-GB" sz="2000" dirty="0"/>
              <a:t>750 words critically reflecting on your professional development over the duration of the programme based on your reflection in Task 1 part a.</a:t>
            </a:r>
          </a:p>
          <a:p>
            <a:r>
              <a:rPr lang="en-GB" sz="2000" dirty="0"/>
              <a:t>Including reflecting on feedback you have received from individuals in need of care and support.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D79FB-AA4A-429D-AFA9-EF526A9B1310}"/>
              </a:ext>
            </a:extLst>
          </p:cNvPr>
          <p:cNvSpPr>
            <a:spLocks noGrp="1"/>
          </p:cNvSpPr>
          <p:nvPr>
            <p:ph type="title"/>
          </p:nvPr>
        </p:nvSpPr>
        <p:spPr>
          <a:xfrm>
            <a:off x="251520" y="35201"/>
            <a:ext cx="8428576" cy="1143000"/>
          </a:xfrm>
        </p:spPr>
        <p:txBody>
          <a:bodyPr/>
          <a:lstStyle/>
          <a:p>
            <a:r>
              <a:rPr lang="cy-GB" sz="3000" dirty="0">
                <a:latin typeface="Arial" panose="020B0604020202020204" pitchFamily="34" charset="0"/>
                <a:cs typeface="Arial" panose="020B0604020202020204" pitchFamily="34" charset="0"/>
              </a:rPr>
              <a:t>Adroddiad y Mentor a gwiriad y Rheolwr Llinell</a:t>
            </a:r>
            <a:br>
              <a:rPr lang="en-GB" sz="3200" dirty="0">
                <a:solidFill>
                  <a:srgbClr val="FF0000"/>
                </a:solidFill>
              </a:rPr>
            </a:br>
            <a:r>
              <a:rPr lang="en-GB" sz="3000" dirty="0"/>
              <a:t>Mentor’s Report and Line Managers Verification</a:t>
            </a:r>
            <a:endParaRPr lang="en-GB" sz="3000" dirty="0">
              <a:highlight>
                <a:srgbClr val="FFFF00"/>
              </a:highlight>
            </a:endParaRPr>
          </a:p>
        </p:txBody>
      </p:sp>
      <p:sp>
        <p:nvSpPr>
          <p:cNvPr id="3" name="Content Placeholder 2">
            <a:extLst>
              <a:ext uri="{FF2B5EF4-FFF2-40B4-BE49-F238E27FC236}">
                <a16:creationId xmlns:a16="http://schemas.microsoft.com/office/drawing/2014/main" id="{0B6A836E-CCC5-4921-AC3B-48029061C9F5}"/>
              </a:ext>
            </a:extLst>
          </p:cNvPr>
          <p:cNvSpPr>
            <a:spLocks noGrp="1"/>
          </p:cNvSpPr>
          <p:nvPr>
            <p:ph sz="half" idx="1"/>
          </p:nvPr>
        </p:nvSpPr>
        <p:spPr>
          <a:xfrm>
            <a:off x="179512" y="1417638"/>
            <a:ext cx="4316288" cy="4171603"/>
          </a:xfrm>
        </p:spPr>
        <p:txBody>
          <a:bodyPr/>
          <a:lstStyle/>
          <a:p>
            <a:pPr marL="0" indent="0">
              <a:buNone/>
            </a:pPr>
            <a:r>
              <a:rPr lang="cy-GB" sz="2400" dirty="0">
                <a:latin typeface="Arial" panose="020B0604020202020204" pitchFamily="34" charset="0"/>
                <a:cs typeface="Arial" panose="020B0604020202020204" pitchFamily="34" charset="0"/>
              </a:rPr>
              <a:t>Mae cyflwyno adroddiad Mentor ynghyd â gwiriad Rheolwr Llinell yn ofyniad gorfodol ar gyfer y cyflwyniad. Bydd methu â chynnwys adroddiad Mentor wedi’i lofnodi ynghyd â gwiriad Rheolwr Llinell yn arwain at fethu’r rhaglen. </a:t>
            </a:r>
          </a:p>
          <a:p>
            <a:endParaRPr lang="cy-GB" sz="1600" dirty="0"/>
          </a:p>
        </p:txBody>
      </p:sp>
      <p:sp>
        <p:nvSpPr>
          <p:cNvPr id="4" name="Content Placeholder 3">
            <a:extLst>
              <a:ext uri="{FF2B5EF4-FFF2-40B4-BE49-F238E27FC236}">
                <a16:creationId xmlns:a16="http://schemas.microsoft.com/office/drawing/2014/main" id="{0334282C-96BA-4A32-9447-68CAEE41FAAA}"/>
              </a:ext>
            </a:extLst>
          </p:cNvPr>
          <p:cNvSpPr>
            <a:spLocks noGrp="1"/>
          </p:cNvSpPr>
          <p:nvPr>
            <p:ph sz="half" idx="2"/>
          </p:nvPr>
        </p:nvSpPr>
        <p:spPr>
          <a:xfrm>
            <a:off x="4648200" y="1417638"/>
            <a:ext cx="4244280" cy="4171603"/>
          </a:xfrm>
        </p:spPr>
        <p:txBody>
          <a:bodyPr/>
          <a:lstStyle/>
          <a:p>
            <a:pPr marL="0" indent="0">
              <a:buNone/>
            </a:pPr>
            <a:r>
              <a:rPr lang="en-US" sz="2400" dirty="0">
                <a:latin typeface="Arial" charset="0"/>
              </a:rPr>
              <a:t>Submission of a Mentor’s report together with Line Manager’s verification is a compulsory requirement of the submission. Failure to include a signed Mentor’s report together with Line Manager’s verification will result in failure of the </a:t>
            </a:r>
            <a:r>
              <a:rPr lang="en-US" sz="2400" dirty="0" err="1">
                <a:latin typeface="Arial" charset="0"/>
              </a:rPr>
              <a:t>programme</a:t>
            </a:r>
            <a:r>
              <a:rPr lang="en-US" sz="2400" dirty="0">
                <a:latin typeface="Arial" charset="0"/>
              </a:rPr>
              <a:t>. </a:t>
            </a:r>
            <a:endParaRPr lang="en-GB" sz="2400" dirty="0">
              <a:latin typeface="Arial" charset="0"/>
            </a:endParaRPr>
          </a:p>
        </p:txBody>
      </p:sp>
    </p:spTree>
    <p:extLst>
      <p:ext uri="{BB962C8B-B14F-4D97-AF65-F5344CB8AC3E}">
        <p14:creationId xmlns:p14="http://schemas.microsoft.com/office/powerpoint/2010/main" val="20754552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D79FB-AA4A-429D-AFA9-EF526A9B1310}"/>
              </a:ext>
            </a:extLst>
          </p:cNvPr>
          <p:cNvSpPr>
            <a:spLocks noGrp="1"/>
          </p:cNvSpPr>
          <p:nvPr>
            <p:ph type="title"/>
          </p:nvPr>
        </p:nvSpPr>
        <p:spPr>
          <a:xfrm>
            <a:off x="251520" y="35201"/>
            <a:ext cx="8428576" cy="1143000"/>
          </a:xfrm>
        </p:spPr>
        <p:txBody>
          <a:bodyPr/>
          <a:lstStyle/>
          <a:p>
            <a:br>
              <a:rPr lang="en-GB" sz="3200" dirty="0">
                <a:solidFill>
                  <a:srgbClr val="FF0000"/>
                </a:solidFill>
              </a:rPr>
            </a:br>
            <a:r>
              <a:rPr lang="cy-GB" sz="3000" dirty="0">
                <a:latin typeface="Arial" panose="020B0604020202020204" pitchFamily="34" charset="0"/>
                <a:cs typeface="Arial" panose="020B0604020202020204" pitchFamily="34" charset="0"/>
              </a:rPr>
              <a:t>Adroddiad y Mentor a gwiriad y Rheolwr Llinell</a:t>
            </a:r>
            <a:br>
              <a:rPr lang="en-GB" sz="3200" dirty="0">
                <a:solidFill>
                  <a:srgbClr val="FF0000"/>
                </a:solidFill>
              </a:rPr>
            </a:br>
            <a:r>
              <a:rPr lang="en-GB" sz="3000" dirty="0"/>
              <a:t>Mentor’s Report and Line Managers Verification </a:t>
            </a:r>
            <a:endParaRPr lang="en-GB" sz="3000" dirty="0">
              <a:highlight>
                <a:srgbClr val="FFFF00"/>
              </a:highlight>
            </a:endParaRPr>
          </a:p>
        </p:txBody>
      </p:sp>
      <p:sp>
        <p:nvSpPr>
          <p:cNvPr id="3" name="Content Placeholder 2">
            <a:extLst>
              <a:ext uri="{FF2B5EF4-FFF2-40B4-BE49-F238E27FC236}">
                <a16:creationId xmlns:a16="http://schemas.microsoft.com/office/drawing/2014/main" id="{0B6A836E-CCC5-4921-AC3B-48029061C9F5}"/>
              </a:ext>
            </a:extLst>
          </p:cNvPr>
          <p:cNvSpPr>
            <a:spLocks noGrp="1"/>
          </p:cNvSpPr>
          <p:nvPr>
            <p:ph sz="half" idx="1"/>
          </p:nvPr>
        </p:nvSpPr>
        <p:spPr>
          <a:xfrm>
            <a:off x="179512" y="1417638"/>
            <a:ext cx="4316288" cy="4171603"/>
          </a:xfrm>
        </p:spPr>
        <p:txBody>
          <a:bodyPr/>
          <a:lstStyle/>
          <a:p>
            <a:pPr marL="0" indent="0">
              <a:buNone/>
            </a:pPr>
            <a:r>
              <a:rPr lang="cy-GB" sz="2300" dirty="0">
                <a:latin typeface="Arial" panose="020B0604020202020204" pitchFamily="34" charset="0"/>
                <a:cs typeface="Arial" panose="020B0604020202020204" pitchFamily="34" charset="0"/>
              </a:rPr>
              <a:t>Bydd adroddiad y Mentor ynghyd â gwiriad y Rheolwr Llinell yn darparu tystiolaeth o Ymarfer Proffesiynol a goruchwyliaeth ac arsylwi arfer proffesiynol sydd wedi’u cyflawni wrth ddilyn llwybr y Dystysgrif Raddedig mewn Cadarnhau Ymarfer Gwaith Cymdeithasol, sydd yn cyfateb i 7,000 o eiriau.</a:t>
            </a:r>
            <a:r>
              <a:rPr lang="cy-GB" sz="2000" dirty="0"/>
              <a:t> </a:t>
            </a:r>
            <a:endParaRPr lang="en-GB" sz="2000" dirty="0">
              <a:solidFill>
                <a:srgbClr val="FF0000"/>
              </a:solidFill>
            </a:endParaRPr>
          </a:p>
        </p:txBody>
      </p:sp>
      <p:sp>
        <p:nvSpPr>
          <p:cNvPr id="4" name="Content Placeholder 3">
            <a:extLst>
              <a:ext uri="{FF2B5EF4-FFF2-40B4-BE49-F238E27FC236}">
                <a16:creationId xmlns:a16="http://schemas.microsoft.com/office/drawing/2014/main" id="{0334282C-96BA-4A32-9447-68CAEE41FAAA}"/>
              </a:ext>
            </a:extLst>
          </p:cNvPr>
          <p:cNvSpPr>
            <a:spLocks noGrp="1"/>
          </p:cNvSpPr>
          <p:nvPr>
            <p:ph sz="half" idx="2"/>
          </p:nvPr>
        </p:nvSpPr>
        <p:spPr>
          <a:xfrm>
            <a:off x="4495800" y="1417638"/>
            <a:ext cx="4468688" cy="4171603"/>
          </a:xfrm>
        </p:spPr>
        <p:txBody>
          <a:bodyPr/>
          <a:lstStyle/>
          <a:p>
            <a:pPr marL="0" indent="0">
              <a:buNone/>
            </a:pPr>
            <a:r>
              <a:rPr lang="en-US" sz="2300" dirty="0">
                <a:latin typeface="Arial" panose="020B0604020202020204" pitchFamily="34" charset="0"/>
                <a:cs typeface="Arial" panose="020B0604020202020204" pitchFamily="34" charset="0"/>
              </a:rPr>
              <a:t>The Mentor’s report together with the Line Manager’s verification will provide evidence of Professional Practice, professional supervision and observation of practice that has been undertaken whilst  following the Graduate Certificate in the Consolidation of Social Work practice pathway, which is equivalent to 7,000 words.</a:t>
            </a:r>
            <a:endParaRPr lang="en-GB" sz="2300" dirty="0">
              <a:latin typeface="Arial" panose="020B0604020202020204" pitchFamily="34" charset="0"/>
              <a:cs typeface="Arial" panose="020B0604020202020204" pitchFamily="34" charset="0"/>
            </a:endParaRPr>
          </a:p>
          <a:p>
            <a:pPr marL="0" indent="0">
              <a:buNone/>
            </a:pPr>
            <a:r>
              <a:rPr lang="en-GB" sz="1900" dirty="0">
                <a:solidFill>
                  <a:srgbClr val="FF0000"/>
                </a:solidFill>
              </a:rPr>
              <a:t> </a:t>
            </a:r>
          </a:p>
        </p:txBody>
      </p:sp>
    </p:spTree>
    <p:extLst>
      <p:ext uri="{BB962C8B-B14F-4D97-AF65-F5344CB8AC3E}">
        <p14:creationId xmlns:p14="http://schemas.microsoft.com/office/powerpoint/2010/main" val="20715425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p:nvPr>
        </p:nvSpPr>
        <p:spPr>
          <a:xfrm>
            <a:off x="457200" y="274638"/>
            <a:ext cx="8229600" cy="922337"/>
          </a:xfrm>
        </p:spPr>
        <p:txBody>
          <a:bodyPr/>
          <a:lstStyle/>
          <a:p>
            <a:r>
              <a:rPr lang="en-GB" sz="3600" dirty="0" err="1"/>
              <a:t>Adrannau</a:t>
            </a:r>
            <a:r>
              <a:rPr lang="en-GB" sz="3600" dirty="0"/>
              <a:t> </a:t>
            </a:r>
            <a:r>
              <a:rPr lang="en-GB" sz="3600" dirty="0" err="1"/>
              <a:t>Terfynol</a:t>
            </a:r>
            <a:r>
              <a:rPr lang="en-GB" sz="3600" dirty="0"/>
              <a:t> y </a:t>
            </a:r>
            <a:r>
              <a:rPr lang="en-GB" sz="3600" dirty="0" err="1"/>
              <a:t>Portffolio</a:t>
            </a:r>
            <a:br>
              <a:rPr lang="en-GB" sz="3600" dirty="0"/>
            </a:br>
            <a:r>
              <a:rPr lang="en-GB" sz="3600" dirty="0"/>
              <a:t>Final Sections of Portfolio </a:t>
            </a:r>
          </a:p>
        </p:txBody>
      </p:sp>
      <p:sp>
        <p:nvSpPr>
          <p:cNvPr id="18435" name="Content Placeholder 2"/>
          <p:cNvSpPr>
            <a:spLocks noGrp="1"/>
          </p:cNvSpPr>
          <p:nvPr>
            <p:ph sz="half" idx="1"/>
          </p:nvPr>
        </p:nvSpPr>
        <p:spPr>
          <a:xfrm>
            <a:off x="248893" y="1506488"/>
            <a:ext cx="4244975" cy="4176812"/>
          </a:xfrm>
        </p:spPr>
        <p:txBody>
          <a:bodyPr rtlCol="0">
            <a:noAutofit/>
          </a:bodyPr>
          <a:lstStyle/>
          <a:p>
            <a:r>
              <a:rPr lang="en-GB" sz="2300" dirty="0" err="1">
                <a:latin typeface="Arial" panose="020B0604020202020204" pitchFamily="34" charset="0"/>
                <a:cs typeface="Arial" panose="020B0604020202020204" pitchFamily="34" charset="0"/>
              </a:rPr>
              <a:t>Rhestr</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gyfeirio</a:t>
            </a:r>
            <a:r>
              <a:rPr lang="en-GB" sz="2300" dirty="0">
                <a:latin typeface="Arial" panose="020B0604020202020204" pitchFamily="34" charset="0"/>
                <a:cs typeface="Arial" panose="020B0604020202020204" pitchFamily="34" charset="0"/>
              </a:rPr>
              <a:t> - </a:t>
            </a:r>
            <a:r>
              <a:rPr lang="en-GB" sz="2300" dirty="0" err="1">
                <a:latin typeface="Arial" panose="020B0604020202020204" pitchFamily="34" charset="0"/>
                <a:cs typeface="Arial" panose="020B0604020202020204" pitchFamily="34" charset="0"/>
              </a:rPr>
              <a:t>deunydd</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wedi'i</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gyfeirio'n</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unig</a:t>
            </a:r>
            <a:endParaRPr lang="en-GB" sz="2300" dirty="0">
              <a:latin typeface="Arial" panose="020B0604020202020204" pitchFamily="34" charset="0"/>
              <a:cs typeface="Arial" panose="020B0604020202020204" pitchFamily="34" charset="0"/>
            </a:endParaRPr>
          </a:p>
          <a:p>
            <a:r>
              <a:rPr lang="en-GB" sz="2300" dirty="0" err="1">
                <a:latin typeface="Arial" panose="020B0604020202020204" pitchFamily="34" charset="0"/>
                <a:cs typeface="Arial" panose="020B0604020202020204" pitchFamily="34" charset="0"/>
              </a:rPr>
              <a:t>Manylion</a:t>
            </a:r>
            <a:r>
              <a:rPr lang="en-GB" sz="2300" dirty="0">
                <a:latin typeface="Arial" panose="020B0604020202020204" pitchFamily="34" charset="0"/>
                <a:cs typeface="Arial" panose="020B0604020202020204" pitchFamily="34" charset="0"/>
              </a:rPr>
              <a:t> y </a:t>
            </a:r>
            <a:r>
              <a:rPr lang="en-GB" sz="2300" dirty="0" err="1">
                <a:latin typeface="Arial" panose="020B0604020202020204" pitchFamily="34" charset="0"/>
                <a:cs typeface="Arial" panose="020B0604020202020204" pitchFamily="34" charset="0"/>
              </a:rPr>
              <a:t>gweithdai</a:t>
            </a:r>
            <a:r>
              <a:rPr lang="en-GB" sz="2300" dirty="0">
                <a:latin typeface="Arial" panose="020B0604020202020204" pitchFamily="34" charset="0"/>
                <a:cs typeface="Arial" panose="020B0604020202020204" pitchFamily="34" charset="0"/>
              </a:rPr>
              <a:t> a </a:t>
            </a:r>
            <a:r>
              <a:rPr lang="en-GB" sz="2300" dirty="0" err="1">
                <a:latin typeface="Arial" panose="020B0604020202020204" pitchFamily="34" charset="0"/>
                <a:cs typeface="Arial" panose="020B0604020202020204" pitchFamily="34" charset="0"/>
              </a:rPr>
              <a:t>fynychwyd</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mae'r</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rhain</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yn</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orfodol</a:t>
            </a:r>
            <a:r>
              <a:rPr lang="en-GB" sz="2300" dirty="0">
                <a:latin typeface="Arial" panose="020B0604020202020204" pitchFamily="34" charset="0"/>
                <a:cs typeface="Arial" panose="020B0604020202020204" pitchFamily="34" charset="0"/>
              </a:rPr>
              <a:t>)</a:t>
            </a:r>
          </a:p>
          <a:p>
            <a:r>
              <a:rPr lang="en-GB" sz="2300" dirty="0" err="1">
                <a:latin typeface="Arial" panose="020B0604020202020204" pitchFamily="34" charset="0"/>
                <a:cs typeface="Arial" panose="020B0604020202020204" pitchFamily="34" charset="0"/>
              </a:rPr>
              <a:t>Adroddiad</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mentoriaid</a:t>
            </a:r>
            <a:endParaRPr lang="en-GB" sz="2300" dirty="0">
              <a:latin typeface="Arial" panose="020B0604020202020204" pitchFamily="34" charset="0"/>
              <a:cs typeface="Arial" panose="020B0604020202020204" pitchFamily="34" charset="0"/>
            </a:endParaRPr>
          </a:p>
          <a:p>
            <a:r>
              <a:rPr lang="en-GB" sz="2300" dirty="0" err="1">
                <a:latin typeface="Arial" panose="020B0604020202020204" pitchFamily="34" charset="0"/>
                <a:cs typeface="Arial" panose="020B0604020202020204" pitchFamily="34" charset="0"/>
              </a:rPr>
              <a:t>Manylion</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llofnodion</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llofnod</a:t>
            </a:r>
            <a:r>
              <a:rPr lang="en-GB" sz="2300" dirty="0">
                <a:latin typeface="Arial" panose="020B0604020202020204" pitchFamily="34" charset="0"/>
                <a:cs typeface="Arial" panose="020B0604020202020204" pitchFamily="34" charset="0"/>
              </a:rPr>
              <a:t> y Mentor a </a:t>
            </a:r>
            <a:r>
              <a:rPr lang="en-GB" sz="2300" dirty="0" err="1">
                <a:latin typeface="Arial" panose="020B0604020202020204" pitchFamily="34" charset="0"/>
                <a:cs typeface="Arial" panose="020B0604020202020204" pitchFamily="34" charset="0"/>
              </a:rPr>
              <a:t>chadarnhad</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rheolwyr</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llinell</a:t>
            </a:r>
            <a:endParaRPr lang="en-GB" sz="2300" dirty="0">
              <a:latin typeface="Arial" panose="020B0604020202020204" pitchFamily="34" charset="0"/>
              <a:cs typeface="Arial" panose="020B0604020202020204" pitchFamily="34" charset="0"/>
            </a:endParaRPr>
          </a:p>
          <a:p>
            <a:r>
              <a:rPr lang="en-GB" sz="2300" dirty="0" err="1">
                <a:latin typeface="Arial" panose="020B0604020202020204" pitchFamily="34" charset="0"/>
                <a:cs typeface="Arial" panose="020B0604020202020204" pitchFamily="34" charset="0"/>
              </a:rPr>
              <a:t>Cytundeb</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Dysgu</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Dysgwr</a:t>
            </a:r>
            <a:r>
              <a:rPr lang="en-GB" sz="2300" dirty="0">
                <a:latin typeface="Arial" panose="020B0604020202020204" pitchFamily="34" charset="0"/>
                <a:cs typeface="Arial" panose="020B0604020202020204" pitchFamily="34" charset="0"/>
              </a:rPr>
              <a:t> a </a:t>
            </a:r>
            <a:r>
              <a:rPr lang="en-GB" sz="2300" dirty="0" err="1">
                <a:latin typeface="Arial" panose="020B0604020202020204" pitchFamily="34" charset="0"/>
                <a:cs typeface="Arial" panose="020B0604020202020204" pitchFamily="34" charset="0"/>
              </a:rPr>
              <a:t>Chyflogwr</a:t>
            </a:r>
            <a:endParaRPr lang="en-GB" sz="2300" dirty="0">
              <a:latin typeface="Arial" panose="020B0604020202020204" pitchFamily="34" charset="0"/>
              <a:cs typeface="Arial" panose="020B0604020202020204" pitchFamily="34" charset="0"/>
            </a:endParaRPr>
          </a:p>
        </p:txBody>
      </p:sp>
      <p:sp>
        <p:nvSpPr>
          <p:cNvPr id="18436" name="Content Placeholder 3"/>
          <p:cNvSpPr>
            <a:spLocks noGrp="1"/>
          </p:cNvSpPr>
          <p:nvPr>
            <p:ph sz="half" idx="2"/>
          </p:nvPr>
        </p:nvSpPr>
        <p:spPr>
          <a:xfrm>
            <a:off x="4648200" y="1600200"/>
            <a:ext cx="4244975" cy="3989388"/>
          </a:xfrm>
        </p:spPr>
        <p:txBody>
          <a:bodyPr rtlCol="0">
            <a:normAutofit fontScale="85000" lnSpcReduction="10000"/>
          </a:bodyPr>
          <a:lstStyle/>
          <a:p>
            <a:pPr>
              <a:defRPr/>
            </a:pPr>
            <a:r>
              <a:rPr lang="en-GB" sz="2700" dirty="0">
                <a:latin typeface="Arial" panose="020B0604020202020204" pitchFamily="34" charset="0"/>
                <a:cs typeface="Arial" panose="020B0604020202020204" pitchFamily="34" charset="0"/>
              </a:rPr>
              <a:t>Reference list - referenced material only</a:t>
            </a:r>
          </a:p>
          <a:p>
            <a:pPr>
              <a:defRPr/>
            </a:pPr>
            <a:r>
              <a:rPr lang="en-GB" sz="2700" dirty="0">
                <a:latin typeface="Arial" panose="020B0604020202020204" pitchFamily="34" charset="0"/>
                <a:cs typeface="Arial" panose="020B0604020202020204" pitchFamily="34" charset="0"/>
              </a:rPr>
              <a:t>Detail of workshops attended (these are mandatory)</a:t>
            </a:r>
          </a:p>
          <a:p>
            <a:pPr>
              <a:defRPr/>
            </a:pPr>
            <a:r>
              <a:rPr lang="en-GB" sz="2700" dirty="0">
                <a:latin typeface="Arial" panose="020B0604020202020204" pitchFamily="34" charset="0"/>
                <a:cs typeface="Arial" panose="020B0604020202020204" pitchFamily="34" charset="0"/>
              </a:rPr>
              <a:t>Mentors report </a:t>
            </a:r>
          </a:p>
          <a:p>
            <a:pPr>
              <a:defRPr/>
            </a:pPr>
            <a:r>
              <a:rPr lang="en-GB" sz="2700" dirty="0">
                <a:latin typeface="Arial" panose="020B0604020202020204" pitchFamily="34" charset="0"/>
                <a:cs typeface="Arial" panose="020B0604020202020204" pitchFamily="34" charset="0"/>
              </a:rPr>
              <a:t>Learners details, signatures, signature of Mentor and line managers verification</a:t>
            </a:r>
          </a:p>
          <a:p>
            <a:pPr>
              <a:defRPr/>
            </a:pPr>
            <a:r>
              <a:rPr lang="en-GB" sz="2700" dirty="0">
                <a:latin typeface="Arial" panose="020B0604020202020204" pitchFamily="34" charset="0"/>
                <a:cs typeface="Arial" panose="020B0604020202020204" pitchFamily="34" charset="0"/>
              </a:rPr>
              <a:t>Learner and Employer Learning Agreement</a:t>
            </a:r>
          </a:p>
          <a:p>
            <a:pPr fontAlgn="auto">
              <a:spcAft>
                <a:spcPts val="0"/>
              </a:spcAft>
              <a:buFont typeface="Arial" pitchFamily="34" charset="0"/>
              <a:buChar char="•"/>
              <a:defRPr/>
            </a:pPr>
            <a:endParaRPr lang="en-GB" b="1" dirty="0">
              <a:latin typeface="Arial" charset="0"/>
            </a:endParaRPr>
          </a:p>
          <a:p>
            <a:pPr fontAlgn="auto">
              <a:spcAft>
                <a:spcPts val="0"/>
              </a:spcAft>
              <a:buFont typeface="Arial" pitchFamily="34" charset="0"/>
              <a:buNone/>
              <a:defRPr/>
            </a:pPr>
            <a:endParaRPr lang="en-GB" dirty="0">
              <a:latin typeface="Arial"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4"/>
          <p:cNvSpPr>
            <a:spLocks noGrp="1"/>
          </p:cNvSpPr>
          <p:nvPr>
            <p:ph type="title"/>
          </p:nvPr>
        </p:nvSpPr>
        <p:spPr>
          <a:xfrm>
            <a:off x="457200" y="274638"/>
            <a:ext cx="8229600" cy="1498600"/>
          </a:xfrm>
        </p:spPr>
        <p:txBody>
          <a:bodyPr/>
          <a:lstStyle/>
          <a:p>
            <a:r>
              <a:rPr lang="en-GB" sz="4000" dirty="0" err="1"/>
              <a:t>Rolau</a:t>
            </a:r>
            <a:r>
              <a:rPr lang="en-GB" sz="4000" dirty="0"/>
              <a:t> a </a:t>
            </a:r>
            <a:r>
              <a:rPr lang="en-GB" sz="4000" dirty="0" err="1"/>
              <a:t>Chyfrifoldebau</a:t>
            </a:r>
            <a:r>
              <a:rPr lang="en-GB" sz="4000" dirty="0"/>
              <a:t> </a:t>
            </a:r>
          </a:p>
        </p:txBody>
      </p:sp>
      <p:sp>
        <p:nvSpPr>
          <p:cNvPr id="6" name="Content Placeholder 5"/>
          <p:cNvSpPr>
            <a:spLocks noGrp="1"/>
          </p:cNvSpPr>
          <p:nvPr>
            <p:ph idx="1"/>
          </p:nvPr>
        </p:nvSpPr>
        <p:spPr>
          <a:xfrm>
            <a:off x="457200" y="1844675"/>
            <a:ext cx="8229600" cy="3671888"/>
          </a:xfrm>
        </p:spPr>
        <p:txBody>
          <a:bodyPr rtlCol="0">
            <a:normAutofit/>
          </a:bodyPr>
          <a:lstStyle/>
          <a:p>
            <a:pPr fontAlgn="auto">
              <a:spcAft>
                <a:spcPts val="0"/>
              </a:spcAft>
              <a:buFont typeface="Arial" pitchFamily="34" charset="0"/>
              <a:buChar char="•"/>
              <a:defRPr/>
            </a:pPr>
            <a:endParaRPr lang="en-GB" dirty="0"/>
          </a:p>
          <a:p>
            <a:pPr marL="0" indent="0" algn="ctr" fontAlgn="auto">
              <a:spcAft>
                <a:spcPts val="0"/>
              </a:spcAft>
              <a:buFont typeface="Arial" pitchFamily="34" charset="0"/>
              <a:buNone/>
              <a:defRPr/>
            </a:pPr>
            <a:r>
              <a:rPr lang="en-GB" sz="4000" dirty="0"/>
              <a:t>Roles and Responsibilities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p:nvPr>
        </p:nvSpPr>
        <p:spPr>
          <a:xfrm>
            <a:off x="457200" y="274638"/>
            <a:ext cx="8229600" cy="993775"/>
          </a:xfrm>
        </p:spPr>
        <p:txBody>
          <a:bodyPr/>
          <a:lstStyle/>
          <a:p>
            <a:r>
              <a:rPr lang="en-GB" sz="3600">
                <a:latin typeface="Arial" charset="0"/>
              </a:rPr>
              <a:t>Cytundeb dysgwr a chyflogwr </a:t>
            </a:r>
            <a:br>
              <a:rPr lang="en-GB" sz="3600">
                <a:latin typeface="Arial" charset="0"/>
              </a:rPr>
            </a:br>
            <a:r>
              <a:rPr lang="en-GB" sz="3600">
                <a:latin typeface="Arial" charset="0"/>
              </a:rPr>
              <a:t>Learner and employer agreement </a:t>
            </a:r>
          </a:p>
        </p:txBody>
      </p:sp>
      <p:sp>
        <p:nvSpPr>
          <p:cNvPr id="18435" name="Content Placeholder 2"/>
          <p:cNvSpPr>
            <a:spLocks noGrp="1"/>
          </p:cNvSpPr>
          <p:nvPr>
            <p:ph sz="half" idx="1"/>
          </p:nvPr>
        </p:nvSpPr>
        <p:spPr>
          <a:xfrm>
            <a:off x="179388" y="1557338"/>
            <a:ext cx="3887787" cy="3987800"/>
          </a:xfrm>
        </p:spPr>
        <p:txBody>
          <a:bodyPr rtlCol="0">
            <a:normAutofit fontScale="92500"/>
          </a:bodyPr>
          <a:lstStyle/>
          <a:p>
            <a:pPr marL="0" indent="0">
              <a:buNone/>
            </a:pPr>
            <a:r>
              <a:rPr lang="cy-GB" sz="2300" dirty="0">
                <a:latin typeface="Arial" charset="0"/>
              </a:rPr>
              <a:t>Tudalen 22</a:t>
            </a:r>
            <a:endParaRPr lang="en-GB" sz="2300" dirty="0">
              <a:latin typeface="Arial" charset="0"/>
            </a:endParaRPr>
          </a:p>
          <a:p>
            <a:pPr marL="0" lvl="0" indent="0">
              <a:buNone/>
            </a:pPr>
            <a:r>
              <a:rPr lang="cy-GB" sz="2400" b="1" dirty="0"/>
              <a:t>Cytundeb Dysgu Dysgwr a Chyflogwr (cytundeb dysgu)</a:t>
            </a:r>
            <a:endParaRPr lang="en-GB" sz="2400" b="1" dirty="0"/>
          </a:p>
          <a:p>
            <a:pPr lvl="0"/>
            <a:r>
              <a:rPr lang="cy-GB" sz="2400" dirty="0"/>
              <a:t>I'w gwblhau ar y dechrau ac i'w roi yn y portffolio</a:t>
            </a:r>
            <a:endParaRPr lang="en-GB" sz="2400" dirty="0"/>
          </a:p>
          <a:p>
            <a:pPr lvl="0"/>
            <a:r>
              <a:rPr lang="cy-GB" sz="2400" dirty="0"/>
              <a:t>I’w gwblhau gyda'r mentor </a:t>
            </a:r>
            <a:endParaRPr lang="en-GB" sz="2400" dirty="0"/>
          </a:p>
          <a:p>
            <a:pPr lvl="0"/>
            <a:r>
              <a:rPr lang="cy-GB" sz="2400" dirty="0"/>
              <a:t>Yn amlinellu'r disgwyliadau gan bawb sy'n ymwneud </a:t>
            </a:r>
            <a:r>
              <a:rPr lang="cy-GB" sz="2400" dirty="0" err="1"/>
              <a:t>â'r</a:t>
            </a:r>
            <a:r>
              <a:rPr lang="cy-GB" sz="2400" dirty="0"/>
              <a:t> broses </a:t>
            </a:r>
            <a:endParaRPr lang="en-GB" sz="2400" dirty="0">
              <a:effectLst/>
            </a:endParaRPr>
          </a:p>
        </p:txBody>
      </p:sp>
      <p:sp>
        <p:nvSpPr>
          <p:cNvPr id="18436" name="Content Placeholder 3"/>
          <p:cNvSpPr>
            <a:spLocks noGrp="1"/>
          </p:cNvSpPr>
          <p:nvPr>
            <p:ph sz="half" idx="2"/>
          </p:nvPr>
        </p:nvSpPr>
        <p:spPr>
          <a:xfrm>
            <a:off x="4500563" y="1600200"/>
            <a:ext cx="4392612" cy="3989388"/>
          </a:xfrm>
        </p:spPr>
        <p:txBody>
          <a:bodyPr rtlCol="0">
            <a:normAutofit fontScale="92500"/>
          </a:bodyPr>
          <a:lstStyle/>
          <a:p>
            <a:pPr marL="0" indent="0" fontAlgn="auto">
              <a:spcAft>
                <a:spcPts val="0"/>
              </a:spcAft>
              <a:buFont typeface="Arial" pitchFamily="34" charset="0"/>
              <a:buNone/>
              <a:defRPr/>
            </a:pPr>
            <a:r>
              <a:rPr lang="en-GB" sz="2300" dirty="0">
                <a:latin typeface="Arial" charset="0"/>
              </a:rPr>
              <a:t>Page 22</a:t>
            </a:r>
          </a:p>
          <a:p>
            <a:pPr marL="0" indent="0" fontAlgn="auto">
              <a:spcAft>
                <a:spcPts val="0"/>
              </a:spcAft>
              <a:buNone/>
              <a:defRPr/>
            </a:pPr>
            <a:r>
              <a:rPr lang="en-GB" sz="2300" b="1" dirty="0">
                <a:latin typeface="Arial" charset="0"/>
              </a:rPr>
              <a:t>Learner and employer agreement (learning agreement)</a:t>
            </a:r>
          </a:p>
          <a:p>
            <a:pPr fontAlgn="auto">
              <a:spcAft>
                <a:spcPts val="0"/>
              </a:spcAft>
              <a:buFont typeface="Arial" pitchFamily="34" charset="0"/>
              <a:buChar char="•"/>
              <a:defRPr/>
            </a:pPr>
            <a:r>
              <a:rPr lang="en-GB" sz="2300" dirty="0">
                <a:latin typeface="Arial" charset="0"/>
              </a:rPr>
              <a:t>To be completed at the beginning and inserted into the portfolio</a:t>
            </a:r>
          </a:p>
          <a:p>
            <a:pPr fontAlgn="auto">
              <a:spcAft>
                <a:spcPts val="0"/>
              </a:spcAft>
              <a:buFont typeface="Arial" pitchFamily="34" charset="0"/>
              <a:buChar char="•"/>
              <a:defRPr/>
            </a:pPr>
            <a:r>
              <a:rPr lang="en-GB" sz="2300" dirty="0">
                <a:latin typeface="Arial" charset="0"/>
              </a:rPr>
              <a:t>To be completed with the mentor </a:t>
            </a:r>
          </a:p>
          <a:p>
            <a:pPr fontAlgn="auto">
              <a:spcAft>
                <a:spcPts val="0"/>
              </a:spcAft>
              <a:buFont typeface="Arial" pitchFamily="34" charset="0"/>
              <a:buChar char="•"/>
              <a:defRPr/>
            </a:pPr>
            <a:r>
              <a:rPr lang="en-GB" sz="2300" dirty="0">
                <a:latin typeface="Arial" charset="0"/>
              </a:rPr>
              <a:t>Sets out the expectations of everyone involved in the process </a:t>
            </a:r>
          </a:p>
          <a:p>
            <a:pPr fontAlgn="auto">
              <a:spcAft>
                <a:spcPts val="0"/>
              </a:spcAft>
              <a:buFont typeface="Arial" pitchFamily="34" charset="0"/>
              <a:buChar char="•"/>
              <a:defRPr/>
            </a:pPr>
            <a:endParaRPr lang="en-GB" sz="2400" dirty="0">
              <a:latin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4"/>
          <p:cNvSpPr>
            <a:spLocks noGrp="1" noChangeArrowheads="1"/>
          </p:cNvSpPr>
          <p:nvPr>
            <p:ph type="title"/>
          </p:nvPr>
        </p:nvSpPr>
        <p:spPr>
          <a:xfrm>
            <a:off x="457200" y="274638"/>
            <a:ext cx="8229600" cy="1209675"/>
          </a:xfrm>
        </p:spPr>
        <p:txBody>
          <a:bodyPr/>
          <a:lstStyle/>
          <a:p>
            <a:r>
              <a:rPr lang="en-GB" sz="3600">
                <a:latin typeface="Arial" charset="0"/>
              </a:rPr>
              <a:t>Rol yr Uned Hyffoddi</a:t>
            </a:r>
            <a:br>
              <a:rPr lang="en-GB" sz="3600">
                <a:latin typeface="Arial" charset="0"/>
              </a:rPr>
            </a:br>
            <a:r>
              <a:rPr lang="en-GB" sz="3600">
                <a:latin typeface="Arial" charset="0"/>
              </a:rPr>
              <a:t>Role of Training Department</a:t>
            </a:r>
          </a:p>
        </p:txBody>
      </p:sp>
      <p:sp>
        <p:nvSpPr>
          <p:cNvPr id="18435" name="Rectangle 5"/>
          <p:cNvSpPr>
            <a:spLocks noGrp="1" noChangeArrowheads="1"/>
          </p:cNvSpPr>
          <p:nvPr>
            <p:ph type="body" sz="half" idx="1"/>
          </p:nvPr>
        </p:nvSpPr>
        <p:spPr>
          <a:xfrm>
            <a:off x="4787900" y="1557338"/>
            <a:ext cx="4110038" cy="3987800"/>
          </a:xfrm>
        </p:spPr>
        <p:txBody>
          <a:bodyPr rtlCol="0">
            <a:normAutofit/>
          </a:bodyPr>
          <a:lstStyle/>
          <a:p>
            <a:pPr marL="285750" lvl="1" fontAlgn="auto">
              <a:spcAft>
                <a:spcPts val="0"/>
              </a:spcAft>
              <a:buFont typeface="Arial" pitchFamily="34" charset="0"/>
              <a:buChar char="•"/>
              <a:defRPr/>
            </a:pPr>
            <a:r>
              <a:rPr lang="en-GB" sz="2000" dirty="0"/>
              <a:t>Manage the application process</a:t>
            </a:r>
          </a:p>
          <a:p>
            <a:pPr marL="285750" lvl="1" fontAlgn="auto">
              <a:spcAft>
                <a:spcPts val="0"/>
              </a:spcAft>
              <a:buFont typeface="Arial" pitchFamily="34" charset="0"/>
              <a:buChar char="•"/>
              <a:defRPr/>
            </a:pPr>
            <a:r>
              <a:rPr lang="en-GB" sz="2000" dirty="0"/>
              <a:t>Deal with administration and payment of fees</a:t>
            </a:r>
          </a:p>
          <a:p>
            <a:pPr marL="285750" lvl="1" fontAlgn="auto">
              <a:spcAft>
                <a:spcPts val="0"/>
              </a:spcAft>
              <a:buFont typeface="Arial" pitchFamily="34" charset="0"/>
              <a:buChar char="•"/>
              <a:defRPr/>
            </a:pPr>
            <a:r>
              <a:rPr lang="en-GB" sz="2000" dirty="0"/>
              <a:t>Arrangements for portfolio submission</a:t>
            </a:r>
          </a:p>
          <a:p>
            <a:pPr marL="285750" lvl="1" fontAlgn="auto">
              <a:spcAft>
                <a:spcPts val="0"/>
              </a:spcAft>
              <a:buFont typeface="Arial" pitchFamily="34" charset="0"/>
              <a:buChar char="•"/>
              <a:defRPr/>
            </a:pPr>
            <a:r>
              <a:rPr lang="en-GB" sz="2000" dirty="0"/>
              <a:t>Provide additional support e.g. access to resources; training opportunities; facilitate induction arrangements and consolidation workshops,  general advice, guidance and support</a:t>
            </a:r>
          </a:p>
          <a:p>
            <a:pPr marL="285750" lvl="1" fontAlgn="auto">
              <a:spcAft>
                <a:spcPts val="0"/>
              </a:spcAft>
              <a:buFont typeface="Arial" pitchFamily="34" charset="0"/>
              <a:buChar char="•"/>
              <a:defRPr/>
            </a:pPr>
            <a:endParaRPr lang="en-GB" sz="2000" dirty="0"/>
          </a:p>
        </p:txBody>
      </p:sp>
      <p:sp>
        <p:nvSpPr>
          <p:cNvPr id="45059" name="Rectangle 6"/>
          <p:cNvSpPr>
            <a:spLocks noGrp="1" noChangeArrowheads="1"/>
          </p:cNvSpPr>
          <p:nvPr>
            <p:ph type="body" sz="half" idx="2"/>
          </p:nvPr>
        </p:nvSpPr>
        <p:spPr>
          <a:xfrm>
            <a:off x="250825" y="1557338"/>
            <a:ext cx="4183063" cy="3987800"/>
          </a:xfrm>
        </p:spPr>
        <p:txBody>
          <a:bodyPr/>
          <a:lstStyle/>
          <a:p>
            <a:r>
              <a:rPr lang="cy-GB" sz="2000" dirty="0"/>
              <a:t>Rheoli'r broses gwneud cais</a:t>
            </a:r>
            <a:endParaRPr lang="en-GB" sz="2000" dirty="0"/>
          </a:p>
          <a:p>
            <a:r>
              <a:rPr lang="cy-GB" sz="2000" dirty="0"/>
              <a:t>Ymdrin â gweinyddiad a thalu ffioedd</a:t>
            </a:r>
            <a:endParaRPr lang="en-GB" sz="2000" dirty="0"/>
          </a:p>
          <a:p>
            <a:r>
              <a:rPr lang="cy-GB" sz="2000" dirty="0"/>
              <a:t>Trefniadau ar gyfer cyflwyno portffolio</a:t>
            </a:r>
            <a:endParaRPr lang="en-GB" sz="2000" dirty="0"/>
          </a:p>
          <a:p>
            <a:r>
              <a:rPr lang="cy-GB" sz="2000" dirty="0"/>
              <a:t>Darparu cefnogaeth ychwanegol e.e. mynediad i adnoddau; cyfleoedd hyfforddi, hwyluso trefniadau anwytho a chadarnhau, gweithdai, cyngor, arweiniad a chefnogaeth gyffredinol</a:t>
            </a:r>
            <a:endParaRPr lang="en-GB" sz="2000" dirty="0">
              <a:effectLs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4"/>
          <p:cNvSpPr>
            <a:spLocks noGrp="1" noChangeArrowheads="1"/>
          </p:cNvSpPr>
          <p:nvPr>
            <p:ph type="title"/>
          </p:nvPr>
        </p:nvSpPr>
        <p:spPr>
          <a:xfrm>
            <a:off x="457200" y="274638"/>
            <a:ext cx="8229600" cy="1282700"/>
          </a:xfrm>
        </p:spPr>
        <p:txBody>
          <a:bodyPr/>
          <a:lstStyle/>
          <a:p>
            <a:r>
              <a:rPr lang="en-GB" sz="3200">
                <a:latin typeface="Arial" charset="0"/>
              </a:rPr>
              <a:t>Cyfrifoldebau’r Dysgwyr</a:t>
            </a:r>
            <a:br>
              <a:rPr lang="en-GB" sz="3200">
                <a:latin typeface="Arial" charset="0"/>
              </a:rPr>
            </a:br>
            <a:r>
              <a:rPr lang="en-GB" sz="3200">
                <a:latin typeface="Arial" charset="0"/>
              </a:rPr>
              <a:t>Learner Responsibility </a:t>
            </a:r>
          </a:p>
        </p:txBody>
      </p:sp>
      <p:sp>
        <p:nvSpPr>
          <p:cNvPr id="23555" name="Rectangle 5"/>
          <p:cNvSpPr>
            <a:spLocks noGrp="1" noChangeArrowheads="1"/>
          </p:cNvSpPr>
          <p:nvPr>
            <p:ph type="body" sz="half" idx="1"/>
          </p:nvPr>
        </p:nvSpPr>
        <p:spPr>
          <a:xfrm>
            <a:off x="4500563" y="1557338"/>
            <a:ext cx="4464050" cy="4175125"/>
          </a:xfrm>
        </p:spPr>
        <p:txBody>
          <a:bodyPr rtlCol="0">
            <a:normAutofit lnSpcReduction="10000"/>
          </a:bodyPr>
          <a:lstStyle/>
          <a:p>
            <a:pPr fontAlgn="auto">
              <a:spcAft>
                <a:spcPts val="0"/>
              </a:spcAft>
              <a:buFont typeface="Arial" pitchFamily="34" charset="0"/>
              <a:buChar char="•"/>
              <a:defRPr/>
            </a:pPr>
            <a:r>
              <a:rPr lang="en-GB" sz="2000" dirty="0"/>
              <a:t>Commit fully to the programme requirements. </a:t>
            </a:r>
          </a:p>
          <a:p>
            <a:pPr fontAlgn="auto">
              <a:spcAft>
                <a:spcPts val="0"/>
              </a:spcAft>
              <a:buFont typeface="Arial" pitchFamily="34" charset="0"/>
              <a:buChar char="•"/>
              <a:defRPr/>
            </a:pPr>
            <a:r>
              <a:rPr lang="en-GB" sz="2000" dirty="0"/>
              <a:t>Complete the programme within the timescale </a:t>
            </a:r>
            <a:r>
              <a:rPr lang="en-GB" sz="2000"/>
              <a:t>of 12 </a:t>
            </a:r>
            <a:r>
              <a:rPr lang="en-GB" sz="2000" dirty="0"/>
              <a:t>months</a:t>
            </a:r>
          </a:p>
          <a:p>
            <a:pPr fontAlgn="auto">
              <a:spcAft>
                <a:spcPts val="0"/>
              </a:spcAft>
              <a:buFont typeface="Arial" pitchFamily="34" charset="0"/>
              <a:buChar char="•"/>
              <a:defRPr/>
            </a:pPr>
            <a:r>
              <a:rPr lang="en-GB" sz="2000" dirty="0"/>
              <a:t>Apply for any agreed training programmes</a:t>
            </a:r>
          </a:p>
          <a:p>
            <a:pPr fontAlgn="auto">
              <a:spcAft>
                <a:spcPts val="0"/>
              </a:spcAft>
              <a:buFont typeface="Arial" pitchFamily="34" charset="0"/>
              <a:buChar char="•"/>
              <a:defRPr/>
            </a:pPr>
            <a:r>
              <a:rPr lang="en-GB" sz="2000" dirty="0"/>
              <a:t>Attend induction and the 4 mandatory workshop days</a:t>
            </a:r>
          </a:p>
          <a:p>
            <a:pPr fontAlgn="auto">
              <a:spcAft>
                <a:spcPts val="0"/>
              </a:spcAft>
              <a:buFont typeface="Arial" pitchFamily="34" charset="0"/>
              <a:buChar char="•"/>
              <a:defRPr/>
            </a:pPr>
            <a:r>
              <a:rPr lang="en-GB" sz="2000" dirty="0"/>
              <a:t>Notify the Training Department/UWTSD immediately of any change in circumstances which may affect the completion of the programme</a:t>
            </a:r>
          </a:p>
          <a:p>
            <a:pPr fontAlgn="auto">
              <a:spcAft>
                <a:spcPts val="0"/>
              </a:spcAft>
              <a:buFont typeface="Arial" pitchFamily="34" charset="0"/>
              <a:buChar char="•"/>
              <a:defRPr/>
            </a:pPr>
            <a:endParaRPr lang="en-GB" sz="2000" dirty="0"/>
          </a:p>
        </p:txBody>
      </p:sp>
      <p:sp>
        <p:nvSpPr>
          <p:cNvPr id="46083" name="Rectangle 6"/>
          <p:cNvSpPr>
            <a:spLocks noGrp="1" noChangeArrowheads="1"/>
          </p:cNvSpPr>
          <p:nvPr>
            <p:ph type="body" sz="half" idx="2"/>
          </p:nvPr>
        </p:nvSpPr>
        <p:spPr>
          <a:xfrm>
            <a:off x="179388" y="1484313"/>
            <a:ext cx="4038600" cy="4176712"/>
          </a:xfrm>
        </p:spPr>
        <p:txBody>
          <a:bodyPr/>
          <a:lstStyle/>
          <a:p>
            <a:pPr lvl="0"/>
            <a:r>
              <a:rPr lang="cy-GB" sz="2000" dirty="0"/>
              <a:t>Ymrwymo'n llawn i ofynion y rhaglen. </a:t>
            </a:r>
            <a:endParaRPr lang="en-GB" sz="2000" dirty="0"/>
          </a:p>
          <a:p>
            <a:pPr lvl="0"/>
            <a:r>
              <a:rPr lang="cy-GB" sz="2000" dirty="0"/>
              <a:t>Cwblhau'r rhaglen o fewn yr amserlen o 12 mis.</a:t>
            </a:r>
            <a:endParaRPr lang="en-GB" sz="2000" dirty="0"/>
          </a:p>
          <a:p>
            <a:pPr lvl="0"/>
            <a:r>
              <a:rPr lang="cy-GB" sz="2000" dirty="0"/>
              <a:t>Gwneud cais am unrhyw raglenni hyfforddi cytunedig.</a:t>
            </a:r>
            <a:endParaRPr lang="en-GB" sz="2000" dirty="0"/>
          </a:p>
          <a:p>
            <a:pPr lvl="0"/>
            <a:r>
              <a:rPr lang="cy-GB" sz="2000" dirty="0"/>
              <a:t>Mynychu’r anwytho a 4 gweithdy mandadol</a:t>
            </a:r>
            <a:endParaRPr lang="en-GB" sz="2000" dirty="0"/>
          </a:p>
          <a:p>
            <a:pPr lvl="0"/>
            <a:r>
              <a:rPr lang="cy-GB" sz="2000" dirty="0"/>
              <a:t>Hysbysu'r Adran Hyfforddi/PCYDDS ar unwaith o unrhyw newid mewn amgylchiadau allai effeithio ar gwblhau'r rhaglen</a:t>
            </a:r>
            <a:endParaRPr lang="en-GB" sz="2000" dirty="0"/>
          </a:p>
          <a:p>
            <a:endParaRPr lang="en-GB" sz="2400" dirty="0">
              <a:latin typeface="Arial"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4"/>
          <p:cNvSpPr>
            <a:spLocks noGrp="1" noChangeArrowheads="1"/>
          </p:cNvSpPr>
          <p:nvPr>
            <p:ph type="title"/>
          </p:nvPr>
        </p:nvSpPr>
        <p:spPr>
          <a:xfrm>
            <a:off x="457200" y="274638"/>
            <a:ext cx="8229600" cy="850900"/>
          </a:xfrm>
        </p:spPr>
        <p:txBody>
          <a:bodyPr/>
          <a:lstStyle/>
          <a:p>
            <a:r>
              <a:rPr lang="en-GB" sz="4000">
                <a:latin typeface="Arial" charset="0"/>
              </a:rPr>
              <a:t>Rol y Mentor / Mentor Role</a:t>
            </a:r>
          </a:p>
        </p:txBody>
      </p:sp>
      <p:sp>
        <p:nvSpPr>
          <p:cNvPr id="48130" name="Rectangle 5"/>
          <p:cNvSpPr>
            <a:spLocks noGrp="1" noChangeArrowheads="1"/>
          </p:cNvSpPr>
          <p:nvPr>
            <p:ph type="body" sz="half" idx="1"/>
          </p:nvPr>
        </p:nvSpPr>
        <p:spPr>
          <a:xfrm>
            <a:off x="4643438" y="1484313"/>
            <a:ext cx="4393058" cy="5068887"/>
          </a:xfrm>
        </p:spPr>
        <p:txBody>
          <a:bodyPr/>
          <a:lstStyle/>
          <a:p>
            <a:pPr marL="342900" lvl="1" indent="-342900">
              <a:buFont typeface="Arial" charset="0"/>
              <a:buChar char="•"/>
            </a:pPr>
            <a:r>
              <a:rPr lang="en-GB" sz="2000" dirty="0">
                <a:latin typeface="Arial" charset="0"/>
              </a:rPr>
              <a:t>Complete the Learning Agreement with Learner after induction</a:t>
            </a:r>
          </a:p>
          <a:p>
            <a:pPr marL="0" lvl="1" indent="0">
              <a:buNone/>
            </a:pPr>
            <a:r>
              <a:rPr lang="en-GB" sz="2000" dirty="0">
                <a:latin typeface="Arial" charset="0"/>
              </a:rPr>
              <a:t> </a:t>
            </a:r>
          </a:p>
          <a:p>
            <a:r>
              <a:rPr lang="en-GB" sz="2000" dirty="0">
                <a:latin typeface="Arial" charset="0"/>
              </a:rPr>
              <a:t>Ensure regular mentoring takes place for the duration of the programme to support the learner</a:t>
            </a:r>
          </a:p>
          <a:p>
            <a:endParaRPr lang="en-GB" sz="2000" dirty="0">
              <a:latin typeface="Arial" charset="0"/>
            </a:endParaRPr>
          </a:p>
          <a:p>
            <a:r>
              <a:rPr lang="en-GB" sz="2000" dirty="0">
                <a:latin typeface="Arial" charset="0"/>
              </a:rPr>
              <a:t>Carry out observation or ensure a suitable person is available to do this </a:t>
            </a:r>
          </a:p>
        </p:txBody>
      </p:sp>
      <p:sp>
        <p:nvSpPr>
          <p:cNvPr id="25604" name="Rectangle 6"/>
          <p:cNvSpPr>
            <a:spLocks noGrp="1" noChangeArrowheads="1"/>
          </p:cNvSpPr>
          <p:nvPr>
            <p:ph type="body" sz="half" idx="2"/>
          </p:nvPr>
        </p:nvSpPr>
        <p:spPr>
          <a:xfrm>
            <a:off x="250825" y="1484313"/>
            <a:ext cx="4256088" cy="3989387"/>
          </a:xfrm>
        </p:spPr>
        <p:txBody>
          <a:bodyPr rtlCol="0">
            <a:normAutofit/>
          </a:bodyPr>
          <a:lstStyle/>
          <a:p>
            <a:pPr fontAlgn="auto">
              <a:spcAft>
                <a:spcPts val="0"/>
              </a:spcAft>
              <a:defRPr/>
            </a:pPr>
            <a:r>
              <a:rPr lang="en-US" sz="2000" dirty="0" err="1">
                <a:latin typeface="Arial" charset="0"/>
              </a:rPr>
              <a:t>Cyfarfod</a:t>
            </a:r>
            <a:r>
              <a:rPr lang="en-US" sz="2000" dirty="0">
                <a:latin typeface="Arial" charset="0"/>
              </a:rPr>
              <a:t> </a:t>
            </a:r>
            <a:r>
              <a:rPr lang="en-US" sz="2000" dirty="0" err="1">
                <a:latin typeface="Arial" charset="0"/>
              </a:rPr>
              <a:t>efo’r</a:t>
            </a:r>
            <a:r>
              <a:rPr lang="en-US" sz="2000" dirty="0">
                <a:latin typeface="Arial" charset="0"/>
              </a:rPr>
              <a:t> </a:t>
            </a:r>
            <a:r>
              <a:rPr lang="en-US" sz="2000" dirty="0" err="1">
                <a:latin typeface="Arial" charset="0"/>
              </a:rPr>
              <a:t>dysgwr</a:t>
            </a:r>
            <a:r>
              <a:rPr lang="en-US" sz="2000" dirty="0">
                <a:latin typeface="Arial" charset="0"/>
              </a:rPr>
              <a:t> </a:t>
            </a:r>
            <a:r>
              <a:rPr lang="en-US" sz="2000" dirty="0" err="1">
                <a:latin typeface="Arial" charset="0"/>
              </a:rPr>
              <a:t>i</a:t>
            </a:r>
            <a:r>
              <a:rPr lang="en-US" sz="2000" dirty="0">
                <a:latin typeface="Arial" charset="0"/>
              </a:rPr>
              <a:t> </a:t>
            </a:r>
            <a:r>
              <a:rPr lang="en-US" sz="2000" dirty="0" err="1">
                <a:latin typeface="Arial" charset="0"/>
              </a:rPr>
              <a:t>gwblhau</a:t>
            </a:r>
            <a:r>
              <a:rPr lang="en-US" sz="2000" dirty="0">
                <a:latin typeface="Arial" charset="0"/>
              </a:rPr>
              <a:t> y </a:t>
            </a:r>
            <a:r>
              <a:rPr lang="en-US" sz="2000" dirty="0" err="1">
                <a:latin typeface="Arial" charset="0"/>
              </a:rPr>
              <a:t>Cytundeb</a:t>
            </a:r>
            <a:r>
              <a:rPr lang="en-US" sz="2000" dirty="0">
                <a:latin typeface="Arial" charset="0"/>
              </a:rPr>
              <a:t> </a:t>
            </a:r>
            <a:r>
              <a:rPr lang="en-US" sz="2000" dirty="0" err="1">
                <a:latin typeface="Arial" charset="0"/>
              </a:rPr>
              <a:t>Dysgu</a:t>
            </a:r>
            <a:r>
              <a:rPr lang="en-US" sz="2000" dirty="0">
                <a:latin typeface="Arial" charset="0"/>
              </a:rPr>
              <a:t> </a:t>
            </a:r>
            <a:r>
              <a:rPr lang="en-US" sz="2000" dirty="0" err="1">
                <a:latin typeface="Arial" charset="0"/>
              </a:rPr>
              <a:t>cyn</a:t>
            </a:r>
            <a:r>
              <a:rPr lang="en-US" sz="2000" dirty="0">
                <a:latin typeface="Arial" charset="0"/>
              </a:rPr>
              <a:t> </a:t>
            </a:r>
            <a:r>
              <a:rPr lang="en-US" sz="2000" dirty="0" err="1">
                <a:latin typeface="Arial" charset="0"/>
              </a:rPr>
              <a:t>gynted</a:t>
            </a:r>
            <a:r>
              <a:rPr lang="en-US" sz="2000" dirty="0">
                <a:latin typeface="Arial" charset="0"/>
              </a:rPr>
              <a:t> a </a:t>
            </a:r>
            <a:r>
              <a:rPr lang="en-US" sz="2000" dirty="0" err="1">
                <a:latin typeface="Arial" charset="0"/>
              </a:rPr>
              <a:t>phosibl</a:t>
            </a:r>
            <a:r>
              <a:rPr lang="en-US" sz="2000" dirty="0">
                <a:latin typeface="Arial" charset="0"/>
              </a:rPr>
              <a:t> </a:t>
            </a:r>
            <a:r>
              <a:rPr lang="en-US" sz="2000" dirty="0" err="1">
                <a:latin typeface="Arial" charset="0"/>
              </a:rPr>
              <a:t>ar</a:t>
            </a:r>
            <a:r>
              <a:rPr lang="en-US" sz="2000" dirty="0">
                <a:latin typeface="Arial" charset="0"/>
              </a:rPr>
              <a:t> </a:t>
            </a:r>
            <a:r>
              <a:rPr lang="en-US" sz="2000" dirty="0" err="1">
                <a:latin typeface="Arial" charset="0"/>
              </a:rPr>
              <a:t>ôl</a:t>
            </a:r>
            <a:r>
              <a:rPr lang="en-US" sz="2000" dirty="0">
                <a:latin typeface="Arial" charset="0"/>
              </a:rPr>
              <a:t> y </a:t>
            </a:r>
            <a:r>
              <a:rPr lang="en-US" sz="2000" dirty="0" err="1">
                <a:latin typeface="Arial" charset="0"/>
              </a:rPr>
              <a:t>sesiwn</a:t>
            </a:r>
            <a:r>
              <a:rPr lang="en-US" sz="2000" dirty="0">
                <a:latin typeface="Arial" charset="0"/>
              </a:rPr>
              <a:t> </a:t>
            </a:r>
            <a:r>
              <a:rPr lang="en-US" sz="2000" dirty="0" err="1">
                <a:latin typeface="Arial" charset="0"/>
              </a:rPr>
              <a:t>anwytho</a:t>
            </a:r>
            <a:endParaRPr lang="en-US" sz="2000" dirty="0">
              <a:latin typeface="Arial" charset="0"/>
            </a:endParaRPr>
          </a:p>
          <a:p>
            <a:pPr fontAlgn="auto">
              <a:spcAft>
                <a:spcPts val="0"/>
              </a:spcAft>
              <a:defRPr/>
            </a:pPr>
            <a:endParaRPr lang="en-US" sz="2000" dirty="0">
              <a:latin typeface="Arial" charset="0"/>
            </a:endParaRPr>
          </a:p>
          <a:p>
            <a:pPr fontAlgn="auto">
              <a:spcAft>
                <a:spcPts val="0"/>
              </a:spcAft>
              <a:defRPr/>
            </a:pPr>
            <a:r>
              <a:rPr lang="en-US" sz="2000" dirty="0" err="1">
                <a:latin typeface="Arial" charset="0"/>
              </a:rPr>
              <a:t>Sicrhau</a:t>
            </a:r>
            <a:r>
              <a:rPr lang="en-US" sz="2000" dirty="0">
                <a:latin typeface="Arial" charset="0"/>
              </a:rPr>
              <a:t> </a:t>
            </a:r>
            <a:r>
              <a:rPr lang="en-US" sz="2000" dirty="0" err="1">
                <a:latin typeface="Arial" charset="0"/>
              </a:rPr>
              <a:t>mentora</a:t>
            </a:r>
            <a:r>
              <a:rPr lang="en-US" sz="2000" dirty="0">
                <a:latin typeface="Arial" charset="0"/>
              </a:rPr>
              <a:t> </a:t>
            </a:r>
            <a:r>
              <a:rPr lang="en-US" sz="2000" dirty="0" err="1">
                <a:latin typeface="Arial" charset="0"/>
              </a:rPr>
              <a:t>rheolaidd</a:t>
            </a:r>
            <a:r>
              <a:rPr lang="en-US" sz="2000" dirty="0">
                <a:latin typeface="Arial" charset="0"/>
              </a:rPr>
              <a:t> </a:t>
            </a:r>
            <a:r>
              <a:rPr lang="en-US" sz="2000" dirty="0" err="1">
                <a:latin typeface="Arial" charset="0"/>
              </a:rPr>
              <a:t>trwy</a:t>
            </a:r>
            <a:r>
              <a:rPr lang="en-US" sz="2000" dirty="0">
                <a:latin typeface="Arial" charset="0"/>
              </a:rPr>
              <a:t> </a:t>
            </a:r>
            <a:r>
              <a:rPr lang="en-US" sz="2000" dirty="0" err="1">
                <a:latin typeface="Arial" charset="0"/>
              </a:rPr>
              <a:t>gydol</a:t>
            </a:r>
            <a:r>
              <a:rPr lang="en-US" sz="2000" dirty="0">
                <a:latin typeface="Arial" charset="0"/>
              </a:rPr>
              <a:t> y </a:t>
            </a:r>
            <a:r>
              <a:rPr lang="en-US" sz="2000" dirty="0" err="1">
                <a:latin typeface="Arial" charset="0"/>
              </a:rPr>
              <a:t>rhaglen</a:t>
            </a:r>
            <a:r>
              <a:rPr lang="en-US" sz="2000" dirty="0">
                <a:latin typeface="Arial" charset="0"/>
              </a:rPr>
              <a:t> </a:t>
            </a:r>
            <a:r>
              <a:rPr lang="en-US" sz="2000" dirty="0" err="1">
                <a:latin typeface="Arial" charset="0"/>
              </a:rPr>
              <a:t>i</a:t>
            </a:r>
            <a:r>
              <a:rPr lang="en-US" sz="2000" dirty="0">
                <a:latin typeface="Arial" charset="0"/>
              </a:rPr>
              <a:t> </a:t>
            </a:r>
            <a:r>
              <a:rPr lang="en-US" sz="2000" dirty="0" err="1">
                <a:latin typeface="Arial" charset="0"/>
              </a:rPr>
              <a:t>gefnogi’r</a:t>
            </a:r>
            <a:r>
              <a:rPr lang="en-US" sz="2000" dirty="0">
                <a:latin typeface="Arial" charset="0"/>
              </a:rPr>
              <a:t> </a:t>
            </a:r>
            <a:r>
              <a:rPr lang="en-US" sz="2000" dirty="0" err="1">
                <a:latin typeface="Arial" charset="0"/>
              </a:rPr>
              <a:t>dysgwr</a:t>
            </a:r>
            <a:r>
              <a:rPr lang="en-US" sz="2000" dirty="0">
                <a:latin typeface="Arial" charset="0"/>
              </a:rPr>
              <a:t> </a:t>
            </a:r>
          </a:p>
          <a:p>
            <a:pPr fontAlgn="auto">
              <a:spcAft>
                <a:spcPts val="0"/>
              </a:spcAft>
              <a:defRPr/>
            </a:pPr>
            <a:endParaRPr lang="en-US" sz="2000" dirty="0">
              <a:latin typeface="Arial" charset="0"/>
            </a:endParaRPr>
          </a:p>
          <a:p>
            <a:pPr lvl="0"/>
            <a:r>
              <a:rPr lang="en-GB" sz="2000" dirty="0" err="1"/>
              <a:t>Arsylwi</a:t>
            </a:r>
            <a:r>
              <a:rPr lang="en-GB" sz="2000" dirty="0"/>
              <a:t> </a:t>
            </a:r>
            <a:r>
              <a:rPr lang="en-GB" sz="2000" dirty="0" err="1"/>
              <a:t>neu</a:t>
            </a:r>
            <a:r>
              <a:rPr lang="en-GB" sz="2000" dirty="0"/>
              <a:t> </a:t>
            </a:r>
            <a:r>
              <a:rPr lang="en-GB" sz="2000" dirty="0" err="1"/>
              <a:t>sicrhau</a:t>
            </a:r>
            <a:r>
              <a:rPr lang="en-GB" sz="2000" dirty="0"/>
              <a:t> bod person </a:t>
            </a:r>
            <a:r>
              <a:rPr lang="en-GB" sz="2000" dirty="0" err="1"/>
              <a:t>addas</a:t>
            </a:r>
            <a:r>
              <a:rPr lang="en-GB" sz="2000" dirty="0"/>
              <a:t> </a:t>
            </a:r>
            <a:r>
              <a:rPr lang="en-GB" sz="2000" dirty="0" err="1"/>
              <a:t>ar</a:t>
            </a:r>
            <a:r>
              <a:rPr lang="en-GB" sz="2000" dirty="0"/>
              <a:t> </a:t>
            </a:r>
            <a:r>
              <a:rPr lang="en-GB" sz="2000" dirty="0" err="1"/>
              <a:t>gael</a:t>
            </a:r>
            <a:r>
              <a:rPr lang="en-GB" sz="2000" dirty="0"/>
              <a:t> </a:t>
            </a:r>
            <a:r>
              <a:rPr lang="en-GB" sz="2000" dirty="0" err="1"/>
              <a:t>i</a:t>
            </a:r>
            <a:r>
              <a:rPr lang="en-GB" sz="2000" dirty="0"/>
              <a:t> </a:t>
            </a:r>
            <a:r>
              <a:rPr lang="en-GB" sz="2000" dirty="0" err="1"/>
              <a:t>wneud</a:t>
            </a:r>
            <a:r>
              <a:rPr lang="en-GB" sz="2000" dirty="0"/>
              <a:t> </a:t>
            </a:r>
            <a:r>
              <a:rPr lang="en-GB" sz="2000" dirty="0" err="1"/>
              <a:t>hyn</a:t>
            </a:r>
            <a:endParaRPr lang="en-GB" sz="2000" dirty="0"/>
          </a:p>
          <a:p>
            <a:pPr marL="0" indent="0" algn="ctr" fontAlgn="auto">
              <a:spcAft>
                <a:spcPts val="0"/>
              </a:spcAft>
              <a:buFontTx/>
              <a:buNone/>
              <a:defRPr/>
            </a:pPr>
            <a:r>
              <a:rPr lang="en-GB" sz="2000" b="1" dirty="0">
                <a:latin typeface="Arial" charset="0"/>
              </a:rPr>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p:cNvSpPr>
            <a:spLocks noGrp="1"/>
          </p:cNvSpPr>
          <p:nvPr>
            <p:ph type="title"/>
          </p:nvPr>
        </p:nvSpPr>
        <p:spPr/>
        <p:txBody>
          <a:bodyPr/>
          <a:lstStyle/>
          <a:p>
            <a:r>
              <a:rPr lang="en-GB">
                <a:latin typeface="Arial" charset="0"/>
              </a:rPr>
              <a:t>Rol y Mentor / Mentor Role</a:t>
            </a:r>
            <a:endParaRPr lang="en-GB"/>
          </a:p>
        </p:txBody>
      </p:sp>
      <p:sp>
        <p:nvSpPr>
          <p:cNvPr id="3" name="Content Placeholder 2"/>
          <p:cNvSpPr>
            <a:spLocks noGrp="1"/>
          </p:cNvSpPr>
          <p:nvPr>
            <p:ph sz="half" idx="1"/>
          </p:nvPr>
        </p:nvSpPr>
        <p:spPr>
          <a:xfrm>
            <a:off x="457200" y="1600200"/>
            <a:ext cx="4038600" cy="3989388"/>
          </a:xfrm>
        </p:spPr>
        <p:txBody>
          <a:bodyPr rtlCol="0">
            <a:normAutofit/>
          </a:bodyPr>
          <a:lstStyle/>
          <a:p>
            <a:pPr lvl="0"/>
            <a:r>
              <a:rPr lang="cy-GB" sz="2000" dirty="0"/>
              <a:t>Cefnogi’r dysgwr i gadw at derfynau amser </a:t>
            </a:r>
          </a:p>
          <a:p>
            <a:pPr lvl="0"/>
            <a:endParaRPr lang="cy-GB" sz="2000" dirty="0"/>
          </a:p>
          <a:p>
            <a:pPr lvl="0"/>
            <a:r>
              <a:rPr lang="cy-GB" sz="2000" dirty="0"/>
              <a:t>Darparu adroddiad mentor ar gynnydd y dysgwr</a:t>
            </a:r>
          </a:p>
          <a:p>
            <a:pPr marL="0" lvl="0" indent="0">
              <a:buNone/>
            </a:pPr>
            <a:endParaRPr lang="en-GB" sz="2000" dirty="0"/>
          </a:p>
          <a:p>
            <a:pPr lvl="0"/>
            <a:r>
              <a:rPr lang="cy-GB" sz="2000" dirty="0"/>
              <a:t>Darparu manylion a llofnodion cadarnhau.</a:t>
            </a:r>
            <a:endParaRPr lang="en-GB" sz="2000" dirty="0"/>
          </a:p>
        </p:txBody>
      </p:sp>
      <p:sp>
        <p:nvSpPr>
          <p:cNvPr id="4" name="Content Placeholder 3"/>
          <p:cNvSpPr>
            <a:spLocks noGrp="1"/>
          </p:cNvSpPr>
          <p:nvPr>
            <p:ph sz="half" idx="2"/>
          </p:nvPr>
        </p:nvSpPr>
        <p:spPr>
          <a:xfrm>
            <a:off x="4648200" y="1600200"/>
            <a:ext cx="4038600" cy="3989388"/>
          </a:xfrm>
        </p:spPr>
        <p:txBody>
          <a:bodyPr rtlCol="0">
            <a:normAutofit/>
          </a:bodyPr>
          <a:lstStyle/>
          <a:p>
            <a:pPr fontAlgn="auto">
              <a:spcAft>
                <a:spcPts val="0"/>
              </a:spcAft>
              <a:defRPr/>
            </a:pPr>
            <a:r>
              <a:rPr lang="en-GB" sz="2000" dirty="0"/>
              <a:t>Support the learner to keep to deadlines</a:t>
            </a:r>
          </a:p>
          <a:p>
            <a:pPr marL="0" indent="0" fontAlgn="auto">
              <a:spcAft>
                <a:spcPts val="0"/>
              </a:spcAft>
              <a:buNone/>
              <a:defRPr/>
            </a:pPr>
            <a:endParaRPr lang="en-GB" sz="2000" dirty="0"/>
          </a:p>
          <a:p>
            <a:pPr fontAlgn="auto">
              <a:spcAft>
                <a:spcPts val="0"/>
              </a:spcAft>
              <a:defRPr/>
            </a:pPr>
            <a:r>
              <a:rPr lang="en-GB" sz="2000" dirty="0"/>
              <a:t>Provide mentor’s  report on the learner’s progress</a:t>
            </a:r>
          </a:p>
          <a:p>
            <a:pPr fontAlgn="auto">
              <a:spcAft>
                <a:spcPts val="0"/>
              </a:spcAft>
              <a:defRPr/>
            </a:pPr>
            <a:endParaRPr lang="en-GB" sz="2000" dirty="0"/>
          </a:p>
          <a:p>
            <a:pPr fontAlgn="auto">
              <a:spcAft>
                <a:spcPts val="0"/>
              </a:spcAft>
              <a:buFont typeface="Arial" pitchFamily="34" charset="0"/>
              <a:buChar char="•"/>
              <a:defRPr/>
            </a:pPr>
            <a:r>
              <a:rPr lang="en-GB" sz="2000" dirty="0"/>
              <a:t>Provide details and verification signatures.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4"/>
          <p:cNvSpPr>
            <a:spLocks noGrp="1" noChangeArrowheads="1"/>
          </p:cNvSpPr>
          <p:nvPr>
            <p:ph type="title"/>
          </p:nvPr>
        </p:nvSpPr>
        <p:spPr>
          <a:xfrm>
            <a:off x="457200" y="274638"/>
            <a:ext cx="8229600" cy="1066800"/>
          </a:xfrm>
        </p:spPr>
        <p:txBody>
          <a:bodyPr/>
          <a:lstStyle/>
          <a:p>
            <a:r>
              <a:rPr lang="en-GB" sz="3600" dirty="0" err="1">
                <a:latin typeface="Arial" charset="0"/>
              </a:rPr>
              <a:t>Trefniadau</a:t>
            </a:r>
            <a:r>
              <a:rPr lang="en-GB" sz="3600" dirty="0">
                <a:latin typeface="Arial" charset="0"/>
              </a:rPr>
              <a:t> y </a:t>
            </a:r>
            <a:r>
              <a:rPr lang="en-GB" sz="3600" dirty="0" err="1">
                <a:latin typeface="Arial" charset="0"/>
              </a:rPr>
              <a:t>Rhaglen</a:t>
            </a:r>
            <a:br>
              <a:rPr lang="en-GB" sz="3600" dirty="0">
                <a:latin typeface="Arial" charset="0"/>
              </a:rPr>
            </a:br>
            <a:r>
              <a:rPr lang="en-GB" sz="3600" dirty="0">
                <a:latin typeface="Arial" charset="0"/>
              </a:rPr>
              <a:t>Arrangements for Programme</a:t>
            </a:r>
          </a:p>
        </p:txBody>
      </p:sp>
      <p:sp>
        <p:nvSpPr>
          <p:cNvPr id="51202" name="Rectangle 5"/>
          <p:cNvSpPr>
            <a:spLocks noGrp="1" noChangeArrowheads="1"/>
          </p:cNvSpPr>
          <p:nvPr>
            <p:ph type="body" sz="half" idx="1"/>
          </p:nvPr>
        </p:nvSpPr>
        <p:spPr>
          <a:xfrm>
            <a:off x="323850" y="1600200"/>
            <a:ext cx="4171950" cy="4060825"/>
          </a:xfrm>
        </p:spPr>
        <p:txBody>
          <a:bodyPr/>
          <a:lstStyle/>
          <a:p>
            <a:pPr marL="0" indent="0">
              <a:buNone/>
            </a:pPr>
            <a:r>
              <a:rPr lang="cy-GB" sz="2400" dirty="0"/>
              <a:t>Bydd</a:t>
            </a:r>
            <a:r>
              <a:rPr lang="cy-GB" sz="2400" b="1" dirty="0"/>
              <a:t> pedwar</a:t>
            </a:r>
            <a:r>
              <a:rPr lang="cy-GB" sz="2400" dirty="0"/>
              <a:t> gweithdy rhanbarthol yn cael eu cynnal yn ystod y flwyddyn, gweler rhagor o fanylion ar Moodle.</a:t>
            </a:r>
          </a:p>
          <a:p>
            <a:pPr marL="0" indent="0">
              <a:buNone/>
            </a:pPr>
            <a:endParaRPr lang="en-GB" sz="2400" dirty="0"/>
          </a:p>
          <a:p>
            <a:pPr marL="0" indent="0">
              <a:buNone/>
            </a:pPr>
            <a:r>
              <a:rPr lang="cy-GB" sz="2400" dirty="0"/>
              <a:t>Mae'r cytundeb dysgu</a:t>
            </a:r>
            <a:endParaRPr lang="en-GB" sz="2400" dirty="0"/>
          </a:p>
          <a:p>
            <a:pPr marL="0" indent="0">
              <a:buNone/>
            </a:pPr>
            <a:r>
              <a:rPr lang="cy-GB" sz="2400" dirty="0"/>
              <a:t>yn caniatáu </a:t>
            </a:r>
            <a:r>
              <a:rPr lang="cy-GB" sz="2400" b="1" dirty="0"/>
              <a:t>3 diwrnod astudio </a:t>
            </a:r>
            <a:r>
              <a:rPr lang="cy-GB" sz="2400" dirty="0"/>
              <a:t>i gwblhau'r gwaith portffolio.</a:t>
            </a:r>
            <a:endParaRPr lang="en-GB" sz="2400" dirty="0"/>
          </a:p>
          <a:p>
            <a:pPr marL="0" indent="0">
              <a:buFontTx/>
              <a:buNone/>
            </a:pPr>
            <a:endParaRPr lang="en-GB" sz="2400" dirty="0">
              <a:latin typeface="Arial" charset="0"/>
            </a:endParaRPr>
          </a:p>
          <a:p>
            <a:pPr marL="457200" lvl="1" indent="0">
              <a:buFontTx/>
              <a:buNone/>
            </a:pPr>
            <a:endParaRPr lang="en-GB" sz="2000" dirty="0">
              <a:latin typeface="Arial" charset="0"/>
            </a:endParaRPr>
          </a:p>
        </p:txBody>
      </p:sp>
      <p:sp>
        <p:nvSpPr>
          <p:cNvPr id="28676" name="Rectangle 6"/>
          <p:cNvSpPr>
            <a:spLocks noGrp="1" noChangeArrowheads="1"/>
          </p:cNvSpPr>
          <p:nvPr>
            <p:ph type="body" sz="half" idx="2"/>
          </p:nvPr>
        </p:nvSpPr>
        <p:spPr>
          <a:xfrm>
            <a:off x="4648200" y="1600200"/>
            <a:ext cx="4244975" cy="3989388"/>
          </a:xfrm>
        </p:spPr>
        <p:txBody>
          <a:bodyPr rtlCol="0">
            <a:normAutofit/>
          </a:bodyPr>
          <a:lstStyle/>
          <a:p>
            <a:pPr marL="0" indent="0" fontAlgn="auto">
              <a:lnSpc>
                <a:spcPct val="90000"/>
              </a:lnSpc>
              <a:spcAft>
                <a:spcPts val="0"/>
              </a:spcAft>
              <a:buFont typeface="Arial" pitchFamily="34" charset="0"/>
              <a:buNone/>
              <a:defRPr/>
            </a:pPr>
            <a:r>
              <a:rPr lang="en-US" sz="2400" b="1" dirty="0">
                <a:latin typeface="Arial" charset="0"/>
              </a:rPr>
              <a:t>Four</a:t>
            </a:r>
            <a:r>
              <a:rPr lang="en-US" sz="2400" dirty="0">
                <a:latin typeface="Arial" charset="0"/>
              </a:rPr>
              <a:t> regional mandatory workshops will be held during the year, see further details on Moodle.</a:t>
            </a:r>
          </a:p>
          <a:p>
            <a:pPr fontAlgn="auto">
              <a:lnSpc>
                <a:spcPct val="90000"/>
              </a:lnSpc>
              <a:spcAft>
                <a:spcPts val="0"/>
              </a:spcAft>
              <a:buFont typeface="Arial" pitchFamily="34" charset="0"/>
              <a:buNone/>
              <a:defRPr/>
            </a:pPr>
            <a:endParaRPr lang="en-GB" sz="2400" dirty="0">
              <a:latin typeface="Arial" charset="0"/>
            </a:endParaRPr>
          </a:p>
          <a:p>
            <a:pPr fontAlgn="auto">
              <a:lnSpc>
                <a:spcPct val="90000"/>
              </a:lnSpc>
              <a:spcAft>
                <a:spcPts val="0"/>
              </a:spcAft>
              <a:buFont typeface="Arial" pitchFamily="34" charset="0"/>
              <a:buNone/>
              <a:defRPr/>
            </a:pPr>
            <a:r>
              <a:rPr lang="en-GB" sz="2400" dirty="0">
                <a:latin typeface="Arial" charset="0"/>
              </a:rPr>
              <a:t>The learning agreement</a:t>
            </a:r>
          </a:p>
          <a:p>
            <a:pPr fontAlgn="auto">
              <a:lnSpc>
                <a:spcPct val="90000"/>
              </a:lnSpc>
              <a:spcAft>
                <a:spcPts val="0"/>
              </a:spcAft>
              <a:buFont typeface="Arial" pitchFamily="34" charset="0"/>
              <a:buNone/>
              <a:defRPr/>
            </a:pPr>
            <a:r>
              <a:rPr lang="en-GB" sz="2400" dirty="0">
                <a:latin typeface="Arial" charset="0"/>
              </a:rPr>
              <a:t>allows for </a:t>
            </a:r>
            <a:r>
              <a:rPr lang="en-GB" sz="2400" b="1" dirty="0">
                <a:latin typeface="Arial" charset="0"/>
              </a:rPr>
              <a:t>3 study days </a:t>
            </a:r>
            <a:r>
              <a:rPr lang="en-GB" sz="2400" dirty="0">
                <a:latin typeface="Arial" charset="0"/>
              </a:rPr>
              <a:t>to</a:t>
            </a:r>
          </a:p>
          <a:p>
            <a:pPr fontAlgn="auto">
              <a:lnSpc>
                <a:spcPct val="90000"/>
              </a:lnSpc>
              <a:spcAft>
                <a:spcPts val="0"/>
              </a:spcAft>
              <a:buFont typeface="Arial" pitchFamily="34" charset="0"/>
              <a:buNone/>
              <a:defRPr/>
            </a:pPr>
            <a:r>
              <a:rPr lang="en-GB" sz="2400" dirty="0">
                <a:latin typeface="Arial" charset="0"/>
              </a:rPr>
              <a:t>complete the portfolio work.</a:t>
            </a:r>
          </a:p>
          <a:p>
            <a:pPr fontAlgn="auto">
              <a:lnSpc>
                <a:spcPct val="90000"/>
              </a:lnSpc>
              <a:spcAft>
                <a:spcPts val="0"/>
              </a:spcAft>
              <a:buFont typeface="Arial" pitchFamily="34" charset="0"/>
              <a:buNone/>
              <a:defRPr/>
            </a:pPr>
            <a:endParaRPr lang="en-GB" sz="2400" dirty="0">
              <a:latin typeface="Arial" charset="0"/>
            </a:endParaRPr>
          </a:p>
          <a:p>
            <a:pPr marL="0" indent="0" fontAlgn="auto">
              <a:lnSpc>
                <a:spcPct val="90000"/>
              </a:lnSpc>
              <a:spcAft>
                <a:spcPts val="0"/>
              </a:spcAft>
              <a:buFont typeface="Arial" pitchFamily="34" charset="0"/>
              <a:buNone/>
              <a:defRPr/>
            </a:pPr>
            <a:endParaRPr lang="en-US" sz="2400" dirty="0">
              <a:latin typeface="Arial" charset="0"/>
            </a:endParaRPr>
          </a:p>
          <a:p>
            <a:pPr fontAlgn="auto">
              <a:lnSpc>
                <a:spcPct val="90000"/>
              </a:lnSpc>
              <a:spcAft>
                <a:spcPts val="0"/>
              </a:spcAft>
              <a:buFontTx/>
              <a:buNone/>
              <a:defRPr/>
            </a:pPr>
            <a:endParaRPr lang="en-US" sz="2400" dirty="0">
              <a:latin typeface="Arial"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1"/>
          <p:cNvSpPr>
            <a:spLocks noGrp="1"/>
          </p:cNvSpPr>
          <p:nvPr>
            <p:ph type="title"/>
          </p:nvPr>
        </p:nvSpPr>
        <p:spPr/>
        <p:txBody>
          <a:bodyPr/>
          <a:lstStyle/>
          <a:p>
            <a:r>
              <a:rPr lang="en-GB" dirty="0"/>
              <a:t>Learning Strategies</a:t>
            </a:r>
          </a:p>
        </p:txBody>
      </p:sp>
      <p:sp>
        <p:nvSpPr>
          <p:cNvPr id="52226" name="Content Placeholder 2"/>
          <p:cNvSpPr>
            <a:spLocks noGrp="1"/>
          </p:cNvSpPr>
          <p:nvPr>
            <p:ph sz="half" idx="1"/>
          </p:nvPr>
        </p:nvSpPr>
        <p:spPr>
          <a:xfrm>
            <a:off x="323528" y="1600200"/>
            <a:ext cx="4172272" cy="3989388"/>
          </a:xfrm>
        </p:spPr>
        <p:txBody>
          <a:bodyPr/>
          <a:lstStyle/>
          <a:p>
            <a:pPr lvl="0"/>
            <a:r>
              <a:rPr lang="cy-GB" dirty="0"/>
              <a:t>Pa strategaethau fydd angen i chi eu hystyried er mwyn cynorthwyo eich dysgu a'ch datblygiad ar y rhaglen?</a:t>
            </a:r>
            <a:endParaRPr lang="en-GB" dirty="0">
              <a:effectLst/>
            </a:endParaRPr>
          </a:p>
        </p:txBody>
      </p:sp>
      <p:sp>
        <p:nvSpPr>
          <p:cNvPr id="4" name="Content Placeholder 3"/>
          <p:cNvSpPr>
            <a:spLocks noGrp="1"/>
          </p:cNvSpPr>
          <p:nvPr>
            <p:ph sz="half" idx="2"/>
          </p:nvPr>
        </p:nvSpPr>
        <p:spPr>
          <a:xfrm>
            <a:off x="4648200" y="1600200"/>
            <a:ext cx="4038600" cy="3989388"/>
          </a:xfrm>
        </p:spPr>
        <p:txBody>
          <a:bodyPr rtlCol="0">
            <a:normAutofit/>
          </a:bodyPr>
          <a:lstStyle/>
          <a:p>
            <a:pPr fontAlgn="auto">
              <a:spcAft>
                <a:spcPts val="0"/>
              </a:spcAft>
              <a:defRPr/>
            </a:pPr>
            <a:r>
              <a:rPr lang="en-GB" dirty="0"/>
              <a:t>What strategies could  you consider to aid your learning and development on the programme?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p:nvPr>
        </p:nvSpPr>
        <p:spPr/>
        <p:txBody>
          <a:bodyPr/>
          <a:lstStyle/>
          <a:p>
            <a:r>
              <a:rPr lang="en-GB" sz="3400">
                <a:latin typeface="Arial" charset="0"/>
              </a:rPr>
              <a:t>Cyflwyno Portffolio / Portfolio Submission</a:t>
            </a:r>
          </a:p>
        </p:txBody>
      </p:sp>
      <p:sp>
        <p:nvSpPr>
          <p:cNvPr id="54274" name="Content Placeholder 2"/>
          <p:cNvSpPr>
            <a:spLocks noGrp="1"/>
          </p:cNvSpPr>
          <p:nvPr>
            <p:ph sz="half" idx="1"/>
          </p:nvPr>
        </p:nvSpPr>
        <p:spPr>
          <a:xfrm>
            <a:off x="395288" y="1412875"/>
            <a:ext cx="4248150" cy="4525963"/>
          </a:xfrm>
        </p:spPr>
        <p:txBody>
          <a:bodyPr/>
          <a:lstStyle/>
          <a:p>
            <a:pPr marL="0" indent="0">
              <a:buNone/>
            </a:pPr>
            <a:r>
              <a:rPr lang="en-GB" b="1" dirty="0" err="1">
                <a:latin typeface="Arial" charset="0"/>
              </a:rPr>
              <a:t>Dyddiad</a:t>
            </a:r>
            <a:r>
              <a:rPr lang="en-GB" b="1" dirty="0">
                <a:latin typeface="Arial" charset="0"/>
              </a:rPr>
              <a:t> </a:t>
            </a:r>
            <a:r>
              <a:rPr lang="en-GB" b="1" dirty="0" err="1">
                <a:latin typeface="Arial" charset="0"/>
              </a:rPr>
              <a:t>Cyflwyno</a:t>
            </a:r>
            <a:r>
              <a:rPr lang="en-GB" b="1" dirty="0">
                <a:latin typeface="Arial" charset="0"/>
              </a:rPr>
              <a:t>: </a:t>
            </a:r>
          </a:p>
          <a:p>
            <a:pPr marL="0" indent="0">
              <a:buNone/>
            </a:pPr>
            <a:r>
              <a:rPr lang="en-GB" dirty="0" err="1">
                <a:latin typeface="Arial" charset="0"/>
              </a:rPr>
              <a:t>Gweler</a:t>
            </a:r>
            <a:r>
              <a:rPr lang="en-GB" dirty="0">
                <a:latin typeface="Arial" charset="0"/>
              </a:rPr>
              <a:t> Moodle </a:t>
            </a:r>
          </a:p>
        </p:txBody>
      </p:sp>
      <p:sp>
        <p:nvSpPr>
          <p:cNvPr id="54275" name="Content Placeholder 3"/>
          <p:cNvSpPr>
            <a:spLocks noGrp="1"/>
          </p:cNvSpPr>
          <p:nvPr>
            <p:ph sz="half" idx="2"/>
          </p:nvPr>
        </p:nvSpPr>
        <p:spPr>
          <a:xfrm>
            <a:off x="4648200" y="1412875"/>
            <a:ext cx="4038600" cy="3989388"/>
          </a:xfrm>
        </p:spPr>
        <p:txBody>
          <a:bodyPr/>
          <a:lstStyle/>
          <a:p>
            <a:pPr marL="0" indent="0">
              <a:buFont typeface="Arial" charset="0"/>
              <a:buNone/>
            </a:pPr>
            <a:r>
              <a:rPr lang="en-GB" b="1" dirty="0">
                <a:latin typeface="Arial" charset="0"/>
              </a:rPr>
              <a:t>Submission: </a:t>
            </a:r>
            <a:endParaRPr lang="en-GB" dirty="0">
              <a:latin typeface="Arial" charset="0"/>
            </a:endParaRPr>
          </a:p>
          <a:p>
            <a:pPr marL="0" indent="0">
              <a:buFont typeface="Arial" charset="0"/>
              <a:buNone/>
            </a:pPr>
            <a:r>
              <a:rPr lang="en-GB" dirty="0">
                <a:latin typeface="Arial" charset="0"/>
              </a:rPr>
              <a:t>Please see Moodle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TextBox 3"/>
          <p:cNvSpPr txBox="1">
            <a:spLocks noChangeArrowheads="1"/>
          </p:cNvSpPr>
          <p:nvPr/>
        </p:nvSpPr>
        <p:spPr bwMode="auto">
          <a:xfrm>
            <a:off x="323850" y="765175"/>
            <a:ext cx="4103688" cy="3416320"/>
          </a:xfrm>
          <a:prstGeom prst="rect">
            <a:avLst/>
          </a:prstGeom>
          <a:noFill/>
          <a:ln w="9525">
            <a:noFill/>
            <a:miter lim="800000"/>
            <a:headEnd/>
            <a:tailEnd/>
          </a:ln>
        </p:spPr>
        <p:txBody>
          <a:bodyPr>
            <a:spAutoFit/>
          </a:bodyPr>
          <a:lstStyle/>
          <a:p>
            <a:pPr marL="342900" indent="-342900">
              <a:buFont typeface="Arial" charset="0"/>
              <a:buChar char="•"/>
            </a:pPr>
            <a:endParaRPr lang="en-GB" sz="2400" b="1" dirty="0">
              <a:latin typeface="Myriad Pro"/>
            </a:endParaRPr>
          </a:p>
          <a:p>
            <a:r>
              <a:rPr lang="en-GB" sz="2400" b="1" dirty="0" err="1">
                <a:latin typeface="Myriad Pro"/>
              </a:rPr>
              <a:t>Cynllun</a:t>
            </a:r>
            <a:r>
              <a:rPr lang="en-GB" sz="2400" b="1" dirty="0">
                <a:latin typeface="Myriad Pro"/>
              </a:rPr>
              <a:t> </a:t>
            </a:r>
            <a:r>
              <a:rPr lang="en-GB" sz="2400" b="1" dirty="0" err="1">
                <a:latin typeface="Myriad Pro"/>
              </a:rPr>
              <a:t>Gweithredu</a:t>
            </a:r>
            <a:endParaRPr lang="en-GB" sz="2400" b="1" dirty="0">
              <a:latin typeface="Myriad Pro"/>
            </a:endParaRPr>
          </a:p>
          <a:p>
            <a:pPr marL="800100" lvl="1" indent="-342900">
              <a:buFont typeface="Arial" charset="0"/>
              <a:buChar char="•"/>
            </a:pPr>
            <a:endParaRPr lang="en-GB" sz="2400" dirty="0">
              <a:latin typeface="Myriad Pro"/>
            </a:endParaRPr>
          </a:p>
          <a:p>
            <a:pPr marL="800100" lvl="1" indent="-342900">
              <a:buFont typeface="Arial" charset="0"/>
              <a:buChar char="•"/>
            </a:pPr>
            <a:r>
              <a:rPr lang="en-GB" sz="2400" dirty="0">
                <a:latin typeface="Myriad Pro"/>
              </a:rPr>
              <a:t>7 </a:t>
            </a:r>
            <a:r>
              <a:rPr lang="en-GB" sz="2400" dirty="0" err="1">
                <a:latin typeface="Myriad Pro"/>
              </a:rPr>
              <a:t>diwrnod</a:t>
            </a:r>
            <a:endParaRPr lang="en-GB" sz="2400" dirty="0">
              <a:latin typeface="Myriad Pro"/>
            </a:endParaRPr>
          </a:p>
          <a:p>
            <a:pPr marL="800100" lvl="1" indent="-342900">
              <a:buFont typeface="Arial" charset="0"/>
              <a:buChar char="•"/>
            </a:pPr>
            <a:r>
              <a:rPr lang="en-GB" sz="2400" dirty="0">
                <a:latin typeface="Myriad Pro"/>
              </a:rPr>
              <a:t>1 </a:t>
            </a:r>
            <a:r>
              <a:rPr lang="en-GB" sz="2400" dirty="0" err="1">
                <a:latin typeface="Myriad Pro"/>
              </a:rPr>
              <a:t>mis</a:t>
            </a:r>
            <a:endParaRPr lang="en-GB" sz="2400" dirty="0">
              <a:latin typeface="Myriad Pro"/>
            </a:endParaRPr>
          </a:p>
          <a:p>
            <a:pPr marL="800100" lvl="1" indent="-342900">
              <a:buFont typeface="Arial" charset="0"/>
              <a:buChar char="•"/>
            </a:pPr>
            <a:r>
              <a:rPr lang="en-GB" sz="2400" dirty="0">
                <a:latin typeface="Myriad Pro"/>
              </a:rPr>
              <a:t>3 </a:t>
            </a:r>
            <a:r>
              <a:rPr lang="en-GB" sz="2400" dirty="0" err="1">
                <a:latin typeface="Myriad Pro"/>
              </a:rPr>
              <a:t>mis</a:t>
            </a:r>
            <a:endParaRPr lang="en-GB" sz="2400" dirty="0">
              <a:latin typeface="Myriad Pro"/>
            </a:endParaRPr>
          </a:p>
          <a:p>
            <a:pPr marL="800100" lvl="1" indent="-342900">
              <a:buFont typeface="Arial" charset="0"/>
              <a:buChar char="•"/>
            </a:pPr>
            <a:r>
              <a:rPr lang="en-GB" sz="2400" dirty="0">
                <a:latin typeface="Myriad Pro"/>
              </a:rPr>
              <a:t>6 </a:t>
            </a:r>
            <a:r>
              <a:rPr lang="en-GB" sz="2400" dirty="0" err="1">
                <a:latin typeface="Myriad Pro"/>
              </a:rPr>
              <a:t>mis</a:t>
            </a:r>
            <a:r>
              <a:rPr lang="en-GB" sz="2400" dirty="0">
                <a:latin typeface="Myriad Pro"/>
              </a:rPr>
              <a:t> </a:t>
            </a:r>
          </a:p>
          <a:p>
            <a:pPr marL="342900" indent="-342900">
              <a:buFont typeface="Arial" charset="0"/>
              <a:buChar char="•"/>
            </a:pPr>
            <a:endParaRPr lang="en-GB" sz="2400" b="1" dirty="0">
              <a:latin typeface="Myriad Pro"/>
            </a:endParaRPr>
          </a:p>
          <a:p>
            <a:pPr marL="342900" indent="-342900">
              <a:buFont typeface="Arial" charset="0"/>
              <a:buChar char="•"/>
            </a:pPr>
            <a:endParaRPr lang="en-GB" sz="2400" dirty="0">
              <a:latin typeface="Myriad Pro"/>
            </a:endParaRPr>
          </a:p>
        </p:txBody>
      </p:sp>
      <p:sp>
        <p:nvSpPr>
          <p:cNvPr id="82946" name="TextBox 4"/>
          <p:cNvSpPr txBox="1">
            <a:spLocks noChangeArrowheads="1"/>
          </p:cNvSpPr>
          <p:nvPr/>
        </p:nvSpPr>
        <p:spPr bwMode="auto">
          <a:xfrm>
            <a:off x="4716463" y="765175"/>
            <a:ext cx="4248150" cy="3046988"/>
          </a:xfrm>
          <a:prstGeom prst="rect">
            <a:avLst/>
          </a:prstGeom>
          <a:noFill/>
          <a:ln w="9525">
            <a:noFill/>
            <a:miter lim="800000"/>
            <a:headEnd/>
            <a:tailEnd/>
          </a:ln>
        </p:spPr>
        <p:txBody>
          <a:bodyPr>
            <a:spAutoFit/>
          </a:bodyPr>
          <a:lstStyle/>
          <a:p>
            <a:pPr marL="342900" indent="-342900">
              <a:buFont typeface="Arial" charset="0"/>
              <a:buChar char="•"/>
            </a:pPr>
            <a:endParaRPr lang="en-GB" sz="2400" b="1" dirty="0">
              <a:latin typeface="Myriad Pro"/>
            </a:endParaRPr>
          </a:p>
          <a:p>
            <a:r>
              <a:rPr lang="en-GB" sz="2400" b="1" dirty="0">
                <a:latin typeface="Myriad Pro"/>
              </a:rPr>
              <a:t>Action Plan</a:t>
            </a:r>
          </a:p>
          <a:p>
            <a:pPr marL="800100" lvl="1" indent="-342900">
              <a:buFont typeface="Arial" charset="0"/>
              <a:buChar char="•"/>
            </a:pPr>
            <a:endParaRPr lang="en-GB" sz="2400" dirty="0">
              <a:latin typeface="Myriad Pro"/>
            </a:endParaRPr>
          </a:p>
          <a:p>
            <a:pPr marL="800100" lvl="1" indent="-342900">
              <a:buFont typeface="Arial" charset="0"/>
              <a:buChar char="•"/>
            </a:pPr>
            <a:r>
              <a:rPr lang="en-GB" sz="2400" dirty="0">
                <a:latin typeface="Myriad Pro"/>
              </a:rPr>
              <a:t>7 days</a:t>
            </a:r>
          </a:p>
          <a:p>
            <a:pPr marL="800100" lvl="1" indent="-342900">
              <a:buFont typeface="Arial" charset="0"/>
              <a:buChar char="•"/>
            </a:pPr>
            <a:r>
              <a:rPr lang="en-GB" sz="2400" dirty="0">
                <a:latin typeface="Myriad Pro"/>
              </a:rPr>
              <a:t>1 month</a:t>
            </a:r>
          </a:p>
          <a:p>
            <a:pPr marL="800100" lvl="1" indent="-342900">
              <a:buFont typeface="Arial" charset="0"/>
              <a:buChar char="•"/>
            </a:pPr>
            <a:r>
              <a:rPr lang="en-GB" sz="2400" dirty="0">
                <a:latin typeface="Myriad Pro"/>
              </a:rPr>
              <a:t>3 months</a:t>
            </a:r>
          </a:p>
          <a:p>
            <a:pPr marL="800100" lvl="1" indent="-342900">
              <a:buFont typeface="Arial" charset="0"/>
              <a:buChar char="•"/>
            </a:pPr>
            <a:r>
              <a:rPr lang="en-GB" sz="2400" dirty="0">
                <a:latin typeface="Myriad Pro"/>
              </a:rPr>
              <a:t>6 months </a:t>
            </a:r>
          </a:p>
          <a:p>
            <a:pPr marL="342900" indent="-342900">
              <a:buFont typeface="Arial" charset="0"/>
              <a:buChar char="•"/>
            </a:pPr>
            <a:endParaRPr lang="en-GB" sz="2400" b="1" dirty="0">
              <a:latin typeface="Myriad Pro"/>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Gwerthusiad</a:t>
            </a:r>
            <a:r>
              <a:rPr lang="en-GB" dirty="0"/>
              <a:t> Evaluation </a:t>
            </a:r>
          </a:p>
        </p:txBody>
      </p:sp>
      <p:sp>
        <p:nvSpPr>
          <p:cNvPr id="3" name="Content Placeholder 2"/>
          <p:cNvSpPr>
            <a:spLocks noGrp="1"/>
          </p:cNvSpPr>
          <p:nvPr>
            <p:ph sz="half" idx="2"/>
          </p:nvPr>
        </p:nvSpPr>
        <p:spPr>
          <a:xfrm>
            <a:off x="457200" y="1772817"/>
            <a:ext cx="4040188" cy="3816424"/>
          </a:xfrm>
        </p:spPr>
        <p:txBody>
          <a:bodyPr/>
          <a:lstStyle/>
          <a:p>
            <a:r>
              <a:rPr lang="en-GB" sz="2000" dirty="0" err="1"/>
              <a:t>Fel</a:t>
            </a:r>
            <a:r>
              <a:rPr lang="en-GB" sz="2000" dirty="0"/>
              <a:t> </a:t>
            </a:r>
            <a:r>
              <a:rPr lang="en-GB" sz="2000" dirty="0" err="1"/>
              <a:t>rhaglen</a:t>
            </a:r>
            <a:r>
              <a:rPr lang="en-GB" sz="2000" dirty="0"/>
              <a:t> Porth Agored </a:t>
            </a:r>
            <a:r>
              <a:rPr lang="en-GB" sz="2000" dirty="0" err="1"/>
              <a:t>rydym</a:t>
            </a:r>
            <a:r>
              <a:rPr lang="en-GB" sz="2000" dirty="0"/>
              <a:t> </a:t>
            </a:r>
            <a:r>
              <a:rPr lang="en-GB" sz="2000" dirty="0" err="1"/>
              <a:t>yn</a:t>
            </a:r>
            <a:r>
              <a:rPr lang="en-GB" sz="2000" dirty="0"/>
              <a:t> </a:t>
            </a:r>
            <a:r>
              <a:rPr lang="en-GB" sz="2000" dirty="0" err="1"/>
              <a:t>ein</a:t>
            </a:r>
            <a:r>
              <a:rPr lang="en-GB" sz="2000" dirty="0"/>
              <a:t>  </a:t>
            </a:r>
            <a:r>
              <a:rPr lang="en-GB" sz="2000" dirty="0" err="1"/>
              <a:t>hybu</a:t>
            </a:r>
            <a:r>
              <a:rPr lang="en-GB" sz="2000" dirty="0"/>
              <a:t> </a:t>
            </a:r>
            <a:r>
              <a:rPr lang="en-GB" sz="2000" dirty="0" err="1"/>
              <a:t>i</a:t>
            </a:r>
            <a:r>
              <a:rPr lang="en-GB" sz="2000" dirty="0"/>
              <a:t> </a:t>
            </a:r>
            <a:r>
              <a:rPr lang="en-GB" sz="2000" dirty="0" err="1"/>
              <a:t>gymryd</a:t>
            </a:r>
            <a:r>
              <a:rPr lang="en-GB" sz="2000" dirty="0"/>
              <a:t> </a:t>
            </a:r>
            <a:r>
              <a:rPr lang="en-GB" sz="2000" dirty="0" err="1"/>
              <a:t>rhan</a:t>
            </a:r>
            <a:r>
              <a:rPr lang="en-GB" sz="2000" dirty="0"/>
              <a:t> </a:t>
            </a:r>
            <a:r>
              <a:rPr lang="en-GB" sz="2000" dirty="0" err="1"/>
              <a:t>yn</a:t>
            </a:r>
            <a:r>
              <a:rPr lang="en-GB" sz="2000" dirty="0"/>
              <a:t> y broses </a:t>
            </a:r>
            <a:r>
              <a:rPr lang="en-GB" sz="2000" dirty="0" err="1"/>
              <a:t>gwerthuso</a:t>
            </a:r>
            <a:r>
              <a:rPr lang="en-GB" sz="2000" dirty="0"/>
              <a:t> </a:t>
            </a:r>
            <a:r>
              <a:rPr lang="en-GB" sz="2000" dirty="0" err="1"/>
              <a:t>yma</a:t>
            </a:r>
            <a:r>
              <a:rPr lang="en-GB" sz="2000" dirty="0"/>
              <a:t> </a:t>
            </a:r>
          </a:p>
          <a:p>
            <a:r>
              <a:rPr lang="en-GB" sz="2000" dirty="0" err="1"/>
              <a:t>Os</a:t>
            </a:r>
            <a:r>
              <a:rPr lang="en-GB" sz="2000" dirty="0"/>
              <a:t> </a:t>
            </a:r>
            <a:r>
              <a:rPr lang="en-GB" sz="2000" dirty="0" err="1"/>
              <a:t>ydych</a:t>
            </a:r>
            <a:r>
              <a:rPr lang="en-GB" sz="2000" dirty="0"/>
              <a:t> </a:t>
            </a:r>
            <a:r>
              <a:rPr lang="en-GB" sz="2000" dirty="0" err="1"/>
              <a:t>yn</a:t>
            </a:r>
            <a:r>
              <a:rPr lang="en-GB" sz="2000" dirty="0"/>
              <a:t> </a:t>
            </a:r>
            <a:r>
              <a:rPr lang="en-GB" sz="2000" dirty="0" err="1"/>
              <a:t>hapus</a:t>
            </a:r>
            <a:r>
              <a:rPr lang="en-GB" sz="2000" dirty="0"/>
              <a:t> </a:t>
            </a:r>
            <a:r>
              <a:rPr lang="en-GB" sz="2000" dirty="0" err="1"/>
              <a:t>i</a:t>
            </a:r>
            <a:r>
              <a:rPr lang="en-GB" sz="2000" dirty="0"/>
              <a:t> </a:t>
            </a:r>
            <a:r>
              <a:rPr lang="en-GB" sz="2000" dirty="0" err="1"/>
              <a:t>gymryd</a:t>
            </a:r>
            <a:r>
              <a:rPr lang="en-GB" sz="2000" dirty="0"/>
              <a:t> </a:t>
            </a:r>
            <a:r>
              <a:rPr lang="en-GB" sz="2000" dirty="0" err="1"/>
              <a:t>rhan</a:t>
            </a:r>
            <a:r>
              <a:rPr lang="en-GB" sz="2000" dirty="0"/>
              <a:t> </a:t>
            </a:r>
            <a:r>
              <a:rPr lang="en-GB" sz="2000" dirty="0" err="1"/>
              <a:t>fedrwch</a:t>
            </a:r>
            <a:r>
              <a:rPr lang="en-GB" sz="2000" dirty="0"/>
              <a:t> chi </a:t>
            </a:r>
            <a:r>
              <a:rPr lang="en-GB" sz="2000" dirty="0" err="1"/>
              <a:t>gwblhau’r</a:t>
            </a:r>
            <a:r>
              <a:rPr lang="en-GB" sz="2000" dirty="0"/>
              <a:t> </a:t>
            </a:r>
            <a:r>
              <a:rPr lang="en-GB" sz="2000" dirty="0" err="1"/>
              <a:t>ffurflenni</a:t>
            </a:r>
            <a:r>
              <a:rPr lang="en-GB" sz="2000" dirty="0"/>
              <a:t> </a:t>
            </a:r>
            <a:r>
              <a:rPr lang="en-GB" sz="2000" dirty="0" err="1"/>
              <a:t>os</a:t>
            </a:r>
            <a:r>
              <a:rPr lang="en-GB" sz="2000" dirty="0"/>
              <a:t> </a:t>
            </a:r>
            <a:r>
              <a:rPr lang="en-GB" sz="2000" dirty="0" err="1"/>
              <a:t>gwelwch</a:t>
            </a:r>
            <a:r>
              <a:rPr lang="en-GB" sz="2000" dirty="0"/>
              <a:t> </a:t>
            </a:r>
            <a:r>
              <a:rPr lang="en-GB" sz="2000" dirty="0" err="1"/>
              <a:t>yn</a:t>
            </a:r>
            <a:r>
              <a:rPr lang="en-GB" sz="2000" dirty="0"/>
              <a:t> </a:t>
            </a:r>
            <a:r>
              <a:rPr lang="en-GB" sz="2000" dirty="0" err="1"/>
              <a:t>dda</a:t>
            </a:r>
            <a:r>
              <a:rPr lang="en-GB" sz="2000" dirty="0"/>
              <a:t> </a:t>
            </a:r>
          </a:p>
        </p:txBody>
      </p:sp>
      <p:sp>
        <p:nvSpPr>
          <p:cNvPr id="6" name="Content Placeholder 5"/>
          <p:cNvSpPr>
            <a:spLocks noGrp="1"/>
          </p:cNvSpPr>
          <p:nvPr>
            <p:ph sz="quarter" idx="4"/>
          </p:nvPr>
        </p:nvSpPr>
        <p:spPr>
          <a:xfrm>
            <a:off x="4645025" y="1844825"/>
            <a:ext cx="4041775" cy="3744416"/>
          </a:xfrm>
        </p:spPr>
        <p:txBody>
          <a:bodyPr/>
          <a:lstStyle/>
          <a:p>
            <a:r>
              <a:rPr lang="en-GB" sz="2000" dirty="0"/>
              <a:t>The Porth Agored programme we encourage you to partake </a:t>
            </a:r>
            <a:r>
              <a:rPr lang="en-GB" sz="2000"/>
              <a:t>in the </a:t>
            </a:r>
            <a:r>
              <a:rPr lang="en-GB" sz="2000" dirty="0"/>
              <a:t>evaluation process </a:t>
            </a:r>
          </a:p>
          <a:p>
            <a:r>
              <a:rPr lang="en-GB" sz="2000" dirty="0"/>
              <a:t>If you are happy to take part please complete the evaluation forms </a:t>
            </a:r>
          </a:p>
          <a:p>
            <a:endParaRPr lang="en-GB" dirty="0"/>
          </a:p>
        </p:txBody>
      </p:sp>
    </p:spTree>
    <p:extLst>
      <p:ext uri="{BB962C8B-B14F-4D97-AF65-F5344CB8AC3E}">
        <p14:creationId xmlns:p14="http://schemas.microsoft.com/office/powerpoint/2010/main" val="20999963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5E7E4EB5-E21D-2047-9880-BFC9C2BBC6E2}"/>
              </a:ext>
            </a:extLst>
          </p:cNvPr>
          <p:cNvSpPr>
            <a:spLocks noGrp="1"/>
          </p:cNvSpPr>
          <p:nvPr>
            <p:ph type="title"/>
          </p:nvPr>
        </p:nvSpPr>
        <p:spPr>
          <a:xfrm>
            <a:off x="457200" y="116632"/>
            <a:ext cx="8229600" cy="1008112"/>
          </a:xfrm>
        </p:spPr>
        <p:txBody>
          <a:bodyPr/>
          <a:lstStyle/>
          <a:p>
            <a:r>
              <a:rPr lang="en-US" dirty="0"/>
              <a:t>Evaluation of the session</a:t>
            </a:r>
          </a:p>
        </p:txBody>
      </p:sp>
      <p:sp>
        <p:nvSpPr>
          <p:cNvPr id="16" name="Text Placeholder 15">
            <a:extLst>
              <a:ext uri="{FF2B5EF4-FFF2-40B4-BE49-F238E27FC236}">
                <a16:creationId xmlns:a16="http://schemas.microsoft.com/office/drawing/2014/main" id="{DA053A1C-E34D-A748-B577-43937E5A9360}"/>
              </a:ext>
            </a:extLst>
          </p:cNvPr>
          <p:cNvSpPr>
            <a:spLocks noGrp="1"/>
          </p:cNvSpPr>
          <p:nvPr>
            <p:ph type="body" idx="1"/>
          </p:nvPr>
        </p:nvSpPr>
        <p:spPr>
          <a:xfrm>
            <a:off x="457200" y="980728"/>
            <a:ext cx="7715200" cy="1008113"/>
          </a:xfrm>
        </p:spPr>
        <p:txBody>
          <a:bodyPr/>
          <a:lstStyle/>
          <a:p>
            <a:r>
              <a:rPr lang="en-US" sz="1600" dirty="0"/>
              <a:t>We will now leave you for a few minutes. Please could one student take responsibility for gathering the others' views and putting the summary into the discussion box here or email it to the trainer afterwards. Thankyou</a:t>
            </a:r>
            <a:r>
              <a:rPr lang="en-US" dirty="0"/>
              <a:t>. </a:t>
            </a:r>
          </a:p>
        </p:txBody>
      </p:sp>
      <p:sp>
        <p:nvSpPr>
          <p:cNvPr id="9" name="Content Placeholder 8">
            <a:extLst>
              <a:ext uri="{FF2B5EF4-FFF2-40B4-BE49-F238E27FC236}">
                <a16:creationId xmlns:a16="http://schemas.microsoft.com/office/drawing/2014/main" id="{266877C2-9793-5147-BB1C-D92FAD569141}"/>
              </a:ext>
            </a:extLst>
          </p:cNvPr>
          <p:cNvSpPr>
            <a:spLocks noGrp="1"/>
          </p:cNvSpPr>
          <p:nvPr>
            <p:ph sz="half" idx="2"/>
          </p:nvPr>
        </p:nvSpPr>
        <p:spPr>
          <a:xfrm>
            <a:off x="457200" y="1814837"/>
            <a:ext cx="4040188" cy="3414364"/>
          </a:xfrm>
          <a:ln>
            <a:solidFill>
              <a:schemeClr val="accent1"/>
            </a:solidFill>
          </a:ln>
        </p:spPr>
        <p:txBody>
          <a:bodyPr/>
          <a:lstStyle/>
          <a:p>
            <a:pPr marL="0" indent="0">
              <a:buNone/>
            </a:pPr>
            <a:r>
              <a:rPr lang="en-US" sz="3600" dirty="0"/>
              <a:t>            </a:t>
            </a:r>
            <a:r>
              <a:rPr lang="en-US" sz="6000" dirty="0"/>
              <a:t> +</a:t>
            </a:r>
          </a:p>
          <a:p>
            <a:pPr marL="0" indent="0">
              <a:buNone/>
            </a:pPr>
            <a:r>
              <a:rPr lang="en-US" sz="3600" dirty="0"/>
              <a:t>What did you find most useful?</a:t>
            </a:r>
          </a:p>
          <a:p>
            <a:pPr marL="0" indent="0">
              <a:buNone/>
            </a:pPr>
            <a:r>
              <a:rPr lang="en-US" sz="3600" dirty="0"/>
              <a:t>What was good about the session?</a:t>
            </a:r>
          </a:p>
        </p:txBody>
      </p:sp>
      <p:sp>
        <p:nvSpPr>
          <p:cNvPr id="10" name="Content Placeholder 9">
            <a:extLst>
              <a:ext uri="{FF2B5EF4-FFF2-40B4-BE49-F238E27FC236}">
                <a16:creationId xmlns:a16="http://schemas.microsoft.com/office/drawing/2014/main" id="{1AF78251-B2A1-2C4F-BC71-14CE73DF5002}"/>
              </a:ext>
            </a:extLst>
          </p:cNvPr>
          <p:cNvSpPr>
            <a:spLocks noGrp="1"/>
          </p:cNvSpPr>
          <p:nvPr>
            <p:ph sz="quarter" idx="4"/>
          </p:nvPr>
        </p:nvSpPr>
        <p:spPr>
          <a:xfrm>
            <a:off x="4645025" y="1988841"/>
            <a:ext cx="4041775" cy="3600400"/>
          </a:xfrm>
        </p:spPr>
        <p:txBody>
          <a:bodyPr/>
          <a:lstStyle/>
          <a:p>
            <a:pPr marL="0" indent="0">
              <a:buNone/>
            </a:pPr>
            <a:endParaRPr lang="en-US" dirty="0"/>
          </a:p>
          <a:p>
            <a:pPr marL="0" indent="0">
              <a:buNone/>
            </a:pPr>
            <a:endParaRPr lang="en-US" dirty="0"/>
          </a:p>
          <a:p>
            <a:pPr marL="0" indent="0">
              <a:buNone/>
            </a:pPr>
            <a:r>
              <a:rPr lang="en-US" sz="3600" dirty="0"/>
              <a:t>Anything you would like to see  improved</a:t>
            </a:r>
          </a:p>
          <a:p>
            <a:pPr marL="0" indent="0">
              <a:buNone/>
            </a:pPr>
            <a:r>
              <a:rPr lang="en-US" sz="3600" dirty="0"/>
              <a:t>/developed? </a:t>
            </a:r>
          </a:p>
        </p:txBody>
      </p:sp>
      <p:sp>
        <p:nvSpPr>
          <p:cNvPr id="11" name="Triangle 10">
            <a:extLst>
              <a:ext uri="{FF2B5EF4-FFF2-40B4-BE49-F238E27FC236}">
                <a16:creationId xmlns:a16="http://schemas.microsoft.com/office/drawing/2014/main" id="{971F78EB-BE65-964F-8EE3-E9293C026177}"/>
              </a:ext>
            </a:extLst>
          </p:cNvPr>
          <p:cNvSpPr/>
          <p:nvPr/>
        </p:nvSpPr>
        <p:spPr>
          <a:xfrm>
            <a:off x="5830838" y="2051685"/>
            <a:ext cx="1008112" cy="864096"/>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80990036"/>
      </p:ext>
    </p:extLst>
  </p:cSld>
  <p:clrMapOvr>
    <a:masterClrMapping/>
  </p:clrMapOvr>
</p:sld>
</file>

<file path=ppt/theme/theme1.xml><?xml version="1.0" encoding="utf-8"?>
<a:theme xmlns:a="http://schemas.openxmlformats.org/drawingml/2006/main" name="201500625PowerPointPresentation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201500625PowerPointPresentationTemplate.potx</Template>
  <TotalTime>1200</TotalTime>
  <Words>2375</Words>
  <Application>Microsoft Macintosh PowerPoint</Application>
  <PresentationFormat>On-screen Show (4:3)</PresentationFormat>
  <Paragraphs>277</Paragraphs>
  <Slides>31</Slides>
  <Notes>30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Calibri</vt:lpstr>
      <vt:lpstr>Myriad Pro</vt:lpstr>
      <vt:lpstr>201500625PowerPointPresentationTemplate</vt:lpstr>
      <vt:lpstr>PowerPoint Presentation</vt:lpstr>
      <vt:lpstr>PowerPoint Presentation</vt:lpstr>
      <vt:lpstr>Cysylltiadau allweddol ar gyfer eich rhaglen  Key staff contacts for your programme</vt:lpstr>
      <vt:lpstr>Reminder for learners</vt:lpstr>
      <vt:lpstr>Induction to  Trinity St David’s</vt:lpstr>
      <vt:lpstr>PowerPoint Presentation</vt:lpstr>
      <vt:lpstr>Partneriaeth Porth Agored  Partnership</vt:lpstr>
      <vt:lpstr>CPEL</vt:lpstr>
      <vt:lpstr>Portffolio / Portfolio</vt:lpstr>
      <vt:lpstr>Graduate Certificate in Consolidation of Social Work Practice Tystysgrif I Raddedigion mewn cadarnhau ymarfer Gwaith Cymdeithasol  </vt:lpstr>
      <vt:lpstr>Tudalen Cynnwys / Contents Page</vt:lpstr>
      <vt:lpstr>Adolygiad Datblygiadol Developmental Review - Task 1</vt:lpstr>
      <vt:lpstr>Adolygiad Datblygiadol Tasg 1 Developmental Review Task 1 </vt:lpstr>
      <vt:lpstr>Arsylliad / Observation Task 2</vt:lpstr>
      <vt:lpstr>Diogelu Tasg 3/ Safeguarding Task 3</vt:lpstr>
      <vt:lpstr>Adolygiad Datblygiadol Tasg 1 rhan b Developmental Review Task 1 part b</vt:lpstr>
      <vt:lpstr>Adroddiad y Mentor a gwiriad y Rheolwr Llinell Mentor’s Report and Line Managers Verification</vt:lpstr>
      <vt:lpstr> Adroddiad y Mentor a gwiriad y Rheolwr Llinell Mentor’s Report and Line Managers Verification </vt:lpstr>
      <vt:lpstr>Adrannau Terfynol y Portffolio Final Sections of Portfolio </vt:lpstr>
      <vt:lpstr>Rolau a Chyfrifoldebau </vt:lpstr>
      <vt:lpstr>Cytundeb dysgwr a chyflogwr  Learner and employer agreement </vt:lpstr>
      <vt:lpstr>Rol yr Uned Hyffoddi Role of Training Department</vt:lpstr>
      <vt:lpstr>Cyfrifoldebau’r Dysgwyr Learner Responsibility </vt:lpstr>
      <vt:lpstr>Rol y Mentor / Mentor Role</vt:lpstr>
      <vt:lpstr>Rol y Mentor / Mentor Role</vt:lpstr>
      <vt:lpstr>Trefniadau y Rhaglen Arrangements for Programme</vt:lpstr>
      <vt:lpstr>Learning Strategies</vt:lpstr>
      <vt:lpstr>Cyflwyno Portffolio / Portfolio Submission</vt:lpstr>
      <vt:lpstr>PowerPoint Presentation</vt:lpstr>
      <vt:lpstr>Gwerthusiad Evaluation </vt:lpstr>
      <vt:lpstr>Evaluation of the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Paula McCreary</cp:lastModifiedBy>
  <cp:revision>316</cp:revision>
  <cp:lastPrinted>2020-02-10T14:16:01Z</cp:lastPrinted>
  <dcterms:created xsi:type="dcterms:W3CDTF">2015-04-14T15:21:28Z</dcterms:created>
  <dcterms:modified xsi:type="dcterms:W3CDTF">2022-01-24T13:57:59Z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7229cbeb-97a7-4015-b356-27fcaf61cfc8</vt:lpwstr>
  </property>
</Properties>
</file>