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98" r:id="rId1"/>
  </p:sldMasterIdLst>
  <p:notesMasterIdLst>
    <p:notesMasterId r:id="rId12"/>
  </p:notesMasterIdLst>
  <p:sldIdLst>
    <p:sldId id="364" r:id="rId2"/>
    <p:sldId id="383" r:id="rId3"/>
    <p:sldId id="387" r:id="rId4"/>
    <p:sldId id="394" r:id="rId5"/>
    <p:sldId id="395" r:id="rId6"/>
    <p:sldId id="396" r:id="rId7"/>
    <p:sldId id="402" r:id="rId8"/>
    <p:sldId id="398" r:id="rId9"/>
    <p:sldId id="399" r:id="rId10"/>
    <p:sldId id="400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AC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89"/>
  </p:normalViewPr>
  <p:slideViewPr>
    <p:cSldViewPr snapToGrid="0" showGuides="1">
      <p:cViewPr>
        <p:scale>
          <a:sx n="76" d="100"/>
          <a:sy n="76" d="100"/>
        </p:scale>
        <p:origin x="272" y="-1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4" Type="http://schemas.openxmlformats.org/officeDocument/2006/relationships/image" Target="../media/image7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4" Type="http://schemas.openxmlformats.org/officeDocument/2006/relationships/image" Target="../media/image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>
      <a:schemeClr val="accent2"/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615146-2527-4344-BCB0-B969DF412F43}" type="doc">
      <dgm:prSet loTypeId="urn:microsoft.com/office/officeart/2005/8/layout/default" loCatId="list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A40762B4-9234-4122-999D-548227C0126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Module Title: </a:t>
          </a:r>
          <a:r>
            <a:rPr lang="en-GB" b="1" i="1"/>
            <a:t>Professional Career Development within H&amp;SC</a:t>
          </a:r>
          <a:endParaRPr lang="en-US"/>
        </a:p>
      </dgm:t>
    </dgm:pt>
    <dgm:pt modelId="{8B854FEE-0C3B-4552-B663-3F9A5C1D0526}" type="parTrans" cxnId="{600B9322-EB89-485C-AE7B-E1C5167905D4}">
      <dgm:prSet/>
      <dgm:spPr/>
      <dgm:t>
        <a:bodyPr/>
        <a:lstStyle/>
        <a:p>
          <a:endParaRPr lang="en-US"/>
        </a:p>
      </dgm:t>
    </dgm:pt>
    <dgm:pt modelId="{AF0B8C57-A38D-41D2-A3F8-A524859DD7A8}" type="sibTrans" cxnId="{600B9322-EB89-485C-AE7B-E1C5167905D4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03BF497C-43C3-4CEC-A7F5-A54F4728880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u="sng"/>
            <a:t>Module Number</a:t>
          </a:r>
          <a:r>
            <a:rPr lang="en-GB"/>
            <a:t>: </a:t>
          </a:r>
          <a:r>
            <a:rPr lang="en-GB" b="1" i="1"/>
            <a:t>LCHS 4009 (LON)</a:t>
          </a:r>
          <a:endParaRPr lang="en-US"/>
        </a:p>
      </dgm:t>
    </dgm:pt>
    <dgm:pt modelId="{C8B482A4-2E58-4330-B601-604A36927A45}" type="parTrans" cxnId="{4CDA482C-314B-4A1A-AA1F-59B554AF3261}">
      <dgm:prSet/>
      <dgm:spPr/>
      <dgm:t>
        <a:bodyPr/>
        <a:lstStyle/>
        <a:p>
          <a:endParaRPr lang="en-US"/>
        </a:p>
      </dgm:t>
    </dgm:pt>
    <dgm:pt modelId="{9BF6CCD1-AE0B-4773-9695-94F668BC3B3C}" type="sibTrans" cxnId="{4CDA482C-314B-4A1A-AA1F-59B554AF3261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EBDDD47A-15C1-47B5-95A7-3F1DC44E80D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u="sng" dirty="0"/>
            <a:t>Assignment No</a:t>
          </a:r>
          <a:r>
            <a:rPr lang="en-GB" b="1" i="1" dirty="0"/>
            <a:t>:     ASSIGNMENT 1</a:t>
          </a:r>
          <a:endParaRPr lang="en-US" dirty="0"/>
        </a:p>
      </dgm:t>
    </dgm:pt>
    <dgm:pt modelId="{742648A4-415E-468F-94DF-50DBF3A232C2}" type="parTrans" cxnId="{0B350083-5A80-4332-9319-C49A681D5EF5}">
      <dgm:prSet/>
      <dgm:spPr/>
      <dgm:t>
        <a:bodyPr/>
        <a:lstStyle/>
        <a:p>
          <a:endParaRPr lang="en-US"/>
        </a:p>
      </dgm:t>
    </dgm:pt>
    <dgm:pt modelId="{6FF48A4D-0CC8-475A-9205-DBFD9FB3E563}" type="sibTrans" cxnId="{0B350083-5A80-4332-9319-C49A681D5EF5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D478B56-F2CF-4183-B927-EA6765C9E71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u="sng"/>
            <a:t>Student Name</a:t>
          </a:r>
          <a:r>
            <a:rPr lang="en-GB" b="1" i="1"/>
            <a:t>: Wuendy Paz</a:t>
          </a:r>
          <a:endParaRPr lang="en-US"/>
        </a:p>
      </dgm:t>
    </dgm:pt>
    <dgm:pt modelId="{BCDCFF8B-9A5B-48D6-BD3F-DCC54A4B9A07}" type="parTrans" cxnId="{C9B3F304-237F-446E-AC97-732F93D4F6E4}">
      <dgm:prSet/>
      <dgm:spPr/>
      <dgm:t>
        <a:bodyPr/>
        <a:lstStyle/>
        <a:p>
          <a:endParaRPr lang="en-US"/>
        </a:p>
      </dgm:t>
    </dgm:pt>
    <dgm:pt modelId="{AC05C0CC-1F8B-44A3-B099-23DB360BB109}" type="sibTrans" cxnId="{C9B3F304-237F-446E-AC97-732F93D4F6E4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9EFDFEDB-3BB8-45FD-9533-337AF52AA45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u="sng"/>
            <a:t>Student ID:  2024424091</a:t>
          </a:r>
          <a:endParaRPr lang="en-US"/>
        </a:p>
      </dgm:t>
    </dgm:pt>
    <dgm:pt modelId="{7B4667BF-8B34-4A9A-BD04-22E7DDE30F10}" type="parTrans" cxnId="{1685C6DB-2A6B-4E7A-8959-1E00C79A29AD}">
      <dgm:prSet/>
      <dgm:spPr/>
      <dgm:t>
        <a:bodyPr/>
        <a:lstStyle/>
        <a:p>
          <a:endParaRPr lang="en-US"/>
        </a:p>
      </dgm:t>
    </dgm:pt>
    <dgm:pt modelId="{0BE1DEED-A49C-4577-9021-808C29604571}" type="sibTrans" cxnId="{1685C6DB-2A6B-4E7A-8959-1E00C79A29A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57C6AA4-80B7-456E-87AE-F44BDCD78C2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u="sng"/>
            <a:t>Lecturer’s Name</a:t>
          </a:r>
          <a:r>
            <a:rPr lang="en-GB" b="1" i="1"/>
            <a:t>: Dr Christopher Mafuva</a:t>
          </a:r>
          <a:endParaRPr lang="en-US"/>
        </a:p>
      </dgm:t>
    </dgm:pt>
    <dgm:pt modelId="{AC921397-E74A-473A-847D-15AA7F9CEA75}" type="parTrans" cxnId="{8BB62A27-BD6C-456C-A793-EE292F4C3EAB}">
      <dgm:prSet/>
      <dgm:spPr/>
      <dgm:t>
        <a:bodyPr/>
        <a:lstStyle/>
        <a:p>
          <a:endParaRPr lang="en-US"/>
        </a:p>
      </dgm:t>
    </dgm:pt>
    <dgm:pt modelId="{7CFFB823-C81B-418A-B357-43C1C27CFA7F}" type="sibTrans" cxnId="{8BB62A27-BD6C-456C-A793-EE292F4C3EAB}">
      <dgm:prSet/>
      <dgm:spPr/>
      <dgm:t>
        <a:bodyPr/>
        <a:lstStyle/>
        <a:p>
          <a:endParaRPr lang="en-US"/>
        </a:p>
      </dgm:t>
    </dgm:pt>
    <dgm:pt modelId="{D879AF0D-F9BB-4EC7-9090-84D80FA62FB9}" type="pres">
      <dgm:prSet presAssocID="{C2615146-2527-4344-BCB0-B969DF412F43}" presName="diagram" presStyleCnt="0">
        <dgm:presLayoutVars>
          <dgm:dir/>
          <dgm:resizeHandles val="exact"/>
        </dgm:presLayoutVars>
      </dgm:prSet>
      <dgm:spPr/>
    </dgm:pt>
    <dgm:pt modelId="{BC028D30-0234-4540-BFC5-EFD183F548C3}" type="pres">
      <dgm:prSet presAssocID="{A40762B4-9234-4122-999D-548227C01269}" presName="node" presStyleLbl="node1" presStyleIdx="0" presStyleCnt="6">
        <dgm:presLayoutVars>
          <dgm:bulletEnabled val="1"/>
        </dgm:presLayoutVars>
      </dgm:prSet>
      <dgm:spPr/>
    </dgm:pt>
    <dgm:pt modelId="{92EA0D88-D375-4F36-8813-94CAE56ABA97}" type="pres">
      <dgm:prSet presAssocID="{AF0B8C57-A38D-41D2-A3F8-A524859DD7A8}" presName="sibTrans" presStyleCnt="0"/>
      <dgm:spPr/>
    </dgm:pt>
    <dgm:pt modelId="{0BC4204B-1E04-4E84-B263-0157028FACB3}" type="pres">
      <dgm:prSet presAssocID="{03BF497C-43C3-4CEC-A7F5-A54F47288805}" presName="node" presStyleLbl="node1" presStyleIdx="1" presStyleCnt="6">
        <dgm:presLayoutVars>
          <dgm:bulletEnabled val="1"/>
        </dgm:presLayoutVars>
      </dgm:prSet>
      <dgm:spPr/>
    </dgm:pt>
    <dgm:pt modelId="{92AF5FF0-820F-4C0D-BBD1-CE741A67505C}" type="pres">
      <dgm:prSet presAssocID="{9BF6CCD1-AE0B-4773-9695-94F668BC3B3C}" presName="sibTrans" presStyleCnt="0"/>
      <dgm:spPr/>
    </dgm:pt>
    <dgm:pt modelId="{50E47A9F-4FD4-430E-9CBA-E45C9620CC49}" type="pres">
      <dgm:prSet presAssocID="{EBDDD47A-15C1-47B5-95A7-3F1DC44E80D5}" presName="node" presStyleLbl="node1" presStyleIdx="2" presStyleCnt="6">
        <dgm:presLayoutVars>
          <dgm:bulletEnabled val="1"/>
        </dgm:presLayoutVars>
      </dgm:prSet>
      <dgm:spPr/>
    </dgm:pt>
    <dgm:pt modelId="{13BA9517-995F-49D3-B9AE-748BBCAFDB99}" type="pres">
      <dgm:prSet presAssocID="{6FF48A4D-0CC8-475A-9205-DBFD9FB3E563}" presName="sibTrans" presStyleCnt="0"/>
      <dgm:spPr/>
    </dgm:pt>
    <dgm:pt modelId="{65476CBA-02B7-4AA5-838C-B7878575D545}" type="pres">
      <dgm:prSet presAssocID="{5D478B56-F2CF-4183-B927-EA6765C9E710}" presName="node" presStyleLbl="node1" presStyleIdx="3" presStyleCnt="6">
        <dgm:presLayoutVars>
          <dgm:bulletEnabled val="1"/>
        </dgm:presLayoutVars>
      </dgm:prSet>
      <dgm:spPr/>
    </dgm:pt>
    <dgm:pt modelId="{5D50570D-B028-45F9-B6C7-CD8280ED764B}" type="pres">
      <dgm:prSet presAssocID="{AC05C0CC-1F8B-44A3-B099-23DB360BB109}" presName="sibTrans" presStyleCnt="0"/>
      <dgm:spPr/>
    </dgm:pt>
    <dgm:pt modelId="{2EB6BC88-F65C-45F7-8991-5024997B8677}" type="pres">
      <dgm:prSet presAssocID="{9EFDFEDB-3BB8-45FD-9533-337AF52AA458}" presName="node" presStyleLbl="node1" presStyleIdx="4" presStyleCnt="6">
        <dgm:presLayoutVars>
          <dgm:bulletEnabled val="1"/>
        </dgm:presLayoutVars>
      </dgm:prSet>
      <dgm:spPr/>
    </dgm:pt>
    <dgm:pt modelId="{1741EEAB-2D9D-4506-B68E-F60D9B750622}" type="pres">
      <dgm:prSet presAssocID="{0BE1DEED-A49C-4577-9021-808C29604571}" presName="sibTrans" presStyleCnt="0"/>
      <dgm:spPr/>
    </dgm:pt>
    <dgm:pt modelId="{DFE2CD2F-F64B-49D9-B622-073ACB2D56AB}" type="pres">
      <dgm:prSet presAssocID="{257C6AA4-80B7-456E-87AE-F44BDCD78C2D}" presName="node" presStyleLbl="node1" presStyleIdx="5" presStyleCnt="6">
        <dgm:presLayoutVars>
          <dgm:bulletEnabled val="1"/>
        </dgm:presLayoutVars>
      </dgm:prSet>
      <dgm:spPr/>
    </dgm:pt>
  </dgm:ptLst>
  <dgm:cxnLst>
    <dgm:cxn modelId="{C9B3F304-237F-446E-AC97-732F93D4F6E4}" srcId="{C2615146-2527-4344-BCB0-B969DF412F43}" destId="{5D478B56-F2CF-4183-B927-EA6765C9E710}" srcOrd="3" destOrd="0" parTransId="{BCDCFF8B-9A5B-48D6-BD3F-DCC54A4B9A07}" sibTransId="{AC05C0CC-1F8B-44A3-B099-23DB360BB109}"/>
    <dgm:cxn modelId="{600B9322-EB89-485C-AE7B-E1C5167905D4}" srcId="{C2615146-2527-4344-BCB0-B969DF412F43}" destId="{A40762B4-9234-4122-999D-548227C01269}" srcOrd="0" destOrd="0" parTransId="{8B854FEE-0C3B-4552-B663-3F9A5C1D0526}" sibTransId="{AF0B8C57-A38D-41D2-A3F8-A524859DD7A8}"/>
    <dgm:cxn modelId="{8BB62A27-BD6C-456C-A793-EE292F4C3EAB}" srcId="{C2615146-2527-4344-BCB0-B969DF412F43}" destId="{257C6AA4-80B7-456E-87AE-F44BDCD78C2D}" srcOrd="5" destOrd="0" parTransId="{AC921397-E74A-473A-847D-15AA7F9CEA75}" sibTransId="{7CFFB823-C81B-418A-B357-43C1C27CFA7F}"/>
    <dgm:cxn modelId="{4CDA482C-314B-4A1A-AA1F-59B554AF3261}" srcId="{C2615146-2527-4344-BCB0-B969DF412F43}" destId="{03BF497C-43C3-4CEC-A7F5-A54F47288805}" srcOrd="1" destOrd="0" parTransId="{C8B482A4-2E58-4330-B601-604A36927A45}" sibTransId="{9BF6CCD1-AE0B-4773-9695-94F668BC3B3C}"/>
    <dgm:cxn modelId="{C5D5A45C-3473-461C-B7FF-101AAB82C300}" type="presOf" srcId="{5D478B56-F2CF-4183-B927-EA6765C9E710}" destId="{65476CBA-02B7-4AA5-838C-B7878575D545}" srcOrd="0" destOrd="0" presId="urn:microsoft.com/office/officeart/2005/8/layout/default"/>
    <dgm:cxn modelId="{99D14553-CEF1-4AE5-A63B-E61CED8B9437}" type="presOf" srcId="{9EFDFEDB-3BB8-45FD-9533-337AF52AA458}" destId="{2EB6BC88-F65C-45F7-8991-5024997B8677}" srcOrd="0" destOrd="0" presId="urn:microsoft.com/office/officeart/2005/8/layout/default"/>
    <dgm:cxn modelId="{0B350083-5A80-4332-9319-C49A681D5EF5}" srcId="{C2615146-2527-4344-BCB0-B969DF412F43}" destId="{EBDDD47A-15C1-47B5-95A7-3F1DC44E80D5}" srcOrd="2" destOrd="0" parTransId="{742648A4-415E-468F-94DF-50DBF3A232C2}" sibTransId="{6FF48A4D-0CC8-475A-9205-DBFD9FB3E563}"/>
    <dgm:cxn modelId="{9741649F-2FA4-4C0B-B9AB-B662925D2425}" type="presOf" srcId="{03BF497C-43C3-4CEC-A7F5-A54F47288805}" destId="{0BC4204B-1E04-4E84-B263-0157028FACB3}" srcOrd="0" destOrd="0" presId="urn:microsoft.com/office/officeart/2005/8/layout/default"/>
    <dgm:cxn modelId="{AECC4BB5-1CED-47F4-AA31-511176FEF0EA}" type="presOf" srcId="{EBDDD47A-15C1-47B5-95A7-3F1DC44E80D5}" destId="{50E47A9F-4FD4-430E-9CBA-E45C9620CC49}" srcOrd="0" destOrd="0" presId="urn:microsoft.com/office/officeart/2005/8/layout/default"/>
    <dgm:cxn modelId="{DDCFAEB9-0AEC-4FBF-94A7-65FCF688973B}" type="presOf" srcId="{257C6AA4-80B7-456E-87AE-F44BDCD78C2D}" destId="{DFE2CD2F-F64B-49D9-B622-073ACB2D56AB}" srcOrd="0" destOrd="0" presId="urn:microsoft.com/office/officeart/2005/8/layout/default"/>
    <dgm:cxn modelId="{9EB7BED3-5BDF-4657-A9E7-8164486729C9}" type="presOf" srcId="{C2615146-2527-4344-BCB0-B969DF412F43}" destId="{D879AF0D-F9BB-4EC7-9090-84D80FA62FB9}" srcOrd="0" destOrd="0" presId="urn:microsoft.com/office/officeart/2005/8/layout/default"/>
    <dgm:cxn modelId="{1685C6DB-2A6B-4E7A-8959-1E00C79A29AD}" srcId="{C2615146-2527-4344-BCB0-B969DF412F43}" destId="{9EFDFEDB-3BB8-45FD-9533-337AF52AA458}" srcOrd="4" destOrd="0" parTransId="{7B4667BF-8B34-4A9A-BD04-22E7DDE30F10}" sibTransId="{0BE1DEED-A49C-4577-9021-808C29604571}"/>
    <dgm:cxn modelId="{AF57DDF8-3850-4D0C-8D6E-C9209CF507C1}" type="presOf" srcId="{A40762B4-9234-4122-999D-548227C01269}" destId="{BC028D30-0234-4540-BFC5-EFD183F548C3}" srcOrd="0" destOrd="0" presId="urn:microsoft.com/office/officeart/2005/8/layout/default"/>
    <dgm:cxn modelId="{F7BB42B3-0237-4975-8351-3DE61B3AA116}" type="presParOf" srcId="{D879AF0D-F9BB-4EC7-9090-84D80FA62FB9}" destId="{BC028D30-0234-4540-BFC5-EFD183F548C3}" srcOrd="0" destOrd="0" presId="urn:microsoft.com/office/officeart/2005/8/layout/default"/>
    <dgm:cxn modelId="{0A706D2C-55F0-4407-A0A1-E403084F19FB}" type="presParOf" srcId="{D879AF0D-F9BB-4EC7-9090-84D80FA62FB9}" destId="{92EA0D88-D375-4F36-8813-94CAE56ABA97}" srcOrd="1" destOrd="0" presId="urn:microsoft.com/office/officeart/2005/8/layout/default"/>
    <dgm:cxn modelId="{EA7B96D7-2109-4B4A-A74B-D61168450636}" type="presParOf" srcId="{D879AF0D-F9BB-4EC7-9090-84D80FA62FB9}" destId="{0BC4204B-1E04-4E84-B263-0157028FACB3}" srcOrd="2" destOrd="0" presId="urn:microsoft.com/office/officeart/2005/8/layout/default"/>
    <dgm:cxn modelId="{3697E3BE-6D02-456A-B58F-5E29047049A2}" type="presParOf" srcId="{D879AF0D-F9BB-4EC7-9090-84D80FA62FB9}" destId="{92AF5FF0-820F-4C0D-BBD1-CE741A67505C}" srcOrd="3" destOrd="0" presId="urn:microsoft.com/office/officeart/2005/8/layout/default"/>
    <dgm:cxn modelId="{47A5AF11-654D-42B0-B8BE-79FBB21A0381}" type="presParOf" srcId="{D879AF0D-F9BB-4EC7-9090-84D80FA62FB9}" destId="{50E47A9F-4FD4-430E-9CBA-E45C9620CC49}" srcOrd="4" destOrd="0" presId="urn:microsoft.com/office/officeart/2005/8/layout/default"/>
    <dgm:cxn modelId="{567D30BB-0AE7-4181-81AE-7C35EA66ED0B}" type="presParOf" srcId="{D879AF0D-F9BB-4EC7-9090-84D80FA62FB9}" destId="{13BA9517-995F-49D3-B9AE-748BBCAFDB99}" srcOrd="5" destOrd="0" presId="urn:microsoft.com/office/officeart/2005/8/layout/default"/>
    <dgm:cxn modelId="{0F253ECA-1CAD-419D-A695-67502665F573}" type="presParOf" srcId="{D879AF0D-F9BB-4EC7-9090-84D80FA62FB9}" destId="{65476CBA-02B7-4AA5-838C-B7878575D545}" srcOrd="6" destOrd="0" presId="urn:microsoft.com/office/officeart/2005/8/layout/default"/>
    <dgm:cxn modelId="{A6717F46-6924-4C7C-B37A-720F9E94CA8B}" type="presParOf" srcId="{D879AF0D-F9BB-4EC7-9090-84D80FA62FB9}" destId="{5D50570D-B028-45F9-B6C7-CD8280ED764B}" srcOrd="7" destOrd="0" presId="urn:microsoft.com/office/officeart/2005/8/layout/default"/>
    <dgm:cxn modelId="{F507491D-BAED-4616-B4D8-E9C9D76F3252}" type="presParOf" srcId="{D879AF0D-F9BB-4EC7-9090-84D80FA62FB9}" destId="{2EB6BC88-F65C-45F7-8991-5024997B8677}" srcOrd="8" destOrd="0" presId="urn:microsoft.com/office/officeart/2005/8/layout/default"/>
    <dgm:cxn modelId="{8BAB824B-C058-4AB2-94AA-A5DCEECEC245}" type="presParOf" srcId="{D879AF0D-F9BB-4EC7-9090-84D80FA62FB9}" destId="{1741EEAB-2D9D-4506-B68E-F60D9B750622}" srcOrd="9" destOrd="0" presId="urn:microsoft.com/office/officeart/2005/8/layout/default"/>
    <dgm:cxn modelId="{EDE24A1F-646A-4D38-BFBD-66ED9B375D70}" type="presParOf" srcId="{D879AF0D-F9BB-4EC7-9090-84D80FA62FB9}" destId="{DFE2CD2F-F64B-49D9-B622-073ACB2D56AB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C2E292D-5069-4D68-8723-8AF1426FCB51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2" csCatId="colorful" phldr="1"/>
      <dgm:spPr/>
      <dgm:t>
        <a:bodyPr/>
        <a:lstStyle/>
        <a:p>
          <a:endParaRPr lang="en-US"/>
        </a:p>
      </dgm:t>
    </dgm:pt>
    <dgm:pt modelId="{0FC82976-2FF3-467B-9182-43784B898A05}">
      <dgm:prSet/>
      <dgm:spPr/>
      <dgm:t>
        <a:bodyPr/>
        <a:lstStyle/>
        <a:p>
          <a:pPr>
            <a:defRPr cap="all"/>
          </a:pPr>
          <a:r>
            <a:rPr lang="en-GB" dirty="0"/>
            <a:t>AI tools were used  only for proofreading.</a:t>
          </a:r>
          <a:endParaRPr lang="en-US" dirty="0"/>
        </a:p>
      </dgm:t>
    </dgm:pt>
    <dgm:pt modelId="{65852ADD-AC91-4B8B-8713-8130AAECEE9F}" type="parTrans" cxnId="{417E65BA-DD63-456D-93EA-68EAE6181250}">
      <dgm:prSet/>
      <dgm:spPr/>
      <dgm:t>
        <a:bodyPr/>
        <a:lstStyle/>
        <a:p>
          <a:endParaRPr lang="en-US"/>
        </a:p>
      </dgm:t>
    </dgm:pt>
    <dgm:pt modelId="{80B9B9C9-E101-411B-8DFF-E91A0FBE5156}" type="sibTrans" cxnId="{417E65BA-DD63-456D-93EA-68EAE6181250}">
      <dgm:prSet/>
      <dgm:spPr/>
      <dgm:t>
        <a:bodyPr/>
        <a:lstStyle/>
        <a:p>
          <a:endParaRPr lang="en-US"/>
        </a:p>
      </dgm:t>
    </dgm:pt>
    <dgm:pt modelId="{0BAEFAD4-C692-4E3A-AC68-3E44C2F96830}">
      <dgm:prSet/>
      <dgm:spPr/>
      <dgm:t>
        <a:bodyPr/>
        <a:lstStyle/>
        <a:p>
          <a:pPr>
            <a:defRPr cap="all"/>
          </a:pPr>
          <a:r>
            <a:rPr lang="en-GB" dirty="0"/>
            <a:t>All academic content and analysis were written in my own words. </a:t>
          </a:r>
          <a:endParaRPr lang="en-US" dirty="0"/>
        </a:p>
      </dgm:t>
    </dgm:pt>
    <dgm:pt modelId="{3E17E41A-13FA-4AF3-9F59-C3136199B94E}" type="parTrans" cxnId="{7B6460E2-019D-4E72-8D2D-983C0E7C9C05}">
      <dgm:prSet/>
      <dgm:spPr/>
      <dgm:t>
        <a:bodyPr/>
        <a:lstStyle/>
        <a:p>
          <a:endParaRPr lang="en-US"/>
        </a:p>
      </dgm:t>
    </dgm:pt>
    <dgm:pt modelId="{F2F1E074-C977-4AE1-9DB3-53ECE387A1BF}" type="sibTrans" cxnId="{7B6460E2-019D-4E72-8D2D-983C0E7C9C05}">
      <dgm:prSet/>
      <dgm:spPr/>
      <dgm:t>
        <a:bodyPr/>
        <a:lstStyle/>
        <a:p>
          <a:endParaRPr lang="en-US"/>
        </a:p>
      </dgm:t>
    </dgm:pt>
    <dgm:pt modelId="{01C02C78-0916-4DBE-8523-EF3A8308C963}" type="pres">
      <dgm:prSet presAssocID="{EC2E292D-5069-4D68-8723-8AF1426FCB51}" presName="root" presStyleCnt="0">
        <dgm:presLayoutVars>
          <dgm:dir/>
          <dgm:resizeHandles val="exact"/>
        </dgm:presLayoutVars>
      </dgm:prSet>
      <dgm:spPr/>
    </dgm:pt>
    <dgm:pt modelId="{BE779346-9C21-4B7B-AD2F-041A89BFCE7C}" type="pres">
      <dgm:prSet presAssocID="{0FC82976-2FF3-467B-9182-43784B898A05}" presName="compNode" presStyleCnt="0"/>
      <dgm:spPr/>
    </dgm:pt>
    <dgm:pt modelId="{3384BA56-57F4-4C64-97B3-892F8F38389F}" type="pres">
      <dgm:prSet presAssocID="{0FC82976-2FF3-467B-9182-43784B898A05}" presName="iconBgRect" presStyleLbl="bgShp" presStyleIdx="0" presStyleCnt="2"/>
      <dgm:spPr>
        <a:prstGeom prst="round2DiagRect">
          <a:avLst>
            <a:gd name="adj1" fmla="val 29727"/>
            <a:gd name="adj2" fmla="val 0"/>
          </a:avLst>
        </a:prstGeom>
      </dgm:spPr>
    </dgm:pt>
    <dgm:pt modelId="{CFFB98AB-374E-470E-AB88-861DA6EC2D8D}" type="pres">
      <dgm:prSet presAssocID="{0FC82976-2FF3-467B-9182-43784B898A05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7DF8095E-A5FF-4AE6-96DD-7E3E8A191E2D}" type="pres">
      <dgm:prSet presAssocID="{0FC82976-2FF3-467B-9182-43784B898A05}" presName="spaceRect" presStyleCnt="0"/>
      <dgm:spPr/>
    </dgm:pt>
    <dgm:pt modelId="{226ECA03-BF1E-43EB-8DC0-4DC216E4CC0D}" type="pres">
      <dgm:prSet presAssocID="{0FC82976-2FF3-467B-9182-43784B898A05}" presName="textRect" presStyleLbl="revTx" presStyleIdx="0" presStyleCnt="2">
        <dgm:presLayoutVars>
          <dgm:chMax val="1"/>
          <dgm:chPref val="1"/>
        </dgm:presLayoutVars>
      </dgm:prSet>
      <dgm:spPr/>
    </dgm:pt>
    <dgm:pt modelId="{F8663CA2-0880-490F-8FFD-8BD05E064E76}" type="pres">
      <dgm:prSet presAssocID="{80B9B9C9-E101-411B-8DFF-E91A0FBE5156}" presName="sibTrans" presStyleCnt="0"/>
      <dgm:spPr/>
    </dgm:pt>
    <dgm:pt modelId="{07AA0625-0844-427E-B75D-6B66EC94D8C6}" type="pres">
      <dgm:prSet presAssocID="{0BAEFAD4-C692-4E3A-AC68-3E44C2F96830}" presName="compNode" presStyleCnt="0"/>
      <dgm:spPr/>
    </dgm:pt>
    <dgm:pt modelId="{65962981-238A-4351-A529-30186411D5BA}" type="pres">
      <dgm:prSet presAssocID="{0BAEFAD4-C692-4E3A-AC68-3E44C2F96830}" presName="iconBgRect" presStyleLbl="bgShp" presStyleIdx="1" presStyleCnt="2"/>
      <dgm:spPr>
        <a:prstGeom prst="round2DiagRect">
          <a:avLst>
            <a:gd name="adj1" fmla="val 29727"/>
            <a:gd name="adj2" fmla="val 0"/>
          </a:avLst>
        </a:prstGeom>
      </dgm:spPr>
    </dgm:pt>
    <dgm:pt modelId="{B97978E4-E7DD-40DF-9AA9-A807A512FD4B}" type="pres">
      <dgm:prSet presAssocID="{0BAEFAD4-C692-4E3A-AC68-3E44C2F96830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bros"/>
        </a:ext>
      </dgm:extLst>
    </dgm:pt>
    <dgm:pt modelId="{BAE1F0C2-DEED-4989-9094-80853B8EBD81}" type="pres">
      <dgm:prSet presAssocID="{0BAEFAD4-C692-4E3A-AC68-3E44C2F96830}" presName="spaceRect" presStyleCnt="0"/>
      <dgm:spPr/>
    </dgm:pt>
    <dgm:pt modelId="{0C7B9E68-B705-4F74-8893-7ECC69FE8D7B}" type="pres">
      <dgm:prSet presAssocID="{0BAEFAD4-C692-4E3A-AC68-3E44C2F96830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9D739353-BD87-44CE-89FD-D61F289FC2AB}" type="presOf" srcId="{0BAEFAD4-C692-4E3A-AC68-3E44C2F96830}" destId="{0C7B9E68-B705-4F74-8893-7ECC69FE8D7B}" srcOrd="0" destOrd="0" presId="urn:microsoft.com/office/officeart/2018/5/layout/IconLeafLabelList"/>
    <dgm:cxn modelId="{61626B56-182F-44AD-BDFB-C481AC30F06B}" type="presOf" srcId="{EC2E292D-5069-4D68-8723-8AF1426FCB51}" destId="{01C02C78-0916-4DBE-8523-EF3A8308C963}" srcOrd="0" destOrd="0" presId="urn:microsoft.com/office/officeart/2018/5/layout/IconLeafLabelList"/>
    <dgm:cxn modelId="{417E65BA-DD63-456D-93EA-68EAE6181250}" srcId="{EC2E292D-5069-4D68-8723-8AF1426FCB51}" destId="{0FC82976-2FF3-467B-9182-43784B898A05}" srcOrd="0" destOrd="0" parTransId="{65852ADD-AC91-4B8B-8713-8130AAECEE9F}" sibTransId="{80B9B9C9-E101-411B-8DFF-E91A0FBE5156}"/>
    <dgm:cxn modelId="{7B6460E2-019D-4E72-8D2D-983C0E7C9C05}" srcId="{EC2E292D-5069-4D68-8723-8AF1426FCB51}" destId="{0BAEFAD4-C692-4E3A-AC68-3E44C2F96830}" srcOrd="1" destOrd="0" parTransId="{3E17E41A-13FA-4AF3-9F59-C3136199B94E}" sibTransId="{F2F1E074-C977-4AE1-9DB3-53ECE387A1BF}"/>
    <dgm:cxn modelId="{BA20EEE6-4779-479C-89C5-71AC52E13274}" type="presOf" srcId="{0FC82976-2FF3-467B-9182-43784B898A05}" destId="{226ECA03-BF1E-43EB-8DC0-4DC216E4CC0D}" srcOrd="0" destOrd="0" presId="urn:microsoft.com/office/officeart/2018/5/layout/IconLeafLabelList"/>
    <dgm:cxn modelId="{9D03C533-B21F-400F-9CD0-3D2D8BB2BDA4}" type="presParOf" srcId="{01C02C78-0916-4DBE-8523-EF3A8308C963}" destId="{BE779346-9C21-4B7B-AD2F-041A89BFCE7C}" srcOrd="0" destOrd="0" presId="urn:microsoft.com/office/officeart/2018/5/layout/IconLeafLabelList"/>
    <dgm:cxn modelId="{9BFC897D-771F-40B8-B75A-156F219B3DA9}" type="presParOf" srcId="{BE779346-9C21-4B7B-AD2F-041A89BFCE7C}" destId="{3384BA56-57F4-4C64-97B3-892F8F38389F}" srcOrd="0" destOrd="0" presId="urn:microsoft.com/office/officeart/2018/5/layout/IconLeafLabelList"/>
    <dgm:cxn modelId="{D9E0CB3D-AED1-4A38-92CC-78EDA637CDD8}" type="presParOf" srcId="{BE779346-9C21-4B7B-AD2F-041A89BFCE7C}" destId="{CFFB98AB-374E-470E-AB88-861DA6EC2D8D}" srcOrd="1" destOrd="0" presId="urn:microsoft.com/office/officeart/2018/5/layout/IconLeafLabelList"/>
    <dgm:cxn modelId="{2F9041B2-4BEC-45AA-8EF4-823B8ED30B8F}" type="presParOf" srcId="{BE779346-9C21-4B7B-AD2F-041A89BFCE7C}" destId="{7DF8095E-A5FF-4AE6-96DD-7E3E8A191E2D}" srcOrd="2" destOrd="0" presId="urn:microsoft.com/office/officeart/2018/5/layout/IconLeafLabelList"/>
    <dgm:cxn modelId="{6E27D71D-4B50-43CC-A144-9068972C569A}" type="presParOf" srcId="{BE779346-9C21-4B7B-AD2F-041A89BFCE7C}" destId="{226ECA03-BF1E-43EB-8DC0-4DC216E4CC0D}" srcOrd="3" destOrd="0" presId="urn:microsoft.com/office/officeart/2018/5/layout/IconLeafLabelList"/>
    <dgm:cxn modelId="{A23A2FC2-82C8-445D-938C-4CB5937B09CD}" type="presParOf" srcId="{01C02C78-0916-4DBE-8523-EF3A8308C963}" destId="{F8663CA2-0880-490F-8FFD-8BD05E064E76}" srcOrd="1" destOrd="0" presId="urn:microsoft.com/office/officeart/2018/5/layout/IconLeafLabelList"/>
    <dgm:cxn modelId="{CA78F803-DCA3-47F6-9791-A75608F68EDD}" type="presParOf" srcId="{01C02C78-0916-4DBE-8523-EF3A8308C963}" destId="{07AA0625-0844-427E-B75D-6B66EC94D8C6}" srcOrd="2" destOrd="0" presId="urn:microsoft.com/office/officeart/2018/5/layout/IconLeafLabelList"/>
    <dgm:cxn modelId="{4671EF7D-99E9-440B-9C5D-D3359D062320}" type="presParOf" srcId="{07AA0625-0844-427E-B75D-6B66EC94D8C6}" destId="{65962981-238A-4351-A529-30186411D5BA}" srcOrd="0" destOrd="0" presId="urn:microsoft.com/office/officeart/2018/5/layout/IconLeafLabelList"/>
    <dgm:cxn modelId="{3D031B4B-9016-4980-9169-32D08830DE8B}" type="presParOf" srcId="{07AA0625-0844-427E-B75D-6B66EC94D8C6}" destId="{B97978E4-E7DD-40DF-9AA9-A807A512FD4B}" srcOrd="1" destOrd="0" presId="urn:microsoft.com/office/officeart/2018/5/layout/IconLeafLabelList"/>
    <dgm:cxn modelId="{BC9BD1C5-759C-4C89-8FEA-5B3EFC676435}" type="presParOf" srcId="{07AA0625-0844-427E-B75D-6B66EC94D8C6}" destId="{BAE1F0C2-DEED-4989-9094-80853B8EBD81}" srcOrd="2" destOrd="0" presId="urn:microsoft.com/office/officeart/2018/5/layout/IconLeafLabelList"/>
    <dgm:cxn modelId="{F67EF7F0-FA6D-4876-A997-0B4CD75C88D8}" type="presParOf" srcId="{07AA0625-0844-427E-B75D-6B66EC94D8C6}" destId="{0C7B9E68-B705-4F74-8893-7ECC69FE8D7B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C069A8A-4382-4DE9-A939-5EE869A99891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AFC9634-3496-45D9-88BB-F320C32CD0A3}">
      <dgm:prSet custT="1"/>
      <dgm:spPr/>
      <dgm:t>
        <a:bodyPr/>
        <a:lstStyle/>
        <a:p>
          <a:pPr>
            <a:lnSpc>
              <a:spcPct val="100000"/>
            </a:lnSpc>
          </a:pPr>
          <a:endParaRPr lang="en-GB" sz="1700" dirty="0"/>
        </a:p>
        <a:p>
          <a:pPr>
            <a:lnSpc>
              <a:spcPct val="100000"/>
            </a:lnSpc>
          </a:pPr>
          <a:r>
            <a:rPr lang="en-GB" sz="1700" dirty="0"/>
            <a:t>• </a:t>
          </a:r>
          <a:r>
            <a:rPr lang="en-GB" sz="1800" dirty="0"/>
            <a:t>Communication is the process of sharing information, ideas and feelings between people.</a:t>
          </a:r>
          <a:endParaRPr lang="en-US" sz="1800" dirty="0"/>
        </a:p>
      </dgm:t>
    </dgm:pt>
    <dgm:pt modelId="{85B82E73-62CB-4007-9FE3-563388BBE228}" type="parTrans" cxnId="{5007E91E-286A-481A-BECA-2D1A5CF0F951}">
      <dgm:prSet/>
      <dgm:spPr/>
      <dgm:t>
        <a:bodyPr/>
        <a:lstStyle/>
        <a:p>
          <a:endParaRPr lang="en-US"/>
        </a:p>
      </dgm:t>
    </dgm:pt>
    <dgm:pt modelId="{ED53A128-12FE-469A-B983-C53FF7E72266}" type="sibTrans" cxnId="{5007E91E-286A-481A-BECA-2D1A5CF0F951}">
      <dgm:prSet/>
      <dgm:spPr/>
      <dgm:t>
        <a:bodyPr/>
        <a:lstStyle/>
        <a:p>
          <a:endParaRPr lang="en-US"/>
        </a:p>
      </dgm:t>
    </dgm:pt>
    <dgm:pt modelId="{4D48CC21-6123-4C78-A200-D71C9EAFE41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700" dirty="0"/>
            <a:t>• Listening to patients </a:t>
          </a:r>
          <a:r>
            <a:rPr lang="en-GB" sz="1800" dirty="0"/>
            <a:t>carefully</a:t>
          </a:r>
          <a:br>
            <a:rPr lang="en-GB" sz="1800" dirty="0"/>
          </a:br>
          <a:r>
            <a:rPr lang="en-GB" sz="1800" dirty="0"/>
            <a:t>• Giving clear information</a:t>
          </a:r>
          <a:br>
            <a:rPr lang="en-GB" sz="1800" dirty="0"/>
          </a:br>
          <a:r>
            <a:rPr lang="en-GB" sz="1800" dirty="0"/>
            <a:t>• Understanding patients’ needs</a:t>
          </a:r>
          <a:br>
            <a:rPr lang="en-GB" sz="1800" dirty="0"/>
          </a:br>
          <a:r>
            <a:rPr lang="en-GB" sz="1800" dirty="0"/>
            <a:t>• Communicating with colleagues</a:t>
          </a:r>
        </a:p>
        <a:p>
          <a:pPr>
            <a:lnSpc>
              <a:spcPct val="100000"/>
            </a:lnSpc>
          </a:pPr>
          <a:r>
            <a:rPr lang="en-GB" sz="1400" i="1" dirty="0"/>
            <a:t>(Arnold and Boggs, 2020)</a:t>
          </a:r>
          <a:endParaRPr lang="en-US" sz="1400" i="1" dirty="0"/>
        </a:p>
      </dgm:t>
    </dgm:pt>
    <dgm:pt modelId="{F67FA554-095C-4106-8BAA-D7E62C032802}" type="parTrans" cxnId="{7A632045-7A35-4BED-9BD0-9D05B1B24E51}">
      <dgm:prSet/>
      <dgm:spPr/>
      <dgm:t>
        <a:bodyPr/>
        <a:lstStyle/>
        <a:p>
          <a:endParaRPr lang="en-US"/>
        </a:p>
      </dgm:t>
    </dgm:pt>
    <dgm:pt modelId="{7ABF022F-2C6A-484B-AE71-4A2A678AEA02}" type="sibTrans" cxnId="{7A632045-7A35-4BED-9BD0-9D05B1B24E51}">
      <dgm:prSet/>
      <dgm:spPr/>
      <dgm:t>
        <a:bodyPr/>
        <a:lstStyle/>
        <a:p>
          <a:endParaRPr lang="en-US"/>
        </a:p>
      </dgm:t>
    </dgm:pt>
    <dgm:pt modelId="{C1506B65-D9ED-4A1D-96F2-8615A78DE07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800" b="0" dirty="0"/>
            <a:t>What does it involve in everyday practice?</a:t>
          </a:r>
          <a:endParaRPr lang="en-US" sz="1800" b="0" dirty="0"/>
        </a:p>
      </dgm:t>
    </dgm:pt>
    <dgm:pt modelId="{50142CEE-5037-47CE-8608-703A347F0633}" type="sibTrans" cxnId="{6E250484-997A-41C8-8157-2967F8E9244E}">
      <dgm:prSet/>
      <dgm:spPr/>
      <dgm:t>
        <a:bodyPr/>
        <a:lstStyle/>
        <a:p>
          <a:endParaRPr lang="en-US"/>
        </a:p>
      </dgm:t>
    </dgm:pt>
    <dgm:pt modelId="{342E1F74-1954-412C-AF9B-24F04939855D}" type="parTrans" cxnId="{6E250484-997A-41C8-8157-2967F8E9244E}">
      <dgm:prSet/>
      <dgm:spPr/>
      <dgm:t>
        <a:bodyPr/>
        <a:lstStyle/>
        <a:p>
          <a:endParaRPr lang="en-US"/>
        </a:p>
      </dgm:t>
    </dgm:pt>
    <dgm:pt modelId="{7168C190-7287-4EA1-BCF7-5384410EF228}" type="pres">
      <dgm:prSet presAssocID="{CC069A8A-4382-4DE9-A939-5EE869A99891}" presName="vert0" presStyleCnt="0">
        <dgm:presLayoutVars>
          <dgm:dir/>
          <dgm:animOne val="branch"/>
          <dgm:animLvl val="lvl"/>
        </dgm:presLayoutVars>
      </dgm:prSet>
      <dgm:spPr/>
    </dgm:pt>
    <dgm:pt modelId="{66AB6671-E603-493E-A3F3-50310A2F688D}" type="pres">
      <dgm:prSet presAssocID="{6AFC9634-3496-45D9-88BB-F320C32CD0A3}" presName="thickLine" presStyleLbl="alignNode1" presStyleIdx="0" presStyleCnt="3"/>
      <dgm:spPr/>
    </dgm:pt>
    <dgm:pt modelId="{20FC9027-084A-46B9-8756-D55A8B174013}" type="pres">
      <dgm:prSet presAssocID="{6AFC9634-3496-45D9-88BB-F320C32CD0A3}" presName="horz1" presStyleCnt="0"/>
      <dgm:spPr/>
    </dgm:pt>
    <dgm:pt modelId="{83765A5E-8533-4939-92A5-B85A9EC2D55E}" type="pres">
      <dgm:prSet presAssocID="{6AFC9634-3496-45D9-88BB-F320C32CD0A3}" presName="tx1" presStyleLbl="revTx" presStyleIdx="0" presStyleCnt="3"/>
      <dgm:spPr/>
    </dgm:pt>
    <dgm:pt modelId="{D9E0BCE4-39EC-43B3-98F5-D43AAAA44B07}" type="pres">
      <dgm:prSet presAssocID="{6AFC9634-3496-45D9-88BB-F320C32CD0A3}" presName="vert1" presStyleCnt="0"/>
      <dgm:spPr/>
    </dgm:pt>
    <dgm:pt modelId="{32E06897-A1A1-4E4C-B3F1-E213E7B4CFCA}" type="pres">
      <dgm:prSet presAssocID="{C1506B65-D9ED-4A1D-96F2-8615A78DE07C}" presName="thickLine" presStyleLbl="alignNode1" presStyleIdx="1" presStyleCnt="3"/>
      <dgm:spPr/>
    </dgm:pt>
    <dgm:pt modelId="{A7CC0D3C-42CC-40C4-BD49-149883633DE2}" type="pres">
      <dgm:prSet presAssocID="{C1506B65-D9ED-4A1D-96F2-8615A78DE07C}" presName="horz1" presStyleCnt="0"/>
      <dgm:spPr/>
    </dgm:pt>
    <dgm:pt modelId="{41F2906C-245C-4C3C-BA20-388A13A20506}" type="pres">
      <dgm:prSet presAssocID="{C1506B65-D9ED-4A1D-96F2-8615A78DE07C}" presName="tx1" presStyleLbl="revTx" presStyleIdx="1" presStyleCnt="3"/>
      <dgm:spPr/>
    </dgm:pt>
    <dgm:pt modelId="{64039EFF-64B6-46C5-A0C2-3872118FCFC1}" type="pres">
      <dgm:prSet presAssocID="{C1506B65-D9ED-4A1D-96F2-8615A78DE07C}" presName="vert1" presStyleCnt="0"/>
      <dgm:spPr/>
    </dgm:pt>
    <dgm:pt modelId="{5E5E5DE9-FD2A-4075-B4C8-D92B0C2522D8}" type="pres">
      <dgm:prSet presAssocID="{4D48CC21-6123-4C78-A200-D71C9EAFE41F}" presName="thickLine" presStyleLbl="alignNode1" presStyleIdx="2" presStyleCnt="3" custLinFactNeighborY="-35209"/>
      <dgm:spPr/>
    </dgm:pt>
    <dgm:pt modelId="{CF1BEEED-F883-4A2A-8BEE-857579FA8484}" type="pres">
      <dgm:prSet presAssocID="{4D48CC21-6123-4C78-A200-D71C9EAFE41F}" presName="horz1" presStyleCnt="0"/>
      <dgm:spPr/>
    </dgm:pt>
    <dgm:pt modelId="{F60A7A1F-0458-49FC-A451-25C9A2C0A440}" type="pres">
      <dgm:prSet presAssocID="{4D48CC21-6123-4C78-A200-D71C9EAFE41F}" presName="tx1" presStyleLbl="revTx" presStyleIdx="2" presStyleCnt="3" custLinFactNeighborX="1028" custLinFactNeighborY="-37959"/>
      <dgm:spPr/>
    </dgm:pt>
    <dgm:pt modelId="{C8B0CF43-3152-4930-AA9C-D34777A1B9AA}" type="pres">
      <dgm:prSet presAssocID="{4D48CC21-6123-4C78-A200-D71C9EAFE41F}" presName="vert1" presStyleCnt="0"/>
      <dgm:spPr/>
    </dgm:pt>
  </dgm:ptLst>
  <dgm:cxnLst>
    <dgm:cxn modelId="{5007E91E-286A-481A-BECA-2D1A5CF0F951}" srcId="{CC069A8A-4382-4DE9-A939-5EE869A99891}" destId="{6AFC9634-3496-45D9-88BB-F320C32CD0A3}" srcOrd="0" destOrd="0" parTransId="{85B82E73-62CB-4007-9FE3-563388BBE228}" sibTransId="{ED53A128-12FE-469A-B983-C53FF7E72266}"/>
    <dgm:cxn modelId="{74F6E637-8763-4DD8-BAB1-4565AD20199C}" type="presOf" srcId="{C1506B65-D9ED-4A1D-96F2-8615A78DE07C}" destId="{41F2906C-245C-4C3C-BA20-388A13A20506}" srcOrd="0" destOrd="0" presId="urn:microsoft.com/office/officeart/2008/layout/LinedList"/>
    <dgm:cxn modelId="{7A632045-7A35-4BED-9BD0-9D05B1B24E51}" srcId="{CC069A8A-4382-4DE9-A939-5EE869A99891}" destId="{4D48CC21-6123-4C78-A200-D71C9EAFE41F}" srcOrd="2" destOrd="0" parTransId="{F67FA554-095C-4106-8BAA-D7E62C032802}" sibTransId="{7ABF022F-2C6A-484B-AE71-4A2A678AEA02}"/>
    <dgm:cxn modelId="{B07BE547-74FA-43A1-BDA9-16C47782B3F1}" type="presOf" srcId="{6AFC9634-3496-45D9-88BB-F320C32CD0A3}" destId="{83765A5E-8533-4939-92A5-B85A9EC2D55E}" srcOrd="0" destOrd="0" presId="urn:microsoft.com/office/officeart/2008/layout/LinedList"/>
    <dgm:cxn modelId="{6E250484-997A-41C8-8157-2967F8E9244E}" srcId="{CC069A8A-4382-4DE9-A939-5EE869A99891}" destId="{C1506B65-D9ED-4A1D-96F2-8615A78DE07C}" srcOrd="1" destOrd="0" parTransId="{342E1F74-1954-412C-AF9B-24F04939855D}" sibTransId="{50142CEE-5037-47CE-8608-703A347F0633}"/>
    <dgm:cxn modelId="{985AEAA9-B695-48F2-A840-BAC6B590C106}" type="presOf" srcId="{4D48CC21-6123-4C78-A200-D71C9EAFE41F}" destId="{F60A7A1F-0458-49FC-A451-25C9A2C0A440}" srcOrd="0" destOrd="0" presId="urn:microsoft.com/office/officeart/2008/layout/LinedList"/>
    <dgm:cxn modelId="{129119BF-64F6-4BF6-802E-D191A72A2681}" type="presOf" srcId="{CC069A8A-4382-4DE9-A939-5EE869A99891}" destId="{7168C190-7287-4EA1-BCF7-5384410EF228}" srcOrd="0" destOrd="0" presId="urn:microsoft.com/office/officeart/2008/layout/LinedList"/>
    <dgm:cxn modelId="{41949DF7-1AC8-4D81-9CD8-B6489437DB82}" type="presParOf" srcId="{7168C190-7287-4EA1-BCF7-5384410EF228}" destId="{66AB6671-E603-493E-A3F3-50310A2F688D}" srcOrd="0" destOrd="0" presId="urn:microsoft.com/office/officeart/2008/layout/LinedList"/>
    <dgm:cxn modelId="{1BEAF4CA-9DCE-4B2F-B66A-D920F3041D7C}" type="presParOf" srcId="{7168C190-7287-4EA1-BCF7-5384410EF228}" destId="{20FC9027-084A-46B9-8756-D55A8B174013}" srcOrd="1" destOrd="0" presId="urn:microsoft.com/office/officeart/2008/layout/LinedList"/>
    <dgm:cxn modelId="{97898E64-BC6F-4485-A943-A11FBB56C711}" type="presParOf" srcId="{20FC9027-084A-46B9-8756-D55A8B174013}" destId="{83765A5E-8533-4939-92A5-B85A9EC2D55E}" srcOrd="0" destOrd="0" presId="urn:microsoft.com/office/officeart/2008/layout/LinedList"/>
    <dgm:cxn modelId="{3D6090B2-34A0-497D-9E1C-5231DBEDB1B4}" type="presParOf" srcId="{20FC9027-084A-46B9-8756-D55A8B174013}" destId="{D9E0BCE4-39EC-43B3-98F5-D43AAAA44B07}" srcOrd="1" destOrd="0" presId="urn:microsoft.com/office/officeart/2008/layout/LinedList"/>
    <dgm:cxn modelId="{2CF55078-2E8E-4C54-9342-5CAB2785084D}" type="presParOf" srcId="{7168C190-7287-4EA1-BCF7-5384410EF228}" destId="{32E06897-A1A1-4E4C-B3F1-E213E7B4CFCA}" srcOrd="2" destOrd="0" presId="urn:microsoft.com/office/officeart/2008/layout/LinedList"/>
    <dgm:cxn modelId="{6CCEC05B-EB79-4C52-AF75-9879D58DBA2E}" type="presParOf" srcId="{7168C190-7287-4EA1-BCF7-5384410EF228}" destId="{A7CC0D3C-42CC-40C4-BD49-149883633DE2}" srcOrd="3" destOrd="0" presId="urn:microsoft.com/office/officeart/2008/layout/LinedList"/>
    <dgm:cxn modelId="{DB3F5F79-735C-48CE-85A8-59739E8F3E32}" type="presParOf" srcId="{A7CC0D3C-42CC-40C4-BD49-149883633DE2}" destId="{41F2906C-245C-4C3C-BA20-388A13A20506}" srcOrd="0" destOrd="0" presId="urn:microsoft.com/office/officeart/2008/layout/LinedList"/>
    <dgm:cxn modelId="{3853B450-EDFF-4AC7-96A0-DC28F269859C}" type="presParOf" srcId="{A7CC0D3C-42CC-40C4-BD49-149883633DE2}" destId="{64039EFF-64B6-46C5-A0C2-3872118FCFC1}" srcOrd="1" destOrd="0" presId="urn:microsoft.com/office/officeart/2008/layout/LinedList"/>
    <dgm:cxn modelId="{83731CEE-BD75-490B-8910-013A8401373E}" type="presParOf" srcId="{7168C190-7287-4EA1-BCF7-5384410EF228}" destId="{5E5E5DE9-FD2A-4075-B4C8-D92B0C2522D8}" srcOrd="4" destOrd="0" presId="urn:microsoft.com/office/officeart/2008/layout/LinedList"/>
    <dgm:cxn modelId="{47203414-6684-4554-B0A5-B0D6A0BAB974}" type="presParOf" srcId="{7168C190-7287-4EA1-BCF7-5384410EF228}" destId="{CF1BEEED-F883-4A2A-8BEE-857579FA8484}" srcOrd="5" destOrd="0" presId="urn:microsoft.com/office/officeart/2008/layout/LinedList"/>
    <dgm:cxn modelId="{47D0D094-730A-4C2A-B696-FF64687E6351}" type="presParOf" srcId="{CF1BEEED-F883-4A2A-8BEE-857579FA8484}" destId="{F60A7A1F-0458-49FC-A451-25C9A2C0A440}" srcOrd="0" destOrd="0" presId="urn:microsoft.com/office/officeart/2008/layout/LinedList"/>
    <dgm:cxn modelId="{162A2FBA-B843-4F29-B1DC-39620B6E5138}" type="presParOf" srcId="{CF1BEEED-F883-4A2A-8BEE-857579FA8484}" destId="{C8B0CF43-3152-4930-AA9C-D34777A1B9A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D7A3712-44C7-4611-9BBC-41F73DF2112C}" type="doc">
      <dgm:prSet loTypeId="urn:microsoft.com/office/officeart/2008/layout/LinedList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51639339-F423-473E-8DE6-809AF2D81CFB}">
      <dgm:prSet custT="1"/>
      <dgm:spPr/>
      <dgm:t>
        <a:bodyPr/>
        <a:lstStyle/>
        <a:p>
          <a:r>
            <a:rPr lang="en-GB" sz="1800" dirty="0"/>
            <a:t>Arnold, E.C. and Boggs, K.U. (2020). </a:t>
          </a:r>
          <a:r>
            <a:rPr lang="en-GB" sz="1800" i="1" dirty="0"/>
            <a:t>Interpersonal Relationships: Professional Communication Skills for Nurses.</a:t>
          </a:r>
          <a:r>
            <a:rPr lang="en-GB" sz="1800" dirty="0"/>
            <a:t> 8th ed. St. Louis: Elsevier.</a:t>
          </a:r>
          <a:endParaRPr lang="en-US" sz="1800" dirty="0"/>
        </a:p>
      </dgm:t>
    </dgm:pt>
    <dgm:pt modelId="{3C34A72B-D28D-402C-8E55-27A4DF48ED56}" type="parTrans" cxnId="{6AF2D991-2567-4EDE-878B-C561D5B60823}">
      <dgm:prSet/>
      <dgm:spPr/>
      <dgm:t>
        <a:bodyPr/>
        <a:lstStyle/>
        <a:p>
          <a:endParaRPr lang="en-US"/>
        </a:p>
      </dgm:t>
    </dgm:pt>
    <dgm:pt modelId="{C19722E8-433F-4858-A1F7-F5EAF22B0EA6}" type="sibTrans" cxnId="{6AF2D991-2567-4EDE-878B-C561D5B60823}">
      <dgm:prSet/>
      <dgm:spPr/>
      <dgm:t>
        <a:bodyPr/>
        <a:lstStyle/>
        <a:p>
          <a:endParaRPr lang="en-US"/>
        </a:p>
      </dgm:t>
    </dgm:pt>
    <dgm:pt modelId="{35C7CBDA-8D9F-4051-9891-26DCE16EC057}">
      <dgm:prSet custT="1"/>
      <dgm:spPr/>
      <dgm:t>
        <a:bodyPr/>
        <a:lstStyle/>
        <a:p>
          <a:r>
            <a:rPr lang="en-GB" sz="1800" dirty="0"/>
            <a:t>Gibbs, G. (1988). </a:t>
          </a:r>
          <a:r>
            <a:rPr lang="en-GB" sz="1800" i="1" dirty="0"/>
            <a:t>Learning by Doing: A Guide to Teaching and Learning Methods.</a:t>
          </a:r>
          <a:r>
            <a:rPr lang="en-GB" sz="1800" dirty="0"/>
            <a:t> Oxford: Oxford Polytechnic.</a:t>
          </a:r>
          <a:endParaRPr lang="en-US" sz="1800" dirty="0"/>
        </a:p>
      </dgm:t>
    </dgm:pt>
    <dgm:pt modelId="{090B3AC4-7DF6-465F-B7B3-3B8173A28516}" type="parTrans" cxnId="{98A131D2-925B-47C1-9AAA-5478D98C11ED}">
      <dgm:prSet/>
      <dgm:spPr/>
      <dgm:t>
        <a:bodyPr/>
        <a:lstStyle/>
        <a:p>
          <a:endParaRPr lang="en-US"/>
        </a:p>
      </dgm:t>
    </dgm:pt>
    <dgm:pt modelId="{F4D2F11F-5E9E-43AE-A54B-C6014D2C0AED}" type="sibTrans" cxnId="{98A131D2-925B-47C1-9AAA-5478D98C11ED}">
      <dgm:prSet/>
      <dgm:spPr/>
      <dgm:t>
        <a:bodyPr/>
        <a:lstStyle/>
        <a:p>
          <a:endParaRPr lang="en-US"/>
        </a:p>
      </dgm:t>
    </dgm:pt>
    <dgm:pt modelId="{2C004423-99D7-4EBF-8D8D-BEFB89A60D5D}">
      <dgm:prSet custT="1"/>
      <dgm:spPr/>
      <dgm:t>
        <a:bodyPr/>
        <a:lstStyle/>
        <a:p>
          <a:r>
            <a:rPr lang="en-GB" sz="1800" dirty="0"/>
            <a:t>O’Daniel, M. and Rosenstein, A.H. (2008). Professional communication and team collaboration. In: Hughes, R.G. (ed.) </a:t>
          </a:r>
          <a:r>
            <a:rPr lang="en-GB" sz="1800" i="1" dirty="0"/>
            <a:t>Patient Safety and Quality: An Evidence-Based Handbook for Nurses.</a:t>
          </a:r>
          <a:r>
            <a:rPr lang="en-GB" sz="1800" dirty="0"/>
            <a:t> Rockville: AHRQ.</a:t>
          </a:r>
          <a:endParaRPr lang="en-US" sz="1800" dirty="0"/>
        </a:p>
      </dgm:t>
    </dgm:pt>
    <dgm:pt modelId="{8DFDB6BF-0062-48FD-A5B1-6D0D38A74853}" type="parTrans" cxnId="{D2717586-607F-4762-A2EB-2D83C50CA1BE}">
      <dgm:prSet/>
      <dgm:spPr/>
      <dgm:t>
        <a:bodyPr/>
        <a:lstStyle/>
        <a:p>
          <a:endParaRPr lang="en-US"/>
        </a:p>
      </dgm:t>
    </dgm:pt>
    <dgm:pt modelId="{2AEAADF6-67D4-4858-9A92-F8AFEAF91376}" type="sibTrans" cxnId="{D2717586-607F-4762-A2EB-2D83C50CA1BE}">
      <dgm:prSet/>
      <dgm:spPr/>
      <dgm:t>
        <a:bodyPr/>
        <a:lstStyle/>
        <a:p>
          <a:endParaRPr lang="en-US"/>
        </a:p>
      </dgm:t>
    </dgm:pt>
    <dgm:pt modelId="{D9948169-F200-4578-BA19-767D2301C438}" type="pres">
      <dgm:prSet presAssocID="{DD7A3712-44C7-4611-9BBC-41F73DF2112C}" presName="vert0" presStyleCnt="0">
        <dgm:presLayoutVars>
          <dgm:dir/>
          <dgm:animOne val="branch"/>
          <dgm:animLvl val="lvl"/>
        </dgm:presLayoutVars>
      </dgm:prSet>
      <dgm:spPr/>
    </dgm:pt>
    <dgm:pt modelId="{64B4E6DF-572A-4C5C-A6DB-8756F1C5CC1C}" type="pres">
      <dgm:prSet presAssocID="{51639339-F423-473E-8DE6-809AF2D81CFB}" presName="thickLine" presStyleLbl="alignNode1" presStyleIdx="0" presStyleCnt="3"/>
      <dgm:spPr/>
    </dgm:pt>
    <dgm:pt modelId="{415EA220-2BCB-444B-84A3-7173603C9A5D}" type="pres">
      <dgm:prSet presAssocID="{51639339-F423-473E-8DE6-809AF2D81CFB}" presName="horz1" presStyleCnt="0"/>
      <dgm:spPr/>
    </dgm:pt>
    <dgm:pt modelId="{8B26FDA8-F6EE-4EB3-8714-93782520FFE7}" type="pres">
      <dgm:prSet presAssocID="{51639339-F423-473E-8DE6-809AF2D81CFB}" presName="tx1" presStyleLbl="revTx" presStyleIdx="0" presStyleCnt="3"/>
      <dgm:spPr/>
    </dgm:pt>
    <dgm:pt modelId="{6E748C1D-C7A8-4604-BAFB-11A0A1AD04FF}" type="pres">
      <dgm:prSet presAssocID="{51639339-F423-473E-8DE6-809AF2D81CFB}" presName="vert1" presStyleCnt="0"/>
      <dgm:spPr/>
    </dgm:pt>
    <dgm:pt modelId="{D4AE90E8-DE64-44D0-A949-DD46DA338AC9}" type="pres">
      <dgm:prSet presAssocID="{35C7CBDA-8D9F-4051-9891-26DCE16EC057}" presName="thickLine" presStyleLbl="alignNode1" presStyleIdx="1" presStyleCnt="3"/>
      <dgm:spPr/>
    </dgm:pt>
    <dgm:pt modelId="{5F81E38E-FB9B-4EB3-99AF-F7771A992287}" type="pres">
      <dgm:prSet presAssocID="{35C7CBDA-8D9F-4051-9891-26DCE16EC057}" presName="horz1" presStyleCnt="0"/>
      <dgm:spPr/>
    </dgm:pt>
    <dgm:pt modelId="{38C84994-3BB6-4CE5-A02B-369EEDE64404}" type="pres">
      <dgm:prSet presAssocID="{35C7CBDA-8D9F-4051-9891-26DCE16EC057}" presName="tx1" presStyleLbl="revTx" presStyleIdx="1" presStyleCnt="3"/>
      <dgm:spPr/>
    </dgm:pt>
    <dgm:pt modelId="{E61355A0-6206-429B-9CD8-A6A96E20A3F1}" type="pres">
      <dgm:prSet presAssocID="{35C7CBDA-8D9F-4051-9891-26DCE16EC057}" presName="vert1" presStyleCnt="0"/>
      <dgm:spPr/>
    </dgm:pt>
    <dgm:pt modelId="{7748A488-E2BC-4FE2-8115-07730433C4CB}" type="pres">
      <dgm:prSet presAssocID="{2C004423-99D7-4EBF-8D8D-BEFB89A60D5D}" presName="thickLine" presStyleLbl="alignNode1" presStyleIdx="2" presStyleCnt="3"/>
      <dgm:spPr/>
    </dgm:pt>
    <dgm:pt modelId="{34723571-08D5-4F6A-A97A-45819DACE1F8}" type="pres">
      <dgm:prSet presAssocID="{2C004423-99D7-4EBF-8D8D-BEFB89A60D5D}" presName="horz1" presStyleCnt="0"/>
      <dgm:spPr/>
    </dgm:pt>
    <dgm:pt modelId="{354702D2-AEC3-4C30-A866-E51CF6E78380}" type="pres">
      <dgm:prSet presAssocID="{2C004423-99D7-4EBF-8D8D-BEFB89A60D5D}" presName="tx1" presStyleLbl="revTx" presStyleIdx="2" presStyleCnt="3"/>
      <dgm:spPr/>
    </dgm:pt>
    <dgm:pt modelId="{75300A9F-4486-4E55-8CDE-DC96D499EB5B}" type="pres">
      <dgm:prSet presAssocID="{2C004423-99D7-4EBF-8D8D-BEFB89A60D5D}" presName="vert1" presStyleCnt="0"/>
      <dgm:spPr/>
    </dgm:pt>
  </dgm:ptLst>
  <dgm:cxnLst>
    <dgm:cxn modelId="{4243EF34-79D8-4A50-BCDB-F0715DACE256}" type="presOf" srcId="{51639339-F423-473E-8DE6-809AF2D81CFB}" destId="{8B26FDA8-F6EE-4EB3-8714-93782520FFE7}" srcOrd="0" destOrd="0" presId="urn:microsoft.com/office/officeart/2008/layout/LinedList"/>
    <dgm:cxn modelId="{D2717586-607F-4762-A2EB-2D83C50CA1BE}" srcId="{DD7A3712-44C7-4611-9BBC-41F73DF2112C}" destId="{2C004423-99D7-4EBF-8D8D-BEFB89A60D5D}" srcOrd="2" destOrd="0" parTransId="{8DFDB6BF-0062-48FD-A5B1-6D0D38A74853}" sibTransId="{2AEAADF6-67D4-4858-9A92-F8AFEAF91376}"/>
    <dgm:cxn modelId="{6AF2D991-2567-4EDE-878B-C561D5B60823}" srcId="{DD7A3712-44C7-4611-9BBC-41F73DF2112C}" destId="{51639339-F423-473E-8DE6-809AF2D81CFB}" srcOrd="0" destOrd="0" parTransId="{3C34A72B-D28D-402C-8E55-27A4DF48ED56}" sibTransId="{C19722E8-433F-4858-A1F7-F5EAF22B0EA6}"/>
    <dgm:cxn modelId="{ADF937CB-7654-48E1-9668-70620A361152}" type="presOf" srcId="{35C7CBDA-8D9F-4051-9891-26DCE16EC057}" destId="{38C84994-3BB6-4CE5-A02B-369EEDE64404}" srcOrd="0" destOrd="0" presId="urn:microsoft.com/office/officeart/2008/layout/LinedList"/>
    <dgm:cxn modelId="{98A131D2-925B-47C1-9AAA-5478D98C11ED}" srcId="{DD7A3712-44C7-4611-9BBC-41F73DF2112C}" destId="{35C7CBDA-8D9F-4051-9891-26DCE16EC057}" srcOrd="1" destOrd="0" parTransId="{090B3AC4-7DF6-465F-B7B3-3B8173A28516}" sibTransId="{F4D2F11F-5E9E-43AE-A54B-C6014D2C0AED}"/>
    <dgm:cxn modelId="{1C895AD6-B142-48A3-B36F-ADCBB03A4082}" type="presOf" srcId="{DD7A3712-44C7-4611-9BBC-41F73DF2112C}" destId="{D9948169-F200-4578-BA19-767D2301C438}" srcOrd="0" destOrd="0" presId="urn:microsoft.com/office/officeart/2008/layout/LinedList"/>
    <dgm:cxn modelId="{5E313EFF-7BEF-4585-A2C0-9F95BE4CB31C}" type="presOf" srcId="{2C004423-99D7-4EBF-8D8D-BEFB89A60D5D}" destId="{354702D2-AEC3-4C30-A866-E51CF6E78380}" srcOrd="0" destOrd="0" presId="urn:microsoft.com/office/officeart/2008/layout/LinedList"/>
    <dgm:cxn modelId="{4AEAB33E-3220-4F37-8392-996FBBF66A30}" type="presParOf" srcId="{D9948169-F200-4578-BA19-767D2301C438}" destId="{64B4E6DF-572A-4C5C-A6DB-8756F1C5CC1C}" srcOrd="0" destOrd="0" presId="urn:microsoft.com/office/officeart/2008/layout/LinedList"/>
    <dgm:cxn modelId="{3090E4F8-63AC-41F1-9BCB-D6AFB659F89E}" type="presParOf" srcId="{D9948169-F200-4578-BA19-767D2301C438}" destId="{415EA220-2BCB-444B-84A3-7173603C9A5D}" srcOrd="1" destOrd="0" presId="urn:microsoft.com/office/officeart/2008/layout/LinedList"/>
    <dgm:cxn modelId="{DD08BA79-0B25-478B-B68F-650FCBDB2E6E}" type="presParOf" srcId="{415EA220-2BCB-444B-84A3-7173603C9A5D}" destId="{8B26FDA8-F6EE-4EB3-8714-93782520FFE7}" srcOrd="0" destOrd="0" presId="urn:microsoft.com/office/officeart/2008/layout/LinedList"/>
    <dgm:cxn modelId="{B546CAFB-2CB6-414D-BF4C-FECAC32AB8C9}" type="presParOf" srcId="{415EA220-2BCB-444B-84A3-7173603C9A5D}" destId="{6E748C1D-C7A8-4604-BAFB-11A0A1AD04FF}" srcOrd="1" destOrd="0" presId="urn:microsoft.com/office/officeart/2008/layout/LinedList"/>
    <dgm:cxn modelId="{613E1EC7-9B7A-4361-A7D4-CCE682EE40E3}" type="presParOf" srcId="{D9948169-F200-4578-BA19-767D2301C438}" destId="{D4AE90E8-DE64-44D0-A949-DD46DA338AC9}" srcOrd="2" destOrd="0" presId="urn:microsoft.com/office/officeart/2008/layout/LinedList"/>
    <dgm:cxn modelId="{6BE0D91C-1526-46B8-8096-B6283DCAC8C5}" type="presParOf" srcId="{D9948169-F200-4578-BA19-767D2301C438}" destId="{5F81E38E-FB9B-4EB3-99AF-F7771A992287}" srcOrd="3" destOrd="0" presId="urn:microsoft.com/office/officeart/2008/layout/LinedList"/>
    <dgm:cxn modelId="{2096183E-3912-4CB3-ACF8-84441D4FF782}" type="presParOf" srcId="{5F81E38E-FB9B-4EB3-99AF-F7771A992287}" destId="{38C84994-3BB6-4CE5-A02B-369EEDE64404}" srcOrd="0" destOrd="0" presId="urn:microsoft.com/office/officeart/2008/layout/LinedList"/>
    <dgm:cxn modelId="{290C3D55-DB3C-45D3-A692-18914054B7C6}" type="presParOf" srcId="{5F81E38E-FB9B-4EB3-99AF-F7771A992287}" destId="{E61355A0-6206-429B-9CD8-A6A96E20A3F1}" srcOrd="1" destOrd="0" presId="urn:microsoft.com/office/officeart/2008/layout/LinedList"/>
    <dgm:cxn modelId="{6127A482-3DB0-49A3-8083-10B0DADC6E38}" type="presParOf" srcId="{D9948169-F200-4578-BA19-767D2301C438}" destId="{7748A488-E2BC-4FE2-8115-07730433C4CB}" srcOrd="4" destOrd="0" presId="urn:microsoft.com/office/officeart/2008/layout/LinedList"/>
    <dgm:cxn modelId="{8783999B-D2AA-4137-9256-FAF3664305D5}" type="presParOf" srcId="{D9948169-F200-4578-BA19-767D2301C438}" destId="{34723571-08D5-4F6A-A97A-45819DACE1F8}" srcOrd="5" destOrd="0" presId="urn:microsoft.com/office/officeart/2008/layout/LinedList"/>
    <dgm:cxn modelId="{5A9671C1-D971-478B-B813-1A751FF7087D}" type="presParOf" srcId="{34723571-08D5-4F6A-A97A-45819DACE1F8}" destId="{354702D2-AEC3-4C30-A866-E51CF6E78380}" srcOrd="0" destOrd="0" presId="urn:microsoft.com/office/officeart/2008/layout/LinedList"/>
    <dgm:cxn modelId="{17DF8BFB-2E05-4CA4-AA88-7490A0A6DB53}" type="presParOf" srcId="{34723571-08D5-4F6A-A97A-45819DACE1F8}" destId="{75300A9F-4486-4E55-8CDE-DC96D499EB5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028D30-0234-4540-BFC5-EFD183F548C3}">
      <dsp:nvSpPr>
        <dsp:cNvPr id="0" name=""/>
        <dsp:cNvSpPr/>
      </dsp:nvSpPr>
      <dsp:spPr>
        <a:xfrm>
          <a:off x="812710" y="525"/>
          <a:ext cx="1823485" cy="109409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Module Title: </a:t>
          </a:r>
          <a:r>
            <a:rPr lang="en-GB" sz="1500" b="1" i="1" kern="1200"/>
            <a:t>Professional Career Development within H&amp;SC</a:t>
          </a:r>
          <a:endParaRPr lang="en-US" sz="1500" kern="1200"/>
        </a:p>
      </dsp:txBody>
      <dsp:txXfrm>
        <a:off x="812710" y="525"/>
        <a:ext cx="1823485" cy="1094091"/>
      </dsp:txXfrm>
    </dsp:sp>
    <dsp:sp modelId="{0BC4204B-1E04-4E84-B263-0157028FACB3}">
      <dsp:nvSpPr>
        <dsp:cNvPr id="0" name=""/>
        <dsp:cNvSpPr/>
      </dsp:nvSpPr>
      <dsp:spPr>
        <a:xfrm>
          <a:off x="2818544" y="525"/>
          <a:ext cx="1823485" cy="109409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u="sng" kern="1200"/>
            <a:t>Module Number</a:t>
          </a:r>
          <a:r>
            <a:rPr lang="en-GB" sz="1500" kern="1200"/>
            <a:t>: </a:t>
          </a:r>
          <a:r>
            <a:rPr lang="en-GB" sz="1500" b="1" i="1" kern="1200"/>
            <a:t>LCHS 4009 (LON)</a:t>
          </a:r>
          <a:endParaRPr lang="en-US" sz="1500" kern="1200"/>
        </a:p>
      </dsp:txBody>
      <dsp:txXfrm>
        <a:off x="2818544" y="525"/>
        <a:ext cx="1823485" cy="1094091"/>
      </dsp:txXfrm>
    </dsp:sp>
    <dsp:sp modelId="{50E47A9F-4FD4-430E-9CBA-E45C9620CC49}">
      <dsp:nvSpPr>
        <dsp:cNvPr id="0" name=""/>
        <dsp:cNvSpPr/>
      </dsp:nvSpPr>
      <dsp:spPr>
        <a:xfrm>
          <a:off x="4824377" y="525"/>
          <a:ext cx="1823485" cy="109409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u="sng" kern="1200" dirty="0"/>
            <a:t>Assignment No</a:t>
          </a:r>
          <a:r>
            <a:rPr lang="en-GB" sz="1500" b="1" i="1" kern="1200" dirty="0"/>
            <a:t>:     ASSIGNMENT 1</a:t>
          </a:r>
          <a:endParaRPr lang="en-US" sz="1500" kern="1200" dirty="0"/>
        </a:p>
      </dsp:txBody>
      <dsp:txXfrm>
        <a:off x="4824377" y="525"/>
        <a:ext cx="1823485" cy="1094091"/>
      </dsp:txXfrm>
    </dsp:sp>
    <dsp:sp modelId="{65476CBA-02B7-4AA5-838C-B7878575D545}">
      <dsp:nvSpPr>
        <dsp:cNvPr id="0" name=""/>
        <dsp:cNvSpPr/>
      </dsp:nvSpPr>
      <dsp:spPr>
        <a:xfrm>
          <a:off x="6830211" y="525"/>
          <a:ext cx="1823485" cy="109409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u="sng" kern="1200"/>
            <a:t>Student Name</a:t>
          </a:r>
          <a:r>
            <a:rPr lang="en-GB" sz="1500" b="1" i="1" kern="1200"/>
            <a:t>: Wuendy Paz</a:t>
          </a:r>
          <a:endParaRPr lang="en-US" sz="1500" kern="1200"/>
        </a:p>
      </dsp:txBody>
      <dsp:txXfrm>
        <a:off x="6830211" y="525"/>
        <a:ext cx="1823485" cy="1094091"/>
      </dsp:txXfrm>
    </dsp:sp>
    <dsp:sp modelId="{2EB6BC88-F65C-45F7-8991-5024997B8677}">
      <dsp:nvSpPr>
        <dsp:cNvPr id="0" name=""/>
        <dsp:cNvSpPr/>
      </dsp:nvSpPr>
      <dsp:spPr>
        <a:xfrm>
          <a:off x="2818544" y="1276964"/>
          <a:ext cx="1823485" cy="109409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u="sng" kern="1200"/>
            <a:t>Student ID:  2024424091</a:t>
          </a:r>
          <a:endParaRPr lang="en-US" sz="1500" kern="1200"/>
        </a:p>
      </dsp:txBody>
      <dsp:txXfrm>
        <a:off x="2818544" y="1276964"/>
        <a:ext cx="1823485" cy="1094091"/>
      </dsp:txXfrm>
    </dsp:sp>
    <dsp:sp modelId="{DFE2CD2F-F64B-49D9-B622-073ACB2D56AB}">
      <dsp:nvSpPr>
        <dsp:cNvPr id="0" name=""/>
        <dsp:cNvSpPr/>
      </dsp:nvSpPr>
      <dsp:spPr>
        <a:xfrm>
          <a:off x="4824377" y="1276964"/>
          <a:ext cx="1823485" cy="109409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22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u="sng" kern="1200"/>
            <a:t>Lecturer’s Name</a:t>
          </a:r>
          <a:r>
            <a:rPr lang="en-GB" sz="1500" b="1" i="1" kern="1200"/>
            <a:t>: Dr Christopher Mafuva</a:t>
          </a:r>
          <a:endParaRPr lang="en-US" sz="1500" kern="1200"/>
        </a:p>
      </dsp:txBody>
      <dsp:txXfrm>
        <a:off x="4824377" y="1276964"/>
        <a:ext cx="1823485" cy="10940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84BA56-57F4-4C64-97B3-892F8F38389F}">
      <dsp:nvSpPr>
        <dsp:cNvPr id="0" name=""/>
        <dsp:cNvSpPr/>
      </dsp:nvSpPr>
      <dsp:spPr>
        <a:xfrm>
          <a:off x="1589187" y="61613"/>
          <a:ext cx="2196000" cy="2196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FB98AB-374E-470E-AB88-861DA6EC2D8D}">
      <dsp:nvSpPr>
        <dsp:cNvPr id="0" name=""/>
        <dsp:cNvSpPr/>
      </dsp:nvSpPr>
      <dsp:spPr>
        <a:xfrm>
          <a:off x="2057187" y="529613"/>
          <a:ext cx="1260000" cy="126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6ECA03-BF1E-43EB-8DC0-4DC216E4CC0D}">
      <dsp:nvSpPr>
        <dsp:cNvPr id="0" name=""/>
        <dsp:cNvSpPr/>
      </dsp:nvSpPr>
      <dsp:spPr>
        <a:xfrm>
          <a:off x="887187" y="2941613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kern="1200" dirty="0"/>
            <a:t>AI tools were used  only for proofreading.</a:t>
          </a:r>
          <a:endParaRPr lang="en-US" sz="1800" kern="1200" dirty="0"/>
        </a:p>
      </dsp:txBody>
      <dsp:txXfrm>
        <a:off x="887187" y="2941613"/>
        <a:ext cx="3600000" cy="720000"/>
      </dsp:txXfrm>
    </dsp:sp>
    <dsp:sp modelId="{65962981-238A-4351-A529-30186411D5BA}">
      <dsp:nvSpPr>
        <dsp:cNvPr id="0" name=""/>
        <dsp:cNvSpPr/>
      </dsp:nvSpPr>
      <dsp:spPr>
        <a:xfrm>
          <a:off x="5819187" y="61613"/>
          <a:ext cx="2196000" cy="2196000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-3392975"/>
            <a:satOff val="11185"/>
            <a:lumOff val="1196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7978E4-E7DD-40DF-9AA9-A807A512FD4B}">
      <dsp:nvSpPr>
        <dsp:cNvPr id="0" name=""/>
        <dsp:cNvSpPr/>
      </dsp:nvSpPr>
      <dsp:spPr>
        <a:xfrm>
          <a:off x="6287187" y="529613"/>
          <a:ext cx="1260000" cy="126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7B9E68-B705-4F74-8893-7ECC69FE8D7B}">
      <dsp:nvSpPr>
        <dsp:cNvPr id="0" name=""/>
        <dsp:cNvSpPr/>
      </dsp:nvSpPr>
      <dsp:spPr>
        <a:xfrm>
          <a:off x="5117187" y="2941613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kern="1200" dirty="0"/>
            <a:t>All academic content and analysis were written in my own words. </a:t>
          </a:r>
          <a:endParaRPr lang="en-US" sz="1800" kern="1200" dirty="0"/>
        </a:p>
      </dsp:txBody>
      <dsp:txXfrm>
        <a:off x="5117187" y="2941613"/>
        <a:ext cx="3600000" cy="72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AB6671-E603-493E-A3F3-50310A2F688D}">
      <dsp:nvSpPr>
        <dsp:cNvPr id="0" name=""/>
        <dsp:cNvSpPr/>
      </dsp:nvSpPr>
      <dsp:spPr>
        <a:xfrm>
          <a:off x="0" y="2235"/>
          <a:ext cx="407435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765A5E-8533-4939-92A5-B85A9EC2D55E}">
      <dsp:nvSpPr>
        <dsp:cNvPr id="0" name=""/>
        <dsp:cNvSpPr/>
      </dsp:nvSpPr>
      <dsp:spPr>
        <a:xfrm>
          <a:off x="0" y="2235"/>
          <a:ext cx="4074358" cy="15248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700" kern="1200" dirty="0"/>
        </a:p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• </a:t>
          </a:r>
          <a:r>
            <a:rPr lang="en-GB" sz="1800" kern="1200" dirty="0"/>
            <a:t>Communication is the process of sharing information, ideas and feelings between people.</a:t>
          </a:r>
          <a:endParaRPr lang="en-US" sz="1800" kern="1200" dirty="0"/>
        </a:p>
      </dsp:txBody>
      <dsp:txXfrm>
        <a:off x="0" y="2235"/>
        <a:ext cx="4074358" cy="1524898"/>
      </dsp:txXfrm>
    </dsp:sp>
    <dsp:sp modelId="{32E06897-A1A1-4E4C-B3F1-E213E7B4CFCA}">
      <dsp:nvSpPr>
        <dsp:cNvPr id="0" name=""/>
        <dsp:cNvSpPr/>
      </dsp:nvSpPr>
      <dsp:spPr>
        <a:xfrm>
          <a:off x="0" y="1527134"/>
          <a:ext cx="407435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F2906C-245C-4C3C-BA20-388A13A20506}">
      <dsp:nvSpPr>
        <dsp:cNvPr id="0" name=""/>
        <dsp:cNvSpPr/>
      </dsp:nvSpPr>
      <dsp:spPr>
        <a:xfrm>
          <a:off x="0" y="1527134"/>
          <a:ext cx="4074358" cy="15248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/>
            <a:t>What does it involve in everyday practice?</a:t>
          </a:r>
          <a:endParaRPr lang="en-US" sz="1800" b="0" kern="1200" dirty="0"/>
        </a:p>
      </dsp:txBody>
      <dsp:txXfrm>
        <a:off x="0" y="1527134"/>
        <a:ext cx="4074358" cy="1524898"/>
      </dsp:txXfrm>
    </dsp:sp>
    <dsp:sp modelId="{5E5E5DE9-FD2A-4075-B4C8-D92B0C2522D8}">
      <dsp:nvSpPr>
        <dsp:cNvPr id="0" name=""/>
        <dsp:cNvSpPr/>
      </dsp:nvSpPr>
      <dsp:spPr>
        <a:xfrm>
          <a:off x="0" y="2515131"/>
          <a:ext cx="407435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0A7A1F-0458-49FC-A451-25C9A2C0A440}">
      <dsp:nvSpPr>
        <dsp:cNvPr id="0" name=""/>
        <dsp:cNvSpPr/>
      </dsp:nvSpPr>
      <dsp:spPr>
        <a:xfrm>
          <a:off x="0" y="2473196"/>
          <a:ext cx="4074358" cy="15248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• Listening to patients </a:t>
          </a:r>
          <a:r>
            <a:rPr lang="en-GB" sz="1800" kern="1200" dirty="0"/>
            <a:t>carefully</a:t>
          </a:r>
          <a:br>
            <a:rPr lang="en-GB" sz="1800" kern="1200" dirty="0"/>
          </a:br>
          <a:r>
            <a:rPr lang="en-GB" sz="1800" kern="1200" dirty="0"/>
            <a:t>• Giving clear information</a:t>
          </a:r>
          <a:br>
            <a:rPr lang="en-GB" sz="1800" kern="1200" dirty="0"/>
          </a:br>
          <a:r>
            <a:rPr lang="en-GB" sz="1800" kern="1200" dirty="0"/>
            <a:t>• Understanding patients’ needs</a:t>
          </a:r>
          <a:br>
            <a:rPr lang="en-GB" sz="1800" kern="1200" dirty="0"/>
          </a:br>
          <a:r>
            <a:rPr lang="en-GB" sz="1800" kern="1200" dirty="0"/>
            <a:t>• Communicating with colleagues</a:t>
          </a:r>
        </a:p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i="1" kern="1200" dirty="0"/>
            <a:t>(Arnold and Boggs, 2020)</a:t>
          </a:r>
          <a:endParaRPr lang="en-US" sz="1400" i="1" kern="1200" dirty="0"/>
        </a:p>
      </dsp:txBody>
      <dsp:txXfrm>
        <a:off x="0" y="2473196"/>
        <a:ext cx="4074358" cy="152489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B4E6DF-572A-4C5C-A6DB-8756F1C5CC1C}">
      <dsp:nvSpPr>
        <dsp:cNvPr id="0" name=""/>
        <dsp:cNvSpPr/>
      </dsp:nvSpPr>
      <dsp:spPr>
        <a:xfrm>
          <a:off x="0" y="2264"/>
          <a:ext cx="5913437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B26FDA8-F6EE-4EB3-8714-93782520FFE7}">
      <dsp:nvSpPr>
        <dsp:cNvPr id="0" name=""/>
        <dsp:cNvSpPr/>
      </dsp:nvSpPr>
      <dsp:spPr>
        <a:xfrm>
          <a:off x="0" y="2264"/>
          <a:ext cx="5913437" cy="15441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Arnold, E.C. and Boggs, K.U. (2020). </a:t>
          </a:r>
          <a:r>
            <a:rPr lang="en-GB" sz="1800" i="1" kern="1200" dirty="0"/>
            <a:t>Interpersonal Relationships: Professional Communication Skills for Nurses.</a:t>
          </a:r>
          <a:r>
            <a:rPr lang="en-GB" sz="1800" kern="1200" dirty="0"/>
            <a:t> 8th ed. St. Louis: Elsevier.</a:t>
          </a:r>
          <a:endParaRPr lang="en-US" sz="1800" kern="1200" dirty="0"/>
        </a:p>
      </dsp:txBody>
      <dsp:txXfrm>
        <a:off x="0" y="2264"/>
        <a:ext cx="5913437" cy="1544186"/>
      </dsp:txXfrm>
    </dsp:sp>
    <dsp:sp modelId="{D4AE90E8-DE64-44D0-A949-DD46DA338AC9}">
      <dsp:nvSpPr>
        <dsp:cNvPr id="0" name=""/>
        <dsp:cNvSpPr/>
      </dsp:nvSpPr>
      <dsp:spPr>
        <a:xfrm>
          <a:off x="0" y="1546450"/>
          <a:ext cx="5913437" cy="0"/>
        </a:xfrm>
        <a:prstGeom prst="line">
          <a:avLst/>
        </a:prstGeom>
        <a:gradFill rotWithShape="0">
          <a:gsLst>
            <a:gs pos="0">
              <a:schemeClr val="accent2">
                <a:hueOff val="-1696488"/>
                <a:satOff val="5592"/>
                <a:lumOff val="5981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-1696488"/>
                <a:satOff val="5592"/>
                <a:lumOff val="5981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-1696488"/>
                <a:satOff val="5592"/>
                <a:lumOff val="5981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-1696488"/>
              <a:satOff val="5592"/>
              <a:lumOff val="598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8C84994-3BB6-4CE5-A02B-369EEDE64404}">
      <dsp:nvSpPr>
        <dsp:cNvPr id="0" name=""/>
        <dsp:cNvSpPr/>
      </dsp:nvSpPr>
      <dsp:spPr>
        <a:xfrm>
          <a:off x="0" y="1546450"/>
          <a:ext cx="5913437" cy="15441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Gibbs, G. (1988). </a:t>
          </a:r>
          <a:r>
            <a:rPr lang="en-GB" sz="1800" i="1" kern="1200" dirty="0"/>
            <a:t>Learning by Doing: A Guide to Teaching and Learning Methods.</a:t>
          </a:r>
          <a:r>
            <a:rPr lang="en-GB" sz="1800" kern="1200" dirty="0"/>
            <a:t> Oxford: Oxford Polytechnic.</a:t>
          </a:r>
          <a:endParaRPr lang="en-US" sz="1800" kern="1200" dirty="0"/>
        </a:p>
      </dsp:txBody>
      <dsp:txXfrm>
        <a:off x="0" y="1546450"/>
        <a:ext cx="5913437" cy="1544186"/>
      </dsp:txXfrm>
    </dsp:sp>
    <dsp:sp modelId="{7748A488-E2BC-4FE2-8115-07730433C4CB}">
      <dsp:nvSpPr>
        <dsp:cNvPr id="0" name=""/>
        <dsp:cNvSpPr/>
      </dsp:nvSpPr>
      <dsp:spPr>
        <a:xfrm>
          <a:off x="0" y="3090637"/>
          <a:ext cx="5913437" cy="0"/>
        </a:xfrm>
        <a:prstGeom prst="line">
          <a:avLst/>
        </a:prstGeom>
        <a:gradFill rotWithShape="0">
          <a:gsLst>
            <a:gs pos="0">
              <a:schemeClr val="accent2">
                <a:hueOff val="-3392975"/>
                <a:satOff val="11185"/>
                <a:lumOff val="11961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-3392975"/>
                <a:satOff val="11185"/>
                <a:lumOff val="11961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-3392975"/>
                <a:satOff val="11185"/>
                <a:lumOff val="11961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-3392975"/>
              <a:satOff val="11185"/>
              <a:lumOff val="1196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54702D2-AEC3-4C30-A866-E51CF6E78380}">
      <dsp:nvSpPr>
        <dsp:cNvPr id="0" name=""/>
        <dsp:cNvSpPr/>
      </dsp:nvSpPr>
      <dsp:spPr>
        <a:xfrm>
          <a:off x="0" y="3090637"/>
          <a:ext cx="5913437" cy="15441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O’Daniel, M. and Rosenstein, A.H. (2008). Professional communication and team collaboration. In: Hughes, R.G. (ed.) </a:t>
          </a:r>
          <a:r>
            <a:rPr lang="en-GB" sz="1800" i="1" kern="1200" dirty="0"/>
            <a:t>Patient Safety and Quality: An Evidence-Based Handbook for Nurses.</a:t>
          </a:r>
          <a:r>
            <a:rPr lang="en-GB" sz="1800" kern="1200" dirty="0"/>
            <a:t> Rockville: AHRQ.</a:t>
          </a:r>
          <a:endParaRPr lang="en-US" sz="1800" kern="1200" dirty="0"/>
        </a:p>
      </dsp:txBody>
      <dsp:txXfrm>
        <a:off x="0" y="3090637"/>
        <a:ext cx="5913437" cy="15441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BA0266-8A77-4E4F-87CF-704CECEBFC11}" type="datetimeFigureOut">
              <a:rPr lang="en-GB" smtClean="0"/>
              <a:t>16/03/2026</a:t>
            </a:fld>
            <a:endParaRPr lang="en-GB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GB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337242-2D2D-4CC1-B49F-59E7D0E5324D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5044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337242-2D2D-4CC1-B49F-59E7D0E5324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13435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337242-2D2D-4CC1-B49F-59E7D0E5324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4667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337242-2D2D-4CC1-B49F-59E7D0E5324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1386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4021392-CAC7-450A-8667-583C0A183C4A}" type="datetime1">
              <a:rPr lang="en-GB" altLang="en-US" smtClean="0"/>
              <a:pPr>
                <a:defRPr/>
              </a:pPr>
              <a:t>16/03/2026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pPr>
              <a:defRPr/>
            </a:pPr>
            <a:fld id="{EB2DCD1C-9E31-48E8-81D6-875A32184C3F}" type="slidenum">
              <a:rPr lang="en-GB" altLang="en-US" smtClean="0"/>
              <a:pPr>
                <a:defRPr/>
              </a:pPr>
              <a:t>‹Nº›</a:t>
            </a:fld>
            <a:endParaRPr lang="en-GB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1532461"/>
      </p:ext>
    </p:extLst>
  </p:cSld>
  <p:clrMapOvr>
    <a:masterClrMapping/>
  </p:clrMapOvr>
  <p:hf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4021392-CAC7-450A-8667-583C0A183C4A}" type="datetime1">
              <a:rPr lang="en-GB" altLang="en-US" smtClean="0"/>
              <a:pPr>
                <a:defRPr/>
              </a:pPr>
              <a:t>16/03/2026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2DCD1C-9E31-48E8-81D6-875A32184C3F}" type="slidenum">
              <a:rPr lang="en-GB" altLang="en-US" smtClean="0"/>
              <a:pPr>
                <a:defRPr/>
              </a:pPr>
              <a:t>‹Nº›</a:t>
            </a:fld>
            <a:endParaRPr lang="en-GB" alt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5956057"/>
      </p:ext>
    </p:extLst>
  </p:cSld>
  <p:clrMapOvr>
    <a:masterClrMapping/>
  </p:clrMapOvr>
  <p:hf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4021392-CAC7-450A-8667-583C0A183C4A}" type="datetime1">
              <a:rPr lang="en-GB" altLang="en-US" smtClean="0"/>
              <a:pPr>
                <a:defRPr/>
              </a:pPr>
              <a:t>16/03/2026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2DCD1C-9E31-48E8-81D6-875A32184C3F}" type="slidenum">
              <a:rPr lang="en-GB" altLang="en-US" smtClean="0"/>
              <a:pPr>
                <a:defRPr/>
              </a:pPr>
              <a:t>‹Nº›</a:t>
            </a:fld>
            <a:endParaRPr lang="en-GB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1737723"/>
      </p:ext>
    </p:extLst>
  </p:cSld>
  <p:clrMapOvr>
    <a:masterClrMapping/>
  </p:clrMapOvr>
  <p:hf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4021392-CAC7-450A-8667-583C0A183C4A}" type="datetime1">
              <a:rPr lang="en-GB" altLang="en-US" smtClean="0"/>
              <a:pPr>
                <a:defRPr/>
              </a:pPr>
              <a:t>16/03/2026</a:t>
            </a:fld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2DCD1C-9E31-48E8-81D6-875A32184C3F}" type="slidenum">
              <a:rPr lang="en-GB" altLang="en-US" smtClean="0"/>
              <a:pPr>
                <a:defRPr/>
              </a:pPr>
              <a:t>‹Nº›</a:t>
            </a:fld>
            <a:endParaRPr lang="en-GB" alt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1264402"/>
      </p:ext>
    </p:extLst>
  </p:cSld>
  <p:clrMapOvr>
    <a:masterClrMapping/>
  </p:clrMapOvr>
  <p:hf hdr="0" ftr="0"/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4021392-CAC7-450A-8667-583C0A183C4A}" type="datetime1">
              <a:rPr lang="en-GB" altLang="en-US" smtClean="0"/>
              <a:pPr>
                <a:defRPr/>
              </a:pPr>
              <a:t>16/03/2026</a:t>
            </a:fld>
            <a:endParaRPr lang="en-GB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2DCD1C-9E31-48E8-81D6-875A32184C3F}" type="slidenum">
              <a:rPr lang="en-GB" altLang="en-US" smtClean="0"/>
              <a:pPr>
                <a:defRPr/>
              </a:pPr>
              <a:t>‹Nº›</a:t>
            </a:fld>
            <a:endParaRPr lang="en-GB" alt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8147808"/>
      </p:ext>
    </p:extLst>
  </p:cSld>
  <p:clrMapOvr>
    <a:masterClrMapping/>
  </p:clrMapOvr>
  <p:hf hdr="0" ftr="0"/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4021392-CAC7-450A-8667-583C0A183C4A}" type="datetime1">
              <a:rPr lang="en-GB" altLang="en-US" smtClean="0"/>
              <a:pPr>
                <a:defRPr/>
              </a:pPr>
              <a:t>16/03/2026</a:t>
            </a:fld>
            <a:endParaRPr lang="en-GB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2DCD1C-9E31-48E8-81D6-875A32184C3F}" type="slidenum">
              <a:rPr lang="en-GB" altLang="en-US" smtClean="0"/>
              <a:pPr>
                <a:defRPr/>
              </a:pPr>
              <a:t>‹Nº›</a:t>
            </a:fld>
            <a:endParaRPr lang="en-GB" alt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8102169"/>
      </p:ext>
    </p:extLst>
  </p:cSld>
  <p:clrMapOvr>
    <a:masterClrMapping/>
  </p:clrMapOvr>
  <p:hf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4021392-CAC7-450A-8667-583C0A183C4A}" type="datetime1">
              <a:rPr lang="en-GB" altLang="en-US" smtClean="0"/>
              <a:pPr>
                <a:defRPr/>
              </a:pPr>
              <a:t>16/03/2026</a:t>
            </a:fld>
            <a:endParaRPr lang="en-GB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2DCD1C-9E31-48E8-81D6-875A32184C3F}" type="slidenum">
              <a:rPr lang="en-GB" altLang="en-US" smtClean="0"/>
              <a:pPr>
                <a:defRPr/>
              </a:pPr>
              <a:t>‹Nº›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49290558"/>
      </p:ext>
    </p:extLst>
  </p:cSld>
  <p:clrMapOvr>
    <a:masterClrMapping/>
  </p:clrMapOvr>
  <p:hf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4021392-CAC7-450A-8667-583C0A183C4A}" type="datetime1">
              <a:rPr lang="en-GB" altLang="en-US" smtClean="0"/>
              <a:pPr>
                <a:defRPr/>
              </a:pPr>
              <a:t>16/03/2026</a:t>
            </a:fld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2DCD1C-9E31-48E8-81D6-875A32184C3F}" type="slidenum">
              <a:rPr lang="en-GB" altLang="en-US" smtClean="0"/>
              <a:pPr>
                <a:defRPr/>
              </a:pPr>
              <a:t>‹Nº›</a:t>
            </a:fld>
            <a:endParaRPr lang="en-GB" alt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9854555"/>
      </p:ext>
    </p:extLst>
  </p:cSld>
  <p:clrMapOvr>
    <a:masterClrMapping/>
  </p:clrMapOvr>
  <p:hf hdr="0" ftr="0"/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A4021392-CAC7-450A-8667-583C0A183C4A}" type="datetime1">
              <a:rPr lang="en-GB" altLang="en-US" smtClean="0"/>
              <a:pPr>
                <a:defRPr/>
              </a:pPr>
              <a:t>16/03/2026</a:t>
            </a:fld>
            <a:endParaRPr lang="en-GB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2DCD1C-9E31-48E8-81D6-875A32184C3F}" type="slidenum">
              <a:rPr lang="en-GB" altLang="en-US" smtClean="0"/>
              <a:pPr>
                <a:defRPr/>
              </a:pPr>
              <a:t>‹Nº›</a:t>
            </a:fld>
            <a:endParaRPr lang="en-GB" alt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8991649"/>
      </p:ext>
    </p:extLst>
  </p:cSld>
  <p:clrMapOvr>
    <a:masterClrMapping/>
  </p:clrMapOvr>
  <p:hf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4021392-CAC7-450A-8667-583C0A183C4A}" type="datetime1">
              <a:rPr lang="en-GB" altLang="en-US" smtClean="0"/>
              <a:pPr>
                <a:defRPr/>
              </a:pPr>
              <a:t>16/03/2026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2DCD1C-9E31-48E8-81D6-875A32184C3F}" type="slidenum">
              <a:rPr lang="en-GB" altLang="en-US" smtClean="0"/>
              <a:pPr>
                <a:defRPr/>
              </a:pPr>
              <a:t>‹Nº›</a:t>
            </a:fld>
            <a:endParaRPr lang="en-GB" alt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0930404"/>
      </p:ext>
    </p:extLst>
  </p:cSld>
  <p:clrMapOvr>
    <a:masterClrMapping/>
  </p:clrMapOvr>
  <p:hf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4021392-CAC7-450A-8667-583C0A183C4A}" type="datetime1">
              <a:rPr lang="en-GB" altLang="en-US" smtClean="0"/>
              <a:pPr>
                <a:defRPr/>
              </a:pPr>
              <a:t>16/03/2026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2DCD1C-9E31-48E8-81D6-875A32184C3F}" type="slidenum">
              <a:rPr lang="en-GB" altLang="en-US" smtClean="0"/>
              <a:pPr>
                <a:defRPr/>
              </a:pPr>
              <a:t>‹Nº›</a:t>
            </a:fld>
            <a:endParaRPr lang="en-GB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65728"/>
      </p:ext>
    </p:extLst>
  </p:cSld>
  <p:clrMapOvr>
    <a:masterClrMapping/>
  </p:clrMapOvr>
  <p:hf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4021392-CAC7-450A-8667-583C0A183C4A}" type="datetime1">
              <a:rPr lang="en-GB" altLang="en-US" smtClean="0"/>
              <a:pPr>
                <a:defRPr/>
              </a:pPr>
              <a:t>16/03/2026</a:t>
            </a:fld>
            <a:endParaRPr lang="en-GB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EB2DCD1C-9E31-48E8-81D6-875A32184C3F}" type="slidenum">
              <a:rPr lang="en-GB" altLang="en-US" smtClean="0"/>
              <a:pPr>
                <a:defRPr/>
              </a:pPr>
              <a:t>‹Nº›</a:t>
            </a:fld>
            <a:endParaRPr lang="en-GB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4734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9" r:id="rId1"/>
    <p:sldLayoutId id="2147483900" r:id="rId2"/>
    <p:sldLayoutId id="2147483901" r:id="rId3"/>
    <p:sldLayoutId id="2147483902" r:id="rId4"/>
    <p:sldLayoutId id="2147483903" r:id="rId5"/>
    <p:sldLayoutId id="2147483904" r:id="rId6"/>
    <p:sldLayoutId id="2147483905" r:id="rId7"/>
    <p:sldLayoutId id="2147483906" r:id="rId8"/>
    <p:sldLayoutId id="2147483907" r:id="rId9"/>
    <p:sldLayoutId id="2147483908" r:id="rId10"/>
    <p:sldLayoutId id="214748390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cid:image001.png@01D0EA4A.2BD679A0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87" name="Picture 6186">
            <a:extLst>
              <a:ext uri="{FF2B5EF4-FFF2-40B4-BE49-F238E27FC236}">
                <a16:creationId xmlns:a16="http://schemas.microsoft.com/office/drawing/2014/main" id="{E4475374-6238-081E-319E-C481C04BA8CF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40000"/>
          </a:blip>
          <a:srcRect b="1573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graphicFrame>
        <p:nvGraphicFramePr>
          <p:cNvPr id="6163" name="Content Placeholder 2">
            <a:extLst>
              <a:ext uri="{FF2B5EF4-FFF2-40B4-BE49-F238E27FC236}">
                <a16:creationId xmlns:a16="http://schemas.microsoft.com/office/drawing/2014/main" id="{AE110234-5719-E8A7-F62E-A709F18D994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8439320"/>
              </p:ext>
            </p:extLst>
          </p:nvPr>
        </p:nvGraphicFramePr>
        <p:xfrm>
          <a:off x="1450975" y="3094181"/>
          <a:ext cx="9466407" cy="23715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4A3CB8-39FD-9F8F-CD33-5E2118C6E66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>
              <a:spcAft>
                <a:spcPts val="600"/>
              </a:spcAft>
              <a:defRPr/>
            </a:pPr>
            <a:fld id="{9C9D1F96-3DE6-40B6-9DCF-E50C656CAE8D}" type="datetime1">
              <a:rPr lang="en-GB" altLang="en-US" smtClean="0">
                <a:latin typeface="Myriad Pro"/>
              </a:rPr>
              <a:pPr>
                <a:spcAft>
                  <a:spcPts val="600"/>
                </a:spcAft>
                <a:defRPr/>
              </a:pPr>
              <a:t>19/03/2026</a:t>
            </a:fld>
            <a:endParaRPr lang="en-GB" altLang="en-US">
              <a:latin typeface="Myriad Pro"/>
            </a:endParaRPr>
          </a:p>
        </p:txBody>
      </p:sp>
      <p:sp>
        <p:nvSpPr>
          <p:cNvPr id="6147" name="Slide Number Placeholder 4">
            <a:extLst>
              <a:ext uri="{FF2B5EF4-FFF2-40B4-BE49-F238E27FC236}">
                <a16:creationId xmlns:a16="http://schemas.microsoft.com/office/drawing/2014/main" id="{447FB185-B91D-14EC-A199-C064D51D1D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fld id="{AE6B05AB-4810-4491-ACB1-BBF1B714F398}" type="slidenum">
              <a:rPr lang="en-GB" altLang="en-US" sz="1800" smtClean="0">
                <a:cs typeface="Arial" panose="020B0604020202020204" pitchFamily="34" charset="0"/>
              </a:rPr>
              <a:pPr fontAlgn="base"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  <a:buNone/>
              </a:pPr>
              <a:t>1</a:t>
            </a:fld>
            <a:endParaRPr lang="en-GB" altLang="en-US" sz="1800">
              <a:cs typeface="Arial" panose="020B0604020202020204" pitchFamily="34" charset="0"/>
            </a:endParaRPr>
          </a:p>
        </p:txBody>
      </p:sp>
      <p:pic>
        <p:nvPicPr>
          <p:cNvPr id="2" name="Picture 9" descr="Discover University of Wales Trinity Saint David">
            <a:extLst>
              <a:ext uri="{FF2B5EF4-FFF2-40B4-BE49-F238E27FC236}">
                <a16:creationId xmlns:a16="http://schemas.microsoft.com/office/drawing/2014/main" id="{031CA2DF-3FFD-3B36-6108-669DEC617FDF}"/>
              </a:ext>
            </a:extLst>
          </p:cNvPr>
          <p:cNvPicPr/>
          <p:nvPr/>
        </p:nvPicPr>
        <p:blipFill>
          <a:blip r:embed="rId8" r:link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035" y="90911"/>
            <a:ext cx="2804582" cy="10973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482E7304-2AC2-4A5C-924D-A6AC3FFC5E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5DAAE8-78AF-37D0-1EA1-6BE7641CF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</p:spPr>
        <p:txBody>
          <a:bodyPr>
            <a:normAutofit/>
          </a:bodyPr>
          <a:lstStyle/>
          <a:p>
            <a:r>
              <a:rPr lang="en-GB" b="1"/>
              <a:t>Acknowledge use of AI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6D42E4-AC46-C008-2447-7CBA08E08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554138" y="330370"/>
            <a:ext cx="3500715" cy="309201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  <a:defRPr/>
            </a:pPr>
            <a:fld id="{30226994-B490-4403-8CE4-43D4FD570BBD}" type="datetime1">
              <a:rPr lang="en-GB" altLang="en-US"/>
              <a:pPr>
                <a:spcAft>
                  <a:spcPts val="600"/>
                </a:spcAft>
                <a:defRPr/>
              </a:pPr>
              <a:t>21/03/2026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171439-ACFD-5D74-0A8F-A1BDCC81D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0060" y="798973"/>
            <a:ext cx="811019" cy="50357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9AFB928A-D6AD-4F2A-B2DD-923741E90643}" type="slidenum">
              <a:rPr lang="en-GB" altLang="en-US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2</a:t>
            </a:fld>
            <a:endParaRPr lang="en-GB" altLang="en-US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259FEF2-F6A5-442F-BA10-4E39EECD0A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960327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A3C183B1-1D4B-4E3D-A02E-A426E3BFA0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CFBA64C2-23B9-0ADD-821C-5C65E9D6B92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96635380"/>
              </p:ext>
            </p:extLst>
          </p:nvPr>
        </p:nvGraphicFramePr>
        <p:xfrm>
          <a:off x="1450975" y="2331497"/>
          <a:ext cx="9604375" cy="37232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87151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1" name="Rectangle 18440">
            <a:extLst>
              <a:ext uri="{FF2B5EF4-FFF2-40B4-BE49-F238E27FC236}">
                <a16:creationId xmlns:a16="http://schemas.microsoft.com/office/drawing/2014/main" id="{1CE580D1-F917-4567-AFB4-99AA9B52AD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18443" name="Picture 18442">
            <a:extLst>
              <a:ext uri="{FF2B5EF4-FFF2-40B4-BE49-F238E27FC236}">
                <a16:creationId xmlns:a16="http://schemas.microsoft.com/office/drawing/2014/main" id="{1F5620B8-A2D8-4568-B566-F0453A0D91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8445" name="Straight Connector 18444">
            <a:extLst>
              <a:ext uri="{FF2B5EF4-FFF2-40B4-BE49-F238E27FC236}">
                <a16:creationId xmlns:a16="http://schemas.microsoft.com/office/drawing/2014/main" id="{1C7D2BA4-4B7A-4596-8BCC-5CF7154238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47" name="Straight Connector 18446">
            <a:extLst>
              <a:ext uri="{FF2B5EF4-FFF2-40B4-BE49-F238E27FC236}">
                <a16:creationId xmlns:a16="http://schemas.microsoft.com/office/drawing/2014/main" id="{C9D4B225-18E9-4C5B-94D8-2ABE6D161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8449" name="Rectangle 18448">
            <a:extLst>
              <a:ext uri="{FF2B5EF4-FFF2-40B4-BE49-F238E27FC236}">
                <a16:creationId xmlns:a16="http://schemas.microsoft.com/office/drawing/2014/main" id="{021A4066-B261-49FE-952E-A0FE3EE75C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451" name="Straight Connector 18450">
            <a:extLst>
              <a:ext uri="{FF2B5EF4-FFF2-40B4-BE49-F238E27FC236}">
                <a16:creationId xmlns:a16="http://schemas.microsoft.com/office/drawing/2014/main" id="{381B4579-E2EA-4BD7-94FF-0A0BEE135C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353088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8434" name="Title 1">
            <a:extLst>
              <a:ext uri="{FF2B5EF4-FFF2-40B4-BE49-F238E27FC236}">
                <a16:creationId xmlns:a16="http://schemas.microsoft.com/office/drawing/2014/main" id="{6E993329-62CA-9A49-62A4-7E50E4557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3530157" cy="104923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altLang="en-US" dirty="0"/>
              <a:t>Introduction</a:t>
            </a:r>
          </a:p>
        </p:txBody>
      </p:sp>
      <p:sp>
        <p:nvSpPr>
          <p:cNvPr id="18436" name="Slide Number Placeholder 4">
            <a:extLst>
              <a:ext uri="{FF2B5EF4-FFF2-40B4-BE49-F238E27FC236}">
                <a16:creationId xmlns:a16="http://schemas.microsoft.com/office/drawing/2014/main" id="{207505A2-3DCF-366C-F28C-EBE3358EDAD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480060" y="798973"/>
            <a:ext cx="811019" cy="50357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t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None/>
              <a:defRPr/>
            </a:pPr>
            <a:fld id="{909D677E-A245-6143-BFA3-B4B2737C38D0}" type="slidenum">
              <a:rPr lang="en-US" altLang="en-US" sz="2800" smtClean="0">
                <a:solidFill>
                  <a:schemeClr val="accent1"/>
                </a:solidFill>
                <a:latin typeface="+mn-lt"/>
              </a:rPr>
              <a:pPr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None/>
                <a:defRPr/>
              </a:pPr>
              <a:t>3</a:t>
            </a:fld>
            <a:endParaRPr lang="en-US" altLang="en-US" sz="280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18453" name="Rectangle 18452">
            <a:extLst>
              <a:ext uri="{FF2B5EF4-FFF2-40B4-BE49-F238E27FC236}">
                <a16:creationId xmlns:a16="http://schemas.microsoft.com/office/drawing/2014/main" id="{81958111-BC13-4D45-AB27-0C2C83F9BA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2FCF950-4012-15F0-B279-1361A6BD7D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51580" y="1981097"/>
            <a:ext cx="3683291" cy="3770935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lnSpc>
                <a:spcPct val="110000"/>
              </a:lnSpc>
              <a:buNone/>
              <a:defRPr/>
            </a:pPr>
            <a:r>
              <a:rPr lang="en-GB" sz="1800" dirty="0"/>
              <a:t>Today I will present communication as an important skill in health and </a:t>
            </a:r>
            <a:r>
              <a:rPr lang="en-GB" sz="1800"/>
              <a:t>social care.</a:t>
            </a:r>
            <a:endParaRPr lang="en-US" sz="1800" dirty="0"/>
          </a:p>
          <a:p>
            <a:pPr marL="0" indent="0">
              <a:lnSpc>
                <a:spcPct val="110000"/>
              </a:lnSpc>
              <a:buNone/>
              <a:defRPr/>
            </a:pPr>
            <a:r>
              <a:rPr lang="en-US" sz="1800" b="1" dirty="0"/>
              <a:t>Objectives of the Presentation:</a:t>
            </a:r>
          </a:p>
          <a:p>
            <a:pPr>
              <a:lnSpc>
                <a:spcPct val="110000"/>
              </a:lnSpc>
              <a:defRPr/>
            </a:pPr>
            <a:r>
              <a:rPr lang="en-US" sz="1800" dirty="0"/>
              <a:t>To explain what communication means.</a:t>
            </a:r>
          </a:p>
          <a:p>
            <a:pPr>
              <a:lnSpc>
                <a:spcPct val="110000"/>
              </a:lnSpc>
              <a:defRPr/>
            </a:pPr>
            <a:r>
              <a:rPr lang="en-GB" sz="1800" dirty="0"/>
              <a:t>Communication is essential for effective practice in health and social care</a:t>
            </a:r>
            <a:r>
              <a:rPr lang="en-US" sz="1800" dirty="0"/>
              <a:t>. </a:t>
            </a:r>
          </a:p>
          <a:p>
            <a:pPr>
              <a:lnSpc>
                <a:spcPct val="110000"/>
              </a:lnSpc>
              <a:defRPr/>
            </a:pPr>
            <a:r>
              <a:rPr lang="en-US" sz="1800" dirty="0"/>
              <a:t>To Show how communication improves patient care. </a:t>
            </a:r>
          </a:p>
          <a:p>
            <a:pPr marL="0" indent="0">
              <a:lnSpc>
                <a:spcPct val="110000"/>
              </a:lnSpc>
              <a:buNone/>
              <a:defRPr/>
            </a:pPr>
            <a:endParaRPr lang="en-US" sz="1400" b="1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C891E3-BFF6-8AE0-6C9D-F65AD1EC63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51581" y="5477468"/>
            <a:ext cx="3526523" cy="30920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spcAft>
                <a:spcPts val="600"/>
              </a:spcAft>
              <a:defRPr/>
            </a:pPr>
            <a:fld id="{9C9D1F96-3DE6-40B6-9DCF-E50C656CAE8D}" type="datetime1">
              <a:rPr lang="en-US" altLang="en-US" smtClean="0"/>
              <a:pPr algn="l">
                <a:spcAft>
                  <a:spcPts val="600"/>
                </a:spcAft>
                <a:defRPr/>
              </a:pPr>
              <a:t>3/19/2026</a:t>
            </a:fld>
            <a:endParaRPr lang="en-US" altLang="en-US"/>
          </a:p>
        </p:txBody>
      </p:sp>
      <p:grpSp>
        <p:nvGrpSpPr>
          <p:cNvPr id="18455" name="Group 18454">
            <a:extLst>
              <a:ext uri="{FF2B5EF4-FFF2-40B4-BE49-F238E27FC236}">
                <a16:creationId xmlns:a16="http://schemas.microsoft.com/office/drawing/2014/main" id="{82188758-E18A-4CE5-9D03-F4BF5D887C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60131" y="482171"/>
            <a:ext cx="6091791" cy="5149101"/>
            <a:chOff x="5446003" y="583365"/>
            <a:chExt cx="6091790" cy="5181928"/>
          </a:xfrm>
        </p:grpSpPr>
        <p:sp>
          <p:nvSpPr>
            <p:cNvPr id="18456" name="Rectangle 18455">
              <a:extLst>
                <a:ext uri="{FF2B5EF4-FFF2-40B4-BE49-F238E27FC236}">
                  <a16:creationId xmlns:a16="http://schemas.microsoft.com/office/drawing/2014/main" id="{821513DD-C15F-4381-AEA6-ED9E5E218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46003" y="583365"/>
              <a:ext cx="6091790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457" name="Rectangle 18456">
              <a:extLst>
                <a:ext uri="{FF2B5EF4-FFF2-40B4-BE49-F238E27FC236}">
                  <a16:creationId xmlns:a16="http://schemas.microsoft.com/office/drawing/2014/main" id="{CED2DE01-7F43-4858-85FC-27022DA781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64828" y="915807"/>
              <a:ext cx="5461779" cy="4494927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26" name="Picture 2" descr="2.3: Communicating with Patients - Medicine LibreTexts">
            <a:extLst>
              <a:ext uri="{FF2B5EF4-FFF2-40B4-BE49-F238E27FC236}">
                <a16:creationId xmlns:a16="http://schemas.microsoft.com/office/drawing/2014/main" id="{F385A3F8-C944-A8A5-B93F-5B1D3EF32FC8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55"/>
          <a:stretch>
            <a:fillRect/>
          </a:stretch>
        </p:blipFill>
        <p:spPr bwMode="auto">
          <a:xfrm>
            <a:off x="6093926" y="1116345"/>
            <a:ext cx="4821551" cy="3866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59" name="Picture 18458">
            <a:extLst>
              <a:ext uri="{FF2B5EF4-FFF2-40B4-BE49-F238E27FC236}">
                <a16:creationId xmlns:a16="http://schemas.microsoft.com/office/drawing/2014/main" id="{D42F4933-2ECF-4EE5-BCE4-F19E3CA609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8461" name="Straight Connector 18460">
            <a:extLst>
              <a:ext uri="{FF2B5EF4-FFF2-40B4-BE49-F238E27FC236}">
                <a16:creationId xmlns:a16="http://schemas.microsoft.com/office/drawing/2014/main" id="{C6FAC23C-014D-4AC5-AD1B-36F7D0E7EF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1C5FB738-49DC-34AE-A0B2-E0926CAB7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491" y="0"/>
            <a:ext cx="4784436" cy="1162050"/>
          </a:xfrm>
        </p:spPr>
        <p:txBody>
          <a:bodyPr>
            <a:normAutofit/>
          </a:bodyPr>
          <a:lstStyle/>
          <a:p>
            <a:pPr algn="ctr"/>
            <a:r>
              <a:rPr lang="en-GB" sz="3200" dirty="0"/>
              <a:t>Communication</a:t>
            </a:r>
            <a:endParaRPr lang="en-GB" altLang="en-US" sz="3200" i="1" dirty="0">
              <a:solidFill>
                <a:srgbClr val="FF0000"/>
              </a:solidFill>
            </a:endParaRP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374D29ED-FE9A-FC14-7792-1D4FB90B40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  <a:defRPr/>
            </a:pPr>
            <a:endParaRPr lang="en-GB" altLang="en-US" b="1" dirty="0">
              <a:solidFill>
                <a:srgbClr val="000000"/>
              </a:solidFill>
            </a:endParaRPr>
          </a:p>
          <a:p>
            <a:pPr>
              <a:defRPr/>
            </a:pPr>
            <a:endParaRPr lang="en-GB" alt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9032B6-384C-9F9E-8665-A5655B1A5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746479-5A54-43D8-9985-034223541E15}" type="datetime1">
              <a:rPr lang="en-GB" altLang="en-US">
                <a:solidFill>
                  <a:prstClr val="black">
                    <a:tint val="75000"/>
                  </a:prstClr>
                </a:solidFill>
                <a:latin typeface="Myriad Pro"/>
              </a:rPr>
              <a:pPr>
                <a:defRPr/>
              </a:pPr>
              <a:t>16/03/2026</a:t>
            </a:fld>
            <a:endParaRPr lang="en-GB" altLang="en-US">
              <a:solidFill>
                <a:prstClr val="black">
                  <a:tint val="75000"/>
                </a:prstClr>
              </a:solidFill>
              <a:latin typeface="Myriad Pro"/>
            </a:endParaRPr>
          </a:p>
        </p:txBody>
      </p:sp>
      <p:sp>
        <p:nvSpPr>
          <p:cNvPr id="9221" name="Slide Number Placeholder 4">
            <a:extLst>
              <a:ext uri="{FF2B5EF4-FFF2-40B4-BE49-F238E27FC236}">
                <a16:creationId xmlns:a16="http://schemas.microsoft.com/office/drawing/2014/main" id="{79782756-9629-FD18-7F1C-3F6526AE18D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fld id="{4B904670-820E-47CC-86D8-CF3D7CD14D9E}" type="slidenum">
              <a:rPr lang="en-GB" altLang="en-US" sz="900">
                <a:solidFill>
                  <a:srgbClr val="898989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t>4</a:t>
            </a:fld>
            <a:endParaRPr lang="en-GB" altLang="en-US" sz="900">
              <a:solidFill>
                <a:srgbClr val="898989"/>
              </a:solidFill>
            </a:endParaRPr>
          </a:p>
        </p:txBody>
      </p:sp>
      <p:pic>
        <p:nvPicPr>
          <p:cNvPr id="2050" name="Picture 2" descr="How Empathy Strengthens Patient-Provider Relationships">
            <a:extLst>
              <a:ext uri="{FF2B5EF4-FFF2-40B4-BE49-F238E27FC236}">
                <a16:creationId xmlns:a16="http://schemas.microsoft.com/office/drawing/2014/main" id="{FB74E502-B0E5-A9C1-0D05-E0737983C3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940" y="1276349"/>
            <a:ext cx="5197983" cy="337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9463" name="Marcador de texto 1">
            <a:extLst>
              <a:ext uri="{FF2B5EF4-FFF2-40B4-BE49-F238E27FC236}">
                <a16:creationId xmlns:a16="http://schemas.microsoft.com/office/drawing/2014/main" id="{DCD29A03-8E68-D7E1-1629-FD669C3B282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32675771"/>
              </p:ext>
            </p:extLst>
          </p:nvPr>
        </p:nvGraphicFramePr>
        <p:xfrm>
          <a:off x="885569" y="1276348"/>
          <a:ext cx="4074358" cy="45791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20" name="Rectangle 11298">
            <a:extLst>
              <a:ext uri="{FF2B5EF4-FFF2-40B4-BE49-F238E27FC236}">
                <a16:creationId xmlns:a16="http://schemas.microsoft.com/office/drawing/2014/main" id="{1CE580D1-F917-4567-AFB4-99AA9B52AD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11321" name="Picture 11300">
            <a:extLst>
              <a:ext uri="{FF2B5EF4-FFF2-40B4-BE49-F238E27FC236}">
                <a16:creationId xmlns:a16="http://schemas.microsoft.com/office/drawing/2014/main" id="{1F5620B8-A2D8-4568-B566-F0453A0D91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1322" name="Straight Connector 11302">
            <a:extLst>
              <a:ext uri="{FF2B5EF4-FFF2-40B4-BE49-F238E27FC236}">
                <a16:creationId xmlns:a16="http://schemas.microsoft.com/office/drawing/2014/main" id="{1C7D2BA4-4B7A-4596-8BCC-5CF7154238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23" name="Straight Connector 11304">
            <a:extLst>
              <a:ext uri="{FF2B5EF4-FFF2-40B4-BE49-F238E27FC236}">
                <a16:creationId xmlns:a16="http://schemas.microsoft.com/office/drawing/2014/main" id="{C9D4B225-18E9-4C5B-94D8-2ABE6D161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1324" name="Rectangle 11306">
            <a:extLst>
              <a:ext uri="{FF2B5EF4-FFF2-40B4-BE49-F238E27FC236}">
                <a16:creationId xmlns:a16="http://schemas.microsoft.com/office/drawing/2014/main" id="{10419CA0-BFB4-4390-AB8F-5DBFCA45D4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325" name="Straight Connector 11308">
            <a:extLst>
              <a:ext uri="{FF2B5EF4-FFF2-40B4-BE49-F238E27FC236}">
                <a16:creationId xmlns:a16="http://schemas.microsoft.com/office/drawing/2014/main" id="{5CF4C623-16D7-4722-8EFB-A5B0E3BC07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7" y="1847088"/>
            <a:ext cx="554803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1FE8F138-5F23-B989-7BFD-71F5C3306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5550355" cy="104923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200"/>
              <a:t>Importance of Communication in Professional Practice</a:t>
            </a:r>
            <a:br>
              <a:rPr lang="en-US" sz="2200"/>
            </a:br>
            <a:endParaRPr lang="en-US" sz="2200"/>
          </a:p>
        </p:txBody>
      </p:sp>
      <p:sp>
        <p:nvSpPr>
          <p:cNvPr id="11269" name="Slide Number Placeholder 4">
            <a:extLst>
              <a:ext uri="{FF2B5EF4-FFF2-40B4-BE49-F238E27FC236}">
                <a16:creationId xmlns:a16="http://schemas.microsoft.com/office/drawing/2014/main" id="{7A954980-4467-DBA0-058E-E82D5CD11E0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480060" y="798973"/>
            <a:ext cx="811019" cy="50357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t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None/>
              <a:defRPr/>
            </a:pPr>
            <a:fld id="{04BA63B0-57B7-4749-A8AB-75E15FE4EF80}" type="slidenum">
              <a:rPr lang="en-US" altLang="en-US" sz="2800" smtClean="0">
                <a:solidFill>
                  <a:schemeClr val="accent1"/>
                </a:solidFill>
                <a:latin typeface="+mn-lt"/>
              </a:rPr>
              <a:pPr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None/>
                <a:defRPr/>
              </a:pPr>
              <a:t>5</a:t>
            </a:fld>
            <a:endParaRPr lang="en-US" altLang="en-US" sz="280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11326" name="Rectangle 11310">
            <a:extLst>
              <a:ext uri="{FF2B5EF4-FFF2-40B4-BE49-F238E27FC236}">
                <a16:creationId xmlns:a16="http://schemas.microsoft.com/office/drawing/2014/main" id="{596E9C81-ACBE-459E-A7D5-2BB824B68F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21FC8789-255A-D58E-0085-B51B19E7A6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51580" y="2015732"/>
            <a:ext cx="5550355" cy="3450613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1800" dirty="0"/>
              <a:t>Communication helps provide safe and effective care.</a:t>
            </a:r>
          </a:p>
          <a:p>
            <a:pPr>
              <a:lnSpc>
                <a:spcPct val="110000"/>
              </a:lnSpc>
            </a:pPr>
            <a:r>
              <a:rPr lang="en-US" sz="1800" dirty="0"/>
              <a:t>It helps professionals understand patients’ needs and concerns.</a:t>
            </a:r>
          </a:p>
          <a:p>
            <a:pPr>
              <a:lnSpc>
                <a:spcPct val="110000"/>
              </a:lnSpc>
            </a:pPr>
            <a:r>
              <a:rPr lang="en-US" sz="1800" dirty="0"/>
              <a:t>Good communication improves teamwork between staff.</a:t>
            </a:r>
          </a:p>
          <a:p>
            <a:pPr>
              <a:lnSpc>
                <a:spcPct val="110000"/>
              </a:lnSpc>
            </a:pPr>
            <a:r>
              <a:rPr lang="en-US" sz="1800" dirty="0"/>
              <a:t>It helps prevent errors and misunderstandings in healthcare.</a:t>
            </a:r>
            <a:endParaRPr lang="en-US" sz="1700" dirty="0"/>
          </a:p>
          <a:p>
            <a:pPr marL="0" indent="0">
              <a:lnSpc>
                <a:spcPct val="110000"/>
              </a:lnSpc>
              <a:buNone/>
            </a:pPr>
            <a:r>
              <a:rPr lang="en-US" sz="1400" i="1" dirty="0"/>
              <a:t>(O’Daniel and Rosenstein, 2008)</a:t>
            </a:r>
          </a:p>
          <a:p>
            <a:pPr marL="0">
              <a:lnSpc>
                <a:spcPct val="110000"/>
              </a:lnSpc>
            </a:pPr>
            <a:endParaRPr lang="en-US" sz="1700" dirty="0"/>
          </a:p>
          <a:p>
            <a:pPr>
              <a:lnSpc>
                <a:spcPct val="110000"/>
              </a:lnSpc>
            </a:pPr>
            <a:endParaRPr lang="en-US" sz="17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708A69-4880-E756-CF1A-621EA0BA90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51580" y="5477468"/>
            <a:ext cx="5550355" cy="30920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spcAft>
                <a:spcPts val="600"/>
              </a:spcAft>
              <a:defRPr/>
            </a:pPr>
            <a:fld id="{9F458A58-9170-4293-9FCB-97B777C99F2B}" type="datetime1">
              <a:rPr lang="en-US" altLang="en-US" smtClean="0"/>
              <a:pPr algn="l">
                <a:spcAft>
                  <a:spcPts val="600"/>
                </a:spcAft>
                <a:defRPr/>
              </a:pPr>
              <a:t>3/19/2026</a:t>
            </a:fld>
            <a:endParaRPr lang="en-US" altLang="en-US"/>
          </a:p>
        </p:txBody>
      </p:sp>
      <p:grpSp>
        <p:nvGrpSpPr>
          <p:cNvPr id="11327" name="Group 11312">
            <a:extLst>
              <a:ext uri="{FF2B5EF4-FFF2-40B4-BE49-F238E27FC236}">
                <a16:creationId xmlns:a16="http://schemas.microsoft.com/office/drawing/2014/main" id="{CEBDCB18-ABE5-43B0-8B68-89FEDAECB8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77388" y="482171"/>
            <a:ext cx="4074533" cy="5149101"/>
            <a:chOff x="7463259" y="583365"/>
            <a:chExt cx="4074533" cy="5181928"/>
          </a:xfrm>
        </p:grpSpPr>
        <p:sp>
          <p:nvSpPr>
            <p:cNvPr id="11314" name="Rectangle 11313">
              <a:extLst>
                <a:ext uri="{FF2B5EF4-FFF2-40B4-BE49-F238E27FC236}">
                  <a16:creationId xmlns:a16="http://schemas.microsoft.com/office/drawing/2014/main" id="{483C65C6-7268-490D-B4A8-927D45FAB6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3259" y="583365"/>
              <a:ext cx="4074533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72" name="Rectangle 11314">
              <a:extLst>
                <a:ext uri="{FF2B5EF4-FFF2-40B4-BE49-F238E27FC236}">
                  <a16:creationId xmlns:a16="http://schemas.microsoft.com/office/drawing/2014/main" id="{6133D4A5-82E5-43A0-9FF0-81B7AC16CD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76318" y="915807"/>
              <a:ext cx="3450289" cy="4494927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074" name="Picture 2" descr="The Importance of Interprofessional Collaboration in Healthcare | Johnson &amp;  Johnson Nursing">
            <a:extLst>
              <a:ext uri="{FF2B5EF4-FFF2-40B4-BE49-F238E27FC236}">
                <a16:creationId xmlns:a16="http://schemas.microsoft.com/office/drawing/2014/main" id="{C756A710-559F-D769-A5D9-2E85344AE278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06" r="26467"/>
          <a:stretch>
            <a:fillRect/>
          </a:stretch>
        </p:blipFill>
        <p:spPr bwMode="auto">
          <a:xfrm>
            <a:off x="8116373" y="1116345"/>
            <a:ext cx="2799103" cy="3866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11316">
            <a:extLst>
              <a:ext uri="{FF2B5EF4-FFF2-40B4-BE49-F238E27FC236}">
                <a16:creationId xmlns:a16="http://schemas.microsoft.com/office/drawing/2014/main" id="{08EC5C75-E28F-4899-9C2E-39431B82B7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1319" name="Straight Connector 11318">
            <a:extLst>
              <a:ext uri="{FF2B5EF4-FFF2-40B4-BE49-F238E27FC236}">
                <a16:creationId xmlns:a16="http://schemas.microsoft.com/office/drawing/2014/main" id="{46AAE0A1-60AD-4190-B85D-2DD8148369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0" name="Rectangle 4102">
            <a:extLst>
              <a:ext uri="{FF2B5EF4-FFF2-40B4-BE49-F238E27FC236}">
                <a16:creationId xmlns:a16="http://schemas.microsoft.com/office/drawing/2014/main" id="{0CABCAE3-64FC-4149-819F-2C1812824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4141" name="Picture 4104">
            <a:extLst>
              <a:ext uri="{FF2B5EF4-FFF2-40B4-BE49-F238E27FC236}">
                <a16:creationId xmlns:a16="http://schemas.microsoft.com/office/drawing/2014/main" id="{012FDCFE-9AD2-4D8A-8CBF-B3AA37E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4107" name="Straight Connector 4106">
            <a:extLst>
              <a:ext uri="{FF2B5EF4-FFF2-40B4-BE49-F238E27FC236}">
                <a16:creationId xmlns:a16="http://schemas.microsoft.com/office/drawing/2014/main" id="{FBD463FC-4CA8-4FF4-85A3-AF9F4B98D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09" name="Straight Connector 4108">
            <a:extLst>
              <a:ext uri="{FF2B5EF4-FFF2-40B4-BE49-F238E27FC236}">
                <a16:creationId xmlns:a16="http://schemas.microsoft.com/office/drawing/2014/main" id="{A56012FD-74A8-4C91-B318-435CF2B719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4111" name="Rectangle 4110">
            <a:extLst>
              <a:ext uri="{FF2B5EF4-FFF2-40B4-BE49-F238E27FC236}">
                <a16:creationId xmlns:a16="http://schemas.microsoft.com/office/drawing/2014/main" id="{3193BA5C-B8F3-4972-BA54-014C48FAFA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142" name="Straight Connector 4112">
            <a:extLst>
              <a:ext uri="{FF2B5EF4-FFF2-40B4-BE49-F238E27FC236}">
                <a16:creationId xmlns:a16="http://schemas.microsoft.com/office/drawing/2014/main" id="{D7162BAB-C25E-4CE9-B87C-F118DC7E7C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353088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7A33847-0493-6DAA-A30C-328C54DCD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3530157" cy="1049235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br>
              <a:rPr lang="en-US" sz="800" dirty="0"/>
            </a:br>
            <a:br>
              <a:rPr lang="en-US" sz="800" dirty="0"/>
            </a:br>
            <a:r>
              <a:rPr lang="en-US" sz="2000" dirty="0"/>
              <a:t>Model or framework linked to your chosen skill</a:t>
            </a:r>
            <a:br>
              <a:rPr lang="en-US" sz="800" dirty="0"/>
            </a:br>
            <a:endParaRPr lang="en-US" sz="8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480500-54FD-83EA-2C4B-B1193A497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0060" y="798973"/>
            <a:ext cx="811019" cy="50357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9AFB928A-D6AD-4F2A-B2DD-923741E90643}" type="slidenum">
              <a:rPr lang="en-US" altLang="en-US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6</a:t>
            </a:fld>
            <a:endParaRPr lang="en-US" altLang="en-US"/>
          </a:p>
        </p:txBody>
      </p:sp>
      <p:sp>
        <p:nvSpPr>
          <p:cNvPr id="4143" name="Rectangle 4114">
            <a:extLst>
              <a:ext uri="{FF2B5EF4-FFF2-40B4-BE49-F238E27FC236}">
                <a16:creationId xmlns:a16="http://schemas.microsoft.com/office/drawing/2014/main" id="{05B93327-222A-4DAC-9163-371BF44CDB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7BFAFA-1A27-74B0-A7A9-13BBFEBEE8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43499" y="1662691"/>
            <a:ext cx="3526523" cy="3450613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>
              <a:lnSpc>
                <a:spcPct val="110000"/>
              </a:lnSpc>
            </a:pPr>
            <a:endParaRPr lang="en-US" sz="1700" i="1" dirty="0"/>
          </a:p>
          <a:p>
            <a:pPr>
              <a:lnSpc>
                <a:spcPct val="110000"/>
              </a:lnSpc>
            </a:pPr>
            <a:r>
              <a:rPr lang="en-US" sz="1800" dirty="0"/>
              <a:t>A model used to reflect on professional practice</a:t>
            </a:r>
          </a:p>
          <a:p>
            <a:pPr>
              <a:lnSpc>
                <a:spcPct val="110000"/>
              </a:lnSpc>
            </a:pPr>
            <a:r>
              <a:rPr lang="en-US" sz="1800" dirty="0"/>
              <a:t>It includes six stages of reflection</a:t>
            </a:r>
          </a:p>
          <a:p>
            <a:pPr>
              <a:lnSpc>
                <a:spcPct val="110000"/>
              </a:lnSpc>
            </a:pPr>
            <a:r>
              <a:rPr lang="en-US" sz="1800" dirty="0"/>
              <a:t>Helps professionals improve communication</a:t>
            </a:r>
          </a:p>
          <a:p>
            <a:pPr>
              <a:lnSpc>
                <a:spcPct val="110000"/>
              </a:lnSpc>
            </a:pPr>
            <a:r>
              <a:rPr lang="en-US" sz="1800" dirty="0"/>
              <a:t>Supports learning from experience</a:t>
            </a:r>
            <a:endParaRPr lang="en-US" sz="1800" i="1" dirty="0"/>
          </a:p>
          <a:p>
            <a:pPr>
              <a:lnSpc>
                <a:spcPct val="110000"/>
              </a:lnSpc>
            </a:pPr>
            <a:endParaRPr lang="en-US" sz="1700" i="1" dirty="0"/>
          </a:p>
          <a:p>
            <a:pPr marL="0" indent="0">
              <a:lnSpc>
                <a:spcPct val="110000"/>
              </a:lnSpc>
              <a:buNone/>
            </a:pPr>
            <a:r>
              <a:rPr lang="en-US" sz="1400" i="1" dirty="0"/>
              <a:t>(Gibbs, 1988)</a:t>
            </a:r>
          </a:p>
          <a:p>
            <a:pPr marL="0">
              <a:lnSpc>
                <a:spcPct val="110000"/>
              </a:lnSpc>
            </a:pPr>
            <a:endParaRPr lang="en-US" sz="1700" dirty="0"/>
          </a:p>
        </p:txBody>
      </p:sp>
      <p:grpSp>
        <p:nvGrpSpPr>
          <p:cNvPr id="4117" name="Group 4116">
            <a:extLst>
              <a:ext uri="{FF2B5EF4-FFF2-40B4-BE49-F238E27FC236}">
                <a16:creationId xmlns:a16="http://schemas.microsoft.com/office/drawing/2014/main" id="{14EE34E3-F117-4487-8ACF-33DA65FA11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60131" y="482171"/>
            <a:ext cx="6091791" cy="5149101"/>
            <a:chOff x="5460131" y="482171"/>
            <a:chExt cx="6091791" cy="5149101"/>
          </a:xfrm>
        </p:grpSpPr>
        <p:sp>
          <p:nvSpPr>
            <p:cNvPr id="4118" name="Rectangle 4117">
              <a:extLst>
                <a:ext uri="{FF2B5EF4-FFF2-40B4-BE49-F238E27FC236}">
                  <a16:creationId xmlns:a16="http://schemas.microsoft.com/office/drawing/2014/main" id="{39ACC02C-6424-4165-93C4-E83C8E81D4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60131" y="482171"/>
              <a:ext cx="6091791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19" name="Rectangle 4118">
              <a:extLst>
                <a:ext uri="{FF2B5EF4-FFF2-40B4-BE49-F238E27FC236}">
                  <a16:creationId xmlns:a16="http://schemas.microsoft.com/office/drawing/2014/main" id="{C182CB9C-C978-4C9B-9AAD-8B1341897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78956" y="812507"/>
              <a:ext cx="5461780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121" name="Rectangle 4120">
            <a:extLst>
              <a:ext uri="{FF2B5EF4-FFF2-40B4-BE49-F238E27FC236}">
                <a16:creationId xmlns:a16="http://schemas.microsoft.com/office/drawing/2014/main" id="{56388820-A63D-463C-9DBC-060A5ABE33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42379" y="977965"/>
            <a:ext cx="5134631" cy="413533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Gibbs' reflective cycle (Adapted from Gibbs, 1988). | Download Scientific  Diagram">
            <a:extLst>
              <a:ext uri="{FF2B5EF4-FFF2-40B4-BE49-F238E27FC236}">
                <a16:creationId xmlns:a16="http://schemas.microsoft.com/office/drawing/2014/main" id="{86712E86-5329-6051-1A43-AB81149F34ED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34441" y="1116345"/>
            <a:ext cx="3740520" cy="3866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4D8B0A-6FA0-E26A-E62C-349A3F6B6F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51581" y="5477468"/>
            <a:ext cx="3526523" cy="30920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spcAft>
                <a:spcPts val="600"/>
              </a:spcAft>
              <a:defRPr/>
            </a:pPr>
            <a:fld id="{30226994-B490-4403-8CE4-43D4FD570BBD}" type="datetime1">
              <a:rPr lang="en-US" altLang="en-US" smtClean="0"/>
              <a:pPr algn="l">
                <a:spcAft>
                  <a:spcPts val="600"/>
                </a:spcAft>
                <a:defRPr/>
              </a:pPr>
              <a:t>3/19/2026</a:t>
            </a:fld>
            <a:endParaRPr lang="en-US" altLang="en-US" dirty="0"/>
          </a:p>
        </p:txBody>
      </p:sp>
      <p:pic>
        <p:nvPicPr>
          <p:cNvPr id="4123" name="Picture 4122">
            <a:extLst>
              <a:ext uri="{FF2B5EF4-FFF2-40B4-BE49-F238E27FC236}">
                <a16:creationId xmlns:a16="http://schemas.microsoft.com/office/drawing/2014/main" id="{C04ED70F-D6FD-4EB1-A171-D30F885FE7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4125" name="Straight Connector 4124">
            <a:extLst>
              <a:ext uri="{FF2B5EF4-FFF2-40B4-BE49-F238E27FC236}">
                <a16:creationId xmlns:a16="http://schemas.microsoft.com/office/drawing/2014/main" id="{DA26CAE9-74C4-4EDD-8A80-77F79EAA86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39749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9" name="Rectangle 5128">
            <a:extLst>
              <a:ext uri="{FF2B5EF4-FFF2-40B4-BE49-F238E27FC236}">
                <a16:creationId xmlns:a16="http://schemas.microsoft.com/office/drawing/2014/main" id="{1CE580D1-F917-4567-AFB4-99AA9B52AD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5131" name="Picture 5130">
            <a:extLst>
              <a:ext uri="{FF2B5EF4-FFF2-40B4-BE49-F238E27FC236}">
                <a16:creationId xmlns:a16="http://schemas.microsoft.com/office/drawing/2014/main" id="{1F5620B8-A2D8-4568-B566-F0453A0D91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5133" name="Straight Connector 5132">
            <a:extLst>
              <a:ext uri="{FF2B5EF4-FFF2-40B4-BE49-F238E27FC236}">
                <a16:creationId xmlns:a16="http://schemas.microsoft.com/office/drawing/2014/main" id="{1C7D2BA4-4B7A-4596-8BCC-5CF7154238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35" name="Straight Connector 5134">
            <a:extLst>
              <a:ext uri="{FF2B5EF4-FFF2-40B4-BE49-F238E27FC236}">
                <a16:creationId xmlns:a16="http://schemas.microsoft.com/office/drawing/2014/main" id="{C9D4B225-18E9-4C5B-94D8-2ABE6D161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5137" name="Rectangle 5136">
            <a:extLst>
              <a:ext uri="{FF2B5EF4-FFF2-40B4-BE49-F238E27FC236}">
                <a16:creationId xmlns:a16="http://schemas.microsoft.com/office/drawing/2014/main" id="{021A4066-B261-49FE-952E-A0FE3EE75C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139" name="Straight Connector 5138">
            <a:extLst>
              <a:ext uri="{FF2B5EF4-FFF2-40B4-BE49-F238E27FC236}">
                <a16:creationId xmlns:a16="http://schemas.microsoft.com/office/drawing/2014/main" id="{381B4579-E2EA-4BD7-94FF-0A0BEE135C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353088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C2E158EF-D71F-2BDF-B057-3B59AB77B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3530157" cy="1049235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000" dirty="0"/>
              <a:t>Applying Communication in Practice</a:t>
            </a:r>
            <a:br>
              <a:rPr lang="en-US" sz="2000" dirty="0"/>
            </a:br>
            <a:br>
              <a:rPr lang="en-US" sz="2000" dirty="0"/>
            </a:br>
            <a:endParaRPr lang="en-US" sz="20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4B2B4C-291A-E39F-7662-184F83BAF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0060" y="798973"/>
            <a:ext cx="811019" cy="50357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9AFB928A-D6AD-4F2A-B2DD-923741E90643}" type="slidenum">
              <a:rPr lang="en-US" altLang="en-US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7</a:t>
            </a:fld>
            <a:endParaRPr lang="en-US" altLang="en-US"/>
          </a:p>
        </p:txBody>
      </p:sp>
      <p:sp>
        <p:nvSpPr>
          <p:cNvPr id="5141" name="Rectangle 5140">
            <a:extLst>
              <a:ext uri="{FF2B5EF4-FFF2-40B4-BE49-F238E27FC236}">
                <a16:creationId xmlns:a16="http://schemas.microsoft.com/office/drawing/2014/main" id="{81958111-BC13-4D45-AB27-0C2C83F9BA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69A12E-089F-65A6-1AAB-F01DB5F08F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02928" y="1658340"/>
            <a:ext cx="4016189" cy="3460666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endParaRPr lang="en-US" sz="1700" b="1" dirty="0"/>
          </a:p>
          <a:p>
            <a:pPr>
              <a:lnSpc>
                <a:spcPct val="110000"/>
              </a:lnSpc>
            </a:pPr>
            <a:r>
              <a:rPr lang="en-US" sz="1800" dirty="0"/>
              <a:t> </a:t>
            </a:r>
            <a:r>
              <a:rPr lang="en-US" sz="1800" b="1" dirty="0"/>
              <a:t>Role:</a:t>
            </a:r>
            <a:r>
              <a:rPr lang="en-US" sz="1800" dirty="0"/>
              <a:t> Care assistant working in a care home</a:t>
            </a:r>
          </a:p>
          <a:p>
            <a:pPr>
              <a:lnSpc>
                <a:spcPct val="110000"/>
              </a:lnSpc>
            </a:pPr>
            <a:r>
              <a:rPr lang="en-US" sz="1800" b="1" dirty="0"/>
              <a:t>Situation:</a:t>
            </a:r>
            <a:r>
              <a:rPr lang="en-US" sz="1800" dirty="0"/>
              <a:t> Helping an elderly resident during daily care</a:t>
            </a:r>
          </a:p>
          <a:p>
            <a:pPr>
              <a:lnSpc>
                <a:spcPct val="110000"/>
              </a:lnSpc>
            </a:pPr>
            <a:r>
              <a:rPr lang="en-US" sz="1800" b="1" dirty="0"/>
              <a:t>Communication:</a:t>
            </a:r>
            <a:r>
              <a:rPr lang="en-US" sz="1800" dirty="0"/>
              <a:t> Listening carefully and explaining care clearly</a:t>
            </a:r>
          </a:p>
          <a:p>
            <a:pPr>
              <a:lnSpc>
                <a:spcPct val="110000"/>
              </a:lnSpc>
            </a:pPr>
            <a:r>
              <a:rPr lang="en-US" sz="1800" b="1" dirty="0"/>
              <a:t>Result:</a:t>
            </a:r>
            <a:r>
              <a:rPr lang="en-US" sz="1800" dirty="0"/>
              <a:t> The patient feels safe, understood and supported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400" i="1" dirty="0"/>
              <a:t>(Arnold and Boggs, 2020)</a:t>
            </a:r>
          </a:p>
          <a:p>
            <a:pPr>
              <a:lnSpc>
                <a:spcPct val="110000"/>
              </a:lnSpc>
            </a:pPr>
            <a:endParaRPr lang="en-US" sz="1700" dirty="0"/>
          </a:p>
          <a:p>
            <a:pPr marL="0">
              <a:lnSpc>
                <a:spcPct val="110000"/>
              </a:lnSpc>
            </a:pPr>
            <a:endParaRPr lang="en-US" sz="17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505478-C626-3663-665D-AC19DC80AA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51581" y="5477468"/>
            <a:ext cx="3526523" cy="30920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spcAft>
                <a:spcPts val="600"/>
              </a:spcAft>
              <a:defRPr/>
            </a:pPr>
            <a:fld id="{30226994-B490-4403-8CE4-43D4FD570BBD}" type="datetime1">
              <a:rPr lang="en-US" altLang="en-US" smtClean="0"/>
              <a:pPr algn="l">
                <a:spcAft>
                  <a:spcPts val="600"/>
                </a:spcAft>
                <a:defRPr/>
              </a:pPr>
              <a:t>3/19/2026</a:t>
            </a:fld>
            <a:endParaRPr lang="en-US" altLang="en-US"/>
          </a:p>
        </p:txBody>
      </p:sp>
      <p:grpSp>
        <p:nvGrpSpPr>
          <p:cNvPr id="5143" name="Group 5142">
            <a:extLst>
              <a:ext uri="{FF2B5EF4-FFF2-40B4-BE49-F238E27FC236}">
                <a16:creationId xmlns:a16="http://schemas.microsoft.com/office/drawing/2014/main" id="{82188758-E18A-4CE5-9D03-F4BF5D887C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60131" y="482171"/>
            <a:ext cx="6091791" cy="5149101"/>
            <a:chOff x="5446003" y="583365"/>
            <a:chExt cx="6091790" cy="5181928"/>
          </a:xfrm>
        </p:grpSpPr>
        <p:sp>
          <p:nvSpPr>
            <p:cNvPr id="5144" name="Rectangle 5143">
              <a:extLst>
                <a:ext uri="{FF2B5EF4-FFF2-40B4-BE49-F238E27FC236}">
                  <a16:creationId xmlns:a16="http://schemas.microsoft.com/office/drawing/2014/main" id="{821513DD-C15F-4381-AEA6-ED9E5E218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46003" y="583365"/>
              <a:ext cx="6091790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45" name="Rectangle 5144">
              <a:extLst>
                <a:ext uri="{FF2B5EF4-FFF2-40B4-BE49-F238E27FC236}">
                  <a16:creationId xmlns:a16="http://schemas.microsoft.com/office/drawing/2014/main" id="{CED2DE01-7F43-4858-85FC-27022DA781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64828" y="915807"/>
              <a:ext cx="5461779" cy="4494927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124" name="Picture 4" descr="What are the Effective Communication Skills in homecare? -UK">
            <a:extLst>
              <a:ext uri="{FF2B5EF4-FFF2-40B4-BE49-F238E27FC236}">
                <a16:creationId xmlns:a16="http://schemas.microsoft.com/office/drawing/2014/main" id="{5F157149-7CA8-730E-A42D-C7AC9DEF8F78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73" r="20669" b="-3"/>
          <a:stretch>
            <a:fillRect/>
          </a:stretch>
        </p:blipFill>
        <p:spPr bwMode="auto">
          <a:xfrm>
            <a:off x="6093926" y="1116345"/>
            <a:ext cx="4821551" cy="3866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7" name="Picture 5146">
            <a:extLst>
              <a:ext uri="{FF2B5EF4-FFF2-40B4-BE49-F238E27FC236}">
                <a16:creationId xmlns:a16="http://schemas.microsoft.com/office/drawing/2014/main" id="{D42F4933-2ECF-4EE5-BCE4-F19E3CA609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5149" name="Straight Connector 5148">
            <a:extLst>
              <a:ext uri="{FF2B5EF4-FFF2-40B4-BE49-F238E27FC236}">
                <a16:creationId xmlns:a16="http://schemas.microsoft.com/office/drawing/2014/main" id="{C6FAC23C-014D-4AC5-AD1B-36F7D0E7EF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72864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8" name="Rectangle 12297">
            <a:extLst>
              <a:ext uri="{FF2B5EF4-FFF2-40B4-BE49-F238E27FC236}">
                <a16:creationId xmlns:a16="http://schemas.microsoft.com/office/drawing/2014/main" id="{1CE580D1-F917-4567-AFB4-99AA9B52AD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12300" name="Picture 12299">
            <a:extLst>
              <a:ext uri="{FF2B5EF4-FFF2-40B4-BE49-F238E27FC236}">
                <a16:creationId xmlns:a16="http://schemas.microsoft.com/office/drawing/2014/main" id="{1F5620B8-A2D8-4568-B566-F0453A0D91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2302" name="Straight Connector 12301">
            <a:extLst>
              <a:ext uri="{FF2B5EF4-FFF2-40B4-BE49-F238E27FC236}">
                <a16:creationId xmlns:a16="http://schemas.microsoft.com/office/drawing/2014/main" id="{1C7D2BA4-4B7A-4596-8BCC-5CF7154238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04" name="Straight Connector 12303">
            <a:extLst>
              <a:ext uri="{FF2B5EF4-FFF2-40B4-BE49-F238E27FC236}">
                <a16:creationId xmlns:a16="http://schemas.microsoft.com/office/drawing/2014/main" id="{C9D4B225-18E9-4C5B-94D8-2ABE6D161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2306" name="Rectangle 12305">
            <a:extLst>
              <a:ext uri="{FF2B5EF4-FFF2-40B4-BE49-F238E27FC236}">
                <a16:creationId xmlns:a16="http://schemas.microsoft.com/office/drawing/2014/main" id="{10419CA0-BFB4-4390-AB8F-5DBFCA45D4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308" name="Straight Connector 12307">
            <a:extLst>
              <a:ext uri="{FF2B5EF4-FFF2-40B4-BE49-F238E27FC236}">
                <a16:creationId xmlns:a16="http://schemas.microsoft.com/office/drawing/2014/main" id="{5CF4C623-16D7-4722-8EFB-A5B0E3BC07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7" y="1847088"/>
            <a:ext cx="554803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290" name="Title 1">
            <a:extLst>
              <a:ext uri="{FF2B5EF4-FFF2-40B4-BE49-F238E27FC236}">
                <a16:creationId xmlns:a16="http://schemas.microsoft.com/office/drawing/2014/main" id="{0BAAAF84-50A1-E0F8-EF89-8F44E2FA1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5550355" cy="104923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/>
              <a:t>How does this skill support my future career?</a:t>
            </a:r>
            <a:br>
              <a:rPr lang="en-US" sz="2200" dirty="0"/>
            </a:br>
            <a:endParaRPr lang="en-US" altLang="en-US" sz="2200" dirty="0"/>
          </a:p>
        </p:txBody>
      </p:sp>
      <p:sp>
        <p:nvSpPr>
          <p:cNvPr id="12293" name="Slide Number Placeholder 4">
            <a:extLst>
              <a:ext uri="{FF2B5EF4-FFF2-40B4-BE49-F238E27FC236}">
                <a16:creationId xmlns:a16="http://schemas.microsoft.com/office/drawing/2014/main" id="{A34A8D67-C446-5B89-B913-CA27928CE4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480060" y="798973"/>
            <a:ext cx="811019" cy="50357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t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None/>
              <a:defRPr/>
            </a:pPr>
            <a:fld id="{2F02BF59-C96F-4ED8-9D13-E093DFC18094}" type="slidenum">
              <a:rPr lang="en-US" altLang="en-US" sz="2800">
                <a:solidFill>
                  <a:schemeClr val="accent1"/>
                </a:solidFill>
                <a:latin typeface="+mn-lt"/>
              </a:rPr>
              <a:pPr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None/>
                <a:defRPr/>
              </a:pPr>
              <a:t>8</a:t>
            </a:fld>
            <a:endParaRPr lang="en-US" altLang="en-US" sz="280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12310" name="Rectangle 12309">
            <a:extLst>
              <a:ext uri="{FF2B5EF4-FFF2-40B4-BE49-F238E27FC236}">
                <a16:creationId xmlns:a16="http://schemas.microsoft.com/office/drawing/2014/main" id="{596E9C81-ACBE-459E-A7D5-2BB824B68F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DA8DF68F-34C4-285F-B4A1-B6E08AE08A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51580" y="2015732"/>
            <a:ext cx="5550355" cy="3450613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dirty="0"/>
              <a:t> </a:t>
            </a:r>
            <a:r>
              <a:rPr lang="en-GB" dirty="0"/>
              <a:t>Communication is essential for working in healthcare settings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GB" dirty="0"/>
              <a:t>It allows professionals to create strong relationships with patients and families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GB" dirty="0"/>
              <a:t>Effective communication improves patient safety and quality of care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GB" dirty="0"/>
              <a:t>I would like to continue developing this skill in my future career.</a:t>
            </a:r>
            <a:endParaRPr lang="en-US" alt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78844-55BE-72BC-2BDC-95FC6762D9C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51580" y="5477468"/>
            <a:ext cx="5550355" cy="30920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9F458A58-9170-4293-9FCB-97B777C99F2B}" type="datetime1">
              <a:rPr lang="en-US" altLang="en-US"/>
              <a:pPr>
                <a:spcAft>
                  <a:spcPts val="600"/>
                </a:spcAft>
                <a:defRPr/>
              </a:pPr>
              <a:t>3/19/2026</a:t>
            </a:fld>
            <a:endParaRPr lang="en-US" altLang="en-US"/>
          </a:p>
        </p:txBody>
      </p:sp>
      <p:grpSp>
        <p:nvGrpSpPr>
          <p:cNvPr id="12312" name="Group 12311">
            <a:extLst>
              <a:ext uri="{FF2B5EF4-FFF2-40B4-BE49-F238E27FC236}">
                <a16:creationId xmlns:a16="http://schemas.microsoft.com/office/drawing/2014/main" id="{CEBDCB18-ABE5-43B0-8B68-89FEDAECB8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77388" y="482171"/>
            <a:ext cx="4074533" cy="5149101"/>
            <a:chOff x="7463259" y="583365"/>
            <a:chExt cx="4074533" cy="5181928"/>
          </a:xfrm>
        </p:grpSpPr>
        <p:sp>
          <p:nvSpPr>
            <p:cNvPr id="12313" name="Rectangle 12312">
              <a:extLst>
                <a:ext uri="{FF2B5EF4-FFF2-40B4-BE49-F238E27FC236}">
                  <a16:creationId xmlns:a16="http://schemas.microsoft.com/office/drawing/2014/main" id="{483C65C6-7268-490D-B4A8-927D45FAB6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3259" y="583365"/>
              <a:ext cx="4074533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314" name="Rectangle 12313">
              <a:extLst>
                <a:ext uri="{FF2B5EF4-FFF2-40B4-BE49-F238E27FC236}">
                  <a16:creationId xmlns:a16="http://schemas.microsoft.com/office/drawing/2014/main" id="{6133D4A5-82E5-43A0-9FF0-81B7AC16CD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76318" y="915807"/>
              <a:ext cx="3450289" cy="4494927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6146" name="Picture 2">
            <a:extLst>
              <a:ext uri="{FF2B5EF4-FFF2-40B4-BE49-F238E27FC236}">
                <a16:creationId xmlns:a16="http://schemas.microsoft.com/office/drawing/2014/main" id="{BAF30651-3BB3-0B42-C2DE-F9396D7E63AB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01" r="16872"/>
          <a:stretch>
            <a:fillRect/>
          </a:stretch>
        </p:blipFill>
        <p:spPr bwMode="auto">
          <a:xfrm>
            <a:off x="8116373" y="1116345"/>
            <a:ext cx="2799103" cy="3866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16" name="Picture 12315">
            <a:extLst>
              <a:ext uri="{FF2B5EF4-FFF2-40B4-BE49-F238E27FC236}">
                <a16:creationId xmlns:a16="http://schemas.microsoft.com/office/drawing/2014/main" id="{08EC5C75-E28F-4899-9C2E-39431B82B7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2318" name="Straight Connector 12317">
            <a:extLst>
              <a:ext uri="{FF2B5EF4-FFF2-40B4-BE49-F238E27FC236}">
                <a16:creationId xmlns:a16="http://schemas.microsoft.com/office/drawing/2014/main" id="{46AAE0A1-60AD-4190-B85D-2DD8148369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8" name="Rectangle 12297">
            <a:extLst>
              <a:ext uri="{FF2B5EF4-FFF2-40B4-BE49-F238E27FC236}">
                <a16:creationId xmlns:a16="http://schemas.microsoft.com/office/drawing/2014/main" id="{1CE580D1-F917-4567-AFB4-99AA9B52AD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12300" name="Picture 12299">
            <a:extLst>
              <a:ext uri="{FF2B5EF4-FFF2-40B4-BE49-F238E27FC236}">
                <a16:creationId xmlns:a16="http://schemas.microsoft.com/office/drawing/2014/main" id="{1F5620B8-A2D8-4568-B566-F0453A0D91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2302" name="Straight Connector 12301">
            <a:extLst>
              <a:ext uri="{FF2B5EF4-FFF2-40B4-BE49-F238E27FC236}">
                <a16:creationId xmlns:a16="http://schemas.microsoft.com/office/drawing/2014/main" id="{1C7D2BA4-4B7A-4596-8BCC-5CF7154238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04" name="Straight Connector 12303">
            <a:extLst>
              <a:ext uri="{FF2B5EF4-FFF2-40B4-BE49-F238E27FC236}">
                <a16:creationId xmlns:a16="http://schemas.microsoft.com/office/drawing/2014/main" id="{C9D4B225-18E9-4C5B-94D8-2ABE6D161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2306" name="Rectangle 12305">
            <a:extLst>
              <a:ext uri="{FF2B5EF4-FFF2-40B4-BE49-F238E27FC236}">
                <a16:creationId xmlns:a16="http://schemas.microsoft.com/office/drawing/2014/main" id="{021A4066-B261-49FE-952E-A0FE3EE75C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308" name="Straight Connector 12307">
            <a:extLst>
              <a:ext uri="{FF2B5EF4-FFF2-40B4-BE49-F238E27FC236}">
                <a16:creationId xmlns:a16="http://schemas.microsoft.com/office/drawing/2014/main" id="{381B4579-E2EA-4BD7-94FF-0A0BEE135C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353088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290" name="Title 1">
            <a:extLst>
              <a:ext uri="{FF2B5EF4-FFF2-40B4-BE49-F238E27FC236}">
                <a16:creationId xmlns:a16="http://schemas.microsoft.com/office/drawing/2014/main" id="{0BAAAF84-50A1-E0F8-EF89-8F44E2FA1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3530157" cy="104923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altLang="en-US" dirty="0"/>
              <a:t>Conclusion</a:t>
            </a:r>
          </a:p>
        </p:txBody>
      </p:sp>
      <p:sp>
        <p:nvSpPr>
          <p:cNvPr id="12293" name="Slide Number Placeholder 4">
            <a:extLst>
              <a:ext uri="{FF2B5EF4-FFF2-40B4-BE49-F238E27FC236}">
                <a16:creationId xmlns:a16="http://schemas.microsoft.com/office/drawing/2014/main" id="{A34A8D67-C446-5B89-B913-CA27928CE4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480060" y="798973"/>
            <a:ext cx="811019" cy="50357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t"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None/>
              <a:defRPr/>
            </a:pPr>
            <a:fld id="{2F02BF59-C96F-4ED8-9D13-E093DFC18094}" type="slidenum">
              <a:rPr lang="en-US" altLang="en-US" sz="2800" smtClean="0">
                <a:solidFill>
                  <a:schemeClr val="accent1"/>
                </a:solidFill>
                <a:latin typeface="+mn-lt"/>
              </a:rPr>
              <a:pPr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None/>
                <a:defRPr/>
              </a:pPr>
              <a:t>9</a:t>
            </a:fld>
            <a:endParaRPr lang="en-US" altLang="en-US" sz="2800">
              <a:solidFill>
                <a:schemeClr val="accent1"/>
              </a:solidFill>
              <a:latin typeface="+mn-lt"/>
            </a:endParaRPr>
          </a:p>
        </p:txBody>
      </p:sp>
      <p:sp>
        <p:nvSpPr>
          <p:cNvPr id="12310" name="Rectangle 12309">
            <a:extLst>
              <a:ext uri="{FF2B5EF4-FFF2-40B4-BE49-F238E27FC236}">
                <a16:creationId xmlns:a16="http://schemas.microsoft.com/office/drawing/2014/main" id="{81958111-BC13-4D45-AB27-0C2C83F9BA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DA8DF68F-34C4-285F-B4A1-B6E08AE08A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51581" y="2015732"/>
            <a:ext cx="3526523" cy="345061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Communication is a fundamental skill in healthcare practice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It contributes to safe and respectful patient care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Developing this skill will support my future career</a:t>
            </a:r>
          </a:p>
          <a:p>
            <a:endParaRPr lang="en-US" alt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78844-55BE-72BC-2BDC-95FC6762D9C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51581" y="5477468"/>
            <a:ext cx="3526523" cy="30920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9F458A58-9170-4293-9FCB-97B777C99F2B}" type="datetime1">
              <a:rPr lang="en-US" altLang="en-US" smtClean="0"/>
              <a:pPr>
                <a:spcAft>
                  <a:spcPts val="600"/>
                </a:spcAft>
                <a:defRPr/>
              </a:pPr>
              <a:t>3/19/2026</a:t>
            </a:fld>
            <a:endParaRPr lang="en-US" altLang="en-US"/>
          </a:p>
        </p:txBody>
      </p:sp>
      <p:grpSp>
        <p:nvGrpSpPr>
          <p:cNvPr id="12312" name="Group 12311">
            <a:extLst>
              <a:ext uri="{FF2B5EF4-FFF2-40B4-BE49-F238E27FC236}">
                <a16:creationId xmlns:a16="http://schemas.microsoft.com/office/drawing/2014/main" id="{82188758-E18A-4CE5-9D03-F4BF5D887C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60131" y="482171"/>
            <a:ext cx="6091791" cy="5149101"/>
            <a:chOff x="5446003" y="583365"/>
            <a:chExt cx="6091790" cy="5181928"/>
          </a:xfrm>
        </p:grpSpPr>
        <p:sp>
          <p:nvSpPr>
            <p:cNvPr id="12313" name="Rectangle 12312">
              <a:extLst>
                <a:ext uri="{FF2B5EF4-FFF2-40B4-BE49-F238E27FC236}">
                  <a16:creationId xmlns:a16="http://schemas.microsoft.com/office/drawing/2014/main" id="{821513DD-C15F-4381-AEA6-ED9E5E218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46003" y="583365"/>
              <a:ext cx="6091790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314" name="Rectangle 12313">
              <a:extLst>
                <a:ext uri="{FF2B5EF4-FFF2-40B4-BE49-F238E27FC236}">
                  <a16:creationId xmlns:a16="http://schemas.microsoft.com/office/drawing/2014/main" id="{CED2DE01-7F43-4858-85FC-27022DA781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64828" y="915807"/>
              <a:ext cx="5461779" cy="4494927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170" name="Picture 2" descr="Hands of Caring Doctor Holding Elderly Patient's Hand">
            <a:extLst>
              <a:ext uri="{FF2B5EF4-FFF2-40B4-BE49-F238E27FC236}">
                <a16:creationId xmlns:a16="http://schemas.microsoft.com/office/drawing/2014/main" id="{E0584A02-985C-3ED1-59DF-D47AA01393B0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05" r="26009" b="1"/>
          <a:stretch>
            <a:fillRect/>
          </a:stretch>
        </p:blipFill>
        <p:spPr bwMode="auto">
          <a:xfrm>
            <a:off x="6093926" y="1116345"/>
            <a:ext cx="4821551" cy="3866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16" name="Picture 12315">
            <a:extLst>
              <a:ext uri="{FF2B5EF4-FFF2-40B4-BE49-F238E27FC236}">
                <a16:creationId xmlns:a16="http://schemas.microsoft.com/office/drawing/2014/main" id="{D42F4933-2ECF-4EE5-BCE4-F19E3CA609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2318" name="Straight Connector 12317">
            <a:extLst>
              <a:ext uri="{FF2B5EF4-FFF2-40B4-BE49-F238E27FC236}">
                <a16:creationId xmlns:a16="http://schemas.microsoft.com/office/drawing/2014/main" id="{C6FAC23C-014D-4AC5-AD1B-36F7D0E7EF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389" name="Rectangle 13381">
            <a:extLst>
              <a:ext uri="{FF2B5EF4-FFF2-40B4-BE49-F238E27FC236}">
                <a16:creationId xmlns:a16="http://schemas.microsoft.com/office/drawing/2014/main" id="{32D32A60-013B-47A8-8833-D242408091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91" name="Rectangle 13383">
            <a:extLst>
              <a:ext uri="{FF2B5EF4-FFF2-40B4-BE49-F238E27FC236}">
                <a16:creationId xmlns:a16="http://schemas.microsoft.com/office/drawing/2014/main" id="{AE27932B-B694-4C4C-90D7-A0333A7C5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13314" name="Title 1">
            <a:extLst>
              <a:ext uri="{FF2B5EF4-FFF2-40B4-BE49-F238E27FC236}">
                <a16:creationId xmlns:a16="http://schemas.microsoft.com/office/drawing/2014/main" id="{3D80977B-0105-4BDE-DF54-D9B0E773C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2303047"/>
            <a:ext cx="3272093" cy="2674198"/>
          </a:xfrm>
        </p:spPr>
        <p:txBody>
          <a:bodyPr anchor="t">
            <a:normAutofit/>
          </a:bodyPr>
          <a:lstStyle/>
          <a:p>
            <a:r>
              <a:rPr lang="en-GB" altLang="en-US" b="1"/>
              <a:t>References List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C3E97E-07F8-3EC8-79F6-C49008163B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554138" y="330370"/>
            <a:ext cx="3500715" cy="309201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  <a:defRPr/>
            </a:pPr>
            <a:fld id="{BF746479-5A54-43D8-9985-034223541E15}" type="datetime1">
              <a:rPr lang="en-GB" altLang="en-US">
                <a:latin typeface="Myriad Pro"/>
              </a:rPr>
              <a:pPr>
                <a:spcAft>
                  <a:spcPts val="600"/>
                </a:spcAft>
                <a:defRPr/>
              </a:pPr>
              <a:t>21/03/2026</a:t>
            </a:fld>
            <a:endParaRPr lang="en-GB" altLang="en-US">
              <a:latin typeface="Myriad Pro"/>
            </a:endParaRPr>
          </a:p>
        </p:txBody>
      </p:sp>
      <p:cxnSp>
        <p:nvCxnSpPr>
          <p:cNvPr id="13393" name="Straight Connector 13385">
            <a:extLst>
              <a:ext uri="{FF2B5EF4-FFF2-40B4-BE49-F238E27FC236}">
                <a16:creationId xmlns:a16="http://schemas.microsoft.com/office/drawing/2014/main" id="{9EBB0476-5CF0-4F44-8D68-5D42D7AEE4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2146542"/>
            <a:ext cx="327209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317" name="Slide Number Placeholder 4">
            <a:extLst>
              <a:ext uri="{FF2B5EF4-FFF2-40B4-BE49-F238E27FC236}">
                <a16:creationId xmlns:a16="http://schemas.microsoft.com/office/drawing/2014/main" id="{4E364E1B-18CF-2A13-11D6-BBEA13EB09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480060" y="2303047"/>
            <a:ext cx="811019" cy="50357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ts val="600"/>
              </a:spcAft>
              <a:buNone/>
            </a:pPr>
            <a:fld id="{A355A216-6885-427F-A634-39F7E4E2D5B0}" type="slidenum">
              <a:rPr lang="en-GB" altLang="en-US"/>
              <a:pPr fontAlgn="base">
                <a:spcBef>
                  <a:spcPct val="0"/>
                </a:spcBef>
                <a:spcAft>
                  <a:spcPts val="600"/>
                </a:spcAft>
                <a:buNone/>
              </a:pPr>
              <a:t>10</a:t>
            </a:fld>
            <a:endParaRPr lang="en-GB" altLang="en-US"/>
          </a:p>
        </p:txBody>
      </p:sp>
      <p:sp>
        <p:nvSpPr>
          <p:cNvPr id="13388" name="Title 1">
            <a:extLst>
              <a:ext uri="{FF2B5EF4-FFF2-40B4-BE49-F238E27FC236}">
                <a16:creationId xmlns:a16="http://schemas.microsoft.com/office/drawing/2014/main" id="{A9DA474E-6B91-4200-840F-0257B2358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51580" y="3122496"/>
            <a:ext cx="3530157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pic>
        <p:nvPicPr>
          <p:cNvPr id="13390" name="Picture 13389">
            <a:extLst>
              <a:ext uri="{FF2B5EF4-FFF2-40B4-BE49-F238E27FC236}">
                <a16:creationId xmlns:a16="http://schemas.microsoft.com/office/drawing/2014/main" id="{DF63C9AD-AE6E-4512-8171-91612E84C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3392" name="Straight Connector 13391">
            <a:extLst>
              <a:ext uri="{FF2B5EF4-FFF2-40B4-BE49-F238E27FC236}">
                <a16:creationId xmlns:a16="http://schemas.microsoft.com/office/drawing/2014/main" id="{FE1A49CE-B63D-457A-A180-1C883E1A63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352" name="Content Placeholder 2">
            <a:extLst>
              <a:ext uri="{FF2B5EF4-FFF2-40B4-BE49-F238E27FC236}">
                <a16:creationId xmlns:a16="http://schemas.microsoft.com/office/drawing/2014/main" id="{2CE883E8-43EC-CE73-12A8-08A7319BD49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4858583"/>
              </p:ext>
            </p:extLst>
          </p:nvPr>
        </p:nvGraphicFramePr>
        <p:xfrm>
          <a:off x="5141913" y="803275"/>
          <a:ext cx="5913437" cy="4637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Galería">
  <a:themeElements>
    <a:clrScheme name="Galería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ería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ería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16972</TotalTime>
  <Words>503</Words>
  <Application>Microsoft Office PowerPoint</Application>
  <PresentationFormat>Panorámica</PresentationFormat>
  <Paragraphs>78</Paragraphs>
  <Slides>10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5" baseType="lpstr">
      <vt:lpstr>Aptos</vt:lpstr>
      <vt:lpstr>Arial</vt:lpstr>
      <vt:lpstr>Gill Sans MT</vt:lpstr>
      <vt:lpstr>Myriad Pro</vt:lpstr>
      <vt:lpstr>Galería</vt:lpstr>
      <vt:lpstr>Presentación de PowerPoint</vt:lpstr>
      <vt:lpstr>Acknowledge use of AI</vt:lpstr>
      <vt:lpstr>Introduction</vt:lpstr>
      <vt:lpstr>Communication</vt:lpstr>
      <vt:lpstr>Importance of Communication in Professional Practice </vt:lpstr>
      <vt:lpstr>  Model or framework linked to your chosen skill </vt:lpstr>
      <vt:lpstr>Applying Communication in Practice  </vt:lpstr>
      <vt:lpstr>How does this skill support my future career? </vt:lpstr>
      <vt:lpstr>Conclusion</vt:lpstr>
      <vt:lpstr>References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Farah Wiita</dc:creator>
  <cp:lastModifiedBy>Agencia de Wuen</cp:lastModifiedBy>
  <cp:revision>36</cp:revision>
  <dcterms:created xsi:type="dcterms:W3CDTF">2025-02-21T18:28:54Z</dcterms:created>
  <dcterms:modified xsi:type="dcterms:W3CDTF">2026-03-22T01:53:11Z</dcterms:modified>
</cp:coreProperties>
</file>