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4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243CC4-451B-462C-9AA9-6EDAC3794D6F}" v="1" dt="2026-10-22T20:12:43.26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69" d="100"/>
          <a:sy n="69" d="100"/>
        </p:scale>
        <p:origin x="97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dija Ali (2333121)" userId="41052c38-352d-42ad-ae62-2992be67b786" providerId="ADAL" clId="{24E6CE51-0B94-40C3-9D88-D36D605CFDE4}"/>
    <pc:docChg chg="modSld">
      <pc:chgData name="Kadija Ali (2333121)" userId="41052c38-352d-42ad-ae62-2992be67b786" providerId="ADAL" clId="{24E6CE51-0B94-40C3-9D88-D36D605CFDE4}" dt="2026-10-22T20:12:43.255" v="0"/>
      <pc:docMkLst>
        <pc:docMk/>
      </pc:docMkLst>
      <pc:sldChg chg="addSp modSp">
        <pc:chgData name="Kadija Ali (2333121)" userId="41052c38-352d-42ad-ae62-2992be67b786" providerId="ADAL" clId="{24E6CE51-0B94-40C3-9D88-D36D605CFDE4}" dt="2026-10-22T20:12:43.255" v="0"/>
        <pc:sldMkLst>
          <pc:docMk/>
          <pc:sldMk cId="109857222" sldId="256"/>
        </pc:sldMkLst>
        <pc:picChg chg="add mod">
          <ac:chgData name="Kadija Ali (2333121)" userId="41052c38-352d-42ad-ae62-2992be67b786" providerId="ADAL" clId="{24E6CE51-0B94-40C3-9D88-D36D605CFDE4}" dt="2026-10-22T20:12:43.255" v="0"/>
          <ac:picMkLst>
            <pc:docMk/>
            <pc:sldMk cId="109857222" sldId="256"/>
            <ac:picMk id="9" creationId="{A72481C7-72B0-F48D-7FAD-7C4020533150}"/>
          </ac:picMkLst>
        </pc:picChg>
      </pc:sldChg>
    </pc:docChg>
  </pc:docChgLst>
  <pc:docChgLst>
    <pc:chgData name="Kadija Ali (2333121)" userId="S::2333121@student.uwtsd.ac.uk::41052c38-352d-42ad-ae62-2992be67b786" providerId="AD" clId="Web-{00000000-0000-0000-0000-000000000000}"/>
    <pc:docChg chg="mod modSld addMainMaster delMainMaster">
      <pc:chgData name="Kadija Ali (2333121)" userId="S::2333121@student.uwtsd.ac.uk::41052c38-352d-42ad-ae62-2992be67b786" providerId="AD" clId="Web-{00000000-0000-0000-0000-000000000000}" dt="2026-10-21T00:11:33.264" v="48" actId="20577"/>
      <pc:docMkLst>
        <pc:docMk/>
      </pc:docMkLst>
      <pc:sldChg chg="modSp mod modClrScheme chgLayout">
        <pc:chgData name="Kadija Ali (2333121)" userId="S::2333121@student.uwtsd.ac.uk::41052c38-352d-42ad-ae62-2992be67b786" providerId="AD" clId="Web-{00000000-0000-0000-0000-000000000000}" dt="2026-10-21T00:10:28.414" v="38" actId="20577"/>
        <pc:sldMkLst>
          <pc:docMk/>
          <pc:sldMk cId="109857222" sldId="256"/>
        </pc:sldMkLst>
        <pc:spChg chg="mod ord">
          <ac:chgData name="Kadija Ali (2333121)" userId="S::2333121@student.uwtsd.ac.uk::41052c38-352d-42ad-ae62-2992be67b786" providerId="AD" clId="Web-{00000000-0000-0000-0000-000000000000}" dt="2026-10-21T00:10:28.414" v="38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9:42.538" v="33" actId="20577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Kadija Ali (2333121)" userId="S::2333121@student.uwtsd.ac.uk::41052c38-352d-42ad-ae62-2992be67b786" providerId="AD" clId="Web-{00000000-0000-0000-0000-000000000000}" dt="2026-10-21T00:09:17.147" v="31" actId="1076"/>
          <ac:picMkLst>
            <pc:docMk/>
            <pc:sldMk cId="109857222" sldId="256"/>
            <ac:picMk id="4" creationId="{13509B9C-8868-9E28-28B8-B705C6BE80B2}"/>
          </ac:picMkLst>
        </pc:pic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352210508" sldId="257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52210508" sldId="257"/>
            <ac:spMk id="2" creationId="{166FC893-47EE-492F-B76F-849FE535EFBD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52210508" sldId="257"/>
            <ac:spMk id="3" creationId="{8CAD065B-F444-300D-A554-542E066806F9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2294477452" sldId="258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2294477452" sldId="258"/>
            <ac:spMk id="2" creationId="{63FC3843-AF15-D450-1F2A-FEDFAD8AEF6F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2294477452" sldId="258"/>
            <ac:spMk id="6" creationId="{A171D453-541E-9C18-C5FF-D19AE679DB88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22.738" v="21" actId="14100"/>
        <pc:sldMkLst>
          <pc:docMk/>
          <pc:sldMk cId="4098105175" sldId="259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4098105175" sldId="259"/>
            <ac:spMk id="2" creationId="{B5CFDACE-20FA-C5FC-C93E-77E6F21515A0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22.738" v="21" actId="14100"/>
          <ac:spMkLst>
            <pc:docMk/>
            <pc:sldMk cId="4098105175" sldId="259"/>
            <ac:spMk id="3" creationId="{584E702A-E07A-4602-9F9E-D6649F345F49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732616421" sldId="260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732616421" sldId="260"/>
            <ac:spMk id="2" creationId="{FC729ED2-B62F-1B1F-334D-6517E52E127E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732616421" sldId="260"/>
            <ac:spMk id="3" creationId="{B7D47B22-A64E-236D-0F40-927CE00BA942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716625007" sldId="261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716625007" sldId="261"/>
            <ac:spMk id="2" creationId="{8B1EE5BE-A8B3-C41A-1169-7A8676BF3126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716625007" sldId="261"/>
            <ac:spMk id="3" creationId="{AD0B8C2E-C6F7-EA71-561C-2CB64F827E70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11:03.153" v="40" actId="20577"/>
        <pc:sldMkLst>
          <pc:docMk/>
          <pc:sldMk cId="163086509" sldId="262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163086509" sldId="262"/>
            <ac:spMk id="2" creationId="{4D910486-1166-0BAD-53BF-C95967E4FD49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11:03.153" v="40" actId="20577"/>
          <ac:spMkLst>
            <pc:docMk/>
            <pc:sldMk cId="163086509" sldId="262"/>
            <ac:spMk id="3" creationId="{8A96BD79-195D-7896-111B-5FD51F212C12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11:15.232" v="43" actId="20577"/>
        <pc:sldMkLst>
          <pc:docMk/>
          <pc:sldMk cId="566209669" sldId="263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566209669" sldId="263"/>
            <ac:spMk id="2" creationId="{4D2B7E99-FD91-A964-E903-7EB644274FD3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11:15.232" v="43" actId="20577"/>
          <ac:spMkLst>
            <pc:docMk/>
            <pc:sldMk cId="566209669" sldId="263"/>
            <ac:spMk id="3" creationId="{87CC6DFD-A72A-F010-9C41-8625A3882159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422333350" sldId="264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422333350" sldId="264"/>
            <ac:spMk id="2" creationId="{3A2F6AB6-FF88-EE4B-3E53-E47648C3CC72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422333350" sldId="264"/>
            <ac:spMk id="3" creationId="{0C51EDAC-6AAA-ACC0-0AB2-7D2140D6ACC2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2135578107" sldId="265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2135578107" sldId="265"/>
            <ac:spMk id="3" creationId="{5F21E0C6-E3AB-68B5-6124-06C8AB4ACA57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11:33.264" v="48" actId="20577"/>
        <pc:sldMkLst>
          <pc:docMk/>
          <pc:sldMk cId="3530137608" sldId="266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530137608" sldId="266"/>
            <ac:spMk id="2" creationId="{0BC95A5D-A684-550F-FD87-F65402D634EA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11:33.264" v="48" actId="20577"/>
          <ac:spMkLst>
            <pc:docMk/>
            <pc:sldMk cId="3530137608" sldId="266"/>
            <ac:spMk id="3" creationId="{8A13F443-5878-7618-6504-E41CDBC39E24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3172110401" sldId="267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172110401" sldId="267"/>
            <ac:spMk id="2" creationId="{078851B6-8B52-567E-35CD-A765CF10C2EB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172110401" sldId="267"/>
            <ac:spMk id="3" creationId="{94B961EF-FB40-0696-AE7D-B3686ABF66F4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187152228" sldId="268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187152228" sldId="268"/>
            <ac:spMk id="2" creationId="{7F9B77B1-4D0D-D903-6CCE-20FF35108EAB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187152228" sldId="268"/>
            <ac:spMk id="3" creationId="{139EA45B-40A7-5DFF-917B-5C5EAB2DDFAD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90068460" sldId="269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90068460" sldId="269"/>
            <ac:spMk id="2" creationId="{E9E4C38F-58E6-E750-0452-0D22779471DC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90068460" sldId="269"/>
            <ac:spMk id="3" creationId="{2477110A-432B-924C-A062-88E6712EC9C9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3478857223" sldId="270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478857223" sldId="270"/>
            <ac:spMk id="2" creationId="{5B788C70-D35F-CB19-3546-2D7BDD73123B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478857223" sldId="270"/>
            <ac:spMk id="3" creationId="{74C6180E-2149-E8AA-5B7A-581A031C3109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1220755499" sldId="271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1220755499" sldId="271"/>
            <ac:spMk id="2" creationId="{A2AD56FE-DB54-3BD9-1426-39F89AE86EB7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1220755499" sldId="271"/>
            <ac:spMk id="3" creationId="{35D4F54B-97B9-F9C1-CA36-E276EF074146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3154700225" sldId="272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154700225" sldId="272"/>
            <ac:spMk id="2" creationId="{06CD715D-4675-13D0-3A6D-741623D96E63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3154700225" sldId="272"/>
            <ac:spMk id="3" creationId="{F55035F6-BD1C-3C2B-6186-55BEE45055F0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2668195148" sldId="273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2668195148" sldId="273"/>
            <ac:spMk id="2" creationId="{3491154A-EDF0-F85C-AC36-F58E89FE4574}"/>
          </ac:spMkLst>
        </pc:spChg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2668195148" sldId="273"/>
            <ac:spMk id="3" creationId="{EE77876B-6302-BBAC-8EEE-87D6B16ADFFB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1986215551" sldId="274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1986215551" sldId="274"/>
            <ac:spMk id="3" creationId="{60185AE4-0996-7CB3-6434-E5C21CCCD815}"/>
          </ac:spMkLst>
        </pc:spChg>
      </pc:sldChg>
      <pc:sldChg chg="modSp mod modClrScheme chgLayout">
        <pc:chgData name="Kadija Ali (2333121)" userId="S::2333121@student.uwtsd.ac.uk::41052c38-352d-42ad-ae62-2992be67b786" providerId="AD" clId="Web-{00000000-0000-0000-0000-000000000000}" dt="2026-10-21T00:07:10.722" v="20"/>
        <pc:sldMkLst>
          <pc:docMk/>
          <pc:sldMk cId="4088124909" sldId="275"/>
        </pc:sldMkLst>
        <pc:spChg chg="mod ord">
          <ac:chgData name="Kadija Ali (2333121)" userId="S::2333121@student.uwtsd.ac.uk::41052c38-352d-42ad-ae62-2992be67b786" providerId="AD" clId="Web-{00000000-0000-0000-0000-000000000000}" dt="2026-10-21T00:07:10.722" v="20"/>
          <ac:spMkLst>
            <pc:docMk/>
            <pc:sldMk cId="4088124909" sldId="275"/>
            <ac:spMk id="3" creationId="{48B407C2-BA00-EF2F-40B1-3EAF4943BDB8}"/>
          </ac:spMkLst>
        </pc:spChg>
      </pc:sldChg>
      <pc:sldMasterChg chg="del delSldLayout">
        <pc:chgData name="Kadija Ali (2333121)" userId="S::2333121@student.uwtsd.ac.uk::41052c38-352d-42ad-ae62-2992be67b786" providerId="AD" clId="Web-{00000000-0000-0000-0000-000000000000}" dt="2026-10-21T00:02:27.651" v="0"/>
        <pc:sldMasterMkLst>
          <pc:docMk/>
          <pc:sldMasterMk cId="3205632826" sldId="2147484344"/>
        </pc:sldMasterMkLst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904490929" sldId="2147484345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290504727" sldId="2147484346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3628578099" sldId="2147484347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78375543" sldId="2147484348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666798608" sldId="2147484349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4191935966" sldId="2147484350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966150647" sldId="2147484351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443486411" sldId="2147484352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397594705" sldId="2147484353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1786470638" sldId="2147484354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2350736443" sldId="2147484355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4091226510" sldId="2147484356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944290983" sldId="2147484357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2675005689" sldId="2147484358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745326518" sldId="2147484359"/>
          </pc:sldLayoutMkLst>
        </pc:sldLayoutChg>
        <pc:sldLayoutChg chg="del">
          <pc:chgData name="Kadija Ali (2333121)" userId="S::2333121@student.uwtsd.ac.uk::41052c38-352d-42ad-ae62-2992be67b786" providerId="AD" clId="Web-{00000000-0000-0000-0000-000000000000}" dt="2026-10-21T00:02:27.651" v="0"/>
          <pc:sldLayoutMkLst>
            <pc:docMk/>
            <pc:sldMasterMk cId="3205632826" sldId="2147484344"/>
            <pc:sldLayoutMk cId="255517121" sldId="214748436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2:35.542" v="1"/>
        <pc:sldMasterMkLst>
          <pc:docMk/>
          <pc:sldMasterMk cId="4018014572" sldId="214748436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4033009101" sldId="214748436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536516158" sldId="214748436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903638894" sldId="214748436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604975291" sldId="214748436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397236545" sldId="214748436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612524128" sldId="214748436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293759842" sldId="214748436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841145040" sldId="214748436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789378789" sldId="214748437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600434844" sldId="214748437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766610959" sldId="214748437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825244491" sldId="214748437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8271154" sldId="214748437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89535797" sldId="214748437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899818748" sldId="214748437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490867847" sldId="214748437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16457831" sldId="214748437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319329826" sldId="214748437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920513679" sldId="214748438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488496888" sldId="214748438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552663349" sldId="214748438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766158762" sldId="214748438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2084361921" sldId="214748438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4136594639" sldId="214748438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483120000" sldId="214748438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867498089" sldId="214748438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438162738" sldId="214748438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3454585537" sldId="214748438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35.542" v="1"/>
          <pc:sldLayoutMkLst>
            <pc:docMk/>
            <pc:sldMasterMk cId="4018014572" sldId="2147484361"/>
            <pc:sldLayoutMk cId="1438172312" sldId="214748439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2:53.277" v="2"/>
        <pc:sldMasterMkLst>
          <pc:docMk/>
          <pc:sldMasterMk cId="4035845111" sldId="214748439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4269208289" sldId="214748439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2784538091" sldId="214748439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2120892964" sldId="214748439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787053357" sldId="214748439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3898754033" sldId="214748439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623298405" sldId="214748439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603651458" sldId="214748439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405903197" sldId="214748439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2322555841" sldId="214748440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00731525" sldId="214748440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3712596784" sldId="214748440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75924937" sldId="214748440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444987041" sldId="214748440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425607123" sldId="214748440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3367088649" sldId="214748440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429431069" sldId="214748440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3100629232" sldId="214748440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4143710611" sldId="214748440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2636641225" sldId="214748441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953526887" sldId="214748441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446575391" sldId="214748441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843631320" sldId="214748441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71590887" sldId="214748441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197246517" sldId="214748441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872920559" sldId="214748441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3940224659" sldId="214748441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348652597" sldId="214748441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2858107019" sldId="214748441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2:53.277" v="2"/>
          <pc:sldLayoutMkLst>
            <pc:docMk/>
            <pc:sldMasterMk cId="4035845111" sldId="2147484391"/>
            <pc:sldLayoutMk cId="1361853835" sldId="214748442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3:07.637" v="3"/>
        <pc:sldMasterMkLst>
          <pc:docMk/>
          <pc:sldMasterMk cId="2759640638" sldId="214748442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945773411" sldId="214748442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983402282" sldId="214748442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14546122" sldId="214748442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162453655" sldId="214748442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87551716" sldId="214748442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173578299" sldId="214748442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2091525235" sldId="214748442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408822167" sldId="214748442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455806496" sldId="214748443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607763743" sldId="214748443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896512471" sldId="214748443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2427605625" sldId="214748443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368726983" sldId="214748443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406495411" sldId="214748443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809105440" sldId="214748443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697560225" sldId="214748443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411038770" sldId="214748443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1083081446" sldId="214748443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2138041189" sldId="214748444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2397065841" sldId="214748444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4233889998" sldId="214748444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516619786" sldId="214748444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290692313" sldId="214748444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3350445748" sldId="214748444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923173686" sldId="214748444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4084010043" sldId="214748444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463828271" sldId="214748444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2536999635" sldId="214748444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07.637" v="3"/>
          <pc:sldLayoutMkLst>
            <pc:docMk/>
            <pc:sldMasterMk cId="2759640638" sldId="2147484421"/>
            <pc:sldLayoutMk cId="2047437963" sldId="214748445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3:11.965" v="4"/>
        <pc:sldMasterMkLst>
          <pc:docMk/>
          <pc:sldMasterMk cId="3038150360" sldId="214748445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582642100" sldId="214748445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095060767" sldId="214748445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263249672" sldId="214748445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993586794" sldId="214748445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644276486" sldId="214748445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961496503" sldId="214748445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885742428" sldId="214748445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61619741" sldId="214748445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390248531" sldId="214748446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830378689" sldId="214748446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134852888" sldId="214748446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753864648" sldId="214748446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964510963" sldId="214748446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100179431" sldId="214748446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2944703959" sldId="214748446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243745199" sldId="214748446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600907837" sldId="214748446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113942422" sldId="214748446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4282244901" sldId="214748447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490093411" sldId="214748447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003444218" sldId="214748447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92453955" sldId="214748447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4286637664" sldId="214748447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073647147" sldId="214748447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106415624" sldId="214748447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417421234" sldId="214748447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2584557" sldId="214748447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3642815230" sldId="214748447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11.965" v="4"/>
          <pc:sldLayoutMkLst>
            <pc:docMk/>
            <pc:sldMasterMk cId="3038150360" sldId="2147484451"/>
            <pc:sldLayoutMk cId="1541724430" sldId="214748448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3:41.201" v="5"/>
        <pc:sldMasterMkLst>
          <pc:docMk/>
          <pc:sldMasterMk cId="2568145657" sldId="214748448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27216986" sldId="214748448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724418539" sldId="214748448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311536637" sldId="214748448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593633935" sldId="214748448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4162386311" sldId="214748448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452148356" sldId="214748448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108647129" sldId="214748448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4069299658" sldId="214748448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178855638" sldId="214748449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2820329222" sldId="214748449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153708929" sldId="214748449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2752859223" sldId="214748449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908120966" sldId="214748449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901197118" sldId="214748449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349914528" sldId="214748449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250304439" sldId="214748449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873060083" sldId="214748449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510116760" sldId="214748449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4265784852" sldId="214748450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2775346739" sldId="214748450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956344881" sldId="214748450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4037218622" sldId="214748450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383167841" sldId="214748450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3332336332" sldId="214748450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2052055291" sldId="214748450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71929267" sldId="214748450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924427475" sldId="214748450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393058704" sldId="214748450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3:41.201" v="5"/>
          <pc:sldLayoutMkLst>
            <pc:docMk/>
            <pc:sldMasterMk cId="2568145657" sldId="2147484481"/>
            <pc:sldLayoutMk cId="1698531501" sldId="214748451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4:17.280" v="6"/>
        <pc:sldMasterMkLst>
          <pc:docMk/>
          <pc:sldMasterMk cId="4125342897" sldId="214748451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592849519" sldId="214748451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4188234638" sldId="214748451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2494903549" sldId="214748451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1862313140" sldId="214748451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041506351" sldId="214748451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177924199" sldId="214748451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1031150560" sldId="214748451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1678680650" sldId="214748451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479598744" sldId="214748452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081417912" sldId="214748452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107760771" sldId="214748452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2912935344" sldId="214748452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1729090578" sldId="214748452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1516840603" sldId="214748452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3572651806" sldId="214748452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4056807703" sldId="214748452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17.280" v="6"/>
          <pc:sldLayoutMkLst>
            <pc:docMk/>
            <pc:sldMasterMk cId="4125342897" sldId="2147484511"/>
            <pc:sldLayoutMk cId="1697537231" sldId="2147484528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4:27.734" v="7"/>
        <pc:sldMasterMkLst>
          <pc:docMk/>
          <pc:sldMasterMk cId="1875943156" sldId="2147484529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163377262" sldId="214748453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902685957" sldId="214748453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3234793516" sldId="214748453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2012927050" sldId="214748453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3879497715" sldId="214748453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3689639674" sldId="214748453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1981030070" sldId="214748453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3208507112" sldId="214748453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228761062" sldId="214748453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3105676863" sldId="214748453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27.734" v="7"/>
          <pc:sldLayoutMkLst>
            <pc:docMk/>
            <pc:sldMasterMk cId="1875943156" sldId="2147484529"/>
            <pc:sldLayoutMk cId="327467417" sldId="214748454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4:30.093" v="8"/>
        <pc:sldMasterMkLst>
          <pc:docMk/>
          <pc:sldMasterMk cId="1229060654" sldId="214748454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588694890" sldId="214748454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1470033590" sldId="214748454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1948991816" sldId="214748454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3486005997" sldId="214748454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817108539" sldId="214748454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1588754427" sldId="214748454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2785537017" sldId="214748454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930214728" sldId="214748454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272870690" sldId="214748455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118308362" sldId="214748455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0.093" v="8"/>
          <pc:sldLayoutMkLst>
            <pc:docMk/>
            <pc:sldMasterMk cId="1229060654" sldId="2147484541"/>
            <pc:sldLayoutMk cId="1703483754" sldId="2147484552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4:32.390" v="9"/>
        <pc:sldMasterMkLst>
          <pc:docMk/>
          <pc:sldMasterMk cId="2998376046" sldId="2147484553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1205556658" sldId="214748455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1504026532" sldId="214748455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1392329583" sldId="214748455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1522358638" sldId="214748455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2267697631" sldId="214748455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1584843860" sldId="214748455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1136100901" sldId="214748456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2733679009" sldId="214748456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3727216627" sldId="214748456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560529676" sldId="214748456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32.390" v="9"/>
          <pc:sldLayoutMkLst>
            <pc:docMk/>
            <pc:sldMasterMk cId="2998376046" sldId="2147484553"/>
            <pc:sldLayoutMk cId="526960025" sldId="2147484564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4:43.375" v="10"/>
        <pc:sldMasterMkLst>
          <pc:docMk/>
          <pc:sldMasterMk cId="618106155" sldId="2147484565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535572224" sldId="214748456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1897927602" sldId="214748456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1849424321" sldId="214748456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1794792579" sldId="214748456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4103234567" sldId="214748457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2744146995" sldId="214748457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2481468643" sldId="214748457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3238912110" sldId="214748457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3424637853" sldId="214748457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609685631" sldId="214748457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4:43.375" v="10"/>
          <pc:sldLayoutMkLst>
            <pc:docMk/>
            <pc:sldMasterMk cId="618106155" sldId="2147484565"/>
            <pc:sldLayoutMk cId="2826402915" sldId="2147484576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5:23.548" v="11"/>
        <pc:sldMasterMkLst>
          <pc:docMk/>
          <pc:sldMasterMk cId="81907641" sldId="2147484577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3801834774" sldId="214748457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2238262550" sldId="214748457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193646858" sldId="214748458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3373439403" sldId="214748458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1123695330" sldId="214748458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3135217028" sldId="214748458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442361633" sldId="214748458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3494326766" sldId="214748458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645321853" sldId="214748458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4260754155" sldId="214748458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829565896" sldId="214748458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2387734415" sldId="214748458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2361976669" sldId="214748459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3495194302" sldId="214748459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2293417998" sldId="214748459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23.548" v="11"/>
          <pc:sldLayoutMkLst>
            <pc:docMk/>
            <pc:sldMasterMk cId="81907641" sldId="2147484577"/>
            <pc:sldLayoutMk cId="289412441" sldId="2147484593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5:33.892" v="12"/>
        <pc:sldMasterMkLst>
          <pc:docMk/>
          <pc:sldMasterMk cId="2454263428" sldId="2147484594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2425594319" sldId="214748459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679985085" sldId="214748459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3762939480" sldId="214748459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3269481639" sldId="214748459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3928198076" sldId="214748459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875352675" sldId="214748460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2936321933" sldId="214748460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2666012687" sldId="214748460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2328006039" sldId="214748460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1015408141" sldId="214748460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5:33.892" v="12"/>
          <pc:sldLayoutMkLst>
            <pc:docMk/>
            <pc:sldMasterMk cId="2454263428" sldId="2147484594"/>
            <pc:sldLayoutMk cId="729345610" sldId="2147484605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05.893" v="13"/>
        <pc:sldMasterMkLst>
          <pc:docMk/>
          <pc:sldMasterMk cId="911948941" sldId="2147484606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3195661855" sldId="214748460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3018426544" sldId="214748460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385647280" sldId="214748460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1734965039" sldId="214748461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1919622843" sldId="214748461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2591720397" sldId="214748461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722418873" sldId="214748461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3365463683" sldId="214748461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4000228243" sldId="214748461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3980875489" sldId="214748461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05.893" v="13"/>
          <pc:sldLayoutMkLst>
            <pc:docMk/>
            <pc:sldMasterMk cId="911948941" sldId="2147484606"/>
            <pc:sldLayoutMk cId="3418055087" sldId="2147484617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16.956" v="14"/>
        <pc:sldMasterMkLst>
          <pc:docMk/>
          <pc:sldMasterMk cId="2698324732" sldId="2147484618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2936647800" sldId="214748461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2203232410" sldId="214748462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2081007002" sldId="214748462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1435292657" sldId="214748462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1178839081" sldId="214748462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777842504" sldId="214748462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1468665631" sldId="214748462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2172563226" sldId="214748462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3936749658" sldId="214748462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1710654870" sldId="214748462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1819778276" sldId="214748462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2320061833" sldId="214748463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702153829" sldId="214748463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16.956" v="14"/>
          <pc:sldLayoutMkLst>
            <pc:docMk/>
            <pc:sldMasterMk cId="2698324732" sldId="2147484618"/>
            <pc:sldLayoutMk cId="2610295445" sldId="2147484632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31.018" v="15"/>
        <pc:sldMasterMkLst>
          <pc:docMk/>
          <pc:sldMasterMk cId="9786490" sldId="2147484633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614432709" sldId="214748463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1268046611" sldId="214748463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1699617504" sldId="214748463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4094850493" sldId="214748463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2416091442" sldId="214748463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1644246224" sldId="214748463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1112750069" sldId="214748464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3643108870" sldId="214748464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7579492" sldId="214748464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2804504983" sldId="214748464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404182598" sldId="214748464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1132782226" sldId="214748464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386007815" sldId="214748464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4041525343" sldId="214748464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4001829987" sldId="214748464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744617631" sldId="214748464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31.018" v="15"/>
          <pc:sldLayoutMkLst>
            <pc:docMk/>
            <pc:sldMasterMk cId="9786490" sldId="2147484633"/>
            <pc:sldLayoutMk cId="3330161708" sldId="2147484650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47.050" v="16"/>
        <pc:sldMasterMkLst>
          <pc:docMk/>
          <pc:sldMasterMk cId="1799321592" sldId="2147484651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1057964170" sldId="214748465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96349570" sldId="214748465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1723866026" sldId="214748465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711311149" sldId="214748465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3536930268" sldId="214748465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1127548800" sldId="214748465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519369110" sldId="214748465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525905932" sldId="214748465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694032127" sldId="214748466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3553479954" sldId="214748466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126077689" sldId="214748466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1231610316" sldId="214748466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3506864903" sldId="214748466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4272806116" sldId="214748466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571776139" sldId="214748466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1653281880" sldId="214748466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47.050" v="16"/>
          <pc:sldLayoutMkLst>
            <pc:docMk/>
            <pc:sldMasterMk cId="1799321592" sldId="2147484651"/>
            <pc:sldLayoutMk cId="2829460551" sldId="2147484668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50.409" v="17"/>
        <pc:sldMasterMkLst>
          <pc:docMk/>
          <pc:sldMasterMk cId="3200634785" sldId="2147484669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3190613427" sldId="214748467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140467727" sldId="214748467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280070706" sldId="214748467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3315938978" sldId="214748467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735453970" sldId="214748467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337314458" sldId="214748467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459774289" sldId="214748467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3950153895" sldId="214748467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3165595131" sldId="214748467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175968739" sldId="214748467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890442900" sldId="214748468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739987247" sldId="214748468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4101288993" sldId="214748468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2861096347" sldId="214748468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812227708" sldId="214748468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128454735" sldId="214748468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0.409" v="17"/>
          <pc:sldLayoutMkLst>
            <pc:docMk/>
            <pc:sldMasterMk cId="3200634785" sldId="2147484669"/>
            <pc:sldLayoutMk cId="3381402589" sldId="2147484686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54.988" v="18"/>
        <pc:sldMasterMkLst>
          <pc:docMk/>
          <pc:sldMasterMk cId="3181929682" sldId="2147484687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2626503456" sldId="214748468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2908657452" sldId="214748468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746154086" sldId="214748469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4132459218" sldId="214748469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4284561782" sldId="214748469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833938235" sldId="214748469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1246456348" sldId="214748469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2917085782" sldId="214748469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3031421048" sldId="214748469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2053351708" sldId="214748469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1297249102" sldId="214748469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3771115716" sldId="214748469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2491842539" sldId="214748470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941575789" sldId="214748470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1919631642" sldId="214748470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1909860386" sldId="214748470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4.988" v="18"/>
          <pc:sldLayoutMkLst>
            <pc:docMk/>
            <pc:sldMasterMk cId="3181929682" sldId="2147484687"/>
            <pc:sldLayoutMk cId="2304955625" sldId="2147484704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6:59.300" v="19"/>
        <pc:sldMasterMkLst>
          <pc:docMk/>
          <pc:sldMasterMk cId="941462319" sldId="2147484705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2077293511" sldId="214748470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745010485" sldId="214748470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869503613" sldId="214748470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1689817757" sldId="214748470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1340590942" sldId="214748471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3876002537" sldId="214748471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2623541134" sldId="214748471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2248575103" sldId="214748471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333552959" sldId="214748471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1996958624" sldId="214748471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3828747071" sldId="214748471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596781746" sldId="214748471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553330047" sldId="214748471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3023269523" sldId="214748471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3982503759" sldId="214748472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2771450113" sldId="214748472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6:59.300" v="19"/>
          <pc:sldLayoutMkLst>
            <pc:docMk/>
            <pc:sldMasterMk cId="941462319" sldId="2147484705"/>
            <pc:sldLayoutMk cId="2659280672" sldId="2147484722"/>
          </pc:sldLayoutMkLst>
        </pc:sldLayoutChg>
      </pc:sldMasterChg>
      <pc:sldMasterChg chg="add del addSldLayout delSldLayout modSldLayout">
        <pc:chgData name="Kadija Ali (2333121)" userId="S::2333121@student.uwtsd.ac.uk::41052c38-352d-42ad-ae62-2992be67b786" providerId="AD" clId="Web-{00000000-0000-0000-0000-000000000000}" dt="2026-10-21T00:07:10.722" v="20"/>
        <pc:sldMasterMkLst>
          <pc:docMk/>
          <pc:sldMasterMk cId="1885081994" sldId="2147484723"/>
        </pc:sldMasterMkLst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469264997" sldId="214748472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1843957704" sldId="214748472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3750755393" sldId="214748472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483142736" sldId="214748472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3888388542" sldId="214748472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4094645203" sldId="214748472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3773325687" sldId="2147484730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1932397535" sldId="2147484731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1604709549" sldId="2147484732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365840564" sldId="2147484733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576250635" sldId="2147484734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135675036" sldId="2147484735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144461088" sldId="2147484736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301866148" sldId="2147484737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948379566" sldId="2147484738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2737552981" sldId="2147484739"/>
          </pc:sldLayoutMkLst>
        </pc:sldLayoutChg>
        <pc:sldLayoutChg chg="add del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1885081994" sldId="2147484723"/>
            <pc:sldLayoutMk cId="3705733990" sldId="2147484740"/>
          </pc:sldLayoutMkLst>
        </pc:sldLayoutChg>
      </pc:sldMasterChg>
      <pc:sldMasterChg chg="add addSldLayout modSldLayout">
        <pc:chgData name="Kadija Ali (2333121)" userId="S::2333121@student.uwtsd.ac.uk::41052c38-352d-42ad-ae62-2992be67b786" providerId="AD" clId="Web-{00000000-0000-0000-0000-000000000000}" dt="2026-10-21T00:07:10.722" v="20"/>
        <pc:sldMasterMkLst>
          <pc:docMk/>
          <pc:sldMasterMk cId="2580218874" sldId="2147484741"/>
        </pc:sldMasterMkLst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3851640807" sldId="2147484742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428277350" sldId="2147484743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2829683305" sldId="2147484744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1390393690" sldId="2147484745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494827289" sldId="2147484746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63343379" sldId="2147484747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4075434585" sldId="2147484748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362232335" sldId="2147484749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2170562497" sldId="2147484750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3513581369" sldId="2147484751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3482076192" sldId="2147484752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674591799" sldId="2147484753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3706863155" sldId="2147484754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1244914864" sldId="2147484755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1163103382" sldId="2147484756"/>
          </pc:sldLayoutMkLst>
        </pc:sldLayoutChg>
        <pc:sldLayoutChg chg="add mod replId">
          <pc:chgData name="Kadija Ali (2333121)" userId="S::2333121@student.uwtsd.ac.uk::41052c38-352d-42ad-ae62-2992be67b786" providerId="AD" clId="Web-{00000000-0000-0000-0000-000000000000}" dt="2026-10-21T00:07:10.722" v="20"/>
          <pc:sldLayoutMkLst>
            <pc:docMk/>
            <pc:sldMasterMk cId="2580218874" sldId="2147484741"/>
            <pc:sldLayoutMk cId="101982495" sldId="2147484757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640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77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9683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0393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827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433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5434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2323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562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3581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20761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459179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068631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49148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31033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82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218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42" r:id="rId1"/>
    <p:sldLayoutId id="2147484743" r:id="rId2"/>
    <p:sldLayoutId id="2147484744" r:id="rId3"/>
    <p:sldLayoutId id="2147484745" r:id="rId4"/>
    <p:sldLayoutId id="2147484746" r:id="rId5"/>
    <p:sldLayoutId id="2147484747" r:id="rId6"/>
    <p:sldLayoutId id="2147484748" r:id="rId7"/>
    <p:sldLayoutId id="2147484749" r:id="rId8"/>
    <p:sldLayoutId id="2147484750" r:id="rId9"/>
    <p:sldLayoutId id="2147484751" r:id="rId10"/>
    <p:sldLayoutId id="2147484752" r:id="rId11"/>
    <p:sldLayoutId id="2147484753" r:id="rId12"/>
    <p:sldLayoutId id="2147484754" r:id="rId13"/>
    <p:sldLayoutId id="2147484755" r:id="rId14"/>
    <p:sldLayoutId id="2147484756" r:id="rId15"/>
    <p:sldLayoutId id="214748475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hyperlink" Target="https://researchoutreach.org/articles/harnessing-usability-choose-appropriate-incontinence-care-products/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discover/2024/september/state-of-health-and-care-of-older-people-in-england-2024/" TargetMode="External"/><Relationship Id="rId2" Type="http://schemas.openxmlformats.org/officeDocument/2006/relationships/hyperlink" Target="https://doi.org/10.1093/geront/29.2.18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pga/2005/9/contents" TargetMode="External"/><Relationship Id="rId4" Type="http://schemas.openxmlformats.org/officeDocument/2006/relationships/hyperlink" Target="https://www.cqc.org.uk/publications/major-report/state-car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nice.org.uk/guidance/ng2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killsforcare.org.uk/Adult-Social-Care-Workforce-Data/workforceintelligence/resources/Reports/National/The-state-of-the-adult-social-care-sector-and-workforce-in-England-2025.pdf" TargetMode="External"/><Relationship Id="rId4" Type="http://schemas.openxmlformats.org/officeDocument/2006/relationships/hyperlink" Target="https://www.ons.gov.uk/releases/nationalpopulationprojections2021based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publications/i/item/9789240017900" TargetMode="External"/><Relationship Id="rId2" Type="http://schemas.openxmlformats.org/officeDocument/2006/relationships/hyperlink" Target="https://www.who.int/publications/i/item/97892415650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14/23/contents" TargetMode="External"/><Relationship Id="rId5" Type="http://schemas.openxmlformats.org/officeDocument/2006/relationships/hyperlink" Target="https://www.legislation.gov.uk/ukpga/2010/15/contents" TargetMode="External"/><Relationship Id="rId4" Type="http://schemas.openxmlformats.org/officeDocument/2006/relationships/hyperlink" Target="https://www.who.int/publications/i/item/978924001686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3509B9C-8868-9E28-28B8-B705C6BE80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36"/>
          <a:stretch>
            <a:fillRect/>
          </a:stretch>
        </p:blipFill>
        <p:spPr>
          <a:xfrm>
            <a:off x="-2123439" y="10"/>
            <a:ext cx="9669642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35402" y="743447"/>
            <a:ext cx="3445765" cy="3692028"/>
          </a:xfrm>
          <a:noFill/>
        </p:spPr>
        <p:txBody>
          <a:bodyPr>
            <a:noAutofit/>
          </a:bodyPr>
          <a:lstStyle/>
          <a:p>
            <a:pPr algn="l"/>
            <a:r>
              <a:rPr lang="en-US" sz="4000" dirty="0">
                <a:solidFill>
                  <a:srgbClr val="7030A0"/>
                </a:solidFill>
                <a:ea typeface="+mj-lt"/>
                <a:cs typeface="+mj-lt"/>
              </a:rPr>
              <a:t>Evaluating the Care and Support Needs of </a:t>
            </a:r>
            <a:r>
              <a:rPr lang="en-US" sz="4000">
                <a:solidFill>
                  <a:srgbClr val="7030A0"/>
                </a:solidFill>
                <a:ea typeface="+mj-lt"/>
                <a:cs typeface="+mj-lt"/>
              </a:rPr>
              <a:t>Older People </a:t>
            </a:r>
            <a:endParaRPr lang="en-US" sz="4000">
              <a:solidFill>
                <a:srgbClr val="7030A0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547215" y="4629234"/>
            <a:ext cx="3833954" cy="2232941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dirty="0">
                <a:solidFill>
                  <a:srgbClr val="7030A0"/>
                </a:solidFill>
                <a:ea typeface="+mn-lt"/>
                <a:cs typeface="+mn-lt"/>
              </a:rPr>
              <a:t>Student name: Kadija </a:t>
            </a:r>
            <a:r>
              <a:rPr lang="en-US">
                <a:solidFill>
                  <a:srgbClr val="7030A0"/>
                </a:solidFill>
                <a:ea typeface="+mn-lt"/>
                <a:cs typeface="+mn-lt"/>
              </a:rPr>
              <a:t>Ali</a:t>
            </a:r>
            <a:endParaRPr lang="en-US" dirty="0">
              <a:solidFill>
                <a:srgbClr val="7030A0"/>
              </a:solidFill>
              <a:ea typeface="+mn-lt"/>
              <a:cs typeface="+mn-lt"/>
            </a:endParaRPr>
          </a:p>
          <a:p>
            <a:pPr algn="l"/>
            <a:r>
              <a:rPr lang="en-US">
                <a:solidFill>
                  <a:srgbClr val="7030A0"/>
                </a:solidFill>
                <a:ea typeface="+mn-lt"/>
                <a:cs typeface="+mn-lt"/>
              </a:rPr>
              <a:t>Student</a:t>
            </a:r>
            <a:r>
              <a:rPr lang="en-US" dirty="0">
                <a:solidFill>
                  <a:srgbClr val="7030A0"/>
                </a:solidFill>
                <a:ea typeface="+mn-lt"/>
                <a:cs typeface="+mn-lt"/>
              </a:rPr>
              <a:t> number: 2333121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r>
              <a:rPr lang="en-US">
                <a:solidFill>
                  <a:srgbClr val="7030A0"/>
                </a:solidFill>
              </a:rPr>
              <a:t>Module code: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r>
              <a:rPr lang="en-US" dirty="0">
                <a:solidFill>
                  <a:srgbClr val="7030A0"/>
                </a:solidFill>
              </a:rPr>
              <a:t>Lect</a:t>
            </a:r>
            <a:r>
              <a:rPr lang="en-US">
                <a:solidFill>
                  <a:srgbClr val="7030A0"/>
                </a:solidFill>
              </a:rPr>
              <a:t>urer: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r>
              <a:rPr lang="en-US">
                <a:solidFill>
                  <a:srgbClr val="7030A0"/>
                </a:solidFill>
              </a:rPr>
              <a:t>Date:</a:t>
            </a:r>
            <a:endParaRPr lang="en-US" dirty="0">
              <a:solidFill>
                <a:srgbClr val="7030A0"/>
              </a:solidFill>
            </a:endParaRP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72481C7-72B0-F48D-7FAD-7C40205331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654"/>
    </mc:Choice>
    <mc:Fallback>
      <p:transition spd="slow" advTm="116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6FC893-47EE-492F-B76F-849FE535EF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D065B-F444-300D-A554-542E066806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Ageing is a lifelong process involving physical, psychological and social changes (World Health Organization (WHO), 2020).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Older people's needs may include healthcare, personal care, emotional support and assistance with daily activities (NICE, 2015).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latin typeface="Arial"/>
                <a:ea typeface="+mn-lt"/>
                <a:cs typeface="Arial"/>
              </a:rPr>
              <a:t>Person-</a:t>
            </a:r>
            <a:r>
              <a:rPr lang="en-US" dirty="0" err="1">
                <a:latin typeface="Arial"/>
                <a:ea typeface="+mn-lt"/>
                <a:cs typeface="Arial"/>
              </a:rPr>
              <a:t>centred</a:t>
            </a:r>
            <a:r>
              <a:rPr lang="en-US" dirty="0">
                <a:latin typeface="Arial"/>
                <a:ea typeface="+mn-lt"/>
                <a:cs typeface="Arial"/>
              </a:rPr>
              <a:t> care promotes dignity, independence, choice and individual wellbeing (Great Britain, 2014).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US">
                <a:latin typeface="Arial"/>
                <a:ea typeface="+mn-lt"/>
                <a:cs typeface="Arial"/>
              </a:rPr>
              <a:t>The aim is to critically evaluate care settings, legislation, technology and support strategies for older people.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2105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FC3843-AF15-D450-1F2A-FEDFAD8AE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OLD AGE MATTER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171D453-541E-9C18-C5FF-D19AE679DB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The UK's population is ageing, increasing the importance of planning sustainable health and social care services (Office for National Statistics, 2024).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Older people may experience multiple long-term conditions, mobility difficulties and changes in functional ability (WHO, 2015).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Loneliness, financial hardship and inaccessible environments can affect health and independence (WHO, 2020).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Longer life expectancy creates opportunities for healthy ageing but increases demand for coordinated care and support (WHO, 2015).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94477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FDACE-20FA-C5FC-C93E-77E6F21515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THEORIC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4E702A-E07A-4602-9F9E-D6649F345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493520"/>
            <a:ext cx="8915400" cy="4417702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Activity theory: Maintaining meaningful activities and social participation </a:t>
            </a:r>
            <a:r>
              <a:rPr lang="en-US" sz="2400" dirty="0">
                <a:latin typeface="Arial"/>
                <a:ea typeface="+mn-lt"/>
                <a:cs typeface="Arial"/>
              </a:rPr>
              <a:t>may support wellbeing in later life (Havighurst, 1961).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Disengagement theory: Suggests that withdrawal from social roles may occur with ageing, although this does not reflect every older person's experience (Cumming and Henry, 1961).</a:t>
            </a:r>
            <a:endParaRPr lang="en-US" sz="240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latin typeface="Arial"/>
                <a:ea typeface="+mn-lt"/>
                <a:cs typeface="Arial"/>
              </a:rPr>
              <a:t>Continuity theory: Maintaining familiar habits, relationships and personal identity can help older people adapt to later life (Atchley, 1989).</a:t>
            </a:r>
            <a:endParaRPr lang="en-US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400">
                <a:latin typeface="Arial"/>
                <a:ea typeface="+mn-lt"/>
                <a:cs typeface="Arial"/>
              </a:rPr>
              <a:t> No single theory explains all experiences of ageing, care should reflect </a:t>
            </a:r>
            <a:r>
              <a:rPr lang="en-US" sz="2400" dirty="0">
                <a:latin typeface="Arial"/>
                <a:ea typeface="+mn-lt"/>
                <a:cs typeface="Arial"/>
              </a:rPr>
              <a:t>individual preferences, abilities and circumstances (WHO, 2020).</a:t>
            </a:r>
            <a:endParaRPr lang="en-US" sz="24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81051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29ED2-B62F-1B1F-334D-6517E52E1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LEGISLATION AND POLICY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47B22-A64E-236D-0F40-927CE00BA9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Care Act 2014 - Local authorities in England must promote individual wellbeing, including dignity, physical and mental health, relationships and control over daily life.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Equality Act 2010 - Protects against unlawful age discrimination in relevant settings, including service provision.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Mental Capacity Act 2005 - Provides a legal framework for decisions made for people who lack capacity for a particular decision.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 dirty="0">
                <a:latin typeface="Arial"/>
                <a:ea typeface="+mn-lt"/>
                <a:cs typeface="Arial"/>
              </a:rPr>
              <a:t>NHS Long Term Plan, set out ambitions for more </a:t>
            </a:r>
            <a:r>
              <a:rPr lang="en-US" sz="2000" dirty="0" err="1">
                <a:latin typeface="Arial"/>
                <a:ea typeface="+mn-lt"/>
                <a:cs typeface="Arial"/>
              </a:rPr>
              <a:t>personalised</a:t>
            </a:r>
            <a:r>
              <a:rPr lang="en-US" sz="2000" dirty="0">
                <a:latin typeface="Arial"/>
                <a:ea typeface="+mn-lt"/>
                <a:cs typeface="Arial"/>
              </a:rPr>
              <a:t>, integrated and community-based NHS care (NHS England, 2019).</a:t>
            </a:r>
            <a:endParaRPr lang="en-US" sz="20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2000">
                <a:latin typeface="Arial"/>
                <a:ea typeface="+mn-lt"/>
                <a:cs typeface="Arial"/>
              </a:rPr>
              <a:t>Legal protections establish important rights, but adequate funding, trained staff and accessible services are needed to translate those rights into practice.</a:t>
            </a:r>
            <a:endParaRPr lang="en-US" sz="200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26164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EE5BE-A8B3-C41A-1169-7A8676BF3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CURRENT CARE AND SUPPORT PROVISION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0B8C2E-C6F7-EA71-561C-2CB64F827E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NHS services:  GPs, community nurses, hospital teams and rehabilitation services address health needs (NHS England, 2019).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Local-authority social care: Needs assessments help determine eligible care and support requirements in England (Great Britain, 2014).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Home care: Supports personal hygiene, dressing, meals and daily living while helping people remain in familiar surroundings (NICE, 2015). 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Residential and nursing care: Provide accommodation and varying levels of personal or nursing support according to individual needs (NICE, 2015).</a:t>
            </a:r>
            <a:endParaRPr lang="en-US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latin typeface="Arial"/>
                <a:ea typeface="+mn-lt"/>
                <a:cs typeface="Arial"/>
              </a:rPr>
              <a:t>Voluntary and community services: Can provide social activities, befriending and additional community connections (NICE, 2015). </a:t>
            </a:r>
            <a:endParaRPr lang="en-US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166250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10486-1166-0BAD-53BF-C95967E4F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/>
              <a:t>EVALUATING HOME CARE VS RESIDENTIAL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6BD79-195D-7896-111B-5FD51F212C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62500" lnSpcReduction="20000"/>
          </a:bodyPr>
          <a:lstStyle/>
          <a:p>
            <a:pPr marL="0" indent="0">
              <a:buNone/>
            </a:pPr>
            <a:r>
              <a:rPr lang="en-US" sz="4000" b="1" u="sng">
                <a:ea typeface="+mn-lt"/>
                <a:cs typeface="+mn-lt"/>
              </a:rPr>
              <a:t>HOME CARE</a:t>
            </a:r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Advantages </a:t>
            </a:r>
            <a:endParaRPr lang="en-US" b="1" u="sng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Enables older people to remain in familiar surroundings and maintain everyday routines (NICE, 2015).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 dirty="0" err="1">
                <a:ea typeface="+mn-lt"/>
                <a:cs typeface="+mn-lt"/>
              </a:rPr>
              <a:t>Individualised</a:t>
            </a:r>
            <a:r>
              <a:rPr lang="en-US" dirty="0">
                <a:ea typeface="+mn-lt"/>
                <a:cs typeface="+mn-lt"/>
              </a:rPr>
              <a:t> care planning can promote choice and control over daily activities.</a:t>
            </a:r>
            <a:endParaRPr lang="en-US" dirty="0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Support can be coordinated with health professionals and family carers (NICE, 2015). 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Limitations</a:t>
            </a:r>
            <a:endParaRPr lang="en-US" b="1" u="sng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Inconsistent care workers may affect trust and continuity of support (NICE, 2015).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Limited support can leave needs unmet, particularly where a person requires assistance throughout the day.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Family carers may face additional pressure if formal services are insufficient (NICE, 2015).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Home care can support independence, but its effectiveness depends on whether the </a:t>
            </a:r>
            <a:r>
              <a:rPr lang="en-US" dirty="0">
                <a:ea typeface="+mn-lt"/>
                <a:cs typeface="+mn-lt"/>
              </a:rPr>
              <a:t>frequency, quality and coordination of care meet the person's assessed needs.</a:t>
            </a:r>
            <a:endParaRPr lang="en-US" dirty="0"/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086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2B7E99-FD91-A964-E903-7EB644274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RESIDENTIAL CARE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C6DFD-A72A-F010-9C41-8625A3882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Advantages</a:t>
            </a:r>
            <a:endParaRPr lang="en-US" b="1" u="sng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Staff can provide regular assistance with personal care and daily living.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Care planning can address nutrition, hydration, mobility and social interaction (NICE, 2015).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A supportive environment may provide opportunities for activities and peer relationships (NICE,2015). </a:t>
            </a:r>
            <a:endParaRPr lang="en-US"/>
          </a:p>
          <a:p>
            <a:pPr marL="0" indent="0">
              <a:buNone/>
            </a:pP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Limitations</a:t>
            </a:r>
            <a:endParaRPr lang="en-US" b="1" u="sng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Moving away from home may disrupt familiar routines, relationships and personal identity.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 dirty="0">
                <a:ea typeface="+mn-lt"/>
                <a:cs typeface="+mn-lt"/>
              </a:rPr>
              <a:t>Poorly </a:t>
            </a:r>
            <a:r>
              <a:rPr lang="en-US" dirty="0" err="1">
                <a:ea typeface="+mn-lt"/>
                <a:cs typeface="+mn-lt"/>
              </a:rPr>
              <a:t>personalised</a:t>
            </a:r>
            <a:r>
              <a:rPr lang="en-US" dirty="0">
                <a:ea typeface="+mn-lt"/>
                <a:cs typeface="+mn-lt"/>
              </a:rPr>
              <a:t> routines can limit autonomy and choice.</a:t>
            </a:r>
            <a:endParaRPr lang="en-US" dirty="0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Quality of life depends on the quality of care, staff availability and opportunities for meaningful participation.</a:t>
            </a:r>
          </a:p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 Residential care may be appropriate when needs cannot be adequately met at home, but the person's preferences, wellbeing and right to participate in decisions must remain central </a:t>
            </a:r>
            <a:r>
              <a:rPr lang="en-US">
                <a:ea typeface="+mn-lt"/>
                <a:cs typeface="+mn-lt"/>
              </a:rPr>
              <a:t> (NICE, 2015).</a:t>
            </a:r>
            <a:endParaRPr lang="en-US"/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2096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2F6AB6-FF88-EE4B-3E53-E47648C3C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600" dirty="0">
                <a:ea typeface="+mj-lt"/>
                <a:cs typeface="+mj-lt"/>
              </a:rPr>
              <a:t>Technology innovation 1: Telecare, Remote </a:t>
            </a:r>
            <a:r>
              <a:rPr lang="en-US" sz="3600">
                <a:ea typeface="+mj-lt"/>
                <a:cs typeface="+mj-lt"/>
              </a:rPr>
              <a:t>Monitoring, Digital Health and Assistive Technology</a:t>
            </a:r>
            <a:br>
              <a:rPr lang="en-US" dirty="0">
                <a:ea typeface="+mj-lt"/>
                <a:cs typeface="+mj-lt"/>
              </a:rPr>
            </a:br>
            <a:br>
              <a:rPr lang="en-US" dirty="0">
                <a:ea typeface="+mj-lt"/>
                <a:cs typeface="+mj-lt"/>
              </a:rPr>
            </a:b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51EDAC-6AAA-ACC0-0AB2-7D2140D6AC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>
                <a:ea typeface="+mn-lt"/>
                <a:cs typeface="+mn-lt"/>
              </a:rPr>
              <a:t>Personal alarms and fall detectors can help older people seek assistance when they need it (NICE, 2015). 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ea typeface="+mn-lt"/>
                <a:cs typeface="+mn-lt"/>
              </a:rPr>
              <a:t>Sensors and monitoring systems may support people who wish to live independently.</a:t>
            </a:r>
            <a:endParaRPr lang="en-US"/>
          </a:p>
          <a:p>
            <a:pPr>
              <a:buFont typeface="Calibri" panose="020B0604020202020204" pitchFamily="34" charset="0"/>
              <a:buChar char="-"/>
            </a:pPr>
            <a:r>
              <a:rPr lang="en-US" dirty="0">
                <a:ea typeface="+mn-lt"/>
                <a:cs typeface="+mn-lt"/>
              </a:rPr>
              <a:t>Technology can provide reassurance to older people and their carers, depending on how alerts are monitored and responded to.</a:t>
            </a:r>
            <a:endParaRPr lang="en-US" dirty="0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Limitations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>
                <a:ea typeface="+mn-lt"/>
                <a:cs typeface="+mn-lt"/>
              </a:rPr>
              <a:t>Equipment costs, false alarms, connectivity problems and privacy concerns may affect effectiveness</a:t>
            </a:r>
            <a:endParaRPr lang="en-US"/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Telecare should be selected through informed discussion about its benefits, risks and costs, not imposed as a replacement for human care (NICE, 2015). </a:t>
            </a:r>
            <a:endParaRPr lang="en-US"/>
          </a:p>
          <a:p>
            <a:pPr marL="0" indent="0">
              <a:buNone/>
            </a:pPr>
            <a:endParaRPr lang="en-US" dirty="0"/>
          </a:p>
          <a:p>
            <a:pPr>
              <a:buFont typeface="Calibri" panose="020B0604020202020204" pitchFamily="34" charset="0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333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1E0C6-E3AB-68B5-6124-06C8AB4AC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04833"/>
            <a:ext cx="10515600" cy="53721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Video consultations can provide another way to access health professionals where clinically appropriate (NHS England, 2019).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Electronic care records can support information-sharing between professionals when systems are interoperable and information is shared lawfully.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Medication reminders and accessible assistive devices may help people manage daily activities.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Digital exclusion, limited digital skills, inaccessible interfaces and privacy concerns may prevent some older people from benefiting equally (WHO, 2020).</a:t>
            </a:r>
          </a:p>
          <a:p>
            <a:pPr marL="0" indent="0">
              <a:buNone/>
            </a:pPr>
            <a:r>
              <a:rPr lang="en-US">
                <a:ea typeface="+mn-lt"/>
                <a:cs typeface="+mn-lt"/>
              </a:rPr>
              <a:t>Services should retain accessible telephone and face-to-face alternatives and provide support for people who wish to use digital technology.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5578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C95A5D-A684-550F-FD87-F65402D634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Fictional case: </a:t>
            </a:r>
            <a:r>
              <a:rPr lang="en-US" dirty="0" err="1">
                <a:ea typeface="+mj-lt"/>
                <a:cs typeface="+mj-lt"/>
              </a:rPr>
              <a:t>Mrs</a:t>
            </a:r>
            <a:r>
              <a:rPr lang="en-US" dirty="0">
                <a:ea typeface="+mj-lt"/>
                <a:cs typeface="+mj-lt"/>
              </a:rPr>
              <a:t> A, aged 82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13F443-5878-7618-6504-E41CDBC39E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buFont typeface="Calibri" charset="2"/>
              <a:buChar char="-"/>
            </a:pPr>
            <a:r>
              <a:rPr lang="en-US" dirty="0" err="1">
                <a:ea typeface="+mn-lt"/>
                <a:cs typeface="+mn-lt"/>
              </a:rPr>
              <a:t>Mrs</a:t>
            </a:r>
            <a:r>
              <a:rPr lang="en-US" dirty="0">
                <a:ea typeface="+mn-lt"/>
                <a:cs typeface="+mn-lt"/>
              </a:rPr>
              <a:t> A lives alone, has arthritis and type 2 diabetes, and has recently experienced a fall.</a:t>
            </a:r>
            <a:endParaRPr lang="en-US" dirty="0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Her assessment should explore mobility, medication, nutrition, home safety, emotional wellbeing and social connections (NICE, 2015). 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A home-care package and occupational therapy assessment could be considered according to her assessed needs.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A falls assessment and medication review could help identify risks and possible interventions.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>
                <a:ea typeface="+mn-lt"/>
                <a:cs typeface="+mn-lt"/>
              </a:rPr>
              <a:t>Continuity theory suggests exploring how familiar routines and relationships can be maintained (Atchley, 1989).</a:t>
            </a:r>
            <a:endParaRPr lang="en-US"/>
          </a:p>
          <a:p>
            <a:pPr>
              <a:buFont typeface="Calibri" charset="2"/>
              <a:buChar char="-"/>
            </a:pPr>
            <a:r>
              <a:rPr lang="en-US" dirty="0" err="1">
                <a:ea typeface="+mn-lt"/>
                <a:cs typeface="+mn-lt"/>
              </a:rPr>
              <a:t>Mrs</a:t>
            </a:r>
            <a:r>
              <a:rPr lang="en-US" dirty="0">
                <a:ea typeface="+mn-lt"/>
                <a:cs typeface="+mn-lt"/>
              </a:rPr>
              <a:t> A should be involved in decisions about her care and support (Great Britain, 2014).</a:t>
            </a:r>
            <a:endParaRPr lang="en-US" dirty="0"/>
          </a:p>
          <a:p>
            <a:pPr>
              <a:buFont typeface="Calibri" charset="2"/>
              <a:buChar char="-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01376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851B6-8B52-567E-35CD-A765CF10C2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Case study: Critical evaluation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961EF-FB40-0696-AE7D-B3686ABF66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>
                <a:ea typeface="+mn-lt"/>
                <a:cs typeface="+mn-lt"/>
              </a:rPr>
              <a:t>Independence: Would the proposed care package allow </a:t>
            </a:r>
            <a:r>
              <a:rPr lang="en-US" dirty="0" err="1">
                <a:ea typeface="+mn-lt"/>
                <a:cs typeface="+mn-lt"/>
              </a:rPr>
              <a:t>Mrs</a:t>
            </a:r>
            <a:r>
              <a:rPr lang="en-US" dirty="0">
                <a:ea typeface="+mn-lt"/>
                <a:cs typeface="+mn-lt"/>
              </a:rPr>
              <a:t> A to complete activities she values safely?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Risk: If care visits are too infrequent, could essential needs remain unmet?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Technology: Would </a:t>
            </a:r>
            <a:r>
              <a:rPr lang="en-US" dirty="0" err="1">
                <a:ea typeface="+mn-lt"/>
                <a:cs typeface="+mn-lt"/>
              </a:rPr>
              <a:t>Mrs</a:t>
            </a:r>
            <a:r>
              <a:rPr lang="en-US" dirty="0">
                <a:ea typeface="+mn-lt"/>
                <a:cs typeface="+mn-lt"/>
              </a:rPr>
              <a:t> A find a personal alarm useful, accessible and acceptable (NICE, 2015)? 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Coordination: A named care coordinator could help professionals communicate and arrange appropriate referrals (NICE, 2015).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Evaluation: The care plan should be reviewed as </a:t>
            </a:r>
            <a:r>
              <a:rPr lang="en-US" dirty="0" err="1">
                <a:ea typeface="+mn-lt"/>
                <a:cs typeface="+mn-lt"/>
              </a:rPr>
              <a:t>Mrs</a:t>
            </a:r>
            <a:r>
              <a:rPr lang="en-US" dirty="0">
                <a:ea typeface="+mn-lt"/>
                <a:cs typeface="+mn-lt"/>
              </a:rPr>
              <a:t> A's circumstances change, with her preferences and outcomes guiding adjustments (NICE, 2015).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1104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B77B1-4D0D-D903-6CCE-20FF35108E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Inequalities and barriers to support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EA45B-40A7-5DFF-917B-5C5EAB2DDF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Financial inequality: Limited income can restrict access to privately funded care, transport and suitable housing.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Age discrimination: Unlawful age discrimination can restrict fair access to relevant services (Great Britain, 2010).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Communication barriers: Hearing loss, sight loss and language differences may make services harder to access if reasonable adjustments and accessible information are not provided (NICE, 2015).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Digital exclusion: People without suitable devices, connectivity or digital skills may struggle to use online services (WHO, 2020).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Critical evaluation: These barriers can interact, increasing the risk of unmet needs and unequal outcomes; support should be accessible, affordable and tailored to the individual.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1522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E4C38F-58E6-E750-0452-0D2277947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Mental wellbeing, dignity and carers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7110A-432B-924C-A062-88E6712EC9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>
                <a:ea typeface="+mn-lt"/>
                <a:cs typeface="+mn-lt"/>
              </a:rPr>
              <a:t>Loneliness and social isolation should be identified and addressed as part of care planning (NICE, 2015).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Meaningful activities and contact with friends, family and the community can support social participation (Havighurst, 1961; NICE, 2015).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The Care Act 2014 </a:t>
            </a:r>
            <a:r>
              <a:rPr lang="en-US" dirty="0" err="1">
                <a:ea typeface="+mn-lt"/>
                <a:cs typeface="+mn-lt"/>
              </a:rPr>
              <a:t>recognises</a:t>
            </a:r>
            <a:r>
              <a:rPr lang="en-US" dirty="0">
                <a:ea typeface="+mn-lt"/>
                <a:cs typeface="+mn-lt"/>
              </a:rPr>
              <a:t> emotional wellbeing, relationships, dignity and control over daily life as aspects of wellbeing (Great Britain, 2014).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Carers may need their own assessment and appropriate support, including consideration of respite care (NICE, 2015).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Critical evaluation: Physical care alone is insufficient; effective support must also consider emotional wellbeing, relationships, identity and the needs of carers.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0684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88C70-D35F-CB19-3546-2D7BDD731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Recommendations for improvement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6180E-2149-E8AA-5B7A-581A031C31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>
                <a:ea typeface="+mn-lt"/>
                <a:cs typeface="+mn-lt"/>
              </a:rPr>
              <a:t>Strengthen prevention: Identify emerging needs early and support older people to maintain independence (Great Britain, 2014).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 coordination: Use named care coordinators and clear referral pathways to reduce fragmented care (NICE, 2015).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 continuity: Provide consistent staff and regular care-plan reviews to respond to changing needs (NICE, 2015).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Support unpaid carers: Offer carers' assessments and information about available support and respite options (Great Britain, 2014; NICE, 2015).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Promote digital inclusion: Provide accessible technology, practical training and non-digital alternatives (WHO, 2020).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Protect individual choice: Involve older people in decisions about the care they receive (Great Britain, 2014).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8572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D56FE-DB54-3BD9-1426-39F89AE86E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Implementation barriers and critical discussion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D4F54B-97B9-F9C1-CA36-E276EF0741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US">
                <a:ea typeface="+mn-lt"/>
                <a:cs typeface="+mn-lt"/>
              </a:rPr>
              <a:t>Funding pressures: Limited resources may make it difficult to provide sufficient care and preventive services.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Workforce challenges: Staff shortages and inadequate training can affect continuity and quality.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Fragmented services: Poor coordination between health and social care may delay appropriate support (NICE, 2015). </a:t>
            </a:r>
            <a:endParaRPr lang="en-US"/>
          </a:p>
          <a:p>
            <a:r>
              <a:rPr lang="en-US">
                <a:ea typeface="+mn-lt"/>
                <a:cs typeface="+mn-lt"/>
              </a:rPr>
              <a:t>NICE</a:t>
            </a:r>
            <a:endParaRPr lang="en-US"/>
          </a:p>
          <a:p>
            <a:r>
              <a:rPr lang="en-US">
                <a:ea typeface="+mn-lt"/>
                <a:cs typeface="+mn-lt"/>
              </a:rPr>
              <a:t>Technology barriers: Cost, accessibility and privacy concerns may limit adoption (WHO, 2020).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Measuring improvement: Evaluate outcomes such as service-user satisfaction, continuity of care, unmet needs and avoidable falls.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Critical judgement: Policies and recommendations are effective only when they are supported by adequate resources, clear accountability and evidence that people's lives have improved.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075549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CD715D-4675-13D0-3A6D-741623D96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035F6-BD1C-3C2B-6186-55BEE45055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ea typeface="+mn-lt"/>
                <a:cs typeface="+mn-lt"/>
              </a:rPr>
              <a:t>Older people's care needs vary according to their health, abilities, preferences and social circumstances (WHO, 2015).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Person-</a:t>
            </a:r>
            <a:r>
              <a:rPr lang="en-US" dirty="0" err="1">
                <a:ea typeface="+mn-lt"/>
                <a:cs typeface="+mn-lt"/>
              </a:rPr>
              <a:t>centred</a:t>
            </a:r>
            <a:r>
              <a:rPr lang="en-US" dirty="0">
                <a:ea typeface="+mn-lt"/>
                <a:cs typeface="+mn-lt"/>
              </a:rPr>
              <a:t> care should protect dignity, choice and independence (Great Britain, 2014).</a:t>
            </a:r>
            <a:endParaRPr lang="en-US" dirty="0"/>
          </a:p>
          <a:p>
            <a:r>
              <a:rPr lang="en-US">
                <a:ea typeface="+mn-lt"/>
                <a:cs typeface="+mn-lt"/>
              </a:rPr>
              <a:t>Home care, residential care and technology offer benefits but also have limitations (NICE, 2015).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Inequalities, workforce pressures and fragmented services can prevent older people from receiving appropriate support.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Integrated, accessible and adequately resourced care is essential for improving wellbeing and quality of life (WHO, 2020).</a:t>
            </a:r>
            <a:endParaRPr lang="en-US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700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91154A-EDF0-F85C-AC36-F58E89FE4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77876B-6302-BBAC-8EEE-87D6B16ADF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0049" y="1451814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ea typeface="+mn-lt"/>
                <a:cs typeface="Arial"/>
              </a:rPr>
              <a:t>Atchley, R.C. (1989) ‘A continuity theory of normal aging’, </a:t>
            </a:r>
            <a:r>
              <a:rPr lang="en-US" sz="2000" i="1">
                <a:latin typeface="Arial"/>
                <a:ea typeface="+mn-lt"/>
                <a:cs typeface="Arial"/>
              </a:rPr>
              <a:t>The Gerontologist</a:t>
            </a:r>
            <a:r>
              <a:rPr lang="en-US" sz="2000">
                <a:latin typeface="Arial"/>
                <a:ea typeface="+mn-lt"/>
                <a:cs typeface="Arial"/>
              </a:rPr>
              <a:t>, 29(2), pp. 183–190. Available at: </a:t>
            </a:r>
            <a:r>
              <a:rPr lang="en-US" sz="2000" dirty="0">
                <a:latin typeface="Arial"/>
                <a:ea typeface="+mn-lt"/>
                <a:cs typeface="Arial"/>
                <a:hlinkClick r:id="rId2"/>
              </a:rPr>
              <a:t>https://doi.org/10.1093/geront/29.2.183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Age UK (2024) </a:t>
            </a:r>
            <a:r>
              <a:rPr lang="en-US" sz="2000" i="1">
                <a:latin typeface="Arial"/>
                <a:ea typeface="+mn-lt"/>
                <a:cs typeface="Arial"/>
              </a:rPr>
              <a:t>State of Health and Care of Older People in England 2024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latin typeface="Arial"/>
                <a:ea typeface="+mn-lt"/>
                <a:cs typeface="Arial"/>
                <a:hlinkClick r:id="rId3"/>
              </a:rPr>
              <a:t>https://www.ageuk.org.uk/discover/2024/september/state-of-health-and-care-of-older-people-in-england-2024/</a:t>
            </a:r>
            <a:r>
              <a:rPr lang="en-US" sz="2000" dirty="0">
                <a:latin typeface="Arial"/>
                <a:ea typeface="+mn-lt"/>
                <a:cs typeface="Arial"/>
              </a:rPr>
              <a:t> </a:t>
            </a:r>
            <a:r>
              <a:rPr lang="en-US" sz="2000">
                <a:latin typeface="Arial"/>
                <a:ea typeface="+mn-lt"/>
                <a:cs typeface="Arial"/>
              </a:rPr>
              <a:t>(Accessed: 21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Care Quality Commission (2024) </a:t>
            </a:r>
            <a:r>
              <a:rPr lang="en-US" sz="2000" i="1">
                <a:latin typeface="Arial"/>
                <a:ea typeface="+mn-lt"/>
                <a:cs typeface="Arial"/>
              </a:rPr>
              <a:t>The state of health care and adult social care in England 2023/24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latin typeface="Arial"/>
                <a:ea typeface="+mn-lt"/>
                <a:cs typeface="Arial"/>
                <a:hlinkClick r:id="rId4"/>
              </a:rPr>
              <a:t>https://www.cqc.org.uk/publications/major-report/state-care</a:t>
            </a:r>
            <a:r>
              <a:rPr lang="en-US" sz="2000" dirty="0">
                <a:latin typeface="Arial"/>
                <a:ea typeface="+mn-lt"/>
                <a:cs typeface="Arial"/>
              </a:rPr>
              <a:t> </a:t>
            </a:r>
            <a:r>
              <a:rPr lang="en-US" sz="2000">
                <a:latin typeface="Arial"/>
                <a:ea typeface="+mn-lt"/>
                <a:cs typeface="Arial"/>
              </a:rPr>
              <a:t>(Accessed: 21 October 2026).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Cumming, E. and Henry, W.E. (1961) </a:t>
            </a:r>
            <a:r>
              <a:rPr lang="en-US" sz="2000" i="1">
                <a:latin typeface="Arial"/>
                <a:ea typeface="+mn-lt"/>
                <a:cs typeface="Arial"/>
              </a:rPr>
              <a:t>Growing Old: The Process of Disengagement</a:t>
            </a:r>
            <a:r>
              <a:rPr lang="en-US" sz="2000">
                <a:latin typeface="Arial"/>
                <a:ea typeface="+mn-lt"/>
                <a:cs typeface="Arial"/>
              </a:rPr>
              <a:t>. New York: Basic Books.</a:t>
            </a:r>
            <a:endParaRPr lang="en-US" sz="2000">
              <a:latin typeface="Arial"/>
              <a:cs typeface="Arial"/>
            </a:endParaRPr>
          </a:p>
          <a:p>
            <a:r>
              <a:rPr lang="en-US" sz="2000">
                <a:latin typeface="Arial"/>
                <a:ea typeface="+mn-lt"/>
                <a:cs typeface="Arial"/>
              </a:rPr>
              <a:t>Great Britain (2005) </a:t>
            </a:r>
            <a:r>
              <a:rPr lang="en-US" sz="2000" i="1">
                <a:latin typeface="Arial"/>
                <a:ea typeface="+mn-lt"/>
                <a:cs typeface="Arial"/>
              </a:rPr>
              <a:t>Mental Capacity Act 2005</a:t>
            </a:r>
            <a:r>
              <a:rPr lang="en-US" sz="2000">
                <a:latin typeface="Arial"/>
                <a:ea typeface="+mn-lt"/>
                <a:cs typeface="Arial"/>
              </a:rPr>
              <a:t>. Available at: </a:t>
            </a:r>
            <a:r>
              <a:rPr lang="en-US" sz="2000" dirty="0">
                <a:latin typeface="Arial"/>
                <a:ea typeface="+mn-lt"/>
                <a:cs typeface="Arial"/>
                <a:hlinkClick r:id="rId5"/>
              </a:rPr>
              <a:t>https://www.legislation.gov.uk/ukpga/2005/9/contents</a:t>
            </a:r>
            <a:r>
              <a:rPr lang="en-US" sz="2000">
                <a:latin typeface="Arial"/>
                <a:ea typeface="+mn-lt"/>
                <a:cs typeface="Arial"/>
              </a:rPr>
              <a:t> (Accessed: 21 October 2026).</a:t>
            </a:r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68195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185AE4-0996-7CB3-6434-E5C21CCCD8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16003"/>
            <a:ext cx="10515600" cy="685299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Havighurst, R.J. (1961) ‘Successful aging’, </a:t>
            </a:r>
            <a:r>
              <a:rPr lang="en-US" sz="2000" i="1">
                <a:latin typeface="Arial"/>
                <a:cs typeface="Arial"/>
              </a:rPr>
              <a:t>The Gerontologist</a:t>
            </a:r>
            <a:r>
              <a:rPr lang="en-US" sz="2000">
                <a:latin typeface="Arial"/>
                <a:cs typeface="Arial"/>
              </a:rPr>
              <a:t>, 1(1), pp. 8–13.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National Institute for Health and Care Excellence (NICE) (2015) </a:t>
            </a:r>
            <a:r>
              <a:rPr lang="en-US" sz="2000" i="1">
                <a:latin typeface="Arial"/>
                <a:cs typeface="Arial"/>
              </a:rPr>
              <a:t>Older people with social care needs and multiple long-term conditions</a:t>
            </a:r>
            <a:r>
              <a:rPr lang="en-US" sz="2000">
                <a:latin typeface="Arial"/>
                <a:cs typeface="Arial"/>
              </a:rPr>
              <a:t>. NICE guideline NG22. Available at: </a:t>
            </a:r>
            <a:r>
              <a:rPr lang="en-US" sz="2000" dirty="0">
                <a:latin typeface="Arial"/>
                <a:cs typeface="Arial"/>
                <a:hlinkClick r:id="rId2"/>
              </a:rPr>
              <a:t>https://www.nice.org.uk/guidance/ng22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NHS England (2019) </a:t>
            </a:r>
            <a:r>
              <a:rPr lang="en-US" sz="2000" i="1">
                <a:latin typeface="Arial"/>
                <a:cs typeface="Arial"/>
              </a:rPr>
              <a:t>The NHS Long Term Plan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cs typeface="Arial"/>
                <a:hlinkClick r:id="rId3"/>
              </a:rPr>
              <a:t>https://www.longtermplan.nhs.uk/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Office for National Statistics (2025) </a:t>
            </a:r>
            <a:r>
              <a:rPr lang="en-US" sz="2000" i="1">
                <a:latin typeface="Arial"/>
                <a:cs typeface="Arial"/>
              </a:rPr>
              <a:t>National population projections: 2022-based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cs typeface="Arial"/>
                <a:hlinkClick r:id="rId4"/>
              </a:rPr>
              <a:t>https://www.ons.gov.uk/releases/nationalpopulationprojections2021based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Rowe, J.W. and Kahn, R.L. (1997) ‘Successful aging’, </a:t>
            </a:r>
            <a:r>
              <a:rPr lang="en-US" sz="2000" i="1">
                <a:latin typeface="Arial"/>
                <a:cs typeface="Arial"/>
              </a:rPr>
              <a:t>The Gerontologist</a:t>
            </a:r>
            <a:r>
              <a:rPr lang="en-US" sz="2000">
                <a:latin typeface="Arial"/>
                <a:cs typeface="Arial"/>
              </a:rPr>
              <a:t>, 37(4), pp. 433–440.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Skills for Care (2025) </a:t>
            </a:r>
            <a:r>
              <a:rPr lang="en-US" sz="2000" i="1">
                <a:latin typeface="Arial"/>
                <a:cs typeface="Arial"/>
              </a:rPr>
              <a:t>The state of the adult social care sector and workforce in England, 2025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cs typeface="Arial"/>
                <a:hlinkClick r:id="rId5"/>
              </a:rPr>
              <a:t>https://www.skillsforcare.org.uk/Adult-Social-Care-Workforce-Data/workforceintelligence/resources/Reports/National/The-state-of-the-adult-social-care-sector-and-workforce-in-England-2025.pdf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8621555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B407C2-BA00-EF2F-40B1-3EAF4943BD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6351" y="359134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alibri,Sans-Serif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(2015) </a:t>
            </a:r>
            <a:r>
              <a:rPr lang="en-US" sz="2000" i="1">
                <a:latin typeface="Arial"/>
                <a:cs typeface="Arial"/>
              </a:rPr>
              <a:t>World report on ageing and health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latin typeface="Arial"/>
                <a:cs typeface="Arial"/>
                <a:hlinkClick r:id="rId2"/>
              </a:rPr>
              <a:t>https://www.who.int/publications/i/item/9789241565042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(2020) </a:t>
            </a:r>
            <a:r>
              <a:rPr lang="en-US" sz="2000" i="1">
                <a:latin typeface="Arial"/>
                <a:cs typeface="Arial"/>
              </a:rPr>
              <a:t>Decade of healthy ageing: baseline report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latin typeface="Arial"/>
                <a:cs typeface="Arial"/>
                <a:hlinkClick r:id="rId3"/>
              </a:rPr>
              <a:t>https://www.who.int/publications/i/item/9789240017900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r>
              <a:rPr lang="en-US" sz="2000">
                <a:latin typeface="Arial"/>
                <a:cs typeface="Arial"/>
              </a:rPr>
              <a:t>World Health Organization (2021) </a:t>
            </a:r>
            <a:r>
              <a:rPr lang="en-US" sz="2000" i="1">
                <a:latin typeface="Arial"/>
                <a:cs typeface="Arial"/>
              </a:rPr>
              <a:t>Global report on ageism</a:t>
            </a:r>
            <a:r>
              <a:rPr lang="en-US" sz="2000">
                <a:latin typeface="Arial"/>
                <a:cs typeface="Arial"/>
              </a:rPr>
              <a:t>. Geneva: World Health Organization. Available at: </a:t>
            </a:r>
            <a:r>
              <a:rPr lang="en-US" sz="2000" dirty="0">
                <a:latin typeface="Arial"/>
                <a:cs typeface="Arial"/>
                <a:hlinkClick r:id="rId4"/>
              </a:rPr>
              <a:t>https://www.who.int/publications/i/item/9789240016866</a:t>
            </a:r>
            <a:r>
              <a:rPr lang="en-US" sz="2000" dirty="0"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 21 October 2026).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Great Britain (2010) </a:t>
            </a:r>
            <a:r>
              <a:rPr lang="en-US" sz="2000" i="1">
                <a:latin typeface="Arial"/>
                <a:cs typeface="Arial"/>
              </a:rPr>
              <a:t>Equality Act 2010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cs typeface="Arial"/>
                <a:hlinkClick r:id="rId5"/>
              </a:rPr>
              <a:t>https://www.legislation.gov.uk/ukpga/2010/15/contents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  <a:endParaRPr lang="en-US" sz="2000" dirty="0">
              <a:latin typeface="Arial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Great Britain (2014) </a:t>
            </a:r>
            <a:r>
              <a:rPr lang="en-US" sz="2000" i="1">
                <a:latin typeface="Arial"/>
                <a:cs typeface="Arial"/>
              </a:rPr>
              <a:t>Care Act 2014</a:t>
            </a:r>
            <a:r>
              <a:rPr lang="en-US" sz="2000">
                <a:latin typeface="Arial"/>
                <a:cs typeface="Arial"/>
              </a:rPr>
              <a:t>. Available at: </a:t>
            </a:r>
            <a:r>
              <a:rPr lang="en-US" sz="2000" dirty="0">
                <a:latin typeface="Arial"/>
                <a:cs typeface="Arial"/>
                <a:hlinkClick r:id="rId6"/>
              </a:rPr>
              <a:t>https://www.legislation.gov.uk/ukpga/2014/23/contents</a:t>
            </a:r>
            <a:r>
              <a:rPr lang="en-US" sz="2000">
                <a:latin typeface="Arial"/>
                <a:cs typeface="Arial"/>
              </a:rPr>
              <a:t> (Accessed: 21 October 2026).</a:t>
            </a:r>
            <a:endParaRPr lang="en-US" sz="2000" dirty="0">
              <a:latin typeface="Arial"/>
              <a:cs typeface="Arial"/>
            </a:endParaRPr>
          </a:p>
          <a:p>
            <a:pPr>
              <a:buFont typeface="Calibri,Sans-Serif" panose="020B0604020202020204" pitchFamily="34" charset="0"/>
              <a:buChar char="-"/>
            </a:pPr>
            <a:endParaRPr lang="en-US" sz="2000" dirty="0">
              <a:latin typeface="Arial"/>
              <a:cs typeface="Arial"/>
            </a:endParaRPr>
          </a:p>
          <a:p>
            <a:endParaRPr lang="en-US" sz="20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08812490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2411</Words>
  <Application>Microsoft Office PowerPoint</Application>
  <PresentationFormat>Widescreen</PresentationFormat>
  <Paragraphs>140</Paragraphs>
  <Slides>20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Calibri,Sans-Serif</vt:lpstr>
      <vt:lpstr>Century Gothic</vt:lpstr>
      <vt:lpstr>Wingdings 3</vt:lpstr>
      <vt:lpstr>Wisp</vt:lpstr>
      <vt:lpstr>Evaluating the Care and Support Needs of Older People </vt:lpstr>
      <vt:lpstr>INTRODUCTION</vt:lpstr>
      <vt:lpstr>WHY OLD AGE MATTER</vt:lpstr>
      <vt:lpstr>THEORIC FRAMEWORK</vt:lpstr>
      <vt:lpstr>LEGISLATION AND POLICY</vt:lpstr>
      <vt:lpstr>CURRENT CARE AND SUPPORT PROVISION</vt:lpstr>
      <vt:lpstr>EVALUATING HOME CARE VS RESIDENTIAL CARE</vt:lpstr>
      <vt:lpstr>RESIDENTIAL CARE</vt:lpstr>
      <vt:lpstr>Technology innovation 1: Telecare, Remote Monitoring, Digital Health and Assistive Technology  </vt:lpstr>
      <vt:lpstr>PowerPoint Presentation</vt:lpstr>
      <vt:lpstr>Fictional case: Mrs A, aged 82</vt:lpstr>
      <vt:lpstr>Case study: Critical evaluation</vt:lpstr>
      <vt:lpstr>Inequalities and barriers to support</vt:lpstr>
      <vt:lpstr>Mental wellbeing, dignity and carers</vt:lpstr>
      <vt:lpstr>Recommendations for improvement</vt:lpstr>
      <vt:lpstr>Implementation barriers and critical discussion</vt:lpstr>
      <vt:lpstr>CONCLUSION</vt:lpstr>
      <vt:lpstr>REFERENCE LIST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Kadija Ali (2333121)</cp:lastModifiedBy>
  <cp:revision>350</cp:revision>
  <dcterms:created xsi:type="dcterms:W3CDTF">2026-10-20T21:18:58Z</dcterms:created>
  <dcterms:modified xsi:type="dcterms:W3CDTF">2026-10-22T20:12:46Z</dcterms:modified>
</cp:coreProperties>
</file>