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808"/>
    <p:restoredTop sz="95884"/>
  </p:normalViewPr>
  <p:slideViewPr>
    <p:cSldViewPr snapToGrid="0" snapToObjects="1">
      <p:cViewPr varScale="1">
        <p:scale>
          <a:sx n="108" d="100"/>
          <a:sy n="108" d="100"/>
        </p:scale>
        <p:origin x="208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F7F83A-F32C-4401-8146-2938C3ED6B90}" type="doc">
      <dgm:prSet loTypeId="urn:microsoft.com/office/officeart/2005/8/layout/hierarchy1" loCatId="hierarchy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50E63A6-1445-453E-BB18-81671D3FAC41}">
      <dgm:prSet/>
      <dgm:spPr/>
      <dgm:t>
        <a:bodyPr/>
        <a:lstStyle/>
        <a:p>
          <a:r>
            <a:rPr lang="en-GB" b="1" dirty="0"/>
            <a:t> Aim</a:t>
          </a:r>
          <a:endParaRPr lang="en-US" dirty="0"/>
        </a:p>
      </dgm:t>
    </dgm:pt>
    <dgm:pt modelId="{BE4F91A5-627F-416E-8894-8C8E1DA02421}" type="parTrans" cxnId="{55F577AB-3ABE-4B08-9462-000BD248A7EB}">
      <dgm:prSet/>
      <dgm:spPr/>
      <dgm:t>
        <a:bodyPr/>
        <a:lstStyle/>
        <a:p>
          <a:endParaRPr lang="en-US"/>
        </a:p>
      </dgm:t>
    </dgm:pt>
    <dgm:pt modelId="{5754B9E6-5EE0-4A3C-9460-BBBF99D3F90D}" type="sibTrans" cxnId="{55F577AB-3ABE-4B08-9462-000BD248A7EB}">
      <dgm:prSet/>
      <dgm:spPr/>
      <dgm:t>
        <a:bodyPr/>
        <a:lstStyle/>
        <a:p>
          <a:endParaRPr lang="en-US"/>
        </a:p>
      </dgm:t>
    </dgm:pt>
    <dgm:pt modelId="{C3B59869-1AD0-4975-A1C5-CCA852DD2AE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aim of this systematic literature review is to explore and investigate the impact and aftermath of domestic violence on children’s development.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will also describe how it affects them in terms of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social, emotional, psychological and even physical development.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E0C987-CD75-4806-838D-A0466D828DF8}" type="parTrans" cxnId="{E12D57FB-A239-4177-BC57-FC31D35EB316}">
      <dgm:prSet/>
      <dgm:spPr/>
      <dgm:t>
        <a:bodyPr/>
        <a:lstStyle/>
        <a:p>
          <a:endParaRPr lang="en-US"/>
        </a:p>
      </dgm:t>
    </dgm:pt>
    <dgm:pt modelId="{BE72C23B-C8EE-43BF-A241-4FB459CDC404}" type="sibTrans" cxnId="{E12D57FB-A239-4177-BC57-FC31D35EB316}">
      <dgm:prSet/>
      <dgm:spPr/>
      <dgm:t>
        <a:bodyPr/>
        <a:lstStyle/>
        <a:p>
          <a:endParaRPr lang="en-US"/>
        </a:p>
      </dgm:t>
    </dgm:pt>
    <dgm:pt modelId="{EEEAD98F-5458-4241-8155-F5DF22023399}" type="pres">
      <dgm:prSet presAssocID="{0AF7F83A-F32C-4401-8146-2938C3ED6B9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BABD89B-CAF1-DB47-8F42-25C5B7E01DA7}" type="pres">
      <dgm:prSet presAssocID="{D50E63A6-1445-453E-BB18-81671D3FAC41}" presName="hierRoot1" presStyleCnt="0"/>
      <dgm:spPr/>
    </dgm:pt>
    <dgm:pt modelId="{93C90B22-5CCB-634F-B44A-214E9CD67D5B}" type="pres">
      <dgm:prSet presAssocID="{D50E63A6-1445-453E-BB18-81671D3FAC41}" presName="composite" presStyleCnt="0"/>
      <dgm:spPr/>
    </dgm:pt>
    <dgm:pt modelId="{69B98EDA-55B9-A840-AD40-E4BA9CFF38F8}" type="pres">
      <dgm:prSet presAssocID="{D50E63A6-1445-453E-BB18-81671D3FAC41}" presName="background" presStyleLbl="node0" presStyleIdx="0" presStyleCnt="2"/>
      <dgm:spPr>
        <a:solidFill>
          <a:schemeClr val="bg2">
            <a:lumMod val="20000"/>
            <a:lumOff val="80000"/>
          </a:schemeClr>
        </a:solidFill>
      </dgm:spPr>
    </dgm:pt>
    <dgm:pt modelId="{FBC32A44-AB05-0348-B4C9-5EAB0A44952C}" type="pres">
      <dgm:prSet presAssocID="{D50E63A6-1445-453E-BB18-81671D3FAC41}" presName="text" presStyleLbl="fgAcc0" presStyleIdx="0" presStyleCnt="2" custScaleX="81084" custScaleY="58436">
        <dgm:presLayoutVars>
          <dgm:chPref val="3"/>
        </dgm:presLayoutVars>
      </dgm:prSet>
      <dgm:spPr/>
    </dgm:pt>
    <dgm:pt modelId="{DFC7171B-1667-DB43-9C5A-C337BD9D42A1}" type="pres">
      <dgm:prSet presAssocID="{D50E63A6-1445-453E-BB18-81671D3FAC41}" presName="hierChild2" presStyleCnt="0"/>
      <dgm:spPr/>
    </dgm:pt>
    <dgm:pt modelId="{28E518AE-006A-DA4B-AEEE-D177E3578CDB}" type="pres">
      <dgm:prSet presAssocID="{C3B59869-1AD0-4975-A1C5-CCA852DD2AEC}" presName="hierRoot1" presStyleCnt="0"/>
      <dgm:spPr/>
    </dgm:pt>
    <dgm:pt modelId="{CC8E2DB0-DD4B-4042-ADA5-A86AC85CDE36}" type="pres">
      <dgm:prSet presAssocID="{C3B59869-1AD0-4975-A1C5-CCA852DD2AEC}" presName="composite" presStyleCnt="0"/>
      <dgm:spPr/>
    </dgm:pt>
    <dgm:pt modelId="{917B1D3B-A158-5C49-8EF9-1A0511E5C1C6}" type="pres">
      <dgm:prSet presAssocID="{C3B59869-1AD0-4975-A1C5-CCA852DD2AEC}" presName="background" presStyleLbl="node0" presStyleIdx="1" presStyleCnt="2"/>
      <dgm:spPr>
        <a:solidFill>
          <a:schemeClr val="bg2">
            <a:lumMod val="20000"/>
            <a:lumOff val="80000"/>
          </a:schemeClr>
        </a:solidFill>
      </dgm:spPr>
    </dgm:pt>
    <dgm:pt modelId="{6436A5BF-DF9F-F74E-831C-7C8F01885654}" type="pres">
      <dgm:prSet presAssocID="{C3B59869-1AD0-4975-A1C5-CCA852DD2AEC}" presName="text" presStyleLbl="fgAcc0" presStyleIdx="1" presStyleCnt="2" custScaleX="132542" custScaleY="116725">
        <dgm:presLayoutVars>
          <dgm:chPref val="3"/>
        </dgm:presLayoutVars>
      </dgm:prSet>
      <dgm:spPr/>
    </dgm:pt>
    <dgm:pt modelId="{D589AE73-1A07-DE40-A336-7855E3269059}" type="pres">
      <dgm:prSet presAssocID="{C3B59869-1AD0-4975-A1C5-CCA852DD2AEC}" presName="hierChild2" presStyleCnt="0"/>
      <dgm:spPr/>
    </dgm:pt>
  </dgm:ptLst>
  <dgm:cxnLst>
    <dgm:cxn modelId="{05756E08-BE5F-544C-ABDD-B2A6F186DBAF}" type="presOf" srcId="{C3B59869-1AD0-4975-A1C5-CCA852DD2AEC}" destId="{6436A5BF-DF9F-F74E-831C-7C8F01885654}" srcOrd="0" destOrd="0" presId="urn:microsoft.com/office/officeart/2005/8/layout/hierarchy1"/>
    <dgm:cxn modelId="{6F605949-6C17-8246-B1D9-A716ADBDC090}" type="presOf" srcId="{0AF7F83A-F32C-4401-8146-2938C3ED6B90}" destId="{EEEAD98F-5458-4241-8155-F5DF22023399}" srcOrd="0" destOrd="0" presId="urn:microsoft.com/office/officeart/2005/8/layout/hierarchy1"/>
    <dgm:cxn modelId="{55F577AB-3ABE-4B08-9462-000BD248A7EB}" srcId="{0AF7F83A-F32C-4401-8146-2938C3ED6B90}" destId="{D50E63A6-1445-453E-BB18-81671D3FAC41}" srcOrd="0" destOrd="0" parTransId="{BE4F91A5-627F-416E-8894-8C8E1DA02421}" sibTransId="{5754B9E6-5EE0-4A3C-9460-BBBF99D3F90D}"/>
    <dgm:cxn modelId="{FCF98CEF-9FDB-6747-9194-2C51DDAF4FFF}" type="presOf" srcId="{D50E63A6-1445-453E-BB18-81671D3FAC41}" destId="{FBC32A44-AB05-0348-B4C9-5EAB0A44952C}" srcOrd="0" destOrd="0" presId="urn:microsoft.com/office/officeart/2005/8/layout/hierarchy1"/>
    <dgm:cxn modelId="{E12D57FB-A239-4177-BC57-FC31D35EB316}" srcId="{0AF7F83A-F32C-4401-8146-2938C3ED6B90}" destId="{C3B59869-1AD0-4975-A1C5-CCA852DD2AEC}" srcOrd="1" destOrd="0" parTransId="{99E0C987-CD75-4806-838D-A0466D828DF8}" sibTransId="{BE72C23B-C8EE-43BF-A241-4FB459CDC404}"/>
    <dgm:cxn modelId="{BF3657D6-7668-9147-92CC-03C25997873E}" type="presParOf" srcId="{EEEAD98F-5458-4241-8155-F5DF22023399}" destId="{2BABD89B-CAF1-DB47-8F42-25C5B7E01DA7}" srcOrd="0" destOrd="0" presId="urn:microsoft.com/office/officeart/2005/8/layout/hierarchy1"/>
    <dgm:cxn modelId="{BCD6D916-A89A-0F4D-B2CF-F700E2AD2CA6}" type="presParOf" srcId="{2BABD89B-CAF1-DB47-8F42-25C5B7E01DA7}" destId="{93C90B22-5CCB-634F-B44A-214E9CD67D5B}" srcOrd="0" destOrd="0" presId="urn:microsoft.com/office/officeart/2005/8/layout/hierarchy1"/>
    <dgm:cxn modelId="{69ABDF08-5E93-474B-A50B-3ECA8D5451EB}" type="presParOf" srcId="{93C90B22-5CCB-634F-B44A-214E9CD67D5B}" destId="{69B98EDA-55B9-A840-AD40-E4BA9CFF38F8}" srcOrd="0" destOrd="0" presId="urn:microsoft.com/office/officeart/2005/8/layout/hierarchy1"/>
    <dgm:cxn modelId="{27283A57-6CC0-C74F-84DF-219CD451215B}" type="presParOf" srcId="{93C90B22-5CCB-634F-B44A-214E9CD67D5B}" destId="{FBC32A44-AB05-0348-B4C9-5EAB0A44952C}" srcOrd="1" destOrd="0" presId="urn:microsoft.com/office/officeart/2005/8/layout/hierarchy1"/>
    <dgm:cxn modelId="{8C9BAEAD-73D4-1741-B561-6C468069CF69}" type="presParOf" srcId="{2BABD89B-CAF1-DB47-8F42-25C5B7E01DA7}" destId="{DFC7171B-1667-DB43-9C5A-C337BD9D42A1}" srcOrd="1" destOrd="0" presId="urn:microsoft.com/office/officeart/2005/8/layout/hierarchy1"/>
    <dgm:cxn modelId="{C3FF40EF-E756-B647-B62D-E48C0183993E}" type="presParOf" srcId="{EEEAD98F-5458-4241-8155-F5DF22023399}" destId="{28E518AE-006A-DA4B-AEEE-D177E3578CDB}" srcOrd="1" destOrd="0" presId="urn:microsoft.com/office/officeart/2005/8/layout/hierarchy1"/>
    <dgm:cxn modelId="{A50D9F76-01D8-024E-AFDE-312EC9FFAB4A}" type="presParOf" srcId="{28E518AE-006A-DA4B-AEEE-D177E3578CDB}" destId="{CC8E2DB0-DD4B-4042-ADA5-A86AC85CDE36}" srcOrd="0" destOrd="0" presId="urn:microsoft.com/office/officeart/2005/8/layout/hierarchy1"/>
    <dgm:cxn modelId="{5806D709-C9F7-D849-ADAF-E4D0AF752AEC}" type="presParOf" srcId="{CC8E2DB0-DD4B-4042-ADA5-A86AC85CDE36}" destId="{917B1D3B-A158-5C49-8EF9-1A0511E5C1C6}" srcOrd="0" destOrd="0" presId="urn:microsoft.com/office/officeart/2005/8/layout/hierarchy1"/>
    <dgm:cxn modelId="{072573A8-064A-474B-99C9-50682AE26850}" type="presParOf" srcId="{CC8E2DB0-DD4B-4042-ADA5-A86AC85CDE36}" destId="{6436A5BF-DF9F-F74E-831C-7C8F01885654}" srcOrd="1" destOrd="0" presId="urn:microsoft.com/office/officeart/2005/8/layout/hierarchy1"/>
    <dgm:cxn modelId="{971FF6FA-67B8-DC41-BD41-93BC7CFC84E5}" type="presParOf" srcId="{28E518AE-006A-DA4B-AEEE-D177E3578CDB}" destId="{D589AE73-1A07-DE40-A336-7855E326905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699FBF-F7E1-4E96-B990-427D4E1328B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A576E1-793B-4654-90DA-E8D39204F191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dirty="0"/>
            <a:t>1)</a:t>
          </a:r>
        </a:p>
        <a:p>
          <a:pPr algn="ctr">
            <a:lnSpc>
              <a:spcPct val="100000"/>
            </a:lnSpc>
          </a:pPr>
          <a:r>
            <a:rPr lang="en-GB" dirty="0"/>
            <a:t>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 examine how domestic violence impacts children’s development and to raise awareness of the signs.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B98608-1BBF-4E2F-8DE1-22DB84A9CB15}" type="parTrans" cxnId="{F3396318-9B3B-400C-998C-0C8E7B83E668}">
      <dgm:prSet/>
      <dgm:spPr/>
      <dgm:t>
        <a:bodyPr/>
        <a:lstStyle/>
        <a:p>
          <a:endParaRPr lang="en-US"/>
        </a:p>
      </dgm:t>
    </dgm:pt>
    <dgm:pt modelId="{DD4FE884-2573-4507-A499-83D27DA87E4A}" type="sibTrans" cxnId="{F3396318-9B3B-400C-998C-0C8E7B83E668}">
      <dgm:prSet/>
      <dgm:spPr/>
      <dgm:t>
        <a:bodyPr/>
        <a:lstStyle/>
        <a:p>
          <a:endParaRPr lang="en-US"/>
        </a:p>
      </dgm:t>
    </dgm:pt>
    <dgm:pt modelId="{0123637B-F9E8-4275-BDEC-2ECF432FCD9B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2)</a:t>
          </a:r>
        </a:p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 research and analyse evidence such as:</a:t>
          </a:r>
        </a:p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- current policies</a:t>
          </a:r>
        </a:p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- available data </a:t>
          </a:r>
        </a:p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acts </a:t>
          </a:r>
        </a:p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legislations </a:t>
          </a:r>
        </a:p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official statistics</a:t>
          </a:r>
          <a:endParaRPr lang="en-US" dirty="0"/>
        </a:p>
      </dgm:t>
    </dgm:pt>
    <dgm:pt modelId="{4F6DBFFD-EB92-49E3-9C8C-30B8451C8799}" type="parTrans" cxnId="{9B13CF6C-993B-4248-9CC4-D42E341D71DA}">
      <dgm:prSet/>
      <dgm:spPr/>
      <dgm:t>
        <a:bodyPr/>
        <a:lstStyle/>
        <a:p>
          <a:endParaRPr lang="en-US"/>
        </a:p>
      </dgm:t>
    </dgm:pt>
    <dgm:pt modelId="{B9BE06D1-AE45-434D-B558-D9A0D739CCE5}" type="sibTrans" cxnId="{9B13CF6C-993B-4248-9CC4-D42E341D71DA}">
      <dgm:prSet/>
      <dgm:spPr/>
      <dgm:t>
        <a:bodyPr/>
        <a:lstStyle/>
        <a:p>
          <a:endParaRPr lang="en-US"/>
        </a:p>
      </dgm:t>
    </dgm:pt>
    <dgm:pt modelId="{C4C5B2E4-DAEE-49BF-A23E-4AD874F6892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3)</a:t>
          </a:r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aim will be executed based on the studies and the substantial research that will be conducted.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BC7393-6F45-4F56-A243-03A3E9209C9A}" type="parTrans" cxnId="{4E27607E-5E27-4850-8D93-A5E4802BCDB7}">
      <dgm:prSet/>
      <dgm:spPr/>
      <dgm:t>
        <a:bodyPr/>
        <a:lstStyle/>
        <a:p>
          <a:endParaRPr lang="en-US"/>
        </a:p>
      </dgm:t>
    </dgm:pt>
    <dgm:pt modelId="{12BFEE72-7E93-45BC-A7EA-ED699BA56638}" type="sibTrans" cxnId="{4E27607E-5E27-4850-8D93-A5E4802BCDB7}">
      <dgm:prSet/>
      <dgm:spPr/>
      <dgm:t>
        <a:bodyPr/>
        <a:lstStyle/>
        <a:p>
          <a:endParaRPr lang="en-US"/>
        </a:p>
      </dgm:t>
    </dgm:pt>
    <dgm:pt modelId="{47EBD4D2-BC79-406C-8CF4-24E42F43E16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4) </a:t>
          </a:r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Evaluate and  summarise the findings. Provide recommendations for families, school practitioners, local organisations and  further research to improve practice</a:t>
          </a:r>
          <a:r>
            <a:rPr lang="en-GB" dirty="0"/>
            <a:t>. </a:t>
          </a:r>
          <a:endParaRPr lang="en-US" dirty="0"/>
        </a:p>
      </dgm:t>
    </dgm:pt>
    <dgm:pt modelId="{A8001CB5-7E50-48BE-AF7E-DD17F37A042B}" type="parTrans" cxnId="{9F564A9D-88E4-4CAE-A3DD-A46DB39D69D1}">
      <dgm:prSet/>
      <dgm:spPr/>
      <dgm:t>
        <a:bodyPr/>
        <a:lstStyle/>
        <a:p>
          <a:endParaRPr lang="en-US"/>
        </a:p>
      </dgm:t>
    </dgm:pt>
    <dgm:pt modelId="{C96EE216-7063-40B6-97F4-B81B682F9A10}" type="sibTrans" cxnId="{9F564A9D-88E4-4CAE-A3DD-A46DB39D69D1}">
      <dgm:prSet/>
      <dgm:spPr/>
      <dgm:t>
        <a:bodyPr/>
        <a:lstStyle/>
        <a:p>
          <a:endParaRPr lang="en-US"/>
        </a:p>
      </dgm:t>
    </dgm:pt>
    <dgm:pt modelId="{2A4EF591-B48D-8643-9EEF-5400425662C4}" type="pres">
      <dgm:prSet presAssocID="{F2699FBF-F7E1-4E96-B990-427D4E1328B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7850F30-BC53-D245-8D99-C72CD262B8BC}" type="pres">
      <dgm:prSet presAssocID="{21A576E1-793B-4654-90DA-E8D39204F191}" presName="hierRoot1" presStyleCnt="0"/>
      <dgm:spPr/>
    </dgm:pt>
    <dgm:pt modelId="{62CF63DB-1874-6C47-A4AC-67882F0CC6C5}" type="pres">
      <dgm:prSet presAssocID="{21A576E1-793B-4654-90DA-E8D39204F191}" presName="composite" presStyleCnt="0"/>
      <dgm:spPr/>
    </dgm:pt>
    <dgm:pt modelId="{C8EE6556-68D8-D444-A0D7-1795D14BE998}" type="pres">
      <dgm:prSet presAssocID="{21A576E1-793B-4654-90DA-E8D39204F191}" presName="background" presStyleLbl="node0" presStyleIdx="0" presStyleCnt="4"/>
      <dgm:spPr>
        <a:solidFill>
          <a:schemeClr val="bg2">
            <a:lumMod val="20000"/>
            <a:lumOff val="80000"/>
          </a:schemeClr>
        </a:solidFill>
      </dgm:spPr>
    </dgm:pt>
    <dgm:pt modelId="{54175408-0244-B942-B825-B189F483293A}" type="pres">
      <dgm:prSet presAssocID="{21A576E1-793B-4654-90DA-E8D39204F191}" presName="text" presStyleLbl="fgAcc0" presStyleIdx="0" presStyleCnt="4" custScaleX="145627" custScaleY="458940" custLinFactNeighborX="6802" custLinFactNeighborY="5674">
        <dgm:presLayoutVars>
          <dgm:chPref val="3"/>
        </dgm:presLayoutVars>
      </dgm:prSet>
      <dgm:spPr/>
    </dgm:pt>
    <dgm:pt modelId="{6755CD4B-92D7-784A-A4EF-C1A9DE440A3E}" type="pres">
      <dgm:prSet presAssocID="{21A576E1-793B-4654-90DA-E8D39204F191}" presName="hierChild2" presStyleCnt="0"/>
      <dgm:spPr/>
    </dgm:pt>
    <dgm:pt modelId="{C3F0BA04-165D-8D4D-95FA-1ADB18A8EB07}" type="pres">
      <dgm:prSet presAssocID="{0123637B-F9E8-4275-BDEC-2ECF432FCD9B}" presName="hierRoot1" presStyleCnt="0"/>
      <dgm:spPr/>
    </dgm:pt>
    <dgm:pt modelId="{3B4745AC-8239-A244-A545-27E1F7E3668E}" type="pres">
      <dgm:prSet presAssocID="{0123637B-F9E8-4275-BDEC-2ECF432FCD9B}" presName="composite" presStyleCnt="0"/>
      <dgm:spPr/>
    </dgm:pt>
    <dgm:pt modelId="{00ECFF87-0AF7-7B4F-96DC-06C44A5F3A9C}" type="pres">
      <dgm:prSet presAssocID="{0123637B-F9E8-4275-BDEC-2ECF432FCD9B}" presName="background" presStyleLbl="node0" presStyleIdx="1" presStyleCnt="4"/>
      <dgm:spPr>
        <a:solidFill>
          <a:schemeClr val="bg2">
            <a:lumMod val="20000"/>
            <a:lumOff val="80000"/>
          </a:schemeClr>
        </a:solidFill>
      </dgm:spPr>
    </dgm:pt>
    <dgm:pt modelId="{8F83EE50-DBAA-EE4B-9E63-B44AEEA3949C}" type="pres">
      <dgm:prSet presAssocID="{0123637B-F9E8-4275-BDEC-2ECF432FCD9B}" presName="text" presStyleLbl="fgAcc0" presStyleIdx="1" presStyleCnt="4" custScaleX="167706" custScaleY="441650" custLinFactNeighborX="1890" custLinFactNeighborY="37920">
        <dgm:presLayoutVars>
          <dgm:chPref val="3"/>
        </dgm:presLayoutVars>
      </dgm:prSet>
      <dgm:spPr/>
    </dgm:pt>
    <dgm:pt modelId="{2E03ABBB-DB97-CC4B-8BD9-1B68CB859BC4}" type="pres">
      <dgm:prSet presAssocID="{0123637B-F9E8-4275-BDEC-2ECF432FCD9B}" presName="hierChild2" presStyleCnt="0"/>
      <dgm:spPr/>
    </dgm:pt>
    <dgm:pt modelId="{AFCA1403-8936-7245-9419-E7048F4A9D82}" type="pres">
      <dgm:prSet presAssocID="{C4C5B2E4-DAEE-49BF-A23E-4AD874F6892D}" presName="hierRoot1" presStyleCnt="0"/>
      <dgm:spPr/>
    </dgm:pt>
    <dgm:pt modelId="{8CD5A494-70B3-E04A-9436-3827B3C3A29F}" type="pres">
      <dgm:prSet presAssocID="{C4C5B2E4-DAEE-49BF-A23E-4AD874F6892D}" presName="composite" presStyleCnt="0"/>
      <dgm:spPr/>
    </dgm:pt>
    <dgm:pt modelId="{A462B636-986A-2648-805B-6ABD33550855}" type="pres">
      <dgm:prSet presAssocID="{C4C5B2E4-DAEE-49BF-A23E-4AD874F6892D}" presName="background" presStyleLbl="node0" presStyleIdx="2" presStyleCnt="4"/>
      <dgm:spPr>
        <a:solidFill>
          <a:schemeClr val="bg2">
            <a:lumMod val="20000"/>
            <a:lumOff val="80000"/>
          </a:schemeClr>
        </a:solidFill>
      </dgm:spPr>
    </dgm:pt>
    <dgm:pt modelId="{7E19EF63-32A8-E14F-96F0-914F1C5CABB7}" type="pres">
      <dgm:prSet presAssocID="{C4C5B2E4-DAEE-49BF-A23E-4AD874F6892D}" presName="text" presStyleLbl="fgAcc0" presStyleIdx="2" presStyleCnt="4" custScaleX="176909" custScaleY="452938" custLinFactNeighborX="-551" custLinFactNeighborY="11521">
        <dgm:presLayoutVars>
          <dgm:chPref val="3"/>
        </dgm:presLayoutVars>
      </dgm:prSet>
      <dgm:spPr/>
    </dgm:pt>
    <dgm:pt modelId="{639643A1-DB8C-1448-862A-E1F23BEA7E14}" type="pres">
      <dgm:prSet presAssocID="{C4C5B2E4-DAEE-49BF-A23E-4AD874F6892D}" presName="hierChild2" presStyleCnt="0"/>
      <dgm:spPr/>
    </dgm:pt>
    <dgm:pt modelId="{13D01BEA-F6B9-9A47-9EC8-821C64333B2B}" type="pres">
      <dgm:prSet presAssocID="{47EBD4D2-BC79-406C-8CF4-24E42F43E16B}" presName="hierRoot1" presStyleCnt="0"/>
      <dgm:spPr/>
    </dgm:pt>
    <dgm:pt modelId="{AA451EFB-A54A-8349-8C9B-EC089FE6CC0C}" type="pres">
      <dgm:prSet presAssocID="{47EBD4D2-BC79-406C-8CF4-24E42F43E16B}" presName="composite" presStyleCnt="0"/>
      <dgm:spPr/>
    </dgm:pt>
    <dgm:pt modelId="{207B277C-911F-FE4A-99FE-E1CB5F020967}" type="pres">
      <dgm:prSet presAssocID="{47EBD4D2-BC79-406C-8CF4-24E42F43E16B}" presName="background" presStyleLbl="node0" presStyleIdx="3" presStyleCnt="4"/>
      <dgm:spPr>
        <a:solidFill>
          <a:schemeClr val="bg2">
            <a:lumMod val="20000"/>
            <a:lumOff val="80000"/>
          </a:schemeClr>
        </a:solidFill>
      </dgm:spPr>
    </dgm:pt>
    <dgm:pt modelId="{7B154516-D539-9A44-830C-A0580CAE4C91}" type="pres">
      <dgm:prSet presAssocID="{47EBD4D2-BC79-406C-8CF4-24E42F43E16B}" presName="text" presStyleLbl="fgAcc0" presStyleIdx="3" presStyleCnt="4" custScaleX="158623" custScaleY="445797" custLinFactNeighborX="-3750" custLinFactNeighborY="33327">
        <dgm:presLayoutVars>
          <dgm:chPref val="3"/>
        </dgm:presLayoutVars>
      </dgm:prSet>
      <dgm:spPr/>
    </dgm:pt>
    <dgm:pt modelId="{095045AB-CB88-A54E-98BD-4C3173E484C3}" type="pres">
      <dgm:prSet presAssocID="{47EBD4D2-BC79-406C-8CF4-24E42F43E16B}" presName="hierChild2" presStyleCnt="0"/>
      <dgm:spPr/>
    </dgm:pt>
  </dgm:ptLst>
  <dgm:cxnLst>
    <dgm:cxn modelId="{929FAB01-85F5-C741-98EE-85494B8875E8}" type="presOf" srcId="{F2699FBF-F7E1-4E96-B990-427D4E1328B7}" destId="{2A4EF591-B48D-8643-9EEF-5400425662C4}" srcOrd="0" destOrd="0" presId="urn:microsoft.com/office/officeart/2005/8/layout/hierarchy1"/>
    <dgm:cxn modelId="{F3396318-9B3B-400C-998C-0C8E7B83E668}" srcId="{F2699FBF-F7E1-4E96-B990-427D4E1328B7}" destId="{21A576E1-793B-4654-90DA-E8D39204F191}" srcOrd="0" destOrd="0" parTransId="{26B98608-1BBF-4E2F-8DE1-22DB84A9CB15}" sibTransId="{DD4FE884-2573-4507-A499-83D27DA87E4A}"/>
    <dgm:cxn modelId="{BD391D1D-D33A-9241-88DD-03C60CE9778C}" type="presOf" srcId="{21A576E1-793B-4654-90DA-E8D39204F191}" destId="{54175408-0244-B942-B825-B189F483293A}" srcOrd="0" destOrd="0" presId="urn:microsoft.com/office/officeart/2005/8/layout/hierarchy1"/>
    <dgm:cxn modelId="{B3D50938-C2D6-374B-B559-28AE7CDE15B5}" type="presOf" srcId="{0123637B-F9E8-4275-BDEC-2ECF432FCD9B}" destId="{8F83EE50-DBAA-EE4B-9E63-B44AEEA3949C}" srcOrd="0" destOrd="0" presId="urn:microsoft.com/office/officeart/2005/8/layout/hierarchy1"/>
    <dgm:cxn modelId="{9B13CF6C-993B-4248-9CC4-D42E341D71DA}" srcId="{F2699FBF-F7E1-4E96-B990-427D4E1328B7}" destId="{0123637B-F9E8-4275-BDEC-2ECF432FCD9B}" srcOrd="1" destOrd="0" parTransId="{4F6DBFFD-EB92-49E3-9C8C-30B8451C8799}" sibTransId="{B9BE06D1-AE45-434D-B558-D9A0D739CCE5}"/>
    <dgm:cxn modelId="{CA2A0273-CF24-2A44-8E3B-D6C7C83D4E00}" type="presOf" srcId="{C4C5B2E4-DAEE-49BF-A23E-4AD874F6892D}" destId="{7E19EF63-32A8-E14F-96F0-914F1C5CABB7}" srcOrd="0" destOrd="0" presId="urn:microsoft.com/office/officeart/2005/8/layout/hierarchy1"/>
    <dgm:cxn modelId="{4E27607E-5E27-4850-8D93-A5E4802BCDB7}" srcId="{F2699FBF-F7E1-4E96-B990-427D4E1328B7}" destId="{C4C5B2E4-DAEE-49BF-A23E-4AD874F6892D}" srcOrd="2" destOrd="0" parTransId="{BCBC7393-6F45-4F56-A243-03A3E9209C9A}" sibTransId="{12BFEE72-7E93-45BC-A7EA-ED699BA56638}"/>
    <dgm:cxn modelId="{B4BE9F8A-C880-5A48-8DC3-ADCFDBAC26DB}" type="presOf" srcId="{47EBD4D2-BC79-406C-8CF4-24E42F43E16B}" destId="{7B154516-D539-9A44-830C-A0580CAE4C91}" srcOrd="0" destOrd="0" presId="urn:microsoft.com/office/officeart/2005/8/layout/hierarchy1"/>
    <dgm:cxn modelId="{9F564A9D-88E4-4CAE-A3DD-A46DB39D69D1}" srcId="{F2699FBF-F7E1-4E96-B990-427D4E1328B7}" destId="{47EBD4D2-BC79-406C-8CF4-24E42F43E16B}" srcOrd="3" destOrd="0" parTransId="{A8001CB5-7E50-48BE-AF7E-DD17F37A042B}" sibTransId="{C96EE216-7063-40B6-97F4-B81B682F9A10}"/>
    <dgm:cxn modelId="{8A0B828F-BAD0-454D-8D7C-0FE416881B79}" type="presParOf" srcId="{2A4EF591-B48D-8643-9EEF-5400425662C4}" destId="{07850F30-BC53-D245-8D99-C72CD262B8BC}" srcOrd="0" destOrd="0" presId="urn:microsoft.com/office/officeart/2005/8/layout/hierarchy1"/>
    <dgm:cxn modelId="{DCD6150B-D444-EB47-9520-E9C1E9D8E0A7}" type="presParOf" srcId="{07850F30-BC53-D245-8D99-C72CD262B8BC}" destId="{62CF63DB-1874-6C47-A4AC-67882F0CC6C5}" srcOrd="0" destOrd="0" presId="urn:microsoft.com/office/officeart/2005/8/layout/hierarchy1"/>
    <dgm:cxn modelId="{D1482C04-EFF2-7F4D-8347-5478C94D7FB8}" type="presParOf" srcId="{62CF63DB-1874-6C47-A4AC-67882F0CC6C5}" destId="{C8EE6556-68D8-D444-A0D7-1795D14BE998}" srcOrd="0" destOrd="0" presId="urn:microsoft.com/office/officeart/2005/8/layout/hierarchy1"/>
    <dgm:cxn modelId="{FA864C12-9503-734A-9157-67D1FA397FEC}" type="presParOf" srcId="{62CF63DB-1874-6C47-A4AC-67882F0CC6C5}" destId="{54175408-0244-B942-B825-B189F483293A}" srcOrd="1" destOrd="0" presId="urn:microsoft.com/office/officeart/2005/8/layout/hierarchy1"/>
    <dgm:cxn modelId="{3EBAEABF-2490-5F44-98B2-F769B8D94435}" type="presParOf" srcId="{07850F30-BC53-D245-8D99-C72CD262B8BC}" destId="{6755CD4B-92D7-784A-A4EF-C1A9DE440A3E}" srcOrd="1" destOrd="0" presId="urn:microsoft.com/office/officeart/2005/8/layout/hierarchy1"/>
    <dgm:cxn modelId="{637F9222-08CA-B448-ADEF-3778E991A69A}" type="presParOf" srcId="{2A4EF591-B48D-8643-9EEF-5400425662C4}" destId="{C3F0BA04-165D-8D4D-95FA-1ADB18A8EB07}" srcOrd="1" destOrd="0" presId="urn:microsoft.com/office/officeart/2005/8/layout/hierarchy1"/>
    <dgm:cxn modelId="{EF769F62-7E6C-D843-8343-196903A208A1}" type="presParOf" srcId="{C3F0BA04-165D-8D4D-95FA-1ADB18A8EB07}" destId="{3B4745AC-8239-A244-A545-27E1F7E3668E}" srcOrd="0" destOrd="0" presId="urn:microsoft.com/office/officeart/2005/8/layout/hierarchy1"/>
    <dgm:cxn modelId="{5AF35B95-B2A6-C545-8A56-C52481CEDE10}" type="presParOf" srcId="{3B4745AC-8239-A244-A545-27E1F7E3668E}" destId="{00ECFF87-0AF7-7B4F-96DC-06C44A5F3A9C}" srcOrd="0" destOrd="0" presId="urn:microsoft.com/office/officeart/2005/8/layout/hierarchy1"/>
    <dgm:cxn modelId="{BCF40F4F-D997-B045-97E3-30536062FF5B}" type="presParOf" srcId="{3B4745AC-8239-A244-A545-27E1F7E3668E}" destId="{8F83EE50-DBAA-EE4B-9E63-B44AEEA3949C}" srcOrd="1" destOrd="0" presId="urn:microsoft.com/office/officeart/2005/8/layout/hierarchy1"/>
    <dgm:cxn modelId="{BEB20B7C-170A-5649-85C4-CD69D72634E0}" type="presParOf" srcId="{C3F0BA04-165D-8D4D-95FA-1ADB18A8EB07}" destId="{2E03ABBB-DB97-CC4B-8BD9-1B68CB859BC4}" srcOrd="1" destOrd="0" presId="urn:microsoft.com/office/officeart/2005/8/layout/hierarchy1"/>
    <dgm:cxn modelId="{A3670434-992A-6F42-935D-DA1062BC17CE}" type="presParOf" srcId="{2A4EF591-B48D-8643-9EEF-5400425662C4}" destId="{AFCA1403-8936-7245-9419-E7048F4A9D82}" srcOrd="2" destOrd="0" presId="urn:microsoft.com/office/officeart/2005/8/layout/hierarchy1"/>
    <dgm:cxn modelId="{FE801A1E-5767-E547-8B74-2E7C4E014923}" type="presParOf" srcId="{AFCA1403-8936-7245-9419-E7048F4A9D82}" destId="{8CD5A494-70B3-E04A-9436-3827B3C3A29F}" srcOrd="0" destOrd="0" presId="urn:microsoft.com/office/officeart/2005/8/layout/hierarchy1"/>
    <dgm:cxn modelId="{21A39AA2-1F45-EE4A-B4F1-07386F186DE5}" type="presParOf" srcId="{8CD5A494-70B3-E04A-9436-3827B3C3A29F}" destId="{A462B636-986A-2648-805B-6ABD33550855}" srcOrd="0" destOrd="0" presId="urn:microsoft.com/office/officeart/2005/8/layout/hierarchy1"/>
    <dgm:cxn modelId="{E1C15E14-C5C6-4B4F-A25F-5E9E53C382BA}" type="presParOf" srcId="{8CD5A494-70B3-E04A-9436-3827B3C3A29F}" destId="{7E19EF63-32A8-E14F-96F0-914F1C5CABB7}" srcOrd="1" destOrd="0" presId="urn:microsoft.com/office/officeart/2005/8/layout/hierarchy1"/>
    <dgm:cxn modelId="{6BC85A20-72B8-4842-9F17-120528D6027F}" type="presParOf" srcId="{AFCA1403-8936-7245-9419-E7048F4A9D82}" destId="{639643A1-DB8C-1448-862A-E1F23BEA7E14}" srcOrd="1" destOrd="0" presId="urn:microsoft.com/office/officeart/2005/8/layout/hierarchy1"/>
    <dgm:cxn modelId="{6A54A5A1-E97E-8B4A-A646-55558A72BBE2}" type="presParOf" srcId="{2A4EF591-B48D-8643-9EEF-5400425662C4}" destId="{13D01BEA-F6B9-9A47-9EC8-821C64333B2B}" srcOrd="3" destOrd="0" presId="urn:microsoft.com/office/officeart/2005/8/layout/hierarchy1"/>
    <dgm:cxn modelId="{0BDEC2FE-8EE0-E546-B874-BBE9A48F4173}" type="presParOf" srcId="{13D01BEA-F6B9-9A47-9EC8-821C64333B2B}" destId="{AA451EFB-A54A-8349-8C9B-EC089FE6CC0C}" srcOrd="0" destOrd="0" presId="urn:microsoft.com/office/officeart/2005/8/layout/hierarchy1"/>
    <dgm:cxn modelId="{FC4DE1F5-355E-4D4A-9C75-C4269A3469A7}" type="presParOf" srcId="{AA451EFB-A54A-8349-8C9B-EC089FE6CC0C}" destId="{207B277C-911F-FE4A-99FE-E1CB5F020967}" srcOrd="0" destOrd="0" presId="urn:microsoft.com/office/officeart/2005/8/layout/hierarchy1"/>
    <dgm:cxn modelId="{054FCF1C-2786-8340-8343-22880D48202C}" type="presParOf" srcId="{AA451EFB-A54A-8349-8C9B-EC089FE6CC0C}" destId="{7B154516-D539-9A44-830C-A0580CAE4C91}" srcOrd="1" destOrd="0" presId="urn:microsoft.com/office/officeart/2005/8/layout/hierarchy1"/>
    <dgm:cxn modelId="{80493A44-71B3-9C41-BA89-567CD200F77E}" type="presParOf" srcId="{13D01BEA-F6B9-9A47-9EC8-821C64333B2B}" destId="{095045AB-CB88-A54E-98BD-4C3173E484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98EDA-55B9-A840-AD40-E4BA9CFF38F8}">
      <dsp:nvSpPr>
        <dsp:cNvPr id="0" name=""/>
        <dsp:cNvSpPr/>
      </dsp:nvSpPr>
      <dsp:spPr>
        <a:xfrm>
          <a:off x="2640" y="636603"/>
          <a:ext cx="3719797" cy="1702308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C32A44-AB05-0348-B4C9-5EAB0A44952C}">
      <dsp:nvSpPr>
        <dsp:cNvPr id="0" name=""/>
        <dsp:cNvSpPr/>
      </dsp:nvSpPr>
      <dsp:spPr>
        <a:xfrm>
          <a:off x="512371" y="1120848"/>
          <a:ext cx="3719797" cy="1702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 Aim</a:t>
          </a:r>
          <a:endParaRPr lang="en-US" sz="2800" kern="1200" dirty="0"/>
        </a:p>
      </dsp:txBody>
      <dsp:txXfrm>
        <a:off x="562230" y="1170707"/>
        <a:ext cx="3620079" cy="1602590"/>
      </dsp:txXfrm>
    </dsp:sp>
    <dsp:sp modelId="{917B1D3B-A158-5C49-8EF9-1A0511E5C1C6}">
      <dsp:nvSpPr>
        <dsp:cNvPr id="0" name=""/>
        <dsp:cNvSpPr/>
      </dsp:nvSpPr>
      <dsp:spPr>
        <a:xfrm>
          <a:off x="4741901" y="636603"/>
          <a:ext cx="6080477" cy="3400335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36A5BF-DF9F-F74E-831C-7C8F01885654}">
      <dsp:nvSpPr>
        <dsp:cNvPr id="0" name=""/>
        <dsp:cNvSpPr/>
      </dsp:nvSpPr>
      <dsp:spPr>
        <a:xfrm>
          <a:off x="5251632" y="1120848"/>
          <a:ext cx="6080477" cy="34003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The aim of this systematic literature review is to explore and investigate the impact and aftermath of domestic violence on children’s development.</a:t>
          </a: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It will also describe how it affects them in terms of</a:t>
          </a: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social, emotional, psychological and even physical development.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51224" y="1220440"/>
        <a:ext cx="5881293" cy="32011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EE6556-68D8-D444-A0D7-1795D14BE998}">
      <dsp:nvSpPr>
        <dsp:cNvPr id="0" name=""/>
        <dsp:cNvSpPr/>
      </dsp:nvSpPr>
      <dsp:spPr>
        <a:xfrm>
          <a:off x="112746" y="471522"/>
          <a:ext cx="2349623" cy="4702036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75408-0244-B942-B825-B189F483293A}">
      <dsp:nvSpPr>
        <dsp:cNvPr id="0" name=""/>
        <dsp:cNvSpPr/>
      </dsp:nvSpPr>
      <dsp:spPr>
        <a:xfrm>
          <a:off x="292018" y="641831"/>
          <a:ext cx="2349623" cy="47020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1)</a:t>
          </a:r>
        </a:p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 </a:t>
          </a: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To examine how domestic violence impacts children’s development and to raise awareness of the signs.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0836" y="710649"/>
        <a:ext cx="2211987" cy="4564400"/>
      </dsp:txXfrm>
    </dsp:sp>
    <dsp:sp modelId="{00ECFF87-0AF7-7B4F-96DC-06C44A5F3A9C}">
      <dsp:nvSpPr>
        <dsp:cNvPr id="0" name=""/>
        <dsp:cNvSpPr/>
      </dsp:nvSpPr>
      <dsp:spPr>
        <a:xfrm>
          <a:off x="2741661" y="801896"/>
          <a:ext cx="2705857" cy="452489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3EE50-DBAA-EE4B-9E63-B44AEEA3949C}">
      <dsp:nvSpPr>
        <dsp:cNvPr id="0" name=""/>
        <dsp:cNvSpPr/>
      </dsp:nvSpPr>
      <dsp:spPr>
        <a:xfrm>
          <a:off x="2920934" y="972205"/>
          <a:ext cx="2705857" cy="4524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2)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To research and analyse evidence such as: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 - current policies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 - available data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- acts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- legislations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- official statistics</a:t>
          </a:r>
          <a:endParaRPr lang="en-US" sz="2200" kern="1200" dirty="0"/>
        </a:p>
      </dsp:txBody>
      <dsp:txXfrm>
        <a:off x="3000186" y="1051457"/>
        <a:ext cx="2547353" cy="4366388"/>
      </dsp:txXfrm>
    </dsp:sp>
    <dsp:sp modelId="{A462B636-986A-2648-805B-6ABD33550855}">
      <dsp:nvSpPr>
        <dsp:cNvPr id="0" name=""/>
        <dsp:cNvSpPr/>
      </dsp:nvSpPr>
      <dsp:spPr>
        <a:xfrm>
          <a:off x="5766679" y="531427"/>
          <a:ext cx="2854343" cy="464054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9EF63-32A8-E14F-96F0-914F1C5CABB7}">
      <dsp:nvSpPr>
        <dsp:cNvPr id="0" name=""/>
        <dsp:cNvSpPr/>
      </dsp:nvSpPr>
      <dsp:spPr>
        <a:xfrm>
          <a:off x="5945952" y="701736"/>
          <a:ext cx="2854343" cy="46405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3)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The aim will be executed based on the studies and the substantial research that will be conducted.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29553" y="785337"/>
        <a:ext cx="2687141" cy="4473340"/>
      </dsp:txXfrm>
    </dsp:sp>
    <dsp:sp modelId="{207B277C-911F-FE4A-99FE-E1CB5F020967}">
      <dsp:nvSpPr>
        <dsp:cNvPr id="0" name=""/>
        <dsp:cNvSpPr/>
      </dsp:nvSpPr>
      <dsp:spPr>
        <a:xfrm>
          <a:off x="8927954" y="754839"/>
          <a:ext cx="2559307" cy="4567380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54516-D539-9A44-830C-A0580CAE4C91}">
      <dsp:nvSpPr>
        <dsp:cNvPr id="0" name=""/>
        <dsp:cNvSpPr/>
      </dsp:nvSpPr>
      <dsp:spPr>
        <a:xfrm>
          <a:off x="9107226" y="925148"/>
          <a:ext cx="2559307" cy="45673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4)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Evaluate and  summarise the findings. Provide recommendations for families, school practitioners, local organisations and  further research to improve practice</a:t>
          </a:r>
          <a:r>
            <a:rPr lang="en-GB" sz="2200" kern="1200" dirty="0"/>
            <a:t>. </a:t>
          </a:r>
          <a:endParaRPr lang="en-US" sz="2200" kern="1200" dirty="0"/>
        </a:p>
      </dsp:txBody>
      <dsp:txXfrm>
        <a:off x="9182186" y="1000108"/>
        <a:ext cx="2409387" cy="4417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699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46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298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233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5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908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354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493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2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493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791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93745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84418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069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077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238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331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387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pcc.org.uk/about-us/news-opinion/2022/record-number-children-affected-domestic-abuse/" TargetMode="External"/><Relationship Id="rId2" Type="http://schemas.openxmlformats.org/officeDocument/2006/relationships/hyperlink" Target="https://pubmed.ncbi.nlm.nih.gov/31887480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news-room/fact-sheets/detail/violence-against-children" TargetMode="External"/><Relationship Id="rId4" Type="http://schemas.openxmlformats.org/officeDocument/2006/relationships/hyperlink" Target="https://www.womensaid.org.uk/information-support/what-is-domestic-abuse/impact-on-children-and-young-peop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5" name="Group 12">
            <a:extLst>
              <a:ext uri="{FF2B5EF4-FFF2-40B4-BE49-F238E27FC236}">
                <a16:creationId xmlns:a16="http://schemas.microsoft.com/office/drawing/2014/main" id="{A838DBA2-246D-4087-AE0A-6EA2B4B65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6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8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6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DE9248-46FB-0E4E-B56E-049687685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124" y="1332892"/>
            <a:ext cx="10760075" cy="318037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Course: BSc (Hons) Health and Social Care</a:t>
            </a:r>
            <a:b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Independent Project </a:t>
            </a:r>
            <a:b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(BMHP6020_LON)</a:t>
            </a:r>
            <a:b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 1 - Project Proposal </a:t>
            </a:r>
            <a:b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437451-C9BF-4345-A8BB-276A5AD46E6C}"/>
              </a:ext>
            </a:extLst>
          </p:cNvPr>
          <p:cNvSpPr txBox="1"/>
          <p:nvPr/>
        </p:nvSpPr>
        <p:spPr>
          <a:xfrm>
            <a:off x="1350169" y="4777581"/>
            <a:ext cx="4484687" cy="1319213"/>
          </a:xfrm>
          <a:prstGeom prst="round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Eleni Koutsogeorgou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C14583-AD2B-BA4E-862F-68C3DF5F7FDD}"/>
              </a:ext>
            </a:extLst>
          </p:cNvPr>
          <p:cNvSpPr txBox="1"/>
          <p:nvPr/>
        </p:nvSpPr>
        <p:spPr>
          <a:xfrm>
            <a:off x="7067545" y="4797188"/>
            <a:ext cx="4102101" cy="1293971"/>
          </a:xfrm>
          <a:prstGeom prst="round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Meliha Drenk</a:t>
            </a:r>
          </a:p>
          <a:p>
            <a:pPr algn="ctr">
              <a:spcAft>
                <a:spcPts val="600"/>
              </a:spcAft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1922136</a:t>
            </a:r>
          </a:p>
        </p:txBody>
      </p:sp>
    </p:spTree>
    <p:extLst>
      <p:ext uri="{BB962C8B-B14F-4D97-AF65-F5344CB8AC3E}">
        <p14:creationId xmlns:p14="http://schemas.microsoft.com/office/powerpoint/2010/main" val="3779176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245A3-7091-A94A-9F38-5199CFD34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618518"/>
            <a:ext cx="10817225" cy="1478570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title: The impact of domestic violence on children’s development</a:t>
            </a:r>
            <a:b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9E9B96-90FC-DCF7-6E5A-8781F0B5CF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44201"/>
              </p:ext>
            </p:extLst>
          </p:nvPr>
        </p:nvGraphicFramePr>
        <p:xfrm>
          <a:off x="428625" y="1700213"/>
          <a:ext cx="11334750" cy="5157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419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6B4DA-8FF5-E145-8770-68A6C2ED4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1968" y="101600"/>
            <a:ext cx="5662613" cy="8286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871E5E4-988A-D19F-DBD0-2F3D99A980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72962393"/>
              </p:ext>
            </p:extLst>
          </p:nvPr>
        </p:nvGraphicFramePr>
        <p:xfrm>
          <a:off x="230981" y="739774"/>
          <a:ext cx="11730038" cy="5699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0540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2B92B-C3B6-7E4A-9D4B-9E65146B8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9794" y="1079501"/>
            <a:ext cx="10412411" cy="5600700"/>
          </a:xfrm>
          <a:prstGeom prst="roundRect">
            <a:avLst/>
          </a:prstGeo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Childhood is extremely important period for human’s social and emotional development. (Mcdool,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2019). 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negative impact of domestic violence affects children’s development. 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Globally, the World Health Organisation states that up to 1 billion children under 18 will experience some violence and abuse. (WHO, 2020). 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Statistics show that one in seven children from the United Kingdom will have dealt with domestic violence during their childhood. (Women’s Aid, 2022).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cases increase with 8% during the pandemic. (National Society for the Prevention of Cruelty to Children, 2022). 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 makes this topic important to be explored all over the world and for the Health and Social Care sector in the United Kingdom.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830188-DFAA-A446-945E-62FF0066B2BA}"/>
              </a:ext>
            </a:extLst>
          </p:cNvPr>
          <p:cNvSpPr txBox="1"/>
          <p:nvPr/>
        </p:nvSpPr>
        <p:spPr>
          <a:xfrm>
            <a:off x="4699000" y="177799"/>
            <a:ext cx="2032000" cy="51077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</p:txBody>
      </p:sp>
    </p:spTree>
    <p:extLst>
      <p:ext uri="{BB962C8B-B14F-4D97-AF65-F5344CB8AC3E}">
        <p14:creationId xmlns:p14="http://schemas.microsoft.com/office/powerpoint/2010/main" val="1278557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C77EF9E-5312-1D48-8183-186B67BBB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200" y="977901"/>
            <a:ext cx="6273800" cy="5130799"/>
          </a:xfrm>
          <a:prstGeom prst="roundRect">
            <a:avLst/>
          </a:prstGeom>
          <a:solidFill>
            <a:schemeClr val="tx1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  <a:p>
            <a:pPr lvl="0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Electronic devices (laptop, phone, tablet)</a:t>
            </a:r>
          </a:p>
          <a:p>
            <a:pPr lvl="0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Official websites, statistics and reports </a:t>
            </a:r>
          </a:p>
          <a:p>
            <a:pPr lvl="0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general articles</a:t>
            </a:r>
          </a:p>
          <a:p>
            <a:pPr lvl="0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library and reading list from Moodle</a:t>
            </a:r>
          </a:p>
          <a:p>
            <a:pPr lvl="0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Peer-reviewed journals</a:t>
            </a:r>
          </a:p>
          <a:p>
            <a:pPr lvl="0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and advice from supervisor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D20668B-FAF2-D341-BF80-E05B305B6E8D}"/>
              </a:ext>
            </a:extLst>
          </p:cNvPr>
          <p:cNvSpPr txBox="1">
            <a:spLocks/>
          </p:cNvSpPr>
          <p:nvPr/>
        </p:nvSpPr>
        <p:spPr>
          <a:xfrm>
            <a:off x="342900" y="977901"/>
            <a:ext cx="4826001" cy="3606799"/>
          </a:xfrm>
          <a:prstGeom prst="roundRect">
            <a:avLst/>
          </a:prstGeom>
          <a:solidFill>
            <a:schemeClr val="tx1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Systematic literature review </a:t>
            </a:r>
          </a:p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 1 – Evidence focused project with 10 primary research articles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939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2">
            <a:extLst>
              <a:ext uri="{FF2B5EF4-FFF2-40B4-BE49-F238E27FC236}">
                <a16:creationId xmlns:a16="http://schemas.microsoft.com/office/drawing/2014/main" id="{EA8ADA9F-99E3-4964-8962-1118D1439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9" name="Group 10">
            <a:extLst>
              <a:ext uri="{FF2B5EF4-FFF2-40B4-BE49-F238E27FC236}">
                <a16:creationId xmlns:a16="http://schemas.microsoft.com/office/drawing/2014/main" id="{366C3164-AA9F-47E3-913A-4F002BC0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3FFBAC2-26D2-48B6-B2AA-34AEA0E79E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4" name="Rectangle 5">
                <a:extLst>
                  <a:ext uri="{FF2B5EF4-FFF2-40B4-BE49-F238E27FC236}">
                    <a16:creationId xmlns:a16="http://schemas.microsoft.com/office/drawing/2014/main" id="{9B164BCB-27D3-4B8C-AC13-0A6F461082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6">
                <a:extLst>
                  <a:ext uri="{FF2B5EF4-FFF2-40B4-BE49-F238E27FC236}">
                    <a16:creationId xmlns:a16="http://schemas.microsoft.com/office/drawing/2014/main" id="{10B247BE-F4A2-4259-9B20-FB9A555D2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7">
                <a:extLst>
                  <a:ext uri="{FF2B5EF4-FFF2-40B4-BE49-F238E27FC236}">
                    <a16:creationId xmlns:a16="http://schemas.microsoft.com/office/drawing/2014/main" id="{39322C5A-DB6D-4B28-8C1C-1B1E89678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8">
                <a:extLst>
                  <a:ext uri="{FF2B5EF4-FFF2-40B4-BE49-F238E27FC236}">
                    <a16:creationId xmlns:a16="http://schemas.microsoft.com/office/drawing/2014/main" id="{67009B08-E345-4516-96EC-ED0AB1F30B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9">
                <a:extLst>
                  <a:ext uri="{FF2B5EF4-FFF2-40B4-BE49-F238E27FC236}">
                    <a16:creationId xmlns:a16="http://schemas.microsoft.com/office/drawing/2014/main" id="{DFE2793C-165C-4635-A26E-C569C8E0C5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0">
                <a:extLst>
                  <a:ext uri="{FF2B5EF4-FFF2-40B4-BE49-F238E27FC236}">
                    <a16:creationId xmlns:a16="http://schemas.microsoft.com/office/drawing/2014/main" id="{ECDFEF2C-7B0A-41A1-BB61-C92CB3E3A7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1">
                <a:extLst>
                  <a:ext uri="{FF2B5EF4-FFF2-40B4-BE49-F238E27FC236}">
                    <a16:creationId xmlns:a16="http://schemas.microsoft.com/office/drawing/2014/main" id="{0012A396-1946-4B40-AA39-0790157CE9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2">
                <a:extLst>
                  <a:ext uri="{FF2B5EF4-FFF2-40B4-BE49-F238E27FC236}">
                    <a16:creationId xmlns:a16="http://schemas.microsoft.com/office/drawing/2014/main" id="{CD6C6024-F73D-4991-97B9-BE53FF24E3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3">
                <a:extLst>
                  <a:ext uri="{FF2B5EF4-FFF2-40B4-BE49-F238E27FC236}">
                    <a16:creationId xmlns:a16="http://schemas.microsoft.com/office/drawing/2014/main" id="{5977EDD1-3D10-43FA-B800-7A7C8112B7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4">
                <a:extLst>
                  <a:ext uri="{FF2B5EF4-FFF2-40B4-BE49-F238E27FC236}">
                    <a16:creationId xmlns:a16="http://schemas.microsoft.com/office/drawing/2014/main" id="{D37988CF-9FC6-48F5-82F8-D2EB0178A3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5">
                <a:extLst>
                  <a:ext uri="{FF2B5EF4-FFF2-40B4-BE49-F238E27FC236}">
                    <a16:creationId xmlns:a16="http://schemas.microsoft.com/office/drawing/2014/main" id="{EC5BB05B-491C-414A-91C3-B1CAB785A8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Line 16">
                <a:extLst>
                  <a:ext uri="{FF2B5EF4-FFF2-40B4-BE49-F238E27FC236}">
                    <a16:creationId xmlns:a16="http://schemas.microsoft.com/office/drawing/2014/main" id="{F3180CB6-F8D2-4596-B6CB-F9CEF5D38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6" name="Freeform 17">
                <a:extLst>
                  <a:ext uri="{FF2B5EF4-FFF2-40B4-BE49-F238E27FC236}">
                    <a16:creationId xmlns:a16="http://schemas.microsoft.com/office/drawing/2014/main" id="{DF338DD3-80F8-4F68-AC7C-361ABF2A9B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8">
                <a:extLst>
                  <a:ext uri="{FF2B5EF4-FFF2-40B4-BE49-F238E27FC236}">
                    <a16:creationId xmlns:a16="http://schemas.microsoft.com/office/drawing/2014/main" id="{9666E4DB-B855-4A4E-BB50-1880738C11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9">
                <a:extLst>
                  <a:ext uri="{FF2B5EF4-FFF2-40B4-BE49-F238E27FC236}">
                    <a16:creationId xmlns:a16="http://schemas.microsoft.com/office/drawing/2014/main" id="{F570FD9C-B435-4EF1-962C-621F1261AA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0">
                <a:extLst>
                  <a:ext uri="{FF2B5EF4-FFF2-40B4-BE49-F238E27FC236}">
                    <a16:creationId xmlns:a16="http://schemas.microsoft.com/office/drawing/2014/main" id="{E236AF0B-3BDC-43C3-8FFC-2A94121E94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Rectangle 21">
                <a:extLst>
                  <a:ext uri="{FF2B5EF4-FFF2-40B4-BE49-F238E27FC236}">
                    <a16:creationId xmlns:a16="http://schemas.microsoft.com/office/drawing/2014/main" id="{3BA2C208-5097-4497-AA2C-ADDDAB48B6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2">
                <a:extLst>
                  <a:ext uri="{FF2B5EF4-FFF2-40B4-BE49-F238E27FC236}">
                    <a16:creationId xmlns:a16="http://schemas.microsoft.com/office/drawing/2014/main" id="{6A45DD96-8D07-43CA-B036-6FDA880A17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3">
                <a:extLst>
                  <a:ext uri="{FF2B5EF4-FFF2-40B4-BE49-F238E27FC236}">
                    <a16:creationId xmlns:a16="http://schemas.microsoft.com/office/drawing/2014/main" id="{AF7F7CBB-E154-4CD5-9ED0-D5DDC1DFEA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4">
                <a:extLst>
                  <a:ext uri="{FF2B5EF4-FFF2-40B4-BE49-F238E27FC236}">
                    <a16:creationId xmlns:a16="http://schemas.microsoft.com/office/drawing/2014/main" id="{EFF4AB16-41DD-4877-8C28-ED78F4CA7F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5">
                <a:extLst>
                  <a:ext uri="{FF2B5EF4-FFF2-40B4-BE49-F238E27FC236}">
                    <a16:creationId xmlns:a16="http://schemas.microsoft.com/office/drawing/2014/main" id="{30BCBD5D-92EB-487E-B1D0-F9000D45D1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6">
                <a:extLst>
                  <a:ext uri="{FF2B5EF4-FFF2-40B4-BE49-F238E27FC236}">
                    <a16:creationId xmlns:a16="http://schemas.microsoft.com/office/drawing/2014/main" id="{DA07BDB8-9827-4EBF-9B99-6C503EA0BC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7">
                <a:extLst>
                  <a:ext uri="{FF2B5EF4-FFF2-40B4-BE49-F238E27FC236}">
                    <a16:creationId xmlns:a16="http://schemas.microsoft.com/office/drawing/2014/main" id="{7F41FB05-1B3F-450A-A1A7-8C8BD182A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8">
                <a:extLst>
                  <a:ext uri="{FF2B5EF4-FFF2-40B4-BE49-F238E27FC236}">
                    <a16:creationId xmlns:a16="http://schemas.microsoft.com/office/drawing/2014/main" id="{0629E219-1F32-41C1-B921-05E4561179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9">
                <a:extLst>
                  <a:ext uri="{FF2B5EF4-FFF2-40B4-BE49-F238E27FC236}">
                    <a16:creationId xmlns:a16="http://schemas.microsoft.com/office/drawing/2014/main" id="{8081FB28-486E-4C09-9D15-0B2657B56F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30">
                <a:extLst>
                  <a:ext uri="{FF2B5EF4-FFF2-40B4-BE49-F238E27FC236}">
                    <a16:creationId xmlns:a16="http://schemas.microsoft.com/office/drawing/2014/main" id="{CB547EFB-F29D-4336-9644-0AE7A94EA4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31">
                <a:extLst>
                  <a:ext uri="{FF2B5EF4-FFF2-40B4-BE49-F238E27FC236}">
                    <a16:creationId xmlns:a16="http://schemas.microsoft.com/office/drawing/2014/main" id="{BB2793F4-FAD7-459A-BC46-06BB1D4FAA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FC01589C-0235-4B21-B264-777746D4D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" name="Freeform 32">
                <a:extLst>
                  <a:ext uri="{FF2B5EF4-FFF2-40B4-BE49-F238E27FC236}">
                    <a16:creationId xmlns:a16="http://schemas.microsoft.com/office/drawing/2014/main" id="{678F5669-8CE7-445E-8D54-49C5E2013B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3">
                <a:extLst>
                  <a:ext uri="{FF2B5EF4-FFF2-40B4-BE49-F238E27FC236}">
                    <a16:creationId xmlns:a16="http://schemas.microsoft.com/office/drawing/2014/main" id="{E93A3F8E-D876-485E-9EDC-43E315DE1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4">
                <a:extLst>
                  <a:ext uri="{FF2B5EF4-FFF2-40B4-BE49-F238E27FC236}">
                    <a16:creationId xmlns:a16="http://schemas.microsoft.com/office/drawing/2014/main" id="{B4F848A6-931A-4CC9-9B29-C7A9CEA3AC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5">
                <a:extLst>
                  <a:ext uri="{FF2B5EF4-FFF2-40B4-BE49-F238E27FC236}">
                    <a16:creationId xmlns:a16="http://schemas.microsoft.com/office/drawing/2014/main" id="{5C4204D4-6782-4DB1-8FF8-86CC698AF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6">
                <a:extLst>
                  <a:ext uri="{FF2B5EF4-FFF2-40B4-BE49-F238E27FC236}">
                    <a16:creationId xmlns:a16="http://schemas.microsoft.com/office/drawing/2014/main" id="{3907C583-5764-43DC-8AF9-992D3472F6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7">
                <a:extLst>
                  <a:ext uri="{FF2B5EF4-FFF2-40B4-BE49-F238E27FC236}">
                    <a16:creationId xmlns:a16="http://schemas.microsoft.com/office/drawing/2014/main" id="{56CE3D6E-1121-4EF2-9DFB-7F3937FCC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8">
                <a:extLst>
                  <a:ext uri="{FF2B5EF4-FFF2-40B4-BE49-F238E27FC236}">
                    <a16:creationId xmlns:a16="http://schemas.microsoft.com/office/drawing/2014/main" id="{3AEB7245-E197-4AE5-BCFC-7821E49EFE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9">
                <a:extLst>
                  <a:ext uri="{FF2B5EF4-FFF2-40B4-BE49-F238E27FC236}">
                    <a16:creationId xmlns:a16="http://schemas.microsoft.com/office/drawing/2014/main" id="{801E9C76-F4FB-4C4D-9350-B526F294E0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40">
                <a:extLst>
                  <a:ext uri="{FF2B5EF4-FFF2-40B4-BE49-F238E27FC236}">
                    <a16:creationId xmlns:a16="http://schemas.microsoft.com/office/drawing/2014/main" id="{F9C0C5DE-6C8C-4CD0-9C91-6A132A06DA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Rectangle 41">
                <a:extLst>
                  <a:ext uri="{FF2B5EF4-FFF2-40B4-BE49-F238E27FC236}">
                    <a16:creationId xmlns:a16="http://schemas.microsoft.com/office/drawing/2014/main" id="{955A7039-8B66-4CF0-8048-0AD0F4A5B8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60" name="Group 51">
            <a:extLst>
              <a:ext uri="{FF2B5EF4-FFF2-40B4-BE49-F238E27FC236}">
                <a16:creationId xmlns:a16="http://schemas.microsoft.com/office/drawing/2014/main" id="{891D367A-4C8C-409F-93D9-FD02D0BC9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3" cy="6858001"/>
            <a:chOff x="0" y="-1"/>
            <a:chExt cx="12192003" cy="6858001"/>
          </a:xfrm>
        </p:grpSpPr>
        <p:sp useBgFill="1">
          <p:nvSpPr>
            <p:cNvPr id="53" name="Rectangle 52">
              <a:extLst>
                <a:ext uri="{FF2B5EF4-FFF2-40B4-BE49-F238E27FC236}">
                  <a16:creationId xmlns:a16="http://schemas.microsoft.com/office/drawing/2014/main" id="{50EC018E-7B11-4D3B-B7FE-DCFEC35F2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1" name="Picture 2">
              <a:extLst>
                <a:ext uri="{FF2B5EF4-FFF2-40B4-BE49-F238E27FC236}">
                  <a16:creationId xmlns:a16="http://schemas.microsoft.com/office/drawing/2014/main" id="{667FA462-522C-4B1C-A264-8880D5F35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p14="http://schemas.microsoft.com/office/powerpoint/2010/main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6" name="Picture 2">
            <a:extLst>
              <a:ext uri="{FF2B5EF4-FFF2-40B4-BE49-F238E27FC236}">
                <a16:creationId xmlns:a16="http://schemas.microsoft.com/office/drawing/2014/main" id="{7589240B-26BC-45BE-A858-3DF47A3922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Round Diagonal Corner Rectangle 6">
            <a:extLst>
              <a:ext uri="{FF2B5EF4-FFF2-40B4-BE49-F238E27FC236}">
                <a16:creationId xmlns:a16="http://schemas.microsoft.com/office/drawing/2014/main" id="{81E18780-A505-4639-9939-E204348C7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4" y="643466"/>
            <a:ext cx="10890781" cy="5571067"/>
          </a:xfrm>
          <a:prstGeom prst="round2DiagRect">
            <a:avLst>
              <a:gd name="adj1" fmla="val 6185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B830F6-0512-284A-B072-1713534E59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442946"/>
              </p:ext>
            </p:extLst>
          </p:nvPr>
        </p:nvGraphicFramePr>
        <p:xfrm>
          <a:off x="928951" y="919688"/>
          <a:ext cx="10138835" cy="5311248"/>
        </p:xfrm>
        <a:graphic>
          <a:graphicData uri="http://schemas.openxmlformats.org/drawingml/2006/table">
            <a:tbl>
              <a:tblPr firstRow="1" firstCol="1" bandRow="1">
                <a:tableStyleId>{74C1A8A3-306A-4EB7-A6B1-4F7E0EB9C5D6}</a:tableStyleId>
              </a:tblPr>
              <a:tblGrid>
                <a:gridCol w="1483229">
                  <a:extLst>
                    <a:ext uri="{9D8B030D-6E8A-4147-A177-3AD203B41FA5}">
                      <a16:colId xmlns:a16="http://schemas.microsoft.com/office/drawing/2014/main" val="3844020896"/>
                    </a:ext>
                  </a:extLst>
                </a:gridCol>
                <a:gridCol w="2682371">
                  <a:extLst>
                    <a:ext uri="{9D8B030D-6E8A-4147-A177-3AD203B41FA5}">
                      <a16:colId xmlns:a16="http://schemas.microsoft.com/office/drawing/2014/main" val="670944764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3068473"/>
                    </a:ext>
                  </a:extLst>
                </a:gridCol>
                <a:gridCol w="1491763">
                  <a:extLst>
                    <a:ext uri="{9D8B030D-6E8A-4147-A177-3AD203B41FA5}">
                      <a16:colId xmlns:a16="http://schemas.microsoft.com/office/drawing/2014/main" val="1094349334"/>
                    </a:ext>
                  </a:extLst>
                </a:gridCol>
                <a:gridCol w="1264137">
                  <a:extLst>
                    <a:ext uri="{9D8B030D-6E8A-4147-A177-3AD203B41FA5}">
                      <a16:colId xmlns:a16="http://schemas.microsoft.com/office/drawing/2014/main" val="3485035694"/>
                    </a:ext>
                  </a:extLst>
                </a:gridCol>
                <a:gridCol w="1388535">
                  <a:extLst>
                    <a:ext uri="{9D8B030D-6E8A-4147-A177-3AD203B41FA5}">
                      <a16:colId xmlns:a16="http://schemas.microsoft.com/office/drawing/2014/main" val="1542328784"/>
                    </a:ext>
                  </a:extLst>
                </a:gridCol>
              </a:tblGrid>
              <a:tr h="600464"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Due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Word count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Progress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838704238"/>
                  </a:ext>
                </a:extLst>
              </a:tr>
              <a:tr h="332400"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/>
                </a:tc>
                <a:extLst>
                  <a:ext uri="{0D108BD9-81ED-4DB2-BD59-A6C34878D82A}">
                    <a16:rowId xmlns:a16="http://schemas.microsoft.com/office/drawing/2014/main" val="1327977988"/>
                  </a:ext>
                </a:extLst>
              </a:tr>
              <a:tr h="600464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 1</a:t>
                      </a:r>
                      <a:endParaRPr lang="en-GB" sz="16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proposal</a:t>
                      </a:r>
                      <a:endParaRPr lang="en-GB" sz="1600" b="1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 Oct 2022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 Oct 2022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 words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Completed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3155339306"/>
                  </a:ext>
                </a:extLst>
              </a:tr>
              <a:tr h="332400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1616550474"/>
                  </a:ext>
                </a:extLst>
              </a:tr>
              <a:tr h="33240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 2</a:t>
                      </a:r>
                      <a:endParaRPr lang="en-GB" sz="16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Dissertation</a:t>
                      </a:r>
                      <a:endParaRPr lang="en-GB" sz="1600" b="1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4288300958"/>
                  </a:ext>
                </a:extLst>
              </a:tr>
              <a:tr h="600464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Chapter 1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 Nov 2022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 Nov 2022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 words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progress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2751504139"/>
                  </a:ext>
                </a:extLst>
              </a:tr>
              <a:tr h="6558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Chapter 2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Background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01 Dec 2022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 Jan 2023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 words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progress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2234184606"/>
                  </a:ext>
                </a:extLst>
              </a:tr>
              <a:tr h="600464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Chapter 3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Methods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01 Feb 2023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 Feb 2023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 words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progress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2231041265"/>
                  </a:ext>
                </a:extLst>
              </a:tr>
              <a:tr h="600464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Chapter 4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Results and discussion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01 March 2023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 April 2023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4000 words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progress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3116472628"/>
                  </a:ext>
                </a:extLst>
              </a:tr>
              <a:tr h="655864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Chapter 5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Recommendations and conclusion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 April 2023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 April 2023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 words</a:t>
                      </a:r>
                      <a:endParaRPr lang="en-GB" sz="160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progress</a:t>
                      </a:r>
                      <a:endParaRPr lang="en-GB" sz="1600" dirty="0">
                        <a:solidFill>
                          <a:srgbClr val="2E74B5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78543" marR="78543" marT="0" marB="0" anchor="ctr"/>
                </a:tc>
                <a:extLst>
                  <a:ext uri="{0D108BD9-81ED-4DB2-BD59-A6C34878D82A}">
                    <a16:rowId xmlns:a16="http://schemas.microsoft.com/office/drawing/2014/main" val="26639431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15C6622-7C1D-7D45-9987-4018DF238C91}"/>
              </a:ext>
            </a:extLst>
          </p:cNvPr>
          <p:cNvSpPr txBox="1"/>
          <p:nvPr/>
        </p:nvSpPr>
        <p:spPr>
          <a:xfrm>
            <a:off x="4491037" y="109973"/>
            <a:ext cx="1955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Timescale</a:t>
            </a:r>
          </a:p>
        </p:txBody>
      </p:sp>
    </p:spTree>
    <p:extLst>
      <p:ext uri="{BB962C8B-B14F-4D97-AF65-F5344CB8AC3E}">
        <p14:creationId xmlns:p14="http://schemas.microsoft.com/office/powerpoint/2010/main" val="165909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D8D73A-6BF1-A944-8DE1-3B00EB49E4F0}"/>
              </a:ext>
            </a:extLst>
          </p:cNvPr>
          <p:cNvSpPr/>
          <p:nvPr/>
        </p:nvSpPr>
        <p:spPr>
          <a:xfrm>
            <a:off x="3740150" y="152400"/>
            <a:ext cx="50419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Self-reflection as researcher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3D3DCAB-A2E3-1745-A006-DDCAAC7456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943747"/>
              </p:ext>
            </p:extLst>
          </p:nvPr>
        </p:nvGraphicFramePr>
        <p:xfrm>
          <a:off x="1409700" y="1282700"/>
          <a:ext cx="9702800" cy="5042968"/>
        </p:xfrm>
        <a:graphic>
          <a:graphicData uri="http://schemas.openxmlformats.org/drawingml/2006/table">
            <a:tbl>
              <a:tblPr firstRow="1" firstCol="1" bandRow="1">
                <a:tableStyleId>{74C1A8A3-306A-4EB7-A6B1-4F7E0EB9C5D6}</a:tableStyleId>
              </a:tblPr>
              <a:tblGrid>
                <a:gridCol w="4740325">
                  <a:extLst>
                    <a:ext uri="{9D8B030D-6E8A-4147-A177-3AD203B41FA5}">
                      <a16:colId xmlns:a16="http://schemas.microsoft.com/office/drawing/2014/main" val="243291091"/>
                    </a:ext>
                  </a:extLst>
                </a:gridCol>
                <a:gridCol w="4962475">
                  <a:extLst>
                    <a:ext uri="{9D8B030D-6E8A-4147-A177-3AD203B41FA5}">
                      <a16:colId xmlns:a16="http://schemas.microsoft.com/office/drawing/2014/main" val="1995554977"/>
                    </a:ext>
                  </a:extLst>
                </a:gridCol>
              </a:tblGrid>
              <a:tr h="108496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 / Challenges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4670802"/>
                  </a:ext>
                </a:extLst>
              </a:tr>
              <a:tr h="488780">
                <a:tc>
                  <a:txBody>
                    <a:bodyPr/>
                    <a:lstStyle/>
                    <a:p>
                      <a:pPr marL="228600"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Familiarity with technology (e.g. laptop, Microsoft office)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000" b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Finding enough relevant sources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000" b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5256492"/>
                  </a:ext>
                </a:extLst>
              </a:tr>
              <a:tr h="1435351">
                <a:tc>
                  <a:txBody>
                    <a:bodyPr/>
                    <a:lstStyle/>
                    <a:p>
                      <a:pPr marL="228600"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228600"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organisation skills</a:t>
                      </a:r>
                    </a:p>
                    <a:p>
                      <a:pPr marL="228600"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000" b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Analysing relevant information</a:t>
                      </a:r>
                      <a:endParaRPr lang="en-GB" sz="2000" b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3516512"/>
                  </a:ext>
                </a:extLst>
              </a:tr>
              <a:tr h="1207568">
                <a:tc>
                  <a:txBody>
                    <a:bodyPr/>
                    <a:lstStyle/>
                    <a:p>
                      <a:pPr marL="228600"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Referencing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000" b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000" b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5955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5083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42D32B-A53B-EE4C-B084-F72C20434045}"/>
              </a:ext>
            </a:extLst>
          </p:cNvPr>
          <p:cNvSpPr/>
          <p:nvPr/>
        </p:nvSpPr>
        <p:spPr>
          <a:xfrm>
            <a:off x="781050" y="1299528"/>
            <a:ext cx="10826750" cy="5102036"/>
          </a:xfrm>
          <a:prstGeom prst="round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Mcdool, E., Powell, P., Roberts, J., Taylor, K. (2020). ‘The internet and children’s psychological wellbeing’ Journal of Health Economics. 69. 102274. Available at: </a:t>
            </a:r>
            <a:r>
              <a:rPr lang="en-GB" u="sng" dirty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https://pubmed.Ncbi.Nlm.Nih.Gov/31887480/</a:t>
            </a:r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27 October 2022).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NSPCC (2022) 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numbers of children affected by domestic abuse leads to call for better recovery support</a:t>
            </a:r>
            <a:r>
              <a:rPr lang="en-GB" i="1" dirty="0">
                <a:solidFill>
                  <a:srgbClr val="525455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https://www.nspcc.org.uk/about-us/news-opinion/2022/record-number-children-affected-domestic-abuse</a:t>
            </a:r>
            <a:r>
              <a:rPr lang="en-GB" u="sng" dirty="0">
                <a:solidFill>
                  <a:srgbClr val="B8FA5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dirty="0">
                <a:solidFill>
                  <a:srgbClr val="525455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Accessed: 28 October 2022).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Woman’s Aid (2022) 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impact of domestic abuse on children and young people.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https://www.womensaid.org.uk/information-support/what-is-domestic-abuse/impact-on-children-and-young-people</a:t>
            </a:r>
            <a:r>
              <a:rPr lang="en-GB" u="sng" dirty="0">
                <a:solidFill>
                  <a:srgbClr val="B8FA5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28 October 2022).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Organisation (2020) 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Violence against children.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https://www.who.int/news-room/fact-sheets/detail/violence-against-children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28 October 2022).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59FD44-AF77-D846-8889-0004021D8C0A}"/>
              </a:ext>
            </a:extLst>
          </p:cNvPr>
          <p:cNvSpPr txBox="1"/>
          <p:nvPr/>
        </p:nvSpPr>
        <p:spPr>
          <a:xfrm>
            <a:off x="4864100" y="546100"/>
            <a:ext cx="2311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5526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704</Words>
  <Application>Microsoft Macintosh PowerPoint</Application>
  <PresentationFormat>Widescreen</PresentationFormat>
  <Paragraphs>118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Tw Cen MT</vt:lpstr>
      <vt:lpstr>Circuit</vt:lpstr>
      <vt:lpstr>Course: BSc (Hons) Health and Social Care Module: Independent Project  (BMHP6020_LON)   Stage 1 - Project Proposal  </vt:lpstr>
      <vt:lpstr>project title: The impact of domestic violence on children’s development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Course: BSc (Hons) Health and Social Care Module: Independent Project  (BMHP6020_LON)   Stage 1 - Project Proposal  </dc:title>
  <dc:creator>Meliha Dzhevdet Drenk (1922136)</dc:creator>
  <cp:lastModifiedBy>Meliha Dzhevdet Drenk (1922136)</cp:lastModifiedBy>
  <cp:revision>9</cp:revision>
  <dcterms:created xsi:type="dcterms:W3CDTF">2022-10-31T18:27:12Z</dcterms:created>
  <dcterms:modified xsi:type="dcterms:W3CDTF">2022-10-31T22:24:34Z</dcterms:modified>
</cp:coreProperties>
</file>