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6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>
        <p:scale>
          <a:sx n="75" d="100"/>
          <a:sy n="75" d="100"/>
        </p:scale>
        <p:origin x="284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9D3B3C7E-BC2D-4436-8B03-AC421FA66787}"/>
              </a:ext>
            </a:extLst>
          </p:cNvPr>
          <p:cNvSpPr/>
          <p:nvPr/>
        </p:nvSpPr>
        <p:spPr>
          <a:xfrm>
            <a:off x="160920" y="157606"/>
            <a:ext cx="11870161" cy="654278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66887E-4265-46F7-9DE0-605FFFC9076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035130" y="1066800"/>
            <a:ext cx="8112369" cy="2073119"/>
          </a:xfrm>
        </p:spPr>
        <p:txBody>
          <a:bodyPr anchor="b">
            <a:normAutofit/>
          </a:bodyPr>
          <a:lstStyle>
            <a:lvl1pPr algn="ctr">
              <a:lnSpc>
                <a:spcPct val="110000"/>
              </a:lnSpc>
              <a:defRPr sz="2800" cap="all" spc="39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EDB1A74-54F5-45CA-8922-87FFD57515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175804" y="4876802"/>
            <a:ext cx="7821637" cy="1028697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6BE6EF-9D0F-4ABF-B92C-E967FE3F16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9/27/2023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4AB150-954C-4F02-89AC-DA7163D75C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279965" y="6245352"/>
            <a:ext cx="4114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E16270-CBD7-4ACC-BFC5-9CADE72266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79B5D0C1-066E-4C02-A6B8-59FAE4A19724}"/>
              </a:ext>
            </a:extLst>
          </p:cNvPr>
          <p:cNvGrpSpPr/>
          <p:nvPr/>
        </p:nvGrpSpPr>
        <p:grpSpPr>
          <a:xfrm>
            <a:off x="5662258" y="4240546"/>
            <a:ext cx="867485" cy="115439"/>
            <a:chOff x="8910933" y="1861308"/>
            <a:chExt cx="867485" cy="115439"/>
          </a:xfrm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D4386904-AFDC-449E-8D1B-906B305EBDA7}"/>
                </a:ext>
              </a:extLst>
            </p:cNvPr>
            <p:cNvSpPr/>
            <p:nvPr/>
          </p:nvSpPr>
          <p:spPr>
            <a:xfrm rot="18964825" flipH="1">
              <a:off x="9286956" y="1861308"/>
              <a:ext cx="115439" cy="115439"/>
            </a:xfrm>
            <a:prstGeom prst="rect">
              <a:avLst/>
            </a:prstGeom>
            <a:noFill/>
            <a:ln w="15875">
              <a:solidFill>
                <a:schemeClr val="tx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F70778F2-11E8-428C-8324-479CA9D6FE92}"/>
                </a:ext>
              </a:extLst>
            </p:cNvPr>
            <p:cNvCxnSpPr/>
            <p:nvPr/>
          </p:nvCxnSpPr>
          <p:spPr>
            <a:xfrm>
              <a:off x="9426289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4A0BE89E-CB2D-48BA-A8D2-533FAAAA725F}"/>
                </a:ext>
              </a:extLst>
            </p:cNvPr>
            <p:cNvCxnSpPr/>
            <p:nvPr/>
          </p:nvCxnSpPr>
          <p:spPr>
            <a:xfrm>
              <a:off x="8910933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109547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D2DC87-4B97-4A7C-BC4C-6E77245616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B59FD9-57FD-4ABA-9FCD-7954052534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7BD40E-B0AA-47B8-900F-488A8AEC1B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9/27/2023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5E623C-1E35-4485-A5B4-A71969BE70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5C6BB9-EF4F-465E-985B-34521F68C5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06967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7F5577-D71B-4279-B07A-62F703E5D1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9/27/2023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48367D-C35C-4023-BEBE-F834D033B0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BFCF8A-B8C6-496A-98A5-BBB52DB70F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Rectangle 5">
            <a:extLst>
              <a:ext uri="{FF2B5EF4-FFF2-40B4-BE49-F238E27FC236}">
                <a16:creationId xmlns:a16="http://schemas.microsoft.com/office/drawing/2014/main" id="{CDE45C10-227D-42DF-A888-EEFD3784FA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723900" y="750338"/>
            <a:ext cx="4580642" cy="5494694"/>
          </a:xfrm>
          <a:custGeom>
            <a:avLst/>
            <a:gdLst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0 w 6096000"/>
              <a:gd name="connsiteY3" fmla="*/ 6858000 h 6858000"/>
              <a:gd name="connsiteX4" fmla="*/ 0 w 6096000"/>
              <a:gd name="connsiteY4" fmla="*/ 0 h 6858000"/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3058886 w 6096000"/>
              <a:gd name="connsiteY3" fmla="*/ 6858000 h 6858000"/>
              <a:gd name="connsiteX4" fmla="*/ 0 w 6096000"/>
              <a:gd name="connsiteY4" fmla="*/ 6858000 h 6858000"/>
              <a:gd name="connsiteX5" fmla="*/ 0 w 6096000"/>
              <a:gd name="connsiteY5" fmla="*/ 0 h 6858000"/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3037115 w 6096000"/>
              <a:gd name="connsiteY3" fmla="*/ 5889172 h 6858000"/>
              <a:gd name="connsiteX4" fmla="*/ 0 w 6096000"/>
              <a:gd name="connsiteY4" fmla="*/ 6858000 h 6858000"/>
              <a:gd name="connsiteX5" fmla="*/ 0 w 6096000"/>
              <a:gd name="connsiteY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6096000" y="0"/>
                </a:lnTo>
                <a:lnTo>
                  <a:pt x="6096000" y="6858000"/>
                </a:lnTo>
                <a:lnTo>
                  <a:pt x="3037115" y="5889172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alpha val="8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DA214944-8898-48BC-AE6F-065DA7BBB8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2580478" y="4714704"/>
            <a:ext cx="867485" cy="115439"/>
            <a:chOff x="8910933" y="1861308"/>
            <a:chExt cx="867485" cy="115439"/>
          </a:xfrm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B94B3AAB-30C4-441D-B481-D253F8325953}"/>
                </a:ext>
              </a:extLst>
            </p:cNvPr>
            <p:cNvSpPr/>
            <p:nvPr/>
          </p:nvSpPr>
          <p:spPr>
            <a:xfrm rot="18964825" flipH="1">
              <a:off x="9286956" y="1861308"/>
              <a:ext cx="115439" cy="115439"/>
            </a:xfrm>
            <a:prstGeom prst="rect">
              <a:avLst/>
            </a:prstGeom>
            <a:noFill/>
            <a:ln w="15875">
              <a:solidFill>
                <a:schemeClr val="tx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FDCB6176-5585-40BC-BC9C-CA625F989F1B}"/>
                </a:ext>
              </a:extLst>
            </p:cNvPr>
            <p:cNvCxnSpPr/>
            <p:nvPr/>
          </p:nvCxnSpPr>
          <p:spPr>
            <a:xfrm>
              <a:off x="9426289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77C4F1D9-97D8-43DD-A319-C56367F97FCE}"/>
                </a:ext>
              </a:extLst>
            </p:cNvPr>
            <p:cNvCxnSpPr/>
            <p:nvPr/>
          </p:nvCxnSpPr>
          <p:spPr>
            <a:xfrm>
              <a:off x="8910933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25E64ED-B373-4866-B5A2-E805D3168B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1291" y="1274475"/>
            <a:ext cx="3761832" cy="2823913"/>
          </a:xfrm>
        </p:spPr>
        <p:txBody>
          <a:bodyPr anchor="b">
            <a:normAutofit/>
          </a:bodyPr>
          <a:lstStyle>
            <a:lvl1pPr algn="ctr">
              <a:defRPr sz="3200" cap="all" spc="60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B6D6168-DDAE-41B2-A0D5-42185A2D028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556756" y="2730304"/>
            <a:ext cx="4383030" cy="139739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792059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5825EB-71EE-41B3-89D2-47A0C7C359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662F7D-C4AD-4BD4-AAC8-F0223EE4A38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37305" y="2155369"/>
            <a:ext cx="4953000" cy="399832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D0FB088-28C6-4667-8DF2-0DE32AE3EC3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155369"/>
            <a:ext cx="4953000" cy="399832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F36095F-AE34-4E94-B722-E3A1205AEE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9/27/2023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E06A8E6-BD94-48EA-8F35-DA0DF910AC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0478AEF-56B8-49F5-81E8-663B1FFA07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35505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CF873F-001F-4254-97F3-05329E6A7B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555171"/>
            <a:ext cx="10134600" cy="1135517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37B575-060F-4296-A28A-93DA109F96F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37306" y="1801620"/>
            <a:ext cx="4849036" cy="814387"/>
          </a:xfrm>
        </p:spPr>
        <p:txBody>
          <a:bodyPr anchor="b">
            <a:normAutofit/>
          </a:bodyPr>
          <a:lstStyle>
            <a:lvl1pPr marL="0" indent="0">
              <a:buNone/>
              <a:defRPr sz="18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A581A51-F4D1-4A02-9918-C416F820B64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37306" y="2619103"/>
            <a:ext cx="4849036" cy="351499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32916D0-3DFE-455D-9888-3FDEFD3DE0C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50108" y="1801620"/>
            <a:ext cx="4904585" cy="814387"/>
          </a:xfrm>
        </p:spPr>
        <p:txBody>
          <a:bodyPr anchor="b">
            <a:normAutofit/>
          </a:bodyPr>
          <a:lstStyle>
            <a:lvl1pPr marL="0" indent="0">
              <a:buNone/>
              <a:defRPr sz="18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093D763-0643-4A48-8007-93391C59F6D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50108" y="2619103"/>
            <a:ext cx="4904585" cy="351499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9A2D07B-3A5D-41C2-83B8-BD1AD6522C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9/27/2023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E2C1367-FE5A-4CDD-B85B-724FFFE5B5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2F244-23EB-4E1A-B74F-77F23F8797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4757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876C0A-BEF4-4DE4-A9D2-C60298FC7F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367C0AC-3C98-4D68-AE72-CFFA1638CC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9/27/2023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EA7722A-E2E4-45D2-8A20-4853ED6837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46B9201-B20B-4412-B745-F2F6A91487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84156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BC4889A-9ABE-4409-BAD8-F84C36C1FA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9/27/2023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DDA5A70-FE21-4CB6-A67B-1DC798E9E3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984AD11-7FD2-432C-A6AB-395BE9275C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88077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F397CF-9CDD-4E78-8F35-A2FFE7867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457200"/>
            <a:ext cx="370522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194BFE-7A85-4123-B0F7-4DB1C141CE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066800"/>
            <a:ext cx="6172200" cy="4838699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41EFD6D-1929-4A73-A860-22A36FF5C17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66800" y="2057400"/>
            <a:ext cx="370522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9B399A5-94A1-4452-AFF0-918BDA8B14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9/27/2023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89589D8-DD83-406C-A77A-176D23993B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DE46024-82ED-40EF-8846-F6CC44BC53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50799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BD12FA-83A4-42AF-98D7-312C4C5A71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457200"/>
            <a:ext cx="370522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6CF1DC8-2932-4C6E-BFBB-8BA1C959842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066800"/>
            <a:ext cx="5942012" cy="48387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D6E0000-EF01-46A5-8A71-25FB7EA3F94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66800" y="2057400"/>
            <a:ext cx="370522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01AD40B-9246-4532-9F73-5BA9061C3A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9/27/2023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E6B9A0-5B1C-4F7B-828A-EF74E51478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82E99FB-C932-4165-A612-8B302D8F72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35603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DB1126-542A-43AD-8078-EE35651654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4A5F98B-5F32-4561-BFBC-9F6E5DA0A34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28700" y="2161903"/>
            <a:ext cx="10134600" cy="374359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73D0DD-B04E-4E48-8EE1-51E46131A9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9/27/2023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81352D-F9C0-4442-9601-A09A7655E6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FC0801-9C45-40AE-AB33-5742CDA4DA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31573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E946561-59BF-4566-AD2C-9B05C4771DF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196250" y="723899"/>
            <a:ext cx="2271849" cy="54102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1DF7870-6CBD-47E2-854C-68141BAA101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23900" y="723899"/>
            <a:ext cx="8302534" cy="54102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12FAF3-C106-49CB-A845-1FC7F73139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9/27/2023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4D5CCC-00E8-48FA-91A6-921E7B6440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7E1751-E7AA-406D-A977-1ACEF1FBD1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68573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6CE7638-D991-46E7-BF2C-67D1AC8296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723900"/>
            <a:ext cx="10134600" cy="128848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7C6B9C-4923-4DAB-9748-D5CD289EB9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28700" y="2161903"/>
            <a:ext cx="10134600" cy="396934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578CF6-4B33-40E4-B881-5F4C568378E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94765" y="6245032"/>
            <a:ext cx="5244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2"/>
                </a:solidFill>
              </a:defRPr>
            </a:lvl1pPr>
          </a:lstStyle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AE857E-F564-4539-9984-10435B6140A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54841" y="6245032"/>
            <a:ext cx="26593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/>
                </a:solidFill>
              </a:defRPr>
            </a:lvl1pPr>
          </a:lstStyle>
          <a:p>
            <a:fld id="{C485584D-7D79-4248-9986-4CA35242F944}" type="datetimeFigureOut">
              <a:rPr lang="en-US" smtClean="0"/>
              <a:t>9/27/2023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1EABEF-B998-4B11-A878-8F492F8E398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279964" y="6245033"/>
            <a:ext cx="411222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EB54D17-3792-403D-9127-495845021D2B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custGeom>
            <a:avLst/>
            <a:gdLst>
              <a:gd name="connsiteX0" fmla="*/ 160920 w 12192000"/>
              <a:gd name="connsiteY0" fmla="*/ 157606 h 6858000"/>
              <a:gd name="connsiteX1" fmla="*/ 160920 w 12192000"/>
              <a:gd name="connsiteY1" fmla="*/ 6700394 h 6858000"/>
              <a:gd name="connsiteX2" fmla="*/ 12031081 w 12192000"/>
              <a:gd name="connsiteY2" fmla="*/ 6700394 h 6858000"/>
              <a:gd name="connsiteX3" fmla="*/ 12031081 w 12192000"/>
              <a:gd name="connsiteY3" fmla="*/ 157606 h 6858000"/>
              <a:gd name="connsiteX4" fmla="*/ 0 w 12192000"/>
              <a:gd name="connsiteY4" fmla="*/ 0 h 6858000"/>
              <a:gd name="connsiteX5" fmla="*/ 12192000 w 12192000"/>
              <a:gd name="connsiteY5" fmla="*/ 0 h 6858000"/>
              <a:gd name="connsiteX6" fmla="*/ 12192000 w 12192000"/>
              <a:gd name="connsiteY6" fmla="*/ 6858000 h 6858000"/>
              <a:gd name="connsiteX7" fmla="*/ 0 w 12192000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6858000">
                <a:moveTo>
                  <a:pt x="160920" y="157606"/>
                </a:moveTo>
                <a:lnTo>
                  <a:pt x="160920" y="6700394"/>
                </a:lnTo>
                <a:lnTo>
                  <a:pt x="12031081" y="6700394"/>
                </a:lnTo>
                <a:lnTo>
                  <a:pt x="12031081" y="157606"/>
                </a:ln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86746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79" r:id="rId6"/>
    <p:sldLayoutId id="2147483675" r:id="rId7"/>
    <p:sldLayoutId id="2147483676" r:id="rId8"/>
    <p:sldLayoutId id="2147483677" r:id="rId9"/>
    <p:sldLayoutId id="2147483678" r:id="rId10"/>
    <p:sldLayoutId id="2147483680" r:id="rId11"/>
  </p:sldLayoutIdLst>
  <p:txStyles>
    <p:titleStyle>
      <a:lvl1pPr algn="l" defTabSz="914400" rtl="0" eaLnBrk="1" latinLnBrk="0" hangingPunct="1">
        <a:lnSpc>
          <a:spcPct val="110000"/>
        </a:lnSpc>
        <a:spcBef>
          <a:spcPct val="0"/>
        </a:spcBef>
        <a:buNone/>
        <a:defRPr sz="3200" kern="1200" cap="none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FontTx/>
        <a:buNone/>
        <a:defRPr sz="2000" kern="1200">
          <a:solidFill>
            <a:schemeClr val="tx2"/>
          </a:solidFill>
          <a:latin typeface="+mn-lt"/>
          <a:ea typeface="+mn-ea"/>
          <a:cs typeface="+mn-cs"/>
        </a:defRPr>
      </a:lvl1pPr>
      <a:lvl2pPr marL="274320" indent="-228600" algn="l" defTabSz="914400" rtl="0" eaLnBrk="1" latinLnBrk="0" hangingPunct="1">
        <a:lnSpc>
          <a:spcPct val="110000"/>
        </a:lnSpc>
        <a:spcBef>
          <a:spcPts val="500"/>
        </a:spcBef>
        <a:buSzPct val="85000"/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2pPr>
      <a:lvl3pPr marL="274320" indent="0" algn="l" defTabSz="914400" rtl="0" eaLnBrk="1" latinLnBrk="0" hangingPunct="1">
        <a:lnSpc>
          <a:spcPct val="110000"/>
        </a:lnSpc>
        <a:spcBef>
          <a:spcPts val="500"/>
        </a:spcBef>
        <a:buFontTx/>
        <a:buNone/>
        <a:defRPr sz="1600" kern="1200">
          <a:solidFill>
            <a:schemeClr val="tx2"/>
          </a:solidFill>
          <a:latin typeface="+mn-lt"/>
          <a:ea typeface="+mn-ea"/>
          <a:cs typeface="+mn-cs"/>
        </a:defRPr>
      </a:lvl3pPr>
      <a:lvl4pPr marL="54864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548640" indent="0" algn="l" defTabSz="914400" rtl="0" eaLnBrk="1" latinLnBrk="0" hangingPunct="1">
        <a:lnSpc>
          <a:spcPct val="110000"/>
        </a:lnSpc>
        <a:spcBef>
          <a:spcPts val="500"/>
        </a:spcBef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DF0CAD46-2E46-44EB-A063-C05881768C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bstract design of flower petals in pastel">
            <a:extLst>
              <a:ext uri="{FF2B5EF4-FFF2-40B4-BE49-F238E27FC236}">
                <a16:creationId xmlns:a16="http://schemas.microsoft.com/office/drawing/2014/main" id="{EDA492EF-FDB7-B795-CFAA-538D1BB9A96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4122"/>
          <a:stretch/>
        </p:blipFill>
        <p:spPr>
          <a:xfrm>
            <a:off x="0" y="11"/>
            <a:ext cx="12191980" cy="6857989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E8A7E9B-3161-4AE7-B85C-EE3D7786D5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8700" y="1028700"/>
            <a:ext cx="10134600" cy="4800600"/>
          </a:xfrm>
          <a:prstGeom prst="rect">
            <a:avLst/>
          </a:prstGeom>
          <a:solidFill>
            <a:schemeClr val="bg2">
              <a:alpha val="8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C3E45FAB-3768-4529-B0E8-A0E9BE5E38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662258" y="3891005"/>
            <a:ext cx="867485" cy="115439"/>
            <a:chOff x="8910933" y="1861308"/>
            <a:chExt cx="867485" cy="115439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6FF68CFF-0675-43D9-8EF2-EAC1F19D24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64825" flipH="1">
              <a:off x="9286956" y="1861308"/>
              <a:ext cx="115439" cy="115439"/>
            </a:xfrm>
            <a:prstGeom prst="rect">
              <a:avLst/>
            </a:prstGeom>
            <a:noFill/>
            <a:ln w="15875">
              <a:solidFill>
                <a:schemeClr val="tx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E1414FA8-D7DF-4B14-AD83-846AB2899B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426289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638B88A0-A01D-4106-8E09-1AEB09B04E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910933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C8D654B8-28AD-EEDC-15B4-7544C43260C5}"/>
              </a:ext>
            </a:extLst>
          </p:cNvPr>
          <p:cNvSpPr txBox="1"/>
          <p:nvPr/>
        </p:nvSpPr>
        <p:spPr>
          <a:xfrm>
            <a:off x="3601842" y="417963"/>
            <a:ext cx="5151543" cy="46166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Academic poster on study skills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2FAF0EE-F655-E179-E27D-AAD914749315}"/>
              </a:ext>
            </a:extLst>
          </p:cNvPr>
          <p:cNvSpPr txBox="1"/>
          <p:nvPr/>
        </p:nvSpPr>
        <p:spPr>
          <a:xfrm>
            <a:off x="162481" y="177246"/>
            <a:ext cx="2591495" cy="307777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 Black" panose="020B0A04020102020204" pitchFamily="34" charset="0"/>
              </a:rPr>
              <a:t>Ellen nicholls 2312882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5A07029-B0AD-CFC5-F745-79A0019C8CE9}"/>
              </a:ext>
            </a:extLst>
          </p:cNvPr>
          <p:cNvSpPr txBox="1"/>
          <p:nvPr/>
        </p:nvSpPr>
        <p:spPr>
          <a:xfrm>
            <a:off x="1223626" y="1155452"/>
            <a:ext cx="3060700" cy="422160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900" b="1" u="sng" dirty="0">
                <a:latin typeface="Arial" panose="020B0604020202020204" pitchFamily="34" charset="0"/>
                <a:cs typeface="Arial" panose="020B0604020202020204" pitchFamily="34" charset="0"/>
              </a:rPr>
              <a:t>Time Management:</a:t>
            </a:r>
          </a:p>
          <a:p>
            <a:pPr>
              <a:lnSpc>
                <a:spcPct val="150000"/>
              </a:lnSpc>
            </a:pPr>
            <a:endParaRPr lang="en-GB" sz="9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Time management is an essential part to having effective study skills. As Moore at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el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(2010) describes Time management is something that all students would benefit from, but some find it difficult to start or stick to. Having strong motivation to succeed and a plan to follow will help positively in the future. Some of the issues that can negatively impact the student is not having a realistic plan or avoiding starting tasks and not leaving themselves enough time. Having a plan can identify how much free time a student has and help them to feel in control of how they spend their time. As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Conttrell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(2019) wrote a student is control or responsible for organising study time but also organising time for a social life, work, family time and the basic day to day. This can become overwhelming, and some students can feel under pressure to do everything. This is why a timetable or diary can help and also help a student be realistic about how much you can fit into a busy week.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A356A14-72E1-722F-4648-1AAF286F28A0}"/>
              </a:ext>
            </a:extLst>
          </p:cNvPr>
          <p:cNvSpPr txBox="1"/>
          <p:nvPr/>
        </p:nvSpPr>
        <p:spPr>
          <a:xfrm>
            <a:off x="4563956" y="1151467"/>
            <a:ext cx="3183468" cy="33906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900" b="1" u="sng" dirty="0">
                <a:latin typeface="Arial" panose="020B0604020202020204" pitchFamily="34" charset="0"/>
                <a:cs typeface="Arial" panose="020B0604020202020204" pitchFamily="34" charset="0"/>
              </a:rPr>
              <a:t>Effective Reading:</a:t>
            </a:r>
          </a:p>
          <a:p>
            <a:pPr>
              <a:lnSpc>
                <a:spcPct val="150000"/>
              </a:lnSpc>
            </a:pPr>
            <a:endParaRPr lang="en-GB" sz="9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It is a well-known fact that most students have been reading from a very young age. Reading is the key to gaining knowledge and understanding. As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Conttrell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(2019) writes reading and notetaking are essential and should take up a large proportion of study time. Studying at university level brings a more advance level of reading which can be challenging. Selecting relevant information related to the subject you are studying will help a student to draw up a plan and read only what is relevant. It is essential to find good reading techniques that will be helpful during your studies. For example, check the back of a book, read the index and contents section and quickly scan the introduction of the book to help you decide whether the book is right for your studies.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8B53F03-668D-F389-90FC-D6884BD05C81}"/>
              </a:ext>
            </a:extLst>
          </p:cNvPr>
          <p:cNvSpPr txBox="1"/>
          <p:nvPr/>
        </p:nvSpPr>
        <p:spPr>
          <a:xfrm>
            <a:off x="8027054" y="1151467"/>
            <a:ext cx="2734734" cy="318285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900" b="1" u="sng" dirty="0">
                <a:latin typeface="Arial" panose="020B0604020202020204" pitchFamily="34" charset="0"/>
                <a:cs typeface="Arial" panose="020B0604020202020204" pitchFamily="34" charset="0"/>
              </a:rPr>
              <a:t>Note taking:</a:t>
            </a:r>
          </a:p>
          <a:p>
            <a:pPr>
              <a:lnSpc>
                <a:spcPct val="150000"/>
              </a:lnSpc>
            </a:pPr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Note taking is a helpful technique to practice during your studies. Although, knowing how to take notes and what to write can be difficult to start.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Moore.S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(2010) gives a good tip for taking notes. Avoid writing down every word a lecturer says but writing down key words or select words and highlight so that you can go back and put your ideas into your own words to avoid plagiarism.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Conttrell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(2019) suggests making your own notes while listening to lecturers to help you remember key information. Even when you think you’re paying attention some information is easily forgotten.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A20B555-9476-FBFA-0397-A0F03ABC9537}"/>
              </a:ext>
            </a:extLst>
          </p:cNvPr>
          <p:cNvSpPr txBox="1"/>
          <p:nvPr/>
        </p:nvSpPr>
        <p:spPr>
          <a:xfrm>
            <a:off x="4398797" y="4894937"/>
            <a:ext cx="6569577" cy="48212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900" b="1" u="sng" dirty="0">
                <a:latin typeface="Arial" panose="020B0604020202020204" pitchFamily="34" charset="0"/>
                <a:cs typeface="Arial" panose="020B0604020202020204" pitchFamily="34" charset="0"/>
              </a:rPr>
              <a:t>Conclusion: 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Academic study skills are vitally important to the student to progress through their studies and to become a more confident and successful student. </a:t>
            </a:r>
          </a:p>
        </p:txBody>
      </p:sp>
    </p:spTree>
    <p:extLst>
      <p:ext uri="{BB962C8B-B14F-4D97-AF65-F5344CB8AC3E}">
        <p14:creationId xmlns:p14="http://schemas.microsoft.com/office/powerpoint/2010/main" val="6580370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B27A07-8784-FC1A-312C-8FB085DE88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3033" y="423333"/>
            <a:ext cx="2518834" cy="598456"/>
          </a:xfrm>
          <a:solidFill>
            <a:schemeClr val="accent6">
              <a:lumMod val="20000"/>
              <a:lumOff val="80000"/>
            </a:schemeClr>
          </a:solidFill>
        </p:spPr>
        <p:txBody>
          <a:bodyPr>
            <a:normAutofit fontScale="90000"/>
          </a:bodyPr>
          <a:lstStyle/>
          <a:p>
            <a:pPr>
              <a:lnSpc>
                <a:spcPct val="150000"/>
              </a:lnSpc>
            </a:pPr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References: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9EA7CF-A2A0-1C87-53D9-CE560AA36D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1433" y="1213635"/>
            <a:ext cx="6464300" cy="1046965"/>
          </a:xfrm>
        </p:spPr>
        <p:txBody>
          <a:bodyPr/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Cottrell, S (2019) The study skills handbook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Moore, S (2010) The ultimate study skills handbook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40479543"/>
      </p:ext>
    </p:extLst>
  </p:cSld>
  <p:clrMapOvr>
    <a:masterClrMapping/>
  </p:clrMapOvr>
</p:sld>
</file>

<file path=ppt/theme/theme1.xml><?xml version="1.0" encoding="utf-8"?>
<a:theme xmlns:a="http://schemas.openxmlformats.org/drawingml/2006/main" name="AdornVTI">
  <a:themeElements>
    <a:clrScheme name="AnalogousFromRegularSeedLeftStep">
      <a:dk1>
        <a:srgbClr val="000000"/>
      </a:dk1>
      <a:lt1>
        <a:srgbClr val="FFFFFF"/>
      </a:lt1>
      <a:dk2>
        <a:srgbClr val="2E1B30"/>
      </a:dk2>
      <a:lt2>
        <a:srgbClr val="F0F3F2"/>
      </a:lt2>
      <a:accent1>
        <a:srgbClr val="E7295E"/>
      </a:accent1>
      <a:accent2>
        <a:srgbClr val="D5179B"/>
      </a:accent2>
      <a:accent3>
        <a:srgbClr val="D129E7"/>
      </a:accent3>
      <a:accent4>
        <a:srgbClr val="7117D5"/>
      </a:accent4>
      <a:accent5>
        <a:srgbClr val="372DE7"/>
      </a:accent5>
      <a:accent6>
        <a:srgbClr val="175CD5"/>
      </a:accent6>
      <a:hlink>
        <a:srgbClr val="349C7F"/>
      </a:hlink>
      <a:folHlink>
        <a:srgbClr val="7F7F7F"/>
      </a:folHlink>
    </a:clrScheme>
    <a:fontScheme name="Bembo">
      <a:majorFont>
        <a:latin typeface="Bembo"/>
        <a:ea typeface=""/>
        <a:cs typeface=""/>
      </a:majorFont>
      <a:minorFont>
        <a:latin typeface="Bemb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dornVTI" id="{497E3FA9-5A27-4D12-9D04-917BEF3D1303}" vid="{34192A01-61CA-4566-9818-841C607496F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40</TotalTime>
  <Words>513</Words>
  <Application>Microsoft Office PowerPoint</Application>
  <PresentationFormat>Widescreen</PresentationFormat>
  <Paragraphs>15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Arial Black</vt:lpstr>
      <vt:lpstr>Bembo</vt:lpstr>
      <vt:lpstr>AdornVTI</vt:lpstr>
      <vt:lpstr>PowerPoint Presentation</vt:lpstr>
      <vt:lpstr>References: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ellen nicholls</dc:creator>
  <cp:lastModifiedBy>ellen nicholls</cp:lastModifiedBy>
  <cp:revision>1</cp:revision>
  <dcterms:created xsi:type="dcterms:W3CDTF">2023-09-27T13:22:15Z</dcterms:created>
  <dcterms:modified xsi:type="dcterms:W3CDTF">2023-09-27T14:03:11Z</dcterms:modified>
</cp:coreProperties>
</file>