
<file path=[Content_Types].xml><?xml version="1.0" encoding="utf-8"?>
<Types xmlns="http://schemas.openxmlformats.org/package/2006/content-types">
  <Default Extension="jpeg" ContentType="image/jpeg"/>
  <Default Extension="jpg" ContentType="image/jpeg"/>
  <Default Extension="org&amp;utm_campaign=parser&amp;utm_content=thumbnail"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691" r:id="rId2"/>
    <p:sldId id="692" r:id="rId3"/>
    <p:sldId id="773" r:id="rId4"/>
    <p:sldId id="774" r:id="rId5"/>
    <p:sldId id="693" r:id="rId6"/>
    <p:sldId id="694" r:id="rId7"/>
    <p:sldId id="696" r:id="rId8"/>
    <p:sldId id="701" r:id="rId9"/>
    <p:sldId id="698" r:id="rId10"/>
    <p:sldId id="766" r:id="rId11"/>
    <p:sldId id="349" r:id="rId12"/>
    <p:sldId id="757" r:id="rId13"/>
    <p:sldId id="759" r:id="rId14"/>
    <p:sldId id="760" r:id="rId15"/>
    <p:sldId id="700" r:id="rId16"/>
    <p:sldId id="787" r:id="rId17"/>
    <p:sldId id="788" r:id="rId18"/>
    <p:sldId id="699" r:id="rId19"/>
    <p:sldId id="296" r:id="rId20"/>
    <p:sldId id="295" r:id="rId21"/>
    <p:sldId id="703" r:id="rId22"/>
    <p:sldId id="707" r:id="rId23"/>
    <p:sldId id="711" r:id="rId24"/>
    <p:sldId id="790" r:id="rId25"/>
    <p:sldId id="712" r:id="rId26"/>
    <p:sldId id="713" r:id="rId27"/>
    <p:sldId id="321" r:id="rId28"/>
    <p:sldId id="715" r:id="rId29"/>
    <p:sldId id="708" r:id="rId30"/>
    <p:sldId id="716" r:id="rId31"/>
    <p:sldId id="717" r:id="rId32"/>
    <p:sldId id="324" r:id="rId33"/>
    <p:sldId id="346" r:id="rId34"/>
    <p:sldId id="718" r:id="rId35"/>
    <p:sldId id="301" r:id="rId36"/>
    <p:sldId id="719" r:id="rId37"/>
    <p:sldId id="280" r:id="rId38"/>
    <p:sldId id="720" r:id="rId39"/>
    <p:sldId id="724" r:id="rId40"/>
    <p:sldId id="725" r:id="rId41"/>
    <p:sldId id="726" r:id="rId42"/>
    <p:sldId id="727" r:id="rId43"/>
    <p:sldId id="728" r:id="rId44"/>
    <p:sldId id="729" r:id="rId45"/>
    <p:sldId id="287" r:id="rId46"/>
    <p:sldId id="762" r:id="rId47"/>
    <p:sldId id="791" r:id="rId48"/>
    <p:sldId id="770" r:id="rId49"/>
    <p:sldId id="702" r:id="rId50"/>
    <p:sldId id="765" r:id="rId51"/>
    <p:sldId id="768" r:id="rId52"/>
    <p:sldId id="769" r:id="rId53"/>
    <p:sldId id="78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475" autoAdjust="0"/>
  </p:normalViewPr>
  <p:slideViewPr>
    <p:cSldViewPr snapToGrid="0">
      <p:cViewPr varScale="1">
        <p:scale>
          <a:sx n="46" d="100"/>
          <a:sy n="46" d="100"/>
        </p:scale>
        <p:origin x="16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FC06F-5E89-DC46-8A5F-1B0DEAC611EA}"/>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1199AE73-860B-CCF8-04A1-8EAA861721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463E11AC-1F48-5636-F4CE-57FB784CE6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lvl="0" indent="0">
              <a:buClr>
                <a:schemeClr val="accent1"/>
              </a:buClr>
              <a:buSzPct val="85000"/>
              <a:buFont typeface="Wingdings 2" panose="05020102010507070707" pitchFamily="18" charset="2"/>
              <a:buNone/>
            </a:pPr>
            <a:endParaRPr lang="en-GB" altLang="en-US" dirty="0"/>
          </a:p>
        </p:txBody>
      </p:sp>
      <p:sp>
        <p:nvSpPr>
          <p:cNvPr id="9220" name="Slide Number Placeholder 3">
            <a:extLst>
              <a:ext uri="{FF2B5EF4-FFF2-40B4-BE49-F238E27FC236}">
                <a16:creationId xmlns:a16="http://schemas.microsoft.com/office/drawing/2014/main" id="{A8F7BE50-D3A6-DE02-0BBB-8167188A9F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34546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9D2BA-84F9-17B5-5DA8-F20CE90DBC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3874DE-ACE6-E641-CC98-6D71112E20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583DB-02FD-CBE8-BAE4-3073A58945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345E07-6044-3058-154C-D7B0B9F20524}"/>
              </a:ext>
            </a:extLst>
          </p:cNvPr>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357489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99744-5133-70E4-022A-A7290BD99F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375BF7-3932-7A56-B684-6459545002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EE90EC-2577-7175-1592-81E4348554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367D09-C27A-F2A3-76B6-2782FAB8AE38}"/>
              </a:ext>
            </a:extLst>
          </p:cNvPr>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3812828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3878836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2933615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164521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3455324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1367835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3396324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3255017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31D00-152B-021A-48E1-C2F83A3863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F7AAA-4472-67EC-AD74-0541C600F3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E9FCA-3B2D-FB0B-01EB-5376D2A71FE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C0D831-30DB-3C55-DDB6-62773CB28498}"/>
              </a:ext>
            </a:extLst>
          </p:cNvPr>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191303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1119947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2258475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16</a:t>
            </a:fld>
            <a:endParaRPr lang="en-GB"/>
          </a:p>
        </p:txBody>
      </p:sp>
    </p:spTree>
    <p:extLst>
      <p:ext uri="{BB962C8B-B14F-4D97-AF65-F5344CB8AC3E}">
        <p14:creationId xmlns:p14="http://schemas.microsoft.com/office/powerpoint/2010/main" val="32002743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19</a:t>
            </a:fld>
            <a:endParaRPr lang="en-GB"/>
          </a:p>
        </p:txBody>
      </p:sp>
    </p:spTree>
    <p:extLst>
      <p:ext uri="{BB962C8B-B14F-4D97-AF65-F5344CB8AC3E}">
        <p14:creationId xmlns:p14="http://schemas.microsoft.com/office/powerpoint/2010/main" val="26959626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21</a:t>
            </a:fld>
            <a:endParaRPr lang="en-GB"/>
          </a:p>
        </p:txBody>
      </p:sp>
    </p:spTree>
    <p:extLst>
      <p:ext uri="{BB962C8B-B14F-4D97-AF65-F5344CB8AC3E}">
        <p14:creationId xmlns:p14="http://schemas.microsoft.com/office/powerpoint/2010/main" val="1987354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2189086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18683253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28</a:t>
            </a:fld>
            <a:endParaRPr lang="en-GB"/>
          </a:p>
        </p:txBody>
      </p:sp>
    </p:spTree>
    <p:extLst>
      <p:ext uri="{BB962C8B-B14F-4D97-AF65-F5344CB8AC3E}">
        <p14:creationId xmlns:p14="http://schemas.microsoft.com/office/powerpoint/2010/main" val="560593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29</a:t>
            </a:fld>
            <a:endParaRPr lang="en-GB"/>
          </a:p>
        </p:txBody>
      </p:sp>
    </p:spTree>
    <p:extLst>
      <p:ext uri="{BB962C8B-B14F-4D97-AF65-F5344CB8AC3E}">
        <p14:creationId xmlns:p14="http://schemas.microsoft.com/office/powerpoint/2010/main" val="907209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30</a:t>
            </a:fld>
            <a:endParaRPr lang="en-GB"/>
          </a:p>
        </p:txBody>
      </p:sp>
    </p:spTree>
    <p:extLst>
      <p:ext uri="{BB962C8B-B14F-4D97-AF65-F5344CB8AC3E}">
        <p14:creationId xmlns:p14="http://schemas.microsoft.com/office/powerpoint/2010/main" val="1586206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910843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49</a:t>
            </a:fld>
            <a:endParaRPr lang="en-GB"/>
          </a:p>
        </p:txBody>
      </p:sp>
    </p:spTree>
    <p:extLst>
      <p:ext uri="{BB962C8B-B14F-4D97-AF65-F5344CB8AC3E}">
        <p14:creationId xmlns:p14="http://schemas.microsoft.com/office/powerpoint/2010/main" val="2974716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50</a:t>
            </a:fld>
            <a:endParaRPr lang="en-GB"/>
          </a:p>
        </p:txBody>
      </p:sp>
    </p:spTree>
    <p:extLst>
      <p:ext uri="{BB962C8B-B14F-4D97-AF65-F5344CB8AC3E}">
        <p14:creationId xmlns:p14="http://schemas.microsoft.com/office/powerpoint/2010/main" val="16941294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08/10/2026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08/10/2026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08/10/2026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08/10/2026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08/10/2026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08/10/2026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08/10/2026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08/10/2026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08/10/2026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08/10/2026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08/10/2026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08/10/2026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org&amp;utm_campaign=parser&amp;utm_content=thumbnai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4.org&amp;utm_campaign=parser&amp;utm_content=thumbnai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gwh_o0dJ5-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hyperlink" Target="https://www-citethemrightonline-com.uwtsd.idm.oclc.org/category-list?docid=CTRHarvard" TargetMode="External"/><Relationship Id="rId2" Type="http://schemas.openxmlformats.org/officeDocument/2006/relationships/hyperlink" Target="https://digitalservices.uwtsd.ac.uk/wp-content/uploads/2025/12/Havard-en_v1.5-V2.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theguardian.com/world/2026/sep/15/tuesday-briefing-how-to-understand-wales-scotland-and-northern-irelands-joint-call-for-chang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doi.org/10.1007/s00125-021-05568-3"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phw.nhs.wales/app/uploads/sites/2/2026/05/Prevention-Based-Health-and-Care-Framework.pdf" TargetMode="External"/><Relationship Id="rId2" Type="http://schemas.openxmlformats.org/officeDocument/2006/relationships/hyperlink" Target="https://doi.org/10.1111/pedi.13454" TargetMode="External"/><Relationship Id="rId1" Type="http://schemas.openxmlformats.org/officeDocument/2006/relationships/slideLayout" Target="../slideLayouts/slideLayout2.xml"/><Relationship Id="rId4" Type="http://schemas.openxmlformats.org/officeDocument/2006/relationships/hyperlink" Target="https://www.nice.org.uk/guidance/ng18/resources/diabetes-type-1-and-type-2-in-children-and-young-people-diagnosis-and-management-pdf-1837278149317"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www-citethemrightonline-com.uwtsd.idm.oclc.org/category-list?docid=CTRHarvard"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fbf93258fa8f559dbb1add9/Review_of_interventions_to_improve_air_quality_March-2019-2018572.pdf"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gov.wales/sites/default/files/publications/2024-07/estimated-burden-of-disease-in-2040.pdf" TargetMode="External"/><Relationship Id="rId2" Type="http://schemas.openxmlformats.org/officeDocument/2006/relationships/hyperlink" Target="https://www.theguardian.com/world/2026/sep/15/tuesday-briefing-how-to-understand-wales-scotland-and-northern-irelands-joint-call-for-change" TargetMode="External"/><Relationship Id="rId1" Type="http://schemas.openxmlformats.org/officeDocument/2006/relationships/slideLayout" Target="../slideLayouts/slideLayout2.xml"/><Relationship Id="rId5" Type="http://schemas.openxmlformats.org/officeDocument/2006/relationships/hyperlink" Target="https://senedd.wales/media/0v2exr2k/cr-ld16947-e.pdf" TargetMode="External"/><Relationship Id="rId4" Type="http://schemas.openxmlformats.org/officeDocument/2006/relationships/hyperlink" Target="https://www.gov.wales/sites/default/files/publications/2026-04/the-mental-health-and-wellbeing-strategy-2025-to-203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EC00F-FDDA-26B5-EDFD-3ECED566BC07}"/>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0E1A101B-C7EA-D6DC-6031-51D191C03848}"/>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F13DE492-E34C-0927-B71A-8C4A84FC87E8}"/>
              </a:ext>
            </a:extLst>
          </p:cNvPr>
          <p:cNvSpPr>
            <a:spLocks noGrp="1"/>
          </p:cNvSpPr>
          <p:nvPr>
            <p:ph type="ctrTitle"/>
          </p:nvPr>
        </p:nvSpPr>
        <p:spPr>
          <a:xfrm>
            <a:off x="1948069" y="1608666"/>
            <a:ext cx="9075531" cy="1820333"/>
          </a:xfrm>
        </p:spPr>
        <p:txBody>
          <a:bodyPr/>
          <a:lstStyle/>
          <a:p>
            <a:pPr algn="l" eaLnBrk="1" hangingPunct="1"/>
            <a:r>
              <a:rPr lang="en-GB" sz="2800" b="1" dirty="0">
                <a:solidFill>
                  <a:schemeClr val="bg1"/>
                </a:solidFill>
              </a:rPr>
              <a:t>BMNS4015.  PAD </a:t>
            </a:r>
            <a:br>
              <a:rPr lang="en-GB" sz="2800" b="1" dirty="0">
                <a:solidFill>
                  <a:schemeClr val="bg1"/>
                </a:solidFill>
              </a:rPr>
            </a:br>
            <a:r>
              <a:rPr lang="en-GB" sz="2800" b="1" dirty="0">
                <a:solidFill>
                  <a:schemeClr val="bg1"/>
                </a:solidFill>
              </a:rPr>
              <a:t>Academic year 2026/27.  </a:t>
            </a:r>
            <a:br>
              <a:rPr lang="en-GB" sz="2800" b="1" dirty="0">
                <a:solidFill>
                  <a:schemeClr val="bg1"/>
                </a:solidFill>
              </a:rPr>
            </a:br>
            <a:r>
              <a:rPr lang="en-GB" sz="2800" dirty="0">
                <a:solidFill>
                  <a:schemeClr val="bg1"/>
                </a:solidFill>
              </a:rPr>
              <a:t>Lecture one: reading and referencing </a:t>
            </a:r>
            <a:br>
              <a:rPr lang="en-GB" altLang="en-US" sz="4000" b="1" dirty="0"/>
            </a:br>
            <a:endParaRPr lang="en-GB" altLang="en-US" b="1" dirty="0"/>
          </a:p>
        </p:txBody>
      </p:sp>
      <p:pic>
        <p:nvPicPr>
          <p:cNvPr id="2" name="Picture 1">
            <a:extLst>
              <a:ext uri="{FF2B5EF4-FFF2-40B4-BE49-F238E27FC236}">
                <a16:creationId xmlns:a16="http://schemas.microsoft.com/office/drawing/2014/main" id="{32949397-CF81-AF13-9FFC-EFF59D42CCD2}"/>
              </a:ext>
            </a:extLst>
          </p:cNvPr>
          <p:cNvPicPr>
            <a:picLocks noChangeAspect="1"/>
          </p:cNvPicPr>
          <p:nvPr/>
        </p:nvPicPr>
        <p:blipFill>
          <a:blip r:embed="rId4"/>
          <a:stretch>
            <a:fillRect/>
          </a:stretch>
        </p:blipFill>
        <p:spPr>
          <a:xfrm>
            <a:off x="139149" y="1828800"/>
            <a:ext cx="1808921" cy="676715"/>
          </a:xfrm>
          <a:prstGeom prst="rect">
            <a:avLst/>
          </a:prstGeom>
        </p:spPr>
      </p:pic>
    </p:spTree>
    <p:extLst>
      <p:ext uri="{BB962C8B-B14F-4D97-AF65-F5344CB8AC3E}">
        <p14:creationId xmlns:p14="http://schemas.microsoft.com/office/powerpoint/2010/main" val="2533584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00039-168A-9FE9-2A9A-1FDF6725AFC5}"/>
              </a:ext>
            </a:extLst>
          </p:cNvPr>
          <p:cNvSpPr>
            <a:spLocks noGrp="1"/>
          </p:cNvSpPr>
          <p:nvPr>
            <p:ph type="title"/>
          </p:nvPr>
        </p:nvSpPr>
        <p:spPr>
          <a:xfrm>
            <a:off x="311728" y="274638"/>
            <a:ext cx="11270672" cy="494289"/>
          </a:xfrm>
        </p:spPr>
        <p:txBody>
          <a:bodyPr/>
          <a:lstStyle/>
          <a:p>
            <a:r>
              <a:rPr lang="en-GB" dirty="0"/>
              <a:t>Today</a:t>
            </a:r>
          </a:p>
        </p:txBody>
      </p:sp>
      <p:sp>
        <p:nvSpPr>
          <p:cNvPr id="3" name="Content Placeholder 2">
            <a:extLst>
              <a:ext uri="{FF2B5EF4-FFF2-40B4-BE49-F238E27FC236}">
                <a16:creationId xmlns:a16="http://schemas.microsoft.com/office/drawing/2014/main" id="{E2258E27-6E33-D28B-100A-FC36E168ADF1}"/>
              </a:ext>
            </a:extLst>
          </p:cNvPr>
          <p:cNvSpPr>
            <a:spLocks noGrp="1"/>
          </p:cNvSpPr>
          <p:nvPr>
            <p:ph sz="quarter" idx="1"/>
          </p:nvPr>
        </p:nvSpPr>
        <p:spPr>
          <a:xfrm>
            <a:off x="311728" y="581891"/>
            <a:ext cx="11880272" cy="6001471"/>
          </a:xfrm>
        </p:spPr>
        <p:txBody>
          <a:bodyPr/>
          <a:lstStyle/>
          <a:p>
            <a:r>
              <a:rPr lang="en-GB" sz="2400" dirty="0"/>
              <a:t>Reading </a:t>
            </a:r>
          </a:p>
          <a:p>
            <a:r>
              <a:rPr lang="en-GB" sz="2400" dirty="0"/>
              <a:t>Referencing: </a:t>
            </a:r>
          </a:p>
          <a:p>
            <a:pPr lvl="1"/>
            <a:r>
              <a:rPr lang="en-GB" dirty="0"/>
              <a:t>what it is</a:t>
            </a:r>
          </a:p>
          <a:p>
            <a:pPr lvl="1"/>
            <a:r>
              <a:rPr lang="en-GB" dirty="0"/>
              <a:t>why it is necessary </a:t>
            </a:r>
          </a:p>
          <a:p>
            <a:r>
              <a:rPr lang="en-GB" sz="2400" dirty="0"/>
              <a:t>The Harvard style of referencing</a:t>
            </a:r>
          </a:p>
          <a:p>
            <a:r>
              <a:rPr lang="en-GB" sz="2400" dirty="0"/>
              <a:t>Knowledge, understanding and referencing</a:t>
            </a:r>
          </a:p>
          <a:p>
            <a:r>
              <a:rPr lang="en-GB" sz="2400" dirty="0"/>
              <a:t>In-text citations</a:t>
            </a:r>
          </a:p>
          <a:p>
            <a:pPr lvl="1"/>
            <a:r>
              <a:rPr lang="en-GB" dirty="0"/>
              <a:t>Paraphrasing</a:t>
            </a:r>
          </a:p>
          <a:p>
            <a:pPr lvl="1"/>
            <a:r>
              <a:rPr lang="en-GB" dirty="0"/>
              <a:t>Direct quoting</a:t>
            </a:r>
          </a:p>
          <a:p>
            <a:r>
              <a:rPr lang="en-GB" sz="2400" dirty="0"/>
              <a:t>Examples of in-text citations from different sources</a:t>
            </a:r>
          </a:p>
          <a:p>
            <a:r>
              <a:rPr lang="en-GB" sz="2400" dirty="0"/>
              <a:t>Reference lists</a:t>
            </a:r>
          </a:p>
          <a:p>
            <a:r>
              <a:rPr lang="en-GB" sz="2400" dirty="0"/>
              <a:t>In-text citations and references – what to include</a:t>
            </a:r>
          </a:p>
          <a:p>
            <a:r>
              <a:rPr lang="en-GB" sz="2400" dirty="0"/>
              <a:t>Resources</a:t>
            </a:r>
          </a:p>
          <a:p>
            <a:r>
              <a:rPr lang="en-GB" sz="2400" dirty="0"/>
              <a:t>Next week </a:t>
            </a:r>
          </a:p>
          <a:p>
            <a:endParaRPr lang="en-GB" sz="3200" dirty="0"/>
          </a:p>
        </p:txBody>
      </p:sp>
    </p:spTree>
    <p:extLst>
      <p:ext uri="{BB962C8B-B14F-4D97-AF65-F5344CB8AC3E}">
        <p14:creationId xmlns:p14="http://schemas.microsoft.com/office/powerpoint/2010/main" val="2424318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C27BC-7341-52D0-735B-CBB49FFE9A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AB9B7-D3EA-21C5-C31C-5D0BCF25E7BA}"/>
              </a:ext>
            </a:extLst>
          </p:cNvPr>
          <p:cNvSpPr>
            <a:spLocks noGrp="1"/>
          </p:cNvSpPr>
          <p:nvPr>
            <p:ph type="title"/>
          </p:nvPr>
        </p:nvSpPr>
        <p:spPr>
          <a:xfrm>
            <a:off x="508792" y="232305"/>
            <a:ext cx="10363200" cy="867030"/>
          </a:xfrm>
        </p:spPr>
        <p:txBody>
          <a:bodyPr/>
          <a:lstStyle/>
          <a:p>
            <a:r>
              <a:rPr lang="en-GB" dirty="0"/>
              <a:t>Reading</a:t>
            </a:r>
          </a:p>
        </p:txBody>
      </p:sp>
      <p:pic>
        <p:nvPicPr>
          <p:cNvPr id="5" name="Content Placeholder 4">
            <a:extLst>
              <a:ext uri="{FF2B5EF4-FFF2-40B4-BE49-F238E27FC236}">
                <a16:creationId xmlns:a16="http://schemas.microsoft.com/office/drawing/2014/main" id="{8514E75F-7F8A-0B35-0056-75CB36478B7C}"/>
              </a:ext>
            </a:extLst>
          </p:cNvPr>
          <p:cNvPicPr>
            <a:picLocks noGrp="1" noChangeAspect="1"/>
          </p:cNvPicPr>
          <p:nvPr>
            <p:ph sz="quarter" idx="1"/>
          </p:nvPr>
        </p:nvPicPr>
        <p:blipFill>
          <a:blip r:embed="rId3"/>
          <a:stretch>
            <a:fillRect/>
          </a:stretch>
        </p:blipFill>
        <p:spPr bwMode="auto">
          <a:xfrm>
            <a:off x="508792" y="1190625"/>
            <a:ext cx="284797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2717B455-549D-FD4E-FF6E-8E0E17F43265}"/>
              </a:ext>
            </a:extLst>
          </p:cNvPr>
          <p:cNvPicPr>
            <a:picLocks noChangeAspect="1"/>
          </p:cNvPicPr>
          <p:nvPr/>
        </p:nvPicPr>
        <p:blipFill>
          <a:blip r:embed="rId4"/>
          <a:stretch>
            <a:fillRect/>
          </a:stretch>
        </p:blipFill>
        <p:spPr>
          <a:xfrm>
            <a:off x="3789832" y="439208"/>
            <a:ext cx="2306168" cy="3246452"/>
          </a:xfrm>
          <a:prstGeom prst="rect">
            <a:avLst/>
          </a:prstGeom>
        </p:spPr>
      </p:pic>
      <p:pic>
        <p:nvPicPr>
          <p:cNvPr id="9" name="Picture 8">
            <a:extLst>
              <a:ext uri="{FF2B5EF4-FFF2-40B4-BE49-F238E27FC236}">
                <a16:creationId xmlns:a16="http://schemas.microsoft.com/office/drawing/2014/main" id="{422AFDC6-D8A7-1BBB-9E7E-0E604334E912}"/>
              </a:ext>
            </a:extLst>
          </p:cNvPr>
          <p:cNvPicPr>
            <a:picLocks noChangeAspect="1"/>
          </p:cNvPicPr>
          <p:nvPr/>
        </p:nvPicPr>
        <p:blipFill>
          <a:blip r:embed="rId5"/>
          <a:stretch>
            <a:fillRect/>
          </a:stretch>
        </p:blipFill>
        <p:spPr>
          <a:xfrm>
            <a:off x="6944551" y="665820"/>
            <a:ext cx="3621849" cy="2414566"/>
          </a:xfrm>
          <a:prstGeom prst="rect">
            <a:avLst/>
          </a:prstGeom>
        </p:spPr>
      </p:pic>
      <p:pic>
        <p:nvPicPr>
          <p:cNvPr id="11" name="Picture 10">
            <a:extLst>
              <a:ext uri="{FF2B5EF4-FFF2-40B4-BE49-F238E27FC236}">
                <a16:creationId xmlns:a16="http://schemas.microsoft.com/office/drawing/2014/main" id="{7B730293-68F1-70DB-93BF-CB692A2625EB}"/>
              </a:ext>
            </a:extLst>
          </p:cNvPr>
          <p:cNvPicPr>
            <a:picLocks noChangeAspect="1"/>
          </p:cNvPicPr>
          <p:nvPr/>
        </p:nvPicPr>
        <p:blipFill>
          <a:blip r:embed="rId6"/>
          <a:stretch>
            <a:fillRect/>
          </a:stretch>
        </p:blipFill>
        <p:spPr>
          <a:xfrm>
            <a:off x="266432" y="3046409"/>
            <a:ext cx="3332694" cy="1870104"/>
          </a:xfrm>
          <a:prstGeom prst="rect">
            <a:avLst/>
          </a:prstGeom>
        </p:spPr>
      </p:pic>
      <p:pic>
        <p:nvPicPr>
          <p:cNvPr id="13" name="Picture 12">
            <a:extLst>
              <a:ext uri="{FF2B5EF4-FFF2-40B4-BE49-F238E27FC236}">
                <a16:creationId xmlns:a16="http://schemas.microsoft.com/office/drawing/2014/main" id="{9B159F71-935A-E3D3-962A-E67BE3FDF24A}"/>
              </a:ext>
            </a:extLst>
          </p:cNvPr>
          <p:cNvPicPr>
            <a:picLocks noChangeAspect="1"/>
          </p:cNvPicPr>
          <p:nvPr/>
        </p:nvPicPr>
        <p:blipFill>
          <a:blip r:embed="rId7"/>
          <a:stretch>
            <a:fillRect/>
          </a:stretch>
        </p:blipFill>
        <p:spPr>
          <a:xfrm>
            <a:off x="7850188" y="3316477"/>
            <a:ext cx="3960876" cy="2413397"/>
          </a:xfrm>
          <a:prstGeom prst="rect">
            <a:avLst/>
          </a:prstGeom>
        </p:spPr>
      </p:pic>
      <p:pic>
        <p:nvPicPr>
          <p:cNvPr id="15" name="Picture 14">
            <a:extLst>
              <a:ext uri="{FF2B5EF4-FFF2-40B4-BE49-F238E27FC236}">
                <a16:creationId xmlns:a16="http://schemas.microsoft.com/office/drawing/2014/main" id="{0C11069F-12DA-0C62-1464-B93919AF3A09}"/>
              </a:ext>
            </a:extLst>
          </p:cNvPr>
          <p:cNvPicPr>
            <a:picLocks noChangeAspect="1"/>
          </p:cNvPicPr>
          <p:nvPr/>
        </p:nvPicPr>
        <p:blipFill>
          <a:blip r:embed="rId8"/>
          <a:stretch>
            <a:fillRect/>
          </a:stretch>
        </p:blipFill>
        <p:spPr>
          <a:xfrm>
            <a:off x="3789831" y="3778782"/>
            <a:ext cx="3621849" cy="2724902"/>
          </a:xfrm>
          <a:prstGeom prst="rect">
            <a:avLst/>
          </a:prstGeom>
        </p:spPr>
      </p:pic>
    </p:spTree>
    <p:extLst>
      <p:ext uri="{BB962C8B-B14F-4D97-AF65-F5344CB8AC3E}">
        <p14:creationId xmlns:p14="http://schemas.microsoft.com/office/powerpoint/2010/main" val="1692212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24996-2999-6BBB-F9E2-CE7E913E0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B91927-836B-D889-3F6D-B91B27F31713}"/>
              </a:ext>
            </a:extLst>
          </p:cNvPr>
          <p:cNvSpPr>
            <a:spLocks noGrp="1"/>
          </p:cNvSpPr>
          <p:nvPr>
            <p:ph type="title"/>
          </p:nvPr>
        </p:nvSpPr>
        <p:spPr>
          <a:xfrm>
            <a:off x="203200" y="274638"/>
            <a:ext cx="11379200" cy="563562"/>
          </a:xfrm>
        </p:spPr>
        <p:txBody>
          <a:bodyPr/>
          <a:lstStyle/>
          <a:p>
            <a:r>
              <a:rPr lang="en-GB" dirty="0"/>
              <a:t>(Benefits of) reading (at university) </a:t>
            </a:r>
          </a:p>
        </p:txBody>
      </p:sp>
      <p:sp>
        <p:nvSpPr>
          <p:cNvPr id="3" name="Content Placeholder 2">
            <a:extLst>
              <a:ext uri="{FF2B5EF4-FFF2-40B4-BE49-F238E27FC236}">
                <a16:creationId xmlns:a16="http://schemas.microsoft.com/office/drawing/2014/main" id="{A567A836-27AA-F78F-47DB-B48951756338}"/>
              </a:ext>
            </a:extLst>
          </p:cNvPr>
          <p:cNvSpPr>
            <a:spLocks noGrp="1"/>
          </p:cNvSpPr>
          <p:nvPr>
            <p:ph sz="quarter" idx="1"/>
          </p:nvPr>
        </p:nvSpPr>
        <p:spPr>
          <a:xfrm>
            <a:off x="203200" y="838200"/>
            <a:ext cx="11785599" cy="6019800"/>
          </a:xfrm>
        </p:spPr>
        <p:txBody>
          <a:bodyPr/>
          <a:lstStyle/>
          <a:p>
            <a:r>
              <a:rPr lang="en-GB" sz="3000" dirty="0"/>
              <a:t>In the UK, students are not taught degrees, they </a:t>
            </a:r>
            <a:r>
              <a:rPr lang="en-GB" sz="3000" i="1" dirty="0"/>
              <a:t>read</a:t>
            </a:r>
            <a:r>
              <a:rPr lang="en-GB" sz="3000" dirty="0"/>
              <a:t> for them</a:t>
            </a:r>
          </a:p>
          <a:p>
            <a:r>
              <a:rPr lang="en-GB" sz="3000" dirty="0"/>
              <a:t>Information given in lectures, classes, seminars, workshops,                           tutorials introduces topics (so attendance is important), but                                  deeper reading around subjects is key</a:t>
            </a:r>
          </a:p>
          <a:p>
            <a:r>
              <a:rPr lang="en-GB" sz="3000" dirty="0"/>
              <a:t>Reading: </a:t>
            </a:r>
          </a:p>
          <a:p>
            <a:pPr lvl="1"/>
            <a:r>
              <a:rPr lang="en-GB" sz="3000" dirty="0"/>
              <a:t>is one of the building blocks of knowledge/understanding: </a:t>
            </a:r>
          </a:p>
          <a:p>
            <a:pPr marL="319088" lvl="1" indent="0">
              <a:buNone/>
            </a:pPr>
            <a:r>
              <a:rPr lang="en-GB" sz="3000" dirty="0"/>
              <a:t>foundation of reasoned, persuasive, evidence-based discussion </a:t>
            </a:r>
          </a:p>
          <a:p>
            <a:pPr lvl="1"/>
            <a:r>
              <a:rPr lang="en-GB" sz="3000" dirty="0"/>
              <a:t>helps generate new ideas/critical thinking/healthy mind;                               helps develop/extend academic writing style/vocabulary </a:t>
            </a:r>
          </a:p>
          <a:p>
            <a:pPr marL="0" indent="0">
              <a:buNone/>
            </a:pPr>
            <a:r>
              <a:rPr lang="en-GB" sz="3000" dirty="0"/>
              <a:t>						</a:t>
            </a:r>
          </a:p>
          <a:p>
            <a:pPr marL="0" indent="0">
              <a:buNone/>
            </a:pPr>
            <a:r>
              <a:rPr lang="en-GB" sz="3000" dirty="0"/>
              <a:t>						But it can be very daunting </a:t>
            </a:r>
            <a:endParaRPr lang="en-GB" sz="3000" b="1" dirty="0"/>
          </a:p>
          <a:p>
            <a:endParaRPr lang="en-GB" dirty="0"/>
          </a:p>
        </p:txBody>
      </p:sp>
      <p:pic>
        <p:nvPicPr>
          <p:cNvPr id="7" name="Picture 6">
            <a:extLst>
              <a:ext uri="{FF2B5EF4-FFF2-40B4-BE49-F238E27FC236}">
                <a16:creationId xmlns:a16="http://schemas.microsoft.com/office/drawing/2014/main" id="{57D2113C-5CF5-6914-346A-F56493228FC0}"/>
              </a:ext>
            </a:extLst>
          </p:cNvPr>
          <p:cNvPicPr>
            <a:picLocks noChangeAspect="1"/>
          </p:cNvPicPr>
          <p:nvPr/>
        </p:nvPicPr>
        <p:blipFill>
          <a:blip r:embed="rId3"/>
          <a:stretch>
            <a:fillRect/>
          </a:stretch>
        </p:blipFill>
        <p:spPr>
          <a:xfrm>
            <a:off x="9970573" y="4665931"/>
            <a:ext cx="1165653" cy="2079892"/>
          </a:xfrm>
          <a:prstGeom prst="rect">
            <a:avLst/>
          </a:prstGeom>
        </p:spPr>
      </p:pic>
      <p:pic>
        <p:nvPicPr>
          <p:cNvPr id="5" name="Picture 4">
            <a:extLst>
              <a:ext uri="{FF2B5EF4-FFF2-40B4-BE49-F238E27FC236}">
                <a16:creationId xmlns:a16="http://schemas.microsoft.com/office/drawing/2014/main" id="{5FDC5791-A468-BAB7-3ABB-B48BB86D494E}"/>
              </a:ext>
            </a:extLst>
          </p:cNvPr>
          <p:cNvPicPr>
            <a:picLocks noChangeAspect="1"/>
          </p:cNvPicPr>
          <p:nvPr/>
        </p:nvPicPr>
        <p:blipFill>
          <a:blip r:embed="rId4"/>
          <a:stretch>
            <a:fillRect/>
          </a:stretch>
        </p:blipFill>
        <p:spPr>
          <a:xfrm>
            <a:off x="9118001" y="838200"/>
            <a:ext cx="2870798" cy="3827731"/>
          </a:xfrm>
          <a:prstGeom prst="rect">
            <a:avLst/>
          </a:prstGeom>
        </p:spPr>
      </p:pic>
    </p:spTree>
    <p:extLst>
      <p:ext uri="{BB962C8B-B14F-4D97-AF65-F5344CB8AC3E}">
        <p14:creationId xmlns:p14="http://schemas.microsoft.com/office/powerpoint/2010/main" val="239615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A67C-B1E4-0A85-507E-1A9CAEB50577}"/>
              </a:ext>
            </a:extLst>
          </p:cNvPr>
          <p:cNvSpPr>
            <a:spLocks noGrp="1"/>
          </p:cNvSpPr>
          <p:nvPr>
            <p:ph type="title"/>
          </p:nvPr>
        </p:nvSpPr>
        <p:spPr>
          <a:xfrm>
            <a:off x="258417" y="274638"/>
            <a:ext cx="11323983" cy="563562"/>
          </a:xfrm>
        </p:spPr>
        <p:txBody>
          <a:bodyPr/>
          <a:lstStyle/>
          <a:p>
            <a:r>
              <a:rPr lang="en-GB" dirty="0"/>
              <a:t>Reading, note-making and referencing</a:t>
            </a:r>
          </a:p>
        </p:txBody>
      </p:sp>
      <p:sp>
        <p:nvSpPr>
          <p:cNvPr id="3" name="Content Placeholder 2">
            <a:extLst>
              <a:ext uri="{FF2B5EF4-FFF2-40B4-BE49-F238E27FC236}">
                <a16:creationId xmlns:a16="http://schemas.microsoft.com/office/drawing/2014/main" id="{4B601BAD-A7AD-8F75-F4AA-237325D4736A}"/>
              </a:ext>
            </a:extLst>
          </p:cNvPr>
          <p:cNvSpPr>
            <a:spLocks noGrp="1"/>
          </p:cNvSpPr>
          <p:nvPr>
            <p:ph sz="quarter" idx="1"/>
          </p:nvPr>
        </p:nvSpPr>
        <p:spPr>
          <a:xfrm>
            <a:off x="258417" y="1010653"/>
            <a:ext cx="11323983" cy="5847346"/>
          </a:xfrm>
        </p:spPr>
        <p:txBody>
          <a:bodyPr/>
          <a:lstStyle/>
          <a:p>
            <a:pPr eaLnBrk="1" hangingPunct="1"/>
            <a:r>
              <a:rPr lang="en-GB" altLang="en-US" sz="3200" dirty="0"/>
              <a:t>At university, as you read, get into the habit of</a:t>
            </a:r>
            <a:r>
              <a:rPr lang="en-GB" altLang="en-US" sz="3200" b="1" dirty="0"/>
              <a:t> both taking notes and writing down references</a:t>
            </a:r>
            <a:r>
              <a:rPr lang="en-GB" altLang="en-US" sz="3200" dirty="0"/>
              <a:t>.   The ideas/references can then be used in your work: this shows your ability to understand/integrate robust/reliable information from published/trusted sources; for instance: According to Pears and Shields (2025), referencing acknowledges the contribution of others’ work as evidence in assignments, presentations and research (here, the writer uses Pears and Shields’ work to support the claim)</a:t>
            </a:r>
          </a:p>
          <a:p>
            <a:pPr eaLnBrk="1" hangingPunct="1"/>
            <a:r>
              <a:rPr lang="en-GB" altLang="en-US" sz="3200" dirty="0"/>
              <a:t>Referencing not only makes clear that you have drawn on other people’s findings, ideas or opinions, it displays where these can be found (because the works are included in the reference list)</a:t>
            </a:r>
            <a:endParaRPr lang="en-GB" sz="3200" dirty="0"/>
          </a:p>
        </p:txBody>
      </p:sp>
    </p:spTree>
    <p:extLst>
      <p:ext uri="{BB962C8B-B14F-4D97-AF65-F5344CB8AC3E}">
        <p14:creationId xmlns:p14="http://schemas.microsoft.com/office/powerpoint/2010/main" val="908597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A6B-5176-97FA-69E2-342719E12C05}"/>
              </a:ext>
            </a:extLst>
          </p:cNvPr>
          <p:cNvSpPr>
            <a:spLocks noGrp="1"/>
          </p:cNvSpPr>
          <p:nvPr>
            <p:ph type="title"/>
          </p:nvPr>
        </p:nvSpPr>
        <p:spPr>
          <a:xfrm>
            <a:off x="258416" y="274638"/>
            <a:ext cx="11323984" cy="654509"/>
          </a:xfrm>
        </p:spPr>
        <p:txBody>
          <a:bodyPr/>
          <a:lstStyle/>
          <a:p>
            <a:r>
              <a:rPr lang="en-GB" dirty="0"/>
              <a:t>Referencing: why it is necessary at university</a:t>
            </a:r>
          </a:p>
        </p:txBody>
      </p:sp>
      <p:sp>
        <p:nvSpPr>
          <p:cNvPr id="3" name="Content Placeholder 2">
            <a:extLst>
              <a:ext uri="{FF2B5EF4-FFF2-40B4-BE49-F238E27FC236}">
                <a16:creationId xmlns:a16="http://schemas.microsoft.com/office/drawing/2014/main" id="{9486286B-2155-4A2E-C814-80046D4035E4}"/>
              </a:ext>
            </a:extLst>
          </p:cNvPr>
          <p:cNvSpPr>
            <a:spLocks noGrp="1"/>
          </p:cNvSpPr>
          <p:nvPr>
            <p:ph sz="quarter" idx="1"/>
          </p:nvPr>
        </p:nvSpPr>
        <p:spPr>
          <a:xfrm>
            <a:off x="258416" y="811161"/>
            <a:ext cx="11933584" cy="6046840"/>
          </a:xfrm>
        </p:spPr>
        <p:txBody>
          <a:bodyPr/>
          <a:lstStyle/>
          <a:p>
            <a:r>
              <a:rPr lang="en-GB" sz="2800" b="1" dirty="0"/>
              <a:t>For academic reasons:</a:t>
            </a:r>
            <a:endParaRPr lang="en-GB" sz="2800" b="1" i="1" dirty="0"/>
          </a:p>
          <a:p>
            <a:pPr lvl="1"/>
            <a:r>
              <a:rPr lang="en-GB" sz="2600" dirty="0"/>
              <a:t>Shows the range of sources you have used in your assignment and that these are relevant and trustworthy/shows your research skills: this helps gain better marks</a:t>
            </a:r>
          </a:p>
          <a:p>
            <a:pPr lvl="1"/>
            <a:r>
              <a:rPr lang="en-GB" altLang="en-US" sz="2800" dirty="0"/>
              <a:t>Provides published (and therefore credible) evidence to support your ideas/argument/point of view/h</a:t>
            </a:r>
            <a:r>
              <a:rPr lang="en-GB" sz="2800" dirty="0"/>
              <a:t>elps the marker examine the validity of sources</a:t>
            </a:r>
          </a:p>
          <a:p>
            <a:pPr lvl="1"/>
            <a:r>
              <a:rPr lang="en-GB" altLang="en-US" sz="2800" dirty="0"/>
              <a:t>Avoids plagiarism, i.e. using other people’s work/ideas as your own without acknowledgement</a:t>
            </a:r>
          </a:p>
          <a:p>
            <a:pPr eaLnBrk="1" hangingPunct="1">
              <a:lnSpc>
                <a:spcPct val="110000"/>
              </a:lnSpc>
            </a:pPr>
            <a:r>
              <a:rPr lang="en-GB" sz="2800" b="1" dirty="0"/>
              <a:t>For practical reasons:</a:t>
            </a:r>
          </a:p>
          <a:p>
            <a:pPr lvl="2" eaLnBrk="1" hangingPunct="1">
              <a:lnSpc>
                <a:spcPct val="110000"/>
              </a:lnSpc>
            </a:pPr>
            <a:r>
              <a:rPr lang="en-GB" sz="2800" dirty="0"/>
              <a:t>Helps the reader trace the sources you have used</a:t>
            </a:r>
          </a:p>
          <a:p>
            <a:pPr lvl="2" eaLnBrk="1" hangingPunct="1">
              <a:lnSpc>
                <a:spcPct val="110000"/>
              </a:lnSpc>
            </a:pPr>
            <a:r>
              <a:rPr lang="en-GB" sz="2800" dirty="0"/>
              <a:t>Helps you to retrace sources used in the past</a:t>
            </a:r>
          </a:p>
          <a:p>
            <a:pPr eaLnBrk="1" hangingPunct="1">
              <a:lnSpc>
                <a:spcPct val="110000"/>
              </a:lnSpc>
            </a:pPr>
            <a:r>
              <a:rPr lang="en-GB" altLang="en-US" sz="2800" b="1" dirty="0"/>
              <a:t>NB</a:t>
            </a:r>
            <a:r>
              <a:rPr lang="en-GB" altLang="en-US" sz="2800" dirty="0"/>
              <a:t>: engagement with literature is one of the academic assessment criteria at UWTSD(see next slide)</a:t>
            </a:r>
          </a:p>
          <a:p>
            <a:pPr eaLnBrk="1" hangingPunct="1">
              <a:lnSpc>
                <a:spcPct val="110000"/>
              </a:lnSpc>
            </a:pPr>
            <a:endParaRPr lang="en-GB" sz="3400" dirty="0"/>
          </a:p>
        </p:txBody>
      </p:sp>
    </p:spTree>
    <p:extLst>
      <p:ext uri="{BB962C8B-B14F-4D97-AF65-F5344CB8AC3E}">
        <p14:creationId xmlns:p14="http://schemas.microsoft.com/office/powerpoint/2010/main" val="31285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CB8B9B2-10B3-2712-73BB-1D377276849B}"/>
              </a:ext>
            </a:extLst>
          </p:cNvPr>
          <p:cNvGraphicFramePr>
            <a:graphicFrameLocks noGrp="1"/>
          </p:cNvGraphicFramePr>
          <p:nvPr>
            <p:ph sz="quarter" idx="1"/>
          </p:nvPr>
        </p:nvGraphicFramePr>
        <p:xfrm>
          <a:off x="0" y="0"/>
          <a:ext cx="12191998" cy="7410618"/>
        </p:xfrm>
        <a:graphic>
          <a:graphicData uri="http://schemas.openxmlformats.org/drawingml/2006/table">
            <a:tbl>
              <a:tblPr firstRow="1" firstCol="1" bandRow="1">
                <a:tableStyleId>{5C22544A-7EE6-4342-B048-85BDC9FD1C3A}</a:tableStyleId>
              </a:tblPr>
              <a:tblGrid>
                <a:gridCol w="1523235">
                  <a:extLst>
                    <a:ext uri="{9D8B030D-6E8A-4147-A177-3AD203B41FA5}">
                      <a16:colId xmlns:a16="http://schemas.microsoft.com/office/drawing/2014/main" val="850637495"/>
                    </a:ext>
                  </a:extLst>
                </a:gridCol>
                <a:gridCol w="1524109">
                  <a:extLst>
                    <a:ext uri="{9D8B030D-6E8A-4147-A177-3AD203B41FA5}">
                      <a16:colId xmlns:a16="http://schemas.microsoft.com/office/drawing/2014/main" val="2267414138"/>
                    </a:ext>
                  </a:extLst>
                </a:gridCol>
                <a:gridCol w="1524109">
                  <a:extLst>
                    <a:ext uri="{9D8B030D-6E8A-4147-A177-3AD203B41FA5}">
                      <a16:colId xmlns:a16="http://schemas.microsoft.com/office/drawing/2014/main" val="226645630"/>
                    </a:ext>
                  </a:extLst>
                </a:gridCol>
                <a:gridCol w="1524109">
                  <a:extLst>
                    <a:ext uri="{9D8B030D-6E8A-4147-A177-3AD203B41FA5}">
                      <a16:colId xmlns:a16="http://schemas.microsoft.com/office/drawing/2014/main" val="4106617159"/>
                    </a:ext>
                  </a:extLst>
                </a:gridCol>
                <a:gridCol w="1524109">
                  <a:extLst>
                    <a:ext uri="{9D8B030D-6E8A-4147-A177-3AD203B41FA5}">
                      <a16:colId xmlns:a16="http://schemas.microsoft.com/office/drawing/2014/main" val="3912637448"/>
                    </a:ext>
                  </a:extLst>
                </a:gridCol>
                <a:gridCol w="1524109">
                  <a:extLst>
                    <a:ext uri="{9D8B030D-6E8A-4147-A177-3AD203B41FA5}">
                      <a16:colId xmlns:a16="http://schemas.microsoft.com/office/drawing/2014/main" val="3007389826"/>
                    </a:ext>
                  </a:extLst>
                </a:gridCol>
                <a:gridCol w="1524109">
                  <a:extLst>
                    <a:ext uri="{9D8B030D-6E8A-4147-A177-3AD203B41FA5}">
                      <a16:colId xmlns:a16="http://schemas.microsoft.com/office/drawing/2014/main" val="2212536587"/>
                    </a:ext>
                  </a:extLst>
                </a:gridCol>
                <a:gridCol w="1524109">
                  <a:extLst>
                    <a:ext uri="{9D8B030D-6E8A-4147-A177-3AD203B41FA5}">
                      <a16:colId xmlns:a16="http://schemas.microsoft.com/office/drawing/2014/main" val="1591329690"/>
                    </a:ext>
                  </a:extLst>
                </a:gridCol>
              </a:tblGrid>
              <a:tr h="1140095">
                <a:tc>
                  <a:txBody>
                    <a:bodyPr/>
                    <a:lstStyle/>
                    <a:p>
                      <a:pPr>
                        <a:buNone/>
                      </a:pPr>
                      <a:r>
                        <a:rPr lang="en-GB" sz="1800" dirty="0">
                          <a:effectLst/>
                        </a:rPr>
                        <a:t>Level 4</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GB" sz="1600" dirty="0">
                          <a:effectLst/>
                        </a:rPr>
                        <a:t>FAIL</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MARGINAL FAIL</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SATISFACTORY</a:t>
                      </a:r>
                    </a:p>
                    <a:p>
                      <a:pPr algn="ctr">
                        <a:buNone/>
                      </a:pPr>
                      <a:r>
                        <a:rPr lang="en-GB" sz="1600" dirty="0">
                          <a:effectLst/>
                        </a:rPr>
                        <a:t>(3</a:t>
                      </a:r>
                      <a:r>
                        <a:rPr lang="en-GB" sz="1600" baseline="30000" dirty="0">
                          <a:effectLst/>
                        </a:rPr>
                        <a:t>rd</a:t>
                      </a:r>
                      <a:r>
                        <a:rPr lang="en-GB" sz="1600" dirty="0">
                          <a:effectLst/>
                        </a:rPr>
                        <a:t> / Pass)</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GOOD</a:t>
                      </a:r>
                    </a:p>
                    <a:p>
                      <a:pPr algn="ctr">
                        <a:buNone/>
                      </a:pPr>
                      <a:r>
                        <a:rPr lang="en-GB" sz="1600" dirty="0">
                          <a:effectLst/>
                        </a:rPr>
                        <a:t>(2.2 / Pass)</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VERY GOOD</a:t>
                      </a:r>
                    </a:p>
                    <a:p>
                      <a:pPr algn="ctr">
                        <a:buNone/>
                      </a:pPr>
                      <a:r>
                        <a:rPr lang="en-GB" sz="1600" dirty="0">
                          <a:effectLst/>
                        </a:rPr>
                        <a:t>(2.1 / Merit)</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EXCELLENT</a:t>
                      </a:r>
                    </a:p>
                    <a:p>
                      <a:pPr algn="ctr">
                        <a:buNone/>
                      </a:pPr>
                      <a:r>
                        <a:rPr lang="en-GB" sz="1600" dirty="0">
                          <a:effectLst/>
                        </a:rPr>
                        <a:t>(1</a:t>
                      </a:r>
                      <a:r>
                        <a:rPr lang="en-GB" sz="1600" baseline="30000" dirty="0">
                          <a:effectLst/>
                        </a:rPr>
                        <a:t>st</a:t>
                      </a:r>
                      <a:r>
                        <a:rPr lang="en-GB" sz="1600" dirty="0">
                          <a:effectLst/>
                        </a:rPr>
                        <a:t> / Distinction)</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600" dirty="0">
                          <a:effectLst/>
                        </a:rPr>
                        <a:t>EXCEPTIONAL</a:t>
                      </a:r>
                    </a:p>
                    <a:p>
                      <a:pPr algn="ctr">
                        <a:buNone/>
                      </a:pPr>
                      <a:r>
                        <a:rPr lang="en-GB" sz="1600" dirty="0">
                          <a:effectLst/>
                        </a:rPr>
                        <a:t>(1</a:t>
                      </a:r>
                      <a:r>
                        <a:rPr lang="en-GB" sz="1600" baseline="30000" dirty="0">
                          <a:effectLst/>
                        </a:rPr>
                        <a:t>st</a:t>
                      </a:r>
                      <a:r>
                        <a:rPr lang="en-GB" sz="1600" dirty="0">
                          <a:effectLst/>
                        </a:rPr>
                        <a:t> / Distinction)</a:t>
                      </a:r>
                      <a:endParaRPr lang="en-GB" sz="16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579954180"/>
                  </a:ext>
                </a:extLst>
              </a:tr>
              <a:tr h="285024">
                <a:tc>
                  <a:txBody>
                    <a:bodyPr/>
                    <a:lstStyle/>
                    <a:p>
                      <a:pPr marL="108585">
                        <a:buNone/>
                      </a:pPr>
                      <a:r>
                        <a:rPr lang="en-GB" sz="1800">
                          <a:effectLst/>
                        </a:rPr>
                        <a:t>Category</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GB" sz="1800" dirty="0">
                          <a:effectLst/>
                        </a:rPr>
                        <a:t>0-29%</a:t>
                      </a:r>
                      <a:endParaRPr lang="en-GB" sz="18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30-39%</a:t>
                      </a:r>
                      <a:endParaRPr lang="en-GB" sz="18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40-49%</a:t>
                      </a:r>
                      <a:endParaRPr lang="en-GB" sz="18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50-59%</a:t>
                      </a:r>
                      <a:endParaRPr lang="en-GB" sz="18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60-69%</a:t>
                      </a:r>
                      <a:endParaRPr lang="en-GB" sz="18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70-84%</a:t>
                      </a:r>
                      <a:endParaRPr lang="en-GB" sz="18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buNone/>
                      </a:pPr>
                      <a:r>
                        <a:rPr lang="en-GB" sz="1800">
                          <a:effectLst/>
                        </a:rPr>
                        <a:t>85-100%</a:t>
                      </a:r>
                      <a:endParaRPr lang="en-GB" sz="18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566486061"/>
                  </a:ext>
                </a:extLst>
              </a:tr>
              <a:tr h="5985499">
                <a:tc>
                  <a:txBody>
                    <a:bodyPr/>
                    <a:lstStyle/>
                    <a:p>
                      <a:pPr marL="68580">
                        <a:spcBef>
                          <a:spcPts val="170"/>
                        </a:spcBef>
                        <a:buNone/>
                      </a:pPr>
                      <a:r>
                        <a:rPr lang="en-GB" sz="1800" dirty="0">
                          <a:effectLst/>
                        </a:rPr>
                        <a:t>Engagement with literature (including reading, referencing,</a:t>
                      </a:r>
                    </a:p>
                    <a:p>
                      <a:pPr marL="68580">
                        <a:spcBef>
                          <a:spcPts val="170"/>
                        </a:spcBef>
                        <a:buNone/>
                      </a:pPr>
                      <a:r>
                        <a:rPr lang="en-GB" sz="1800" dirty="0">
                          <a:effectLst/>
                        </a:rPr>
                        <a:t>academic conventions and</a:t>
                      </a:r>
                    </a:p>
                    <a:p>
                      <a:pPr marL="68580">
                        <a:spcBef>
                          <a:spcPts val="170"/>
                        </a:spcBef>
                        <a:buNone/>
                      </a:pPr>
                      <a:r>
                        <a:rPr lang="en-GB" sz="1800" dirty="0">
                          <a:effectLst/>
                        </a:rPr>
                        <a:t>academic honesty) </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a:effectLst/>
                        </a:rPr>
                        <a:t>Little or no evidence of reading and/or reliance on inappropriate sources.</a:t>
                      </a:r>
                    </a:p>
                    <a:p>
                      <a:pPr>
                        <a:buNone/>
                      </a:pPr>
                      <a:r>
                        <a:rPr lang="en-GB" sz="1800">
                          <a:effectLst/>
                        </a:rPr>
                        <a:t>Views and findings mostly unsupported and non-authoritative.</a:t>
                      </a:r>
                    </a:p>
                    <a:p>
                      <a:pPr>
                        <a:buNone/>
                      </a:pPr>
                      <a:r>
                        <a:rPr lang="en-GB" sz="1800">
                          <a:effectLst/>
                        </a:rPr>
                        <a:t>Referencing conventions used incoherently or largely absent.</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dirty="0">
                          <a:effectLst/>
                        </a:rPr>
                        <a:t>Poor engagement with essential reading. No evidence of wider reading. Reliance on inappropriate sources, and/or indiscriminate use of sources. Heavily reliant on information gained through class contact. Inconsistent and weak use of referencing.</a:t>
                      </a:r>
                      <a:endParaRPr lang="en-GB" sz="1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a:effectLst/>
                        </a:rPr>
                        <a:t>Engagement with a limited range of mostly relevant and credible sources but with some reliance on information gained through class contact. Some omissions and minor errors.</a:t>
                      </a:r>
                    </a:p>
                    <a:p>
                      <a:pPr>
                        <a:buNone/>
                      </a:pPr>
                      <a:r>
                        <a:rPr lang="en-GB" sz="1800">
                          <a:effectLst/>
                        </a:rPr>
                        <a:t>Referencing conventions evident though not always applied accurately or consistently.</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a:effectLst/>
                        </a:rPr>
                        <a:t>Engagement with an appropriate range of literature, including sources retrieved independently. Some over-reliance on texts rather than other sources. Referencing may show minor inaccuracies or inconsistencies.</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a:effectLst/>
                        </a:rPr>
                        <a:t>Engagement with a wide range of literature, including sources retrieved independently.</a:t>
                      </a:r>
                    </a:p>
                    <a:p>
                      <a:pPr>
                        <a:buNone/>
                      </a:pPr>
                      <a:r>
                        <a:rPr lang="en-GB" sz="1800">
                          <a:effectLst/>
                        </a:rPr>
                        <a:t>Selection of relevant and credible sources.  Generally sound referencing, with no/very few inaccuracies or inconsistencies.</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a:effectLst/>
                        </a:rPr>
                        <a:t>Engagement with an extensive range of relevant and credible literature. Consistently accurate application of referencing. </a:t>
                      </a:r>
                      <a:endParaRPr lang="en-GB" sz="18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1800" dirty="0">
                          <a:effectLst/>
                        </a:rPr>
                        <a:t>Exceptional engagement with an extensive range of relevant and credible literature. High-level referencing skills consistently applied.</a:t>
                      </a:r>
                      <a:endParaRPr lang="en-GB" sz="18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70674075"/>
                  </a:ext>
                </a:extLst>
              </a:tr>
            </a:tbl>
          </a:graphicData>
        </a:graphic>
      </p:graphicFrame>
    </p:spTree>
    <p:extLst>
      <p:ext uri="{BB962C8B-B14F-4D97-AF65-F5344CB8AC3E}">
        <p14:creationId xmlns:p14="http://schemas.microsoft.com/office/powerpoint/2010/main" val="763286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7335A-3CE5-D113-43F7-B221BC41E1F1}"/>
              </a:ext>
            </a:extLst>
          </p:cNvPr>
          <p:cNvSpPr>
            <a:spLocks noGrp="1"/>
          </p:cNvSpPr>
          <p:nvPr>
            <p:ph type="title"/>
          </p:nvPr>
        </p:nvSpPr>
        <p:spPr>
          <a:xfrm>
            <a:off x="162232" y="274638"/>
            <a:ext cx="11867536" cy="566020"/>
          </a:xfrm>
        </p:spPr>
        <p:txBody>
          <a:bodyPr/>
          <a:lstStyle/>
          <a:p>
            <a:r>
              <a:rPr lang="en-GB" sz="3600" dirty="0"/>
              <a:t>Different referencing styles; the </a:t>
            </a:r>
            <a:r>
              <a:rPr lang="en-GB" sz="3600" b="1" dirty="0"/>
              <a:t>Harvard </a:t>
            </a:r>
            <a:r>
              <a:rPr lang="en-GB" sz="3600" dirty="0"/>
              <a:t>referencing style</a:t>
            </a:r>
          </a:p>
        </p:txBody>
      </p:sp>
      <p:sp>
        <p:nvSpPr>
          <p:cNvPr id="3" name="Content Placeholder 2">
            <a:extLst>
              <a:ext uri="{FF2B5EF4-FFF2-40B4-BE49-F238E27FC236}">
                <a16:creationId xmlns:a16="http://schemas.microsoft.com/office/drawing/2014/main" id="{A3D2F62D-71C0-FF84-6993-928EBA0DF008}"/>
              </a:ext>
            </a:extLst>
          </p:cNvPr>
          <p:cNvSpPr>
            <a:spLocks noGrp="1"/>
          </p:cNvSpPr>
          <p:nvPr>
            <p:ph sz="quarter" idx="1"/>
          </p:nvPr>
        </p:nvSpPr>
        <p:spPr>
          <a:xfrm>
            <a:off x="162232" y="840658"/>
            <a:ext cx="11867536" cy="5742704"/>
          </a:xfrm>
        </p:spPr>
        <p:txBody>
          <a:bodyPr/>
          <a:lstStyle/>
          <a:p>
            <a:pPr eaLnBrk="1" hangingPunct="1"/>
            <a:r>
              <a:rPr lang="en-GB" altLang="en-US" sz="2800" dirty="0"/>
              <a:t>Different academic subjects use different referencing styles, e.g. the American Psychological Association (APA), the Modern Language Association (MLA), the Modern Humanities Research Association (MHRA) etc.  </a:t>
            </a:r>
          </a:p>
          <a:p>
            <a:pPr eaLnBrk="1" hangingPunct="1"/>
            <a:r>
              <a:rPr lang="en-GB" altLang="en-US" sz="2800" dirty="0"/>
              <a:t>In social sciences and health science, a commonly-used style is Harvard: this is the style used in the School of Health and Social Care at UWTSD </a:t>
            </a:r>
          </a:p>
          <a:p>
            <a:pPr eaLnBrk="1" hangingPunct="1"/>
            <a:r>
              <a:rPr lang="en-GB" altLang="en-US" sz="2800" dirty="0"/>
              <a:t>For sources of information contained in academic work, the Harvard style comprises two elements:</a:t>
            </a:r>
          </a:p>
          <a:p>
            <a:pPr lvl="1" eaLnBrk="1" hangingPunct="1"/>
            <a:r>
              <a:rPr lang="en-GB" altLang="en-US" sz="2800" dirty="0"/>
              <a:t>Brief details contained in the main body of the work: the </a:t>
            </a:r>
            <a:r>
              <a:rPr lang="en-GB" altLang="en-US" sz="2800" b="1" dirty="0"/>
              <a:t>in-text citation. </a:t>
            </a:r>
          </a:p>
          <a:p>
            <a:pPr lvl="2" eaLnBrk="1" hangingPunct="1"/>
            <a:r>
              <a:rPr lang="en-GB" altLang="en-US" sz="2800" dirty="0"/>
              <a:t>Real-world research is concerned with helping to shape and influence the world in which people live (Robson, 2024)</a:t>
            </a:r>
          </a:p>
          <a:p>
            <a:pPr lvl="1" eaLnBrk="1" hangingPunct="1"/>
            <a:r>
              <a:rPr lang="en-GB" altLang="en-US" sz="2800" dirty="0"/>
              <a:t>Full details in the reference list at the end of the work: the </a:t>
            </a:r>
            <a:r>
              <a:rPr lang="en-GB" altLang="en-US" sz="2800" b="1" dirty="0"/>
              <a:t>reference</a:t>
            </a:r>
          </a:p>
          <a:p>
            <a:pPr lvl="2" eaLnBrk="1" hangingPunct="1"/>
            <a:r>
              <a:rPr lang="en-GB" altLang="en-US" sz="2800" dirty="0"/>
              <a:t>Robson, C. (2024).  </a:t>
            </a:r>
            <a:r>
              <a:rPr lang="en-GB" altLang="en-US" sz="2800" i="1" dirty="0"/>
              <a:t>Real world research</a:t>
            </a:r>
            <a:r>
              <a:rPr lang="en-GB" altLang="en-US" sz="2800" dirty="0"/>
              <a:t>.  (5</a:t>
            </a:r>
            <a:r>
              <a:rPr lang="en-GB" altLang="en-US" sz="2800" baseline="30000" dirty="0"/>
              <a:t>th</a:t>
            </a:r>
            <a:r>
              <a:rPr lang="en-GB" altLang="en-US" sz="2800" dirty="0"/>
              <a:t> </a:t>
            </a:r>
            <a:r>
              <a:rPr lang="en-GB" altLang="en-US" sz="2800" dirty="0" err="1"/>
              <a:t>edn</a:t>
            </a:r>
            <a:r>
              <a:rPr lang="en-GB" altLang="en-US" sz="2800" dirty="0"/>
              <a:t>.).  Wiley.  </a:t>
            </a:r>
          </a:p>
          <a:p>
            <a:endParaRPr lang="en-GB" dirty="0"/>
          </a:p>
        </p:txBody>
      </p:sp>
    </p:spTree>
    <p:extLst>
      <p:ext uri="{BB962C8B-B14F-4D97-AF65-F5344CB8AC3E}">
        <p14:creationId xmlns:p14="http://schemas.microsoft.com/office/powerpoint/2010/main" val="3520025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F123-9DEA-2031-FD1B-9139A75CA41E}"/>
              </a:ext>
            </a:extLst>
          </p:cNvPr>
          <p:cNvSpPr>
            <a:spLocks noGrp="1"/>
          </p:cNvSpPr>
          <p:nvPr>
            <p:ph type="title"/>
          </p:nvPr>
        </p:nvSpPr>
        <p:spPr>
          <a:xfrm>
            <a:off x="132735" y="274639"/>
            <a:ext cx="12059265" cy="563562"/>
          </a:xfrm>
        </p:spPr>
        <p:txBody>
          <a:bodyPr/>
          <a:lstStyle/>
          <a:p>
            <a:r>
              <a:rPr lang="en-GB" dirty="0"/>
              <a:t>Referencing in the body of your work: in-text citations</a:t>
            </a:r>
          </a:p>
        </p:txBody>
      </p:sp>
      <p:sp>
        <p:nvSpPr>
          <p:cNvPr id="3" name="Content Placeholder 2">
            <a:extLst>
              <a:ext uri="{FF2B5EF4-FFF2-40B4-BE49-F238E27FC236}">
                <a16:creationId xmlns:a16="http://schemas.microsoft.com/office/drawing/2014/main" id="{19AD9224-7443-DCF4-29A8-15BE43D5795C}"/>
              </a:ext>
            </a:extLst>
          </p:cNvPr>
          <p:cNvSpPr>
            <a:spLocks noGrp="1"/>
          </p:cNvSpPr>
          <p:nvPr>
            <p:ph sz="quarter" idx="1"/>
          </p:nvPr>
        </p:nvSpPr>
        <p:spPr>
          <a:xfrm>
            <a:off x="132735" y="838201"/>
            <a:ext cx="11842955" cy="6019799"/>
          </a:xfrm>
        </p:spPr>
        <p:txBody>
          <a:bodyPr/>
          <a:lstStyle/>
          <a:p>
            <a:r>
              <a:rPr lang="en-GB" sz="3600" b="1" i="1" dirty="0"/>
              <a:t>You should use in-text citations when you discuss ideas, viewpoints, theories, concepts etc</a:t>
            </a:r>
            <a:r>
              <a:rPr lang="en-GB" sz="3600" dirty="0"/>
              <a:t>.  </a:t>
            </a:r>
            <a:r>
              <a:rPr lang="en-GB" sz="3600" b="1" dirty="0"/>
              <a:t>For example: </a:t>
            </a:r>
          </a:p>
          <a:p>
            <a:pPr lvl="1"/>
            <a:r>
              <a:rPr lang="en-GB" sz="3600" dirty="0"/>
              <a:t>Alabaster (2006) suggests that an analysis of terminology is an essential starting point for any discussion related to the field of chronic conditions</a:t>
            </a:r>
          </a:p>
          <a:p>
            <a:pPr lvl="1"/>
            <a:r>
              <a:rPr lang="en-GB" sz="3600" dirty="0"/>
              <a:t>When considering user involvement in the design of services, Arnstein’s (1969) ‘Ladder of Citizen Participation’ displays a hierarchical structure that moves from citizen ‘manipulation’ (at the bottom rung) to ‘citizen control’ (at the top rung) in increasingly participatory (and empowering) increments</a:t>
            </a:r>
          </a:p>
        </p:txBody>
      </p:sp>
    </p:spTree>
    <p:extLst>
      <p:ext uri="{BB962C8B-B14F-4D97-AF65-F5344CB8AC3E}">
        <p14:creationId xmlns:p14="http://schemas.microsoft.com/office/powerpoint/2010/main" val="1119576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4E02B2-E4EA-88F8-95BF-85892D565389}"/>
              </a:ext>
            </a:extLst>
          </p:cNvPr>
          <p:cNvSpPr>
            <a:spLocks noGrp="1"/>
          </p:cNvSpPr>
          <p:nvPr>
            <p:ph sz="quarter" idx="1"/>
          </p:nvPr>
        </p:nvSpPr>
        <p:spPr>
          <a:xfrm>
            <a:off x="168442" y="168442"/>
            <a:ext cx="11742822" cy="6424863"/>
          </a:xfrm>
        </p:spPr>
        <p:txBody>
          <a:bodyPr/>
          <a:lstStyle/>
          <a:p>
            <a:pPr marL="615950" indent="-571500"/>
            <a:r>
              <a:rPr lang="en-GB" sz="3400" b="1" i="1" dirty="0"/>
              <a:t>You should use in-text citations when you indicate facts, statistics, examples etc</a:t>
            </a:r>
            <a:r>
              <a:rPr lang="en-GB" sz="3400" i="1" dirty="0"/>
              <a:t>.  </a:t>
            </a:r>
            <a:r>
              <a:rPr lang="en-GB" sz="3400" b="1" dirty="0"/>
              <a:t>For example: </a:t>
            </a:r>
          </a:p>
          <a:p>
            <a:pPr marL="890588" lvl="1" indent="-571500"/>
            <a:r>
              <a:rPr lang="en-GB" sz="3400" dirty="0"/>
              <a:t>According to the Welsh Parliament Health and Social Care Committee (2025), 46% of adults in Wales have a chronic condition.</a:t>
            </a:r>
          </a:p>
          <a:p>
            <a:pPr marL="890588" lvl="1" indent="-571500"/>
            <a:r>
              <a:rPr lang="en-GB" sz="3400" dirty="0"/>
              <a:t>It is predicted that the number of people living with chronic conditions/major illness will increase markedly in coming years (Edwards et al., 2023; Welsh Government, 2024 )</a:t>
            </a:r>
          </a:p>
          <a:p>
            <a:pPr marL="890588" lvl="1" indent="-571500"/>
            <a:r>
              <a:rPr lang="en-GB" sz="3400" dirty="0"/>
              <a:t>According to NHS Wales/Public Health Wales (2025, p. 12) a stronger focus on, ‘prevention-based health and social care’ is therefore required</a:t>
            </a:r>
          </a:p>
          <a:p>
            <a:pPr marL="501650" indent="-457200"/>
            <a:r>
              <a:rPr lang="en-GB" sz="3400" dirty="0"/>
              <a:t>A great deal of academic writing therefore requires supporting with citations; however…</a:t>
            </a:r>
          </a:p>
          <a:p>
            <a:endParaRPr lang="en-GB" dirty="0"/>
          </a:p>
        </p:txBody>
      </p:sp>
    </p:spTree>
    <p:extLst>
      <p:ext uri="{BB962C8B-B14F-4D97-AF65-F5344CB8AC3E}">
        <p14:creationId xmlns:p14="http://schemas.microsoft.com/office/powerpoint/2010/main" val="3814437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a:xfrm>
            <a:off x="294967" y="274638"/>
            <a:ext cx="11897032" cy="653188"/>
          </a:xfrm>
        </p:spPr>
        <p:txBody>
          <a:bodyPr/>
          <a:lstStyle/>
          <a:p>
            <a:r>
              <a:rPr lang="en-GB" sz="3200" dirty="0"/>
              <a:t>….this not the case for common knowledge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a:xfrm>
            <a:off x="294968" y="927826"/>
            <a:ext cx="11897032" cy="5930174"/>
          </a:xfrm>
        </p:spPr>
        <p:txBody>
          <a:bodyPr/>
          <a:lstStyle/>
          <a:p>
            <a:pPr marL="0" indent="0">
              <a:buNone/>
            </a:pPr>
            <a:r>
              <a:rPr lang="en-GB" sz="2800" dirty="0"/>
              <a:t>Pears and Shields (2025, p. 4) explain that although not an exact term , ‘common knowledge’ is generally defined as, ‘…facts, dates events and information that are expected to be known by someone studying a particular field’.  You do not to reference that: </a:t>
            </a:r>
          </a:p>
          <a:p>
            <a:pPr marL="0" indent="0">
              <a:buNone/>
            </a:pPr>
            <a:r>
              <a:rPr lang="en-GB" sz="2800" dirty="0"/>
              <a:t>				</a:t>
            </a:r>
          </a:p>
          <a:p>
            <a:pPr marL="0" indent="0">
              <a:buNone/>
            </a:pPr>
            <a:r>
              <a:rPr lang="en-GB" sz="2800" dirty="0"/>
              <a:t>				</a:t>
            </a:r>
          </a:p>
          <a:p>
            <a:pPr marL="0" indent="0">
              <a:buNone/>
            </a:pPr>
            <a:r>
              <a:rPr lang="en-GB" sz="2800" dirty="0"/>
              <a:t>				Cardiff is the capital of Wales </a:t>
            </a:r>
            <a:r>
              <a:rPr lang="en-GB" dirty="0"/>
              <a:t>	</a:t>
            </a:r>
          </a:p>
          <a:p>
            <a:pPr marL="0" indent="0">
              <a:buNone/>
            </a:pPr>
            <a:endParaRPr lang="en-GB" dirty="0"/>
          </a:p>
          <a:p>
            <a:pPr marL="0" indent="0">
              <a:buNone/>
            </a:pPr>
            <a:r>
              <a:rPr lang="en-GB" dirty="0"/>
              <a:t>				</a:t>
            </a:r>
          </a:p>
          <a:p>
            <a:pPr marL="0" indent="0">
              <a:buNone/>
            </a:pPr>
            <a:r>
              <a:rPr lang="en-GB" sz="2800" dirty="0"/>
              <a:t>				The prime minister of the United Kingdom (UK) is Andy 				Burnham.  </a:t>
            </a:r>
          </a:p>
          <a:p>
            <a:pPr marL="0" indent="0">
              <a:buNone/>
            </a:pPr>
            <a:r>
              <a:rPr lang="en-GB" sz="2800" dirty="0"/>
              <a:t>				These are common knowledge, so no references are required.				Consider the following examples</a:t>
            </a:r>
            <a:r>
              <a:rPr lang="en-GB" dirty="0"/>
              <a:t>					</a:t>
            </a:r>
          </a:p>
          <a:p>
            <a:pPr marL="0" indent="0" algn="ctr">
              <a:buNone/>
            </a:pPr>
            <a:endParaRPr lang="en-GB" dirty="0"/>
          </a:p>
        </p:txBody>
      </p:sp>
      <p:pic>
        <p:nvPicPr>
          <p:cNvPr id="5" name="Picture 4" descr="Image of Andy Burnham - Museum of the Prime Minister">
            <a:extLst>
              <a:ext uri="{FF2B5EF4-FFF2-40B4-BE49-F238E27FC236}">
                <a16:creationId xmlns:a16="http://schemas.microsoft.com/office/drawing/2014/main" id="{4D0E6A1A-2732-3AB6-D44C-1E6DF44147CF}"/>
              </a:ext>
            </a:extLst>
          </p:cNvPr>
          <p:cNvPicPr>
            <a:picLocks noChangeAspect="1"/>
          </p:cNvPicPr>
          <p:nvPr/>
        </p:nvPicPr>
        <p:blipFill>
          <a:blip r:embed="rId3"/>
          <a:stretch>
            <a:fillRect/>
          </a:stretch>
        </p:blipFill>
        <p:spPr>
          <a:xfrm>
            <a:off x="294966" y="4422254"/>
            <a:ext cx="3257247" cy="2245972"/>
          </a:xfrm>
          <a:prstGeom prst="rect">
            <a:avLst/>
          </a:prstGeom>
        </p:spPr>
      </p:pic>
      <p:pic>
        <p:nvPicPr>
          <p:cNvPr id="7" name="Picture 6">
            <a:extLst>
              <a:ext uri="{FF2B5EF4-FFF2-40B4-BE49-F238E27FC236}">
                <a16:creationId xmlns:a16="http://schemas.microsoft.com/office/drawing/2014/main" id="{85CE1A94-26FA-56F3-BD12-ADBFDCCDCAAC}"/>
              </a:ext>
            </a:extLst>
          </p:cNvPr>
          <p:cNvPicPr>
            <a:picLocks noChangeAspect="1"/>
          </p:cNvPicPr>
          <p:nvPr/>
        </p:nvPicPr>
        <p:blipFill>
          <a:blip r:embed="rId4"/>
          <a:stretch>
            <a:fillRect/>
          </a:stretch>
        </p:blipFill>
        <p:spPr>
          <a:xfrm>
            <a:off x="418042" y="2516460"/>
            <a:ext cx="3134172" cy="1767673"/>
          </a:xfrm>
          <a:prstGeom prst="rect">
            <a:avLst/>
          </a:prstGeom>
        </p:spPr>
      </p:pic>
    </p:spTree>
    <p:extLst>
      <p:ext uri="{BB962C8B-B14F-4D97-AF65-F5344CB8AC3E}">
        <p14:creationId xmlns:p14="http://schemas.microsoft.com/office/powerpoint/2010/main" val="149916252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D1DE2-1DA4-BDA3-87F4-A012C5B5AA57}"/>
              </a:ext>
            </a:extLst>
          </p:cNvPr>
          <p:cNvSpPr>
            <a:spLocks noGrp="1"/>
          </p:cNvSpPr>
          <p:nvPr>
            <p:ph type="title"/>
          </p:nvPr>
        </p:nvSpPr>
        <p:spPr>
          <a:xfrm>
            <a:off x="237067" y="274638"/>
            <a:ext cx="11836399" cy="1142999"/>
          </a:xfrm>
        </p:spPr>
        <p:txBody>
          <a:bodyPr/>
          <a:lstStyle/>
          <a:p>
            <a:r>
              <a:rPr lang="en-GB" sz="3200" dirty="0"/>
              <a:t>Who are these people?  Are they in the domain of  common knowledge?  Would they need to be referenced? </a:t>
            </a:r>
          </a:p>
        </p:txBody>
      </p:sp>
      <p:pic>
        <p:nvPicPr>
          <p:cNvPr id="4" name="Content Placeholder 3">
            <a:extLst>
              <a:ext uri="{FF2B5EF4-FFF2-40B4-BE49-F238E27FC236}">
                <a16:creationId xmlns:a16="http://schemas.microsoft.com/office/drawing/2014/main" id="{B669F948-6379-BBC5-F06B-0D5D9F73D9C4}"/>
              </a:ext>
            </a:extLst>
          </p:cNvPr>
          <p:cNvPicPr>
            <a:picLocks noGrp="1" noChangeAspect="1"/>
          </p:cNvPicPr>
          <p:nvPr>
            <p:ph sz="quarter" idx="1"/>
          </p:nvPr>
        </p:nvPicPr>
        <p:blipFill>
          <a:blip r:embed="rId3"/>
          <a:stretch>
            <a:fillRect/>
          </a:stretch>
        </p:blipFill>
        <p:spPr>
          <a:xfrm>
            <a:off x="237066" y="1506952"/>
            <a:ext cx="2880095" cy="4642714"/>
          </a:xfrm>
          <a:prstGeom prst="rect">
            <a:avLst/>
          </a:prstGeom>
        </p:spPr>
      </p:pic>
      <p:pic>
        <p:nvPicPr>
          <p:cNvPr id="6" name="Picture 5">
            <a:extLst>
              <a:ext uri="{FF2B5EF4-FFF2-40B4-BE49-F238E27FC236}">
                <a16:creationId xmlns:a16="http://schemas.microsoft.com/office/drawing/2014/main" id="{03CD1993-49FC-F92F-375F-BFF5FC017B78}"/>
              </a:ext>
            </a:extLst>
          </p:cNvPr>
          <p:cNvPicPr>
            <a:picLocks noChangeAspect="1"/>
          </p:cNvPicPr>
          <p:nvPr/>
        </p:nvPicPr>
        <p:blipFill>
          <a:blip r:embed="rId4"/>
          <a:stretch>
            <a:fillRect/>
          </a:stretch>
        </p:blipFill>
        <p:spPr>
          <a:xfrm>
            <a:off x="3263742" y="2041901"/>
            <a:ext cx="2682295" cy="3572816"/>
          </a:xfrm>
          <a:prstGeom prst="rect">
            <a:avLst/>
          </a:prstGeom>
        </p:spPr>
      </p:pic>
      <p:pic>
        <p:nvPicPr>
          <p:cNvPr id="8" name="Picture 7">
            <a:extLst>
              <a:ext uri="{FF2B5EF4-FFF2-40B4-BE49-F238E27FC236}">
                <a16:creationId xmlns:a16="http://schemas.microsoft.com/office/drawing/2014/main" id="{6AAD173D-5D6E-BBD7-BF28-2273DF1642EB}"/>
              </a:ext>
            </a:extLst>
          </p:cNvPr>
          <p:cNvPicPr>
            <a:picLocks noChangeAspect="1"/>
          </p:cNvPicPr>
          <p:nvPr/>
        </p:nvPicPr>
        <p:blipFill>
          <a:blip r:embed="rId5"/>
          <a:stretch>
            <a:fillRect/>
          </a:stretch>
        </p:blipFill>
        <p:spPr>
          <a:xfrm>
            <a:off x="6092619" y="1666240"/>
            <a:ext cx="5980848" cy="3947360"/>
          </a:xfrm>
          <a:prstGeom prst="rect">
            <a:avLst/>
          </a:prstGeom>
        </p:spPr>
      </p:pic>
    </p:spTree>
    <p:extLst>
      <p:ext uri="{BB962C8B-B14F-4D97-AF65-F5344CB8AC3E}">
        <p14:creationId xmlns:p14="http://schemas.microsoft.com/office/powerpoint/2010/main" val="4163477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8446E-05F5-8C9B-9A03-2F568E1B9F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E282BA-FDF2-76B7-DF76-C968415C82AB}"/>
              </a:ext>
            </a:extLst>
          </p:cNvPr>
          <p:cNvSpPr>
            <a:spLocks noGrp="1"/>
          </p:cNvSpPr>
          <p:nvPr>
            <p:ph type="title"/>
          </p:nvPr>
        </p:nvSpPr>
        <p:spPr>
          <a:xfrm>
            <a:off x="118533" y="274638"/>
            <a:ext cx="11692691" cy="808802"/>
          </a:xfrm>
        </p:spPr>
        <p:txBody>
          <a:bodyPr/>
          <a:lstStyle/>
          <a:p>
            <a:r>
              <a:rPr lang="en-GB" sz="2800" dirty="0"/>
              <a:t>Heads of UK constituent countries: this should be common knowledge for people studying UK health and social care; so no references required </a:t>
            </a:r>
          </a:p>
        </p:txBody>
      </p:sp>
      <p:pic>
        <p:nvPicPr>
          <p:cNvPr id="4" name="Content Placeholder 3">
            <a:extLst>
              <a:ext uri="{FF2B5EF4-FFF2-40B4-BE49-F238E27FC236}">
                <a16:creationId xmlns:a16="http://schemas.microsoft.com/office/drawing/2014/main" id="{07F877B7-5F30-081D-3905-70ADBBA1B0C8}"/>
              </a:ext>
            </a:extLst>
          </p:cNvPr>
          <p:cNvPicPr>
            <a:picLocks noGrp="1" noChangeAspect="1"/>
          </p:cNvPicPr>
          <p:nvPr>
            <p:ph sz="quarter" idx="1"/>
          </p:nvPr>
        </p:nvPicPr>
        <p:blipFill>
          <a:blip r:embed="rId3"/>
          <a:stretch>
            <a:fillRect/>
          </a:stretch>
        </p:blipFill>
        <p:spPr>
          <a:xfrm>
            <a:off x="400689" y="1274277"/>
            <a:ext cx="2468764" cy="3979648"/>
          </a:xfrm>
          <a:prstGeom prst="rect">
            <a:avLst/>
          </a:prstGeom>
        </p:spPr>
      </p:pic>
      <p:pic>
        <p:nvPicPr>
          <p:cNvPr id="6" name="Picture 5">
            <a:extLst>
              <a:ext uri="{FF2B5EF4-FFF2-40B4-BE49-F238E27FC236}">
                <a16:creationId xmlns:a16="http://schemas.microsoft.com/office/drawing/2014/main" id="{04B6D12D-17B7-4C7F-FF3D-C0A0E1F7E9EA}"/>
              </a:ext>
            </a:extLst>
          </p:cNvPr>
          <p:cNvPicPr>
            <a:picLocks noChangeAspect="1"/>
          </p:cNvPicPr>
          <p:nvPr/>
        </p:nvPicPr>
        <p:blipFill>
          <a:blip r:embed="rId4"/>
          <a:stretch>
            <a:fillRect/>
          </a:stretch>
        </p:blipFill>
        <p:spPr>
          <a:xfrm>
            <a:off x="3304820" y="1574230"/>
            <a:ext cx="2639951" cy="3516414"/>
          </a:xfrm>
          <a:prstGeom prst="rect">
            <a:avLst/>
          </a:prstGeom>
        </p:spPr>
      </p:pic>
      <p:pic>
        <p:nvPicPr>
          <p:cNvPr id="8" name="Picture 7">
            <a:extLst>
              <a:ext uri="{FF2B5EF4-FFF2-40B4-BE49-F238E27FC236}">
                <a16:creationId xmlns:a16="http://schemas.microsoft.com/office/drawing/2014/main" id="{2690EEA4-40A2-50F1-043F-CE5D0B992EC1}"/>
              </a:ext>
            </a:extLst>
          </p:cNvPr>
          <p:cNvPicPr>
            <a:picLocks noChangeAspect="1"/>
          </p:cNvPicPr>
          <p:nvPr/>
        </p:nvPicPr>
        <p:blipFill>
          <a:blip r:embed="rId5"/>
          <a:stretch>
            <a:fillRect/>
          </a:stretch>
        </p:blipFill>
        <p:spPr>
          <a:xfrm>
            <a:off x="6340347" y="1417638"/>
            <a:ext cx="5470877" cy="3610779"/>
          </a:xfrm>
          <a:prstGeom prst="rect">
            <a:avLst/>
          </a:prstGeom>
        </p:spPr>
      </p:pic>
      <p:sp>
        <p:nvSpPr>
          <p:cNvPr id="3" name="TextBox 2">
            <a:extLst>
              <a:ext uri="{FF2B5EF4-FFF2-40B4-BE49-F238E27FC236}">
                <a16:creationId xmlns:a16="http://schemas.microsoft.com/office/drawing/2014/main" id="{50AA98BE-BABC-96B0-F897-8A58850B5CA7}"/>
              </a:ext>
            </a:extLst>
          </p:cNvPr>
          <p:cNvSpPr txBox="1"/>
          <p:nvPr/>
        </p:nvSpPr>
        <p:spPr>
          <a:xfrm>
            <a:off x="278969" y="5253925"/>
            <a:ext cx="2712204" cy="1384995"/>
          </a:xfrm>
          <a:prstGeom prst="rect">
            <a:avLst/>
          </a:prstGeom>
          <a:noFill/>
        </p:spPr>
        <p:txBody>
          <a:bodyPr wrap="square" rtlCol="0">
            <a:spAutoFit/>
          </a:bodyPr>
          <a:lstStyle/>
          <a:p>
            <a:r>
              <a:rPr lang="en-GB" sz="2800" dirty="0"/>
              <a:t>First minister of Scotland, John Swinney</a:t>
            </a:r>
          </a:p>
        </p:txBody>
      </p:sp>
      <p:sp>
        <p:nvSpPr>
          <p:cNvPr id="9" name="TextBox 8">
            <a:extLst>
              <a:ext uri="{FF2B5EF4-FFF2-40B4-BE49-F238E27FC236}">
                <a16:creationId xmlns:a16="http://schemas.microsoft.com/office/drawing/2014/main" id="{1B948F44-7A6B-976B-1B86-F0BD692AAA78}"/>
              </a:ext>
            </a:extLst>
          </p:cNvPr>
          <p:cNvSpPr txBox="1"/>
          <p:nvPr/>
        </p:nvSpPr>
        <p:spPr>
          <a:xfrm>
            <a:off x="3305251" y="5090644"/>
            <a:ext cx="2506613" cy="1384995"/>
          </a:xfrm>
          <a:prstGeom prst="rect">
            <a:avLst/>
          </a:prstGeom>
          <a:noFill/>
        </p:spPr>
        <p:txBody>
          <a:bodyPr wrap="square">
            <a:spAutoFit/>
          </a:bodyPr>
          <a:lstStyle/>
          <a:p>
            <a:r>
              <a:rPr lang="en-GB" sz="2800" dirty="0"/>
              <a:t>First minister of Wales, Rhun ap </a:t>
            </a:r>
            <a:r>
              <a:rPr lang="en-GB" sz="2800" dirty="0" err="1"/>
              <a:t>Iowerth</a:t>
            </a:r>
            <a:r>
              <a:rPr lang="en-GB" sz="2800" dirty="0"/>
              <a:t> </a:t>
            </a:r>
          </a:p>
        </p:txBody>
      </p:sp>
      <p:sp>
        <p:nvSpPr>
          <p:cNvPr id="12" name="TextBox 11">
            <a:extLst>
              <a:ext uri="{FF2B5EF4-FFF2-40B4-BE49-F238E27FC236}">
                <a16:creationId xmlns:a16="http://schemas.microsoft.com/office/drawing/2014/main" id="{5E005A64-3D1B-5FBE-919C-FCCE904520EB}"/>
              </a:ext>
            </a:extLst>
          </p:cNvPr>
          <p:cNvSpPr txBox="1"/>
          <p:nvPr/>
        </p:nvSpPr>
        <p:spPr>
          <a:xfrm>
            <a:off x="6380138" y="5028417"/>
            <a:ext cx="4794140" cy="1815882"/>
          </a:xfrm>
          <a:prstGeom prst="rect">
            <a:avLst/>
          </a:prstGeom>
          <a:noFill/>
        </p:spPr>
        <p:txBody>
          <a:bodyPr wrap="square">
            <a:spAutoFit/>
          </a:bodyPr>
          <a:lstStyle/>
          <a:p>
            <a:r>
              <a:rPr lang="en-GB" sz="2800" dirty="0"/>
              <a:t>First minister of and deputy first minister of Northern Ireland, Michelle O’Neill and Emma Little-Pengelly</a:t>
            </a:r>
          </a:p>
        </p:txBody>
      </p:sp>
    </p:spTree>
    <p:extLst>
      <p:ext uri="{BB962C8B-B14F-4D97-AF65-F5344CB8AC3E}">
        <p14:creationId xmlns:p14="http://schemas.microsoft.com/office/powerpoint/2010/main" val="161768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900B05-7F26-EA34-DEEE-037F4630360D}"/>
              </a:ext>
            </a:extLst>
          </p:cNvPr>
          <p:cNvSpPr>
            <a:spLocks noGrp="1"/>
          </p:cNvSpPr>
          <p:nvPr>
            <p:ph sz="quarter" idx="1"/>
          </p:nvPr>
        </p:nvSpPr>
        <p:spPr>
          <a:xfrm>
            <a:off x="203200" y="135467"/>
            <a:ext cx="11988800" cy="6556383"/>
          </a:xfrm>
        </p:spPr>
        <p:txBody>
          <a:bodyPr/>
          <a:lstStyle/>
          <a:p>
            <a:pPr marL="0" indent="0">
              <a:buNone/>
            </a:pPr>
            <a:r>
              <a:rPr lang="en-GB" sz="3200" dirty="0"/>
              <a:t>However, specific details about a meeting involving these politicians (and a related photo) are not common knowledge, and would therefore need to be referenced: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r>
              <a:rPr lang="en-GB" dirty="0"/>
              <a:t>	   	        </a:t>
            </a:r>
            <a:r>
              <a:rPr lang="en-GB" sz="1800" b="1" dirty="0"/>
              <a:t>Figure 1:  UK first ministers meet in Cardiff (Rowley/EPA, 2026)</a:t>
            </a:r>
          </a:p>
          <a:p>
            <a:pPr marL="0" indent="0">
              <a:buNone/>
            </a:pPr>
            <a:r>
              <a:rPr lang="en-GB" sz="2800" dirty="0"/>
              <a:t>In September, 2026, the first ministers of Wales, Scotland and Northern Ireland met in Cardiff to affirm their countries’ right to seek independence from the UK (Brooks, 2026).  Figure 1 (above) shows the three first ministers, alongside Sinn Féin president Mary Lou McDonald (second from right), discussing the future direction of the countries </a:t>
            </a:r>
            <a:endParaRPr lang="en-GB" dirty="0"/>
          </a:p>
        </p:txBody>
      </p:sp>
      <p:pic>
        <p:nvPicPr>
          <p:cNvPr id="4" name="Content Placeholder 3" descr="Plaid Cymru, SNP and Sinn Féin leaders sit at a press conference table.">
            <a:extLst>
              <a:ext uri="{FF2B5EF4-FFF2-40B4-BE49-F238E27FC236}">
                <a16:creationId xmlns:a16="http://schemas.microsoft.com/office/drawing/2014/main" id="{EB3EC081-AB3C-4B82-8995-FE5B5FB5D3EF}"/>
              </a:ext>
            </a:extLst>
          </p:cNvPr>
          <p:cNvPicPr>
            <a:picLocks noChangeAspect="1"/>
          </p:cNvPicPr>
          <p:nvPr/>
        </p:nvPicPr>
        <p:blipFill>
          <a:blip r:embed="rId3"/>
          <a:stretch>
            <a:fillRect/>
          </a:stretch>
        </p:blipFill>
        <p:spPr bwMode="auto">
          <a:xfrm>
            <a:off x="2722880" y="1178560"/>
            <a:ext cx="4572000" cy="3403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1929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2FB42-1025-90DB-D6F4-4C14C8A9216A}"/>
              </a:ext>
            </a:extLst>
          </p:cNvPr>
          <p:cNvSpPr>
            <a:spLocks noGrp="1"/>
          </p:cNvSpPr>
          <p:nvPr>
            <p:ph type="title"/>
          </p:nvPr>
        </p:nvSpPr>
        <p:spPr>
          <a:xfrm>
            <a:off x="309716" y="274638"/>
            <a:ext cx="11751060" cy="1143000"/>
          </a:xfrm>
        </p:spPr>
        <p:txBody>
          <a:bodyPr/>
          <a:lstStyle/>
          <a:p>
            <a:br>
              <a:rPr lang="en-GB" b="1" dirty="0"/>
            </a:br>
            <a:br>
              <a:rPr lang="en-GB" b="1" dirty="0"/>
            </a:br>
            <a:br>
              <a:rPr lang="en-GB" b="1" dirty="0"/>
            </a:br>
            <a:r>
              <a:rPr lang="en-GB" b="1" dirty="0"/>
              <a:t>Knowledge and understanding skills  </a:t>
            </a:r>
            <a:br>
              <a:rPr lang="en-GB" dirty="0"/>
            </a:br>
            <a:endParaRPr lang="en-GB" dirty="0"/>
          </a:p>
        </p:txBody>
      </p:sp>
      <p:sp>
        <p:nvSpPr>
          <p:cNvPr id="3" name="Content Placeholder 2">
            <a:extLst>
              <a:ext uri="{FF2B5EF4-FFF2-40B4-BE49-F238E27FC236}">
                <a16:creationId xmlns:a16="http://schemas.microsoft.com/office/drawing/2014/main" id="{DCB3F18D-7EE2-C7B4-4E7A-6143D9AD2A25}"/>
              </a:ext>
            </a:extLst>
          </p:cNvPr>
          <p:cNvSpPr>
            <a:spLocks noGrp="1"/>
          </p:cNvSpPr>
          <p:nvPr>
            <p:ph sz="quarter" idx="1"/>
          </p:nvPr>
        </p:nvSpPr>
        <p:spPr>
          <a:xfrm>
            <a:off x="131224" y="795867"/>
            <a:ext cx="12060776" cy="6197600"/>
          </a:xfrm>
        </p:spPr>
        <p:txBody>
          <a:bodyPr/>
          <a:lstStyle/>
          <a:p>
            <a:pPr marL="0" indent="0">
              <a:buNone/>
            </a:pPr>
            <a:r>
              <a:rPr lang="en-GB" sz="2800" dirty="0"/>
              <a:t>				</a:t>
            </a:r>
            <a:r>
              <a:rPr lang="en-GB" sz="3200" dirty="0"/>
              <a:t>At level 4, you should be able to demonstrate 					knowledge of the underlying concepts and principles 				associated with your area(s) of study.  </a:t>
            </a:r>
            <a:r>
              <a:rPr lang="en-GB" sz="3200" i="1" dirty="0"/>
              <a:t>Knowledge 					</a:t>
            </a:r>
            <a:r>
              <a:rPr lang="en-GB" sz="3200" dirty="0"/>
              <a:t>[original emphasis]  relates to the facts, information 				and skills you have acquired through your learning.  				You demonstrate your </a:t>
            </a:r>
            <a:r>
              <a:rPr lang="en-GB" sz="3200" i="1" dirty="0"/>
              <a:t>understanding </a:t>
            </a:r>
            <a:r>
              <a:rPr lang="en-GB" sz="3200" dirty="0"/>
              <a:t>[original emphasis]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sz="3200" i="1" dirty="0"/>
              <a:t>extent</a:t>
            </a:r>
            <a:r>
              <a:rPr lang="en-GB" sz="3200" dirty="0"/>
              <a:t> to which you </a:t>
            </a:r>
            <a:r>
              <a:rPr lang="en-GB" sz="3200" i="1" dirty="0"/>
              <a:t>demonstrate your knowledge and understanding </a:t>
            </a:r>
            <a:r>
              <a:rPr lang="en-GB" sz="3200" dirty="0"/>
              <a:t>[my emphasis] </a:t>
            </a:r>
          </a:p>
          <a:p>
            <a:pPr marL="0" indent="0">
              <a:buNone/>
            </a:pPr>
            <a:endParaRPr lang="en-GB" dirty="0"/>
          </a:p>
        </p:txBody>
      </p:sp>
      <p:pic>
        <p:nvPicPr>
          <p:cNvPr id="5" name="Picture 4">
            <a:extLst>
              <a:ext uri="{FF2B5EF4-FFF2-40B4-BE49-F238E27FC236}">
                <a16:creationId xmlns:a16="http://schemas.microsoft.com/office/drawing/2014/main" id="{3BDBC730-7939-9519-C9E3-BEAF277FBD8F}"/>
              </a:ext>
            </a:extLst>
          </p:cNvPr>
          <p:cNvPicPr>
            <a:picLocks noChangeAspect="1"/>
          </p:cNvPicPr>
          <p:nvPr/>
        </p:nvPicPr>
        <p:blipFill>
          <a:blip r:embed="rId3"/>
          <a:stretch>
            <a:fillRect/>
          </a:stretch>
        </p:blipFill>
        <p:spPr>
          <a:xfrm>
            <a:off x="252892" y="1018309"/>
            <a:ext cx="3540905" cy="2410690"/>
          </a:xfrm>
          <a:prstGeom prst="rect">
            <a:avLst/>
          </a:prstGeom>
        </p:spPr>
      </p:pic>
    </p:spTree>
    <p:extLst>
      <p:ext uri="{BB962C8B-B14F-4D97-AF65-F5344CB8AC3E}">
        <p14:creationId xmlns:p14="http://schemas.microsoft.com/office/powerpoint/2010/main" val="2915321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6C503-206E-7D12-9405-56682A0A9D09}"/>
              </a:ext>
            </a:extLst>
          </p:cNvPr>
          <p:cNvSpPr>
            <a:spLocks noGrp="1"/>
          </p:cNvSpPr>
          <p:nvPr>
            <p:ph type="title"/>
          </p:nvPr>
        </p:nvSpPr>
        <p:spPr>
          <a:xfrm>
            <a:off x="187036" y="274638"/>
            <a:ext cx="11395364" cy="702107"/>
          </a:xfrm>
        </p:spPr>
        <p:txBody>
          <a:bodyPr/>
          <a:lstStyle/>
          <a:p>
            <a:r>
              <a:rPr lang="en-GB" dirty="0"/>
              <a:t>The importance of referencing</a:t>
            </a:r>
          </a:p>
        </p:txBody>
      </p:sp>
      <p:sp>
        <p:nvSpPr>
          <p:cNvPr id="3" name="Content Placeholder 2">
            <a:extLst>
              <a:ext uri="{FF2B5EF4-FFF2-40B4-BE49-F238E27FC236}">
                <a16:creationId xmlns:a16="http://schemas.microsoft.com/office/drawing/2014/main" id="{C4B67F0D-5B98-B734-3731-E4A7CBDC92D4}"/>
              </a:ext>
            </a:extLst>
          </p:cNvPr>
          <p:cNvSpPr>
            <a:spLocks noGrp="1"/>
          </p:cNvSpPr>
          <p:nvPr>
            <p:ph sz="quarter" idx="1"/>
          </p:nvPr>
        </p:nvSpPr>
        <p:spPr>
          <a:xfrm>
            <a:off x="187035" y="976745"/>
            <a:ext cx="11817929" cy="5881255"/>
          </a:xfrm>
        </p:spPr>
        <p:txBody>
          <a:bodyPr/>
          <a:lstStyle/>
          <a:p>
            <a:r>
              <a:rPr lang="en-GB" sz="3200" dirty="0"/>
              <a:t>In order to demonstrate this knowledge and understanding, it is therefore important to provide regular in-text citations and to reference these correctly in the reference list</a:t>
            </a:r>
          </a:p>
          <a:p>
            <a:r>
              <a:rPr lang="en-GB" sz="3200" dirty="0"/>
              <a:t>What is your knowledge and understanding about some of the present Welsh Government’s priorities in health and social care (and related areas), such as NHS waiting lists, child care, child poverty, education and surgical hubs?   </a:t>
            </a:r>
            <a:endParaRPr lang="en-GB" sz="3200" b="1" dirty="0"/>
          </a:p>
          <a:p>
            <a:endParaRPr lang="en-GB" sz="3600" dirty="0"/>
          </a:p>
          <a:p>
            <a:pPr marL="1691640" lvl="6" indent="0">
              <a:buNone/>
            </a:pPr>
            <a:r>
              <a:rPr lang="en-GB" sz="3200" i="1" dirty="0"/>
              <a:t>Listen to Rhun ap Iorwerth talking about his government’s priorities in these areas                                                                              </a:t>
            </a:r>
          </a:p>
          <a:p>
            <a:pPr marL="1691640" lvl="6" indent="0">
              <a:buNone/>
            </a:pPr>
            <a:endParaRPr lang="en-GB" sz="2800" b="1" dirty="0">
              <a:hlinkClick r:id="rId3"/>
            </a:endParaRPr>
          </a:p>
          <a:p>
            <a:pPr marL="319088" lvl="1" indent="0">
              <a:buNone/>
            </a:pPr>
            <a:r>
              <a:rPr lang="en-GB" sz="2800" b="1" dirty="0">
                <a:hlinkClick r:id="rId3"/>
              </a:rPr>
              <a:t>https://www.youtube.com/watch?v=gwh_o0dJ5-g</a:t>
            </a:r>
            <a:r>
              <a:rPr lang="en-GB" sz="2800" b="1" dirty="0"/>
              <a:t>  </a:t>
            </a:r>
          </a:p>
          <a:p>
            <a:endParaRPr lang="en-GB" sz="3200" dirty="0"/>
          </a:p>
        </p:txBody>
      </p:sp>
      <p:pic>
        <p:nvPicPr>
          <p:cNvPr id="5" name="Picture 4">
            <a:extLst>
              <a:ext uri="{FF2B5EF4-FFF2-40B4-BE49-F238E27FC236}">
                <a16:creationId xmlns:a16="http://schemas.microsoft.com/office/drawing/2014/main" id="{DCADE975-FDBB-36C7-17C1-61EC59321FFF}"/>
              </a:ext>
            </a:extLst>
          </p:cNvPr>
          <p:cNvPicPr>
            <a:picLocks noChangeAspect="1"/>
          </p:cNvPicPr>
          <p:nvPr/>
        </p:nvPicPr>
        <p:blipFill>
          <a:blip r:embed="rId4"/>
          <a:stretch>
            <a:fillRect/>
          </a:stretch>
        </p:blipFill>
        <p:spPr>
          <a:xfrm>
            <a:off x="374073" y="4441823"/>
            <a:ext cx="1080655" cy="1439432"/>
          </a:xfrm>
          <a:prstGeom prst="rect">
            <a:avLst/>
          </a:prstGeom>
        </p:spPr>
      </p:pic>
    </p:spTree>
    <p:extLst>
      <p:ext uri="{BB962C8B-B14F-4D97-AF65-F5344CB8AC3E}">
        <p14:creationId xmlns:p14="http://schemas.microsoft.com/office/powerpoint/2010/main" val="394007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540F-EA0B-5F72-E5C6-06B39CEA7EC9}"/>
              </a:ext>
            </a:extLst>
          </p:cNvPr>
          <p:cNvSpPr>
            <a:spLocks noGrp="1"/>
          </p:cNvSpPr>
          <p:nvPr>
            <p:ph type="title"/>
          </p:nvPr>
        </p:nvSpPr>
        <p:spPr>
          <a:xfrm>
            <a:off x="270164" y="274638"/>
            <a:ext cx="11312236" cy="577417"/>
          </a:xfrm>
        </p:spPr>
        <p:txBody>
          <a:bodyPr/>
          <a:lstStyle/>
          <a:p>
            <a:r>
              <a:rPr lang="en-GB" dirty="0"/>
              <a:t>But what exactly did he say?  </a:t>
            </a:r>
          </a:p>
        </p:txBody>
      </p:sp>
      <p:sp>
        <p:nvSpPr>
          <p:cNvPr id="3" name="Content Placeholder 2">
            <a:extLst>
              <a:ext uri="{FF2B5EF4-FFF2-40B4-BE49-F238E27FC236}">
                <a16:creationId xmlns:a16="http://schemas.microsoft.com/office/drawing/2014/main" id="{1943AFA6-FDB7-1814-2AB5-90A53C24E36A}"/>
              </a:ext>
            </a:extLst>
          </p:cNvPr>
          <p:cNvSpPr>
            <a:spLocks noGrp="1"/>
          </p:cNvSpPr>
          <p:nvPr>
            <p:ph sz="quarter" idx="1"/>
          </p:nvPr>
        </p:nvSpPr>
        <p:spPr>
          <a:xfrm>
            <a:off x="270164" y="852055"/>
            <a:ext cx="11651672" cy="5731307"/>
          </a:xfrm>
        </p:spPr>
        <p:txBody>
          <a:bodyPr/>
          <a:lstStyle/>
          <a:p>
            <a:r>
              <a:rPr lang="en-GB" sz="3600" dirty="0"/>
              <a:t>Can you remember, </a:t>
            </a:r>
            <a:r>
              <a:rPr lang="en-GB" sz="3600" b="1" dirty="0"/>
              <a:t>word for word</a:t>
            </a:r>
            <a:r>
              <a:rPr lang="en-GB" sz="3600" dirty="0"/>
              <a:t>, what he said?  </a:t>
            </a:r>
          </a:p>
          <a:p>
            <a:r>
              <a:rPr lang="en-GB" sz="3600" dirty="0"/>
              <a:t>Could you explain, in</a:t>
            </a:r>
            <a:r>
              <a:rPr lang="en-GB" sz="3600" b="1" dirty="0"/>
              <a:t> your own words</a:t>
            </a:r>
            <a:r>
              <a:rPr lang="en-GB" sz="3600" dirty="0"/>
              <a:t>, what he said?  </a:t>
            </a:r>
          </a:p>
          <a:p>
            <a:pPr lvl="1"/>
            <a:r>
              <a:rPr lang="en-GB" sz="3400" dirty="0"/>
              <a:t>Which is easier?  </a:t>
            </a:r>
          </a:p>
          <a:p>
            <a:pPr lvl="1"/>
            <a:r>
              <a:rPr lang="en-GB" sz="3400" dirty="0"/>
              <a:t>Does it matter?  </a:t>
            </a:r>
          </a:p>
          <a:p>
            <a:pPr lvl="1"/>
            <a:r>
              <a:rPr lang="en-GB" sz="3400" dirty="0"/>
              <a:t>Does it depend on the situation?  </a:t>
            </a:r>
          </a:p>
          <a:p>
            <a:r>
              <a:rPr lang="en-GB" sz="3600" dirty="0"/>
              <a:t>Your academic writing will include </a:t>
            </a:r>
          </a:p>
          <a:p>
            <a:pPr lvl="1"/>
            <a:r>
              <a:rPr lang="en-GB" sz="3400" dirty="0"/>
              <a:t>citations that are verbatim extracts from original sources: </a:t>
            </a:r>
            <a:r>
              <a:rPr lang="en-GB" sz="3400" b="1" dirty="0"/>
              <a:t>direct quotes </a:t>
            </a:r>
          </a:p>
          <a:p>
            <a:pPr lvl="1"/>
            <a:r>
              <a:rPr lang="en-GB" sz="3600" dirty="0"/>
              <a:t>citations that are your rewording of the original source: </a:t>
            </a:r>
            <a:r>
              <a:rPr lang="en-GB" sz="3600" b="1" dirty="0"/>
              <a:t>paraphrases</a:t>
            </a:r>
            <a:r>
              <a:rPr lang="en-GB" sz="3600" dirty="0"/>
              <a:t> </a:t>
            </a:r>
          </a:p>
        </p:txBody>
      </p:sp>
      <p:pic>
        <p:nvPicPr>
          <p:cNvPr id="5" name="Picture 4">
            <a:extLst>
              <a:ext uri="{FF2B5EF4-FFF2-40B4-BE49-F238E27FC236}">
                <a16:creationId xmlns:a16="http://schemas.microsoft.com/office/drawing/2014/main" id="{966B49BB-3021-24C8-B537-A8228D9CCC07}"/>
              </a:ext>
            </a:extLst>
          </p:cNvPr>
          <p:cNvPicPr>
            <a:picLocks noChangeAspect="1"/>
          </p:cNvPicPr>
          <p:nvPr/>
        </p:nvPicPr>
        <p:blipFill>
          <a:blip r:embed="rId2"/>
          <a:stretch>
            <a:fillRect/>
          </a:stretch>
        </p:blipFill>
        <p:spPr>
          <a:xfrm>
            <a:off x="9490363" y="119842"/>
            <a:ext cx="2092037" cy="1464426"/>
          </a:xfrm>
          <a:prstGeom prst="rect">
            <a:avLst/>
          </a:prstGeom>
        </p:spPr>
      </p:pic>
    </p:spTree>
    <p:extLst>
      <p:ext uri="{BB962C8B-B14F-4D97-AF65-F5344CB8AC3E}">
        <p14:creationId xmlns:p14="http://schemas.microsoft.com/office/powerpoint/2010/main" val="3130859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CA935-9BBD-DE43-7F5D-78E665ADD31E}"/>
              </a:ext>
            </a:extLst>
          </p:cNvPr>
          <p:cNvSpPr>
            <a:spLocks noGrp="1"/>
          </p:cNvSpPr>
          <p:nvPr>
            <p:ph type="title"/>
          </p:nvPr>
        </p:nvSpPr>
        <p:spPr>
          <a:xfrm>
            <a:off x="324465" y="274638"/>
            <a:ext cx="11257935" cy="470429"/>
          </a:xfrm>
        </p:spPr>
        <p:txBody>
          <a:bodyPr/>
          <a:lstStyle/>
          <a:p>
            <a:r>
              <a:rPr lang="en-GB" dirty="0"/>
              <a:t>Paraphrases and direct quotes: examples</a:t>
            </a:r>
          </a:p>
        </p:txBody>
      </p:sp>
      <p:sp>
        <p:nvSpPr>
          <p:cNvPr id="3" name="Content Placeholder 2">
            <a:extLst>
              <a:ext uri="{FF2B5EF4-FFF2-40B4-BE49-F238E27FC236}">
                <a16:creationId xmlns:a16="http://schemas.microsoft.com/office/drawing/2014/main" id="{DF4D4F12-32F7-95E1-9148-4B91DC557F20}"/>
              </a:ext>
            </a:extLst>
          </p:cNvPr>
          <p:cNvSpPr>
            <a:spLocks noGrp="1"/>
          </p:cNvSpPr>
          <p:nvPr>
            <p:ph sz="quarter" idx="1"/>
          </p:nvPr>
        </p:nvSpPr>
        <p:spPr>
          <a:xfrm>
            <a:off x="-132735" y="626533"/>
            <a:ext cx="12137922" cy="6231467"/>
          </a:xfrm>
        </p:spPr>
        <p:txBody>
          <a:bodyPr/>
          <a:lstStyle/>
          <a:p>
            <a:pPr lvl="1" eaLnBrk="1" hangingPunct="1"/>
            <a:r>
              <a:rPr lang="en-GB" altLang="en-US" sz="3200" dirty="0"/>
              <a:t>According to Pears and Shields (2025), referencing makes clear the contribution of others in one’s own work.  </a:t>
            </a:r>
          </a:p>
          <a:p>
            <a:pPr lvl="2" eaLnBrk="1" hangingPunct="1"/>
            <a:r>
              <a:rPr lang="en-GB" altLang="en-US" sz="3200" dirty="0"/>
              <a:t>This is a </a:t>
            </a:r>
            <a:r>
              <a:rPr lang="en-GB" altLang="en-US" sz="3200" b="1" dirty="0"/>
              <a:t>paraphrase </a:t>
            </a:r>
            <a:r>
              <a:rPr lang="en-GB" altLang="en-US" sz="3200" dirty="0"/>
              <a:t>i.e.  the original source has been rewritten (or summarised) in your own words – no quotation marks, no indenting, no page number(s) </a:t>
            </a:r>
          </a:p>
          <a:p>
            <a:pPr lvl="1" eaLnBrk="1" hangingPunct="1"/>
            <a:r>
              <a:rPr lang="en-GB" altLang="en-US" sz="3200" dirty="0"/>
              <a:t>Pears and Shields (2025, p. 1) explain that, ‘Referencing is the process of acknowledging other people’s work when you have used it as evidence in your assignments, presentations or research’.   </a:t>
            </a:r>
          </a:p>
          <a:p>
            <a:pPr lvl="2" eaLnBrk="1" hangingPunct="1"/>
            <a:r>
              <a:rPr lang="en-GB" altLang="en-US" sz="3200" dirty="0"/>
              <a:t>This is a</a:t>
            </a:r>
            <a:r>
              <a:rPr lang="en-GB" altLang="en-US" sz="3200" b="1" dirty="0"/>
              <a:t> direct quote</a:t>
            </a:r>
            <a:r>
              <a:rPr lang="en-GB" altLang="en-US" sz="3200" dirty="0"/>
              <a:t>, i.e. the words have been copied exactly from the original source; this requires </a:t>
            </a:r>
            <a:r>
              <a:rPr lang="en-GB" altLang="en-US" sz="3200" b="1" dirty="0"/>
              <a:t>quotation marks </a:t>
            </a:r>
            <a:r>
              <a:rPr lang="en-GB" altLang="en-US" sz="3200" dirty="0"/>
              <a:t>( for short quotations ≈ 20 words) or </a:t>
            </a:r>
            <a:r>
              <a:rPr lang="en-GB" altLang="en-US" sz="3200" b="1" dirty="0"/>
              <a:t>indenting without quotation marks</a:t>
            </a:r>
            <a:r>
              <a:rPr lang="en-GB" altLang="en-US" sz="3200" dirty="0"/>
              <a:t> (for longer quotations), and page number (s)</a:t>
            </a:r>
          </a:p>
          <a:p>
            <a:pPr lvl="2" eaLnBrk="1" hangingPunct="1"/>
            <a:endParaRPr lang="en-GB" dirty="0"/>
          </a:p>
        </p:txBody>
      </p:sp>
    </p:spTree>
    <p:extLst>
      <p:ext uri="{BB962C8B-B14F-4D97-AF65-F5344CB8AC3E}">
        <p14:creationId xmlns:p14="http://schemas.microsoft.com/office/powerpoint/2010/main" val="1286794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6960096" y="2276872"/>
            <a:ext cx="3514700" cy="3514700"/>
          </a:xfrm>
          <a:prstGeom prst="rect">
            <a:avLst/>
          </a:prstGeom>
        </p:spPr>
      </p:pic>
      <p:sp>
        <p:nvSpPr>
          <p:cNvPr id="28674" name="Content Placeholder 1"/>
          <p:cNvSpPr>
            <a:spLocks noGrp="1"/>
          </p:cNvSpPr>
          <p:nvPr>
            <p:ph idx="1"/>
          </p:nvPr>
        </p:nvSpPr>
        <p:spPr>
          <a:xfrm>
            <a:off x="265471" y="825910"/>
            <a:ext cx="11926528" cy="6032090"/>
          </a:xfrm>
        </p:spPr>
        <p:txBody>
          <a:bodyPr/>
          <a:lstStyle/>
          <a:p>
            <a:r>
              <a:rPr lang="en-GB" altLang="en-US" sz="3000" b="1" dirty="0"/>
              <a:t>Direct quotes should be used sparingly</a:t>
            </a:r>
            <a:r>
              <a:rPr lang="en-GB" altLang="en-US" sz="3000" dirty="0"/>
              <a:t>, e.g. when a point needs to be made particularly strongly or for key definitions</a:t>
            </a:r>
          </a:p>
          <a:p>
            <a:pPr marL="0" indent="0">
              <a:buNone/>
            </a:pPr>
            <a:r>
              <a:rPr lang="en-GB" altLang="en-US" sz="3000" dirty="0"/>
              <a:t>According to the </a:t>
            </a:r>
            <a:r>
              <a:rPr lang="en-GB" sz="3000" dirty="0"/>
              <a:t>Welsh Parliament Health and Social Care Committee (2025, p. 10):</a:t>
            </a:r>
          </a:p>
          <a:p>
            <a:pPr marL="0" indent="0">
              <a:buNone/>
            </a:pPr>
            <a:r>
              <a:rPr lang="en-GB" sz="3000" dirty="0"/>
              <a:t>	The term ‘chronic conditions’ (also known as ‘long term conditions’ or 	‘longstanding illnesses’) includes a broad range of health conditions 	which often cannot be cured but can be managed with the right support and 	treatment  </a:t>
            </a:r>
          </a:p>
          <a:p>
            <a:r>
              <a:rPr lang="en-GB" altLang="en-US" sz="3000" b="1" dirty="0"/>
              <a:t>As much as possible, you should paraphrase</a:t>
            </a:r>
            <a:r>
              <a:rPr lang="en-GB" altLang="en-US" sz="3000" dirty="0"/>
              <a:t>: most of the time it is not necessary to repeat exactly what the original author/s wrote, but it is very important to rewrite this accurately; by paraphrasing, you show the reader/marker that you are able to read around your topic, understand what the literature says, and rewrite this in your own words: </a:t>
            </a:r>
            <a:r>
              <a:rPr lang="en-GB" altLang="en-US" sz="3000" b="1" u="sng" dirty="0"/>
              <a:t>these are essential academic skills</a:t>
            </a:r>
          </a:p>
          <a:p>
            <a:endParaRPr lang="en-GB" altLang="en-US" sz="3000" dirty="0"/>
          </a:p>
          <a:p>
            <a:pPr marL="0" indent="0">
              <a:buNone/>
            </a:pPr>
            <a:endParaRPr lang="en-GB" altLang="en-US" sz="3200" dirty="0"/>
          </a:p>
        </p:txBody>
      </p:sp>
      <p:sp>
        <p:nvSpPr>
          <p:cNvPr id="3" name="Title 2"/>
          <p:cNvSpPr>
            <a:spLocks noGrp="1"/>
          </p:cNvSpPr>
          <p:nvPr>
            <p:ph type="title"/>
          </p:nvPr>
        </p:nvSpPr>
        <p:spPr>
          <a:xfrm>
            <a:off x="265471" y="188641"/>
            <a:ext cx="11393129" cy="637269"/>
          </a:xfrm>
        </p:spPr>
        <p:txBody>
          <a:bodyPr/>
          <a:lstStyle/>
          <a:p>
            <a:pPr>
              <a:defRPr/>
            </a:pPr>
            <a:r>
              <a:rPr lang="en-GB" sz="3600" dirty="0"/>
              <a:t>When to use direct quotes and when to paraphrase </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a:xfrm>
            <a:off x="141890" y="930166"/>
            <a:ext cx="11871434" cy="5801709"/>
          </a:xfrm>
        </p:spPr>
        <p:txBody>
          <a:bodyPr/>
          <a:lstStyle/>
          <a:p>
            <a:r>
              <a:rPr lang="en-GB" altLang="en-US" sz="2800" dirty="0"/>
              <a:t>There are different ways to cite, depending on how much information you use and how you want to set it out; but the citation should always be an integral part of the sentence </a:t>
            </a:r>
          </a:p>
          <a:p>
            <a:r>
              <a:rPr lang="en-GB" sz="2800" dirty="0"/>
              <a:t>Citations using paraphrasing should include the author’s/authors’ surname (s) and the year of publication</a:t>
            </a:r>
            <a:endParaRPr lang="en-GB" altLang="en-US" sz="2800" dirty="0"/>
          </a:p>
          <a:p>
            <a:r>
              <a:rPr lang="en-GB" altLang="en-US" sz="2800" dirty="0"/>
              <a:t>A citation can come at the beginning of a sentence: </a:t>
            </a:r>
            <a:r>
              <a:rPr lang="en-GB" altLang="en-US" sz="2800" b="1" dirty="0"/>
              <a:t>an author-prominent citation</a:t>
            </a:r>
            <a:r>
              <a:rPr lang="en-GB" altLang="en-US" sz="2800" dirty="0"/>
              <a:t>: </a:t>
            </a:r>
          </a:p>
          <a:p>
            <a:pPr lvl="1"/>
            <a:r>
              <a:rPr lang="en-GB" sz="2800" dirty="0"/>
              <a:t>According to Cottrell (2024), each time someone else’s work is drawn on, this must be acknowledged in students’ work (</a:t>
            </a:r>
            <a:r>
              <a:rPr lang="en-GB" sz="2800" b="1" dirty="0"/>
              <a:t>note: brackets surround the date only</a:t>
            </a:r>
            <a:r>
              <a:rPr lang="en-GB" sz="2800" dirty="0"/>
              <a:t>)</a:t>
            </a:r>
          </a:p>
          <a:p>
            <a:r>
              <a:rPr lang="en-GB" altLang="en-US" sz="2800" dirty="0"/>
              <a:t> Or it can follow information provided at the end of a sentence: </a:t>
            </a:r>
            <a:r>
              <a:rPr lang="en-GB" altLang="en-US" sz="2800" b="1" dirty="0"/>
              <a:t>an information-prominent citation</a:t>
            </a:r>
            <a:r>
              <a:rPr lang="en-GB" altLang="en-US" sz="2800" dirty="0"/>
              <a:t>:</a:t>
            </a:r>
          </a:p>
          <a:p>
            <a:pPr lvl="1"/>
            <a:r>
              <a:rPr lang="en-GB" sz="2800" dirty="0"/>
              <a:t>Each time information from someone else’s work is drawn on, this must be acknowledged in students’ work (Cottrell, 2024) (</a:t>
            </a:r>
            <a:r>
              <a:rPr lang="en-GB" sz="2800" b="1" dirty="0"/>
              <a:t>note: brackets surround the author and date</a:t>
            </a:r>
            <a:r>
              <a:rPr lang="en-GB" sz="2800" dirty="0"/>
              <a:t>)</a:t>
            </a:r>
            <a:r>
              <a:rPr lang="en-GB" altLang="en-US" sz="2800" dirty="0"/>
              <a:t>.</a:t>
            </a:r>
          </a:p>
        </p:txBody>
      </p:sp>
      <p:sp>
        <p:nvSpPr>
          <p:cNvPr id="3" name="Title 2"/>
          <p:cNvSpPr>
            <a:spLocks noGrp="1"/>
          </p:cNvSpPr>
          <p:nvPr>
            <p:ph type="title"/>
          </p:nvPr>
        </p:nvSpPr>
        <p:spPr>
          <a:xfrm>
            <a:off x="394138" y="2"/>
            <a:ext cx="9816662" cy="930164"/>
          </a:xfrm>
        </p:spPr>
        <p:txBody>
          <a:bodyPr/>
          <a:lstStyle/>
          <a:p>
            <a:pPr>
              <a:defRPr/>
            </a:pPr>
            <a:r>
              <a:rPr lang="en-GB" dirty="0"/>
              <a:t>Setting out in-text citations</a:t>
            </a:r>
            <a:r>
              <a:rPr lang="en-GB" b="1" dirty="0"/>
              <a:t>: paraphrasing</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1" end="1"/>
                                            </p:txEl>
                                          </p:spTgt>
                                        </p:tgtEl>
                                        <p:attrNameLst>
                                          <p:attrName>style.visibility</p:attrName>
                                        </p:attrNameLst>
                                      </p:cBhvr>
                                      <p:to>
                                        <p:strVal val="visible"/>
                                      </p:to>
                                    </p:set>
                                    <p:animEffect transition="in" filter="fade">
                                      <p:cBhvr>
                                        <p:cTn id="14" dur="1000"/>
                                        <p:tgtEl>
                                          <p:spTgt spid="27650">
                                            <p:txEl>
                                              <p:pRg st="1" end="1"/>
                                            </p:txEl>
                                          </p:spTgt>
                                        </p:tgtEl>
                                      </p:cBhvr>
                                    </p:animEffect>
                                    <p:anim calcmode="lin" valueType="num">
                                      <p:cBhvr>
                                        <p:cTn id="15" dur="1000" fill="hold"/>
                                        <p:tgtEl>
                                          <p:spTgt spid="2765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650">
                                            <p:txEl>
                                              <p:pRg st="2" end="2"/>
                                            </p:txEl>
                                          </p:spTgt>
                                        </p:tgtEl>
                                        <p:attrNameLst>
                                          <p:attrName>style.visibility</p:attrName>
                                        </p:attrNameLst>
                                      </p:cBhvr>
                                      <p:to>
                                        <p:strVal val="visible"/>
                                      </p:to>
                                    </p:set>
                                    <p:animEffect transition="in" filter="fade">
                                      <p:cBhvr>
                                        <p:cTn id="21" dur="1000"/>
                                        <p:tgtEl>
                                          <p:spTgt spid="27650">
                                            <p:txEl>
                                              <p:pRg st="2" end="2"/>
                                            </p:txEl>
                                          </p:spTgt>
                                        </p:tgtEl>
                                      </p:cBhvr>
                                    </p:animEffect>
                                    <p:anim calcmode="lin" valueType="num">
                                      <p:cBhvr>
                                        <p:cTn id="22"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7650">
                                            <p:txEl>
                                              <p:pRg st="3" end="3"/>
                                            </p:txEl>
                                          </p:spTgt>
                                        </p:tgtEl>
                                        <p:attrNameLst>
                                          <p:attrName>style.visibility</p:attrName>
                                        </p:attrNameLst>
                                      </p:cBhvr>
                                      <p:to>
                                        <p:strVal val="visible"/>
                                      </p:to>
                                    </p:set>
                                    <p:animEffect transition="in" filter="fade">
                                      <p:cBhvr>
                                        <p:cTn id="28" dur="1000"/>
                                        <p:tgtEl>
                                          <p:spTgt spid="27650">
                                            <p:txEl>
                                              <p:pRg st="3" end="3"/>
                                            </p:txEl>
                                          </p:spTgt>
                                        </p:tgtEl>
                                      </p:cBhvr>
                                    </p:animEffect>
                                    <p:anim calcmode="lin" valueType="num">
                                      <p:cBhvr>
                                        <p:cTn id="29" dur="1000" fill="hold"/>
                                        <p:tgtEl>
                                          <p:spTgt spid="2765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765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7650">
                                            <p:txEl>
                                              <p:pRg st="4" end="4"/>
                                            </p:txEl>
                                          </p:spTgt>
                                        </p:tgtEl>
                                        <p:attrNameLst>
                                          <p:attrName>style.visibility</p:attrName>
                                        </p:attrNameLst>
                                      </p:cBhvr>
                                      <p:to>
                                        <p:strVal val="visible"/>
                                      </p:to>
                                    </p:set>
                                    <p:animEffect transition="in" filter="fade">
                                      <p:cBhvr>
                                        <p:cTn id="35" dur="1000"/>
                                        <p:tgtEl>
                                          <p:spTgt spid="27650">
                                            <p:txEl>
                                              <p:pRg st="4" end="4"/>
                                            </p:txEl>
                                          </p:spTgt>
                                        </p:tgtEl>
                                      </p:cBhvr>
                                    </p:animEffect>
                                    <p:anim calcmode="lin" valueType="num">
                                      <p:cBhvr>
                                        <p:cTn id="36" dur="1000" fill="hold"/>
                                        <p:tgtEl>
                                          <p:spTgt spid="2765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765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7650">
                                            <p:txEl>
                                              <p:pRg st="5" end="5"/>
                                            </p:txEl>
                                          </p:spTgt>
                                        </p:tgtEl>
                                        <p:attrNameLst>
                                          <p:attrName>style.visibility</p:attrName>
                                        </p:attrNameLst>
                                      </p:cBhvr>
                                      <p:to>
                                        <p:strVal val="visible"/>
                                      </p:to>
                                    </p:set>
                                    <p:animEffect transition="in" filter="fade">
                                      <p:cBhvr>
                                        <p:cTn id="42" dur="1000"/>
                                        <p:tgtEl>
                                          <p:spTgt spid="27650">
                                            <p:txEl>
                                              <p:pRg st="5" end="5"/>
                                            </p:txEl>
                                          </p:spTgt>
                                        </p:tgtEl>
                                      </p:cBhvr>
                                    </p:animEffect>
                                    <p:anim calcmode="lin" valueType="num">
                                      <p:cBhvr>
                                        <p:cTn id="43" dur="1000" fill="hold"/>
                                        <p:tgtEl>
                                          <p:spTgt spid="27650">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7650">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B975-748A-AC0C-2D2F-E1D1FAF9F4A5}"/>
              </a:ext>
            </a:extLst>
          </p:cNvPr>
          <p:cNvSpPr>
            <a:spLocks noGrp="1"/>
          </p:cNvSpPr>
          <p:nvPr>
            <p:ph type="title"/>
          </p:nvPr>
        </p:nvSpPr>
        <p:spPr>
          <a:xfrm>
            <a:off x="141890" y="274638"/>
            <a:ext cx="11440510" cy="702824"/>
          </a:xfrm>
        </p:spPr>
        <p:txBody>
          <a:bodyPr/>
          <a:lstStyle/>
          <a:p>
            <a:r>
              <a:rPr lang="en-GB" dirty="0"/>
              <a:t>Setting out in-text citations: </a:t>
            </a:r>
            <a:r>
              <a:rPr lang="en-GB" b="1" dirty="0"/>
              <a:t>direct quotes</a:t>
            </a:r>
          </a:p>
        </p:txBody>
      </p:sp>
      <p:sp>
        <p:nvSpPr>
          <p:cNvPr id="3" name="Content Placeholder 2">
            <a:extLst>
              <a:ext uri="{FF2B5EF4-FFF2-40B4-BE49-F238E27FC236}">
                <a16:creationId xmlns:a16="http://schemas.microsoft.com/office/drawing/2014/main" id="{AB308E92-7EE7-5356-3AEB-21E79B38350A}"/>
              </a:ext>
            </a:extLst>
          </p:cNvPr>
          <p:cNvSpPr>
            <a:spLocks noGrp="1"/>
          </p:cNvSpPr>
          <p:nvPr>
            <p:ph sz="quarter" idx="1"/>
          </p:nvPr>
        </p:nvSpPr>
        <p:spPr>
          <a:xfrm>
            <a:off x="141890" y="977462"/>
            <a:ext cx="11792606" cy="5605900"/>
          </a:xfrm>
        </p:spPr>
        <p:txBody>
          <a:bodyPr/>
          <a:lstStyle/>
          <a:p>
            <a:r>
              <a:rPr lang="en-GB" sz="3600" dirty="0"/>
              <a:t>Citations using direct quotes should include the author’s/authors’ surname (s), the year of publication </a:t>
            </a:r>
            <a:r>
              <a:rPr lang="en-GB" sz="3600" b="1" dirty="0"/>
              <a:t>and</a:t>
            </a:r>
            <a:r>
              <a:rPr lang="en-GB" sz="3600" dirty="0"/>
              <a:t> the page number (s).</a:t>
            </a:r>
          </a:p>
          <a:p>
            <a:r>
              <a:rPr lang="en-GB" sz="3600" dirty="0"/>
              <a:t>Again, this can be set out as an author-prominent citation or as an information-prominent citation: </a:t>
            </a:r>
          </a:p>
          <a:p>
            <a:pPr lvl="1"/>
            <a:r>
              <a:rPr lang="en-GB" sz="3600" dirty="0"/>
              <a:t>According to Cottrell (2024, p. 258),  ‘A few words, carefully chosen, make the most powerful quotations’</a:t>
            </a:r>
          </a:p>
          <a:p>
            <a:pPr lvl="1"/>
            <a:r>
              <a:rPr lang="en-GB" sz="3600" dirty="0"/>
              <a:t> ‘A few words, carefully chosen, make the most powerful quotations’ (Cottrell, 2024, p. 258)</a:t>
            </a:r>
          </a:p>
          <a:p>
            <a:endParaRPr lang="en-GB" altLang="en-US" sz="2800" dirty="0"/>
          </a:p>
          <a:p>
            <a:endParaRPr lang="en-GB" dirty="0"/>
          </a:p>
        </p:txBody>
      </p:sp>
    </p:spTree>
    <p:extLst>
      <p:ext uri="{BB962C8B-B14F-4D97-AF65-F5344CB8AC3E}">
        <p14:creationId xmlns:p14="http://schemas.microsoft.com/office/powerpoint/2010/main" val="4072885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0F478-82EF-7255-06F4-4F0FE0FA7AA0}"/>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C99058-84A4-D2A7-07DB-44388B818F85}"/>
              </a:ext>
            </a:extLst>
          </p:cNvPr>
          <p:cNvPicPr>
            <a:picLocks noGrp="1" noChangeAspect="1"/>
          </p:cNvPicPr>
          <p:nvPr>
            <p:ph sz="quarter" idx="1"/>
          </p:nvPr>
        </p:nvPicPr>
        <p:blipFill>
          <a:blip r:embed="rId3"/>
          <a:stretch>
            <a:fillRect/>
          </a:stretch>
        </p:blipFill>
        <p:spPr bwMode="auto">
          <a:xfrm>
            <a:off x="6096000" y="89309"/>
            <a:ext cx="4955628" cy="6699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Content Placeholder 3" descr="The Study Skills Handbook Cover Image">
            <a:extLst>
              <a:ext uri="{FF2B5EF4-FFF2-40B4-BE49-F238E27FC236}">
                <a16:creationId xmlns:a16="http://schemas.microsoft.com/office/drawing/2014/main" id="{069D4757-EAF1-0741-C273-A7850874BAC2}"/>
              </a:ext>
            </a:extLst>
          </p:cNvPr>
          <p:cNvPicPr>
            <a:picLocks noChangeAspect="1"/>
          </p:cNvPicPr>
          <p:nvPr/>
        </p:nvPicPr>
        <p:blipFill>
          <a:blip r:embed="rId4"/>
          <a:stretch>
            <a:fillRect/>
          </a:stretch>
        </p:blipFill>
        <p:spPr bwMode="auto">
          <a:xfrm>
            <a:off x="818271" y="208473"/>
            <a:ext cx="4962367" cy="6441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192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64587-A757-D521-0DF5-5B38FAE08043}"/>
              </a:ext>
            </a:extLst>
          </p:cNvPr>
          <p:cNvSpPr>
            <a:spLocks noGrp="1"/>
          </p:cNvSpPr>
          <p:nvPr>
            <p:ph type="title"/>
          </p:nvPr>
        </p:nvSpPr>
        <p:spPr>
          <a:xfrm>
            <a:off x="614855" y="274638"/>
            <a:ext cx="10967545" cy="702824"/>
          </a:xfrm>
        </p:spPr>
        <p:txBody>
          <a:bodyPr/>
          <a:lstStyle/>
          <a:p>
            <a:r>
              <a:rPr lang="en-GB" dirty="0"/>
              <a:t>Different ways of citing from the same source</a:t>
            </a:r>
          </a:p>
        </p:txBody>
      </p:sp>
      <p:pic>
        <p:nvPicPr>
          <p:cNvPr id="5" name="Content Placeholder 4">
            <a:extLst>
              <a:ext uri="{FF2B5EF4-FFF2-40B4-BE49-F238E27FC236}">
                <a16:creationId xmlns:a16="http://schemas.microsoft.com/office/drawing/2014/main" id="{DC207312-1B9F-503B-D94C-8721ACAC48D0}"/>
              </a:ext>
            </a:extLst>
          </p:cNvPr>
          <p:cNvPicPr>
            <a:picLocks noGrp="1" noChangeAspect="1"/>
          </p:cNvPicPr>
          <p:nvPr>
            <p:ph sz="quarter" idx="1"/>
          </p:nvPr>
        </p:nvPicPr>
        <p:blipFill>
          <a:blip r:embed="rId2"/>
          <a:stretch>
            <a:fillRect/>
          </a:stretch>
        </p:blipFill>
        <p:spPr>
          <a:xfrm>
            <a:off x="3099480" y="977462"/>
            <a:ext cx="4814809" cy="5721950"/>
          </a:xfrm>
          <a:prstGeom prst="rect">
            <a:avLst/>
          </a:prstGeom>
        </p:spPr>
      </p:pic>
    </p:spTree>
    <p:extLst>
      <p:ext uri="{BB962C8B-B14F-4D97-AF65-F5344CB8AC3E}">
        <p14:creationId xmlns:p14="http://schemas.microsoft.com/office/powerpoint/2010/main" val="2102453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4CBC9-4671-AFC5-2ACC-051C70A2A33D}"/>
              </a:ext>
            </a:extLst>
          </p:cNvPr>
          <p:cNvSpPr>
            <a:spLocks noGrp="1"/>
          </p:cNvSpPr>
          <p:nvPr>
            <p:ph type="title"/>
          </p:nvPr>
        </p:nvSpPr>
        <p:spPr>
          <a:xfrm>
            <a:off x="187036" y="274638"/>
            <a:ext cx="11395364" cy="764453"/>
          </a:xfrm>
        </p:spPr>
        <p:txBody>
          <a:bodyPr/>
          <a:lstStyle/>
          <a:p>
            <a:r>
              <a:rPr lang="en-GB" dirty="0"/>
              <a:t>Direct quote/paraphrase</a:t>
            </a:r>
          </a:p>
        </p:txBody>
      </p:sp>
      <p:sp>
        <p:nvSpPr>
          <p:cNvPr id="3" name="Content Placeholder 2">
            <a:extLst>
              <a:ext uri="{FF2B5EF4-FFF2-40B4-BE49-F238E27FC236}">
                <a16:creationId xmlns:a16="http://schemas.microsoft.com/office/drawing/2014/main" id="{89172FB3-0110-AC16-D853-F56CD37FF772}"/>
              </a:ext>
            </a:extLst>
          </p:cNvPr>
          <p:cNvSpPr>
            <a:spLocks noGrp="1"/>
          </p:cNvSpPr>
          <p:nvPr>
            <p:ph sz="quarter" idx="1"/>
          </p:nvPr>
        </p:nvSpPr>
        <p:spPr>
          <a:xfrm>
            <a:off x="318654" y="1039091"/>
            <a:ext cx="11873346" cy="4980709"/>
          </a:xfrm>
        </p:spPr>
        <p:txBody>
          <a:bodyPr/>
          <a:lstStyle/>
          <a:p>
            <a:pPr marL="0" indent="0">
              <a:buNone/>
            </a:pPr>
            <a:r>
              <a:rPr lang="en-GB" dirty="0"/>
              <a:t>	</a:t>
            </a:r>
            <a:r>
              <a:rPr lang="en-GB" sz="3000" dirty="0"/>
              <a:t> </a:t>
            </a:r>
            <a:r>
              <a:rPr lang="en-GB" sz="3000" i="1" dirty="0"/>
              <a:t>From the extract from the textbook of Cottrell (2024),  produce: an 		information-prominent direct quote; an author-prominent direct quote; an 	information-	prominent paraphrase; an author-prominent paraphrase</a:t>
            </a:r>
            <a:r>
              <a:rPr lang="en-GB" sz="3000" dirty="0"/>
              <a:t>		</a:t>
            </a:r>
            <a:r>
              <a:rPr lang="en-GB" dirty="0"/>
              <a:t>		</a:t>
            </a:r>
          </a:p>
        </p:txBody>
      </p:sp>
      <p:pic>
        <p:nvPicPr>
          <p:cNvPr id="9" name="Graphic 8" descr="Quill with solid fill">
            <a:extLst>
              <a:ext uri="{FF2B5EF4-FFF2-40B4-BE49-F238E27FC236}">
                <a16:creationId xmlns:a16="http://schemas.microsoft.com/office/drawing/2014/main" id="{9AD9916C-A2CA-D4A6-0535-8C396F4D076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64127" y="1039091"/>
            <a:ext cx="914400" cy="914400"/>
          </a:xfrm>
          <a:prstGeom prst="rect">
            <a:avLst/>
          </a:prstGeom>
        </p:spPr>
      </p:pic>
      <p:pic>
        <p:nvPicPr>
          <p:cNvPr id="11" name="Picture 10">
            <a:extLst>
              <a:ext uri="{FF2B5EF4-FFF2-40B4-BE49-F238E27FC236}">
                <a16:creationId xmlns:a16="http://schemas.microsoft.com/office/drawing/2014/main" id="{8CBA0291-3625-C06C-F3FF-C7F2E149C92F}"/>
              </a:ext>
            </a:extLst>
          </p:cNvPr>
          <p:cNvPicPr>
            <a:picLocks noChangeAspect="1"/>
          </p:cNvPicPr>
          <p:nvPr/>
        </p:nvPicPr>
        <p:blipFill>
          <a:blip r:embed="rId3"/>
          <a:stretch>
            <a:fillRect/>
          </a:stretch>
        </p:blipFill>
        <p:spPr>
          <a:xfrm>
            <a:off x="146873" y="2515380"/>
            <a:ext cx="11898253" cy="4067982"/>
          </a:xfrm>
          <a:prstGeom prst="rect">
            <a:avLst/>
          </a:prstGeom>
        </p:spPr>
      </p:pic>
    </p:spTree>
    <p:extLst>
      <p:ext uri="{BB962C8B-B14F-4D97-AF65-F5344CB8AC3E}">
        <p14:creationId xmlns:p14="http://schemas.microsoft.com/office/powerpoint/2010/main" val="2209830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B90D3E-32F9-0C9D-645E-CF67319A770B}"/>
              </a:ext>
            </a:extLst>
          </p:cNvPr>
          <p:cNvSpPr>
            <a:spLocks noGrp="1"/>
          </p:cNvSpPr>
          <p:nvPr>
            <p:ph sz="quarter" idx="1"/>
          </p:nvPr>
        </p:nvSpPr>
        <p:spPr>
          <a:xfrm>
            <a:off x="270164" y="332509"/>
            <a:ext cx="11711628" cy="5687291"/>
          </a:xfrm>
        </p:spPr>
        <p:txBody>
          <a:bodyPr/>
          <a:lstStyle/>
          <a:p>
            <a:r>
              <a:rPr lang="en-GB" sz="4400" dirty="0"/>
              <a:t>‘The experience of studying in Higher Education can be life-changing’ (Cottrell, 2024, p. 9).  </a:t>
            </a:r>
          </a:p>
          <a:p>
            <a:r>
              <a:rPr lang="en-GB" sz="4400" dirty="0"/>
              <a:t>Cottrell (2024, p. 9) states that, ‘The experience of studying in Higher Education can be life-changing’.</a:t>
            </a:r>
          </a:p>
          <a:p>
            <a:r>
              <a:rPr lang="en-GB" sz="4400" dirty="0"/>
              <a:t>It has been suggested that learning in a Higher Education environment can change people’s lives (Cottrell, 2024)</a:t>
            </a:r>
          </a:p>
          <a:p>
            <a:r>
              <a:rPr lang="en-GB" sz="4400" dirty="0"/>
              <a:t>According to Cottrell (2024), learning in a Higher Education environment can change people’s lives </a:t>
            </a:r>
          </a:p>
          <a:p>
            <a:endParaRPr lang="en-GB" dirty="0"/>
          </a:p>
        </p:txBody>
      </p:sp>
    </p:spTree>
    <p:extLst>
      <p:ext uri="{BB962C8B-B14F-4D97-AF65-F5344CB8AC3E}">
        <p14:creationId xmlns:p14="http://schemas.microsoft.com/office/powerpoint/2010/main" val="1815532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73C0-0E87-E5BD-889C-866244D13398}"/>
              </a:ext>
            </a:extLst>
          </p:cNvPr>
          <p:cNvSpPr>
            <a:spLocks noGrp="1"/>
          </p:cNvSpPr>
          <p:nvPr>
            <p:ph type="title"/>
          </p:nvPr>
        </p:nvSpPr>
        <p:spPr>
          <a:xfrm>
            <a:off x="488731" y="274638"/>
            <a:ext cx="11093669" cy="1215494"/>
          </a:xfrm>
        </p:spPr>
        <p:txBody>
          <a:bodyPr/>
          <a:lstStyle/>
          <a:p>
            <a:r>
              <a:rPr lang="en-GB" dirty="0"/>
              <a:t>Useful phrases for introducing citations (direct quotes or paraphrases)</a:t>
            </a:r>
          </a:p>
        </p:txBody>
      </p:sp>
      <p:sp>
        <p:nvSpPr>
          <p:cNvPr id="3" name="Content Placeholder 2">
            <a:extLst>
              <a:ext uri="{FF2B5EF4-FFF2-40B4-BE49-F238E27FC236}">
                <a16:creationId xmlns:a16="http://schemas.microsoft.com/office/drawing/2014/main" id="{FC407135-D8B6-00F1-D4B8-1A5B31E46062}"/>
              </a:ext>
            </a:extLst>
          </p:cNvPr>
          <p:cNvSpPr>
            <a:spLocks noGrp="1"/>
          </p:cNvSpPr>
          <p:nvPr>
            <p:ph sz="quarter" idx="1"/>
          </p:nvPr>
        </p:nvSpPr>
        <p:spPr>
          <a:xfrm>
            <a:off x="268014" y="1490132"/>
            <a:ext cx="11923985" cy="5367867"/>
          </a:xfrm>
        </p:spPr>
        <p:txBody>
          <a:bodyPr/>
          <a:lstStyle/>
          <a:p>
            <a:pPr eaLnBrk="1" hangingPunct="1"/>
            <a:r>
              <a:rPr lang="en-GB" altLang="en-US" sz="3000" dirty="0">
                <a:solidFill>
                  <a:srgbClr val="FF0000"/>
                </a:solidFill>
              </a:rPr>
              <a:t>State/ believe/ suggest/indicate/point out /observe/ explain/ argue/outline/note </a:t>
            </a:r>
          </a:p>
          <a:p>
            <a:pPr eaLnBrk="1" hangingPunct="1"/>
            <a:r>
              <a:rPr lang="en-GB" altLang="en-US" sz="3000" dirty="0">
                <a:solidFill>
                  <a:srgbClr val="FF0000"/>
                </a:solidFill>
              </a:rPr>
              <a:t>According to…</a:t>
            </a:r>
            <a:endParaRPr lang="en-GB" altLang="en-US" sz="2800" dirty="0"/>
          </a:p>
          <a:p>
            <a:pPr lvl="1" eaLnBrk="1" hangingPunct="1"/>
            <a:r>
              <a:rPr lang="en-GB" altLang="en-US" sz="2800" dirty="0"/>
              <a:t>Cottrell (2024) </a:t>
            </a:r>
            <a:r>
              <a:rPr lang="en-GB" altLang="en-US" sz="2800" dirty="0">
                <a:solidFill>
                  <a:srgbClr val="FF0000"/>
                </a:solidFill>
              </a:rPr>
              <a:t>suggests/ believes/ observes argues </a:t>
            </a:r>
            <a:r>
              <a:rPr lang="en-GB" altLang="en-US" sz="2800" dirty="0"/>
              <a:t>that, …….</a:t>
            </a:r>
          </a:p>
          <a:p>
            <a:pPr eaLnBrk="1" hangingPunct="1">
              <a:buFont typeface="Wingdings" pitchFamily="2" charset="2"/>
              <a:buNone/>
            </a:pPr>
            <a:endParaRPr lang="en-GB" altLang="en-US" sz="2800" dirty="0"/>
          </a:p>
          <a:p>
            <a:pPr lvl="1" eaLnBrk="1" hangingPunct="1"/>
            <a:r>
              <a:rPr lang="en-GB" altLang="en-US" sz="2800" dirty="0">
                <a:solidFill>
                  <a:srgbClr val="C00000"/>
                </a:solidFill>
              </a:rPr>
              <a:t>According</a:t>
            </a:r>
            <a:r>
              <a:rPr lang="en-GB" altLang="en-US" sz="2800" dirty="0"/>
              <a:t> to Cottrell (2024, p 9), ‘…….’ </a:t>
            </a:r>
          </a:p>
          <a:p>
            <a:pPr lvl="1" eaLnBrk="1" hangingPunct="1"/>
            <a:endParaRPr lang="en-GB" altLang="en-US" sz="2800" dirty="0"/>
          </a:p>
          <a:p>
            <a:pPr lvl="1" eaLnBrk="1" hangingPunct="1"/>
            <a:r>
              <a:rPr lang="en-GB" altLang="en-US" sz="2800" dirty="0"/>
              <a:t>It has been </a:t>
            </a:r>
            <a:r>
              <a:rPr lang="en-GB" altLang="en-US" sz="2800" dirty="0">
                <a:solidFill>
                  <a:srgbClr val="FF0000"/>
                </a:solidFill>
              </a:rPr>
              <a:t>argued</a:t>
            </a:r>
            <a:r>
              <a:rPr lang="en-GB" altLang="en-US" sz="2800" dirty="0"/>
              <a:t> that, ‘………….’ (Cottrell, 2024, p. 10)</a:t>
            </a:r>
          </a:p>
          <a:p>
            <a:pPr lvl="1" eaLnBrk="1" hangingPunct="1"/>
            <a:endParaRPr lang="en-GB" sz="2800" dirty="0"/>
          </a:p>
          <a:p>
            <a:pPr lvl="1" eaLnBrk="1" hangingPunct="1"/>
            <a:r>
              <a:rPr lang="en-GB" sz="2800" dirty="0"/>
              <a:t>It has been </a:t>
            </a:r>
            <a:r>
              <a:rPr lang="en-GB" altLang="en-US" sz="2800" dirty="0">
                <a:solidFill>
                  <a:srgbClr val="FF0000"/>
                </a:solidFill>
              </a:rPr>
              <a:t>suggested/argued/noted/outlined that</a:t>
            </a:r>
            <a:r>
              <a:rPr lang="en-GB" altLang="en-US" sz="2800" dirty="0">
                <a:solidFill>
                  <a:schemeClr val="accent2"/>
                </a:solidFill>
              </a:rPr>
              <a:t>…………. </a:t>
            </a:r>
            <a:r>
              <a:rPr lang="en-GB" altLang="en-US" sz="2800" dirty="0"/>
              <a:t>(Cottrell, 2024)</a:t>
            </a:r>
            <a:endParaRPr lang="en-GB" sz="2800" dirty="0"/>
          </a:p>
        </p:txBody>
      </p:sp>
    </p:spTree>
    <p:extLst>
      <p:ext uri="{BB962C8B-B14F-4D97-AF65-F5344CB8AC3E}">
        <p14:creationId xmlns:p14="http://schemas.microsoft.com/office/powerpoint/2010/main" val="2660560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a:xfrm>
            <a:off x="331076" y="274638"/>
            <a:ext cx="11251324" cy="563561"/>
          </a:xfrm>
        </p:spPr>
        <p:txBody>
          <a:bodyPr/>
          <a:lstStyle/>
          <a:p>
            <a:r>
              <a:rPr lang="en-GB" dirty="0"/>
              <a:t>Different sorts of references: books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a:xfrm>
            <a:off x="157655" y="838198"/>
            <a:ext cx="11424745" cy="5931423"/>
          </a:xfrm>
        </p:spPr>
        <p:txBody>
          <a:bodyPr/>
          <a:lstStyle/>
          <a:p>
            <a:r>
              <a:rPr lang="en-GB" sz="2800" dirty="0"/>
              <a:t>Books, in-text citations: a) author prominent; b) information prominent</a:t>
            </a:r>
          </a:p>
          <a:p>
            <a:r>
              <a:rPr lang="en-GB" sz="2800" b="1" dirty="0"/>
              <a:t>Two authors</a:t>
            </a:r>
          </a:p>
          <a:p>
            <a:pPr lvl="1"/>
            <a:r>
              <a:rPr lang="en-GB" sz="2800" dirty="0"/>
              <a:t>a) Houk and Post (1996) </a:t>
            </a:r>
          </a:p>
          <a:p>
            <a:pPr lvl="1"/>
            <a:r>
              <a:rPr lang="en-GB" sz="2800" dirty="0"/>
              <a:t>b) (Houk and Post, 1996) </a:t>
            </a:r>
          </a:p>
          <a:p>
            <a:r>
              <a:rPr lang="en-GB" sz="2800" b="1" dirty="0"/>
              <a:t>Three authors</a:t>
            </a:r>
          </a:p>
          <a:p>
            <a:pPr lvl="1"/>
            <a:r>
              <a:rPr lang="en-GB" sz="2800" dirty="0"/>
              <a:t>a) Flanagan, Jarvis and Liddle (2019)</a:t>
            </a:r>
          </a:p>
          <a:p>
            <a:pPr lvl="1"/>
            <a:r>
              <a:rPr lang="en-GB" sz="2800" dirty="0"/>
              <a:t> b) (Flanagan, Jarvis and Liddle, 2019)</a:t>
            </a:r>
          </a:p>
          <a:p>
            <a:r>
              <a:rPr lang="en-GB" sz="3000" b="1" dirty="0"/>
              <a:t>Four or more authors</a:t>
            </a:r>
          </a:p>
          <a:p>
            <a:pPr lvl="1"/>
            <a:r>
              <a:rPr lang="en-GB" sz="2800" dirty="0"/>
              <a:t>a)Cushman et al. (2001)</a:t>
            </a:r>
          </a:p>
          <a:p>
            <a:pPr lvl="1"/>
            <a:r>
              <a:rPr lang="en-GB" sz="2800" dirty="0"/>
              <a:t>b) (Cushman et al., 2001)</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9802588" y="218736"/>
            <a:ext cx="1945305" cy="2390116"/>
          </a:xfrm>
          <a:prstGeom prst="rect">
            <a:avLst/>
          </a:prstGeom>
        </p:spPr>
      </p:pic>
      <p:pic>
        <p:nvPicPr>
          <p:cNvPr id="6" name="Picture 5">
            <a:extLst>
              <a:ext uri="{FF2B5EF4-FFF2-40B4-BE49-F238E27FC236}">
                <a16:creationId xmlns:a16="http://schemas.microsoft.com/office/drawing/2014/main" id="{AAF84AC4-20D5-6929-F9F8-0304EBE11C6C}"/>
              </a:ext>
            </a:extLst>
          </p:cNvPr>
          <p:cNvPicPr>
            <a:picLocks noChangeAspect="1"/>
          </p:cNvPicPr>
          <p:nvPr/>
        </p:nvPicPr>
        <p:blipFill>
          <a:blip r:embed="rId3"/>
          <a:stretch>
            <a:fillRect/>
          </a:stretch>
        </p:blipFill>
        <p:spPr>
          <a:xfrm>
            <a:off x="7507860" y="2458694"/>
            <a:ext cx="2129235" cy="2690429"/>
          </a:xfrm>
          <a:prstGeom prst="rect">
            <a:avLst/>
          </a:prstGeom>
        </p:spPr>
      </p:pic>
      <p:pic>
        <p:nvPicPr>
          <p:cNvPr id="8" name="Picture 7">
            <a:extLst>
              <a:ext uri="{FF2B5EF4-FFF2-40B4-BE49-F238E27FC236}">
                <a16:creationId xmlns:a16="http://schemas.microsoft.com/office/drawing/2014/main" id="{67777921-DBA8-C63E-015A-07F98CEE2C10}"/>
              </a:ext>
            </a:extLst>
          </p:cNvPr>
          <p:cNvPicPr>
            <a:picLocks noChangeAspect="1"/>
          </p:cNvPicPr>
          <p:nvPr/>
        </p:nvPicPr>
        <p:blipFill>
          <a:blip r:embed="rId4"/>
          <a:stretch>
            <a:fillRect/>
          </a:stretch>
        </p:blipFill>
        <p:spPr>
          <a:xfrm>
            <a:off x="5562555" y="4087712"/>
            <a:ext cx="1779812" cy="2681909"/>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additive="base">
                                        <p:cTn id="6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E9BFA-A551-25E3-0115-92876F680194}"/>
              </a:ext>
            </a:extLst>
          </p:cNvPr>
          <p:cNvSpPr>
            <a:spLocks noGrp="1"/>
          </p:cNvSpPr>
          <p:nvPr>
            <p:ph type="title"/>
          </p:nvPr>
        </p:nvSpPr>
        <p:spPr>
          <a:xfrm>
            <a:off x="259307" y="274638"/>
            <a:ext cx="11323093" cy="527356"/>
          </a:xfrm>
        </p:spPr>
        <p:txBody>
          <a:bodyPr/>
          <a:lstStyle/>
          <a:p>
            <a:r>
              <a:rPr lang="en-GB" sz="3600" dirty="0"/>
              <a:t>Different sorts of references: governmental (and related) </a:t>
            </a:r>
          </a:p>
        </p:txBody>
      </p:sp>
      <p:sp>
        <p:nvSpPr>
          <p:cNvPr id="3" name="Content Placeholder 2">
            <a:extLst>
              <a:ext uri="{FF2B5EF4-FFF2-40B4-BE49-F238E27FC236}">
                <a16:creationId xmlns:a16="http://schemas.microsoft.com/office/drawing/2014/main" id="{680FCAEA-7166-96AE-68D2-502BED8401FA}"/>
              </a:ext>
            </a:extLst>
          </p:cNvPr>
          <p:cNvSpPr>
            <a:spLocks noGrp="1"/>
          </p:cNvSpPr>
          <p:nvPr>
            <p:ph sz="quarter" idx="1"/>
          </p:nvPr>
        </p:nvSpPr>
        <p:spPr>
          <a:xfrm>
            <a:off x="259308" y="693174"/>
            <a:ext cx="11295796" cy="6164827"/>
          </a:xfrm>
        </p:spPr>
        <p:txBody>
          <a:bodyPr/>
          <a:lstStyle/>
          <a:p>
            <a:pPr marL="0" indent="0">
              <a:buNone/>
            </a:pPr>
            <a:r>
              <a:rPr lang="en-GB" dirty="0"/>
              <a:t>a) Department for Work and Pensions (2025)  	a) Welsh Government (2024)</a:t>
            </a:r>
          </a:p>
          <a:p>
            <a:pPr marL="0" indent="0">
              <a:buNone/>
            </a:pPr>
            <a:r>
              <a:rPr lang="en-GB" dirty="0"/>
              <a:t>b) (Department for Work and Pensions, 2025)	b) (Welsh Government, 2024)																																																																																																																																																		Green Paper					White Paper</a:t>
            </a:r>
          </a:p>
        </p:txBody>
      </p:sp>
      <p:pic>
        <p:nvPicPr>
          <p:cNvPr id="5" name="Picture 4">
            <a:extLst>
              <a:ext uri="{FF2B5EF4-FFF2-40B4-BE49-F238E27FC236}">
                <a16:creationId xmlns:a16="http://schemas.microsoft.com/office/drawing/2014/main" id="{B2913A3E-C414-8171-B10B-DD211A01A6ED}"/>
              </a:ext>
            </a:extLst>
          </p:cNvPr>
          <p:cNvPicPr>
            <a:picLocks noChangeAspect="1"/>
          </p:cNvPicPr>
          <p:nvPr/>
        </p:nvPicPr>
        <p:blipFill>
          <a:blip r:embed="rId3"/>
          <a:stretch>
            <a:fillRect/>
          </a:stretch>
        </p:blipFill>
        <p:spPr>
          <a:xfrm>
            <a:off x="1034215" y="1648762"/>
            <a:ext cx="3346715" cy="4718114"/>
          </a:xfrm>
          <a:prstGeom prst="rect">
            <a:avLst/>
          </a:prstGeom>
        </p:spPr>
      </p:pic>
      <p:pic>
        <p:nvPicPr>
          <p:cNvPr id="7" name="Picture 6">
            <a:extLst>
              <a:ext uri="{FF2B5EF4-FFF2-40B4-BE49-F238E27FC236}">
                <a16:creationId xmlns:a16="http://schemas.microsoft.com/office/drawing/2014/main" id="{0890503A-E82F-F897-DDDC-5F96CF3DFCC8}"/>
              </a:ext>
            </a:extLst>
          </p:cNvPr>
          <p:cNvPicPr>
            <a:picLocks noChangeAspect="1"/>
          </p:cNvPicPr>
          <p:nvPr/>
        </p:nvPicPr>
        <p:blipFill>
          <a:blip r:embed="rId4"/>
          <a:stretch>
            <a:fillRect/>
          </a:stretch>
        </p:blipFill>
        <p:spPr>
          <a:xfrm>
            <a:off x="6711683" y="1648762"/>
            <a:ext cx="3346715" cy="4710503"/>
          </a:xfrm>
          <a:prstGeom prst="rect">
            <a:avLst/>
          </a:prstGeom>
        </p:spPr>
      </p:pic>
    </p:spTree>
    <p:extLst>
      <p:ext uri="{BB962C8B-B14F-4D97-AF65-F5344CB8AC3E}">
        <p14:creationId xmlns:p14="http://schemas.microsoft.com/office/powerpoint/2010/main" val="1000552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79FAF-FE9F-9DBC-C57A-9BE77A96D2A1}"/>
              </a:ext>
            </a:extLst>
          </p:cNvPr>
          <p:cNvSpPr>
            <a:spLocks noGrp="1"/>
          </p:cNvSpPr>
          <p:nvPr>
            <p:ph type="title"/>
          </p:nvPr>
        </p:nvSpPr>
        <p:spPr>
          <a:xfrm>
            <a:off x="346841" y="274639"/>
            <a:ext cx="11235559" cy="580768"/>
          </a:xfrm>
        </p:spPr>
        <p:txBody>
          <a:bodyPr/>
          <a:lstStyle/>
          <a:p>
            <a:r>
              <a:rPr lang="en-GB" dirty="0"/>
              <a:t>Governmental and related (cont.)</a:t>
            </a:r>
          </a:p>
        </p:txBody>
      </p:sp>
      <p:sp>
        <p:nvSpPr>
          <p:cNvPr id="3" name="Content Placeholder 2">
            <a:extLst>
              <a:ext uri="{FF2B5EF4-FFF2-40B4-BE49-F238E27FC236}">
                <a16:creationId xmlns:a16="http://schemas.microsoft.com/office/drawing/2014/main" id="{5EE7786A-0E4B-1581-C19F-CE5EC4AC7B03}"/>
              </a:ext>
            </a:extLst>
          </p:cNvPr>
          <p:cNvSpPr>
            <a:spLocks noGrp="1"/>
          </p:cNvSpPr>
          <p:nvPr>
            <p:ph sz="quarter" idx="1"/>
          </p:nvPr>
        </p:nvSpPr>
        <p:spPr>
          <a:xfrm>
            <a:off x="235974" y="730355"/>
            <a:ext cx="11680723" cy="6127645"/>
          </a:xfrm>
        </p:spPr>
        <p:txBody>
          <a:bodyPr/>
          <a:lstStyle/>
          <a:p>
            <a:pPr marL="0" indent="0">
              <a:buNone/>
            </a:pPr>
            <a:r>
              <a:rPr lang="en-GB" dirty="0"/>
              <a:t>a) Welsh Government (2025) 				a) Public Health England (2020)</a:t>
            </a:r>
          </a:p>
          <a:p>
            <a:pPr marL="0" indent="0">
              <a:buNone/>
            </a:pPr>
            <a:r>
              <a:rPr lang="en-GB" dirty="0"/>
              <a:t>b) (Welsh Government, 2025)				b) (Public Health England, 2020)																																																																																																																																					</a:t>
            </a:r>
          </a:p>
          <a:p>
            <a:pPr marL="0" indent="0">
              <a:buNone/>
            </a:pPr>
            <a:r>
              <a:rPr lang="en-GB" dirty="0"/>
              <a:t>Strategy document 					Review document </a:t>
            </a:r>
          </a:p>
          <a:p>
            <a:pPr marL="0" indent="0">
              <a:buNone/>
            </a:pPr>
            <a:endParaRPr lang="en-GB" dirty="0"/>
          </a:p>
        </p:txBody>
      </p:sp>
      <p:pic>
        <p:nvPicPr>
          <p:cNvPr id="9" name="Picture 8">
            <a:extLst>
              <a:ext uri="{FF2B5EF4-FFF2-40B4-BE49-F238E27FC236}">
                <a16:creationId xmlns:a16="http://schemas.microsoft.com/office/drawing/2014/main" id="{507B7D4F-D748-EF03-502E-FB5FC5958C32}"/>
              </a:ext>
            </a:extLst>
          </p:cNvPr>
          <p:cNvPicPr>
            <a:picLocks noChangeAspect="1"/>
          </p:cNvPicPr>
          <p:nvPr/>
        </p:nvPicPr>
        <p:blipFill>
          <a:blip r:embed="rId3"/>
          <a:stretch>
            <a:fillRect/>
          </a:stretch>
        </p:blipFill>
        <p:spPr>
          <a:xfrm>
            <a:off x="566893" y="1809230"/>
            <a:ext cx="3246897" cy="3949706"/>
          </a:xfrm>
          <a:prstGeom prst="rect">
            <a:avLst/>
          </a:prstGeom>
        </p:spPr>
      </p:pic>
      <p:pic>
        <p:nvPicPr>
          <p:cNvPr id="11" name="Picture 10">
            <a:extLst>
              <a:ext uri="{FF2B5EF4-FFF2-40B4-BE49-F238E27FC236}">
                <a16:creationId xmlns:a16="http://schemas.microsoft.com/office/drawing/2014/main" id="{EDEB1FA5-088E-F007-5944-9EEFB3E58D73}"/>
              </a:ext>
            </a:extLst>
          </p:cNvPr>
          <p:cNvPicPr>
            <a:picLocks noChangeAspect="1"/>
          </p:cNvPicPr>
          <p:nvPr/>
        </p:nvPicPr>
        <p:blipFill>
          <a:blip r:embed="rId4"/>
          <a:stretch>
            <a:fillRect/>
          </a:stretch>
        </p:blipFill>
        <p:spPr>
          <a:xfrm>
            <a:off x="7270955" y="1809230"/>
            <a:ext cx="2595715" cy="3673984"/>
          </a:xfrm>
          <a:prstGeom prst="rect">
            <a:avLst/>
          </a:prstGeom>
        </p:spPr>
      </p:pic>
    </p:spTree>
    <p:extLst>
      <p:ext uri="{BB962C8B-B14F-4D97-AF65-F5344CB8AC3E}">
        <p14:creationId xmlns:p14="http://schemas.microsoft.com/office/powerpoint/2010/main" val="1393371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290BE-8ECE-868E-FDE9-0B2A44E9592E}"/>
              </a:ext>
            </a:extLst>
          </p:cNvPr>
          <p:cNvSpPr>
            <a:spLocks noGrp="1"/>
          </p:cNvSpPr>
          <p:nvPr>
            <p:ph type="title"/>
          </p:nvPr>
        </p:nvSpPr>
        <p:spPr>
          <a:xfrm>
            <a:off x="722671" y="274638"/>
            <a:ext cx="10859729" cy="1143000"/>
          </a:xfrm>
        </p:spPr>
        <p:txBody>
          <a:bodyPr/>
          <a:lstStyle/>
          <a:p>
            <a:r>
              <a:rPr lang="en-GB" dirty="0"/>
              <a:t>Other organisations</a:t>
            </a:r>
          </a:p>
        </p:txBody>
      </p:sp>
      <p:sp>
        <p:nvSpPr>
          <p:cNvPr id="3" name="Content Placeholder 2">
            <a:extLst>
              <a:ext uri="{FF2B5EF4-FFF2-40B4-BE49-F238E27FC236}">
                <a16:creationId xmlns:a16="http://schemas.microsoft.com/office/drawing/2014/main" id="{E79CC316-7B27-82FA-606B-61968407E798}"/>
              </a:ext>
            </a:extLst>
          </p:cNvPr>
          <p:cNvSpPr>
            <a:spLocks noGrp="1"/>
          </p:cNvSpPr>
          <p:nvPr>
            <p:ph sz="quarter" idx="1"/>
          </p:nvPr>
        </p:nvSpPr>
        <p:spPr>
          <a:xfrm>
            <a:off x="309716" y="1447800"/>
            <a:ext cx="11272684" cy="4572000"/>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a) World Health Organisation (2026)			a) Fenney et al.(2025)</a:t>
            </a:r>
          </a:p>
          <a:p>
            <a:pPr marL="0" indent="0">
              <a:buNone/>
            </a:pPr>
            <a:r>
              <a:rPr lang="en-GB" dirty="0"/>
              <a:t>b) (World Health Organisation, 2026)			b) (Fenney et al., 2025) </a:t>
            </a:r>
          </a:p>
        </p:txBody>
      </p:sp>
      <p:pic>
        <p:nvPicPr>
          <p:cNvPr id="7" name="Picture 6">
            <a:extLst>
              <a:ext uri="{FF2B5EF4-FFF2-40B4-BE49-F238E27FC236}">
                <a16:creationId xmlns:a16="http://schemas.microsoft.com/office/drawing/2014/main" id="{590348C9-9455-72AA-93BC-38259AA0D203}"/>
              </a:ext>
            </a:extLst>
          </p:cNvPr>
          <p:cNvPicPr>
            <a:picLocks noChangeAspect="1"/>
          </p:cNvPicPr>
          <p:nvPr/>
        </p:nvPicPr>
        <p:blipFill>
          <a:blip r:embed="rId3"/>
          <a:stretch>
            <a:fillRect/>
          </a:stretch>
        </p:blipFill>
        <p:spPr>
          <a:xfrm>
            <a:off x="1079366" y="1567017"/>
            <a:ext cx="2435667" cy="3429000"/>
          </a:xfrm>
          <a:prstGeom prst="rect">
            <a:avLst/>
          </a:prstGeom>
        </p:spPr>
      </p:pic>
      <p:pic>
        <p:nvPicPr>
          <p:cNvPr id="9" name="Picture 8">
            <a:extLst>
              <a:ext uri="{FF2B5EF4-FFF2-40B4-BE49-F238E27FC236}">
                <a16:creationId xmlns:a16="http://schemas.microsoft.com/office/drawing/2014/main" id="{625090F5-036E-0C32-DEB9-D597BC7E9C9F}"/>
              </a:ext>
            </a:extLst>
          </p:cNvPr>
          <p:cNvPicPr>
            <a:picLocks noChangeAspect="1"/>
          </p:cNvPicPr>
          <p:nvPr/>
        </p:nvPicPr>
        <p:blipFill>
          <a:blip r:embed="rId4"/>
          <a:stretch>
            <a:fillRect/>
          </a:stretch>
        </p:blipFill>
        <p:spPr>
          <a:xfrm>
            <a:off x="6637735" y="838142"/>
            <a:ext cx="2948717" cy="4157876"/>
          </a:xfrm>
          <a:prstGeom prst="rect">
            <a:avLst/>
          </a:prstGeom>
        </p:spPr>
      </p:pic>
    </p:spTree>
    <p:extLst>
      <p:ext uri="{BB962C8B-B14F-4D97-AF65-F5344CB8AC3E}">
        <p14:creationId xmlns:p14="http://schemas.microsoft.com/office/powerpoint/2010/main" val="891238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E82B-C3F1-84FD-1745-4598757B03F1}"/>
              </a:ext>
            </a:extLst>
          </p:cNvPr>
          <p:cNvSpPr>
            <a:spLocks noGrp="1"/>
          </p:cNvSpPr>
          <p:nvPr>
            <p:ph type="title"/>
          </p:nvPr>
        </p:nvSpPr>
        <p:spPr>
          <a:xfrm>
            <a:off x="477672" y="274638"/>
            <a:ext cx="11104728" cy="563563"/>
          </a:xfrm>
        </p:spPr>
        <p:txBody>
          <a:bodyPr/>
          <a:lstStyle/>
          <a:p>
            <a:r>
              <a:rPr lang="en-GB" dirty="0"/>
              <a:t>Journal articles </a:t>
            </a:r>
          </a:p>
        </p:txBody>
      </p:sp>
      <p:sp>
        <p:nvSpPr>
          <p:cNvPr id="3" name="Content Placeholder 2">
            <a:extLst>
              <a:ext uri="{FF2B5EF4-FFF2-40B4-BE49-F238E27FC236}">
                <a16:creationId xmlns:a16="http://schemas.microsoft.com/office/drawing/2014/main" id="{5BDA17E2-147E-BA3F-C5AD-8D1CF651C30F}"/>
              </a:ext>
            </a:extLst>
          </p:cNvPr>
          <p:cNvSpPr>
            <a:spLocks noGrp="1"/>
          </p:cNvSpPr>
          <p:nvPr>
            <p:ph sz="quarter" idx="1"/>
          </p:nvPr>
        </p:nvSpPr>
        <p:spPr>
          <a:xfrm>
            <a:off x="232013" y="682389"/>
            <a:ext cx="11350388" cy="5900973"/>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dirty="0"/>
              <a:t>a) Lawless et al. (2025)				a) MacDonald et al. (2026)</a:t>
            </a:r>
          </a:p>
          <a:p>
            <a:pPr marL="0" indent="0">
              <a:buNone/>
            </a:pPr>
            <a:r>
              <a:rPr lang="en-GB" dirty="0"/>
              <a:t>b) (Lawless et al., 2025)				b) (MacDonald et al., 2026)</a:t>
            </a:r>
          </a:p>
        </p:txBody>
      </p:sp>
      <p:pic>
        <p:nvPicPr>
          <p:cNvPr id="5" name="Picture 4">
            <a:extLst>
              <a:ext uri="{FF2B5EF4-FFF2-40B4-BE49-F238E27FC236}">
                <a16:creationId xmlns:a16="http://schemas.microsoft.com/office/drawing/2014/main" id="{C82FD9A4-25DD-8F9F-C7D9-12C2FC0A1080}"/>
              </a:ext>
            </a:extLst>
          </p:cNvPr>
          <p:cNvPicPr>
            <a:picLocks noChangeAspect="1"/>
          </p:cNvPicPr>
          <p:nvPr/>
        </p:nvPicPr>
        <p:blipFill>
          <a:blip r:embed="rId2"/>
          <a:stretch>
            <a:fillRect/>
          </a:stretch>
        </p:blipFill>
        <p:spPr>
          <a:xfrm>
            <a:off x="477671" y="838201"/>
            <a:ext cx="3837289" cy="5011673"/>
          </a:xfrm>
          <a:prstGeom prst="rect">
            <a:avLst/>
          </a:prstGeom>
        </p:spPr>
      </p:pic>
      <p:pic>
        <p:nvPicPr>
          <p:cNvPr id="7" name="Picture 6">
            <a:extLst>
              <a:ext uri="{FF2B5EF4-FFF2-40B4-BE49-F238E27FC236}">
                <a16:creationId xmlns:a16="http://schemas.microsoft.com/office/drawing/2014/main" id="{D436ADDE-9FE3-6B57-CDAF-5AFBE1CD8F37}"/>
              </a:ext>
            </a:extLst>
          </p:cNvPr>
          <p:cNvPicPr>
            <a:picLocks noChangeAspect="1"/>
          </p:cNvPicPr>
          <p:nvPr/>
        </p:nvPicPr>
        <p:blipFill>
          <a:blip r:embed="rId3"/>
          <a:stretch>
            <a:fillRect/>
          </a:stretch>
        </p:blipFill>
        <p:spPr>
          <a:xfrm>
            <a:off x="6096000" y="373902"/>
            <a:ext cx="4150046" cy="5475972"/>
          </a:xfrm>
          <a:prstGeom prst="rect">
            <a:avLst/>
          </a:prstGeom>
        </p:spPr>
      </p:pic>
    </p:spTree>
    <p:extLst>
      <p:ext uri="{BB962C8B-B14F-4D97-AF65-F5344CB8AC3E}">
        <p14:creationId xmlns:p14="http://schemas.microsoft.com/office/powerpoint/2010/main" val="23537894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a:xfrm>
            <a:off x="218364" y="274638"/>
            <a:ext cx="11364036" cy="680705"/>
          </a:xfrm>
        </p:spPr>
        <p:txBody>
          <a:bodyPr/>
          <a:lstStyle/>
          <a:p>
            <a:r>
              <a:rPr lang="en-GB" dirty="0"/>
              <a:t>Citations: 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491320" y="1711677"/>
            <a:ext cx="3179928" cy="4213880"/>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1965278" y="955343"/>
            <a:ext cx="10467832" cy="5628020"/>
          </a:xfrm>
        </p:spPr>
        <p:txBody>
          <a:bodyPr/>
          <a:lstStyle/>
          <a:p>
            <a:pPr algn="ctr"/>
            <a:r>
              <a:rPr lang="en-GB" sz="3600" dirty="0"/>
              <a:t>There are at least two items you need for a citation: </a:t>
            </a:r>
          </a:p>
          <a:p>
            <a:pPr lvl="1" algn="ctr"/>
            <a:r>
              <a:rPr lang="en-GB" sz="3600" dirty="0"/>
              <a:t>author name (s); year of publication</a:t>
            </a:r>
          </a:p>
          <a:p>
            <a:pPr algn="ctr"/>
            <a:r>
              <a:rPr lang="en-GB" sz="3600" dirty="0"/>
              <a:t>And a third item is needed for a direct quote:</a:t>
            </a:r>
          </a:p>
          <a:p>
            <a:pPr lvl="1" algn="ctr"/>
            <a:r>
              <a:rPr lang="en-GB" sz="3600" dirty="0"/>
              <a:t>page number</a:t>
            </a:r>
          </a:p>
          <a:p>
            <a:pPr algn="ctr"/>
            <a:r>
              <a:rPr lang="en-GB" sz="3600" dirty="0"/>
              <a:t>There is always an author </a:t>
            </a:r>
          </a:p>
          <a:p>
            <a:pPr marL="319088" lvl="1" indent="0" algn="ctr">
              <a:buNone/>
            </a:pPr>
            <a:r>
              <a:rPr lang="en-GB" sz="3600" dirty="0"/>
              <a:t>(it may be an organisation)</a:t>
            </a:r>
          </a:p>
          <a:p>
            <a:pPr algn="ctr"/>
            <a:r>
              <a:rPr lang="en-GB" sz="3600" dirty="0"/>
              <a:t>There should be a year of publication</a:t>
            </a:r>
          </a:p>
          <a:p>
            <a:pPr marL="0" indent="0" algn="r">
              <a:buNone/>
            </a:pPr>
            <a:endParaRPr lang="en-GB" sz="2800" dirty="0"/>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a:xfrm>
            <a:off x="286603" y="274638"/>
            <a:ext cx="11295797" cy="1143000"/>
          </a:xfrm>
        </p:spPr>
        <p:txBody>
          <a:bodyPr/>
          <a:lstStyle/>
          <a:p>
            <a:r>
              <a:rPr lang="en-GB" dirty="0"/>
              <a:t>And…</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875964" y="1600201"/>
            <a:ext cx="8215952" cy="4530725"/>
          </a:xfrm>
        </p:spPr>
        <p:txBody>
          <a:bodyPr/>
          <a:lstStyle/>
          <a:p>
            <a:pPr marL="0" indent="0">
              <a:buNone/>
            </a:pPr>
            <a:endParaRPr lang="en-GB" altLang="en-US" sz="2800" dirty="0"/>
          </a:p>
          <a:p>
            <a:pPr marL="0" indent="0">
              <a:buNone/>
            </a:pPr>
            <a:endParaRPr lang="en-GB" altLang="en-US" dirty="0"/>
          </a:p>
          <a:p>
            <a:r>
              <a:rPr lang="en-GB" altLang="en-US" sz="3600" dirty="0"/>
              <a:t>Use direct quotes sparingly and with care and use, ‘quotation marks’ </a:t>
            </a:r>
          </a:p>
          <a:p>
            <a:r>
              <a:rPr lang="en-GB" altLang="en-US" sz="3600" dirty="0"/>
              <a:t>Direct quotes should include the page number (s) of the source</a:t>
            </a:r>
            <a:endParaRPr lang="en-GB" sz="3600" dirty="0"/>
          </a:p>
        </p:txBody>
      </p:sp>
      <p:pic>
        <p:nvPicPr>
          <p:cNvPr id="6" name="Picture 5">
            <a:extLst>
              <a:ext uri="{FF2B5EF4-FFF2-40B4-BE49-F238E27FC236}">
                <a16:creationId xmlns:a16="http://schemas.microsoft.com/office/drawing/2014/main" id="{92BC2A7A-54B2-4591-F1F5-DC94E5870DED}"/>
              </a:ext>
            </a:extLst>
          </p:cNvPr>
          <p:cNvPicPr>
            <a:picLocks noChangeAspect="1"/>
          </p:cNvPicPr>
          <p:nvPr/>
        </p:nvPicPr>
        <p:blipFill>
          <a:blip r:embed="rId2"/>
          <a:stretch>
            <a:fillRect/>
          </a:stretch>
        </p:blipFill>
        <p:spPr>
          <a:xfrm>
            <a:off x="491320" y="1711677"/>
            <a:ext cx="3179928" cy="421388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E96E-192B-F2CD-80BE-B5F9E60D6FE3}"/>
              </a:ext>
            </a:extLst>
          </p:cNvPr>
          <p:cNvSpPr>
            <a:spLocks noGrp="1"/>
          </p:cNvSpPr>
          <p:nvPr>
            <p:ph type="title"/>
          </p:nvPr>
        </p:nvSpPr>
        <p:spPr>
          <a:xfrm>
            <a:off x="354842" y="274638"/>
            <a:ext cx="11227558" cy="776240"/>
          </a:xfrm>
        </p:spPr>
        <p:txBody>
          <a:bodyPr/>
          <a:lstStyle/>
          <a:p>
            <a:r>
              <a:rPr lang="en-GB" dirty="0"/>
              <a:t>Reference lists and bibliographies</a:t>
            </a:r>
          </a:p>
        </p:txBody>
      </p:sp>
      <p:sp>
        <p:nvSpPr>
          <p:cNvPr id="3" name="Content Placeholder 2">
            <a:extLst>
              <a:ext uri="{FF2B5EF4-FFF2-40B4-BE49-F238E27FC236}">
                <a16:creationId xmlns:a16="http://schemas.microsoft.com/office/drawing/2014/main" id="{6EE714BB-C28B-4F44-0E3A-FE4BBE0C7659}"/>
              </a:ext>
            </a:extLst>
          </p:cNvPr>
          <p:cNvSpPr>
            <a:spLocks noGrp="1"/>
          </p:cNvSpPr>
          <p:nvPr>
            <p:ph sz="quarter" idx="1"/>
          </p:nvPr>
        </p:nvSpPr>
        <p:spPr>
          <a:xfrm>
            <a:off x="259307" y="1050878"/>
            <a:ext cx="11683311" cy="5909480"/>
          </a:xfrm>
        </p:spPr>
        <p:txBody>
          <a:bodyPr/>
          <a:lstStyle/>
          <a:p>
            <a:r>
              <a:rPr lang="en-GB" sz="3600" dirty="0"/>
              <a:t>Reference list: a single alphabetical list by author of everything referred to in assignments: all in-text citations (but only these) should be listed in the reference list (this is the normal requirement for University assignments) </a:t>
            </a:r>
          </a:p>
          <a:p>
            <a:r>
              <a:rPr lang="en-GB" sz="3600" dirty="0"/>
              <a:t>Bibliography: a single alphabetical list by author of the all of the sources you have used (but not necessarily cited) in your assignment (this is not normally required in University assignments)</a:t>
            </a:r>
          </a:p>
          <a:p>
            <a:endParaRPr lang="en-GB" dirty="0"/>
          </a:p>
        </p:txBody>
      </p:sp>
    </p:spTree>
    <p:extLst>
      <p:ext uri="{BB962C8B-B14F-4D97-AF65-F5344CB8AC3E}">
        <p14:creationId xmlns:p14="http://schemas.microsoft.com/office/powerpoint/2010/main" val="1110436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194" y="274638"/>
            <a:ext cx="11241206" cy="669259"/>
          </a:xfrm>
        </p:spPr>
        <p:txBody>
          <a:bodyPr/>
          <a:lstStyle/>
          <a:p>
            <a:r>
              <a:rPr lang="en-GB" dirty="0"/>
              <a:t>References in the reference list</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8255017" y="1163637"/>
            <a:ext cx="3293923" cy="3570595"/>
          </a:xfrm>
          <a:prstGeom prst="rect">
            <a:avLst/>
          </a:prstGeom>
        </p:spPr>
      </p:pic>
      <p:sp>
        <p:nvSpPr>
          <p:cNvPr id="5" name="Content Placeholder 4"/>
          <p:cNvSpPr>
            <a:spLocks noGrp="1"/>
          </p:cNvSpPr>
          <p:nvPr>
            <p:ph idx="1"/>
          </p:nvPr>
        </p:nvSpPr>
        <p:spPr>
          <a:xfrm>
            <a:off x="229275" y="943897"/>
            <a:ext cx="8709452" cy="5382258"/>
          </a:xfrm>
        </p:spPr>
        <p:txBody>
          <a:bodyPr/>
          <a:lstStyle/>
          <a:p>
            <a:r>
              <a:rPr lang="en-GB" sz="2800" dirty="0"/>
              <a:t>Some of the main sources you are likely to use in academic assignments are:</a:t>
            </a:r>
          </a:p>
          <a:p>
            <a:pPr lvl="1"/>
            <a:r>
              <a:rPr lang="en-GB" sz="2800" dirty="0"/>
              <a:t>Books (including electronic/edited books)</a:t>
            </a:r>
          </a:p>
          <a:p>
            <a:pPr lvl="1"/>
            <a:r>
              <a:rPr lang="en-GB" sz="2800" dirty="0"/>
              <a:t>Journal articles</a:t>
            </a:r>
          </a:p>
          <a:p>
            <a:pPr lvl="1"/>
            <a:r>
              <a:rPr lang="en-GB" sz="2800" dirty="0"/>
              <a:t>Web sources, including web pages and information downloaded from the internet </a:t>
            </a:r>
          </a:p>
          <a:p>
            <a:pPr lvl="1"/>
            <a:r>
              <a:rPr lang="en-GB" sz="2800" dirty="0"/>
              <a:t>Governmental information</a:t>
            </a:r>
          </a:p>
          <a:p>
            <a:r>
              <a:rPr lang="en-GB" sz="2800" dirty="0"/>
              <a:t>Each type of source includes specific information to be included in the reference list.  The following slides show how to reference two of the more common sources your assignments are likely to include</a:t>
            </a:r>
          </a:p>
          <a:p>
            <a:pPr marL="0" indent="0">
              <a:buNone/>
            </a:pPr>
            <a:endParaRPr lang="en-GB" dirty="0"/>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1000"/>
                                        <p:tgtEl>
                                          <p:spTgt spid="5">
                                            <p:txEl>
                                              <p:pRg st="4" end="4"/>
                                            </p:txEl>
                                          </p:spTgt>
                                        </p:tgtEl>
                                      </p:cBhvr>
                                    </p:animEffect>
                                    <p:anim calcmode="lin" valueType="num">
                                      <p:cBhvr>
                                        <p:cTn id="3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EB62B-0817-C9E6-B2A8-84D1906DAB8C}"/>
              </a:ext>
            </a:extLst>
          </p:cNvPr>
          <p:cNvSpPr>
            <a:spLocks noGrp="1"/>
          </p:cNvSpPr>
          <p:nvPr>
            <p:ph type="title"/>
          </p:nvPr>
        </p:nvSpPr>
        <p:spPr>
          <a:xfrm>
            <a:off x="317241" y="274638"/>
            <a:ext cx="11265159" cy="770391"/>
          </a:xfrm>
        </p:spPr>
        <p:txBody>
          <a:bodyPr/>
          <a:lstStyle/>
          <a:p>
            <a:r>
              <a:rPr lang="en-GB" dirty="0"/>
              <a:t>Printed or electronic books </a:t>
            </a:r>
          </a:p>
        </p:txBody>
      </p:sp>
      <p:sp>
        <p:nvSpPr>
          <p:cNvPr id="3" name="Content Placeholder 2">
            <a:extLst>
              <a:ext uri="{FF2B5EF4-FFF2-40B4-BE49-F238E27FC236}">
                <a16:creationId xmlns:a16="http://schemas.microsoft.com/office/drawing/2014/main" id="{3B06C317-F8CA-9E7E-57C1-7575D22EA17A}"/>
              </a:ext>
            </a:extLst>
          </p:cNvPr>
          <p:cNvSpPr>
            <a:spLocks noGrp="1"/>
          </p:cNvSpPr>
          <p:nvPr>
            <p:ph sz="quarter" idx="1"/>
          </p:nvPr>
        </p:nvSpPr>
        <p:spPr>
          <a:xfrm>
            <a:off x="317241" y="1045029"/>
            <a:ext cx="11265159" cy="4974771"/>
          </a:xfrm>
        </p:spPr>
        <p:txBody>
          <a:bodyPr/>
          <a:lstStyle/>
          <a:p>
            <a:r>
              <a:rPr lang="en-GB" sz="3600" b="1" dirty="0"/>
              <a:t>Information and order:</a:t>
            </a:r>
          </a:p>
          <a:p>
            <a:pPr lvl="0"/>
            <a:r>
              <a:rPr lang="en-GB" sz="3600" dirty="0"/>
              <a:t>Author/editor</a:t>
            </a:r>
          </a:p>
          <a:p>
            <a:pPr lvl="0"/>
            <a:r>
              <a:rPr lang="en-GB" sz="3600" dirty="0"/>
              <a:t>Year of publication (in round brackets)</a:t>
            </a:r>
          </a:p>
          <a:p>
            <a:pPr lvl="0"/>
            <a:r>
              <a:rPr lang="en-GB" sz="3600" dirty="0"/>
              <a:t>Title (in italics)</a:t>
            </a:r>
          </a:p>
          <a:p>
            <a:pPr lvl="0"/>
            <a:r>
              <a:rPr lang="en-GB" sz="3600" dirty="0"/>
              <a:t>Edition (edition number if not the first edition and/or revised edition)</a:t>
            </a:r>
          </a:p>
          <a:p>
            <a:pPr lvl="0"/>
            <a:r>
              <a:rPr lang="en-GB" sz="3600" dirty="0"/>
              <a:t>Publisher</a:t>
            </a:r>
          </a:p>
          <a:p>
            <a:pPr lvl="0"/>
            <a:r>
              <a:rPr lang="en-GB" sz="3600" dirty="0"/>
              <a:t>Series and volume number (where relevant)</a:t>
            </a:r>
          </a:p>
          <a:p>
            <a:endParaRPr lang="en-GB" dirty="0"/>
          </a:p>
        </p:txBody>
      </p:sp>
    </p:spTree>
    <p:extLst>
      <p:ext uri="{BB962C8B-B14F-4D97-AF65-F5344CB8AC3E}">
        <p14:creationId xmlns:p14="http://schemas.microsoft.com/office/powerpoint/2010/main" val="4718013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04716" y="274638"/>
            <a:ext cx="11377684" cy="650663"/>
          </a:xfrm>
        </p:spPr>
        <p:txBody>
          <a:bodyPr/>
          <a:lstStyle/>
          <a:p>
            <a:pPr eaLnBrk="1" hangingPunct="1"/>
            <a:r>
              <a:rPr lang="en-GB" altLang="en-US" dirty="0"/>
              <a:t>Book reference</a:t>
            </a:r>
          </a:p>
        </p:txBody>
      </p:sp>
      <p:sp>
        <p:nvSpPr>
          <p:cNvPr id="16387" name="Rectangle 3"/>
          <p:cNvSpPr>
            <a:spLocks noGrp="1" noChangeArrowheads="1"/>
          </p:cNvSpPr>
          <p:nvPr>
            <p:ph type="body" idx="1"/>
          </p:nvPr>
        </p:nvSpPr>
        <p:spPr>
          <a:xfrm>
            <a:off x="258078" y="925301"/>
            <a:ext cx="11729205" cy="5658061"/>
          </a:xfrm>
        </p:spPr>
        <p:txBody>
          <a:bodyPr/>
          <a:lstStyle/>
          <a:p>
            <a:pPr eaLnBrk="1" hangingPunct="1">
              <a:buFont typeface="Wingdings" pitchFamily="2" charset="2"/>
              <a:buNone/>
            </a:pPr>
            <a:endParaRPr lang="en-GB" altLang="en-US" dirty="0"/>
          </a:p>
        </p:txBody>
      </p:sp>
      <p:grpSp>
        <p:nvGrpSpPr>
          <p:cNvPr id="33" name="Group 32"/>
          <p:cNvGrpSpPr/>
          <p:nvPr/>
        </p:nvGrpSpPr>
        <p:grpSpPr>
          <a:xfrm>
            <a:off x="130084" y="1462597"/>
            <a:ext cx="12043103" cy="4728054"/>
            <a:chOff x="703501" y="2327481"/>
            <a:chExt cx="7800737" cy="2541382"/>
          </a:xfrm>
        </p:grpSpPr>
        <p:sp>
          <p:nvSpPr>
            <p:cNvPr id="16389" name="Text Box 5"/>
            <p:cNvSpPr txBox="1">
              <a:spLocks noChangeArrowheads="1"/>
            </p:cNvSpPr>
            <p:nvPr/>
          </p:nvSpPr>
          <p:spPr bwMode="auto">
            <a:xfrm>
              <a:off x="703501" y="2352675"/>
              <a:ext cx="1348866" cy="441704"/>
            </a:xfrm>
            <a:prstGeom prst="rect">
              <a:avLst/>
            </a:prstGeom>
            <a:solidFill>
              <a:srgbClr val="D8D8D8"/>
            </a:solidFill>
            <a:ln w="9525">
              <a:solidFill>
                <a:srgbClr val="000000"/>
              </a:solidFill>
              <a:miter lim="800000"/>
              <a:headEnd/>
              <a:tailEnd/>
            </a:ln>
          </p:spPr>
          <p:txBody>
            <a:bodyPr/>
            <a:lstStyle/>
            <a:p>
              <a:r>
                <a:rPr lang="en-GB" altLang="en-US" sz="20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2000" dirty="0">
                  <a:latin typeface="Tahoma" pitchFamily="34" charset="0"/>
                </a:rPr>
                <a:t>Year of Publication</a:t>
              </a:r>
              <a:endParaRPr lang="en-GB" altLang="en-US" sz="2000" dirty="0"/>
            </a:p>
          </p:txBody>
        </p:sp>
        <p:sp>
          <p:nvSpPr>
            <p:cNvPr id="16391" name="Text Box 7"/>
            <p:cNvSpPr txBox="1">
              <a:spLocks noChangeArrowheads="1"/>
            </p:cNvSpPr>
            <p:nvPr/>
          </p:nvSpPr>
          <p:spPr bwMode="auto">
            <a:xfrm>
              <a:off x="3888912" y="2352675"/>
              <a:ext cx="825334" cy="441704"/>
            </a:xfrm>
            <a:prstGeom prst="rect">
              <a:avLst/>
            </a:prstGeom>
            <a:solidFill>
              <a:srgbClr val="D8D8D8"/>
            </a:solidFill>
            <a:ln w="9525">
              <a:solidFill>
                <a:srgbClr val="000000"/>
              </a:solidFill>
              <a:miter lim="800000"/>
              <a:headEnd/>
              <a:tailEnd/>
            </a:ln>
          </p:spPr>
          <p:txBody>
            <a:bodyPr/>
            <a:lstStyle/>
            <a:p>
              <a:r>
                <a:rPr lang="en-GB" altLang="en-US" sz="2000" dirty="0">
                  <a:latin typeface="Tahoma" pitchFamily="34" charset="0"/>
                </a:rPr>
                <a:t>Title</a:t>
              </a:r>
              <a:endParaRPr lang="en-GB" altLang="en-US" sz="2000" dirty="0"/>
            </a:p>
          </p:txBody>
        </p:sp>
        <p:sp>
          <p:nvSpPr>
            <p:cNvPr id="16392" name="Text Box 8"/>
            <p:cNvSpPr txBox="1">
              <a:spLocks noChangeArrowheads="1"/>
            </p:cNvSpPr>
            <p:nvPr/>
          </p:nvSpPr>
          <p:spPr bwMode="auto">
            <a:xfrm>
              <a:off x="5451933" y="2327481"/>
              <a:ext cx="643425" cy="441704"/>
            </a:xfrm>
            <a:prstGeom prst="rect">
              <a:avLst/>
            </a:prstGeom>
            <a:solidFill>
              <a:srgbClr val="D8D8D8"/>
            </a:solidFill>
            <a:ln w="9525">
              <a:solidFill>
                <a:srgbClr val="000000"/>
              </a:solidFill>
              <a:miter lim="800000"/>
              <a:headEnd/>
              <a:tailEnd/>
            </a:ln>
          </p:spPr>
          <p:txBody>
            <a:bodyPr/>
            <a:lstStyle/>
            <a:p>
              <a:r>
                <a:rPr lang="en-GB" altLang="en-US" sz="2000" dirty="0">
                  <a:latin typeface="Tahoma" pitchFamily="34" charset="0"/>
                </a:rPr>
                <a:t>Edition</a:t>
              </a:r>
              <a:endParaRPr lang="en-GB" altLang="en-US" sz="2000" dirty="0"/>
            </a:p>
          </p:txBody>
        </p:sp>
        <p:sp>
          <p:nvSpPr>
            <p:cNvPr id="16394" name="Text Box 10"/>
            <p:cNvSpPr txBox="1">
              <a:spLocks noChangeArrowheads="1"/>
            </p:cNvSpPr>
            <p:nvPr/>
          </p:nvSpPr>
          <p:spPr bwMode="auto">
            <a:xfrm>
              <a:off x="7117315" y="2352675"/>
              <a:ext cx="830422" cy="441704"/>
            </a:xfrm>
            <a:prstGeom prst="rect">
              <a:avLst/>
            </a:prstGeom>
            <a:solidFill>
              <a:srgbClr val="D8D8D8"/>
            </a:solidFill>
            <a:ln w="9525">
              <a:solidFill>
                <a:srgbClr val="000000"/>
              </a:solidFill>
              <a:miter lim="800000"/>
              <a:headEnd/>
              <a:tailEnd/>
            </a:ln>
          </p:spPr>
          <p:txBody>
            <a:bodyPr/>
            <a:lstStyle/>
            <a:p>
              <a:r>
                <a:rPr lang="en-GB" altLang="en-US" sz="2000" dirty="0">
                  <a:latin typeface="Tahoma" pitchFamily="34" charset="0"/>
                </a:rPr>
                <a:t>Publisher</a:t>
              </a:r>
              <a:endParaRPr lang="en-GB" altLang="en-US" sz="2000" dirty="0"/>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2000" dirty="0">
                  <a:latin typeface="Tahoma" pitchFamily="34" charset="0"/>
                </a:rPr>
                <a:t>Comma</a:t>
              </a:r>
              <a:endParaRPr lang="en-GB" altLang="en-US" sz="2000" dirty="0"/>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2000" dirty="0">
                  <a:latin typeface="Tahoma" pitchFamily="34" charset="0"/>
                </a:rPr>
                <a:t>Full stops</a:t>
              </a:r>
              <a:endParaRPr lang="en-GB" altLang="en-US" sz="2000" dirty="0"/>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20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20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2000" dirty="0">
                  <a:latin typeface="Tahoma" pitchFamily="34" charset="0"/>
                </a:rPr>
                <a:t>Full stops</a:t>
              </a:r>
            </a:p>
            <a:p>
              <a:endParaRPr lang="en-GB" altLang="en-US" dirty="0"/>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2800" dirty="0">
                  <a:latin typeface="Tahoma" pitchFamily="34" charset="0"/>
                </a:rPr>
                <a:t>Cottrell, S. (2024) </a:t>
              </a:r>
              <a:r>
                <a:rPr lang="en-GB" altLang="en-US" sz="2800" i="1" dirty="0">
                  <a:latin typeface="Tahoma" pitchFamily="34" charset="0"/>
                </a:rPr>
                <a:t>The study Skills Handbook. </a:t>
              </a:r>
              <a:r>
                <a:rPr lang="en-GB" altLang="en-US" sz="2800" dirty="0">
                  <a:latin typeface="Tahoma" pitchFamily="34" charset="0"/>
                </a:rPr>
                <a:t>6</a:t>
              </a:r>
              <a:r>
                <a:rPr lang="en-GB" altLang="en-US" sz="2800" baseline="30000" dirty="0">
                  <a:latin typeface="Tahoma" pitchFamily="34" charset="0"/>
                </a:rPr>
                <a:t>th</a:t>
              </a:r>
              <a:r>
                <a:rPr lang="en-GB" altLang="en-US" sz="2800" dirty="0">
                  <a:latin typeface="Tahoma" pitchFamily="34" charset="0"/>
                </a:rPr>
                <a:t> </a:t>
              </a:r>
              <a:r>
                <a:rPr lang="en-GB" altLang="en-US" sz="2800" dirty="0" err="1">
                  <a:latin typeface="Tahoma" pitchFamily="34" charset="0"/>
                </a:rPr>
                <a:t>edn</a:t>
              </a:r>
              <a:r>
                <a:rPr lang="en-GB" altLang="en-US" sz="2800" dirty="0">
                  <a:latin typeface="Tahoma" pitchFamily="34" charset="0"/>
                </a:rPr>
                <a:t>. Bloomsbury Academic.</a:t>
              </a:r>
              <a:endParaRPr lang="en-GB" altLang="en-US" sz="2800" dirty="0"/>
            </a:p>
          </p:txBody>
        </p:sp>
        <p:cxnSp>
          <p:nvCxnSpPr>
            <p:cNvPr id="16402" name="AutoShape 18"/>
            <p:cNvCxnSpPr>
              <a:cxnSpLocks noChangeShapeType="1"/>
            </p:cNvCxnSpPr>
            <p:nvPr/>
          </p:nvCxnSpPr>
          <p:spPr bwMode="auto">
            <a:xfrm flipH="1" flipV="1">
              <a:off x="1870921" y="3894807"/>
              <a:ext cx="414714" cy="572975"/>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386468" y="3929066"/>
              <a:ext cx="162277" cy="538717"/>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2052367" y="3894789"/>
              <a:ext cx="1261480" cy="572987"/>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571709" y="3894789"/>
              <a:ext cx="957081" cy="572975"/>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61646" y="3894789"/>
              <a:ext cx="654701" cy="572973"/>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5414370" y="3873241"/>
              <a:ext cx="249776" cy="587254"/>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6246162" y="3873241"/>
              <a:ext cx="0" cy="587254"/>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924282" y="2781782"/>
              <a:ext cx="0" cy="93296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1006255"/>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415213" y="2787413"/>
              <a:ext cx="447291" cy="927338"/>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a:off x="1435018" y="2794379"/>
              <a:ext cx="0" cy="872239"/>
            </a:xfrm>
            <a:prstGeom prst="straightConnector1">
              <a:avLst/>
            </a:prstGeom>
            <a:noFill/>
            <a:ln w="9525">
              <a:solidFill>
                <a:srgbClr val="000000"/>
              </a:solidFill>
              <a:round/>
              <a:headEnd/>
              <a:tailEnd/>
            </a:ln>
          </p:spPr>
        </p:cxnSp>
      </p:grpSp>
      <p:cxnSp>
        <p:nvCxnSpPr>
          <p:cNvPr id="20" name="Straight Connector 19">
            <a:extLst>
              <a:ext uri="{FF2B5EF4-FFF2-40B4-BE49-F238E27FC236}">
                <a16:creationId xmlns:a16="http://schemas.microsoft.com/office/drawing/2014/main" id="{40342E5A-4201-841A-63E0-69301DFD37C9}"/>
              </a:ext>
            </a:extLst>
          </p:cNvPr>
          <p:cNvCxnSpPr/>
          <p:nvPr/>
        </p:nvCxnSpPr>
        <p:spPr>
          <a:xfrm flipH="1" flipV="1">
            <a:off x="1746913" y="4653887"/>
            <a:ext cx="245660" cy="741516"/>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2811CC-7BBA-683D-9553-9F604831ADC5}"/>
              </a:ext>
            </a:extLst>
          </p:cNvPr>
          <p:cNvSpPr>
            <a:spLocks noGrp="1"/>
          </p:cNvSpPr>
          <p:nvPr>
            <p:ph sz="quarter" idx="1"/>
          </p:nvPr>
        </p:nvSpPr>
        <p:spPr>
          <a:xfrm>
            <a:off x="223935" y="317241"/>
            <a:ext cx="11681926" cy="6270171"/>
          </a:xfrm>
        </p:spPr>
        <p:txBody>
          <a:bodyPr/>
          <a:lstStyle/>
          <a:p>
            <a:r>
              <a:rPr lang="en-GB" sz="3600" b="1" dirty="0"/>
              <a:t>Book with one author</a:t>
            </a:r>
            <a:endParaRPr lang="en-GB" sz="3600" dirty="0"/>
          </a:p>
          <a:p>
            <a:r>
              <a:rPr lang="en-GB" sz="3600" b="1" dirty="0"/>
              <a:t>In-text citations</a:t>
            </a:r>
            <a:endParaRPr lang="en-GB" sz="3600" dirty="0"/>
          </a:p>
          <a:p>
            <a:r>
              <a:rPr lang="en-GB" sz="3600" dirty="0"/>
              <a:t>McCormick (2023) suggests that the experience of Hill (2023) is valid.</a:t>
            </a:r>
          </a:p>
          <a:p>
            <a:r>
              <a:rPr lang="en-GB" sz="3600" b="1" dirty="0"/>
              <a:t>Reference list</a:t>
            </a:r>
            <a:endParaRPr lang="en-GB" sz="3600" dirty="0"/>
          </a:p>
          <a:p>
            <a:r>
              <a:rPr lang="en-GB" sz="3600" dirty="0"/>
              <a:t>Hill, F. (2023) </a:t>
            </a:r>
            <a:r>
              <a:rPr lang="en-GB" sz="3600" i="1" dirty="0"/>
              <a:t>There’s nothing for you here: finding opportunity in the twenty-first century.</a:t>
            </a:r>
            <a:r>
              <a:rPr lang="en-GB" sz="3600" dirty="0"/>
              <a:t> Mariner Books.</a:t>
            </a:r>
          </a:p>
          <a:p>
            <a:r>
              <a:rPr lang="en-GB" sz="3600" dirty="0"/>
              <a:t>McCormick, J.M. (2023) </a:t>
            </a:r>
            <a:r>
              <a:rPr lang="en-GB" sz="3600" i="1" dirty="0"/>
              <a:t>American foreign policy and process</a:t>
            </a:r>
            <a:r>
              <a:rPr lang="en-GB" sz="3600" dirty="0"/>
              <a:t>. 7th </a:t>
            </a:r>
            <a:r>
              <a:rPr lang="en-GB" sz="3600" dirty="0" err="1"/>
              <a:t>edn</a:t>
            </a:r>
            <a:r>
              <a:rPr lang="en-GB" sz="3600" dirty="0"/>
              <a:t>. Cambridge University Press.</a:t>
            </a:r>
          </a:p>
          <a:p>
            <a:endParaRPr lang="en-GB" dirty="0"/>
          </a:p>
        </p:txBody>
      </p:sp>
    </p:spTree>
    <p:extLst>
      <p:ext uri="{BB962C8B-B14F-4D97-AF65-F5344CB8AC3E}">
        <p14:creationId xmlns:p14="http://schemas.microsoft.com/office/powerpoint/2010/main" val="36154723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F0361-32F3-DD56-5596-F33CCDB35E6C}"/>
              </a:ext>
            </a:extLst>
          </p:cNvPr>
          <p:cNvSpPr>
            <a:spLocks noGrp="1"/>
          </p:cNvSpPr>
          <p:nvPr>
            <p:ph sz="quarter" idx="1"/>
          </p:nvPr>
        </p:nvSpPr>
        <p:spPr>
          <a:xfrm>
            <a:off x="95535" y="219501"/>
            <a:ext cx="11873552" cy="6440605"/>
          </a:xfrm>
        </p:spPr>
        <p:txBody>
          <a:bodyPr/>
          <a:lstStyle/>
          <a:p>
            <a:r>
              <a:rPr lang="en-GB" sz="3600" b="1" dirty="0"/>
              <a:t>Book with two or three authors</a:t>
            </a:r>
            <a:endParaRPr lang="en-GB" sz="3600" dirty="0"/>
          </a:p>
          <a:p>
            <a:r>
              <a:rPr lang="en-GB" sz="3600" b="1" dirty="0"/>
              <a:t>In-text citations</a:t>
            </a:r>
            <a:endParaRPr lang="en-GB" sz="3600" dirty="0"/>
          </a:p>
          <a:p>
            <a:r>
              <a:rPr lang="en-GB" sz="3600" dirty="0"/>
              <a:t>Squire and Jackman (2023) suggest that …</a:t>
            </a:r>
          </a:p>
          <a:p>
            <a:r>
              <a:rPr lang="en-GB" sz="3600" dirty="0"/>
              <a:t>‘Epistemic democracy’ (Christensen, Molander and Holst, 2023, p. 39) is …</a:t>
            </a:r>
          </a:p>
          <a:p>
            <a:r>
              <a:rPr lang="en-GB" sz="3600" b="1" dirty="0"/>
              <a:t>Reference list</a:t>
            </a:r>
            <a:endParaRPr lang="en-GB" sz="3600" dirty="0"/>
          </a:p>
          <a:p>
            <a:r>
              <a:rPr lang="en-GB" sz="3600" dirty="0"/>
              <a:t>Christensen, J., Molander, A. and Holst, C. (2023) </a:t>
            </a:r>
            <a:r>
              <a:rPr lang="en-GB" sz="3600" i="1" dirty="0"/>
              <a:t>Expertise, policy-making and democracy: leave it to the experts? </a:t>
            </a:r>
            <a:r>
              <a:rPr lang="en-GB" sz="3600" dirty="0"/>
              <a:t>Taylor and Francis.</a:t>
            </a:r>
          </a:p>
          <a:p>
            <a:r>
              <a:rPr lang="en-GB" sz="3600" dirty="0"/>
              <a:t>Squire, R. and Jackman, A. (2023) </a:t>
            </a:r>
            <a:r>
              <a:rPr lang="en-GB" sz="3600" i="1" dirty="0"/>
              <a:t>Political geography: approaches, concepts, futures.  </a:t>
            </a:r>
            <a:r>
              <a:rPr lang="en-GB" sz="3600" dirty="0"/>
              <a:t>Sage.</a:t>
            </a:r>
          </a:p>
          <a:p>
            <a:endParaRPr lang="en-GB" dirty="0"/>
          </a:p>
        </p:txBody>
      </p:sp>
    </p:spTree>
    <p:extLst>
      <p:ext uri="{BB962C8B-B14F-4D97-AF65-F5344CB8AC3E}">
        <p14:creationId xmlns:p14="http://schemas.microsoft.com/office/powerpoint/2010/main" val="10263796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A7DA14-4661-5757-D709-B3FAF404BAD8}"/>
              </a:ext>
            </a:extLst>
          </p:cNvPr>
          <p:cNvSpPr>
            <a:spLocks noGrp="1"/>
          </p:cNvSpPr>
          <p:nvPr>
            <p:ph sz="quarter" idx="1"/>
          </p:nvPr>
        </p:nvSpPr>
        <p:spPr>
          <a:xfrm>
            <a:off x="177421" y="423081"/>
            <a:ext cx="11887200" cy="6277969"/>
          </a:xfrm>
        </p:spPr>
        <p:txBody>
          <a:bodyPr/>
          <a:lstStyle/>
          <a:p>
            <a:r>
              <a:rPr lang="en-GB" sz="3600" b="1" dirty="0"/>
              <a:t>Book with four or more authors</a:t>
            </a:r>
            <a:endParaRPr lang="en-GB" sz="3600" dirty="0"/>
          </a:p>
          <a:p>
            <a:r>
              <a:rPr lang="en-GB" sz="3600" b="1" dirty="0"/>
              <a:t>In-text citation</a:t>
            </a:r>
            <a:endParaRPr lang="en-GB" sz="3600" dirty="0"/>
          </a:p>
          <a:p>
            <a:r>
              <a:rPr lang="en-GB" sz="3600" dirty="0"/>
              <a:t>This has been demonstrated by Petit et al. (2020), who explain that… </a:t>
            </a:r>
          </a:p>
          <a:p>
            <a:r>
              <a:rPr lang="en-GB" sz="3600" b="1" dirty="0"/>
              <a:t>Reference list</a:t>
            </a:r>
            <a:endParaRPr lang="en-GB" sz="3600" dirty="0"/>
          </a:p>
          <a:p>
            <a:r>
              <a:rPr lang="en-GB" sz="3600" dirty="0"/>
              <a:t>Petit, V., Qureshi, K., </a:t>
            </a:r>
            <a:r>
              <a:rPr lang="en-GB" sz="3600" dirty="0" err="1"/>
              <a:t>Charbit</a:t>
            </a:r>
            <a:r>
              <a:rPr lang="en-GB" sz="3600" dirty="0"/>
              <a:t>, Y. and Kreager, P. (2020) </a:t>
            </a:r>
            <a:r>
              <a:rPr lang="en-GB" sz="3600" i="1" dirty="0"/>
              <a:t>The anthropological demography of health</a:t>
            </a:r>
            <a:r>
              <a:rPr lang="en-GB" sz="3600" dirty="0"/>
              <a:t>. Oxford University Press.</a:t>
            </a:r>
          </a:p>
          <a:p>
            <a:endParaRPr lang="en-GB" dirty="0"/>
          </a:p>
        </p:txBody>
      </p:sp>
    </p:spTree>
    <p:extLst>
      <p:ext uri="{BB962C8B-B14F-4D97-AF65-F5344CB8AC3E}">
        <p14:creationId xmlns:p14="http://schemas.microsoft.com/office/powerpoint/2010/main" val="2111621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34799-19D0-7220-5AF2-C16FA95D6591}"/>
              </a:ext>
            </a:extLst>
          </p:cNvPr>
          <p:cNvSpPr>
            <a:spLocks noGrp="1"/>
          </p:cNvSpPr>
          <p:nvPr>
            <p:ph type="title"/>
          </p:nvPr>
        </p:nvSpPr>
        <p:spPr>
          <a:xfrm>
            <a:off x="518615" y="354842"/>
            <a:ext cx="11063785" cy="1062796"/>
          </a:xfrm>
        </p:spPr>
        <p:txBody>
          <a:bodyPr/>
          <a:lstStyle/>
          <a:p>
            <a:r>
              <a:rPr lang="en-GB" dirty="0"/>
              <a:t>Chapters or sections of edited books</a:t>
            </a:r>
            <a:br>
              <a:rPr lang="en-GB" dirty="0"/>
            </a:br>
            <a:endParaRPr lang="en-GB" dirty="0"/>
          </a:p>
        </p:txBody>
      </p:sp>
      <p:sp>
        <p:nvSpPr>
          <p:cNvPr id="3" name="Content Placeholder 2">
            <a:extLst>
              <a:ext uri="{FF2B5EF4-FFF2-40B4-BE49-F238E27FC236}">
                <a16:creationId xmlns:a16="http://schemas.microsoft.com/office/drawing/2014/main" id="{66257F97-0B45-472E-1E78-8594EC423CFE}"/>
              </a:ext>
            </a:extLst>
          </p:cNvPr>
          <p:cNvSpPr>
            <a:spLocks noGrp="1"/>
          </p:cNvSpPr>
          <p:nvPr>
            <p:ph sz="quarter" idx="1"/>
          </p:nvPr>
        </p:nvSpPr>
        <p:spPr>
          <a:xfrm>
            <a:off x="218363" y="859809"/>
            <a:ext cx="11750723" cy="5159991"/>
          </a:xfrm>
        </p:spPr>
        <p:txBody>
          <a:bodyPr/>
          <a:lstStyle/>
          <a:p>
            <a:r>
              <a:rPr lang="en-GB" sz="3600" b="1" dirty="0"/>
              <a:t>Information and order:</a:t>
            </a:r>
          </a:p>
          <a:p>
            <a:pPr lvl="0"/>
            <a:r>
              <a:rPr lang="en-GB" sz="3600" dirty="0"/>
              <a:t>Author of the chapter/section (surname followed by initials)</a:t>
            </a:r>
          </a:p>
          <a:p>
            <a:pPr lvl="0"/>
            <a:r>
              <a:rPr lang="en-GB" sz="3600" dirty="0"/>
              <a:t>Year of publication (in round brackets)</a:t>
            </a:r>
          </a:p>
          <a:p>
            <a:pPr lvl="0"/>
            <a:r>
              <a:rPr lang="en-GB" sz="3600" dirty="0"/>
              <a:t>Title of chapter/section (in single quotation marks)</a:t>
            </a:r>
          </a:p>
          <a:p>
            <a:pPr lvl="0"/>
            <a:r>
              <a:rPr lang="en-GB" sz="3600" dirty="0"/>
              <a:t>'in' plus author/editor of book</a:t>
            </a:r>
          </a:p>
          <a:p>
            <a:pPr lvl="0"/>
            <a:r>
              <a:rPr lang="en-GB" sz="3600" dirty="0"/>
              <a:t>Title of book (in italics)</a:t>
            </a:r>
          </a:p>
          <a:p>
            <a:pPr lvl="0"/>
            <a:r>
              <a:rPr lang="en-GB" sz="3600" dirty="0"/>
              <a:t>Edition and volume number</a:t>
            </a:r>
          </a:p>
          <a:p>
            <a:pPr lvl="0"/>
            <a:r>
              <a:rPr lang="en-GB" sz="3600" dirty="0"/>
              <a:t>Publisher</a:t>
            </a:r>
          </a:p>
          <a:p>
            <a:pPr lvl="0"/>
            <a:r>
              <a:rPr lang="en-GB" sz="3600" dirty="0"/>
              <a:t>Page range of chapter/section</a:t>
            </a:r>
          </a:p>
          <a:p>
            <a:endParaRPr lang="en-GB" dirty="0"/>
          </a:p>
        </p:txBody>
      </p:sp>
    </p:spTree>
    <p:extLst>
      <p:ext uri="{BB962C8B-B14F-4D97-AF65-F5344CB8AC3E}">
        <p14:creationId xmlns:p14="http://schemas.microsoft.com/office/powerpoint/2010/main" val="23151835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C6FDF-F99B-3B50-067B-9EFB8E8EC135}"/>
              </a:ext>
            </a:extLst>
          </p:cNvPr>
          <p:cNvSpPr>
            <a:spLocks noGrp="1"/>
          </p:cNvSpPr>
          <p:nvPr>
            <p:ph sz="quarter" idx="1"/>
          </p:nvPr>
        </p:nvSpPr>
        <p:spPr>
          <a:xfrm>
            <a:off x="354842" y="232012"/>
            <a:ext cx="11227558" cy="6257278"/>
          </a:xfrm>
        </p:spPr>
        <p:txBody>
          <a:bodyPr/>
          <a:lstStyle/>
          <a:p>
            <a:r>
              <a:rPr lang="en-GB" sz="4000" b="1" dirty="0"/>
              <a:t>Chapter from edited book with one author </a:t>
            </a:r>
            <a:endParaRPr lang="en-GB" sz="4000" dirty="0"/>
          </a:p>
          <a:p>
            <a:r>
              <a:rPr lang="en-GB" sz="4000" b="1" dirty="0"/>
              <a:t>In-text citation</a:t>
            </a:r>
            <a:endParaRPr lang="en-GB" sz="4000" dirty="0"/>
          </a:p>
          <a:p>
            <a:r>
              <a:rPr lang="en-GB" sz="4000" dirty="0"/>
              <a:t>A recent example is indicated by Cole (2023), who suggests that….</a:t>
            </a:r>
          </a:p>
          <a:p>
            <a:r>
              <a:rPr lang="en-GB" sz="4000" b="1" dirty="0"/>
              <a:t>Reference list</a:t>
            </a:r>
            <a:endParaRPr lang="en-GB" sz="4000" dirty="0"/>
          </a:p>
          <a:p>
            <a:r>
              <a:rPr lang="en-GB" sz="4000" dirty="0"/>
              <a:t>Cole, E.R. (2023) ‘Beyond identity: intersectionality and power’, in E.L. Zurbriggen and R. Capdevila (eds).  </a:t>
            </a:r>
            <a:r>
              <a:rPr lang="en-GB" sz="4000" i="1" dirty="0"/>
              <a:t>The Palgrave handbook of power, gender, and psychology.</a:t>
            </a:r>
            <a:r>
              <a:rPr lang="en-GB" sz="4000" dirty="0"/>
              <a:t> Palgrave Macmillan, pp. 29–42.</a:t>
            </a:r>
          </a:p>
          <a:p>
            <a:endParaRPr lang="en-GB" dirty="0"/>
          </a:p>
        </p:txBody>
      </p:sp>
    </p:spTree>
    <p:extLst>
      <p:ext uri="{BB962C8B-B14F-4D97-AF65-F5344CB8AC3E}">
        <p14:creationId xmlns:p14="http://schemas.microsoft.com/office/powerpoint/2010/main" val="39902129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2160-2D2F-2B2E-742A-DA66A0B3AE72}"/>
              </a:ext>
            </a:extLst>
          </p:cNvPr>
          <p:cNvSpPr>
            <a:spLocks noGrp="1"/>
          </p:cNvSpPr>
          <p:nvPr>
            <p:ph type="title"/>
          </p:nvPr>
        </p:nvSpPr>
        <p:spPr>
          <a:xfrm>
            <a:off x="286603" y="274638"/>
            <a:ext cx="11295797" cy="626114"/>
          </a:xfrm>
        </p:spPr>
        <p:txBody>
          <a:bodyPr/>
          <a:lstStyle/>
          <a:p>
            <a:r>
              <a:rPr lang="en-GB" dirty="0"/>
              <a:t>Journal articles </a:t>
            </a:r>
          </a:p>
        </p:txBody>
      </p:sp>
      <p:sp>
        <p:nvSpPr>
          <p:cNvPr id="3" name="Content Placeholder 2">
            <a:extLst>
              <a:ext uri="{FF2B5EF4-FFF2-40B4-BE49-F238E27FC236}">
                <a16:creationId xmlns:a16="http://schemas.microsoft.com/office/drawing/2014/main" id="{946E70C7-5BFB-23F1-F441-23E3D135DDE1}"/>
              </a:ext>
            </a:extLst>
          </p:cNvPr>
          <p:cNvSpPr>
            <a:spLocks noGrp="1"/>
          </p:cNvSpPr>
          <p:nvPr>
            <p:ph sz="quarter" idx="1"/>
          </p:nvPr>
        </p:nvSpPr>
        <p:spPr>
          <a:xfrm>
            <a:off x="286603" y="900752"/>
            <a:ext cx="11295797" cy="5214582"/>
          </a:xfrm>
        </p:spPr>
        <p:txBody>
          <a:bodyPr/>
          <a:lstStyle/>
          <a:p>
            <a:r>
              <a:rPr lang="en-GB" b="1" dirty="0"/>
              <a:t>Information and order</a:t>
            </a:r>
            <a:r>
              <a:rPr lang="en-GB" dirty="0"/>
              <a:t>:</a:t>
            </a:r>
          </a:p>
          <a:p>
            <a:pPr lvl="0"/>
            <a:r>
              <a:rPr lang="en-GB" dirty="0"/>
              <a:t>Author (surname followed by initials)</a:t>
            </a:r>
          </a:p>
          <a:p>
            <a:pPr lvl="0"/>
            <a:r>
              <a:rPr lang="en-GB" dirty="0"/>
              <a:t>Year of publication (in round brackets)</a:t>
            </a:r>
          </a:p>
          <a:p>
            <a:pPr lvl="0"/>
            <a:r>
              <a:rPr lang="en-GB" dirty="0"/>
              <a:t>Title of article (in single quotation marks)</a:t>
            </a:r>
          </a:p>
          <a:p>
            <a:pPr lvl="0"/>
            <a:r>
              <a:rPr lang="en-GB" dirty="0"/>
              <a:t>Title of journal (in italics)</a:t>
            </a:r>
          </a:p>
          <a:p>
            <a:pPr lvl="0"/>
            <a:r>
              <a:rPr lang="en-GB" dirty="0"/>
              <a:t>Issue information: volume (unbracketed) and, where applicable, part number, month or season (all in round brackets)</a:t>
            </a:r>
          </a:p>
          <a:p>
            <a:pPr lvl="0"/>
            <a:r>
              <a:rPr lang="en-GB" dirty="0"/>
              <a:t>Page range (if available) or article number</a:t>
            </a:r>
          </a:p>
          <a:p>
            <a:r>
              <a:rPr lang="en-GB" dirty="0"/>
              <a:t>If accessed online:</a:t>
            </a:r>
          </a:p>
          <a:p>
            <a:pPr lvl="0"/>
            <a:r>
              <a:rPr lang="en-GB" dirty="0"/>
              <a:t>Available at: DOI </a:t>
            </a:r>
            <a:r>
              <a:rPr lang="en-GB" i="1" dirty="0"/>
              <a:t>or</a:t>
            </a:r>
            <a:r>
              <a:rPr lang="en-GB" dirty="0"/>
              <a:t> URL (Accessed: date)</a:t>
            </a:r>
          </a:p>
          <a:p>
            <a:endParaRPr lang="en-GB" dirty="0"/>
          </a:p>
        </p:txBody>
      </p:sp>
    </p:spTree>
    <p:extLst>
      <p:ext uri="{BB962C8B-B14F-4D97-AF65-F5344CB8AC3E}">
        <p14:creationId xmlns:p14="http://schemas.microsoft.com/office/powerpoint/2010/main" val="12162518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948F76-D230-32B9-3B65-04E93200F120}"/>
              </a:ext>
            </a:extLst>
          </p:cNvPr>
          <p:cNvSpPr>
            <a:spLocks noGrp="1"/>
          </p:cNvSpPr>
          <p:nvPr>
            <p:ph sz="quarter" idx="1"/>
          </p:nvPr>
        </p:nvSpPr>
        <p:spPr>
          <a:xfrm>
            <a:off x="204716" y="259307"/>
            <a:ext cx="11887200" cy="5760493"/>
          </a:xfrm>
        </p:spPr>
        <p:txBody>
          <a:bodyPr/>
          <a:lstStyle/>
          <a:p>
            <a:r>
              <a:rPr lang="en-GB" sz="4000" b="1" dirty="0"/>
              <a:t>Example:</a:t>
            </a:r>
            <a:endParaRPr lang="en-GB" sz="4000" dirty="0"/>
          </a:p>
          <a:p>
            <a:r>
              <a:rPr lang="en-GB" sz="4000" b="1" dirty="0"/>
              <a:t>In-text citation</a:t>
            </a:r>
            <a:endParaRPr lang="en-GB" sz="4000" dirty="0"/>
          </a:p>
          <a:p>
            <a:r>
              <a:rPr lang="en-GB" sz="4000" dirty="0"/>
              <a:t>In their summary comments on the literature, Norrie et al. (2012) explain that…</a:t>
            </a:r>
          </a:p>
          <a:p>
            <a:r>
              <a:rPr lang="en-GB" sz="4000" b="1" dirty="0"/>
              <a:t>Reference list</a:t>
            </a:r>
            <a:endParaRPr lang="en-GB" sz="4000" dirty="0"/>
          </a:p>
          <a:p>
            <a:r>
              <a:rPr lang="en-GB" sz="4000" dirty="0"/>
              <a:t>Norrie, C., Hammond, J., </a:t>
            </a:r>
            <a:r>
              <a:rPr lang="en-GB" sz="4000" dirty="0" err="1"/>
              <a:t>D'Avray</a:t>
            </a:r>
            <a:r>
              <a:rPr lang="en-GB" sz="4000" dirty="0"/>
              <a:t>, L., Collington, V. and Fook, J. (2012) 'Doing it differently? A review of literature on teaching reflective practice across health and social care professions', </a:t>
            </a:r>
            <a:r>
              <a:rPr lang="en-GB" sz="4000" i="1" dirty="0"/>
              <a:t>Reflective Practice</a:t>
            </a:r>
            <a:r>
              <a:rPr lang="en-GB" sz="4000" dirty="0"/>
              <a:t>, 13(4), pp. 565–578.</a:t>
            </a:r>
          </a:p>
          <a:p>
            <a:endParaRPr lang="en-GB" dirty="0"/>
          </a:p>
        </p:txBody>
      </p:sp>
    </p:spTree>
    <p:extLst>
      <p:ext uri="{BB962C8B-B14F-4D97-AF65-F5344CB8AC3E}">
        <p14:creationId xmlns:p14="http://schemas.microsoft.com/office/powerpoint/2010/main" val="37729647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232015" y="3529014"/>
            <a:ext cx="11959984" cy="1386747"/>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2800" dirty="0">
                <a:latin typeface="Tahoma" pitchFamily="34" charset="0"/>
              </a:rPr>
              <a:t>Mercer, J. (2004) ‘Making the news’, </a:t>
            </a:r>
            <a:r>
              <a:rPr lang="en-GB" altLang="en-US" sz="2800" i="1" dirty="0">
                <a:latin typeface="Tahoma" pitchFamily="34" charset="0"/>
              </a:rPr>
              <a:t>Journal of International Media History, </a:t>
            </a:r>
            <a:r>
              <a:rPr lang="en-GB" altLang="en-US" sz="2800" dirty="0">
                <a:latin typeface="Tahoma" pitchFamily="34" charset="0"/>
              </a:rPr>
              <a:t>10(3), pp. 187-199. Available at: https://doi.org/10.3945/ajcn.113.080960 (Accessed: 2</a:t>
            </a:r>
            <a:r>
              <a:rPr lang="en-GB" altLang="en-US" sz="2800" baseline="30000" dirty="0">
                <a:latin typeface="Tahoma" pitchFamily="34" charset="0"/>
              </a:rPr>
              <a:t>nd</a:t>
            </a:r>
            <a:r>
              <a:rPr lang="en-GB" altLang="en-US" sz="2800" dirty="0">
                <a:latin typeface="Tahoma" pitchFamily="34" charset="0"/>
              </a:rPr>
              <a:t> September, 2026)</a:t>
            </a:r>
          </a:p>
          <a:p>
            <a:endParaRPr lang="en-US" altLang="en-US" dirty="0"/>
          </a:p>
        </p:txBody>
      </p:sp>
      <p:grpSp>
        <p:nvGrpSpPr>
          <p:cNvPr id="20483" name="Group 32"/>
          <p:cNvGrpSpPr>
            <a:grpSpLocks/>
          </p:cNvGrpSpPr>
          <p:nvPr/>
        </p:nvGrpSpPr>
        <p:grpSpPr bwMode="auto">
          <a:xfrm>
            <a:off x="401337" y="1621515"/>
            <a:ext cx="10722975" cy="4703212"/>
            <a:chOff x="1136338" y="2928934"/>
            <a:chExt cx="5674487" cy="1582320"/>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Author</a:t>
              </a:r>
              <a:endParaRPr lang="en-US" altLang="en-US" sz="1600" dirty="0"/>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Year</a:t>
              </a:r>
              <a:endParaRPr lang="en-US" altLang="en-US" sz="1600"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Article Title</a:t>
              </a:r>
              <a:endParaRPr lang="en-US" altLang="en-US" sz="1600" dirty="0"/>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Journal Title</a:t>
              </a:r>
              <a:endParaRPr lang="en-US" altLang="en-US" sz="1600" dirty="0"/>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Vol</a:t>
              </a:r>
              <a:endParaRPr lang="en-US" altLang="en-US" sz="1600" dirty="0"/>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Issue</a:t>
              </a:r>
              <a:endParaRPr lang="en-US" altLang="en-US" sz="1600" dirty="0"/>
            </a:p>
          </p:txBody>
        </p:sp>
        <p:sp>
          <p:nvSpPr>
            <p:cNvPr id="20491" name="Text Box 10"/>
            <p:cNvSpPr txBox="1">
              <a:spLocks noChangeArrowheads="1"/>
            </p:cNvSpPr>
            <p:nvPr/>
          </p:nvSpPr>
          <p:spPr bwMode="auto">
            <a:xfrm>
              <a:off x="3247041" y="4203756"/>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Pages</a:t>
              </a:r>
              <a:endParaRPr lang="en-US" altLang="en-US" sz="1600" dirty="0"/>
            </a:p>
          </p:txBody>
        </p:sp>
        <p:cxnSp>
          <p:nvCxnSpPr>
            <p:cNvPr id="20492" name="AutoShape 11"/>
            <p:cNvCxnSpPr>
              <a:cxnSpLocks noChangeShapeType="1"/>
            </p:cNvCxnSpPr>
            <p:nvPr/>
          </p:nvCxnSpPr>
          <p:spPr bwMode="auto">
            <a:xfrm flipH="1">
              <a:off x="1544948" y="3214684"/>
              <a:ext cx="79042" cy="355998"/>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flipH="1">
              <a:off x="2205015" y="3214684"/>
              <a:ext cx="257177" cy="361951"/>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3085334" y="3214684"/>
              <a:ext cx="272206" cy="400050"/>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flipH="1">
              <a:off x="1222354" y="3214684"/>
              <a:ext cx="4087811" cy="561976"/>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1488494" y="3214684"/>
              <a:ext cx="4497947" cy="585344"/>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136338" y="4231024"/>
              <a:ext cx="731317" cy="27906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Commas</a:t>
              </a:r>
              <a:endParaRPr lang="en-US" altLang="en-US" sz="1600" dirty="0"/>
            </a:p>
          </p:txBody>
        </p:sp>
        <p:sp>
          <p:nvSpPr>
            <p:cNvPr id="20500" name="Text Box 19"/>
            <p:cNvSpPr txBox="1">
              <a:spLocks noChangeArrowheads="1"/>
            </p:cNvSpPr>
            <p:nvPr/>
          </p:nvSpPr>
          <p:spPr bwMode="auto">
            <a:xfrm>
              <a:off x="1924937" y="4219444"/>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Full Stop</a:t>
              </a:r>
              <a:endParaRPr lang="en-US" altLang="en-US" sz="1600" dirty="0"/>
            </a:p>
          </p:txBody>
        </p:sp>
        <p:sp>
          <p:nvSpPr>
            <p:cNvPr id="20501" name="Text Box 20"/>
            <p:cNvSpPr txBox="1">
              <a:spLocks noChangeArrowheads="1"/>
            </p:cNvSpPr>
            <p:nvPr/>
          </p:nvSpPr>
          <p:spPr bwMode="auto">
            <a:xfrm>
              <a:off x="2565970" y="4235029"/>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Brackets</a:t>
              </a:r>
              <a:endParaRPr lang="en-US" altLang="en-US" sz="1600" dirty="0"/>
            </a:p>
          </p:txBody>
        </p:sp>
        <p:sp>
          <p:nvSpPr>
            <p:cNvPr id="20502" name="Text Box 21"/>
            <p:cNvSpPr txBox="1">
              <a:spLocks noChangeArrowheads="1"/>
            </p:cNvSpPr>
            <p:nvPr/>
          </p:nvSpPr>
          <p:spPr bwMode="auto">
            <a:xfrm>
              <a:off x="6164589" y="4179700"/>
              <a:ext cx="646236" cy="315969"/>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600" dirty="0">
                  <a:latin typeface="Tahoma" pitchFamily="34" charset="0"/>
                </a:rPr>
                <a:t>Italics</a:t>
              </a:r>
              <a:endParaRPr lang="en-US" altLang="en-US" sz="1600" dirty="0"/>
            </a:p>
          </p:txBody>
        </p:sp>
        <p:cxnSp>
          <p:nvCxnSpPr>
            <p:cNvPr id="20505" name="AutoShape 24"/>
            <p:cNvCxnSpPr>
              <a:cxnSpLocks noChangeShapeType="1"/>
            </p:cNvCxnSpPr>
            <p:nvPr/>
          </p:nvCxnSpPr>
          <p:spPr bwMode="auto">
            <a:xfrm flipH="1" flipV="1">
              <a:off x="1584469" y="3856432"/>
              <a:ext cx="172871" cy="377430"/>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1924937" y="3839293"/>
              <a:ext cx="369658" cy="377430"/>
            </a:xfrm>
            <a:prstGeom prst="straightConnector1">
              <a:avLst/>
            </a:prstGeom>
            <a:noFill/>
            <a:ln w="9525">
              <a:solidFill>
                <a:srgbClr val="000000"/>
              </a:solidFill>
              <a:round/>
              <a:headEnd/>
              <a:tailEnd/>
            </a:ln>
          </p:spPr>
        </p:cxnSp>
        <p:cxnSp>
          <p:nvCxnSpPr>
            <p:cNvPr id="20508" name="AutoShape 27"/>
            <p:cNvCxnSpPr>
              <a:cxnSpLocks noChangeShapeType="1"/>
              <a:endCxn id="3" idx="0"/>
            </p:cNvCxnSpPr>
            <p:nvPr/>
          </p:nvCxnSpPr>
          <p:spPr bwMode="auto">
            <a:xfrm>
              <a:off x="5072040" y="3856432"/>
              <a:ext cx="456726" cy="443603"/>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117069" y="3721120"/>
              <a:ext cx="1064038" cy="458580"/>
            </a:xfrm>
            <a:prstGeom prst="straightConnector1">
              <a:avLst/>
            </a:prstGeom>
            <a:noFill/>
            <a:ln w="9525">
              <a:solidFill>
                <a:srgbClr val="000000"/>
              </a:solidFill>
              <a:round/>
              <a:headEnd/>
              <a:tailEnd/>
            </a:ln>
          </p:spPr>
        </p:cxnSp>
      </p:grpSp>
      <p:sp>
        <p:nvSpPr>
          <p:cNvPr id="20484" name="Title 31"/>
          <p:cNvSpPr>
            <a:spLocks noGrp="1"/>
          </p:cNvSpPr>
          <p:nvPr>
            <p:ph type="title"/>
          </p:nvPr>
        </p:nvSpPr>
        <p:spPr>
          <a:xfrm>
            <a:off x="1" y="274638"/>
            <a:ext cx="11582400" cy="728074"/>
          </a:xfrm>
        </p:spPr>
        <p:txBody>
          <a:bodyPr/>
          <a:lstStyle/>
          <a:p>
            <a:pPr eaLnBrk="1" hangingPunct="1"/>
            <a:r>
              <a:rPr lang="en-GB" altLang="en-US" dirty="0"/>
              <a:t>Journal referencing </a:t>
            </a:r>
          </a:p>
        </p:txBody>
      </p:sp>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2"/>
          <a:stretch>
            <a:fillRect/>
          </a:stretch>
        </p:blipFill>
        <p:spPr>
          <a:xfrm>
            <a:off x="3808706" y="3752851"/>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5896541" y="5500212"/>
            <a:ext cx="1615083" cy="338554"/>
          </a:xfrm>
          <a:prstGeom prst="rect">
            <a:avLst/>
          </a:prstGeom>
          <a:noFill/>
          <a:ln>
            <a:solidFill>
              <a:schemeClr val="tx1"/>
            </a:solidFill>
          </a:ln>
        </p:spPr>
        <p:txBody>
          <a:bodyPr wrap="square" rtlCol="0">
            <a:spAutoFit/>
          </a:bodyPr>
          <a:lstStyle/>
          <a:p>
            <a:r>
              <a:rPr lang="en-GB" sz="16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p:cNvCxnSpPr>
          <p:nvPr/>
        </p:nvCxnSpPr>
        <p:spPr bwMode="auto">
          <a:xfrm>
            <a:off x="5896541" y="3659954"/>
            <a:ext cx="78291" cy="1831830"/>
          </a:xfrm>
          <a:prstGeom prst="straightConnector1">
            <a:avLst/>
          </a:prstGeom>
          <a:noFill/>
          <a:ln w="9525">
            <a:solidFill>
              <a:srgbClr val="000000"/>
            </a:solidFill>
            <a:round/>
            <a:headEnd/>
            <a:tailEnd/>
          </a:ln>
        </p:spPr>
      </p:cxnSp>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8312641" y="3752851"/>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cxnSpLocks/>
          </p:cNvCxnSpPr>
          <p:nvPr/>
        </p:nvCxnSpPr>
        <p:spPr>
          <a:xfrm flipH="1" flipV="1">
            <a:off x="8029034" y="3773936"/>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cxnSpLocks/>
          </p:cNvCxnSpPr>
          <p:nvPr/>
        </p:nvCxnSpPr>
        <p:spPr>
          <a:xfrm flipH="1" flipV="1">
            <a:off x="8498368" y="3785662"/>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8794660" y="3773936"/>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cxnSpLocks/>
          </p:cNvCxnSpPr>
          <p:nvPr/>
        </p:nvCxnSpPr>
        <p:spPr>
          <a:xfrm flipH="1" flipV="1">
            <a:off x="9407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
        <p:nvSpPr>
          <p:cNvPr id="3" name="TextBox 2">
            <a:extLst>
              <a:ext uri="{FF2B5EF4-FFF2-40B4-BE49-F238E27FC236}">
                <a16:creationId xmlns:a16="http://schemas.microsoft.com/office/drawing/2014/main" id="{3FB39481-FB09-380B-C79F-BAADAFF680AF}"/>
              </a:ext>
            </a:extLst>
          </p:cNvPr>
          <p:cNvSpPr txBox="1"/>
          <p:nvPr/>
        </p:nvSpPr>
        <p:spPr>
          <a:xfrm>
            <a:off x="7555795" y="5696911"/>
            <a:ext cx="2291665" cy="276999"/>
          </a:xfrm>
          <a:prstGeom prst="rect">
            <a:avLst/>
          </a:prstGeom>
          <a:noFill/>
          <a:ln>
            <a:solidFill>
              <a:schemeClr val="tx1"/>
            </a:solidFill>
          </a:ln>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Available at: web address</a:t>
            </a:r>
          </a:p>
        </p:txBody>
      </p:sp>
      <p:cxnSp>
        <p:nvCxnSpPr>
          <p:cNvPr id="4" name="AutoShape 11">
            <a:extLst>
              <a:ext uri="{FF2B5EF4-FFF2-40B4-BE49-F238E27FC236}">
                <a16:creationId xmlns:a16="http://schemas.microsoft.com/office/drawing/2014/main" id="{8CDF978D-8E0A-4162-E753-8814B2CFD1E8}"/>
              </a:ext>
            </a:extLst>
          </p:cNvPr>
          <p:cNvCxnSpPr>
            <a:cxnSpLocks noChangeShapeType="1"/>
          </p:cNvCxnSpPr>
          <p:nvPr/>
        </p:nvCxnSpPr>
        <p:spPr bwMode="auto">
          <a:xfrm>
            <a:off x="2906779" y="3986213"/>
            <a:ext cx="1126032" cy="1537493"/>
          </a:xfrm>
          <a:prstGeom prst="straightConnector1">
            <a:avLst/>
          </a:prstGeom>
          <a:noFill/>
          <a:ln w="9525">
            <a:solidFill>
              <a:srgbClr val="000000"/>
            </a:solidFill>
            <a:round/>
            <a:headEnd/>
            <a:tailEnd/>
          </a:ln>
        </p:spPr>
      </p:cxnSp>
      <p:cxnSp>
        <p:nvCxnSpPr>
          <p:cNvPr id="9" name="AutoShape 17"/>
          <p:cNvCxnSpPr>
            <a:cxnSpLocks noChangeShapeType="1"/>
          </p:cNvCxnSpPr>
          <p:nvPr/>
        </p:nvCxnSpPr>
        <p:spPr bwMode="auto">
          <a:xfrm flipH="1" flipV="1">
            <a:off x="2906779" y="4141255"/>
            <a:ext cx="1988914" cy="1261052"/>
          </a:xfrm>
          <a:prstGeom prst="straightConnector1">
            <a:avLst/>
          </a:prstGeom>
          <a:noFill/>
          <a:ln w="9525">
            <a:solidFill>
              <a:srgbClr val="000000"/>
            </a:solidFill>
            <a:round/>
            <a:headEnd/>
            <a:tailEnd/>
          </a:ln>
        </p:spPr>
      </p:cxnSp>
      <p:cxnSp>
        <p:nvCxnSpPr>
          <p:cNvPr id="8" name="AutoShape 24">
            <a:extLst>
              <a:ext uri="{FF2B5EF4-FFF2-40B4-BE49-F238E27FC236}">
                <a16:creationId xmlns:a16="http://schemas.microsoft.com/office/drawing/2014/main" id="{C13FD084-B608-1719-9486-FAE042573DE8}"/>
              </a:ext>
            </a:extLst>
          </p:cNvPr>
          <p:cNvCxnSpPr>
            <a:cxnSpLocks noChangeShapeType="1"/>
          </p:cNvCxnSpPr>
          <p:nvPr/>
        </p:nvCxnSpPr>
        <p:spPr bwMode="auto">
          <a:xfrm flipH="1">
            <a:off x="1574833" y="3939018"/>
            <a:ext cx="4321708" cy="1518347"/>
          </a:xfrm>
          <a:prstGeom prst="straightConnector1">
            <a:avLst/>
          </a:prstGeom>
          <a:noFill/>
          <a:ln w="9525">
            <a:solidFill>
              <a:srgbClr val="000000"/>
            </a:solidFill>
            <a:round/>
            <a:headEnd/>
            <a:tailEnd/>
          </a:ln>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8622-4B7F-622D-0075-B687DD872B09}"/>
              </a:ext>
            </a:extLst>
          </p:cNvPr>
          <p:cNvSpPr>
            <a:spLocks noGrp="1"/>
          </p:cNvSpPr>
          <p:nvPr>
            <p:ph type="title"/>
          </p:nvPr>
        </p:nvSpPr>
        <p:spPr>
          <a:xfrm>
            <a:off x="206477" y="274639"/>
            <a:ext cx="11375923" cy="563562"/>
          </a:xfrm>
        </p:spPr>
        <p:txBody>
          <a:bodyPr/>
          <a:lstStyle/>
          <a:p>
            <a:r>
              <a:rPr lang="en-GB" sz="3200" dirty="0"/>
              <a:t>Many types of information and many guides </a:t>
            </a:r>
          </a:p>
        </p:txBody>
      </p:sp>
      <p:sp>
        <p:nvSpPr>
          <p:cNvPr id="3" name="Content Placeholder 2">
            <a:extLst>
              <a:ext uri="{FF2B5EF4-FFF2-40B4-BE49-F238E27FC236}">
                <a16:creationId xmlns:a16="http://schemas.microsoft.com/office/drawing/2014/main" id="{DC181024-FE7A-E318-56B8-5809675878FC}"/>
              </a:ext>
            </a:extLst>
          </p:cNvPr>
          <p:cNvSpPr>
            <a:spLocks noGrp="1"/>
          </p:cNvSpPr>
          <p:nvPr>
            <p:ph sz="quarter" idx="1"/>
          </p:nvPr>
        </p:nvSpPr>
        <p:spPr>
          <a:xfrm>
            <a:off x="206477" y="685800"/>
            <a:ext cx="11714590" cy="5334000"/>
          </a:xfrm>
        </p:spPr>
        <p:txBody>
          <a:bodyPr/>
          <a:lstStyle/>
          <a:p>
            <a:r>
              <a:rPr lang="en-GB" sz="3200" dirty="0"/>
              <a:t>There are many types of information that you might draw on in assignments.</a:t>
            </a:r>
          </a:p>
          <a:p>
            <a:r>
              <a:rPr lang="en-GB" sz="3200" dirty="0"/>
              <a:t>Make sure to check the type of source and then apply the appropriate referencing conventions (remembering always to use the Harvard system)</a:t>
            </a:r>
          </a:p>
          <a:p>
            <a:r>
              <a:rPr lang="en-GB" sz="3200" dirty="0"/>
              <a:t>There are many referencing guides available.  The University produces its own referencing guides; its latest version of Harvard guidelines (</a:t>
            </a:r>
            <a:r>
              <a:rPr lang="en-GB" sz="3200" dirty="0" err="1"/>
              <a:t>Prifysgol</a:t>
            </a:r>
            <a:r>
              <a:rPr lang="en-GB" sz="3200" dirty="0"/>
              <a:t> Cymru Y </a:t>
            </a:r>
            <a:r>
              <a:rPr lang="en-GB" sz="3200" dirty="0" err="1"/>
              <a:t>Drindod</a:t>
            </a:r>
            <a:r>
              <a:rPr lang="en-GB" sz="3200" dirty="0"/>
              <a:t> Dewi Sant/University of Wales Trinity. St. David, 2025) is available at: </a:t>
            </a:r>
            <a:r>
              <a:rPr lang="en-GB" sz="3200" dirty="0">
                <a:hlinkClick r:id="rId2"/>
              </a:rPr>
              <a:t>https://digitalservices.uwtsd.ac.uk/wp-content/uploads/2025/12/Havard-en_v1.5-V2.pdf</a:t>
            </a:r>
            <a:r>
              <a:rPr lang="en-GB" sz="3200" dirty="0"/>
              <a:t> </a:t>
            </a:r>
          </a:p>
          <a:p>
            <a:r>
              <a:rPr lang="en-GB" sz="3200" dirty="0"/>
              <a:t>There is an online version of </a:t>
            </a:r>
            <a:r>
              <a:rPr lang="en-GB" sz="3200" i="1" dirty="0"/>
              <a:t>Cite them Right </a:t>
            </a:r>
            <a:r>
              <a:rPr lang="en-GB" sz="3200" dirty="0"/>
              <a:t>(Pears and Shields, 2025a),and their Harvard guidelines can be found at: </a:t>
            </a:r>
            <a:r>
              <a:rPr lang="en-GB" sz="3200" dirty="0">
                <a:hlinkClick r:id="rId3"/>
              </a:rPr>
              <a:t>https://www-citethemrightonline-com.uwtsd.idm.oclc.org/category-list?docid=CTRHarvard</a:t>
            </a:r>
            <a:r>
              <a:rPr lang="en-GB" sz="3200" dirty="0"/>
              <a:t> </a:t>
            </a:r>
          </a:p>
          <a:p>
            <a:endParaRPr lang="en-GB" sz="3200" dirty="0"/>
          </a:p>
          <a:p>
            <a:endParaRPr lang="en-GB" dirty="0"/>
          </a:p>
        </p:txBody>
      </p:sp>
    </p:spTree>
    <p:extLst>
      <p:ext uri="{BB962C8B-B14F-4D97-AF65-F5344CB8AC3E}">
        <p14:creationId xmlns:p14="http://schemas.microsoft.com/office/powerpoint/2010/main" val="13351528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EA7D1-48ED-295F-22B7-654BC56F55C4}"/>
              </a:ext>
            </a:extLst>
          </p:cNvPr>
          <p:cNvSpPr>
            <a:spLocks noGrp="1"/>
          </p:cNvSpPr>
          <p:nvPr>
            <p:ph type="title"/>
          </p:nvPr>
        </p:nvSpPr>
        <p:spPr>
          <a:xfrm>
            <a:off x="332509" y="274638"/>
            <a:ext cx="11249891" cy="563562"/>
          </a:xfrm>
        </p:spPr>
        <p:txBody>
          <a:bodyPr/>
          <a:lstStyle/>
          <a:p>
            <a:r>
              <a:rPr lang="en-GB" dirty="0"/>
              <a:t>At home/for next week</a:t>
            </a:r>
          </a:p>
        </p:txBody>
      </p:sp>
      <p:sp>
        <p:nvSpPr>
          <p:cNvPr id="3" name="Content Placeholder 2">
            <a:extLst>
              <a:ext uri="{FF2B5EF4-FFF2-40B4-BE49-F238E27FC236}">
                <a16:creationId xmlns:a16="http://schemas.microsoft.com/office/drawing/2014/main" id="{A3CC78D3-3BD5-5918-5E50-DE328B6A1401}"/>
              </a:ext>
            </a:extLst>
          </p:cNvPr>
          <p:cNvSpPr>
            <a:spLocks noGrp="1"/>
          </p:cNvSpPr>
          <p:nvPr>
            <p:ph sz="quarter" idx="1"/>
          </p:nvPr>
        </p:nvSpPr>
        <p:spPr>
          <a:xfrm>
            <a:off x="332509" y="838200"/>
            <a:ext cx="11249891" cy="5181600"/>
          </a:xfrm>
        </p:spPr>
        <p:txBody>
          <a:bodyPr/>
          <a:lstStyle/>
          <a:p>
            <a:r>
              <a:rPr lang="en-GB" sz="4000" i="1" dirty="0"/>
              <a:t>Read through the slides from this week’s lecture: look at how in-text citations have been incorporated into the writing.  Look at how each in-text citation is listed in the reference list at the end of the </a:t>
            </a:r>
            <a:r>
              <a:rPr lang="en-GB" sz="4000" i="1" dirty="0" err="1"/>
              <a:t>Powerpoint</a:t>
            </a:r>
            <a:r>
              <a:rPr lang="en-GB" sz="4000" i="1" dirty="0"/>
              <a:t>. </a:t>
            </a:r>
          </a:p>
          <a:p>
            <a:r>
              <a:rPr lang="en-GB" sz="4000" i="1" dirty="0"/>
              <a:t>For next week, please make sure that you have chosen one of the following professions in preparation for assignment one: occupational therapist; physiotherapist; adult nurse; mental health nurse; paramedic; paediatric nurse; midwife; dietician</a:t>
            </a:r>
          </a:p>
        </p:txBody>
      </p:sp>
    </p:spTree>
    <p:extLst>
      <p:ext uri="{BB962C8B-B14F-4D97-AF65-F5344CB8AC3E}">
        <p14:creationId xmlns:p14="http://schemas.microsoft.com/office/powerpoint/2010/main" val="11829845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08F9B-9FE4-375A-64B2-724451809230}"/>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95806A0B-03FB-F458-C104-C3A7066B335A}"/>
              </a:ext>
            </a:extLst>
          </p:cNvPr>
          <p:cNvSpPr>
            <a:spLocks noGrp="1"/>
          </p:cNvSpPr>
          <p:nvPr>
            <p:ph sz="quarter" idx="1"/>
          </p:nvPr>
        </p:nvSpPr>
        <p:spPr>
          <a:xfrm>
            <a:off x="118533" y="404814"/>
            <a:ext cx="11531600"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43FC901B-83EE-1CEF-196F-69167DAA7F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6120" y="665019"/>
            <a:ext cx="4162012" cy="5788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89508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F928-656D-6BEC-6A92-0D3B23C7C9A8}"/>
              </a:ext>
            </a:extLst>
          </p:cNvPr>
          <p:cNvSpPr>
            <a:spLocks noGrp="1"/>
          </p:cNvSpPr>
          <p:nvPr>
            <p:ph type="title"/>
          </p:nvPr>
        </p:nvSpPr>
        <p:spPr>
          <a:xfrm>
            <a:off x="173421" y="274638"/>
            <a:ext cx="11408979" cy="563562"/>
          </a:xfrm>
        </p:spPr>
        <p:txBody>
          <a:bodyPr/>
          <a:lstStyle/>
          <a:p>
            <a:r>
              <a:rPr lang="en-GB" dirty="0"/>
              <a:t>References </a:t>
            </a:r>
          </a:p>
        </p:txBody>
      </p:sp>
      <p:sp>
        <p:nvSpPr>
          <p:cNvPr id="3" name="Content Placeholder 2">
            <a:extLst>
              <a:ext uri="{FF2B5EF4-FFF2-40B4-BE49-F238E27FC236}">
                <a16:creationId xmlns:a16="http://schemas.microsoft.com/office/drawing/2014/main" id="{8409D9EA-C007-99DB-0AFB-E545C3334EE0}"/>
              </a:ext>
            </a:extLst>
          </p:cNvPr>
          <p:cNvSpPr>
            <a:spLocks noGrp="1"/>
          </p:cNvSpPr>
          <p:nvPr>
            <p:ph sz="quarter" idx="1"/>
          </p:nvPr>
        </p:nvSpPr>
        <p:spPr>
          <a:xfrm>
            <a:off x="173421" y="660401"/>
            <a:ext cx="11679912" cy="6062132"/>
          </a:xfrm>
        </p:spPr>
        <p:txBody>
          <a:bodyPr/>
          <a:lstStyle/>
          <a:p>
            <a:pPr marL="0" indent="0">
              <a:buNone/>
            </a:pPr>
            <a:r>
              <a:rPr lang="en-GB" sz="2400" dirty="0"/>
              <a:t>Alabaster, E.S. (2006). ‘The Chronically Ill Person’, in Alexander, M.F., Fawcett, J (Tonks) N., and Runciman, P. J. (Eds.). </a:t>
            </a:r>
            <a:r>
              <a:rPr lang="en-GB" sz="2400" i="1" dirty="0"/>
              <a:t>Nursing Practice: Hospital and Home</a:t>
            </a:r>
            <a:r>
              <a:rPr lang="en-GB" sz="2400" dirty="0"/>
              <a:t>.  3rd </a:t>
            </a:r>
            <a:r>
              <a:rPr lang="en-GB" sz="2400" dirty="0" err="1"/>
              <a:t>edn</a:t>
            </a:r>
            <a:r>
              <a:rPr lang="en-GB" sz="2400" dirty="0"/>
              <a:t>. Churchill Livingstone Elsevier, pp. 1073 – 1093. </a:t>
            </a:r>
          </a:p>
          <a:p>
            <a:pPr marL="0" indent="0">
              <a:buNone/>
            </a:pPr>
            <a:r>
              <a:rPr lang="en-GB" sz="2400" dirty="0"/>
              <a:t>Arnstein, S. (1969). ‘A Ladder of Citizen Participation’, </a:t>
            </a:r>
            <a:r>
              <a:rPr lang="en-GB" sz="2400" i="1" dirty="0"/>
              <a:t>Journal of the American Institute of Planners</a:t>
            </a:r>
            <a:r>
              <a:rPr lang="en-GB" sz="2400" dirty="0"/>
              <a:t>, 35 (4), pp. 216 – 224. </a:t>
            </a:r>
          </a:p>
          <a:p>
            <a:pPr marL="0" indent="0">
              <a:buNone/>
            </a:pPr>
            <a:r>
              <a:rPr lang="en-GB" sz="2400" dirty="0"/>
              <a:t>Bloom, B. S., Engelhart, M. D., Furst, E. J., Hill, W. H. and Krathwohl, D. R. (1956). </a:t>
            </a:r>
            <a:r>
              <a:rPr lang="en-GB" sz="2400" i="1" dirty="0"/>
              <a:t>Taxonomy of educational objectives : the classification of educational goals. Handbook 1: Cognitive domain</a:t>
            </a:r>
            <a:r>
              <a:rPr lang="en-GB" sz="2400" dirty="0"/>
              <a:t>. Longman </a:t>
            </a:r>
          </a:p>
          <a:p>
            <a:pPr marL="0" indent="0">
              <a:buNone/>
            </a:pPr>
            <a:r>
              <a:rPr lang="en-GB" sz="2400" dirty="0"/>
              <a:t>Brick, J., Wilson, N., Wong, D. and Herke, D.  (2019).  </a:t>
            </a:r>
            <a:r>
              <a:rPr lang="en-GB" sz="2400" i="1" dirty="0"/>
              <a:t>Academic success: a student’s guide to studying at university</a:t>
            </a:r>
            <a:r>
              <a:rPr lang="en-GB" sz="2400" dirty="0"/>
              <a:t>.  Macmillan International/Red Globe Press.</a:t>
            </a:r>
          </a:p>
          <a:p>
            <a:pPr marL="0" indent="0">
              <a:buNone/>
            </a:pPr>
            <a:r>
              <a:rPr lang="en-GB" sz="2400" dirty="0"/>
              <a:t>Brooks, L.  (2026).  ‘Tuesday briefing: How to understand Wales, Scotland and Northern Ireland’s joint call for change’</a:t>
            </a:r>
            <a:r>
              <a:rPr lang="en-GB" sz="2400" i="1" dirty="0"/>
              <a:t>.</a:t>
            </a:r>
            <a:r>
              <a:rPr lang="en-GB" sz="2400" dirty="0"/>
              <a:t> </a:t>
            </a:r>
            <a:r>
              <a:rPr lang="en-GB" sz="2400" i="1" dirty="0"/>
              <a:t>Guardian</a:t>
            </a:r>
            <a:r>
              <a:rPr lang="en-GB" sz="2400" dirty="0"/>
              <a:t>, 15</a:t>
            </a:r>
            <a:r>
              <a:rPr lang="en-GB" sz="2400" baseline="30000" dirty="0"/>
              <a:t>th</a:t>
            </a:r>
            <a:r>
              <a:rPr lang="en-GB" sz="2400" dirty="0"/>
              <a:t> September.  Available at: </a:t>
            </a:r>
            <a:r>
              <a:rPr lang="en-GB" sz="2400" dirty="0">
                <a:hlinkClick r:id="rId3"/>
              </a:rPr>
              <a:t>https://www.theguardian.com/world/2026/sep/15/tuesday-briefing-how-to-understand-wales-scotland-and-northern-irelands-joint-call-for-change</a:t>
            </a:r>
            <a:r>
              <a:rPr lang="en-GB" sz="2400" dirty="0"/>
              <a:t>  (Accessed: 16</a:t>
            </a:r>
            <a:r>
              <a:rPr lang="en-GB" sz="2400" baseline="30000" dirty="0"/>
              <a:t>th</a:t>
            </a:r>
            <a:r>
              <a:rPr lang="en-GB" sz="2400" dirty="0"/>
              <a:t> September, 2026).  </a:t>
            </a:r>
          </a:p>
          <a:p>
            <a:pPr marL="0" indent="0">
              <a:buNone/>
            </a:pPr>
            <a:r>
              <a:rPr lang="en-GB" sz="2400" dirty="0"/>
              <a:t>Burns, T. and Sinfield, S. (2022) </a:t>
            </a:r>
            <a:r>
              <a:rPr lang="en-GB" sz="2400" i="1" dirty="0"/>
              <a:t>Essential study skills : the complete guide to success at university</a:t>
            </a:r>
            <a:r>
              <a:rPr lang="en-GB" sz="2400" dirty="0"/>
              <a:t>. 5th </a:t>
            </a:r>
            <a:r>
              <a:rPr lang="en-GB" sz="2400" dirty="0" err="1"/>
              <a:t>edn</a:t>
            </a:r>
            <a:r>
              <a:rPr lang="en-GB" sz="2400" dirty="0"/>
              <a:t>.  Sage.</a:t>
            </a:r>
          </a:p>
          <a:p>
            <a:pPr marL="0" indent="0">
              <a:buNone/>
            </a:pPr>
            <a:endParaRPr lang="en-GB" sz="1600" dirty="0"/>
          </a:p>
        </p:txBody>
      </p:sp>
    </p:spTree>
    <p:extLst>
      <p:ext uri="{BB962C8B-B14F-4D97-AF65-F5344CB8AC3E}">
        <p14:creationId xmlns:p14="http://schemas.microsoft.com/office/powerpoint/2010/main" val="1243614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EDF9F-B88B-B29E-3E37-4220CB3F18B5}"/>
              </a:ext>
            </a:extLst>
          </p:cNvPr>
          <p:cNvSpPr>
            <a:spLocks noGrp="1"/>
          </p:cNvSpPr>
          <p:nvPr>
            <p:ph sz="quarter" idx="1"/>
          </p:nvPr>
        </p:nvSpPr>
        <p:spPr>
          <a:xfrm>
            <a:off x="237067" y="169333"/>
            <a:ext cx="11836400" cy="5850467"/>
          </a:xfrm>
        </p:spPr>
        <p:txBody>
          <a:bodyPr/>
          <a:lstStyle/>
          <a:p>
            <a:pPr marL="0" indent="0">
              <a:buNone/>
            </a:pPr>
            <a:r>
              <a:rPr lang="en-GB" sz="2400" dirty="0"/>
              <a:t>Cottrell, S.  (2024).  </a:t>
            </a:r>
            <a:r>
              <a:rPr lang="en-GB" sz="2400" i="1" dirty="0"/>
              <a:t>The study skills handbook</a:t>
            </a:r>
            <a:r>
              <a:rPr lang="en-GB" sz="2400" dirty="0"/>
              <a:t>.  6</a:t>
            </a:r>
            <a:r>
              <a:rPr lang="en-GB" sz="2400" baseline="30000" dirty="0"/>
              <a:t>th</a:t>
            </a:r>
            <a:r>
              <a:rPr lang="en-GB" sz="2400" dirty="0"/>
              <a:t> </a:t>
            </a:r>
            <a:r>
              <a:rPr lang="en-GB" sz="2400" dirty="0" err="1"/>
              <a:t>edn</a:t>
            </a:r>
            <a:r>
              <a:rPr lang="en-GB" sz="2400" dirty="0"/>
              <a:t>.  Bloomsbury Academic.</a:t>
            </a:r>
          </a:p>
          <a:p>
            <a:pPr marL="0" indent="0">
              <a:buNone/>
            </a:pPr>
            <a:r>
              <a:rPr lang="en-GB" sz="2400" dirty="0"/>
              <a:t>Cottrell, S.  (2021). </a:t>
            </a:r>
            <a:r>
              <a:rPr lang="en-GB" sz="2400" i="1" dirty="0"/>
              <a:t>Skills for success: personal development and employability</a:t>
            </a:r>
            <a:r>
              <a:rPr lang="en-GB" sz="2400" dirty="0"/>
              <a:t>.  4</a:t>
            </a:r>
            <a:r>
              <a:rPr lang="en-GB" sz="2400" baseline="30000" dirty="0"/>
              <a:t>th</a:t>
            </a:r>
            <a:r>
              <a:rPr lang="en-GB" sz="2400" dirty="0"/>
              <a:t> </a:t>
            </a:r>
            <a:r>
              <a:rPr lang="en-GB" sz="2400" dirty="0" err="1"/>
              <a:t>edn</a:t>
            </a:r>
            <a:r>
              <a:rPr lang="en-GB" sz="2400" dirty="0"/>
              <a:t>.  Macmillan International/Red Globe Press. </a:t>
            </a:r>
          </a:p>
          <a:p>
            <a:pPr marL="0" indent="0">
              <a:buNone/>
            </a:pPr>
            <a:r>
              <a:rPr lang="en-GB" sz="2400" dirty="0"/>
              <a:t>Cushman, R.F., Carter, J.D., Gorman, P.J. and Coppi, D.F.  (2000). </a:t>
            </a:r>
            <a:r>
              <a:rPr lang="en-GB" sz="2400" i="1" dirty="0"/>
              <a:t>Proving and Pricing Construction Claims (Construction Law Library) </a:t>
            </a:r>
            <a:r>
              <a:rPr lang="en-GB" sz="2400" dirty="0"/>
              <a:t>3</a:t>
            </a:r>
            <a:r>
              <a:rPr lang="en-GB" sz="2400" baseline="30000" dirty="0"/>
              <a:t>rd</a:t>
            </a:r>
            <a:r>
              <a:rPr lang="en-GB" sz="2400" dirty="0"/>
              <a:t> </a:t>
            </a:r>
            <a:r>
              <a:rPr lang="en-GB" sz="2400" dirty="0" err="1"/>
              <a:t>edn</a:t>
            </a:r>
            <a:r>
              <a:rPr lang="en-GB" sz="2400" dirty="0"/>
              <a:t>.  Aspen Publishers</a:t>
            </a:r>
          </a:p>
          <a:p>
            <a:pPr marL="0" indent="0">
              <a:buNone/>
            </a:pPr>
            <a:r>
              <a:rPr lang="en-GB" sz="2400" dirty="0"/>
              <a:t>Flanagan, C., Jarvis, M. and Liddle, R.  (1996). </a:t>
            </a:r>
            <a:r>
              <a:rPr lang="en-GB" sz="2400" i="1" dirty="0"/>
              <a:t>AQA Psychology for A Level Year 1 and AS Student Book</a:t>
            </a:r>
            <a:r>
              <a:rPr lang="en-GB" sz="2400" dirty="0"/>
              <a:t>.  2</a:t>
            </a:r>
            <a:r>
              <a:rPr lang="en-GB" sz="2400" baseline="30000" dirty="0"/>
              <a:t>nd</a:t>
            </a:r>
            <a:r>
              <a:rPr lang="en-GB" sz="2400" dirty="0"/>
              <a:t> </a:t>
            </a:r>
            <a:r>
              <a:rPr lang="en-GB" sz="2400" dirty="0" err="1"/>
              <a:t>edn</a:t>
            </a:r>
            <a:r>
              <a:rPr lang="en-GB" sz="2400" dirty="0"/>
              <a:t>.  Illuminate Publishing. </a:t>
            </a:r>
          </a:p>
          <a:p>
            <a:pPr marL="0" indent="0">
              <a:buNone/>
            </a:pPr>
            <a:r>
              <a:rPr lang="en-GB" sz="2400" dirty="0"/>
              <a:t>Holt, R.I., Devries, J.H., Hess-Fischl, A., Hirsch, I.B., Kirkman, S.M., </a:t>
            </a:r>
            <a:r>
              <a:rPr lang="en-GB" sz="2400" dirty="0" err="1"/>
              <a:t>Klupa</a:t>
            </a:r>
            <a:r>
              <a:rPr lang="en-GB" sz="2400" dirty="0"/>
              <a:t>, T., Ludwig, B., Nørgaard, K., Pettus, J., Renard, E., Skyler, J.S., Snoek, F.J., Weinstock, R.S. and Peters, A.L.  (2021).  ‘The management of type 1 diabetes in adults. A consensus report by the American Diabetes Association (ADA) and the European Association for the Study of Diabetes (EASD)’,  </a:t>
            </a:r>
            <a:r>
              <a:rPr lang="en-GB" sz="2400" i="1" dirty="0" err="1"/>
              <a:t>Diabetologia</a:t>
            </a:r>
            <a:r>
              <a:rPr lang="en-GB" sz="2400" dirty="0"/>
              <a:t>, </a:t>
            </a:r>
            <a:r>
              <a:rPr lang="en-GB" dirty="0"/>
              <a:t>64(12), pp. 2609-2652. Available at: </a:t>
            </a:r>
            <a:r>
              <a:rPr lang="en-GB" dirty="0">
                <a:hlinkClick r:id="rId3"/>
              </a:rPr>
              <a:t>https://doi.org/10.1007/s00125-021-05568-3</a:t>
            </a:r>
            <a:r>
              <a:rPr lang="en-GB" dirty="0"/>
              <a:t> (Accessed: 5</a:t>
            </a:r>
            <a:r>
              <a:rPr lang="en-GB" baseline="30000" dirty="0"/>
              <a:t>th</a:t>
            </a:r>
            <a:r>
              <a:rPr lang="en-GB" dirty="0"/>
              <a:t> October, 2026)</a:t>
            </a:r>
            <a:endParaRPr lang="en-GB" sz="2400" dirty="0"/>
          </a:p>
          <a:p>
            <a:pPr marL="0" indent="0">
              <a:buNone/>
            </a:pPr>
            <a:r>
              <a:rPr lang="en-GB" sz="2400" dirty="0"/>
              <a:t>Hopkins, D. and Reid, T.  (2024). </a:t>
            </a:r>
            <a:r>
              <a:rPr lang="en-GB" sz="2400" i="1" dirty="0"/>
              <a:t>The Academic Skills Handbook: your Guide to Success in Writing, Thinking and Communicating at University</a:t>
            </a:r>
            <a:r>
              <a:rPr lang="en-GB" sz="2400" dirty="0"/>
              <a:t>.  2</a:t>
            </a:r>
            <a:r>
              <a:rPr lang="en-GB" sz="2400" baseline="30000" dirty="0"/>
              <a:t>nd</a:t>
            </a:r>
            <a:r>
              <a:rPr lang="en-GB" sz="2400" dirty="0"/>
              <a:t> </a:t>
            </a:r>
            <a:r>
              <a:rPr lang="en-GB" sz="2400" dirty="0" err="1"/>
              <a:t>edn</a:t>
            </a:r>
            <a:r>
              <a:rPr lang="en-GB" sz="2400" dirty="0"/>
              <a:t>.  Sage.</a:t>
            </a:r>
          </a:p>
          <a:p>
            <a:pPr marL="0" indent="0">
              <a:buNone/>
            </a:pPr>
            <a:r>
              <a:rPr lang="en-GB" sz="2400" dirty="0"/>
              <a:t>Houk, C.C. and Post, R.  (1996).</a:t>
            </a:r>
            <a:r>
              <a:rPr lang="en-GB" sz="2400" i="1" dirty="0"/>
              <a:t> Chemistry: Concepts and Problems : A Self-Teaching Guide.  </a:t>
            </a:r>
            <a:r>
              <a:rPr lang="en-GB" sz="2400" dirty="0"/>
              <a:t>Wiley and Sons</a:t>
            </a:r>
            <a:r>
              <a:rPr lang="en-GB" sz="2400" i="1" dirty="0"/>
              <a:t>.</a:t>
            </a:r>
          </a:p>
          <a:p>
            <a:endParaRPr lang="en-GB" sz="1400" dirty="0"/>
          </a:p>
        </p:txBody>
      </p:sp>
    </p:spTree>
    <p:extLst>
      <p:ext uri="{BB962C8B-B14F-4D97-AF65-F5344CB8AC3E}">
        <p14:creationId xmlns:p14="http://schemas.microsoft.com/office/powerpoint/2010/main" val="188782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9A7D07-28CF-9C86-9824-01461800CD06}"/>
              </a:ext>
            </a:extLst>
          </p:cNvPr>
          <p:cNvSpPr>
            <a:spLocks noGrp="1"/>
          </p:cNvSpPr>
          <p:nvPr>
            <p:ph sz="quarter" idx="1"/>
          </p:nvPr>
        </p:nvSpPr>
        <p:spPr>
          <a:xfrm>
            <a:off x="118533" y="203200"/>
            <a:ext cx="11887200" cy="5816600"/>
          </a:xfrm>
        </p:spPr>
        <p:txBody>
          <a:bodyPr/>
          <a:lstStyle/>
          <a:p>
            <a:pPr marL="0" indent="0">
              <a:buNone/>
            </a:pPr>
            <a:r>
              <a:rPr lang="en-GB" sz="2400" dirty="0"/>
              <a:t>Libman,  I., Haynes, A., Lyons, S., Pradeep, P.,  </a:t>
            </a:r>
            <a:r>
              <a:rPr lang="en-GB" sz="2400" dirty="0" err="1"/>
              <a:t>Rwagasor</a:t>
            </a:r>
            <a:r>
              <a:rPr lang="en-GB" sz="2400" dirty="0"/>
              <a:t>, E., Tung, J. Y-L., Jefferies, C.A., Oram, R.A., </a:t>
            </a:r>
            <a:r>
              <a:rPr lang="en-GB" sz="2400" dirty="0" err="1"/>
              <a:t>Dabalea</a:t>
            </a:r>
            <a:r>
              <a:rPr lang="en-GB" sz="2400" dirty="0"/>
              <a:t>, D. and Craig, M.E. ISPAD Guidelines. (2022).   ‘ISPAD Clinical Practice Consensus Guidelines 2022: Definition, epidemiology, and classification of diabetes in children and adolescents’. </a:t>
            </a:r>
            <a:r>
              <a:rPr lang="en-GB" sz="2400" i="1" dirty="0" err="1"/>
              <a:t>Pediatric</a:t>
            </a:r>
            <a:r>
              <a:rPr lang="en-GB" sz="2400" i="1" dirty="0"/>
              <a:t> Diabetes</a:t>
            </a:r>
            <a:r>
              <a:rPr lang="en-GB" sz="2400" dirty="0"/>
              <a:t>, 23 (8), pp. 1160–1174.  Available at: </a:t>
            </a:r>
            <a:r>
              <a:rPr lang="en-GB" sz="2400" dirty="0">
                <a:hlinkClick r:id="rId2"/>
              </a:rPr>
              <a:t>https://doi.org/10.1111/pedi.13454</a:t>
            </a:r>
            <a:r>
              <a:rPr lang="en-GB" sz="2400" dirty="0"/>
              <a:t> (Accessed: 5</a:t>
            </a:r>
            <a:r>
              <a:rPr lang="en-GB" sz="2400" baseline="30000" dirty="0"/>
              <a:t>th</a:t>
            </a:r>
            <a:r>
              <a:rPr lang="en-GB" sz="2400" dirty="0"/>
              <a:t> October, 2026)</a:t>
            </a:r>
          </a:p>
          <a:p>
            <a:pPr marL="0" indent="0">
              <a:buNone/>
            </a:pPr>
            <a:r>
              <a:rPr lang="en-GB" sz="2400" dirty="0"/>
              <a:t> McMillan, K.  (2021</a:t>
            </a:r>
            <a:r>
              <a:rPr lang="en-GB" sz="2400" i="1" dirty="0"/>
              <a:t>).  The study skills book: your essential guide to university success</a:t>
            </a:r>
            <a:r>
              <a:rPr lang="en-GB" sz="2400" dirty="0"/>
              <a:t>.  4</a:t>
            </a:r>
            <a:r>
              <a:rPr lang="en-GB" sz="2400" baseline="30000" dirty="0"/>
              <a:t>th</a:t>
            </a:r>
            <a:r>
              <a:rPr lang="en-GB" sz="2400" dirty="0"/>
              <a:t> </a:t>
            </a:r>
            <a:r>
              <a:rPr lang="en-GB" sz="2400" dirty="0" err="1"/>
              <a:t>edn</a:t>
            </a:r>
            <a:r>
              <a:rPr lang="en-GB" sz="2400" dirty="0"/>
              <a:t>.  Pearson</a:t>
            </a:r>
          </a:p>
          <a:p>
            <a:pPr marL="0" indent="0">
              <a:buNone/>
            </a:pPr>
            <a:r>
              <a:rPr lang="en-GB" sz="2400" dirty="0"/>
              <a:t>National Health Service (NHS) Wales/Public Health Wales.  (2025). </a:t>
            </a:r>
            <a:r>
              <a:rPr lang="en-GB" sz="2400" i="1" dirty="0"/>
              <a:t>Prevention-Based Health and Care A framework to embed prevention in the health and care system in Wales</a:t>
            </a:r>
            <a:r>
              <a:rPr lang="en-GB" sz="2400" dirty="0"/>
              <a:t>. National Health Service (NHS) Wales/Public Health Wales.  Available at: </a:t>
            </a:r>
            <a:r>
              <a:rPr lang="en-GB" sz="2400" dirty="0">
                <a:hlinkClick r:id="rId3"/>
              </a:rPr>
              <a:t>https://phw.nhs.wales/app/uploads/sites/2/2026/05/Prevention-Based-Health-and-Care-Framework.pdf</a:t>
            </a:r>
            <a:r>
              <a:rPr lang="en-GB" sz="2400" dirty="0"/>
              <a:t>  (Accessed: 23</a:t>
            </a:r>
            <a:r>
              <a:rPr lang="en-GB" sz="2400" baseline="30000" dirty="0"/>
              <a:t>rd</a:t>
            </a:r>
            <a:r>
              <a:rPr lang="en-GB" sz="2400" dirty="0"/>
              <a:t> September, 2026).     </a:t>
            </a:r>
          </a:p>
          <a:p>
            <a:pPr marL="0" indent="0">
              <a:buNone/>
            </a:pPr>
            <a:r>
              <a:rPr lang="en-GB" sz="2400" dirty="0"/>
              <a:t>National Institute for Health and Care Excellence (NICE) (2023). </a:t>
            </a:r>
            <a:r>
              <a:rPr lang="en-GB" sz="2400" i="1" dirty="0"/>
              <a:t>Diabetes (type 1 and type 2) in children and young people: diagnosis and management.  Nice guideline.  </a:t>
            </a:r>
            <a:r>
              <a:rPr lang="en-GB" sz="2400" dirty="0"/>
              <a:t>NICE.  Available at: </a:t>
            </a:r>
            <a:r>
              <a:rPr lang="en-GB" sz="2400" dirty="0">
                <a:hlinkClick r:id="rId4"/>
              </a:rPr>
              <a:t>https://www.nice.org.uk/guidance/ng18/resources/diabetes-type-1-and-type-2-in-children-and-young-people-diagnosis-and-management-pdf-1837278149317</a:t>
            </a:r>
            <a:r>
              <a:rPr lang="en-GB" sz="2400" dirty="0"/>
              <a:t> (Accessed: 5</a:t>
            </a:r>
            <a:r>
              <a:rPr lang="en-GB" sz="2400" baseline="30000" dirty="0"/>
              <a:t>th</a:t>
            </a:r>
            <a:r>
              <a:rPr lang="en-GB" sz="2400" dirty="0"/>
              <a:t> October, 2026)</a:t>
            </a:r>
          </a:p>
          <a:p>
            <a:endParaRPr lang="en-GB" dirty="0"/>
          </a:p>
        </p:txBody>
      </p:sp>
    </p:spTree>
    <p:extLst>
      <p:ext uri="{BB962C8B-B14F-4D97-AF65-F5344CB8AC3E}">
        <p14:creationId xmlns:p14="http://schemas.microsoft.com/office/powerpoint/2010/main" val="10002084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DCD5EF-9BE0-A45F-107E-D74B61882888}"/>
              </a:ext>
            </a:extLst>
          </p:cNvPr>
          <p:cNvSpPr>
            <a:spLocks noGrp="1"/>
          </p:cNvSpPr>
          <p:nvPr>
            <p:ph sz="quarter" idx="1"/>
          </p:nvPr>
        </p:nvSpPr>
        <p:spPr>
          <a:xfrm>
            <a:off x="145473" y="166255"/>
            <a:ext cx="12046527" cy="6691745"/>
          </a:xfrm>
        </p:spPr>
        <p:txBody>
          <a:bodyPr/>
          <a:lstStyle/>
          <a:p>
            <a:pPr marL="0" indent="0">
              <a:buNone/>
            </a:pPr>
            <a:r>
              <a:rPr lang="en-GB" sz="2400" dirty="0"/>
              <a:t>Pears, R. and Shields, G. (2025) </a:t>
            </a:r>
            <a:r>
              <a:rPr lang="en-GB" sz="2400" i="1" dirty="0"/>
              <a:t>Cite them right : the essential referencing guide</a:t>
            </a:r>
            <a:r>
              <a:rPr lang="en-GB" sz="2400" dirty="0"/>
              <a:t>. 13th </a:t>
            </a:r>
            <a:r>
              <a:rPr lang="en-GB" sz="2400" dirty="0" err="1"/>
              <a:t>edn</a:t>
            </a:r>
            <a:r>
              <a:rPr lang="en-GB" sz="2400" dirty="0"/>
              <a:t>. Bloomsbury Academic.</a:t>
            </a:r>
          </a:p>
          <a:p>
            <a:pPr marL="0" indent="0">
              <a:buNone/>
            </a:pPr>
            <a:r>
              <a:rPr lang="en-GB" sz="2400" dirty="0"/>
              <a:t>Pears, R. and Shields, G. (2025a) </a:t>
            </a:r>
            <a:r>
              <a:rPr lang="en-GB" sz="2400" i="1" dirty="0"/>
              <a:t>Cite them right : the essential referencing guide</a:t>
            </a:r>
            <a:r>
              <a:rPr lang="en-GB" sz="2400" dirty="0"/>
              <a:t>. 13th </a:t>
            </a:r>
            <a:r>
              <a:rPr lang="en-GB" sz="2400" dirty="0" err="1"/>
              <a:t>edn</a:t>
            </a:r>
            <a:r>
              <a:rPr lang="en-GB" sz="2400" dirty="0"/>
              <a:t>. Bloomsbury Academic.  Available at: </a:t>
            </a:r>
            <a:r>
              <a:rPr lang="en-GB" sz="2400" dirty="0">
                <a:hlinkClick r:id="rId2"/>
              </a:rPr>
              <a:t>https://www-citethemrightonline-com.uwtsd.idm.oclc.org/category-list?docid=CTRHarvard</a:t>
            </a:r>
            <a:r>
              <a:rPr lang="en-GB" sz="2400" dirty="0"/>
              <a:t>  (Accessed: 25</a:t>
            </a:r>
            <a:r>
              <a:rPr lang="en-GB" sz="2400" baseline="30000" dirty="0"/>
              <a:t>th</a:t>
            </a:r>
            <a:r>
              <a:rPr lang="en-GB" sz="2400" dirty="0"/>
              <a:t> September, 2026)</a:t>
            </a:r>
          </a:p>
          <a:p>
            <a:pPr marL="0" indent="0">
              <a:buNone/>
            </a:pPr>
            <a:r>
              <a:rPr lang="en-GB" sz="2400" dirty="0" err="1"/>
              <a:t>Prifysgol</a:t>
            </a:r>
            <a:r>
              <a:rPr lang="en-GB" sz="2400" dirty="0"/>
              <a:t> Cymru Y </a:t>
            </a:r>
            <a:r>
              <a:rPr lang="en-GB" sz="2400" dirty="0" err="1"/>
              <a:t>Drindod</a:t>
            </a:r>
            <a:r>
              <a:rPr lang="en-GB" sz="2400" dirty="0"/>
              <a:t> Dewi Sant/University of Wales Trinity. St. David.  (2025).  </a:t>
            </a:r>
            <a:r>
              <a:rPr lang="en-GB" sz="2400" i="1" dirty="0"/>
              <a:t>Referencing Handbook Harvard. UWTSD: Library and Learning Resources.  Version 1.5 updated September 2025</a:t>
            </a:r>
            <a:r>
              <a:rPr lang="en-GB" sz="2400" dirty="0"/>
              <a:t>.  Available at:   </a:t>
            </a:r>
            <a:r>
              <a:rPr lang="en-GB" sz="2400" dirty="0">
                <a:hlinkClick r:id="rId3"/>
              </a:rPr>
              <a:t>https://digitalservices.uwtsd.ac.uk/wp-content/uploads/2025/12/Havard-en_v1.5-V2.pdf</a:t>
            </a:r>
            <a:r>
              <a:rPr lang="en-GB" sz="2400" dirty="0"/>
              <a:t>  (Accessed: 24th September, 2026). </a:t>
            </a:r>
          </a:p>
          <a:p>
            <a:pPr marL="0" indent="0">
              <a:buNone/>
            </a:pPr>
            <a:r>
              <a:rPr lang="en-GB" sz="2400" dirty="0"/>
              <a:t>Public Health England (2020). </a:t>
            </a:r>
            <a:r>
              <a:rPr lang="en-GB" sz="2400" i="1" dirty="0"/>
              <a:t>Review of interventions to improve outdoor air quality and public health.  </a:t>
            </a:r>
            <a:r>
              <a:rPr lang="en-GB" sz="2400" dirty="0"/>
              <a:t>Public Health England.  Available at: </a:t>
            </a:r>
            <a:r>
              <a:rPr lang="en-GB" sz="2400" dirty="0">
                <a:hlinkClick r:id="rId4"/>
              </a:rPr>
              <a:t>https://assets.publishing.service.gov.uk/media/5fbf93258fa8f559dbb1add9/Review_of_interventions_to_improve_air_quality_March-2019-2018572.pdf</a:t>
            </a:r>
            <a:r>
              <a:rPr lang="en-GB" sz="2400" dirty="0"/>
              <a:t>  (Accessed: 4</a:t>
            </a:r>
            <a:r>
              <a:rPr lang="en-GB" sz="2400" baseline="30000" dirty="0"/>
              <a:t>th</a:t>
            </a:r>
            <a:r>
              <a:rPr lang="en-GB" sz="2400" dirty="0"/>
              <a:t> September, 2026)</a:t>
            </a:r>
          </a:p>
          <a:p>
            <a:pPr marL="0" indent="0">
              <a:buNone/>
            </a:pPr>
            <a:r>
              <a:rPr lang="en-GB" altLang="en-US" sz="2400" dirty="0"/>
              <a:t>Robson, C. (2024).  </a:t>
            </a:r>
            <a:r>
              <a:rPr lang="en-GB" altLang="en-US" sz="2400" i="1" dirty="0"/>
              <a:t>Real world research</a:t>
            </a:r>
            <a:r>
              <a:rPr lang="en-GB" altLang="en-US" sz="2400" dirty="0"/>
              <a:t>.  (5</a:t>
            </a:r>
            <a:r>
              <a:rPr lang="en-GB" altLang="en-US" sz="2400" baseline="30000" dirty="0"/>
              <a:t>th</a:t>
            </a:r>
            <a:r>
              <a:rPr lang="en-GB" altLang="en-US" sz="2400" dirty="0"/>
              <a:t> </a:t>
            </a:r>
            <a:r>
              <a:rPr lang="en-GB" altLang="en-US" sz="2400" dirty="0" err="1"/>
              <a:t>edn</a:t>
            </a:r>
            <a:r>
              <a:rPr lang="en-GB" altLang="en-US" sz="2400" dirty="0"/>
              <a:t>.).  Wiley.  </a:t>
            </a:r>
          </a:p>
          <a:p>
            <a:endParaRPr lang="en-GB" dirty="0"/>
          </a:p>
        </p:txBody>
      </p:sp>
    </p:spTree>
    <p:extLst>
      <p:ext uri="{BB962C8B-B14F-4D97-AF65-F5344CB8AC3E}">
        <p14:creationId xmlns:p14="http://schemas.microsoft.com/office/powerpoint/2010/main" val="17791922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1BB008-D7A4-2DFE-E1A1-F2A89BCB3951}"/>
              </a:ext>
            </a:extLst>
          </p:cNvPr>
          <p:cNvSpPr>
            <a:spLocks noGrp="1"/>
          </p:cNvSpPr>
          <p:nvPr>
            <p:ph sz="quarter" idx="1"/>
          </p:nvPr>
        </p:nvSpPr>
        <p:spPr>
          <a:xfrm>
            <a:off x="270164" y="207819"/>
            <a:ext cx="11312236" cy="5811982"/>
          </a:xfrm>
        </p:spPr>
        <p:txBody>
          <a:bodyPr/>
          <a:lstStyle/>
          <a:p>
            <a:pPr marL="0" indent="0">
              <a:buNone/>
            </a:pPr>
            <a:r>
              <a:rPr lang="en-GB" sz="2400" dirty="0">
                <a:solidFill>
                  <a:prstClr val="black"/>
                </a:solidFill>
              </a:rPr>
              <a:t>Rowley/EPA (2026). ‘Left to right: SNP leader John Swinney, Plaid Cymru leader Rhun ap </a:t>
            </a:r>
            <a:r>
              <a:rPr lang="en-GB" sz="2400" dirty="0" err="1">
                <a:solidFill>
                  <a:prstClr val="black"/>
                </a:solidFill>
              </a:rPr>
              <a:t>Iorweth</a:t>
            </a:r>
            <a:r>
              <a:rPr lang="en-GB" sz="2400" dirty="0">
                <a:solidFill>
                  <a:prstClr val="black"/>
                </a:solidFill>
              </a:rPr>
              <a:t>, Sinn Féin president Mary Lou McDonald and Northern Ireland first minister Michelle O'Neill.  Guardian Tuesday briefing: How to understand Wales, Scotland and Northern Ireland’s joint call for change’</a:t>
            </a:r>
            <a:r>
              <a:rPr lang="en-GB" sz="2400" i="1" dirty="0">
                <a:solidFill>
                  <a:prstClr val="black"/>
                </a:solidFill>
              </a:rPr>
              <a:t>.  Guardian</a:t>
            </a:r>
            <a:r>
              <a:rPr lang="en-GB" sz="2400" dirty="0">
                <a:solidFill>
                  <a:prstClr val="black"/>
                </a:solidFill>
              </a:rPr>
              <a:t>, 15</a:t>
            </a:r>
            <a:r>
              <a:rPr lang="en-GB" sz="2400" baseline="30000" dirty="0">
                <a:solidFill>
                  <a:prstClr val="black"/>
                </a:solidFill>
              </a:rPr>
              <a:t>th</a:t>
            </a:r>
            <a:r>
              <a:rPr lang="en-GB" sz="2400" dirty="0">
                <a:solidFill>
                  <a:prstClr val="black"/>
                </a:solidFill>
              </a:rPr>
              <a:t> September.  Available at: </a:t>
            </a:r>
            <a:r>
              <a:rPr lang="en-GB" sz="2400" dirty="0">
                <a:solidFill>
                  <a:prstClr val="black"/>
                </a:solidFill>
                <a:hlinkClick r:id="rId2"/>
              </a:rPr>
              <a:t>https://www.theguardian.com/world/2026/sep/15/tuesday-briefing-how-to-understand-wales-scotland-and-northern-irelands-joint-call-for-change</a:t>
            </a:r>
            <a:r>
              <a:rPr lang="en-GB" sz="2400" dirty="0">
                <a:solidFill>
                  <a:prstClr val="black"/>
                </a:solidFill>
              </a:rPr>
              <a:t> (Accessed: 16</a:t>
            </a:r>
            <a:r>
              <a:rPr lang="en-GB" sz="2400" baseline="30000" dirty="0">
                <a:solidFill>
                  <a:prstClr val="black"/>
                </a:solidFill>
              </a:rPr>
              <a:t>th</a:t>
            </a:r>
            <a:r>
              <a:rPr lang="en-GB" sz="2400" dirty="0">
                <a:solidFill>
                  <a:prstClr val="black"/>
                </a:solidFill>
              </a:rPr>
              <a:t> September, 2026) </a:t>
            </a:r>
          </a:p>
          <a:p>
            <a:pPr marL="0" indent="0">
              <a:buClr>
                <a:srgbClr val="D34817"/>
              </a:buClr>
              <a:buNone/>
              <a:defRPr/>
            </a:pPr>
            <a:r>
              <a:rPr lang="en-GB" sz="2400" dirty="0">
                <a:solidFill>
                  <a:prstClr val="black"/>
                </a:solidFill>
              </a:rPr>
              <a:t>Welsh Government (2024). </a:t>
            </a:r>
            <a:r>
              <a:rPr lang="en-GB" sz="2400" i="1" dirty="0">
                <a:solidFill>
                  <a:prstClr val="black"/>
                </a:solidFill>
              </a:rPr>
              <a:t>Estimates of burden of disease in 2040, Wales</a:t>
            </a:r>
            <a:r>
              <a:rPr lang="en-GB" sz="2400" dirty="0">
                <a:solidFill>
                  <a:prstClr val="black"/>
                </a:solidFill>
              </a:rPr>
              <a:t>.  Welsh Government.  Available at: </a:t>
            </a:r>
            <a:r>
              <a:rPr lang="en-GB" sz="2400" dirty="0">
                <a:solidFill>
                  <a:prstClr val="black"/>
                </a:solidFill>
                <a:hlinkClick r:id="rId3"/>
              </a:rPr>
              <a:t>https://www.gov.wales/sites/default/files/publications/2024-07/estimated-burden-of-disease-in-2040.pdf</a:t>
            </a:r>
            <a:r>
              <a:rPr lang="en-GB" sz="2400" dirty="0">
                <a:solidFill>
                  <a:prstClr val="black"/>
                </a:solidFill>
              </a:rPr>
              <a:t>  (Accessed: 23</a:t>
            </a:r>
            <a:r>
              <a:rPr lang="en-GB" sz="2400" baseline="30000" dirty="0">
                <a:solidFill>
                  <a:prstClr val="black"/>
                </a:solidFill>
              </a:rPr>
              <a:t>rd</a:t>
            </a:r>
            <a:r>
              <a:rPr lang="en-GB" sz="2400" dirty="0">
                <a:solidFill>
                  <a:prstClr val="black"/>
                </a:solidFill>
              </a:rPr>
              <a:t> September, 2026).  </a:t>
            </a:r>
          </a:p>
          <a:p>
            <a:pPr marL="0" lvl="0" indent="0">
              <a:buClr>
                <a:srgbClr val="D34817"/>
              </a:buClr>
              <a:buNone/>
              <a:defRPr/>
            </a:pPr>
            <a:r>
              <a:rPr lang="en-GB" sz="2400" dirty="0">
                <a:solidFill>
                  <a:prstClr val="black"/>
                </a:solidFill>
              </a:rPr>
              <a:t>Welsh Government (2025).  </a:t>
            </a:r>
            <a:r>
              <a:rPr lang="en-GB" sz="2400" i="1" dirty="0">
                <a:solidFill>
                  <a:prstClr val="black"/>
                </a:solidFill>
              </a:rPr>
              <a:t>The Mental Health and Wellbeing Strategy  2025 – 2035.  </a:t>
            </a:r>
            <a:r>
              <a:rPr lang="en-GB" sz="2400" dirty="0">
                <a:solidFill>
                  <a:prstClr val="black"/>
                </a:solidFill>
              </a:rPr>
              <a:t>Welsh Government</a:t>
            </a:r>
            <a:r>
              <a:rPr lang="en-GB" sz="2400" i="1" dirty="0">
                <a:solidFill>
                  <a:prstClr val="black"/>
                </a:solidFill>
              </a:rPr>
              <a:t>.  Available at: </a:t>
            </a:r>
            <a:r>
              <a:rPr lang="en-GB" sz="2400" dirty="0">
                <a:solidFill>
                  <a:prstClr val="black"/>
                </a:solidFill>
                <a:hlinkClick r:id="rId4"/>
              </a:rPr>
              <a:t>Welsh Government’s Suicide Prevention and Self‑harm Strategy for Wales</a:t>
            </a:r>
            <a:r>
              <a:rPr lang="en-GB" sz="2400" dirty="0">
                <a:solidFill>
                  <a:prstClr val="black"/>
                </a:solidFill>
              </a:rPr>
              <a:t>  (Accessed: 4</a:t>
            </a:r>
            <a:r>
              <a:rPr lang="en-GB" sz="2400" baseline="30000" dirty="0">
                <a:solidFill>
                  <a:prstClr val="black"/>
                </a:solidFill>
              </a:rPr>
              <a:t>th</a:t>
            </a:r>
            <a:r>
              <a:rPr lang="en-GB" sz="2400" dirty="0">
                <a:solidFill>
                  <a:prstClr val="black"/>
                </a:solidFill>
              </a:rPr>
              <a:t> September, 2026)</a:t>
            </a:r>
          </a:p>
          <a:p>
            <a:pPr marL="0" lvl="0" indent="0">
              <a:buClr>
                <a:srgbClr val="D34817"/>
              </a:buClr>
              <a:buNone/>
              <a:defRPr/>
            </a:pPr>
            <a:r>
              <a:rPr lang="en-GB" sz="2400" dirty="0">
                <a:solidFill>
                  <a:prstClr val="black"/>
                </a:solidFill>
              </a:rPr>
              <a:t>Welsh Parliament Health and Social Care Committee (2025</a:t>
            </a:r>
            <a:r>
              <a:rPr lang="en-GB" sz="2400" i="1" dirty="0">
                <a:solidFill>
                  <a:prstClr val="black"/>
                </a:solidFill>
              </a:rPr>
              <a:t>).  Supporting people with chronic conditions January 2025.    </a:t>
            </a:r>
            <a:r>
              <a:rPr lang="en-GB" sz="2400" dirty="0">
                <a:solidFill>
                  <a:prstClr val="black"/>
                </a:solidFill>
              </a:rPr>
              <a:t>Senedd Commission.  Available at: </a:t>
            </a:r>
            <a:r>
              <a:rPr lang="en-GB" sz="2400" dirty="0">
                <a:solidFill>
                  <a:prstClr val="black"/>
                </a:solidFill>
                <a:hlinkClick r:id="rId5"/>
              </a:rPr>
              <a:t>https://senedd.wales/media/0v2exr2k/cr-ld16947-e.pdf</a:t>
            </a:r>
            <a:r>
              <a:rPr lang="en-GB" sz="2400" dirty="0">
                <a:solidFill>
                  <a:prstClr val="black"/>
                </a:solidFill>
              </a:rPr>
              <a:t>  (Accessed: 23</a:t>
            </a:r>
            <a:r>
              <a:rPr lang="en-GB" sz="2400" baseline="30000" dirty="0">
                <a:solidFill>
                  <a:prstClr val="black"/>
                </a:solidFill>
              </a:rPr>
              <a:t>rd</a:t>
            </a:r>
            <a:r>
              <a:rPr lang="en-GB" sz="2400" dirty="0">
                <a:solidFill>
                  <a:prstClr val="black"/>
                </a:solidFill>
              </a:rPr>
              <a:t> September, 2026).  </a:t>
            </a:r>
          </a:p>
          <a:p>
            <a:pPr marL="0" indent="0">
              <a:buNone/>
            </a:pPr>
            <a:r>
              <a:rPr lang="en-GB" dirty="0"/>
              <a:t>. </a:t>
            </a:r>
          </a:p>
        </p:txBody>
      </p:sp>
    </p:spTree>
    <p:extLst>
      <p:ext uri="{BB962C8B-B14F-4D97-AF65-F5344CB8AC3E}">
        <p14:creationId xmlns:p14="http://schemas.microsoft.com/office/powerpoint/2010/main" val="11707362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7181</TotalTime>
  <Words>5652</Words>
  <Application>Microsoft Office PowerPoint</Application>
  <PresentationFormat>Widescreen</PresentationFormat>
  <Paragraphs>383</Paragraphs>
  <Slides>53</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Arial</vt:lpstr>
      <vt:lpstr>Calibri</vt:lpstr>
      <vt:lpstr>Franklin Gothic Book</vt:lpstr>
      <vt:lpstr>Perpetua</vt:lpstr>
      <vt:lpstr>Tahoma</vt:lpstr>
      <vt:lpstr>Times New Roman</vt:lpstr>
      <vt:lpstr>Wingdings</vt:lpstr>
      <vt:lpstr>Wingdings 2</vt:lpstr>
      <vt:lpstr>Equity</vt:lpstr>
      <vt:lpstr>BMNS4015.  PAD  Academic year 2026/27.   Lecture one: reading and referencing  </vt:lpstr>
      <vt:lpstr>Today</vt:lpstr>
      <vt:lpstr>Reading</vt:lpstr>
      <vt:lpstr>(Benefits of) reading (at university) </vt:lpstr>
      <vt:lpstr>Reading, note-making and referencing</vt:lpstr>
      <vt:lpstr>Referencing: why it is necessary at university</vt:lpstr>
      <vt:lpstr>PowerPoint Presentation</vt:lpstr>
      <vt:lpstr>Different referencing styles; the Harvard referencing style</vt:lpstr>
      <vt:lpstr>Referencing in the body of your work: in-text citations</vt:lpstr>
      <vt:lpstr>PowerPoint Presentation</vt:lpstr>
      <vt:lpstr>….this not the case for common knowledge</vt:lpstr>
      <vt:lpstr>Who are these people?  Are they in the domain of  common knowledge?  Would they need to be referenced? </vt:lpstr>
      <vt:lpstr>Heads of UK constituent countries: this should be common knowledge for people studying UK health and social care; so no references required </vt:lpstr>
      <vt:lpstr>PowerPoint Presentation</vt:lpstr>
      <vt:lpstr>   Knowledge and understanding skills   </vt:lpstr>
      <vt:lpstr>The importance of referencing</vt:lpstr>
      <vt:lpstr>But what exactly did he say?  </vt:lpstr>
      <vt:lpstr>Paraphrases and direct quotes: examples</vt:lpstr>
      <vt:lpstr>When to use direct quotes and when to paraphrase </vt:lpstr>
      <vt:lpstr>Setting out in-text citations: paraphrasing</vt:lpstr>
      <vt:lpstr>Setting out in-text citations: direct quotes</vt:lpstr>
      <vt:lpstr>PowerPoint Presentation</vt:lpstr>
      <vt:lpstr>Different ways of citing from the same source</vt:lpstr>
      <vt:lpstr>Direct quote/paraphrase</vt:lpstr>
      <vt:lpstr>PowerPoint Presentation</vt:lpstr>
      <vt:lpstr>Useful phrases for introducing citations (direct quotes or paraphrases)</vt:lpstr>
      <vt:lpstr>Different sorts of references: books</vt:lpstr>
      <vt:lpstr>Different sorts of references: governmental (and related) </vt:lpstr>
      <vt:lpstr>Governmental and related (cont.)</vt:lpstr>
      <vt:lpstr>Other organisations</vt:lpstr>
      <vt:lpstr>Journal articles </vt:lpstr>
      <vt:lpstr>Citations: points to remember…</vt:lpstr>
      <vt:lpstr>And…</vt:lpstr>
      <vt:lpstr>Reference lists and bibliographies</vt:lpstr>
      <vt:lpstr>References in the reference list</vt:lpstr>
      <vt:lpstr>Printed or electronic books </vt:lpstr>
      <vt:lpstr>Book reference</vt:lpstr>
      <vt:lpstr>PowerPoint Presentation</vt:lpstr>
      <vt:lpstr>PowerPoint Presentation</vt:lpstr>
      <vt:lpstr>PowerPoint Presentation</vt:lpstr>
      <vt:lpstr>Chapters or sections of edited books </vt:lpstr>
      <vt:lpstr>PowerPoint Presentation</vt:lpstr>
      <vt:lpstr>Journal articles </vt:lpstr>
      <vt:lpstr>PowerPoint Presentation</vt:lpstr>
      <vt:lpstr>Journal referencing </vt:lpstr>
      <vt:lpstr>Many types of information and many guides </vt:lpstr>
      <vt:lpstr>At home/for next week</vt:lpstr>
      <vt:lpstr>PowerPoint Presentation</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216</cp:revision>
  <dcterms:created xsi:type="dcterms:W3CDTF">2021-08-31T06:51:44Z</dcterms:created>
  <dcterms:modified xsi:type="dcterms:W3CDTF">2026-10-08T08:29:52Z</dcterms:modified>
</cp:coreProperties>
</file>