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4"/>
  </p:notesMasterIdLst>
  <p:sldIdLst>
    <p:sldId id="256" r:id="rId5"/>
    <p:sldId id="257" r:id="rId6"/>
    <p:sldId id="259" r:id="rId7"/>
    <p:sldId id="263" r:id="rId8"/>
    <p:sldId id="269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8" autoAdjust="0"/>
    <p:restoredTop sz="73457" autoAdjust="0"/>
  </p:normalViewPr>
  <p:slideViewPr>
    <p:cSldViewPr snapToGrid="0">
      <p:cViewPr>
        <p:scale>
          <a:sx n="50" d="100"/>
          <a:sy n="50" d="100"/>
        </p:scale>
        <p:origin x="14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tableStyles" Target="tableStyle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theme" Target="theme/theme1.xml" /><Relationship Id="rId2" Type="http://schemas.openxmlformats.org/officeDocument/2006/relationships/customXml" Target="../customXml/item2.xml" /><Relationship Id="rId16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presProps" Target="presProps.xml" /><Relationship Id="rId10" Type="http://schemas.openxmlformats.org/officeDocument/2006/relationships/slide" Target="slides/slide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648E8-8515-4C35-B4A2-042FC1653445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633813-7A80-4C5F-A67F-8AE9249FC9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943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33813-7A80-4C5F-A67F-8AE9249FC90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259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33813-7A80-4C5F-A67F-8AE9249FC90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943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33813-7A80-4C5F-A67F-8AE9249FC90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6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33813-7A80-4C5F-A67F-8AE9249FC90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613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33813-7A80-4C5F-A67F-8AE9249FC90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8641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33813-7A80-4C5F-A67F-8AE9249FC90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66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33813-7A80-4C5F-A67F-8AE9249FC90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621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458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703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727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890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646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962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74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737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764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631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526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19906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128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3279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1029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454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27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D296B98-9253-4FA3-B186-6BAA3080200D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46E98-0A78-49DF-9C79-88FE0AA1D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5254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7.svg" /><Relationship Id="rId4" Type="http://schemas.openxmlformats.org/officeDocument/2006/relationships/image" Target="../media/image6.png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08074" y="1219200"/>
            <a:ext cx="3949337" cy="2399941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4400" b="1" dirty="0"/>
              <a:t>Problem Solving and 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83829" y="3877056"/>
            <a:ext cx="4397828" cy="2084832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Iunia-Violeta Chiriac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2027536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BMSW4004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Task 1 PowerPoint Presentation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Sujeewa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Herath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3CC6E5D0-76F8-45AD-B3E5-7E37B50DC6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854" y="703489"/>
            <a:ext cx="5450557" cy="545055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7022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325" y="578894"/>
            <a:ext cx="8596668" cy="792706"/>
          </a:xfrm>
        </p:spPr>
        <p:txBody>
          <a:bodyPr/>
          <a:lstStyle/>
          <a:p>
            <a:pPr algn="ctr"/>
            <a:r>
              <a:rPr lang="en-US" b="1" dirty="0"/>
              <a:t>					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	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614" y="2233741"/>
            <a:ext cx="11870872" cy="388077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Nature and Impact of the complex problem on organizations and employees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Cause-and-effect analysis of the complex problem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Pestle Analysis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Evolutions of solutions to work-related stress: Decision Marking PMI and Grid Analysis </a:t>
            </a:r>
          </a:p>
          <a:p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24CB29-CE21-4135-BFF7-13058D2337C4}"/>
              </a:ext>
            </a:extLst>
          </p:cNvPr>
          <p:cNvSpPr txBox="1"/>
          <p:nvPr/>
        </p:nvSpPr>
        <p:spPr>
          <a:xfrm>
            <a:off x="883325" y="1499952"/>
            <a:ext cx="79986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 my presentation I will talk about this 4 main points: </a:t>
            </a:r>
          </a:p>
        </p:txBody>
      </p:sp>
    </p:spTree>
    <p:extLst>
      <p:ext uri="{BB962C8B-B14F-4D97-AF65-F5344CB8AC3E}">
        <p14:creationId xmlns:p14="http://schemas.microsoft.com/office/powerpoint/2010/main" val="2572251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701" y="339660"/>
            <a:ext cx="9509403" cy="13208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	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The Nature and Impact of the complex problem on organizations and employees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759" y="2160589"/>
            <a:ext cx="11373852" cy="388077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Damaging to both physical and emotional health if it becomes persistent (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Hassard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et al, 2018).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harms workers’ mental health, with an increased risk of depression, anxiety and burnout (Han et al, 2017)</a:t>
            </a:r>
          </a:p>
        </p:txBody>
      </p:sp>
    </p:spTree>
    <p:extLst>
      <p:ext uri="{BB962C8B-B14F-4D97-AF65-F5344CB8AC3E}">
        <p14:creationId xmlns:p14="http://schemas.microsoft.com/office/powerpoint/2010/main" val="1874768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9519" y="1037972"/>
            <a:ext cx="8596668" cy="1320800"/>
          </a:xfrm>
        </p:spPr>
        <p:txBody>
          <a:bodyPr/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8031" y="2023825"/>
            <a:ext cx="6768091" cy="40737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874B8D-A24C-4343-95E3-625DAAF63ABD}"/>
              </a:ext>
            </a:extLst>
          </p:cNvPr>
          <p:cNvSpPr txBox="1"/>
          <p:nvPr/>
        </p:nvSpPr>
        <p:spPr>
          <a:xfrm>
            <a:off x="2046331" y="312303"/>
            <a:ext cx="77560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Causes and Effects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8421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FC8058-F667-D844-AF1E-04429A1446A8}"/>
              </a:ext>
            </a:extLst>
          </p:cNvPr>
          <p:cNvSpPr txBox="1"/>
          <p:nvPr/>
        </p:nvSpPr>
        <p:spPr>
          <a:xfrm>
            <a:off x="2720420" y="558906"/>
            <a:ext cx="6200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 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47550715-91A1-1C44-ACA1-C273764D30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2073853"/>
              </p:ext>
            </p:extLst>
          </p:nvPr>
        </p:nvGraphicFramePr>
        <p:xfrm>
          <a:off x="237745" y="2136632"/>
          <a:ext cx="11722609" cy="29474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3768">
                  <a:extLst>
                    <a:ext uri="{9D8B030D-6E8A-4147-A177-3AD203B41FA5}">
                      <a16:colId xmlns:a16="http://schemas.microsoft.com/office/drawing/2014/main" val="1907480048"/>
                    </a:ext>
                  </a:extLst>
                </a:gridCol>
                <a:gridCol w="2601165">
                  <a:extLst>
                    <a:ext uri="{9D8B030D-6E8A-4147-A177-3AD203B41FA5}">
                      <a16:colId xmlns:a16="http://schemas.microsoft.com/office/drawing/2014/main" val="2817777834"/>
                    </a:ext>
                  </a:extLst>
                </a:gridCol>
                <a:gridCol w="1877077">
                  <a:extLst>
                    <a:ext uri="{9D8B030D-6E8A-4147-A177-3AD203B41FA5}">
                      <a16:colId xmlns:a16="http://schemas.microsoft.com/office/drawing/2014/main" val="2921844171"/>
                    </a:ext>
                  </a:extLst>
                </a:gridCol>
                <a:gridCol w="2113154">
                  <a:extLst>
                    <a:ext uri="{9D8B030D-6E8A-4147-A177-3AD203B41FA5}">
                      <a16:colId xmlns:a16="http://schemas.microsoft.com/office/drawing/2014/main" val="823477572"/>
                    </a:ext>
                  </a:extLst>
                </a:gridCol>
                <a:gridCol w="1480751">
                  <a:extLst>
                    <a:ext uri="{9D8B030D-6E8A-4147-A177-3AD203B41FA5}">
                      <a16:colId xmlns:a16="http://schemas.microsoft.com/office/drawing/2014/main" val="150300452"/>
                    </a:ext>
                  </a:extLst>
                </a:gridCol>
                <a:gridCol w="1696694">
                  <a:extLst>
                    <a:ext uri="{9D8B030D-6E8A-4147-A177-3AD203B41FA5}">
                      <a16:colId xmlns:a16="http://schemas.microsoft.com/office/drawing/2014/main" val="4116775869"/>
                    </a:ext>
                  </a:extLst>
                </a:gridCol>
              </a:tblGrid>
              <a:tr h="67047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2501636"/>
                  </a:ext>
                </a:extLst>
              </a:tr>
              <a:tr h="664114">
                <a:tc>
                  <a:txBody>
                    <a:bodyPr/>
                    <a:lstStyle/>
                    <a:p>
                      <a:r>
                        <a:rPr lang="en-US" dirty="0"/>
                        <a:t>Restrictions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New Technology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Employment lows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3936636"/>
                  </a:ext>
                </a:extLst>
              </a:tr>
              <a:tr h="664114">
                <a:tc>
                  <a:txBody>
                    <a:bodyPr/>
                    <a:lstStyle/>
                    <a:p>
                      <a:r>
                        <a:rPr lang="en-US" dirty="0"/>
                        <a:t>Tax 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Unemployment 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Lifestyle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Qualification 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Climate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Health and safety lows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615316"/>
                  </a:ext>
                </a:extLst>
              </a:tr>
              <a:tr h="948734">
                <a:tc>
                  <a:txBody>
                    <a:bodyPr/>
                    <a:lstStyle/>
                    <a:p>
                      <a:r>
                        <a:rPr lang="en-US" dirty="0"/>
                        <a:t>Policy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Health Consciousness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Innovation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Law enforcement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Discriminations lows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3920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267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169" y="487742"/>
            <a:ext cx="10539662" cy="646331"/>
          </a:xfrm>
        </p:spPr>
        <p:txBody>
          <a:bodyPr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Alternative Solutions to work-Related stress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81F0453-6ECF-6548-88F1-7B2E3F1E9A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860738"/>
              </p:ext>
            </p:extLst>
          </p:nvPr>
        </p:nvGraphicFramePr>
        <p:xfrm>
          <a:off x="1267326" y="1810586"/>
          <a:ext cx="9101970" cy="3657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6995">
                  <a:extLst>
                    <a:ext uri="{9D8B030D-6E8A-4147-A177-3AD203B41FA5}">
                      <a16:colId xmlns:a16="http://schemas.microsoft.com/office/drawing/2014/main" val="146806045"/>
                    </a:ext>
                  </a:extLst>
                </a:gridCol>
                <a:gridCol w="1516995">
                  <a:extLst>
                    <a:ext uri="{9D8B030D-6E8A-4147-A177-3AD203B41FA5}">
                      <a16:colId xmlns:a16="http://schemas.microsoft.com/office/drawing/2014/main" val="3864876730"/>
                    </a:ext>
                  </a:extLst>
                </a:gridCol>
                <a:gridCol w="1516995">
                  <a:extLst>
                    <a:ext uri="{9D8B030D-6E8A-4147-A177-3AD203B41FA5}">
                      <a16:colId xmlns:a16="http://schemas.microsoft.com/office/drawing/2014/main" val="2301233981"/>
                    </a:ext>
                  </a:extLst>
                </a:gridCol>
                <a:gridCol w="1516995">
                  <a:extLst>
                    <a:ext uri="{9D8B030D-6E8A-4147-A177-3AD203B41FA5}">
                      <a16:colId xmlns:a16="http://schemas.microsoft.com/office/drawing/2014/main" val="2071471801"/>
                    </a:ext>
                  </a:extLst>
                </a:gridCol>
                <a:gridCol w="1516995">
                  <a:extLst>
                    <a:ext uri="{9D8B030D-6E8A-4147-A177-3AD203B41FA5}">
                      <a16:colId xmlns:a16="http://schemas.microsoft.com/office/drawing/2014/main" val="3986206537"/>
                    </a:ext>
                  </a:extLst>
                </a:gridCol>
                <a:gridCol w="1516995">
                  <a:extLst>
                    <a:ext uri="{9D8B030D-6E8A-4147-A177-3AD203B41FA5}">
                      <a16:colId xmlns:a16="http://schemas.microsoft.com/office/drawing/2014/main" val="87868255"/>
                    </a:ext>
                  </a:extLst>
                </a:gridCol>
              </a:tblGrid>
              <a:tr h="47763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Natalie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Selina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Nisa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Crystal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170672"/>
                  </a:ext>
                </a:extLst>
              </a:tr>
              <a:tr h="824415">
                <a:tc>
                  <a:txBody>
                    <a:bodyPr/>
                    <a:lstStyle/>
                    <a:p>
                      <a:pPr lvl="0"/>
                      <a:r>
                        <a:rPr lang="en-US" dirty="0"/>
                        <a:t>Work Less Hours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= 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245523"/>
                  </a:ext>
                </a:extLst>
              </a:tr>
              <a:tr h="824415">
                <a:tc>
                  <a:txBody>
                    <a:bodyPr/>
                    <a:lstStyle/>
                    <a:p>
                      <a:pPr lvl="0"/>
                      <a:r>
                        <a:rPr lang="en-US" dirty="0"/>
                        <a:t>More Breaktime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263509"/>
                  </a:ext>
                </a:extLst>
              </a:tr>
              <a:tr h="1531057">
                <a:tc>
                  <a:txBody>
                    <a:bodyPr/>
                    <a:lstStyle/>
                    <a:p>
                      <a:pPr lvl="0"/>
                      <a:r>
                        <a:rPr lang="en-US" dirty="0"/>
                        <a:t>Consider Flexible work Schedules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= 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30712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0408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3216" y="335033"/>
            <a:ext cx="859666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Decision Marking PMI - Plus, Minus, Interesting</a:t>
            </a:r>
            <a:br>
              <a:rPr lang="en-US" sz="4000" dirty="0"/>
            </a:br>
            <a:endParaRPr lang="en-US" sz="40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00164DDC-054D-0246-9A4F-36E43D902C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5851106"/>
              </p:ext>
            </p:extLst>
          </p:nvPr>
        </p:nvGraphicFramePr>
        <p:xfrm>
          <a:off x="611205" y="2290064"/>
          <a:ext cx="10690779" cy="2556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3896">
                  <a:extLst>
                    <a:ext uri="{9D8B030D-6E8A-4147-A177-3AD203B41FA5}">
                      <a16:colId xmlns:a16="http://schemas.microsoft.com/office/drawing/2014/main" val="3174578753"/>
                    </a:ext>
                  </a:extLst>
                </a:gridCol>
                <a:gridCol w="3053896">
                  <a:extLst>
                    <a:ext uri="{9D8B030D-6E8A-4147-A177-3AD203B41FA5}">
                      <a16:colId xmlns:a16="http://schemas.microsoft.com/office/drawing/2014/main" val="2159596950"/>
                    </a:ext>
                  </a:extLst>
                </a:gridCol>
                <a:gridCol w="4582987">
                  <a:extLst>
                    <a:ext uri="{9D8B030D-6E8A-4147-A177-3AD203B41FA5}">
                      <a16:colId xmlns:a16="http://schemas.microsoft.com/office/drawing/2014/main" val="2544274329"/>
                    </a:ext>
                  </a:extLst>
                </a:gridCol>
              </a:tblGrid>
              <a:tr h="511251">
                <a:tc>
                  <a:txBody>
                    <a:bodyPr/>
                    <a:lstStyle/>
                    <a:p>
                      <a:r>
                        <a:rPr lang="en-US" dirty="0"/>
                        <a:t>Plus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Minus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Interesting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0747174"/>
                  </a:ext>
                </a:extLst>
              </a:tr>
              <a:tr h="511251">
                <a:tc>
                  <a:txBody>
                    <a:bodyPr/>
                    <a:lstStyle/>
                    <a:p>
                      <a:r>
                        <a:rPr lang="en-US" dirty="0"/>
                        <a:t>Moving the job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Distance 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Mental Health +5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172123"/>
                  </a:ext>
                </a:extLst>
              </a:tr>
              <a:tr h="511251">
                <a:tc>
                  <a:txBody>
                    <a:bodyPr/>
                    <a:lstStyle/>
                    <a:p>
                      <a:r>
                        <a:rPr lang="en-US" dirty="0"/>
                        <a:t>More money 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New place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New qualification +3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9182640"/>
                  </a:ext>
                </a:extLst>
              </a:tr>
              <a:tr h="511251">
                <a:tc>
                  <a:txBody>
                    <a:bodyPr/>
                    <a:lstStyle/>
                    <a:p>
                      <a:r>
                        <a:rPr lang="en-US" dirty="0"/>
                        <a:t>More time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More Training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Effective teams +2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1002120"/>
                  </a:ext>
                </a:extLst>
              </a:tr>
              <a:tr h="511251">
                <a:tc>
                  <a:txBody>
                    <a:bodyPr/>
                    <a:lstStyle/>
                    <a:p>
                      <a:r>
                        <a:rPr lang="en-US"/>
                        <a:t>Total = 12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Total= -12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Total = 10                            </a:t>
                      </a:r>
                      <a:r>
                        <a:rPr lang="en-US">
                          <a:solidFill>
                            <a:srgbClr val="FF0000"/>
                          </a:solidFill>
                        </a:rPr>
                        <a:t>12+10-12 =10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088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5045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3600" y="423574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Grid Analysis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DA41928-A40E-1542-AAAF-E3E64C662A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8689636"/>
              </p:ext>
            </p:extLst>
          </p:nvPr>
        </p:nvGraphicFramePr>
        <p:xfrm>
          <a:off x="738163" y="2093952"/>
          <a:ext cx="10715673" cy="301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5842">
                  <a:extLst>
                    <a:ext uri="{9D8B030D-6E8A-4147-A177-3AD203B41FA5}">
                      <a16:colId xmlns:a16="http://schemas.microsoft.com/office/drawing/2014/main" val="1420986833"/>
                    </a:ext>
                  </a:extLst>
                </a:gridCol>
                <a:gridCol w="2070426">
                  <a:extLst>
                    <a:ext uri="{9D8B030D-6E8A-4147-A177-3AD203B41FA5}">
                      <a16:colId xmlns:a16="http://schemas.microsoft.com/office/drawing/2014/main" val="2179711935"/>
                    </a:ext>
                  </a:extLst>
                </a:gridCol>
                <a:gridCol w="2143135">
                  <a:extLst>
                    <a:ext uri="{9D8B030D-6E8A-4147-A177-3AD203B41FA5}">
                      <a16:colId xmlns:a16="http://schemas.microsoft.com/office/drawing/2014/main" val="951904467"/>
                    </a:ext>
                  </a:extLst>
                </a:gridCol>
                <a:gridCol w="2143135">
                  <a:extLst>
                    <a:ext uri="{9D8B030D-6E8A-4147-A177-3AD203B41FA5}">
                      <a16:colId xmlns:a16="http://schemas.microsoft.com/office/drawing/2014/main" val="4260302802"/>
                    </a:ext>
                  </a:extLst>
                </a:gridCol>
                <a:gridCol w="2143135">
                  <a:extLst>
                    <a:ext uri="{9D8B030D-6E8A-4147-A177-3AD203B41FA5}">
                      <a16:colId xmlns:a16="http://schemas.microsoft.com/office/drawing/2014/main" val="821725668"/>
                    </a:ext>
                  </a:extLst>
                </a:gridCol>
              </a:tblGrid>
              <a:tr h="48201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112437"/>
                  </a:ext>
                </a:extLst>
              </a:tr>
              <a:tr h="465450">
                <a:tc>
                  <a:txBody>
                    <a:bodyPr/>
                    <a:lstStyle/>
                    <a:p>
                      <a:r>
                        <a:rPr lang="en-US" dirty="0"/>
                        <a:t>Alternative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Traveling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3241632"/>
                  </a:ext>
                </a:extLst>
              </a:tr>
              <a:tr h="465450">
                <a:tc>
                  <a:txBody>
                    <a:bodyPr/>
                    <a:lstStyle/>
                    <a:p>
                      <a:r>
                        <a:rPr lang="en-US" dirty="0"/>
                        <a:t>Work Less </a:t>
                      </a:r>
                      <a:r>
                        <a:rPr lang="en-US"/>
                        <a:t>Hours </a:t>
                      </a:r>
                      <a:r>
                        <a:rPr lang="ro-RO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8 – 16 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6</a:t>
                      </a:r>
                      <a:r>
                        <a:rPr lang="ro-RO"/>
                        <a:t> – 12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= </a:t>
                      </a:r>
                      <a:r>
                        <a:rPr lang="ro-RO"/>
                        <a:t>28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2722258"/>
                  </a:ext>
                </a:extLst>
              </a:tr>
              <a:tr h="803380">
                <a:tc>
                  <a:txBody>
                    <a:bodyPr/>
                    <a:lstStyle/>
                    <a:p>
                      <a:r>
                        <a:rPr lang="en-US" dirty="0"/>
                        <a:t>Change </a:t>
                      </a:r>
                      <a:r>
                        <a:rPr lang="en-US"/>
                        <a:t>Department </a:t>
                      </a:r>
                      <a:r>
                        <a:rPr lang="ro-RO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9 – 27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7 – 21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  <a:r>
                        <a:rPr lang="ro-RO"/>
                        <a:t> – 15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= </a:t>
                      </a:r>
                      <a:r>
                        <a:rPr lang="ro-RO">
                          <a:solidFill>
                            <a:srgbClr val="FF0000"/>
                          </a:solidFill>
                        </a:rPr>
                        <a:t>63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5082397"/>
                  </a:ext>
                </a:extLst>
              </a:tr>
              <a:tr h="803380">
                <a:tc>
                  <a:txBody>
                    <a:bodyPr/>
                    <a:lstStyle/>
                    <a:p>
                      <a:r>
                        <a:rPr lang="en-US" dirty="0"/>
                        <a:t>Change </a:t>
                      </a:r>
                      <a:r>
                        <a:rPr lang="en-US"/>
                        <a:t>the job</a:t>
                      </a:r>
                      <a:r>
                        <a:rPr lang="ro-RO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 – 10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 – 10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/>
                        <a:t>10 – 10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= </a:t>
                      </a:r>
                      <a:r>
                        <a:rPr lang="ro-RO">
                          <a:solidFill>
                            <a:schemeClr val="bg1"/>
                          </a:solidFill>
                        </a:rPr>
                        <a:t>30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7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3742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8470" y="65063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2160589"/>
            <a:ext cx="10809817" cy="3840161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Organizations and employees both suffer from work-related stress.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Healthier employees operating under manageable levels of stress will be happier and more positive, helping to maintain a strong, healthy workplace culture that's conducive to creativity and productivity.</a:t>
            </a:r>
          </a:p>
        </p:txBody>
      </p:sp>
    </p:spTree>
    <p:extLst>
      <p:ext uri="{BB962C8B-B14F-4D97-AF65-F5344CB8AC3E}">
        <p14:creationId xmlns:p14="http://schemas.microsoft.com/office/powerpoint/2010/main" val="20449477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7" ma:contentTypeDescription="Create a new document." ma:contentTypeScope="" ma:versionID="1f62858b69daeb2e8cacd0c4a4ec61cb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37750dadc7d6147283f4be76d4ff2531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AFC165E-A3E1-4439-B2BA-52DAC1E6AF9B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39176C16-88B1-41D7-B125-1C6E4F846B08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0340dd18-0450-4afb-b5d1-97b484958e7b"/>
    <ds:schemaRef ds:uri="5861d064-84cb-4d90-8285-3b98c6fe9678"/>
  </ds:schemaRefs>
</ds:datastoreItem>
</file>

<file path=customXml/itemProps3.xml><?xml version="1.0" encoding="utf-8"?>
<ds:datastoreItem xmlns:ds="http://schemas.openxmlformats.org/officeDocument/2006/customXml" ds:itemID="{4DEFB7EF-85B5-4D37-9DD1-79C163A31F9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113</TotalTime>
  <Words>344</Words>
  <Application>Microsoft Office PowerPoint</Application>
  <PresentationFormat>Widescreen</PresentationFormat>
  <Paragraphs>111</Paragraphs>
  <Slides>9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Problem Solving and Decision Making</vt:lpstr>
      <vt:lpstr>      Introduction</vt:lpstr>
      <vt:lpstr> The Nature and Impact of the complex problem on organizations and employees</vt:lpstr>
      <vt:lpstr>Fishbone Diagram</vt:lpstr>
      <vt:lpstr>PowerPoint Presentation</vt:lpstr>
      <vt:lpstr>Alternative Solutions to work-Related stress </vt:lpstr>
      <vt:lpstr>Decision Marking PMI - Plus, Minus, Interesting </vt:lpstr>
      <vt:lpstr>Grid Analysis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WA</dc:creator>
  <cp:lastModifiedBy>Iunia Chiriac</cp:lastModifiedBy>
  <cp:revision>9</cp:revision>
  <dcterms:created xsi:type="dcterms:W3CDTF">2021-11-05T17:27:07Z</dcterms:created>
  <dcterms:modified xsi:type="dcterms:W3CDTF">2021-11-08T22:16:50Z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