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69" r:id="rId3"/>
    <p:sldId id="277" r:id="rId4"/>
    <p:sldId id="271" r:id="rId5"/>
    <p:sldId id="264" r:id="rId6"/>
    <p:sldId id="265" r:id="rId7"/>
    <p:sldId id="266" r:id="rId8"/>
    <p:sldId id="267" r:id="rId9"/>
    <p:sldId id="275" r:id="rId10"/>
    <p:sldId id="268" r:id="rId11"/>
    <p:sldId id="258" r:id="rId12"/>
    <p:sldId id="257" r:id="rId13"/>
    <p:sldId id="276" r:id="rId14"/>
    <p:sldId id="278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D60093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2"/>
    <p:restoredTop sz="94643"/>
  </p:normalViewPr>
  <p:slideViewPr>
    <p:cSldViewPr>
      <p:cViewPr>
        <p:scale>
          <a:sx n="59" d="100"/>
          <a:sy n="59" d="100"/>
        </p:scale>
        <p:origin x="368" y="8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9BEC9E-D8DA-497F-83F5-73841155B155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D85444-767B-4B0E-810D-172808FFEB04}">
      <dgm:prSet phldrT="[Text]"/>
      <dgm:spPr/>
      <dgm:t>
        <a:bodyPr/>
        <a:lstStyle/>
        <a:p>
          <a:r>
            <a:rPr lang="en-GB" b="1"/>
            <a:t>Diversity Management Issue</a:t>
          </a:r>
        </a:p>
        <a:p>
          <a:r>
            <a:rPr lang="en-GB" b="0"/>
            <a:t>Equality Act 2010</a:t>
          </a:r>
        </a:p>
        <a:p>
          <a:r>
            <a:rPr lang="en-GB" b="0"/>
            <a:t>Appreciating and Making use of Diversity</a:t>
          </a:r>
        </a:p>
      </dgm:t>
    </dgm:pt>
    <dgm:pt modelId="{349CC149-D88E-48F2-A3A1-2BCD62FD7FA3}" type="parTrans" cxnId="{3CF98D4C-2F11-44EF-B389-96843ECBAC7F}">
      <dgm:prSet/>
      <dgm:spPr/>
      <dgm:t>
        <a:bodyPr/>
        <a:lstStyle/>
        <a:p>
          <a:endParaRPr lang="en-GB"/>
        </a:p>
      </dgm:t>
    </dgm:pt>
    <dgm:pt modelId="{3AA64FF8-7198-4AFE-831F-9883D7C03304}" type="sibTrans" cxnId="{3CF98D4C-2F11-44EF-B389-96843ECBAC7F}">
      <dgm:prSet/>
      <dgm:spPr/>
      <dgm:t>
        <a:bodyPr/>
        <a:lstStyle/>
        <a:p>
          <a:endParaRPr lang="en-GB"/>
        </a:p>
      </dgm:t>
    </dgm:pt>
    <dgm:pt modelId="{A39425FB-3DA4-40C2-AF86-918D313FAC8A}">
      <dgm:prSet phldrT="[Text]" custT="1"/>
      <dgm:spPr/>
      <dgm:t>
        <a:bodyPr/>
        <a:lstStyle/>
        <a:p>
          <a:r>
            <a:rPr lang="en-GB" sz="1000" b="1" dirty="0"/>
            <a:t>Strategic HR</a:t>
          </a:r>
          <a:endParaRPr lang="en-GB" sz="1000" b="0" dirty="0"/>
        </a:p>
        <a:p>
          <a:r>
            <a:rPr lang="en-GB" sz="1000" b="0" dirty="0"/>
            <a:t>Organizational Diversity Culture.</a:t>
          </a:r>
        </a:p>
        <a:p>
          <a:r>
            <a:rPr lang="en-GB" sz="1000" b="0" dirty="0"/>
            <a:t>Business Strategy that Values Diversity.</a:t>
          </a:r>
        </a:p>
        <a:p>
          <a:r>
            <a:rPr lang="en-GB" sz="1000" b="0" dirty="0"/>
            <a:t>Formalized HR Policies.</a:t>
          </a:r>
        </a:p>
        <a:p>
          <a:r>
            <a:rPr lang="en-GB" sz="1000" b="0" dirty="0"/>
            <a:t>Measuring and Auditing Diversity</a:t>
          </a:r>
          <a:r>
            <a:rPr lang="en-GB" sz="700" b="0" dirty="0"/>
            <a:t>.</a:t>
          </a:r>
        </a:p>
      </dgm:t>
    </dgm:pt>
    <dgm:pt modelId="{3DD6FF9A-8614-414B-AB09-F8969ED86E44}" type="parTrans" cxnId="{B4ACA6D1-893C-4FD6-A0CA-24910D273BFC}">
      <dgm:prSet/>
      <dgm:spPr/>
      <dgm:t>
        <a:bodyPr/>
        <a:lstStyle/>
        <a:p>
          <a:endParaRPr lang="en-GB"/>
        </a:p>
      </dgm:t>
    </dgm:pt>
    <dgm:pt modelId="{F41EF044-A148-4AF5-AA38-DCA4E2CCDF38}" type="sibTrans" cxnId="{B4ACA6D1-893C-4FD6-A0CA-24910D273BFC}">
      <dgm:prSet/>
      <dgm:spPr/>
      <dgm:t>
        <a:bodyPr/>
        <a:lstStyle/>
        <a:p>
          <a:endParaRPr lang="en-GB"/>
        </a:p>
      </dgm:t>
    </dgm:pt>
    <dgm:pt modelId="{65491FE6-F011-4007-86D1-9460623D7510}">
      <dgm:prSet phldrT="[Text]" custT="1"/>
      <dgm:spPr/>
      <dgm:t>
        <a:bodyPr/>
        <a:lstStyle/>
        <a:p>
          <a:r>
            <a:rPr lang="en-GB" sz="1000" b="1"/>
            <a:t>Tactical HR</a:t>
          </a:r>
        </a:p>
        <a:p>
          <a:r>
            <a:rPr lang="en-GB" sz="1000" b="0"/>
            <a:t>Recruitment.</a:t>
          </a:r>
        </a:p>
        <a:p>
          <a:r>
            <a:rPr lang="en-GB" sz="1000" b="0"/>
            <a:t>Training and Development.</a:t>
          </a:r>
        </a:p>
        <a:p>
          <a:r>
            <a:rPr lang="en-GB" sz="1000" b="0"/>
            <a:t>Remuneration.</a:t>
          </a:r>
        </a:p>
      </dgm:t>
    </dgm:pt>
    <dgm:pt modelId="{1B267B71-DB69-4375-A6BA-1F62BA73A99D}" type="parTrans" cxnId="{44885CB1-110A-4D2D-8328-BA57F15D477B}">
      <dgm:prSet/>
      <dgm:spPr/>
      <dgm:t>
        <a:bodyPr/>
        <a:lstStyle/>
        <a:p>
          <a:endParaRPr lang="en-GB"/>
        </a:p>
      </dgm:t>
    </dgm:pt>
    <dgm:pt modelId="{0AD4E093-6BD3-4CBB-86D2-911FFBEFFFA6}" type="sibTrans" cxnId="{44885CB1-110A-4D2D-8328-BA57F15D477B}">
      <dgm:prSet/>
      <dgm:spPr/>
      <dgm:t>
        <a:bodyPr/>
        <a:lstStyle/>
        <a:p>
          <a:endParaRPr lang="en-GB"/>
        </a:p>
      </dgm:t>
    </dgm:pt>
    <dgm:pt modelId="{8F8F4E9B-3AC4-4A8F-A450-30CDD67FF849}">
      <dgm:prSet phldrT="[Text]" custT="1"/>
      <dgm:spPr/>
      <dgm:t>
        <a:bodyPr/>
        <a:lstStyle/>
        <a:p>
          <a:r>
            <a:rPr lang="en-GB" sz="1000" b="1" dirty="0"/>
            <a:t>Operational HR</a:t>
          </a:r>
        </a:p>
        <a:p>
          <a:r>
            <a:rPr lang="en-GB" sz="1000" b="0" dirty="0"/>
            <a:t>Educating Employees.</a:t>
          </a:r>
        </a:p>
        <a:p>
          <a:r>
            <a:rPr lang="en-GB" sz="1000" b="0" dirty="0"/>
            <a:t>Flexible Employment.</a:t>
          </a:r>
        </a:p>
        <a:p>
          <a:r>
            <a:rPr lang="en-GB" sz="1000" b="0" dirty="0"/>
            <a:t>Networking Communication.</a:t>
          </a:r>
        </a:p>
        <a:p>
          <a:r>
            <a:rPr lang="en-GB" sz="1000" b="0" dirty="0"/>
            <a:t>Support for Generating Work Life Balance</a:t>
          </a:r>
        </a:p>
      </dgm:t>
    </dgm:pt>
    <dgm:pt modelId="{7D7FB167-1735-40BD-B553-914DED175818}" type="parTrans" cxnId="{99EFFBB3-DDBE-43BB-96AF-5D15F18A05BF}">
      <dgm:prSet/>
      <dgm:spPr/>
      <dgm:t>
        <a:bodyPr/>
        <a:lstStyle/>
        <a:p>
          <a:endParaRPr lang="en-GB"/>
        </a:p>
      </dgm:t>
    </dgm:pt>
    <dgm:pt modelId="{B17D3C4F-1100-475D-AA5C-2B108945E4F8}" type="sibTrans" cxnId="{99EFFBB3-DDBE-43BB-96AF-5D15F18A05BF}">
      <dgm:prSet/>
      <dgm:spPr/>
      <dgm:t>
        <a:bodyPr/>
        <a:lstStyle/>
        <a:p>
          <a:endParaRPr lang="en-GB"/>
        </a:p>
      </dgm:t>
    </dgm:pt>
    <dgm:pt modelId="{5D832D0C-1EC4-40FF-911A-C5737FC5DC78}">
      <dgm:prSet custT="1"/>
      <dgm:spPr/>
      <dgm:t>
        <a:bodyPr/>
        <a:lstStyle/>
        <a:p>
          <a:r>
            <a:rPr lang="en-GB" sz="1000" b="1"/>
            <a:t>Line Manager Involvemen</a:t>
          </a:r>
          <a:r>
            <a:rPr lang="en-GB" sz="700"/>
            <a:t>t</a:t>
          </a:r>
        </a:p>
      </dgm:t>
    </dgm:pt>
    <dgm:pt modelId="{3CBC545B-175C-4428-8475-03CF6302CCCD}" type="parTrans" cxnId="{309B55DE-4773-47CB-98F5-32951994757B}">
      <dgm:prSet/>
      <dgm:spPr/>
      <dgm:t>
        <a:bodyPr/>
        <a:lstStyle/>
        <a:p>
          <a:endParaRPr lang="en-GB"/>
        </a:p>
      </dgm:t>
    </dgm:pt>
    <dgm:pt modelId="{3328AE83-7582-46B4-8F21-2D8D17C7BDFC}" type="sibTrans" cxnId="{309B55DE-4773-47CB-98F5-32951994757B}">
      <dgm:prSet/>
      <dgm:spPr/>
      <dgm:t>
        <a:bodyPr/>
        <a:lstStyle/>
        <a:p>
          <a:endParaRPr lang="en-GB"/>
        </a:p>
      </dgm:t>
    </dgm:pt>
    <dgm:pt modelId="{0E514BF0-3BAC-4479-8643-612A23DB74FD}">
      <dgm:prSet custT="1"/>
      <dgm:spPr/>
      <dgm:t>
        <a:bodyPr/>
        <a:lstStyle/>
        <a:p>
          <a:r>
            <a:rPr lang="en-GB" sz="1000" b="1"/>
            <a:t>Diversity Management Objectives</a:t>
          </a:r>
        </a:p>
        <a:p>
          <a:r>
            <a:rPr lang="en-GB" sz="1000" b="0"/>
            <a:t>Compliance with Equality legislation.</a:t>
          </a:r>
        </a:p>
        <a:p>
          <a:r>
            <a:rPr lang="en-GB" sz="1000" b="0"/>
            <a:t>Innovation / Creativity.</a:t>
          </a:r>
        </a:p>
        <a:p>
          <a:r>
            <a:rPr lang="en-GB" sz="1000" b="0"/>
            <a:t>Employee Attraction  / Retention.</a:t>
          </a:r>
        </a:p>
        <a:p>
          <a:r>
            <a:rPr lang="en-GB" sz="1000" b="0"/>
            <a:t>Turnover and absenteeism reduction.</a:t>
          </a:r>
        </a:p>
        <a:p>
          <a:r>
            <a:rPr lang="en-GB" sz="1000" b="0"/>
            <a:t>Greater Marketing Capability.</a:t>
          </a:r>
        </a:p>
        <a:p>
          <a:r>
            <a:rPr lang="en-GB" sz="1000" b="0"/>
            <a:t>HIgh Organizational Performance</a:t>
          </a:r>
        </a:p>
      </dgm:t>
    </dgm:pt>
    <dgm:pt modelId="{64A0A235-699B-4F5C-A73C-591084A4B5E1}" type="parTrans" cxnId="{4AA461F0-9A22-4EC2-8351-E825E6E6B946}">
      <dgm:prSet/>
      <dgm:spPr/>
      <dgm:t>
        <a:bodyPr/>
        <a:lstStyle/>
        <a:p>
          <a:endParaRPr lang="en-GB"/>
        </a:p>
      </dgm:t>
    </dgm:pt>
    <dgm:pt modelId="{29CCD7E0-A477-4E53-9B1A-8151FC6B5A08}" type="sibTrans" cxnId="{4AA461F0-9A22-4EC2-8351-E825E6E6B946}">
      <dgm:prSet/>
      <dgm:spPr/>
      <dgm:t>
        <a:bodyPr/>
        <a:lstStyle/>
        <a:p>
          <a:endParaRPr lang="en-GB"/>
        </a:p>
      </dgm:t>
    </dgm:pt>
    <dgm:pt modelId="{E756B26E-3071-42BC-8AB3-91843B1A16C6}" type="pres">
      <dgm:prSet presAssocID="{859BEC9E-D8DA-497F-83F5-73841155B15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99F25AF-5EBD-41B6-9D21-6BABCCD37C66}" type="pres">
      <dgm:prSet presAssocID="{81D85444-767B-4B0E-810D-172808FFEB04}" presName="hierRoot1" presStyleCnt="0">
        <dgm:presLayoutVars>
          <dgm:hierBranch val="init"/>
        </dgm:presLayoutVars>
      </dgm:prSet>
      <dgm:spPr/>
    </dgm:pt>
    <dgm:pt modelId="{F828C6FC-E77F-487F-B460-5C8B470E2EA1}" type="pres">
      <dgm:prSet presAssocID="{81D85444-767B-4B0E-810D-172808FFEB04}" presName="rootComposite1" presStyleCnt="0"/>
      <dgm:spPr/>
    </dgm:pt>
    <dgm:pt modelId="{4EFF8784-3099-422A-B3C0-ED06E2FB31A9}" type="pres">
      <dgm:prSet presAssocID="{81D85444-767B-4B0E-810D-172808FFEB0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828139B-3DF9-4352-A274-BB420C38223D}" type="pres">
      <dgm:prSet presAssocID="{81D85444-767B-4B0E-810D-172808FFEB04}" presName="rootConnector1" presStyleLbl="node1" presStyleIdx="0" presStyleCnt="0"/>
      <dgm:spPr/>
      <dgm:t>
        <a:bodyPr/>
        <a:lstStyle/>
        <a:p>
          <a:endParaRPr lang="en-GB"/>
        </a:p>
      </dgm:t>
    </dgm:pt>
    <dgm:pt modelId="{13EA318F-138E-4808-909A-AD6E17835481}" type="pres">
      <dgm:prSet presAssocID="{81D85444-767B-4B0E-810D-172808FFEB04}" presName="hierChild2" presStyleCnt="0"/>
      <dgm:spPr/>
    </dgm:pt>
    <dgm:pt modelId="{3A567811-00CC-4960-BD1B-6F55B64FF03E}" type="pres">
      <dgm:prSet presAssocID="{3DD6FF9A-8614-414B-AB09-F8969ED86E44}" presName="Name64" presStyleLbl="parChTrans1D2" presStyleIdx="0" presStyleCnt="3"/>
      <dgm:spPr/>
      <dgm:t>
        <a:bodyPr/>
        <a:lstStyle/>
        <a:p>
          <a:endParaRPr lang="en-GB"/>
        </a:p>
      </dgm:t>
    </dgm:pt>
    <dgm:pt modelId="{B0AFCF87-F3F4-4431-BF0B-C9C1612A1747}" type="pres">
      <dgm:prSet presAssocID="{A39425FB-3DA4-40C2-AF86-918D313FAC8A}" presName="hierRoot2" presStyleCnt="0">
        <dgm:presLayoutVars>
          <dgm:hierBranch val="init"/>
        </dgm:presLayoutVars>
      </dgm:prSet>
      <dgm:spPr/>
    </dgm:pt>
    <dgm:pt modelId="{95FC6067-1F24-496B-AAC7-6FBA2A6AA404}" type="pres">
      <dgm:prSet presAssocID="{A39425FB-3DA4-40C2-AF86-918D313FAC8A}" presName="rootComposite" presStyleCnt="0"/>
      <dgm:spPr/>
    </dgm:pt>
    <dgm:pt modelId="{BA93430B-99E6-4E6F-9726-360E8CE9F090}" type="pres">
      <dgm:prSet presAssocID="{A39425FB-3DA4-40C2-AF86-918D313FAC8A}" presName="rootText" presStyleLbl="node2" presStyleIdx="0" presStyleCnt="3" custScaleY="21010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7775349-20D2-446E-BD24-85709E713529}" type="pres">
      <dgm:prSet presAssocID="{A39425FB-3DA4-40C2-AF86-918D313FAC8A}" presName="rootConnector" presStyleLbl="node2" presStyleIdx="0" presStyleCnt="3"/>
      <dgm:spPr/>
      <dgm:t>
        <a:bodyPr/>
        <a:lstStyle/>
        <a:p>
          <a:endParaRPr lang="en-GB"/>
        </a:p>
      </dgm:t>
    </dgm:pt>
    <dgm:pt modelId="{D6898054-BDB5-4A70-A107-14A7DA04E54B}" type="pres">
      <dgm:prSet presAssocID="{A39425FB-3DA4-40C2-AF86-918D313FAC8A}" presName="hierChild4" presStyleCnt="0"/>
      <dgm:spPr/>
    </dgm:pt>
    <dgm:pt modelId="{19F75579-4E9C-4A6A-A607-F0EE48533987}" type="pres">
      <dgm:prSet presAssocID="{A39425FB-3DA4-40C2-AF86-918D313FAC8A}" presName="hierChild5" presStyleCnt="0"/>
      <dgm:spPr/>
    </dgm:pt>
    <dgm:pt modelId="{3ED87672-1C58-469F-A678-9C1E9A5E0916}" type="pres">
      <dgm:prSet presAssocID="{1B267B71-DB69-4375-A6BA-1F62BA73A99D}" presName="Name64" presStyleLbl="parChTrans1D2" presStyleIdx="1" presStyleCnt="3"/>
      <dgm:spPr/>
      <dgm:t>
        <a:bodyPr/>
        <a:lstStyle/>
        <a:p>
          <a:endParaRPr lang="en-GB"/>
        </a:p>
      </dgm:t>
    </dgm:pt>
    <dgm:pt modelId="{F85C1A22-8816-49D8-B630-6CDB21EFC464}" type="pres">
      <dgm:prSet presAssocID="{65491FE6-F011-4007-86D1-9460623D7510}" presName="hierRoot2" presStyleCnt="0">
        <dgm:presLayoutVars>
          <dgm:hierBranch val="init"/>
        </dgm:presLayoutVars>
      </dgm:prSet>
      <dgm:spPr/>
    </dgm:pt>
    <dgm:pt modelId="{D60CBF83-6EA3-46C8-98C3-F55F8F966F33}" type="pres">
      <dgm:prSet presAssocID="{65491FE6-F011-4007-86D1-9460623D7510}" presName="rootComposite" presStyleCnt="0"/>
      <dgm:spPr/>
    </dgm:pt>
    <dgm:pt modelId="{2CA68A38-0E65-4EF1-9AB1-40B617D1E921}" type="pres">
      <dgm:prSet presAssocID="{65491FE6-F011-4007-86D1-9460623D7510}" presName="rootText" presStyleLbl="node2" presStyleIdx="1" presStyleCnt="3" custScaleY="13911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8939D67-977E-41BD-8556-9B278F0CE233}" type="pres">
      <dgm:prSet presAssocID="{65491FE6-F011-4007-86D1-9460623D7510}" presName="rootConnector" presStyleLbl="node2" presStyleIdx="1" presStyleCnt="3"/>
      <dgm:spPr/>
      <dgm:t>
        <a:bodyPr/>
        <a:lstStyle/>
        <a:p>
          <a:endParaRPr lang="en-GB"/>
        </a:p>
      </dgm:t>
    </dgm:pt>
    <dgm:pt modelId="{554F323A-3FC8-468F-9E81-81DB147F8CA3}" type="pres">
      <dgm:prSet presAssocID="{65491FE6-F011-4007-86D1-9460623D7510}" presName="hierChild4" presStyleCnt="0"/>
      <dgm:spPr/>
    </dgm:pt>
    <dgm:pt modelId="{12245933-875D-490C-86E3-33D6E9A13707}" type="pres">
      <dgm:prSet presAssocID="{3CBC545B-175C-4428-8475-03CF6302CCCD}" presName="Name64" presStyleLbl="parChTrans1D3" presStyleIdx="0" presStyleCnt="1"/>
      <dgm:spPr/>
      <dgm:t>
        <a:bodyPr/>
        <a:lstStyle/>
        <a:p>
          <a:endParaRPr lang="en-GB"/>
        </a:p>
      </dgm:t>
    </dgm:pt>
    <dgm:pt modelId="{4166C575-19F9-48F1-87AF-BFF47921B339}" type="pres">
      <dgm:prSet presAssocID="{5D832D0C-1EC4-40FF-911A-C5737FC5DC78}" presName="hierRoot2" presStyleCnt="0">
        <dgm:presLayoutVars>
          <dgm:hierBranch val="init"/>
        </dgm:presLayoutVars>
      </dgm:prSet>
      <dgm:spPr/>
    </dgm:pt>
    <dgm:pt modelId="{C7FEE8D3-DC18-441B-A53E-3F219FB286E3}" type="pres">
      <dgm:prSet presAssocID="{5D832D0C-1EC4-40FF-911A-C5737FC5DC78}" presName="rootComposite" presStyleCnt="0"/>
      <dgm:spPr/>
    </dgm:pt>
    <dgm:pt modelId="{AEEDD11E-99B4-4D0C-B517-61DE9F34CA64}" type="pres">
      <dgm:prSet presAssocID="{5D832D0C-1EC4-40FF-911A-C5737FC5DC78}" presName="rootText" presStyleLbl="node3" presStyleIdx="0" presStyleCnt="1" custScaleX="36707" custScaleY="409159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C36C0C9-7A79-4AD3-95FE-94E08C1635B3}" type="pres">
      <dgm:prSet presAssocID="{5D832D0C-1EC4-40FF-911A-C5737FC5DC78}" presName="rootConnector" presStyleLbl="node3" presStyleIdx="0" presStyleCnt="1"/>
      <dgm:spPr/>
      <dgm:t>
        <a:bodyPr/>
        <a:lstStyle/>
        <a:p>
          <a:endParaRPr lang="en-GB"/>
        </a:p>
      </dgm:t>
    </dgm:pt>
    <dgm:pt modelId="{F28BAF1E-653D-4D96-B96D-FCDE9FAC595B}" type="pres">
      <dgm:prSet presAssocID="{5D832D0C-1EC4-40FF-911A-C5737FC5DC78}" presName="hierChild4" presStyleCnt="0"/>
      <dgm:spPr/>
    </dgm:pt>
    <dgm:pt modelId="{A2829789-77A5-44F5-A89E-EBE76CA9CECF}" type="pres">
      <dgm:prSet presAssocID="{64A0A235-699B-4F5C-A73C-591084A4B5E1}" presName="Name64" presStyleLbl="parChTrans1D4" presStyleIdx="0" presStyleCnt="1"/>
      <dgm:spPr/>
      <dgm:t>
        <a:bodyPr/>
        <a:lstStyle/>
        <a:p>
          <a:endParaRPr lang="en-GB"/>
        </a:p>
      </dgm:t>
    </dgm:pt>
    <dgm:pt modelId="{26B59DBA-950B-430D-BAEF-F18DE3412FAE}" type="pres">
      <dgm:prSet presAssocID="{0E514BF0-3BAC-4479-8643-612A23DB74FD}" presName="hierRoot2" presStyleCnt="0">
        <dgm:presLayoutVars>
          <dgm:hierBranch val="init"/>
        </dgm:presLayoutVars>
      </dgm:prSet>
      <dgm:spPr/>
    </dgm:pt>
    <dgm:pt modelId="{BE81AACC-D85E-4725-8BCD-D4A85BE9F018}" type="pres">
      <dgm:prSet presAssocID="{0E514BF0-3BAC-4479-8643-612A23DB74FD}" presName="rootComposite" presStyleCnt="0"/>
      <dgm:spPr/>
    </dgm:pt>
    <dgm:pt modelId="{2F0230A5-89F7-41AF-ABE3-5DCE50678F36}" type="pres">
      <dgm:prSet presAssocID="{0E514BF0-3BAC-4479-8643-612A23DB74FD}" presName="rootText" presStyleLbl="node4" presStyleIdx="0" presStyleCnt="1" custScaleY="30884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CD3051B-192A-4F39-812B-A93E66ACF178}" type="pres">
      <dgm:prSet presAssocID="{0E514BF0-3BAC-4479-8643-612A23DB74FD}" presName="rootConnector" presStyleLbl="node4" presStyleIdx="0" presStyleCnt="1"/>
      <dgm:spPr/>
      <dgm:t>
        <a:bodyPr/>
        <a:lstStyle/>
        <a:p>
          <a:endParaRPr lang="en-GB"/>
        </a:p>
      </dgm:t>
    </dgm:pt>
    <dgm:pt modelId="{8577F092-8BBE-476F-AF8F-C27C07D4F41D}" type="pres">
      <dgm:prSet presAssocID="{0E514BF0-3BAC-4479-8643-612A23DB74FD}" presName="hierChild4" presStyleCnt="0"/>
      <dgm:spPr/>
    </dgm:pt>
    <dgm:pt modelId="{2A63F868-A1BD-4331-B20F-1F24F5F16AF2}" type="pres">
      <dgm:prSet presAssocID="{0E514BF0-3BAC-4479-8643-612A23DB74FD}" presName="hierChild5" presStyleCnt="0"/>
      <dgm:spPr/>
    </dgm:pt>
    <dgm:pt modelId="{7B177D25-E3EB-4662-9737-665CB40D018A}" type="pres">
      <dgm:prSet presAssocID="{5D832D0C-1EC4-40FF-911A-C5737FC5DC78}" presName="hierChild5" presStyleCnt="0"/>
      <dgm:spPr/>
    </dgm:pt>
    <dgm:pt modelId="{A9CFDA9B-2200-4112-AA78-F62097F9427E}" type="pres">
      <dgm:prSet presAssocID="{65491FE6-F011-4007-86D1-9460623D7510}" presName="hierChild5" presStyleCnt="0"/>
      <dgm:spPr/>
    </dgm:pt>
    <dgm:pt modelId="{5C54C74F-9720-41F1-82AB-BCC51EB7A665}" type="pres">
      <dgm:prSet presAssocID="{7D7FB167-1735-40BD-B553-914DED175818}" presName="Name64" presStyleLbl="parChTrans1D2" presStyleIdx="2" presStyleCnt="3"/>
      <dgm:spPr/>
      <dgm:t>
        <a:bodyPr/>
        <a:lstStyle/>
        <a:p>
          <a:endParaRPr lang="en-GB"/>
        </a:p>
      </dgm:t>
    </dgm:pt>
    <dgm:pt modelId="{9D3B3FA3-FFE8-416D-9C04-DD54985E3278}" type="pres">
      <dgm:prSet presAssocID="{8F8F4E9B-3AC4-4A8F-A450-30CDD67FF849}" presName="hierRoot2" presStyleCnt="0">
        <dgm:presLayoutVars>
          <dgm:hierBranch val="init"/>
        </dgm:presLayoutVars>
      </dgm:prSet>
      <dgm:spPr/>
    </dgm:pt>
    <dgm:pt modelId="{7A79FBDE-763D-4FFF-BF2E-6CD054509C90}" type="pres">
      <dgm:prSet presAssocID="{8F8F4E9B-3AC4-4A8F-A450-30CDD67FF849}" presName="rootComposite" presStyleCnt="0"/>
      <dgm:spPr/>
    </dgm:pt>
    <dgm:pt modelId="{DA12B4B7-5C81-4CF1-930F-5E72DC378A1A}" type="pres">
      <dgm:prSet presAssocID="{8F8F4E9B-3AC4-4A8F-A450-30CDD67FF849}" presName="rootText" presStyleLbl="node2" presStyleIdx="2" presStyleCnt="3" custScaleY="18590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5FC8EDC-00DC-4653-B13A-FBF41F755D35}" type="pres">
      <dgm:prSet presAssocID="{8F8F4E9B-3AC4-4A8F-A450-30CDD67FF849}" presName="rootConnector" presStyleLbl="node2" presStyleIdx="2" presStyleCnt="3"/>
      <dgm:spPr/>
      <dgm:t>
        <a:bodyPr/>
        <a:lstStyle/>
        <a:p>
          <a:endParaRPr lang="en-GB"/>
        </a:p>
      </dgm:t>
    </dgm:pt>
    <dgm:pt modelId="{FF262FD0-7FFC-47B0-97C2-003598DED82B}" type="pres">
      <dgm:prSet presAssocID="{8F8F4E9B-3AC4-4A8F-A450-30CDD67FF849}" presName="hierChild4" presStyleCnt="0"/>
      <dgm:spPr/>
    </dgm:pt>
    <dgm:pt modelId="{6DDC54C9-5301-4475-8302-646E06A0ED12}" type="pres">
      <dgm:prSet presAssocID="{8F8F4E9B-3AC4-4A8F-A450-30CDD67FF849}" presName="hierChild5" presStyleCnt="0"/>
      <dgm:spPr/>
    </dgm:pt>
    <dgm:pt modelId="{24C8DE8F-B22C-4EE5-B800-CC6F29D522B3}" type="pres">
      <dgm:prSet presAssocID="{81D85444-767B-4B0E-810D-172808FFEB04}" presName="hierChild3" presStyleCnt="0"/>
      <dgm:spPr/>
    </dgm:pt>
  </dgm:ptLst>
  <dgm:cxnLst>
    <dgm:cxn modelId="{F45C08C2-EB39-754E-8AF4-E91B1F082168}" type="presOf" srcId="{65491FE6-F011-4007-86D1-9460623D7510}" destId="{2CA68A38-0E65-4EF1-9AB1-40B617D1E921}" srcOrd="0" destOrd="0" presId="urn:microsoft.com/office/officeart/2009/3/layout/HorizontalOrganizationChart"/>
    <dgm:cxn modelId="{416DC217-64F1-384B-B7CD-549048E3EA99}" type="presOf" srcId="{A39425FB-3DA4-40C2-AF86-918D313FAC8A}" destId="{87775349-20D2-446E-BD24-85709E713529}" srcOrd="1" destOrd="0" presId="urn:microsoft.com/office/officeart/2009/3/layout/HorizontalOrganizationChart"/>
    <dgm:cxn modelId="{7A195106-A9B4-E04F-A80C-B3135C4EC8AB}" type="presOf" srcId="{8F8F4E9B-3AC4-4A8F-A450-30CDD67FF849}" destId="{75FC8EDC-00DC-4653-B13A-FBF41F755D35}" srcOrd="1" destOrd="0" presId="urn:microsoft.com/office/officeart/2009/3/layout/HorizontalOrganizationChart"/>
    <dgm:cxn modelId="{7E275430-4632-444D-935D-B434D34056DF}" type="presOf" srcId="{1B267B71-DB69-4375-A6BA-1F62BA73A99D}" destId="{3ED87672-1C58-469F-A678-9C1E9A5E0916}" srcOrd="0" destOrd="0" presId="urn:microsoft.com/office/officeart/2009/3/layout/HorizontalOrganizationChart"/>
    <dgm:cxn modelId="{99EFFBB3-DDBE-43BB-96AF-5D15F18A05BF}" srcId="{81D85444-767B-4B0E-810D-172808FFEB04}" destId="{8F8F4E9B-3AC4-4A8F-A450-30CDD67FF849}" srcOrd="2" destOrd="0" parTransId="{7D7FB167-1735-40BD-B553-914DED175818}" sibTransId="{B17D3C4F-1100-475D-AA5C-2B108945E4F8}"/>
    <dgm:cxn modelId="{E053EADA-11EC-7545-B73F-D196AC9E9838}" type="presOf" srcId="{64A0A235-699B-4F5C-A73C-591084A4B5E1}" destId="{A2829789-77A5-44F5-A89E-EBE76CA9CECF}" srcOrd="0" destOrd="0" presId="urn:microsoft.com/office/officeart/2009/3/layout/HorizontalOrganizationChart"/>
    <dgm:cxn modelId="{7C893CED-FA67-7B4F-BB88-2E77B3B8D638}" type="presOf" srcId="{81D85444-767B-4B0E-810D-172808FFEB04}" destId="{4EFF8784-3099-422A-B3C0-ED06E2FB31A9}" srcOrd="0" destOrd="0" presId="urn:microsoft.com/office/officeart/2009/3/layout/HorizontalOrganizationChart"/>
    <dgm:cxn modelId="{4AA461F0-9A22-4EC2-8351-E825E6E6B946}" srcId="{5D832D0C-1EC4-40FF-911A-C5737FC5DC78}" destId="{0E514BF0-3BAC-4479-8643-612A23DB74FD}" srcOrd="0" destOrd="0" parTransId="{64A0A235-699B-4F5C-A73C-591084A4B5E1}" sibTransId="{29CCD7E0-A477-4E53-9B1A-8151FC6B5A08}"/>
    <dgm:cxn modelId="{309B55DE-4773-47CB-98F5-32951994757B}" srcId="{65491FE6-F011-4007-86D1-9460623D7510}" destId="{5D832D0C-1EC4-40FF-911A-C5737FC5DC78}" srcOrd="0" destOrd="0" parTransId="{3CBC545B-175C-4428-8475-03CF6302CCCD}" sibTransId="{3328AE83-7582-46B4-8F21-2D8D17C7BDFC}"/>
    <dgm:cxn modelId="{C67DF580-3486-784E-A9C2-78698A738ECB}" type="presOf" srcId="{5D832D0C-1EC4-40FF-911A-C5737FC5DC78}" destId="{AEEDD11E-99B4-4D0C-B517-61DE9F34CA64}" srcOrd="0" destOrd="0" presId="urn:microsoft.com/office/officeart/2009/3/layout/HorizontalOrganizationChart"/>
    <dgm:cxn modelId="{F6A16D26-D987-6C4B-BE27-4A7A93D79F82}" type="presOf" srcId="{859BEC9E-D8DA-497F-83F5-73841155B155}" destId="{E756B26E-3071-42BC-8AB3-91843B1A16C6}" srcOrd="0" destOrd="0" presId="urn:microsoft.com/office/officeart/2009/3/layout/HorizontalOrganizationChart"/>
    <dgm:cxn modelId="{907FFC4A-3897-9B40-9235-52235AF0EE78}" type="presOf" srcId="{3CBC545B-175C-4428-8475-03CF6302CCCD}" destId="{12245933-875D-490C-86E3-33D6E9A13707}" srcOrd="0" destOrd="0" presId="urn:microsoft.com/office/officeart/2009/3/layout/HorizontalOrganizationChart"/>
    <dgm:cxn modelId="{1DEA83AE-0209-DF48-9B96-B3AC02106CAA}" type="presOf" srcId="{81D85444-767B-4B0E-810D-172808FFEB04}" destId="{2828139B-3DF9-4352-A274-BB420C38223D}" srcOrd="1" destOrd="0" presId="urn:microsoft.com/office/officeart/2009/3/layout/HorizontalOrganizationChart"/>
    <dgm:cxn modelId="{C4DA0369-804B-374A-81AC-8D1556ED5781}" type="presOf" srcId="{5D832D0C-1EC4-40FF-911A-C5737FC5DC78}" destId="{2C36C0C9-7A79-4AD3-95FE-94E08C1635B3}" srcOrd="1" destOrd="0" presId="urn:microsoft.com/office/officeart/2009/3/layout/HorizontalOrganizationChart"/>
    <dgm:cxn modelId="{DFA23D25-8EEE-9A47-AF9C-B73B9480FF44}" type="presOf" srcId="{3DD6FF9A-8614-414B-AB09-F8969ED86E44}" destId="{3A567811-00CC-4960-BD1B-6F55B64FF03E}" srcOrd="0" destOrd="0" presId="urn:microsoft.com/office/officeart/2009/3/layout/HorizontalOrganizationChart"/>
    <dgm:cxn modelId="{B4ACA6D1-893C-4FD6-A0CA-24910D273BFC}" srcId="{81D85444-767B-4B0E-810D-172808FFEB04}" destId="{A39425FB-3DA4-40C2-AF86-918D313FAC8A}" srcOrd="0" destOrd="0" parTransId="{3DD6FF9A-8614-414B-AB09-F8969ED86E44}" sibTransId="{F41EF044-A148-4AF5-AA38-DCA4E2CCDF38}"/>
    <dgm:cxn modelId="{3CF98D4C-2F11-44EF-B389-96843ECBAC7F}" srcId="{859BEC9E-D8DA-497F-83F5-73841155B155}" destId="{81D85444-767B-4B0E-810D-172808FFEB04}" srcOrd="0" destOrd="0" parTransId="{349CC149-D88E-48F2-A3A1-2BCD62FD7FA3}" sibTransId="{3AA64FF8-7198-4AFE-831F-9883D7C03304}"/>
    <dgm:cxn modelId="{5D1C7FDD-FE65-5F4D-A593-35A45C3CA9DD}" type="presOf" srcId="{7D7FB167-1735-40BD-B553-914DED175818}" destId="{5C54C74F-9720-41F1-82AB-BCC51EB7A665}" srcOrd="0" destOrd="0" presId="urn:microsoft.com/office/officeart/2009/3/layout/HorizontalOrganizationChart"/>
    <dgm:cxn modelId="{4A6EC5AB-A983-E644-817C-DBD3243ED51E}" type="presOf" srcId="{0E514BF0-3BAC-4479-8643-612A23DB74FD}" destId="{2F0230A5-89F7-41AF-ABE3-5DCE50678F36}" srcOrd="0" destOrd="0" presId="urn:microsoft.com/office/officeart/2009/3/layout/HorizontalOrganizationChart"/>
    <dgm:cxn modelId="{44885CB1-110A-4D2D-8328-BA57F15D477B}" srcId="{81D85444-767B-4B0E-810D-172808FFEB04}" destId="{65491FE6-F011-4007-86D1-9460623D7510}" srcOrd="1" destOrd="0" parTransId="{1B267B71-DB69-4375-A6BA-1F62BA73A99D}" sibTransId="{0AD4E093-6BD3-4CBB-86D2-911FFBEFFFA6}"/>
    <dgm:cxn modelId="{1F9E68A3-A77E-5D4F-83CE-2FD4E9BBE70A}" type="presOf" srcId="{A39425FB-3DA4-40C2-AF86-918D313FAC8A}" destId="{BA93430B-99E6-4E6F-9726-360E8CE9F090}" srcOrd="0" destOrd="0" presId="urn:microsoft.com/office/officeart/2009/3/layout/HorizontalOrganizationChart"/>
    <dgm:cxn modelId="{E564D5A2-5ADD-B346-8341-1E8072A51E5E}" type="presOf" srcId="{65491FE6-F011-4007-86D1-9460623D7510}" destId="{C8939D67-977E-41BD-8556-9B278F0CE233}" srcOrd="1" destOrd="0" presId="urn:microsoft.com/office/officeart/2009/3/layout/HorizontalOrganizationChart"/>
    <dgm:cxn modelId="{10142DCF-EA12-FB45-A278-E6C759D9A648}" type="presOf" srcId="{8F8F4E9B-3AC4-4A8F-A450-30CDD67FF849}" destId="{DA12B4B7-5C81-4CF1-930F-5E72DC378A1A}" srcOrd="0" destOrd="0" presId="urn:microsoft.com/office/officeart/2009/3/layout/HorizontalOrganizationChart"/>
    <dgm:cxn modelId="{444FB7B8-58B7-164A-8A92-383D0EF69787}" type="presOf" srcId="{0E514BF0-3BAC-4479-8643-612A23DB74FD}" destId="{4CD3051B-192A-4F39-812B-A93E66ACF178}" srcOrd="1" destOrd="0" presId="urn:microsoft.com/office/officeart/2009/3/layout/HorizontalOrganizationChart"/>
    <dgm:cxn modelId="{9A450EAE-B7CD-C04E-826F-F0C032847E44}" type="presParOf" srcId="{E756B26E-3071-42BC-8AB3-91843B1A16C6}" destId="{E99F25AF-5EBD-41B6-9D21-6BABCCD37C66}" srcOrd="0" destOrd="0" presId="urn:microsoft.com/office/officeart/2009/3/layout/HorizontalOrganizationChart"/>
    <dgm:cxn modelId="{770D6317-0884-EA4B-AF98-8B05EF5099CC}" type="presParOf" srcId="{E99F25AF-5EBD-41B6-9D21-6BABCCD37C66}" destId="{F828C6FC-E77F-487F-B460-5C8B470E2EA1}" srcOrd="0" destOrd="0" presId="urn:microsoft.com/office/officeart/2009/3/layout/HorizontalOrganizationChart"/>
    <dgm:cxn modelId="{AF91B645-C0F1-DF47-B71E-DD8EC7E3D4F2}" type="presParOf" srcId="{F828C6FC-E77F-487F-B460-5C8B470E2EA1}" destId="{4EFF8784-3099-422A-B3C0-ED06E2FB31A9}" srcOrd="0" destOrd="0" presId="urn:microsoft.com/office/officeart/2009/3/layout/HorizontalOrganizationChart"/>
    <dgm:cxn modelId="{E2260986-B6DB-D74E-83CB-8FF076840E4D}" type="presParOf" srcId="{F828C6FC-E77F-487F-B460-5C8B470E2EA1}" destId="{2828139B-3DF9-4352-A274-BB420C38223D}" srcOrd="1" destOrd="0" presId="urn:microsoft.com/office/officeart/2009/3/layout/HorizontalOrganizationChart"/>
    <dgm:cxn modelId="{D223D828-EE48-4E4B-994D-95248975ED78}" type="presParOf" srcId="{E99F25AF-5EBD-41B6-9D21-6BABCCD37C66}" destId="{13EA318F-138E-4808-909A-AD6E17835481}" srcOrd="1" destOrd="0" presId="urn:microsoft.com/office/officeart/2009/3/layout/HorizontalOrganizationChart"/>
    <dgm:cxn modelId="{2A9C5869-A454-4D46-8817-03234860A2F4}" type="presParOf" srcId="{13EA318F-138E-4808-909A-AD6E17835481}" destId="{3A567811-00CC-4960-BD1B-6F55B64FF03E}" srcOrd="0" destOrd="0" presId="urn:microsoft.com/office/officeart/2009/3/layout/HorizontalOrganizationChart"/>
    <dgm:cxn modelId="{AF32C10A-F96D-3B4B-AA1C-FA596D99D31E}" type="presParOf" srcId="{13EA318F-138E-4808-909A-AD6E17835481}" destId="{B0AFCF87-F3F4-4431-BF0B-C9C1612A1747}" srcOrd="1" destOrd="0" presId="urn:microsoft.com/office/officeart/2009/3/layout/HorizontalOrganizationChart"/>
    <dgm:cxn modelId="{6DB41275-36EF-4E47-A0F9-20268FCE1D92}" type="presParOf" srcId="{B0AFCF87-F3F4-4431-BF0B-C9C1612A1747}" destId="{95FC6067-1F24-496B-AAC7-6FBA2A6AA404}" srcOrd="0" destOrd="0" presId="urn:microsoft.com/office/officeart/2009/3/layout/HorizontalOrganizationChart"/>
    <dgm:cxn modelId="{6EEDC005-E98C-1343-8BA8-BACB4661EBC6}" type="presParOf" srcId="{95FC6067-1F24-496B-AAC7-6FBA2A6AA404}" destId="{BA93430B-99E6-4E6F-9726-360E8CE9F090}" srcOrd="0" destOrd="0" presId="urn:microsoft.com/office/officeart/2009/3/layout/HorizontalOrganizationChart"/>
    <dgm:cxn modelId="{8BB526E0-ABC7-054A-9708-715BD3EC12BC}" type="presParOf" srcId="{95FC6067-1F24-496B-AAC7-6FBA2A6AA404}" destId="{87775349-20D2-446E-BD24-85709E713529}" srcOrd="1" destOrd="0" presId="urn:microsoft.com/office/officeart/2009/3/layout/HorizontalOrganizationChart"/>
    <dgm:cxn modelId="{354C7566-8421-B546-96E3-47255E573DF4}" type="presParOf" srcId="{B0AFCF87-F3F4-4431-BF0B-C9C1612A1747}" destId="{D6898054-BDB5-4A70-A107-14A7DA04E54B}" srcOrd="1" destOrd="0" presId="urn:microsoft.com/office/officeart/2009/3/layout/HorizontalOrganizationChart"/>
    <dgm:cxn modelId="{5C471567-E852-D24F-872C-BC0A0271FC51}" type="presParOf" srcId="{B0AFCF87-F3F4-4431-BF0B-C9C1612A1747}" destId="{19F75579-4E9C-4A6A-A607-F0EE48533987}" srcOrd="2" destOrd="0" presId="urn:microsoft.com/office/officeart/2009/3/layout/HorizontalOrganizationChart"/>
    <dgm:cxn modelId="{A9FB7886-17AD-BA4D-A21B-FF12B35DEBED}" type="presParOf" srcId="{13EA318F-138E-4808-909A-AD6E17835481}" destId="{3ED87672-1C58-469F-A678-9C1E9A5E0916}" srcOrd="2" destOrd="0" presId="urn:microsoft.com/office/officeart/2009/3/layout/HorizontalOrganizationChart"/>
    <dgm:cxn modelId="{4B2BFB4A-5C01-8A43-A3D1-B1FD8F498E7A}" type="presParOf" srcId="{13EA318F-138E-4808-909A-AD6E17835481}" destId="{F85C1A22-8816-49D8-B630-6CDB21EFC464}" srcOrd="3" destOrd="0" presId="urn:microsoft.com/office/officeart/2009/3/layout/HorizontalOrganizationChart"/>
    <dgm:cxn modelId="{D7861F9D-870A-1D49-87F9-4C0E2C8FE501}" type="presParOf" srcId="{F85C1A22-8816-49D8-B630-6CDB21EFC464}" destId="{D60CBF83-6EA3-46C8-98C3-F55F8F966F33}" srcOrd="0" destOrd="0" presId="urn:microsoft.com/office/officeart/2009/3/layout/HorizontalOrganizationChart"/>
    <dgm:cxn modelId="{A17AA2DA-5C2A-434B-BC45-6FE72C4577F1}" type="presParOf" srcId="{D60CBF83-6EA3-46C8-98C3-F55F8F966F33}" destId="{2CA68A38-0E65-4EF1-9AB1-40B617D1E921}" srcOrd="0" destOrd="0" presId="urn:microsoft.com/office/officeart/2009/3/layout/HorizontalOrganizationChart"/>
    <dgm:cxn modelId="{777836B3-8AE6-0C4F-BB96-1172A17E52B6}" type="presParOf" srcId="{D60CBF83-6EA3-46C8-98C3-F55F8F966F33}" destId="{C8939D67-977E-41BD-8556-9B278F0CE233}" srcOrd="1" destOrd="0" presId="urn:microsoft.com/office/officeart/2009/3/layout/HorizontalOrganizationChart"/>
    <dgm:cxn modelId="{C20653C9-9186-0C4D-9CF7-161D1F6B1191}" type="presParOf" srcId="{F85C1A22-8816-49D8-B630-6CDB21EFC464}" destId="{554F323A-3FC8-468F-9E81-81DB147F8CA3}" srcOrd="1" destOrd="0" presId="urn:microsoft.com/office/officeart/2009/3/layout/HorizontalOrganizationChart"/>
    <dgm:cxn modelId="{3E827B9A-E69B-594E-961D-D5185464D526}" type="presParOf" srcId="{554F323A-3FC8-468F-9E81-81DB147F8CA3}" destId="{12245933-875D-490C-86E3-33D6E9A13707}" srcOrd="0" destOrd="0" presId="urn:microsoft.com/office/officeart/2009/3/layout/HorizontalOrganizationChart"/>
    <dgm:cxn modelId="{8A881DF3-F1D3-6341-9D61-380A85DD132B}" type="presParOf" srcId="{554F323A-3FC8-468F-9E81-81DB147F8CA3}" destId="{4166C575-19F9-48F1-87AF-BFF47921B339}" srcOrd="1" destOrd="0" presId="urn:microsoft.com/office/officeart/2009/3/layout/HorizontalOrganizationChart"/>
    <dgm:cxn modelId="{13F4BF66-7C77-3F43-84C0-74D054A4CAB7}" type="presParOf" srcId="{4166C575-19F9-48F1-87AF-BFF47921B339}" destId="{C7FEE8D3-DC18-441B-A53E-3F219FB286E3}" srcOrd="0" destOrd="0" presId="urn:microsoft.com/office/officeart/2009/3/layout/HorizontalOrganizationChart"/>
    <dgm:cxn modelId="{6F451424-3F8B-094C-95C1-1A7328D06024}" type="presParOf" srcId="{C7FEE8D3-DC18-441B-A53E-3F219FB286E3}" destId="{AEEDD11E-99B4-4D0C-B517-61DE9F34CA64}" srcOrd="0" destOrd="0" presId="urn:microsoft.com/office/officeart/2009/3/layout/HorizontalOrganizationChart"/>
    <dgm:cxn modelId="{FACD57EC-4612-F54C-8205-5710C05EC436}" type="presParOf" srcId="{C7FEE8D3-DC18-441B-A53E-3F219FB286E3}" destId="{2C36C0C9-7A79-4AD3-95FE-94E08C1635B3}" srcOrd="1" destOrd="0" presId="urn:microsoft.com/office/officeart/2009/3/layout/HorizontalOrganizationChart"/>
    <dgm:cxn modelId="{47ECFE6E-8645-3F4D-8A9F-4F399BF04935}" type="presParOf" srcId="{4166C575-19F9-48F1-87AF-BFF47921B339}" destId="{F28BAF1E-653D-4D96-B96D-FCDE9FAC595B}" srcOrd="1" destOrd="0" presId="urn:microsoft.com/office/officeart/2009/3/layout/HorizontalOrganizationChart"/>
    <dgm:cxn modelId="{6F3307B8-07A1-7D41-B660-FAA775242AB8}" type="presParOf" srcId="{F28BAF1E-653D-4D96-B96D-FCDE9FAC595B}" destId="{A2829789-77A5-44F5-A89E-EBE76CA9CECF}" srcOrd="0" destOrd="0" presId="urn:microsoft.com/office/officeart/2009/3/layout/HorizontalOrganizationChart"/>
    <dgm:cxn modelId="{BDF4F8E2-1115-1141-BA53-1A2B2C9ADAF7}" type="presParOf" srcId="{F28BAF1E-653D-4D96-B96D-FCDE9FAC595B}" destId="{26B59DBA-950B-430D-BAEF-F18DE3412FAE}" srcOrd="1" destOrd="0" presId="urn:microsoft.com/office/officeart/2009/3/layout/HorizontalOrganizationChart"/>
    <dgm:cxn modelId="{C7EDC58C-17DB-124F-AE62-E38C82507490}" type="presParOf" srcId="{26B59DBA-950B-430D-BAEF-F18DE3412FAE}" destId="{BE81AACC-D85E-4725-8BCD-D4A85BE9F018}" srcOrd="0" destOrd="0" presId="urn:microsoft.com/office/officeart/2009/3/layout/HorizontalOrganizationChart"/>
    <dgm:cxn modelId="{337BEE62-6880-074E-A3E8-7CD09AD49F22}" type="presParOf" srcId="{BE81AACC-D85E-4725-8BCD-D4A85BE9F018}" destId="{2F0230A5-89F7-41AF-ABE3-5DCE50678F36}" srcOrd="0" destOrd="0" presId="urn:microsoft.com/office/officeart/2009/3/layout/HorizontalOrganizationChart"/>
    <dgm:cxn modelId="{8336C067-4A24-374E-92EA-501B27E6AB0D}" type="presParOf" srcId="{BE81AACC-D85E-4725-8BCD-D4A85BE9F018}" destId="{4CD3051B-192A-4F39-812B-A93E66ACF178}" srcOrd="1" destOrd="0" presId="urn:microsoft.com/office/officeart/2009/3/layout/HorizontalOrganizationChart"/>
    <dgm:cxn modelId="{DB92FB31-677F-2D40-80B7-0D6E7E507BE5}" type="presParOf" srcId="{26B59DBA-950B-430D-BAEF-F18DE3412FAE}" destId="{8577F092-8BBE-476F-AF8F-C27C07D4F41D}" srcOrd="1" destOrd="0" presId="urn:microsoft.com/office/officeart/2009/3/layout/HorizontalOrganizationChart"/>
    <dgm:cxn modelId="{19743F77-09A0-5D42-AC81-631FC39DB1BA}" type="presParOf" srcId="{26B59DBA-950B-430D-BAEF-F18DE3412FAE}" destId="{2A63F868-A1BD-4331-B20F-1F24F5F16AF2}" srcOrd="2" destOrd="0" presId="urn:microsoft.com/office/officeart/2009/3/layout/HorizontalOrganizationChart"/>
    <dgm:cxn modelId="{2A49F7C8-4D60-1E40-B11E-2AA9CDCFCD72}" type="presParOf" srcId="{4166C575-19F9-48F1-87AF-BFF47921B339}" destId="{7B177D25-E3EB-4662-9737-665CB40D018A}" srcOrd="2" destOrd="0" presId="urn:microsoft.com/office/officeart/2009/3/layout/HorizontalOrganizationChart"/>
    <dgm:cxn modelId="{DD199199-40BC-6440-9AD3-E89114AC1D07}" type="presParOf" srcId="{F85C1A22-8816-49D8-B630-6CDB21EFC464}" destId="{A9CFDA9B-2200-4112-AA78-F62097F9427E}" srcOrd="2" destOrd="0" presId="urn:microsoft.com/office/officeart/2009/3/layout/HorizontalOrganizationChart"/>
    <dgm:cxn modelId="{D59018DE-35AC-A744-AF1E-7C6741663DBD}" type="presParOf" srcId="{13EA318F-138E-4808-909A-AD6E17835481}" destId="{5C54C74F-9720-41F1-82AB-BCC51EB7A665}" srcOrd="4" destOrd="0" presId="urn:microsoft.com/office/officeart/2009/3/layout/HorizontalOrganizationChart"/>
    <dgm:cxn modelId="{FA7515CE-9C59-9244-8E98-896F5D1AF809}" type="presParOf" srcId="{13EA318F-138E-4808-909A-AD6E17835481}" destId="{9D3B3FA3-FFE8-416D-9C04-DD54985E3278}" srcOrd="5" destOrd="0" presId="urn:microsoft.com/office/officeart/2009/3/layout/HorizontalOrganizationChart"/>
    <dgm:cxn modelId="{55A97165-DF24-8644-96BC-591F81036510}" type="presParOf" srcId="{9D3B3FA3-FFE8-416D-9C04-DD54985E3278}" destId="{7A79FBDE-763D-4FFF-BF2E-6CD054509C90}" srcOrd="0" destOrd="0" presId="urn:microsoft.com/office/officeart/2009/3/layout/HorizontalOrganizationChart"/>
    <dgm:cxn modelId="{8C3A044F-6781-CD47-82A0-81AC00F5BB4E}" type="presParOf" srcId="{7A79FBDE-763D-4FFF-BF2E-6CD054509C90}" destId="{DA12B4B7-5C81-4CF1-930F-5E72DC378A1A}" srcOrd="0" destOrd="0" presId="urn:microsoft.com/office/officeart/2009/3/layout/HorizontalOrganizationChart"/>
    <dgm:cxn modelId="{AE1B742B-791C-ED4A-9422-645B7F06B2CB}" type="presParOf" srcId="{7A79FBDE-763D-4FFF-BF2E-6CD054509C90}" destId="{75FC8EDC-00DC-4653-B13A-FBF41F755D35}" srcOrd="1" destOrd="0" presId="urn:microsoft.com/office/officeart/2009/3/layout/HorizontalOrganizationChart"/>
    <dgm:cxn modelId="{26E62C0D-54E3-1A4B-8917-7B2A4980C11D}" type="presParOf" srcId="{9D3B3FA3-FFE8-416D-9C04-DD54985E3278}" destId="{FF262FD0-7FFC-47B0-97C2-003598DED82B}" srcOrd="1" destOrd="0" presId="urn:microsoft.com/office/officeart/2009/3/layout/HorizontalOrganizationChart"/>
    <dgm:cxn modelId="{85893833-79DC-074A-B147-EB5BC732388D}" type="presParOf" srcId="{9D3B3FA3-FFE8-416D-9C04-DD54985E3278}" destId="{6DDC54C9-5301-4475-8302-646E06A0ED12}" srcOrd="2" destOrd="0" presId="urn:microsoft.com/office/officeart/2009/3/layout/HorizontalOrganizationChart"/>
    <dgm:cxn modelId="{B18D9577-EE7A-4742-B1FC-610EAD9F0400}" type="presParOf" srcId="{E99F25AF-5EBD-41B6-9D21-6BABCCD37C66}" destId="{24C8DE8F-B22C-4EE5-B800-CC6F29D522B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4C74F-9720-41F1-82AB-BCC51EB7A665}">
      <dsp:nvSpPr>
        <dsp:cNvPr id="0" name=""/>
        <dsp:cNvSpPr/>
      </dsp:nvSpPr>
      <dsp:spPr>
        <a:xfrm>
          <a:off x="2185472" y="2664386"/>
          <a:ext cx="437094" cy="14370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8547" y="0"/>
              </a:lnTo>
              <a:lnTo>
                <a:pt x="218547" y="1437063"/>
              </a:lnTo>
              <a:lnTo>
                <a:pt x="437094" y="1437063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829789-77A5-44F5-A89E-EBE76CA9CECF}">
      <dsp:nvSpPr>
        <dsp:cNvPr id="0" name=""/>
        <dsp:cNvSpPr/>
      </dsp:nvSpPr>
      <dsp:spPr>
        <a:xfrm>
          <a:off x="6047354" y="2699314"/>
          <a:ext cx="4370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094" y="45720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245933-875D-490C-86E3-33D6E9A13707}">
      <dsp:nvSpPr>
        <dsp:cNvPr id="0" name=""/>
        <dsp:cNvSpPr/>
      </dsp:nvSpPr>
      <dsp:spPr>
        <a:xfrm>
          <a:off x="4808038" y="2699314"/>
          <a:ext cx="4370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094" y="45720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87672-1C58-469F-A678-9C1E9A5E0916}">
      <dsp:nvSpPr>
        <dsp:cNvPr id="0" name=""/>
        <dsp:cNvSpPr/>
      </dsp:nvSpPr>
      <dsp:spPr>
        <a:xfrm>
          <a:off x="2185472" y="2618666"/>
          <a:ext cx="4370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18547" y="45720"/>
              </a:lnTo>
              <a:lnTo>
                <a:pt x="218547" y="126368"/>
              </a:lnTo>
              <a:lnTo>
                <a:pt x="437094" y="126368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567811-00CC-4960-BD1B-6F55B64FF03E}">
      <dsp:nvSpPr>
        <dsp:cNvPr id="0" name=""/>
        <dsp:cNvSpPr/>
      </dsp:nvSpPr>
      <dsp:spPr>
        <a:xfrm>
          <a:off x="2185472" y="1307970"/>
          <a:ext cx="437094" cy="1356415"/>
        </a:xfrm>
        <a:custGeom>
          <a:avLst/>
          <a:gdLst/>
          <a:ahLst/>
          <a:cxnLst/>
          <a:rect l="0" t="0" r="0" b="0"/>
          <a:pathLst>
            <a:path>
              <a:moveTo>
                <a:pt x="0" y="1356415"/>
              </a:moveTo>
              <a:lnTo>
                <a:pt x="218547" y="1356415"/>
              </a:lnTo>
              <a:lnTo>
                <a:pt x="218547" y="0"/>
              </a:lnTo>
              <a:lnTo>
                <a:pt x="437094" y="0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FF8784-3099-422A-B3C0-ED06E2FB31A9}">
      <dsp:nvSpPr>
        <dsp:cNvPr id="0" name=""/>
        <dsp:cNvSpPr/>
      </dsp:nvSpPr>
      <dsp:spPr>
        <a:xfrm>
          <a:off x="0" y="2331101"/>
          <a:ext cx="2185472" cy="6665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/>
            <a:t>Diversity Management Issue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Equality Act 2010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Appreciating and Making use of Diversity</a:t>
          </a:r>
        </a:p>
      </dsp:txBody>
      <dsp:txXfrm>
        <a:off x="0" y="2331101"/>
        <a:ext cx="2185472" cy="666568"/>
      </dsp:txXfrm>
    </dsp:sp>
    <dsp:sp modelId="{BA93430B-99E6-4E6F-9726-360E8CE9F090}">
      <dsp:nvSpPr>
        <dsp:cNvPr id="0" name=""/>
        <dsp:cNvSpPr/>
      </dsp:nvSpPr>
      <dsp:spPr>
        <a:xfrm>
          <a:off x="2622566" y="607730"/>
          <a:ext cx="2185472" cy="1400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Strategic HR</a:t>
          </a:r>
          <a:endParaRPr lang="en-GB" sz="1000" b="0" kern="1200" dirty="0"/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Organizational Diversity Culture.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Business Strategy that Values Diversity.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Formalized HR Policies.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Measuring and Auditing Diversity</a:t>
          </a:r>
          <a:r>
            <a:rPr lang="en-GB" sz="700" b="0" kern="1200" dirty="0"/>
            <a:t>.</a:t>
          </a:r>
        </a:p>
      </dsp:txBody>
      <dsp:txXfrm>
        <a:off x="2622566" y="607730"/>
        <a:ext cx="2185472" cy="1400481"/>
      </dsp:txXfrm>
    </dsp:sp>
    <dsp:sp modelId="{2CA68A38-0E65-4EF1-9AB1-40B617D1E921}">
      <dsp:nvSpPr>
        <dsp:cNvPr id="0" name=""/>
        <dsp:cNvSpPr/>
      </dsp:nvSpPr>
      <dsp:spPr>
        <a:xfrm>
          <a:off x="2622566" y="2281395"/>
          <a:ext cx="2185472" cy="927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/>
            <a:t>Tactical HR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Recruitment.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Training and Development.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Remuneration.</a:t>
          </a:r>
        </a:p>
      </dsp:txBody>
      <dsp:txXfrm>
        <a:off x="2622566" y="2281395"/>
        <a:ext cx="2185472" cy="927277"/>
      </dsp:txXfrm>
    </dsp:sp>
    <dsp:sp modelId="{AEEDD11E-99B4-4D0C-B517-61DE9F34CA64}">
      <dsp:nvSpPr>
        <dsp:cNvPr id="0" name=""/>
        <dsp:cNvSpPr/>
      </dsp:nvSpPr>
      <dsp:spPr>
        <a:xfrm>
          <a:off x="5245133" y="1381370"/>
          <a:ext cx="802221" cy="2727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/>
            <a:t>Line Manager Involvemen</a:t>
          </a:r>
          <a:r>
            <a:rPr lang="en-GB" sz="700" kern="1200"/>
            <a:t>t</a:t>
          </a:r>
        </a:p>
      </dsp:txBody>
      <dsp:txXfrm>
        <a:off x="5245133" y="1381370"/>
        <a:ext cx="802221" cy="2727326"/>
      </dsp:txXfrm>
    </dsp:sp>
    <dsp:sp modelId="{2F0230A5-89F7-41AF-ABE3-5DCE50678F36}">
      <dsp:nvSpPr>
        <dsp:cNvPr id="0" name=""/>
        <dsp:cNvSpPr/>
      </dsp:nvSpPr>
      <dsp:spPr>
        <a:xfrm>
          <a:off x="6484448" y="1715708"/>
          <a:ext cx="2185472" cy="20586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/>
            <a:t>Diversity Management Objectives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Compliance with Equality legislation.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Innovation / Creativity.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Employee Attraction  / Retention.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Turnover and absenteeism reduction.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Greater Marketing Capability.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/>
            <a:t>HIgh Organizational Performance</a:t>
          </a:r>
        </a:p>
      </dsp:txBody>
      <dsp:txXfrm>
        <a:off x="6484448" y="1715708"/>
        <a:ext cx="2185472" cy="2058651"/>
      </dsp:txXfrm>
    </dsp:sp>
    <dsp:sp modelId="{DA12B4B7-5C81-4CF1-930F-5E72DC378A1A}">
      <dsp:nvSpPr>
        <dsp:cNvPr id="0" name=""/>
        <dsp:cNvSpPr/>
      </dsp:nvSpPr>
      <dsp:spPr>
        <a:xfrm>
          <a:off x="2622566" y="3481856"/>
          <a:ext cx="2185472" cy="12391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/>
            <a:t>Operational HR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Educating Employees.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Flexible Employment.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Networking Communication.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0" kern="1200" dirty="0"/>
            <a:t>Support for Generating Work Life Balance</a:t>
          </a:r>
        </a:p>
      </dsp:txBody>
      <dsp:txXfrm>
        <a:off x="2622566" y="3481856"/>
        <a:ext cx="2185472" cy="12391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4C95C-DE1C-0D49-A504-50013C195920}" type="datetimeFigureOut">
              <a:rPr lang="en-US" smtClean="0"/>
              <a:t>3/27/17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D4E8B-0AA3-A543-BF5D-B65B9C91F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93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25" b="44914"/>
          <a:stretch/>
        </p:blipFill>
        <p:spPr bwMode="auto">
          <a:xfrm>
            <a:off x="-12826" y="5936589"/>
            <a:ext cx="4860032" cy="9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" r="5026"/>
          <a:stretch/>
        </p:blipFill>
        <p:spPr bwMode="auto">
          <a:xfrm>
            <a:off x="4865953" y="5980265"/>
            <a:ext cx="4278048" cy="913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3787"/>
            <a:ext cx="4859337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8" r="6984"/>
          <a:stretch/>
        </p:blipFill>
        <p:spPr bwMode="auto">
          <a:xfrm>
            <a:off x="4867482" y="5961732"/>
            <a:ext cx="4358244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A1276A7-0426-4CAD-931E-4B772158CAD1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505EA8-7648-44AF-B7C2-63B4672EC3B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dloCJq8shZE" TargetMode="External"/><Relationship Id="rId3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992616" cy="1927225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en-GB" sz="6600" b="1" dirty="0" smtClean="0"/>
              <a:t>D</a:t>
            </a:r>
            <a:r>
              <a:rPr lang="en-GB" sz="6600" b="1" dirty="0" smtClean="0">
                <a:solidFill>
                  <a:srgbClr val="FFFF00"/>
                </a:solidFill>
              </a:rPr>
              <a:t>i</a:t>
            </a:r>
            <a:r>
              <a:rPr lang="en-GB" sz="6600" b="1" dirty="0" smtClean="0">
                <a:solidFill>
                  <a:srgbClr val="FF0000"/>
                </a:solidFill>
              </a:rPr>
              <a:t>v</a:t>
            </a:r>
            <a:r>
              <a:rPr lang="en-GB" sz="6600" b="1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r>
              <a:rPr lang="en-GB" sz="6600" b="1" dirty="0" smtClean="0">
                <a:solidFill>
                  <a:srgbClr val="00FF00"/>
                </a:solidFill>
              </a:rPr>
              <a:t>r</a:t>
            </a:r>
            <a:r>
              <a:rPr lang="en-GB" sz="6600" b="1" dirty="0" smtClean="0">
                <a:solidFill>
                  <a:srgbClr val="D60093"/>
                </a:solidFill>
              </a:rPr>
              <a:t>s</a:t>
            </a:r>
            <a:r>
              <a:rPr lang="en-GB" sz="6600" b="1" dirty="0" smtClean="0"/>
              <a:t>i</a:t>
            </a:r>
            <a:r>
              <a:rPr lang="en-GB" sz="6600" b="1" dirty="0" smtClean="0">
                <a:solidFill>
                  <a:srgbClr val="7030A0"/>
                </a:solidFill>
              </a:rPr>
              <a:t>t</a:t>
            </a:r>
            <a:r>
              <a:rPr lang="en-GB" sz="6600" b="1" dirty="0" smtClean="0">
                <a:solidFill>
                  <a:schemeClr val="tx1"/>
                </a:solidFill>
              </a:rPr>
              <a:t>y</a:t>
            </a:r>
            <a:endParaRPr lang="en-GB" sz="6600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861048"/>
            <a:ext cx="7558608" cy="1728192"/>
          </a:xfrm>
        </p:spPr>
        <p:txBody>
          <a:bodyPr>
            <a:noAutofit/>
          </a:bodyPr>
          <a:lstStyle/>
          <a:p>
            <a:r>
              <a:rPr lang="en-GB" sz="2800" dirty="0" smtClean="0"/>
              <a:t>What is it’s impact upon  </a:t>
            </a:r>
            <a:r>
              <a:rPr lang="en-GB" sz="2800" dirty="0" smtClean="0">
                <a:solidFill>
                  <a:srgbClr val="292934">
                    <a:lumMod val="75000"/>
                    <a:lumOff val="25000"/>
                  </a:srgbClr>
                </a:solidFill>
              </a:rPr>
              <a:t>-</a:t>
            </a:r>
            <a:r>
              <a:rPr lang="en-GB" sz="2800" dirty="0" smtClean="0"/>
              <a:t> HR management?</a:t>
            </a:r>
          </a:p>
          <a:p>
            <a:r>
              <a:rPr lang="en-GB" sz="2800" dirty="0"/>
              <a:t>	</a:t>
            </a:r>
            <a:r>
              <a:rPr lang="en-GB" sz="2800" dirty="0" smtClean="0"/>
              <a:t>		            - HR Development?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1536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Aims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0968"/>
          </a:xfrm>
        </p:spPr>
        <p:txBody>
          <a:bodyPr>
            <a:normAutofit/>
          </a:bodyPr>
          <a:lstStyle/>
          <a:p>
            <a:pPr marL="342900" lvl="1" indent="-342900">
              <a:lnSpc>
                <a:spcPct val="200000"/>
              </a:lnSpc>
              <a:spcBef>
                <a:spcPts val="0"/>
              </a:spcBef>
              <a:buClrTx/>
              <a:buSzTx/>
            </a:pPr>
            <a:r>
              <a:rPr lang="en-GB" dirty="0" smtClean="0"/>
              <a:t>Define ‘diversity’ in the context of HRM &amp; HRD</a:t>
            </a:r>
          </a:p>
          <a:p>
            <a:pPr marL="342900" lvl="1" indent="-342900">
              <a:lnSpc>
                <a:spcPct val="200000"/>
              </a:lnSpc>
              <a:spcBef>
                <a:spcPts val="0"/>
              </a:spcBef>
              <a:buClrTx/>
              <a:buSzTx/>
            </a:pPr>
            <a:r>
              <a:rPr lang="en-GB" dirty="0" smtClean="0"/>
              <a:t>Discuss the benefits of inclusivity</a:t>
            </a:r>
          </a:p>
          <a:p>
            <a:pPr marL="342900" lvl="1" indent="-342900">
              <a:lnSpc>
                <a:spcPct val="200000"/>
              </a:lnSpc>
              <a:spcBef>
                <a:spcPts val="0"/>
              </a:spcBef>
              <a:buClrTx/>
              <a:buSzTx/>
            </a:pPr>
            <a:r>
              <a:rPr lang="en-GB" dirty="0" smtClean="0"/>
              <a:t>Explore the concept of ‘unconscious </a:t>
            </a:r>
            <a:r>
              <a:rPr lang="en-GB" dirty="0" err="1" smtClean="0"/>
              <a:t>bias’</a:t>
            </a:r>
            <a:endParaRPr lang="en-GB" dirty="0" smtClean="0"/>
          </a:p>
          <a:p>
            <a:pPr marL="342900" lvl="1" indent="-342900">
              <a:lnSpc>
                <a:spcPct val="200000"/>
              </a:lnSpc>
              <a:spcBef>
                <a:spcPts val="0"/>
              </a:spcBef>
              <a:buClrTx/>
              <a:buSzTx/>
            </a:pPr>
            <a:r>
              <a:rPr lang="en-GB" dirty="0" smtClean="0"/>
              <a:t>Consider HR’s role in embracing diversity.</a:t>
            </a:r>
          </a:p>
          <a:p>
            <a:pPr marL="342900" lvl="1" indent="-342900">
              <a:lnSpc>
                <a:spcPct val="200000"/>
              </a:lnSpc>
              <a:spcBef>
                <a:spcPts val="0"/>
              </a:spcBef>
              <a:buClrTx/>
              <a:buSzTx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34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would you define diversity?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04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Defining Diversity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Workforce diversity means a workforce made up of people with different human qualities or who belong to various cultural groups.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From the perspective of individuals, diversity refers to the differences among people in terms of dimensions such as age, ethnicity, gender, race, or physical ability. </a:t>
            </a:r>
          </a:p>
          <a:p>
            <a:pPr marL="0" indent="0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dirty="0" smtClean="0"/>
              <a:t>Daft 2007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77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New ‘Inclusive leadership’ model: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Increased focus due to:</a:t>
            </a:r>
          </a:p>
          <a:p>
            <a:pPr lvl="2"/>
            <a:r>
              <a:rPr lang="en-GB" sz="2200" dirty="0" smtClean="0"/>
              <a:t>Steady increase in workforce diversity</a:t>
            </a:r>
          </a:p>
          <a:p>
            <a:pPr lvl="2"/>
            <a:r>
              <a:rPr lang="en-GB" sz="2200" dirty="0" smtClean="0"/>
              <a:t>Changing societal, organisational &amp; individual values</a:t>
            </a:r>
            <a:endParaRPr lang="en-GB" sz="1400" dirty="0" smtClean="0"/>
          </a:p>
          <a:p>
            <a:r>
              <a:rPr lang="en-GB" sz="2800" dirty="0" smtClean="0"/>
              <a:t>Discontent </a:t>
            </a:r>
            <a:r>
              <a:rPr lang="en-GB" sz="2800" dirty="0"/>
              <a:t>with the </a:t>
            </a:r>
            <a:r>
              <a:rPr lang="en-GB" sz="2800" dirty="0" smtClean="0"/>
              <a:t>‘heroic model’ </a:t>
            </a:r>
            <a:r>
              <a:rPr lang="en-GB" sz="2800" dirty="0"/>
              <a:t>of </a:t>
            </a:r>
            <a:r>
              <a:rPr lang="en-GB" sz="2800" dirty="0" smtClean="0"/>
              <a:t>leadership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dirty="0" smtClean="0"/>
              <a:t>need ‘inclusive, respectful, valued’</a:t>
            </a:r>
            <a:endParaRPr lang="en-GB" sz="1400" dirty="0" smtClean="0"/>
          </a:p>
          <a:p>
            <a:r>
              <a:rPr lang="en-GB" sz="2800" dirty="0" smtClean="0"/>
              <a:t>A model more able to respond to a changing, turbulent environment</a:t>
            </a:r>
            <a:endParaRPr lang="en-GB" sz="2800" dirty="0"/>
          </a:p>
          <a:p>
            <a:r>
              <a:rPr lang="en-GB" sz="2800" dirty="0" smtClean="0"/>
              <a:t>Retaining talented people with diversity of thought   			     </a:t>
            </a:r>
            <a:r>
              <a:rPr lang="en-GB" sz="2000" dirty="0" smtClean="0">
                <a:solidFill>
                  <a:srgbClr val="FF0000"/>
                </a:solidFill>
              </a:rPr>
              <a:t>(Bucks New University, 2016).</a:t>
            </a:r>
            <a:endParaRPr lang="en-GB" sz="2800" dirty="0">
              <a:solidFill>
                <a:srgbClr val="FF0000"/>
              </a:solidFill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096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‘</a:t>
            </a:r>
            <a:r>
              <a:rPr lang="en-GB" sz="3200" b="1" dirty="0" smtClean="0"/>
              <a:t>Employers network for equality &amp; inclusion</a:t>
            </a:r>
            <a:r>
              <a:rPr lang="en-GB" sz="3200" dirty="0" smtClean="0"/>
              <a:t>’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1. Surveyed perceptions of Inclusive Leadership </a:t>
            </a:r>
          </a:p>
          <a:p>
            <a:pPr marL="0" indent="0">
              <a:buNone/>
            </a:pPr>
            <a:r>
              <a:rPr lang="en-GB" sz="2800" dirty="0" smtClean="0"/>
              <a:t>	in organisations</a:t>
            </a:r>
          </a:p>
          <a:p>
            <a:pPr marL="457200" indent="-457200">
              <a:buAutoNum type="arabicPeriod"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2. Also perceptions of performance, motivation </a:t>
            </a:r>
          </a:p>
          <a:p>
            <a:pPr marL="0" indent="0">
              <a:buNone/>
            </a:pPr>
            <a:r>
              <a:rPr lang="en-GB" sz="2800" dirty="0" smtClean="0"/>
              <a:t>	&amp; well-being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800" dirty="0" smtClean="0"/>
              <a:t>	</a:t>
            </a:r>
            <a:r>
              <a:rPr lang="en-GB" dirty="0" smtClean="0"/>
              <a:t>966 supervisors and staff did survey (10 companies)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61 interviews also carried out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  </a:t>
            </a:r>
            <a:r>
              <a:rPr lang="en-GB" sz="2000" dirty="0" smtClean="0">
                <a:solidFill>
                  <a:srgbClr val="FF0000"/>
                </a:solidFill>
              </a:rPr>
              <a:t>(</a:t>
            </a:r>
            <a:r>
              <a:rPr lang="en-GB" sz="2000" dirty="0">
                <a:solidFill>
                  <a:srgbClr val="FF0000"/>
                </a:solidFill>
              </a:rPr>
              <a:t>Bucks New </a:t>
            </a:r>
            <a:r>
              <a:rPr lang="en-GB" sz="2000" dirty="0" smtClean="0">
                <a:solidFill>
                  <a:srgbClr val="FF0000"/>
                </a:solidFill>
              </a:rPr>
              <a:t>University).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81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key findings: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‘Inclusive leaders’ have some common characteristics:</a:t>
            </a:r>
          </a:p>
          <a:p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hey consider individuals; are inspiring</a:t>
            </a:r>
            <a:r>
              <a:rPr lang="en-GB" smtClean="0"/>
              <a:t>;  provide intellectual </a:t>
            </a:r>
            <a:r>
              <a:rPr lang="en-GB" dirty="0" smtClean="0"/>
              <a:t>stimulation</a:t>
            </a:r>
          </a:p>
          <a:p>
            <a:pPr lvl="1"/>
            <a:endParaRPr lang="en-GB" sz="1400" dirty="0" smtClean="0"/>
          </a:p>
          <a:p>
            <a:pPr lvl="1"/>
            <a:r>
              <a:rPr lang="en-GB" dirty="0"/>
              <a:t>a</a:t>
            </a:r>
            <a:r>
              <a:rPr lang="en-GB" dirty="0" smtClean="0"/>
              <a:t>ccepting/ not biased; empathy;  listening;  persuasive (not coercive); build confidence;  allow growth  </a:t>
            </a:r>
          </a:p>
          <a:p>
            <a:pPr lvl="1"/>
            <a:endParaRPr lang="en-GB" sz="1400" dirty="0" smtClean="0"/>
          </a:p>
          <a:p>
            <a:pPr lvl="1"/>
            <a:r>
              <a:rPr lang="en-GB" dirty="0" smtClean="0"/>
              <a:t>foresight and long-term goals;  self-awareness</a:t>
            </a:r>
          </a:p>
          <a:p>
            <a:pPr lvl="1"/>
            <a:endParaRPr lang="en-GB" sz="1400" dirty="0"/>
          </a:p>
          <a:p>
            <a:pPr lvl="1"/>
            <a:r>
              <a:rPr lang="en-GB" dirty="0" smtClean="0"/>
              <a:t>‘stewardship’ / serving others (not self-gain)</a:t>
            </a:r>
          </a:p>
          <a:p>
            <a:pPr lvl="1"/>
            <a:endParaRPr lang="en-GB" sz="1400" dirty="0"/>
          </a:p>
          <a:p>
            <a:pPr lvl="1"/>
            <a:r>
              <a:rPr lang="en-GB" dirty="0" smtClean="0"/>
              <a:t>Respect for employee well-being.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44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</a:t>
            </a:r>
            <a:r>
              <a:rPr lang="en-GB" dirty="0" smtClean="0"/>
              <a:t>ey findings…….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working for inclusive leaders are more productive, satisfied, engaged</a:t>
            </a:r>
          </a:p>
          <a:p>
            <a:endParaRPr lang="en-GB" sz="1400" dirty="0" smtClean="0"/>
          </a:p>
          <a:p>
            <a:r>
              <a:rPr lang="en-GB" dirty="0" smtClean="0"/>
              <a:t>People at all levels saw IL as a positive for organisation and individuals</a:t>
            </a:r>
          </a:p>
          <a:p>
            <a:endParaRPr lang="en-GB" sz="1400" dirty="0" smtClean="0"/>
          </a:p>
          <a:p>
            <a:r>
              <a:rPr lang="en-GB" dirty="0" smtClean="0"/>
              <a:t>Leaders with self awareness seek out others’ skills and opinions</a:t>
            </a:r>
          </a:p>
          <a:p>
            <a:endParaRPr lang="en-GB" sz="1400" dirty="0" smtClean="0"/>
          </a:p>
          <a:p>
            <a:r>
              <a:rPr lang="en-GB" dirty="0" smtClean="0"/>
              <a:t>IL should come from the top to be most effective.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7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048" y="4743872"/>
            <a:ext cx="8229600" cy="990600"/>
          </a:xfrm>
        </p:spPr>
        <p:txBody>
          <a:bodyPr/>
          <a:lstStyle/>
          <a:p>
            <a:r>
              <a:rPr lang="en-US" dirty="0" smtClean="0"/>
              <a:t>Who’s the surgeon?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48768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A </a:t>
            </a:r>
            <a:r>
              <a:rPr lang="en-US" dirty="0"/>
              <a:t>father and son are in a horrible car crash that kills the dad.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dirty="0"/>
              <a:t>son is rushed to the hospital; just as he’s about to go under the knife, the surgeon says, “I can’t operate—that boy is my son</a:t>
            </a:r>
            <a:r>
              <a:rPr lang="en-US" dirty="0" smtClean="0"/>
              <a:t>!”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620" y="1916832"/>
            <a:ext cx="2866451" cy="350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11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74"/>
          <a:stretch/>
        </p:blipFill>
        <p:spPr>
          <a:xfrm>
            <a:off x="484753" y="1412776"/>
            <a:ext cx="7848872" cy="4463199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/>
          <a:lstStyle/>
          <a:p>
            <a:r>
              <a:rPr lang="en-US" dirty="0" smtClean="0"/>
              <a:t>Unconscious Bias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87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Managing equality, diversity and </a:t>
            </a:r>
            <a:r>
              <a:rPr lang="en-GB" sz="3200" b="1" dirty="0" smtClean="0"/>
              <a:t>inclusion: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200" dirty="0" smtClean="0"/>
          </a:p>
          <a:p>
            <a:r>
              <a:rPr lang="en-GB" sz="2800" dirty="0" smtClean="0"/>
              <a:t>Equality </a:t>
            </a:r>
            <a:r>
              <a:rPr lang="en-GB" sz="2800" dirty="0"/>
              <a:t>and diversity </a:t>
            </a:r>
            <a:r>
              <a:rPr lang="en-GB" sz="2800" dirty="0" smtClean="0"/>
              <a:t>should run </a:t>
            </a:r>
            <a:r>
              <a:rPr lang="en-GB" sz="2800" dirty="0"/>
              <a:t>through all aspects of an organisation's </a:t>
            </a:r>
            <a:r>
              <a:rPr lang="en-GB" sz="2800" dirty="0" smtClean="0"/>
              <a:t>policies</a:t>
            </a:r>
            <a:endParaRPr lang="en-GB" sz="2800" dirty="0"/>
          </a:p>
          <a:p>
            <a:endParaRPr lang="en-GB" sz="1100" dirty="0" smtClean="0"/>
          </a:p>
          <a:p>
            <a:r>
              <a:rPr lang="en-GB" sz="2800" dirty="0" smtClean="0"/>
              <a:t>Discrimination </a:t>
            </a:r>
            <a:r>
              <a:rPr lang="en-GB" sz="2800" dirty="0"/>
              <a:t>on </a:t>
            </a:r>
            <a:r>
              <a:rPr lang="en-GB" sz="2800" dirty="0" smtClean="0"/>
              <a:t>personal </a:t>
            </a:r>
            <a:r>
              <a:rPr lang="en-GB" sz="2800" dirty="0"/>
              <a:t>characteristics, such as gender or race, is </a:t>
            </a:r>
            <a:r>
              <a:rPr lang="en-GB" sz="2800" dirty="0" smtClean="0"/>
              <a:t>unethical </a:t>
            </a:r>
            <a:r>
              <a:rPr lang="en-GB" sz="2800" dirty="0"/>
              <a:t>and </a:t>
            </a:r>
            <a:r>
              <a:rPr lang="en-GB" sz="2800" dirty="0" smtClean="0"/>
              <a:t>unlawful</a:t>
            </a:r>
          </a:p>
          <a:p>
            <a:endParaRPr lang="en-GB" sz="1100" dirty="0" smtClean="0"/>
          </a:p>
          <a:p>
            <a:r>
              <a:rPr lang="en-GB" sz="2800" dirty="0"/>
              <a:t>M</a:t>
            </a:r>
            <a:r>
              <a:rPr lang="en-GB" sz="2800" dirty="0" smtClean="0"/>
              <a:t>anaging </a:t>
            </a:r>
            <a:r>
              <a:rPr lang="en-GB" sz="2800" dirty="0"/>
              <a:t>inclusion and valuing diversity is central to good people management and </a:t>
            </a:r>
            <a:r>
              <a:rPr lang="en-GB" sz="2800" dirty="0" smtClean="0"/>
              <a:t>business sense</a:t>
            </a:r>
            <a:r>
              <a:rPr lang="en-GB" sz="2800" dirty="0"/>
              <a:t>. </a:t>
            </a:r>
            <a:r>
              <a:rPr lang="en-GB" sz="2800" dirty="0" smtClean="0"/>
              <a:t>      </a:t>
            </a:r>
            <a:r>
              <a:rPr lang="en-GB" sz="2000" dirty="0" smtClean="0">
                <a:solidFill>
                  <a:srgbClr val="3333FF"/>
                </a:solidFill>
              </a:rPr>
              <a:t>(</a:t>
            </a:r>
            <a:r>
              <a:rPr lang="en-GB" sz="2000" dirty="0">
                <a:solidFill>
                  <a:srgbClr val="3333FF"/>
                </a:solidFill>
              </a:rPr>
              <a:t>CIPD Knowledge Hub 26 Aug 2015)</a:t>
            </a:r>
          </a:p>
        </p:txBody>
      </p:sp>
    </p:spTree>
    <p:extLst>
      <p:ext uri="{BB962C8B-B14F-4D97-AF65-F5344CB8AC3E}">
        <p14:creationId xmlns:p14="http://schemas.microsoft.com/office/powerpoint/2010/main" val="369794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Corporate Responsibilities 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640960" cy="4848200"/>
          </a:xfrm>
        </p:spPr>
        <p:txBody>
          <a:bodyPr>
            <a:normAutofit/>
          </a:bodyPr>
          <a:lstStyle/>
          <a:p>
            <a:pPr lvl="2"/>
            <a:endParaRPr lang="en-GB" sz="2800" dirty="0" smtClean="0"/>
          </a:p>
          <a:p>
            <a:pPr lvl="2"/>
            <a:r>
              <a:rPr lang="en-GB" sz="2800" dirty="0"/>
              <a:t>Building a strong moral &amp; ethical </a:t>
            </a:r>
            <a:r>
              <a:rPr lang="en-GB" sz="2800" dirty="0" smtClean="0"/>
              <a:t>platform</a:t>
            </a:r>
          </a:p>
          <a:p>
            <a:pPr lvl="2"/>
            <a:endParaRPr lang="en-GB" sz="1100" dirty="0"/>
          </a:p>
          <a:p>
            <a:pPr lvl="2"/>
            <a:r>
              <a:rPr lang="en-GB" sz="2800" dirty="0" smtClean="0"/>
              <a:t>Consistent &amp; transparent HR policies</a:t>
            </a:r>
          </a:p>
          <a:p>
            <a:pPr lvl="2"/>
            <a:endParaRPr lang="en-GB" sz="1100" dirty="0"/>
          </a:p>
          <a:p>
            <a:pPr lvl="2"/>
            <a:r>
              <a:rPr lang="en-GB" sz="2800" dirty="0" smtClean="0"/>
              <a:t>Recognising and publicising  the value of a diverse workforce</a:t>
            </a:r>
          </a:p>
          <a:p>
            <a:pPr marL="548640" lvl="2" indent="0">
              <a:buNone/>
            </a:pPr>
            <a:endParaRPr lang="en-GB" sz="1100" dirty="0" smtClean="0"/>
          </a:p>
          <a:p>
            <a:pPr lvl="2"/>
            <a:r>
              <a:rPr lang="en-GB" sz="2800" dirty="0" smtClean="0"/>
              <a:t>Awareness </a:t>
            </a:r>
            <a:r>
              <a:rPr lang="en-GB" sz="2800" dirty="0"/>
              <a:t>of discrimination ‘pitfalls</a:t>
            </a:r>
            <a:r>
              <a:rPr lang="en-GB" sz="2800" dirty="0" smtClean="0"/>
              <a:t>’.</a:t>
            </a:r>
          </a:p>
          <a:p>
            <a:pPr lvl="2"/>
            <a:endParaRPr lang="en-GB" sz="2800" dirty="0"/>
          </a:p>
          <a:p>
            <a:pPr lvl="2"/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58159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5151310"/>
              </p:ext>
            </p:extLst>
          </p:nvPr>
        </p:nvGraphicFramePr>
        <p:xfrm>
          <a:off x="184487" y="667225"/>
          <a:ext cx="8669921" cy="53287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5373216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Shen </a:t>
            </a:r>
            <a:r>
              <a:rPr lang="en-US" sz="1400" smtClean="0"/>
              <a:t>et al 2009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3654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5500" y="2349500"/>
            <a:ext cx="2413000" cy="3378200"/>
          </a:xfrm>
        </p:spPr>
      </p:pic>
    </p:spTree>
    <p:extLst>
      <p:ext uri="{BB962C8B-B14F-4D97-AF65-F5344CB8AC3E}">
        <p14:creationId xmlns:p14="http://schemas.microsoft.com/office/powerpoint/2010/main" val="132051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536" y="1628800"/>
            <a:ext cx="813690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r>
              <a:rPr lang="en-GB" dirty="0" smtClean="0"/>
              <a:t>References:</a:t>
            </a:r>
          </a:p>
          <a:p>
            <a:endParaRPr lang="en-GB" dirty="0"/>
          </a:p>
          <a:p>
            <a:r>
              <a:rPr lang="en-GB" smtClean="0"/>
              <a:t>Daft</a:t>
            </a:r>
            <a:r>
              <a:rPr lang="en-GB" dirty="0" smtClean="0"/>
              <a:t>, R.L., (2007), The Leadership Experience, Dryden Press, pp. 333</a:t>
            </a:r>
          </a:p>
          <a:p>
            <a:endParaRPr lang="en-GB" dirty="0" smtClean="0"/>
          </a:p>
          <a:p>
            <a:r>
              <a:rPr lang="en-GB" dirty="0" smtClean="0"/>
              <a:t>Shen</a:t>
            </a:r>
            <a:r>
              <a:rPr lang="en-GB" dirty="0"/>
              <a:t>, J., Chanda, A., </a:t>
            </a:r>
            <a:r>
              <a:rPr lang="en-GB" dirty="0" err="1"/>
              <a:t>D'Netto</a:t>
            </a:r>
            <a:r>
              <a:rPr lang="en-GB" dirty="0"/>
              <a:t>, B. and </a:t>
            </a:r>
            <a:r>
              <a:rPr lang="en-GB" dirty="0" err="1"/>
              <a:t>Monga</a:t>
            </a:r>
            <a:r>
              <a:rPr lang="en-GB" dirty="0"/>
              <a:t>, M. (2009). Managing Diversity through Human Resource Management: an International Perspective and </a:t>
            </a:r>
            <a:r>
              <a:rPr lang="en-GB" dirty="0" err="1"/>
              <a:t>Conceptuial</a:t>
            </a:r>
            <a:r>
              <a:rPr lang="en-GB" dirty="0"/>
              <a:t> Framework. </a:t>
            </a:r>
            <a:r>
              <a:rPr lang="en-GB" i="1" dirty="0"/>
              <a:t>The International Journal of Human Resource Management</a:t>
            </a:r>
            <a:r>
              <a:rPr lang="en-GB" dirty="0"/>
              <a:t>, 20(2).</a:t>
            </a:r>
          </a:p>
        </p:txBody>
      </p:sp>
    </p:spTree>
    <p:extLst>
      <p:ext uri="{BB962C8B-B14F-4D97-AF65-F5344CB8AC3E}">
        <p14:creationId xmlns:p14="http://schemas.microsoft.com/office/powerpoint/2010/main" val="2786135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436</TotalTime>
  <Words>552</Words>
  <Application>Microsoft Macintosh PowerPoint</Application>
  <PresentationFormat>On-screen Show (4:3)</PresentationFormat>
  <Paragraphs>107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Calibri</vt:lpstr>
      <vt:lpstr>Arial</vt:lpstr>
      <vt:lpstr>Clarity</vt:lpstr>
      <vt:lpstr>Diversity</vt:lpstr>
      <vt:lpstr>Session Aims</vt:lpstr>
      <vt:lpstr>How would you define diversity?</vt:lpstr>
      <vt:lpstr>Defining Diversity</vt:lpstr>
      <vt:lpstr>New ‘Inclusive leadership’ model:</vt:lpstr>
      <vt:lpstr>‘Employers network for equality &amp; inclusion’</vt:lpstr>
      <vt:lpstr>Some key findings:</vt:lpstr>
      <vt:lpstr>Key findings…….</vt:lpstr>
      <vt:lpstr>Who’s the surgeon?</vt:lpstr>
      <vt:lpstr>Unconscious Bias</vt:lpstr>
      <vt:lpstr>Managing equality, diversity and inclusion:</vt:lpstr>
      <vt:lpstr> Corporate Responsibilities :  </vt:lpstr>
      <vt:lpstr>PowerPoint Presentation</vt:lpstr>
      <vt:lpstr>Questions</vt:lpstr>
      <vt:lpstr>PowerPoint Presentation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</dc:title>
  <dc:creator>Paul Solari</dc:creator>
  <cp:lastModifiedBy>Sarah Hubbard (P151697)</cp:lastModifiedBy>
  <cp:revision>48</cp:revision>
  <dcterms:created xsi:type="dcterms:W3CDTF">2017-03-20T13:29:28Z</dcterms:created>
  <dcterms:modified xsi:type="dcterms:W3CDTF">2017-03-27T20:38:35Z</dcterms:modified>
</cp:coreProperties>
</file>