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72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B1333-B280-2D49-A52F-1DD1BD97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CDBD23-EAC1-3C45-996E-CAD57ACE42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93CC4-62BE-4A47-B783-81528D8A1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FCB96-D995-8A4D-9C6C-0284C9B0E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5B801-D6B0-544B-8150-C4F82E569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525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64275-3E3F-404C-8D50-BAE54E05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8C031-1696-3B41-BFD6-1B9C4A416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54DDE-A2C4-7749-B79A-05F6C650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E5EEB-F44D-BC45-9FC7-D2B1DDA95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176D5-7FBE-7847-8FBA-1AC96F3E4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80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CF8A1-27F4-D347-95B2-3188D531D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BF0DE-B5ED-874C-BD2A-7128F15DB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D390B-2F7C-8746-924A-2B080F0C6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0305C-61B2-DD46-9317-AC692BB0E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6B1CC-9A76-D94C-A23B-D613B056B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5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0A5B8-BDCA-0246-A367-21C3DEB85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CD19D-C825-6342-91B7-7D00EAEBBD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DB7C16-49BA-CF48-B645-AB63317093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F64F01-FB68-DF42-B2CB-D4FB0B6C3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E75D9A-DD93-A248-B908-ABF1E8EC9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A8411E-CF6A-E64E-8FA3-1C2938674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20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7886B-E752-F546-A6BE-666449BBC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171A6C-51FD-9C4D-93E4-90AB3245A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F09623-1134-4F4C-85C7-F5EB139E3B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55E1D4-7CAD-F847-BCCF-CE0C2EF9D4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72D4AC-C952-2541-AF8D-52037C7AA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F7D638-0632-F646-80BF-1996D5948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884282-4B87-FF44-AFCF-6F161DCE8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E9EC2C-B582-894C-8493-B2E99411E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976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BA4F3-EDE9-1B46-87D6-736137EDF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2D6A99-ADF4-A14E-80FC-2563F3C4C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400AA0-9F13-6143-8C69-EBD5E81A5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130707-C40C-6C4B-9E79-1AF5E8067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28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025B5C-CFA9-124E-B9F5-A4A7F5DCC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28B52-7D21-4647-A911-F0F5B6D15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E8E1BD-8A5F-DC40-9D4E-1150323C1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065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EBD90-7D38-4643-9C92-3BB8FFDF7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1B0B9-76FC-A24F-98FE-BB0AA05A5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1FB9E-4996-0845-AFE7-F2533C19D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2DC0B-9EAB-2747-943E-480B1BB43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B383A-987B-A847-BDB9-89B6C0612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59925E-3141-AA42-8F8F-93CA30950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659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8CE22-8135-5A44-910A-AF514C7FB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5EFF85-F5A5-9E49-8D42-34811AACC3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155FC-4892-4547-935E-6405FC9DF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EF2776-8A31-CE4F-83DE-5F15FB377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A3E861-77B6-1345-A09D-E4BFB668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B2FF36-55E7-F34B-99F7-6D7A531E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085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9B9CE-A434-FB4F-A3EA-599D92910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BFD40C-BAE3-AE4E-B2A6-2479EFECCA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72277-C96E-5944-9586-17C7CF916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E8BB6-CE92-5341-AF98-8B50C9748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F54F3-A8C5-174A-A167-9B0E215AB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216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F1877C-B910-4C4A-A831-A73B05A64D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0E598-A6CB-FD4A-9F16-81A112CEB3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0EE89-6254-AF47-B681-DC65EFBA1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59226-0496-794F-9A0E-856EFC73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270F7-2AD1-3B48-AF37-62D28412D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317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F5F119-A158-F44D-91A1-EAF1C95E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7AA89D-6C40-D247-AE83-0910E09558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2FD49-B980-A046-8317-A8FA67C1AC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394A0-64ED-AD45-80C2-4C6FA03FACD1}" type="datetimeFigureOut">
              <a:rPr lang="en-US" smtClean="0"/>
              <a:t>7/13/20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5B43E-A238-4149-8AC0-F0B9CB7EF8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1FEB2-7548-0E44-BC11-98E7031F1E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37E53-B800-4F46-A844-22AE10E39C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52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nniecarrington.com/?attachment_id=44" TargetMode="Externa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hyperlink" Target="https://www.pinterest.co.uk/clsavonst/stay-near-go-far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onestlywtf.com/art/road-trippin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lunakiddo.tumblr.com/post/177144176382/michelangeloo-ohkiistudio-fields-of-purple-and" TargetMode="External"/><Relationship Id="rId3" Type="http://schemas.openxmlformats.org/officeDocument/2006/relationships/image" Target="https://www.artisticmoods.com/wp-content/uploads/Day-86-Molly-Egan.jpg" TargetMode="External"/><Relationship Id="rId7" Type="http://schemas.openxmlformats.org/officeDocument/2006/relationships/hyperlink" Target="http://treexthree.tumblr.com/post/11800917439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artsandculture.google.com/partner/national-azulejo-museu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interest.co.uk/clsavonst/stay-near-go-far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artsandculture.google.com/partner/national-azulejo-museum" TargetMode="External"/><Relationship Id="rId3" Type="http://schemas.openxmlformats.org/officeDocument/2006/relationships/hyperlink" Target="https://www.japanhouselondon.uk/whats-on/" TargetMode="External"/><Relationship Id="rId7" Type="http://schemas.openxmlformats.org/officeDocument/2006/relationships/hyperlink" Target="https://blog.britishmuseum.org/how-to-explore-the-british-museum-from-home/?gclid=Cj0KCQjwupD4BRD4ARIsABJMmZ_R-F57kPSNwzV06WspvgYsLVZx3W2XU-B55u6ZjjIbHKsgRb3DohoaAquzEALw_wcB" TargetMode="External"/><Relationship Id="rId2" Type="http://schemas.openxmlformats.org/officeDocument/2006/relationships/hyperlink" Target="https://artsandculture.google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lerkenwelldesignweek.com/news/designtogether-3-july?&amp;categories=CC1FF7AA-B07E-F1C9-FF4D77A070B1D6EA%2CCC2198AD-00E8-DDCC-5B9099418240FE13%2CCC27034C-D109-35FF-C929245A2F010EAE&amp;searchgroup=libraryentry-news#/" TargetMode="External"/><Relationship Id="rId11" Type="http://schemas.openxmlformats.org/officeDocument/2006/relationships/hyperlink" Target="https://www.evamagill-oliver.com/sketchbook" TargetMode="External"/><Relationship Id="rId5" Type="http://schemas.openxmlformats.org/officeDocument/2006/relationships/hyperlink" Target="https://collections.craftscouncil.org.uk/" TargetMode="External"/><Relationship Id="rId10" Type="http://schemas.openxmlformats.org/officeDocument/2006/relationships/hyperlink" Target="https://www.artisticmoods.com/molly-egan/" TargetMode="External"/><Relationship Id="rId4" Type="http://schemas.openxmlformats.org/officeDocument/2006/relationships/hyperlink" Target="https://www.japanhouselondon.uk/discover/exhibition/annos-journey-3d-exhibition-tour/" TargetMode="External"/><Relationship Id="rId9" Type="http://schemas.openxmlformats.org/officeDocument/2006/relationships/hyperlink" Target="https://artsandculture.google.com/partner/national-museum-of-costume-in-portuga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ewdesigners.com/" TargetMode="External"/><Relationship Id="rId13" Type="http://schemas.openxmlformats.org/officeDocument/2006/relationships/hyperlink" Target="https://www.vam.ac.uk/?gclid=CjwKCAjwjLD4BRAiEiwAg5NBFsaXhXvK_M-JDUscqOq1bnDtOlE9Sj6YHaOyklTH1pmJwTyhNx_MdhoCHS8QAvD_BwE" TargetMode="External"/><Relationship Id="rId3" Type="http://schemas.openxmlformats.org/officeDocument/2006/relationships/hyperlink" Target="https://www.craftscouncil.org.uk/collections" TargetMode="External"/><Relationship Id="rId7" Type="http://schemas.openxmlformats.org/officeDocument/2006/relationships/hyperlink" Target="https://ddw.nl/" TargetMode="External"/><Relationship Id="rId12" Type="http://schemas.openxmlformats.org/officeDocument/2006/relationships/hyperlink" Target="https://www.serpentinegalleries.org/" TargetMode="External"/><Relationship Id="rId2" Type="http://schemas.openxmlformats.org/officeDocument/2006/relationships/hyperlink" Target="https://eur01.safelinks.protection.outlook.com/?url=https%3A%2F%2Fwww.dezeen.com%2Fvdf%2F&amp;data=02%7C01%7C%7Cbcba473abd4e4a38f69808d8232cb571%7C4e0f11f9046e45059cb8db2152311e21%7C0%7C0%7C637298022210590571&amp;sdata=Q9Qc%2FO3Dc0K%2FAcW8cwsIykvZgqztQsRjkiGP9PNL004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lerkenwelldesignweek.com/welcome#/" TargetMode="External"/><Relationship Id="rId11" Type="http://schemas.openxmlformats.org/officeDocument/2006/relationships/hyperlink" Target="https://www.instagram.com/patternity/?hl=en" TargetMode="External"/><Relationship Id="rId5" Type="http://schemas.openxmlformats.org/officeDocument/2006/relationships/hyperlink" Target="https://www.londondesignfestival.com/" TargetMode="External"/><Relationship Id="rId10" Type="http://schemas.openxmlformats.org/officeDocument/2006/relationships/hyperlink" Target="https://www.patternity.org/community/index/patterns-of-lockdown-photo-story/?parent=2df22dff-d642-42fb-a06a-8e874be0b17c&amp;pointer=3" TargetMode="External"/><Relationship Id="rId4" Type="http://schemas.openxmlformats.org/officeDocument/2006/relationships/hyperlink" Target="https://designmuseum.org/exhibitions" TargetMode="External"/><Relationship Id="rId9" Type="http://schemas.openxmlformats.org/officeDocument/2006/relationships/hyperlink" Target="https://www.patternity.org/" TargetMode="External"/><Relationship Id="rId14" Type="http://schemas.openxmlformats.org/officeDocument/2006/relationships/hyperlink" Target="https://www.royalacademy.org.uk/?gclid=CjwKCAjwjLD4BRAiEiwAg5NBFptlScJbM9lk2GVLDqVikReMghY0awgNRyoX7N9UMuZNNat3mMYY9BoCkSsQAv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0DC0E-0023-E942-B885-84FFA0654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703" y="2305136"/>
            <a:ext cx="10515600" cy="1325563"/>
          </a:xfrm>
        </p:spPr>
        <p:txBody>
          <a:bodyPr/>
          <a:lstStyle/>
          <a:p>
            <a:r>
              <a:rPr lang="en-US" dirty="0"/>
              <a:t>CONGRATULATIONS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OLIVIA </a:t>
            </a:r>
            <a:br>
              <a:rPr lang="en-US" dirty="0"/>
            </a:br>
            <a:r>
              <a:rPr lang="en-US" dirty="0"/>
              <a:t>MIELCZAREK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WINNER</a:t>
            </a:r>
            <a:br>
              <a:rPr lang="en-US" dirty="0"/>
            </a:br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PLACE </a:t>
            </a:r>
            <a:r>
              <a:rPr lang="en-US" dirty="0" err="1"/>
              <a:t>idott</a:t>
            </a:r>
            <a:r>
              <a:rPr lang="en-US" dirty="0"/>
              <a:t>!!!!!!</a:t>
            </a:r>
            <a:br>
              <a:rPr lang="en-US" dirty="0"/>
            </a:br>
            <a:r>
              <a:rPr lang="en-US" dirty="0"/>
              <a:t>The New Zeitgeist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3AD387-FEE1-2244-9FC7-146E9F69757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93244" y="846438"/>
            <a:ext cx="5165124" cy="516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305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CF15E-17E0-1E47-ABA6-F316176EFE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977E7-B9D1-064C-B719-C5EC70A7E5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C3786C-5307-E146-B14E-D20027F6E6D2}"/>
              </a:ext>
            </a:extLst>
          </p:cNvPr>
          <p:cNvSpPr/>
          <p:nvPr/>
        </p:nvSpPr>
        <p:spPr>
          <a:xfrm>
            <a:off x="5536274" y="1122363"/>
            <a:ext cx="742784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400" b="1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STAY NEAR </a:t>
            </a:r>
          </a:p>
          <a:p>
            <a:pPr>
              <a:spcAft>
                <a:spcPts val="0"/>
              </a:spcAft>
            </a:pPr>
            <a:r>
              <a:rPr lang="en-GB" sz="4400" b="1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&gt;&gt;&gt;&gt;&gt;</a:t>
            </a:r>
          </a:p>
          <a:p>
            <a:pPr>
              <a:spcAft>
                <a:spcPts val="0"/>
              </a:spcAft>
            </a:pPr>
            <a:r>
              <a:rPr lang="en-GB" sz="4400" b="1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GO FAR</a:t>
            </a:r>
          </a:p>
          <a:p>
            <a:pPr>
              <a:spcAft>
                <a:spcPts val="0"/>
              </a:spcAft>
            </a:pPr>
            <a:r>
              <a:rPr lang="en-GB" sz="4400" b="1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      </a:t>
            </a:r>
            <a:endParaRPr lang="en-GB" sz="4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4400" dirty="0">
                <a:solidFill>
                  <a:srgbClr val="FFFFFF"/>
                </a:solidFill>
                <a:highlight>
                  <a:srgbClr val="0000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SUMMER BRIEF 2020: Surface Pattern Design</a:t>
            </a:r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815E05-1E39-AA4D-8E83-4C525517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6952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1196C3D-9E91-9C4B-83C9-8D6F36DB8D1B}"/>
              </a:ext>
            </a:extLst>
          </p:cNvPr>
          <p:cNvSpPr/>
          <p:nvPr/>
        </p:nvSpPr>
        <p:spPr>
          <a:xfrm>
            <a:off x="4416544" y="6355282"/>
            <a:ext cx="2239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u="sng" strike="noStrike" dirty="0">
                <a:solidFill>
                  <a:srgbClr val="111111"/>
                </a:solidFill>
                <a:effectLst/>
                <a:latin typeface="-apple-system"/>
                <a:hlinkClick r:id="rId3"/>
              </a:rPr>
              <a:t>conniecarrington.com</a:t>
            </a:r>
          </a:p>
        </p:txBody>
      </p:sp>
    </p:spTree>
    <p:extLst>
      <p:ext uri="{BB962C8B-B14F-4D97-AF65-F5344CB8AC3E}">
        <p14:creationId xmlns:p14="http://schemas.microsoft.com/office/powerpoint/2010/main" val="3046196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7C3786C-5307-E146-B14E-D20027F6E6D2}"/>
              </a:ext>
            </a:extLst>
          </p:cNvPr>
          <p:cNvSpPr/>
          <p:nvPr/>
        </p:nvSpPr>
        <p:spPr>
          <a:xfrm>
            <a:off x="258417" y="454840"/>
            <a:ext cx="6589644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</a:rPr>
              <a:t>Whether it's a virtual visit or a curator's corner, there are plenty of ways to keep exploring the world this summer without stepping a foot outside your front door.</a:t>
            </a:r>
          </a:p>
          <a:p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</a:rPr>
              <a:t>For this brief we would like you to:</a:t>
            </a:r>
          </a:p>
          <a:p>
            <a:r>
              <a:rPr lang="en-GB" sz="2000" dirty="0">
                <a:highlight>
                  <a:srgbClr val="000000"/>
                </a:highlight>
              </a:rPr>
              <a:t> 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000" dirty="0">
                <a:highlight>
                  <a:srgbClr val="FFFF00"/>
                </a:highlight>
              </a:rPr>
              <a:t>Visit - Explore - Find </a:t>
            </a:r>
            <a:br>
              <a:rPr lang="en-GB" sz="2000" dirty="0">
                <a:highlight>
                  <a:srgbClr val="FFFF00"/>
                </a:highlight>
              </a:rPr>
            </a:br>
            <a:r>
              <a:rPr lang="en-GB" sz="2000" dirty="0">
                <a:highlight>
                  <a:srgbClr val="FFFF00"/>
                </a:highlight>
              </a:rPr>
              <a:t>And ultimately DRAW / PAINT patterns from across the </a:t>
            </a:r>
            <a:r>
              <a:rPr lang="en-GB" sz="2000" b="1" dirty="0">
                <a:highlight>
                  <a:srgbClr val="FFFF00"/>
                </a:highlight>
              </a:rPr>
              <a:t>world.</a:t>
            </a:r>
          </a:p>
          <a:p>
            <a:pPr marL="457200" lvl="0" indent="-457200">
              <a:buFont typeface="+mj-lt"/>
              <a:buAutoNum type="arabicPeriod"/>
            </a:pPr>
            <a:endParaRPr lang="en-GB" sz="2000" b="1" dirty="0"/>
          </a:p>
          <a:p>
            <a:pPr marL="457200" lvl="0" indent="-457200">
              <a:buFont typeface="+mj-lt"/>
              <a:buAutoNum type="arabicPeriod"/>
            </a:pPr>
            <a:r>
              <a:rPr lang="en-GB" sz="2000" dirty="0">
                <a:highlight>
                  <a:srgbClr val="FFFF00"/>
                </a:highlight>
              </a:rPr>
              <a:t>Create an A3 sketchbook flooded with rich exciting pattern!</a:t>
            </a:r>
            <a:br>
              <a:rPr lang="en-GB" sz="2000" dirty="0">
                <a:highlight>
                  <a:srgbClr val="FFFF00"/>
                </a:highlight>
              </a:rPr>
            </a:br>
            <a:r>
              <a:rPr lang="en-GB" sz="2000" dirty="0">
                <a:highlight>
                  <a:srgbClr val="FFFF00"/>
                </a:highlight>
              </a:rPr>
              <a:t>Work across the pages or within sectioned areas - think…</a:t>
            </a:r>
          </a:p>
          <a:p>
            <a:r>
              <a:rPr lang="en-GB" sz="2000" dirty="0">
                <a:highlight>
                  <a:srgbClr val="000000"/>
                </a:highlight>
              </a:rPr>
              <a:t> 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highlight>
                  <a:srgbClr val="FF00FF"/>
                </a:highlight>
              </a:rPr>
              <a:t>macro / micro / escapism / freedom / joy /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highlight>
                  <a:srgbClr val="FF00FF"/>
                </a:highlight>
              </a:rPr>
              <a:t>happy / colour / vibrant</a:t>
            </a:r>
          </a:p>
          <a:p>
            <a:r>
              <a:rPr lang="en-GB" sz="2000" dirty="0">
                <a:solidFill>
                  <a:schemeClr val="bg1"/>
                </a:solidFill>
                <a:highlight>
                  <a:srgbClr val="000000"/>
                </a:highlight>
              </a:rPr>
              <a:t> </a:t>
            </a:r>
          </a:p>
          <a:p>
            <a:r>
              <a:rPr lang="en-GB" sz="2000" u="sng" dirty="0">
                <a:solidFill>
                  <a:schemeClr val="bg1"/>
                </a:solidFill>
                <a:highlight>
                  <a:srgbClr val="FF00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https://www.pinterest.co.uk/clsavonst/stay-near-go-far/</a:t>
            </a:r>
            <a:endParaRPr lang="en-GB" sz="2000" dirty="0">
              <a:solidFill>
                <a:schemeClr val="bg1"/>
              </a:solidFill>
              <a:highlight>
                <a:srgbClr val="FF00FF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42833D-A015-F347-95B9-3504DEACD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7027" y="39535"/>
            <a:ext cx="5185830" cy="683168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EA8AC96-A952-4A41-9E39-D87FF88839E4}"/>
              </a:ext>
            </a:extLst>
          </p:cNvPr>
          <p:cNvSpPr/>
          <p:nvPr/>
        </p:nvSpPr>
        <p:spPr>
          <a:xfrm>
            <a:off x="2717635" y="6145994"/>
            <a:ext cx="4130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https://honestlywtf.com/art/road-trippin/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39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>
            <a:extLst>
              <a:ext uri="{FF2B5EF4-FFF2-40B4-BE49-F238E27FC236}">
                <a16:creationId xmlns:a16="http://schemas.microsoft.com/office/drawing/2014/main" id="{BBEC42B5-76A5-5D42-85E7-CD0A82743AB3}"/>
              </a:ext>
            </a:extLst>
          </p:cNvPr>
          <p:cNvSpPr txBox="1"/>
          <p:nvPr/>
        </p:nvSpPr>
        <p:spPr>
          <a:xfrm>
            <a:off x="2220747" y="4734165"/>
            <a:ext cx="7750505" cy="185547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REMEMBER TO TAG US IN ON INSTAGRAM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#</a:t>
            </a:r>
            <a:r>
              <a:rPr lang="en-GB" sz="2800" dirty="0" err="1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stayneargofar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#</a:t>
            </a:r>
            <a:r>
              <a:rPr lang="en-GB" sz="2800" dirty="0" err="1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surfacepatterndesignswansea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2800" dirty="0">
                <a:solidFill>
                  <a:srgbClr val="ED69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#summerbrief2020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1CE7CA0-205B-C840-A229-5FB3B7658E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7525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0" descr="Molly Egan">
            <a:extLst>
              <a:ext uri="{FF2B5EF4-FFF2-40B4-BE49-F238E27FC236}">
                <a16:creationId xmlns:a16="http://schemas.microsoft.com/office/drawing/2014/main" id="{571B99F9-1EAA-2944-B1B6-CAF0B2396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775252"/>
            <a:ext cx="2984500" cy="298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table, sitting, pair, striped&#10;&#10;Description automatically generated">
            <a:extLst>
              <a:ext uri="{FF2B5EF4-FFF2-40B4-BE49-F238E27FC236}">
                <a16:creationId xmlns:a16="http://schemas.microsoft.com/office/drawing/2014/main" id="{4818EC50-CE85-6843-B29F-71078DE84423}"/>
              </a:ext>
            </a:extLst>
          </p:cNvPr>
          <p:cNvPicPr/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9294" y="775251"/>
            <a:ext cx="2927985" cy="2971800"/>
          </a:xfrm>
          <a:prstGeom prst="rect">
            <a:avLst/>
          </a:prstGeom>
        </p:spPr>
      </p:pic>
      <p:sp>
        <p:nvSpPr>
          <p:cNvPr id="6" name="Text Box 17">
            <a:extLst>
              <a:ext uri="{FF2B5EF4-FFF2-40B4-BE49-F238E27FC236}">
                <a16:creationId xmlns:a16="http://schemas.microsoft.com/office/drawing/2014/main" id="{34205D81-DF5E-A14A-B867-897FE1F808F5}"/>
              </a:ext>
            </a:extLst>
          </p:cNvPr>
          <p:cNvSpPr txBox="1"/>
          <p:nvPr/>
        </p:nvSpPr>
        <p:spPr>
          <a:xfrm>
            <a:off x="2882051" y="3976447"/>
            <a:ext cx="2927984" cy="264160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 Magill-Oliver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88B06F-2107-2343-9C99-7F43B892C89A}"/>
              </a:ext>
            </a:extLst>
          </p:cNvPr>
          <p:cNvSpPr/>
          <p:nvPr/>
        </p:nvSpPr>
        <p:spPr>
          <a:xfrm>
            <a:off x="0" y="3976447"/>
            <a:ext cx="1326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Molly Egan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D516B1-E1BD-7F47-9807-79030F63FF8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7279" y="775250"/>
            <a:ext cx="2511286" cy="2971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2767EF-13D8-A344-B79D-94B91AA43E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0217" y="949769"/>
            <a:ext cx="3670131" cy="26354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41B889C-FC17-2D44-965C-D7009A23B42E}"/>
              </a:ext>
            </a:extLst>
          </p:cNvPr>
          <p:cNvSpPr/>
          <p:nvPr/>
        </p:nvSpPr>
        <p:spPr>
          <a:xfrm>
            <a:off x="8738019" y="3918977"/>
            <a:ext cx="23002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u="sng" strike="noStrike" dirty="0">
                <a:solidFill>
                  <a:srgbClr val="111111"/>
                </a:solidFill>
                <a:effectLst/>
                <a:latin typeface="-apple-system"/>
                <a:hlinkClick r:id="rId7"/>
              </a:rPr>
              <a:t>treexthree.tumblr.com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5B117B-D36A-D543-B3C8-9EED72A4519C}"/>
              </a:ext>
            </a:extLst>
          </p:cNvPr>
          <p:cNvSpPr/>
          <p:nvPr/>
        </p:nvSpPr>
        <p:spPr>
          <a:xfrm>
            <a:off x="5810035" y="3926156"/>
            <a:ext cx="2241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u="sng" strike="noStrike" dirty="0">
                <a:solidFill>
                  <a:srgbClr val="111111"/>
                </a:solidFill>
                <a:effectLst/>
                <a:latin typeface="-apple-system"/>
                <a:hlinkClick r:id="rId8"/>
              </a:rPr>
              <a:t>lunakiddo.tumblr.com</a:t>
            </a:r>
          </a:p>
        </p:txBody>
      </p:sp>
    </p:spTree>
    <p:extLst>
      <p:ext uri="{BB962C8B-B14F-4D97-AF65-F5344CB8AC3E}">
        <p14:creationId xmlns:p14="http://schemas.microsoft.com/office/powerpoint/2010/main" val="3419080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E4A8539-FD74-4448-9184-B1D980E9325A}"/>
              </a:ext>
            </a:extLst>
          </p:cNvPr>
          <p:cNvSpPr/>
          <p:nvPr/>
        </p:nvSpPr>
        <p:spPr>
          <a:xfrm>
            <a:off x="314738" y="180585"/>
            <a:ext cx="1155258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Delve into rich cultures and take that break, that holiday from the comfort of your own virtual gallery, all be it on your phone or television screen, escape into a new world!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We want you to navigate the globe, think Phileas Fogg and Around the World in 80 Days; visit a gallery, museum or public place in all continents of the world….. visit The Americas / Africa / Asia / Europe / Australia and so on.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From Lisbon’s tile museum </a:t>
            </a:r>
            <a:r>
              <a:rPr lang="en-GB" sz="16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https://artsandculture.google.com/partner/national-azulejo-museum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" name="Picture 2" descr="A picture containing building, colorful, blue, tiled&#10;&#10;Description automatically generated">
            <a:extLst>
              <a:ext uri="{FF2B5EF4-FFF2-40B4-BE49-F238E27FC236}">
                <a16:creationId xmlns:a16="http://schemas.microsoft.com/office/drawing/2014/main" id="{E0D51DF5-87D2-9641-ADC0-644FDBEDAA2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738" y="2185618"/>
            <a:ext cx="6453810" cy="3797738"/>
          </a:xfrm>
          <a:prstGeom prst="rect">
            <a:avLst/>
          </a:prstGeom>
        </p:spPr>
      </p:pic>
      <p:pic>
        <p:nvPicPr>
          <p:cNvPr id="4" name="Picture 3" descr="A close up of a decorated tree inside a room&#10;&#10;Description automatically generated">
            <a:extLst>
              <a:ext uri="{FF2B5EF4-FFF2-40B4-BE49-F238E27FC236}">
                <a16:creationId xmlns:a16="http://schemas.microsoft.com/office/drawing/2014/main" id="{6C1B639B-8F5E-9C49-AEA5-6C63FC440636}"/>
              </a:ext>
            </a:extLst>
          </p:cNvPr>
          <p:cNvPicPr/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905099" y="2185617"/>
            <a:ext cx="4584535" cy="37977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AB355C7-B9E1-784C-A12D-783D82D36CC6}"/>
              </a:ext>
            </a:extLst>
          </p:cNvPr>
          <p:cNvSpPr/>
          <p:nvPr/>
        </p:nvSpPr>
        <p:spPr>
          <a:xfrm>
            <a:off x="314738" y="6146560"/>
            <a:ext cx="3647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Pattern azulejo panel - 1620/1640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101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A4F22B-F979-CB4E-BE5C-EF2AEEC41EB0}"/>
              </a:ext>
            </a:extLst>
          </p:cNvPr>
          <p:cNvSpPr/>
          <p:nvPr/>
        </p:nvSpPr>
        <p:spPr>
          <a:xfrm>
            <a:off x="244357" y="202960"/>
            <a:ext cx="5143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to Frida Kahlo’s La Casa Azul (The Blue House),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" name="Picture 2" descr="A picture containing indoor, table, kitchen, photo&#10;&#10;Description automatically generated">
            <a:extLst>
              <a:ext uri="{FF2B5EF4-FFF2-40B4-BE49-F238E27FC236}">
                <a16:creationId xmlns:a16="http://schemas.microsoft.com/office/drawing/2014/main" id="{3EEC4E93-7F02-6D42-834F-A6B48E2EA010}"/>
              </a:ext>
            </a:extLst>
          </p:cNvPr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4357" y="1025462"/>
            <a:ext cx="6414860" cy="4584865"/>
          </a:xfrm>
          <a:prstGeom prst="rect">
            <a:avLst/>
          </a:prstGeom>
        </p:spPr>
      </p:pic>
      <p:pic>
        <p:nvPicPr>
          <p:cNvPr id="4" name="Picture 3" descr="A picture containing indoor, table, photo, room&#10;&#10;Description automatically generated">
            <a:extLst>
              <a:ext uri="{FF2B5EF4-FFF2-40B4-BE49-F238E27FC236}">
                <a16:creationId xmlns:a16="http://schemas.microsoft.com/office/drawing/2014/main" id="{CD0BB0A6-56C5-6D45-8D8D-A087F77DF37D}"/>
              </a:ext>
            </a:extLst>
          </p:cNvPr>
          <p:cNvPicPr/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869443" y="1025462"/>
            <a:ext cx="5078200" cy="458486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39748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61E2BD-F0A0-C541-963E-D5DB1F1EA0BF}"/>
              </a:ext>
            </a:extLst>
          </p:cNvPr>
          <p:cNvSpPr/>
          <p:nvPr/>
        </p:nvSpPr>
        <p:spPr>
          <a:xfrm>
            <a:off x="181231" y="251424"/>
            <a:ext cx="85179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to patterns in the landscape using Google, the Netherlands.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" name="Picture 2" descr="A row of tall buildings&#10;&#10;Description automatically generated">
            <a:extLst>
              <a:ext uri="{FF2B5EF4-FFF2-40B4-BE49-F238E27FC236}">
                <a16:creationId xmlns:a16="http://schemas.microsoft.com/office/drawing/2014/main" id="{E98E1A39-12AD-8040-BFC8-0EA321412D21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70336" y="869384"/>
            <a:ext cx="3539904" cy="4697335"/>
          </a:xfrm>
          <a:prstGeom prst="rect">
            <a:avLst/>
          </a:prstGeom>
        </p:spPr>
      </p:pic>
      <p:pic>
        <p:nvPicPr>
          <p:cNvPr id="4" name="Picture 3" descr="A close up of a green building&#10;&#10;Description automatically generated">
            <a:extLst>
              <a:ext uri="{FF2B5EF4-FFF2-40B4-BE49-F238E27FC236}">
                <a16:creationId xmlns:a16="http://schemas.microsoft.com/office/drawing/2014/main" id="{DDB8ABF5-EB42-3542-A617-8ACF8B96A8ED}"/>
              </a:ext>
            </a:extLst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760" y="869384"/>
            <a:ext cx="7755407" cy="4697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17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76E5E6-2058-EE4A-B536-80D1E8D76C56}"/>
              </a:ext>
            </a:extLst>
          </p:cNvPr>
          <p:cNvSpPr/>
          <p:nvPr/>
        </p:nvSpPr>
        <p:spPr>
          <a:xfrm>
            <a:off x="3371440" y="3244334"/>
            <a:ext cx="54491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highlight>
                  <a:srgbClr val="FF00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https://www.pinterest.co.uk/clsavonst/stay-near-go-far/</a:t>
            </a:r>
            <a:endParaRPr lang="en-GB" dirty="0">
              <a:solidFill>
                <a:schemeClr val="bg1"/>
              </a:solidFill>
              <a:highlight>
                <a:srgbClr val="FF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7951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F870F08-A16B-1E48-8FC4-675144306840}"/>
              </a:ext>
            </a:extLst>
          </p:cNvPr>
          <p:cNvSpPr/>
          <p:nvPr/>
        </p:nvSpPr>
        <p:spPr>
          <a:xfrm>
            <a:off x="437323" y="981684"/>
            <a:ext cx="8766313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REFERENCES: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GLOBAL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Virtual Museum tours with Google Street View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https://artsandculture.google.com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https://www.japanhouselondon.uk/whats-on/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https://www.japanhouselondon.uk/discover/exhibition/annos-journey-3d-exhibition-tour/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https://collections.craftscouncil.org.uk/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https://www.clerkenwelldesignweek.com/news/designtogether-3-july?&amp;categories=CC1FF7AA-B07E-F1C9-FF4D77A070B1D6EA%2CCC2198AD-00E8-DDCC-5B9099418240FE13%2CCC27034C-D109-35FF-C929245A2F010EAE&amp;searchgroup=libraryentry-news#/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British Museum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https://blog.britishmuseum.org/how-to-explore-the-british-museum-from-home/?gclid=Cj0KCQjwupD4BRD4ARIsABJMmZ_R-F57kPSNwzV06WspvgYsLVZx3W2XU-B55u6ZjjIbHKsgRb3DohoaAquzEALw_wcB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Portugal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https://artsandculture.google.com/partner/national-azulejo-museum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https://artsandculture.google.com/partner/national-museum-of-costume-in-portugal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Sketchbook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https://www.artisticmoods.com/molly-egan/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https://www.evamagill-oliver.com/sketchbook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138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340935-B018-2442-A47F-C63A01B72AF6}"/>
              </a:ext>
            </a:extLst>
          </p:cNvPr>
          <p:cNvSpPr/>
          <p:nvPr/>
        </p:nvSpPr>
        <p:spPr>
          <a:xfrm>
            <a:off x="602974" y="612844"/>
            <a:ext cx="6096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Inspiring Online Resources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 tooltip="Original URL: https://www.dezeen.com/vdf/. Click or tap if you trust this link."/>
              </a:rPr>
              <a:t>https://www.dezeen.com/vdf/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https://www.craftscouncil.org.uk/collections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https://designmuseum.org/exhibitions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https://www.londondesignfestival.com/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https://www.clerkenwelldesignweek.com/welcome#/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https://ddw.nl/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https://www.newdesigners.com/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https://www.patternity.org/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https://www.patternity.org/community/index/patterns-of-lockdown-photo-story/?parent=2df22dff-d642-42fb-a06a-8e874be0b17c&amp;pointer=3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https://www.instagram.com/patternity/?hl=en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https://www.serpentinegalleries.org/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https://www.vam.ac.uk/?gclid=CjwKCAjwjLD4BRAiEiwAg5NBFsaXhXvK_M-JDUscqOq1bnDtOlE9Sj6YHaOyklTH1pmJwTyhNx_MdhoCHS8QAvD_BwE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4"/>
              </a:rPr>
              <a:t>https://www.royalacademy.org.uk/?gclid=CjwKCAjwjLD4BRAiEiwAg5NBFptlScJbM9lk2GVLDqVikReMghY0awgNRyoX7N9UMuZNNat3mMYY9BoCkSsQAvD_BwE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590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630</Words>
  <Application>Microsoft Macintosh PowerPoint</Application>
  <PresentationFormat>Widescreen</PresentationFormat>
  <Paragraphs>88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-apple-system</vt:lpstr>
      <vt:lpstr>Arial</vt:lpstr>
      <vt:lpstr>Calibri</vt:lpstr>
      <vt:lpstr>Calibri Light</vt:lpstr>
      <vt:lpstr>Times New Roman</vt:lpstr>
      <vt:lpstr>Office Theme</vt:lpstr>
      <vt:lpstr>CONGRATULATIONS   OLIVIA  MIELCZAREK  WINNER 1st PLACE idott!!!!!! The New Zeitgeist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Claire Savage</dc:creator>
  <cp:keywords/>
  <dc:description/>
  <cp:lastModifiedBy>Claire Savage</cp:lastModifiedBy>
  <cp:revision>7</cp:revision>
  <dcterms:created xsi:type="dcterms:W3CDTF">2020-07-13T08:46:58Z</dcterms:created>
  <dcterms:modified xsi:type="dcterms:W3CDTF">2020-07-13T10:54:28Z</dcterms:modified>
  <cp:category/>
</cp:coreProperties>
</file>