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_rels/slideMaster2.xml.rels" ContentType="application/vnd.openxmlformats-package.relationships+xml"/>
  <Override PartName="/ppt/slideMasters/_rels/slideMaster1.xml.rels" ContentType="application/vnd.openxmlformats-package.relationship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theme/theme1.xml" ContentType="application/vnd.openxmlformats-officedocument.theme+xml"/>
  <Override PartName="/ppt/theme/theme2.xml" ContentType="application/vnd.openxmlformats-officedocument.theme+xml"/>
  <Override PartName="/ppt/_rels/presentation.xml.rels" ContentType="application/vnd.openxmlformats-package.relationships+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_rels/slideLayout22.xml.rels" ContentType="application/vnd.openxmlformats-package.relationships+xml"/>
  <Override PartName="/ppt/slideLayouts/_rels/slideLayout7.xml.rels" ContentType="application/vnd.openxmlformats-package.relationships+xml"/>
  <Override PartName="/ppt/slideLayouts/_rels/slideLayout4.xml.rels" ContentType="application/vnd.openxmlformats-package.relationships+xml"/>
  <Override PartName="/ppt/slideLayouts/_rels/slideLayout17.xml.rels" ContentType="application/vnd.openxmlformats-package.relationships+xml"/>
  <Override PartName="/ppt/slideLayouts/_rels/slideLayout19.xml.rels" ContentType="application/vnd.openxmlformats-package.relationships+xml"/>
  <Override PartName="/ppt/slideLayouts/_rels/slideLayout21.xml.rels" ContentType="application/vnd.openxmlformats-package.relationships+xml"/>
  <Override PartName="/ppt/slideLayouts/_rels/slideLayout6.xml.rels" ContentType="application/vnd.openxmlformats-package.relationships+xml"/>
  <Override PartName="/ppt/slideLayouts/_rels/slideLayout3.xml.rels" ContentType="application/vnd.openxmlformats-package.relationships+xml"/>
  <Override PartName="/ppt/slideLayouts/_rels/slideLayout16.xml.rels" ContentType="application/vnd.openxmlformats-package.relationships+xml"/>
  <Override PartName="/ppt/slideLayouts/_rels/slideLayout18.xml.rels" ContentType="application/vnd.openxmlformats-package.relationships+xml"/>
  <Override PartName="/ppt/slideLayouts/_rels/slideLayout5.xml.rels" ContentType="application/vnd.openxmlformats-package.relationships+xml"/>
  <Override PartName="/ppt/slideLayouts/_rels/slideLayout13.xml.rels" ContentType="application/vnd.openxmlformats-package.relationships+xml"/>
  <Override PartName="/ppt/slideLayouts/_rels/slideLayout12.xml.rels" ContentType="application/vnd.openxmlformats-package.relationships+xml"/>
  <Override PartName="/ppt/slideLayouts/_rels/slideLayout11.xml.rels" ContentType="application/vnd.openxmlformats-package.relationships+xml"/>
  <Override PartName="/ppt/slideLayouts/_rels/slideLayout1.xml.rels" ContentType="application/vnd.openxmlformats-package.relationships+xml"/>
  <Override PartName="/ppt/slideLayouts/_rels/slideLayout14.xml.rels" ContentType="application/vnd.openxmlformats-package.relationships+xml"/>
  <Override PartName="/ppt/slideLayouts/_rels/slideLayout10.xml.rels" ContentType="application/vnd.openxmlformats-package.relationships+xml"/>
  <Override PartName="/ppt/slideLayouts/_rels/slideLayout24.xml.rels" ContentType="application/vnd.openxmlformats-package.relationships+xml"/>
  <Override PartName="/ppt/slideLayouts/_rels/slideLayout9.xml.rels" ContentType="application/vnd.openxmlformats-package.relationships+xml"/>
  <Override PartName="/ppt/slideLayouts/_rels/slideLayout23.xml.rels" ContentType="application/vnd.openxmlformats-package.relationships+xml"/>
  <Override PartName="/ppt/slideLayouts/_rels/slideLayout8.xml.rels" ContentType="application/vnd.openxmlformats-package.relationships+xml"/>
  <Override PartName="/ppt/slideLayouts/_rels/slideLayout15.xml.rels" ContentType="application/vnd.openxmlformats-package.relationships+xml"/>
  <Override PartName="/ppt/slideLayouts/_rels/slideLayout2.xml.rels" ContentType="application/vnd.openxmlformats-package.relationships+xml"/>
  <Override PartName="/ppt/slideLayouts/_rels/slideLayout20.xml.rels" ContentType="application/vnd.openxmlformats-package.relationships+xml"/>
  <Override PartName="/ppt/slideLayouts/slideLayout6.xml" ContentType="application/vnd.openxmlformats-officedocument.presentationml.slideLayout+xml"/>
  <Override PartName="/ppt/slideLayouts/slideLayout24.xml" ContentType="application/vnd.openxmlformats-officedocument.presentationml.slideLayout+xml"/>
  <Override PartName="/ppt/slideLayouts/slideLayout5.xml" ContentType="application/vnd.openxmlformats-officedocument.presentationml.slideLayout+xml"/>
  <Override PartName="/ppt/slideLayouts/slideLayout23.xml" ContentType="application/vnd.openxmlformats-officedocument.presentationml.slideLayout+xml"/>
  <Override PartName="/ppt/slideLayouts/slideLayout16.xml" ContentType="application/vnd.openxmlformats-officedocument.presentationml.slideLayout+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slideLayouts/slideLayout1.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18.xml" ContentType="application/vnd.openxmlformats-officedocument.presentationml.slideLayout+xml"/>
  <Override PartName="/ppt/slideLayouts/slideLayout3.xml" ContentType="application/vnd.openxmlformats-officedocument.presentationml.slideLayout+xml"/>
  <Override PartName="/ppt/slideLayouts/slideLayout21.xml" ContentType="application/vnd.openxmlformats-officedocument.presentationml.slideLayout+xml"/>
  <Override PartName="/ppt/slideLayouts/slideLayout19.xml" ContentType="application/vnd.openxmlformats-officedocument.presentationml.slideLayout+xml"/>
  <Override PartName="/ppt/slideLayouts/slideLayout4.xml" ContentType="application/vnd.openxmlformats-officedocument.presentationml.slideLayout+xml"/>
  <Override PartName="/ppt/slideLayouts/slideLayout22.xml" ContentType="application/vnd.openxmlformats-officedocument.presentationml.slideLayout+xml"/>
  <Override PartName="/ppt/media/image9.png" ContentType="image/png"/>
  <Override PartName="/ppt/media/image13.png" ContentType="image/png"/>
  <Override PartName="/ppt/media/image8.png" ContentType="image/png"/>
  <Override PartName="/ppt/media/image16.png" ContentType="image/png"/>
  <Override PartName="/ppt/media/image15.png" ContentType="image/png"/>
  <Override PartName="/ppt/media/image14.png" ContentType="image/png"/>
  <Override PartName="/ppt/media/image1.png" ContentType="image/png"/>
  <Override PartName="/ppt/media/image2.png" ContentType="image/png"/>
  <Override PartName="/ppt/media/image3.png" ContentType="image/png"/>
  <Override PartName="/ppt/media/image4.png" ContentType="image/png"/>
  <Override PartName="/ppt/media/image5.png" ContentType="image/png"/>
  <Override PartName="/ppt/media/image10.png" ContentType="image/png"/>
  <Override PartName="/ppt/media/image6.png" ContentType="image/png"/>
  <Override PartName="/ppt/media/image11.png" ContentType="image/png"/>
  <Override PartName="/ppt/media/image7.png" ContentType="image/png"/>
  <Override PartName="/ppt/media/image12.png" ContentType="image/png"/>
  <Override PartName="/ppt/slides/slide1.xml" ContentType="application/vnd.openxmlformats-officedocument.presentationml.slide+xml"/>
  <Override PartName="/ppt/slides/_rels/slide12.xml.rels" ContentType="application/vnd.openxmlformats-package.relationships+xml"/>
  <Override PartName="/ppt/slides/_rels/slide11.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8.xml.rels" ContentType="application/vnd.openxmlformats-package.relationships+xml"/>
  <Override PartName="/ppt/slides/_rels/slide7.xml.rels" ContentType="application/vnd.openxmlformats-package.relationships+xml"/>
  <Override PartName="/ppt/slides/_rels/slide6.xml.rels" ContentType="application/vnd.openxmlformats-package.relationships+xml"/>
  <Override PartName="/ppt/slides/_rels/slide3.xml.rels" ContentType="application/vnd.openxmlformats-package.relationships+xml"/>
  <Override PartName="/ppt/slides/_rels/slide5.xml.rels" ContentType="application/vnd.openxmlformats-package.relationships+xml"/>
  <Override PartName="/ppt/slides/_rels/slide2.xml.rels" ContentType="application/vnd.openxmlformats-package.relationships+xml"/>
  <Override PartName="/ppt/slides/_rels/slide4.xml.rels" ContentType="application/vnd.openxmlformats-package.relationships+xml"/>
  <Override PartName="/ppt/slides/_rels/slide1.xml.rels" ContentType="application/vnd.openxmlformats-package.relationships+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10.xml" ContentType="application/vnd.openxmlformats-officedocument.presentationml.slide+xml"/>
  <Override PartName="/ppt/slides/slide9.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Lst>
  <p:sldSz cx="9144000" cy="514350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4" name="PlaceHolder 1"/>
          <p:cNvSpPr>
            <a:spLocks noGrp="1"/>
          </p:cNvSpPr>
          <p:nvPr>
            <p:ph type="title"/>
          </p:nvPr>
        </p:nvSpPr>
        <p:spPr>
          <a:xfrm>
            <a:off x="457200" y="205200"/>
            <a:ext cx="8229240" cy="858600"/>
          </a:xfrm>
          <a:prstGeom prst="rect">
            <a:avLst/>
          </a:prstGeom>
        </p:spPr>
        <p:txBody>
          <a:bodyPr lIns="0" rIns="0" tIns="0" bIns="0" anchor="ctr">
            <a:noAutofit/>
          </a:bodyPr>
          <a:p>
            <a:pPr algn="ctr"/>
            <a:endParaRPr b="0" lang="en-GB" sz="4400" spc="-1" strike="noStrike">
              <a:latin typeface="Arial"/>
            </a:endParaRPr>
          </a:p>
        </p:txBody>
      </p:sp>
      <p:sp>
        <p:nvSpPr>
          <p:cNvPr id="15" name="PlaceHolder 2"/>
          <p:cNvSpPr>
            <a:spLocks noGrp="1"/>
          </p:cNvSpPr>
          <p:nvPr>
            <p:ph type="subTitle"/>
          </p:nvPr>
        </p:nvSpPr>
        <p:spPr>
          <a:xfrm>
            <a:off x="457200" y="1203480"/>
            <a:ext cx="8229240" cy="298296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6" name="PlaceHolder 1"/>
          <p:cNvSpPr>
            <a:spLocks noGrp="1"/>
          </p:cNvSpPr>
          <p:nvPr>
            <p:ph type="title"/>
          </p:nvPr>
        </p:nvSpPr>
        <p:spPr>
          <a:xfrm>
            <a:off x="457200" y="205200"/>
            <a:ext cx="8229240" cy="858600"/>
          </a:xfrm>
          <a:prstGeom prst="rect">
            <a:avLst/>
          </a:prstGeom>
        </p:spPr>
        <p:txBody>
          <a:bodyPr lIns="0" rIns="0" tIns="0" bIns="0" anchor="ctr">
            <a:noAutofit/>
          </a:bodyPr>
          <a:p>
            <a:pPr algn="ctr"/>
            <a:endParaRPr b="0" lang="en-GB" sz="4400" spc="-1" strike="noStrike">
              <a:latin typeface="Arial"/>
            </a:endParaRPr>
          </a:p>
        </p:txBody>
      </p:sp>
      <p:sp>
        <p:nvSpPr>
          <p:cNvPr id="17" name="PlaceHolder 2"/>
          <p:cNvSpPr>
            <a:spLocks noGrp="1"/>
          </p:cNvSpPr>
          <p:nvPr>
            <p:ph type="body"/>
          </p:nvPr>
        </p:nvSpPr>
        <p:spPr>
          <a:xfrm>
            <a:off x="457200" y="1203480"/>
            <a:ext cx="8229240" cy="298296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457200" y="205200"/>
            <a:ext cx="8229240" cy="858600"/>
          </a:xfrm>
          <a:prstGeom prst="rect">
            <a:avLst/>
          </a:prstGeom>
        </p:spPr>
        <p:txBody>
          <a:bodyPr lIns="0" rIns="0" tIns="0" bIns="0" anchor="ctr">
            <a:noAutofit/>
          </a:bodyPr>
          <a:p>
            <a:pPr algn="ctr"/>
            <a:endParaRPr b="0" lang="en-GB" sz="4400" spc="-1" strike="noStrike">
              <a:latin typeface="Arial"/>
            </a:endParaRPr>
          </a:p>
        </p:txBody>
      </p:sp>
      <p:sp>
        <p:nvSpPr>
          <p:cNvPr id="19" name="PlaceHolder 2"/>
          <p:cNvSpPr>
            <a:spLocks noGrp="1"/>
          </p:cNvSpPr>
          <p:nvPr>
            <p:ph type="body"/>
          </p:nvPr>
        </p:nvSpPr>
        <p:spPr>
          <a:xfrm>
            <a:off x="457200" y="1203480"/>
            <a:ext cx="4015800" cy="2982960"/>
          </a:xfrm>
          <a:prstGeom prst="rect">
            <a:avLst/>
          </a:prstGeom>
        </p:spPr>
        <p:txBody>
          <a:bodyPr lIns="0" rIns="0" tIns="0" bIns="0">
            <a:normAutofit/>
          </a:bodyPr>
          <a:p>
            <a:endParaRPr b="0" lang="en-GB" sz="3200" spc="-1" strike="noStrike">
              <a:latin typeface="Arial"/>
            </a:endParaRPr>
          </a:p>
        </p:txBody>
      </p:sp>
      <p:sp>
        <p:nvSpPr>
          <p:cNvPr id="20" name="PlaceHolder 3"/>
          <p:cNvSpPr>
            <a:spLocks noGrp="1"/>
          </p:cNvSpPr>
          <p:nvPr>
            <p:ph type="body"/>
          </p:nvPr>
        </p:nvSpPr>
        <p:spPr>
          <a:xfrm>
            <a:off x="4674240" y="1203480"/>
            <a:ext cx="4015800" cy="298296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21" name="PlaceHolder 1"/>
          <p:cNvSpPr>
            <a:spLocks noGrp="1"/>
          </p:cNvSpPr>
          <p:nvPr>
            <p:ph type="title"/>
          </p:nvPr>
        </p:nvSpPr>
        <p:spPr>
          <a:xfrm>
            <a:off x="457200" y="205200"/>
            <a:ext cx="8229240" cy="8586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2" name="PlaceHolder 1"/>
          <p:cNvSpPr>
            <a:spLocks noGrp="1"/>
          </p:cNvSpPr>
          <p:nvPr>
            <p:ph type="subTitle"/>
          </p:nvPr>
        </p:nvSpPr>
        <p:spPr>
          <a:xfrm>
            <a:off x="457200" y="205200"/>
            <a:ext cx="8229240" cy="39812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05200"/>
            <a:ext cx="8229240" cy="858600"/>
          </a:xfrm>
          <a:prstGeom prst="rect">
            <a:avLst/>
          </a:prstGeom>
        </p:spPr>
        <p:txBody>
          <a:bodyPr lIns="0" rIns="0" tIns="0" bIns="0" anchor="ctr">
            <a:noAutofit/>
          </a:bodyPr>
          <a:p>
            <a:pPr algn="ctr"/>
            <a:endParaRPr b="0" lang="en-GB" sz="4400" spc="-1" strike="noStrike">
              <a:latin typeface="Arial"/>
            </a:endParaRPr>
          </a:p>
        </p:txBody>
      </p:sp>
      <p:sp>
        <p:nvSpPr>
          <p:cNvPr id="24"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3200" spc="-1" strike="noStrike">
              <a:latin typeface="Arial"/>
            </a:endParaRPr>
          </a:p>
        </p:txBody>
      </p:sp>
      <p:sp>
        <p:nvSpPr>
          <p:cNvPr id="25" name="PlaceHolder 3"/>
          <p:cNvSpPr>
            <a:spLocks noGrp="1"/>
          </p:cNvSpPr>
          <p:nvPr>
            <p:ph type="body"/>
          </p:nvPr>
        </p:nvSpPr>
        <p:spPr>
          <a:xfrm>
            <a:off x="4674240" y="1203480"/>
            <a:ext cx="4015800" cy="2982960"/>
          </a:xfrm>
          <a:prstGeom prst="rect">
            <a:avLst/>
          </a:prstGeom>
        </p:spPr>
        <p:txBody>
          <a:bodyPr lIns="0" rIns="0" tIns="0" bIns="0">
            <a:normAutofit/>
          </a:bodyPr>
          <a:p>
            <a:endParaRPr b="0" lang="en-GB" sz="3200" spc="-1" strike="noStrike">
              <a:latin typeface="Arial"/>
            </a:endParaRPr>
          </a:p>
        </p:txBody>
      </p:sp>
      <p:sp>
        <p:nvSpPr>
          <p:cNvPr id="26" name="PlaceHolder 4"/>
          <p:cNvSpPr>
            <a:spLocks noGrp="1"/>
          </p:cNvSpPr>
          <p:nvPr>
            <p:ph type="body"/>
          </p:nvPr>
        </p:nvSpPr>
        <p:spPr>
          <a:xfrm>
            <a:off x="457200" y="2761920"/>
            <a:ext cx="4015800" cy="142272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457200" y="205200"/>
            <a:ext cx="8229240" cy="858600"/>
          </a:xfrm>
          <a:prstGeom prst="rect">
            <a:avLst/>
          </a:prstGeom>
        </p:spPr>
        <p:txBody>
          <a:bodyPr lIns="0" rIns="0" tIns="0" bIns="0" anchor="ctr">
            <a:noAutofit/>
          </a:bodyPr>
          <a:p>
            <a:pPr algn="ctr"/>
            <a:endParaRPr b="0" lang="en-GB" sz="4400" spc="-1" strike="noStrike">
              <a:latin typeface="Arial"/>
            </a:endParaRPr>
          </a:p>
        </p:txBody>
      </p:sp>
      <p:sp>
        <p:nvSpPr>
          <p:cNvPr id="28" name="PlaceHolder 2"/>
          <p:cNvSpPr>
            <a:spLocks noGrp="1"/>
          </p:cNvSpPr>
          <p:nvPr>
            <p:ph type="body"/>
          </p:nvPr>
        </p:nvSpPr>
        <p:spPr>
          <a:xfrm>
            <a:off x="457200" y="1203480"/>
            <a:ext cx="4015800" cy="2982960"/>
          </a:xfrm>
          <a:prstGeom prst="rect">
            <a:avLst/>
          </a:prstGeom>
        </p:spPr>
        <p:txBody>
          <a:bodyPr lIns="0" rIns="0" tIns="0" bIns="0">
            <a:normAutofit/>
          </a:bodyPr>
          <a:p>
            <a:endParaRPr b="0" lang="en-GB" sz="3200" spc="-1" strike="noStrike">
              <a:latin typeface="Arial"/>
            </a:endParaRPr>
          </a:p>
        </p:txBody>
      </p:sp>
      <p:sp>
        <p:nvSpPr>
          <p:cNvPr id="29"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3200" spc="-1" strike="noStrike">
              <a:latin typeface="Arial"/>
            </a:endParaRPr>
          </a:p>
        </p:txBody>
      </p:sp>
      <p:sp>
        <p:nvSpPr>
          <p:cNvPr id="30" name="PlaceHolder 4"/>
          <p:cNvSpPr>
            <a:spLocks noGrp="1"/>
          </p:cNvSpPr>
          <p:nvPr>
            <p:ph type="body"/>
          </p:nvPr>
        </p:nvSpPr>
        <p:spPr>
          <a:xfrm>
            <a:off x="4674240" y="2761920"/>
            <a:ext cx="4015800" cy="142272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05200"/>
            <a:ext cx="8229240" cy="858600"/>
          </a:xfrm>
          <a:prstGeom prst="rect">
            <a:avLst/>
          </a:prstGeom>
        </p:spPr>
        <p:txBody>
          <a:bodyPr lIns="0" rIns="0" tIns="0" bIns="0" anchor="ctr">
            <a:noAutofit/>
          </a:bodyPr>
          <a:p>
            <a:pPr algn="ctr"/>
            <a:endParaRPr b="0" lang="en-GB" sz="4400" spc="-1" strike="noStrike">
              <a:latin typeface="Arial"/>
            </a:endParaRPr>
          </a:p>
        </p:txBody>
      </p:sp>
      <p:sp>
        <p:nvSpPr>
          <p:cNvPr id="32"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3200" spc="-1" strike="noStrike">
              <a:latin typeface="Arial"/>
            </a:endParaRPr>
          </a:p>
        </p:txBody>
      </p:sp>
      <p:sp>
        <p:nvSpPr>
          <p:cNvPr id="33"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3200" spc="-1" strike="noStrike">
              <a:latin typeface="Arial"/>
            </a:endParaRPr>
          </a:p>
        </p:txBody>
      </p:sp>
      <p:sp>
        <p:nvSpPr>
          <p:cNvPr id="34" name="PlaceHolder 4"/>
          <p:cNvSpPr>
            <a:spLocks noGrp="1"/>
          </p:cNvSpPr>
          <p:nvPr>
            <p:ph type="body"/>
          </p:nvPr>
        </p:nvSpPr>
        <p:spPr>
          <a:xfrm>
            <a:off x="457200" y="2761920"/>
            <a:ext cx="8229240" cy="142272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457200" y="205200"/>
            <a:ext cx="8229240" cy="858600"/>
          </a:xfrm>
          <a:prstGeom prst="rect">
            <a:avLst/>
          </a:prstGeom>
        </p:spPr>
        <p:txBody>
          <a:bodyPr lIns="0" rIns="0" tIns="0" bIns="0" anchor="ctr">
            <a:noAutofit/>
          </a:bodyPr>
          <a:p>
            <a:pPr algn="ctr"/>
            <a:endParaRPr b="0" lang="en-GB" sz="4400" spc="-1" strike="noStrike">
              <a:latin typeface="Arial"/>
            </a:endParaRPr>
          </a:p>
        </p:txBody>
      </p:sp>
      <p:sp>
        <p:nvSpPr>
          <p:cNvPr id="36" name="PlaceHolder 2"/>
          <p:cNvSpPr>
            <a:spLocks noGrp="1"/>
          </p:cNvSpPr>
          <p:nvPr>
            <p:ph type="body"/>
          </p:nvPr>
        </p:nvSpPr>
        <p:spPr>
          <a:xfrm>
            <a:off x="457200" y="1203480"/>
            <a:ext cx="8229240" cy="1422720"/>
          </a:xfrm>
          <a:prstGeom prst="rect">
            <a:avLst/>
          </a:prstGeom>
        </p:spPr>
        <p:txBody>
          <a:bodyPr lIns="0" rIns="0" tIns="0" bIns="0">
            <a:normAutofit/>
          </a:bodyPr>
          <a:p>
            <a:endParaRPr b="0" lang="en-GB" sz="3200" spc="-1" strike="noStrike">
              <a:latin typeface="Arial"/>
            </a:endParaRPr>
          </a:p>
        </p:txBody>
      </p:sp>
      <p:sp>
        <p:nvSpPr>
          <p:cNvPr id="37" name="PlaceHolder 3"/>
          <p:cNvSpPr>
            <a:spLocks noGrp="1"/>
          </p:cNvSpPr>
          <p:nvPr>
            <p:ph type="body"/>
          </p:nvPr>
        </p:nvSpPr>
        <p:spPr>
          <a:xfrm>
            <a:off x="457200" y="2761920"/>
            <a:ext cx="8229240" cy="142272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05200"/>
            <a:ext cx="8229240" cy="858600"/>
          </a:xfrm>
          <a:prstGeom prst="rect">
            <a:avLst/>
          </a:prstGeom>
        </p:spPr>
        <p:txBody>
          <a:bodyPr lIns="0" rIns="0" tIns="0" bIns="0" anchor="ctr">
            <a:noAutofit/>
          </a:bodyPr>
          <a:p>
            <a:pPr algn="ctr"/>
            <a:endParaRPr b="0" lang="en-GB" sz="4400" spc="-1" strike="noStrike">
              <a:latin typeface="Arial"/>
            </a:endParaRPr>
          </a:p>
        </p:txBody>
      </p:sp>
      <p:sp>
        <p:nvSpPr>
          <p:cNvPr id="39"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3200" spc="-1" strike="noStrike">
              <a:latin typeface="Arial"/>
            </a:endParaRPr>
          </a:p>
        </p:txBody>
      </p:sp>
      <p:sp>
        <p:nvSpPr>
          <p:cNvPr id="40"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3200" spc="-1" strike="noStrike">
              <a:latin typeface="Arial"/>
            </a:endParaRPr>
          </a:p>
        </p:txBody>
      </p:sp>
      <p:sp>
        <p:nvSpPr>
          <p:cNvPr id="41" name="PlaceHolder 4"/>
          <p:cNvSpPr>
            <a:spLocks noGrp="1"/>
          </p:cNvSpPr>
          <p:nvPr>
            <p:ph type="body"/>
          </p:nvPr>
        </p:nvSpPr>
        <p:spPr>
          <a:xfrm>
            <a:off x="457200" y="2761920"/>
            <a:ext cx="4015800" cy="1422720"/>
          </a:xfrm>
          <a:prstGeom prst="rect">
            <a:avLst/>
          </a:prstGeom>
        </p:spPr>
        <p:txBody>
          <a:bodyPr lIns="0" rIns="0" tIns="0" bIns="0">
            <a:normAutofit/>
          </a:bodyPr>
          <a:p>
            <a:endParaRPr b="0" lang="en-GB" sz="3200" spc="-1" strike="noStrike">
              <a:latin typeface="Arial"/>
            </a:endParaRPr>
          </a:p>
        </p:txBody>
      </p:sp>
      <p:sp>
        <p:nvSpPr>
          <p:cNvPr id="42" name="PlaceHolder 5"/>
          <p:cNvSpPr>
            <a:spLocks noGrp="1"/>
          </p:cNvSpPr>
          <p:nvPr>
            <p:ph type="body"/>
          </p:nvPr>
        </p:nvSpPr>
        <p:spPr>
          <a:xfrm>
            <a:off x="4674240" y="2761920"/>
            <a:ext cx="4015800" cy="142272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43" name="PlaceHolder 1"/>
          <p:cNvSpPr>
            <a:spLocks noGrp="1"/>
          </p:cNvSpPr>
          <p:nvPr>
            <p:ph type="title"/>
          </p:nvPr>
        </p:nvSpPr>
        <p:spPr>
          <a:xfrm>
            <a:off x="457200" y="205200"/>
            <a:ext cx="8229240" cy="858600"/>
          </a:xfrm>
          <a:prstGeom prst="rect">
            <a:avLst/>
          </a:prstGeom>
        </p:spPr>
        <p:txBody>
          <a:bodyPr lIns="0" rIns="0" tIns="0" bIns="0" anchor="ctr">
            <a:noAutofit/>
          </a:bodyPr>
          <a:p>
            <a:pPr algn="ctr"/>
            <a:endParaRPr b="0" lang="en-GB" sz="4400" spc="-1" strike="noStrike">
              <a:latin typeface="Arial"/>
            </a:endParaRPr>
          </a:p>
        </p:txBody>
      </p:sp>
      <p:sp>
        <p:nvSpPr>
          <p:cNvPr id="44" name="PlaceHolder 2"/>
          <p:cNvSpPr>
            <a:spLocks noGrp="1"/>
          </p:cNvSpPr>
          <p:nvPr>
            <p:ph type="body"/>
          </p:nvPr>
        </p:nvSpPr>
        <p:spPr>
          <a:xfrm>
            <a:off x="457200" y="1203480"/>
            <a:ext cx="2649600" cy="1422720"/>
          </a:xfrm>
          <a:prstGeom prst="rect">
            <a:avLst/>
          </a:prstGeom>
        </p:spPr>
        <p:txBody>
          <a:bodyPr lIns="0" rIns="0" tIns="0" bIns="0">
            <a:normAutofit/>
          </a:bodyPr>
          <a:p>
            <a:endParaRPr b="0" lang="en-GB" sz="3200" spc="-1" strike="noStrike">
              <a:latin typeface="Arial"/>
            </a:endParaRPr>
          </a:p>
        </p:txBody>
      </p:sp>
      <p:sp>
        <p:nvSpPr>
          <p:cNvPr id="45" name="PlaceHolder 3"/>
          <p:cNvSpPr>
            <a:spLocks noGrp="1"/>
          </p:cNvSpPr>
          <p:nvPr>
            <p:ph type="body"/>
          </p:nvPr>
        </p:nvSpPr>
        <p:spPr>
          <a:xfrm>
            <a:off x="3239640" y="1203480"/>
            <a:ext cx="2649600" cy="1422720"/>
          </a:xfrm>
          <a:prstGeom prst="rect">
            <a:avLst/>
          </a:prstGeom>
        </p:spPr>
        <p:txBody>
          <a:bodyPr lIns="0" rIns="0" tIns="0" bIns="0">
            <a:normAutofit/>
          </a:bodyPr>
          <a:p>
            <a:endParaRPr b="0" lang="en-GB" sz="3200" spc="-1" strike="noStrike">
              <a:latin typeface="Arial"/>
            </a:endParaRPr>
          </a:p>
        </p:txBody>
      </p:sp>
      <p:sp>
        <p:nvSpPr>
          <p:cNvPr id="46" name="PlaceHolder 4"/>
          <p:cNvSpPr>
            <a:spLocks noGrp="1"/>
          </p:cNvSpPr>
          <p:nvPr>
            <p:ph type="body"/>
          </p:nvPr>
        </p:nvSpPr>
        <p:spPr>
          <a:xfrm>
            <a:off x="6022080" y="1203480"/>
            <a:ext cx="2649600" cy="1422720"/>
          </a:xfrm>
          <a:prstGeom prst="rect">
            <a:avLst/>
          </a:prstGeom>
        </p:spPr>
        <p:txBody>
          <a:bodyPr lIns="0" rIns="0" tIns="0" bIns="0">
            <a:normAutofit/>
          </a:bodyPr>
          <a:p>
            <a:endParaRPr b="0" lang="en-GB" sz="3200" spc="-1" strike="noStrike">
              <a:latin typeface="Arial"/>
            </a:endParaRPr>
          </a:p>
        </p:txBody>
      </p:sp>
      <p:sp>
        <p:nvSpPr>
          <p:cNvPr id="47" name="PlaceHolder 5"/>
          <p:cNvSpPr>
            <a:spLocks noGrp="1"/>
          </p:cNvSpPr>
          <p:nvPr>
            <p:ph type="body"/>
          </p:nvPr>
        </p:nvSpPr>
        <p:spPr>
          <a:xfrm>
            <a:off x="457200" y="2761920"/>
            <a:ext cx="2649600" cy="1422720"/>
          </a:xfrm>
          <a:prstGeom prst="rect">
            <a:avLst/>
          </a:prstGeom>
        </p:spPr>
        <p:txBody>
          <a:bodyPr lIns="0" rIns="0" tIns="0" bIns="0">
            <a:normAutofit/>
          </a:bodyPr>
          <a:p>
            <a:endParaRPr b="0" lang="en-GB" sz="3200" spc="-1" strike="noStrike">
              <a:latin typeface="Arial"/>
            </a:endParaRPr>
          </a:p>
        </p:txBody>
      </p:sp>
      <p:sp>
        <p:nvSpPr>
          <p:cNvPr id="48" name="PlaceHolder 6"/>
          <p:cNvSpPr>
            <a:spLocks noGrp="1"/>
          </p:cNvSpPr>
          <p:nvPr>
            <p:ph type="body"/>
          </p:nvPr>
        </p:nvSpPr>
        <p:spPr>
          <a:xfrm>
            <a:off x="3239640" y="2761920"/>
            <a:ext cx="2649600" cy="1422720"/>
          </a:xfrm>
          <a:prstGeom prst="rect">
            <a:avLst/>
          </a:prstGeom>
        </p:spPr>
        <p:txBody>
          <a:bodyPr lIns="0" rIns="0" tIns="0" bIns="0">
            <a:normAutofit/>
          </a:bodyPr>
          <a:p>
            <a:endParaRPr b="0" lang="en-GB" sz="3200" spc="-1" strike="noStrike">
              <a:latin typeface="Arial"/>
            </a:endParaRPr>
          </a:p>
        </p:txBody>
      </p:sp>
      <p:sp>
        <p:nvSpPr>
          <p:cNvPr id="49" name="PlaceHolder 7"/>
          <p:cNvSpPr>
            <a:spLocks noGrp="1"/>
          </p:cNvSpPr>
          <p:nvPr>
            <p:ph type="body"/>
          </p:nvPr>
        </p:nvSpPr>
        <p:spPr>
          <a:xfrm>
            <a:off x="6022080" y="2761920"/>
            <a:ext cx="2649600" cy="142272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05200"/>
            <a:ext cx="8229240" cy="858600"/>
          </a:xfrm>
          <a:prstGeom prst="rect">
            <a:avLst/>
          </a:prstGeom>
        </p:spPr>
        <p:txBody>
          <a:bodyPr lIns="0" rIns="0" tIns="0" bIns="0" anchor="ctr">
            <a:noAutofit/>
          </a:bodyPr>
          <a:p>
            <a:pPr algn="ctr"/>
            <a:endParaRPr b="0" lang="en-GB" sz="4400" spc="-1" strike="noStrike">
              <a:latin typeface="Arial"/>
            </a:endParaRPr>
          </a:p>
        </p:txBody>
      </p:sp>
      <p:sp>
        <p:nvSpPr>
          <p:cNvPr id="65" name="PlaceHolder 2"/>
          <p:cNvSpPr>
            <a:spLocks noGrp="1"/>
          </p:cNvSpPr>
          <p:nvPr>
            <p:ph type="subTitle"/>
          </p:nvPr>
        </p:nvSpPr>
        <p:spPr>
          <a:xfrm>
            <a:off x="457200" y="1203480"/>
            <a:ext cx="8229240" cy="298296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457200" y="205200"/>
            <a:ext cx="8229240" cy="858600"/>
          </a:xfrm>
          <a:prstGeom prst="rect">
            <a:avLst/>
          </a:prstGeom>
        </p:spPr>
        <p:txBody>
          <a:bodyPr lIns="0" rIns="0" tIns="0" bIns="0" anchor="ctr">
            <a:noAutofit/>
          </a:bodyPr>
          <a:p>
            <a:pPr algn="ctr"/>
            <a:endParaRPr b="0" lang="en-GB" sz="4400" spc="-1" strike="noStrike">
              <a:latin typeface="Arial"/>
            </a:endParaRPr>
          </a:p>
        </p:txBody>
      </p:sp>
      <p:sp>
        <p:nvSpPr>
          <p:cNvPr id="67" name="PlaceHolder 2"/>
          <p:cNvSpPr>
            <a:spLocks noGrp="1"/>
          </p:cNvSpPr>
          <p:nvPr>
            <p:ph type="body"/>
          </p:nvPr>
        </p:nvSpPr>
        <p:spPr>
          <a:xfrm>
            <a:off x="457200" y="1203480"/>
            <a:ext cx="8229240" cy="298296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8" name="PlaceHolder 1"/>
          <p:cNvSpPr>
            <a:spLocks noGrp="1"/>
          </p:cNvSpPr>
          <p:nvPr>
            <p:ph type="title"/>
          </p:nvPr>
        </p:nvSpPr>
        <p:spPr>
          <a:xfrm>
            <a:off x="457200" y="205200"/>
            <a:ext cx="8229240" cy="858600"/>
          </a:xfrm>
          <a:prstGeom prst="rect">
            <a:avLst/>
          </a:prstGeom>
        </p:spPr>
        <p:txBody>
          <a:bodyPr lIns="0" rIns="0" tIns="0" bIns="0" anchor="ctr">
            <a:noAutofit/>
          </a:bodyPr>
          <a:p>
            <a:pPr algn="ctr"/>
            <a:endParaRPr b="0" lang="en-GB" sz="4400" spc="-1" strike="noStrike">
              <a:latin typeface="Arial"/>
            </a:endParaRPr>
          </a:p>
        </p:txBody>
      </p:sp>
      <p:sp>
        <p:nvSpPr>
          <p:cNvPr id="69" name="PlaceHolder 2"/>
          <p:cNvSpPr>
            <a:spLocks noGrp="1"/>
          </p:cNvSpPr>
          <p:nvPr>
            <p:ph type="body"/>
          </p:nvPr>
        </p:nvSpPr>
        <p:spPr>
          <a:xfrm>
            <a:off x="457200" y="1203480"/>
            <a:ext cx="4015800" cy="2982960"/>
          </a:xfrm>
          <a:prstGeom prst="rect">
            <a:avLst/>
          </a:prstGeom>
        </p:spPr>
        <p:txBody>
          <a:bodyPr lIns="0" rIns="0" tIns="0" bIns="0">
            <a:normAutofit/>
          </a:bodyPr>
          <a:p>
            <a:endParaRPr b="0" lang="en-GB" sz="3200" spc="-1" strike="noStrike">
              <a:latin typeface="Arial"/>
            </a:endParaRPr>
          </a:p>
        </p:txBody>
      </p:sp>
      <p:sp>
        <p:nvSpPr>
          <p:cNvPr id="70" name="PlaceHolder 3"/>
          <p:cNvSpPr>
            <a:spLocks noGrp="1"/>
          </p:cNvSpPr>
          <p:nvPr>
            <p:ph type="body"/>
          </p:nvPr>
        </p:nvSpPr>
        <p:spPr>
          <a:xfrm>
            <a:off x="4674240" y="1203480"/>
            <a:ext cx="4015800" cy="298296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71" name="PlaceHolder 1"/>
          <p:cNvSpPr>
            <a:spLocks noGrp="1"/>
          </p:cNvSpPr>
          <p:nvPr>
            <p:ph type="title"/>
          </p:nvPr>
        </p:nvSpPr>
        <p:spPr>
          <a:xfrm>
            <a:off x="457200" y="205200"/>
            <a:ext cx="8229240" cy="8586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72" name="PlaceHolder 1"/>
          <p:cNvSpPr>
            <a:spLocks noGrp="1"/>
          </p:cNvSpPr>
          <p:nvPr>
            <p:ph type="subTitle"/>
          </p:nvPr>
        </p:nvSpPr>
        <p:spPr>
          <a:xfrm>
            <a:off x="457200" y="205200"/>
            <a:ext cx="8229240" cy="39812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73" name="PlaceHolder 1"/>
          <p:cNvSpPr>
            <a:spLocks noGrp="1"/>
          </p:cNvSpPr>
          <p:nvPr>
            <p:ph type="title"/>
          </p:nvPr>
        </p:nvSpPr>
        <p:spPr>
          <a:xfrm>
            <a:off x="457200" y="205200"/>
            <a:ext cx="8229240" cy="858600"/>
          </a:xfrm>
          <a:prstGeom prst="rect">
            <a:avLst/>
          </a:prstGeom>
        </p:spPr>
        <p:txBody>
          <a:bodyPr lIns="0" rIns="0" tIns="0" bIns="0" anchor="ctr">
            <a:noAutofit/>
          </a:bodyPr>
          <a:p>
            <a:pPr algn="ctr"/>
            <a:endParaRPr b="0" lang="en-GB" sz="4400" spc="-1" strike="noStrike">
              <a:latin typeface="Arial"/>
            </a:endParaRPr>
          </a:p>
        </p:txBody>
      </p:sp>
      <p:sp>
        <p:nvSpPr>
          <p:cNvPr id="74"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3200" spc="-1" strike="noStrike">
              <a:latin typeface="Arial"/>
            </a:endParaRPr>
          </a:p>
        </p:txBody>
      </p:sp>
      <p:sp>
        <p:nvSpPr>
          <p:cNvPr id="75" name="PlaceHolder 3"/>
          <p:cNvSpPr>
            <a:spLocks noGrp="1"/>
          </p:cNvSpPr>
          <p:nvPr>
            <p:ph type="body"/>
          </p:nvPr>
        </p:nvSpPr>
        <p:spPr>
          <a:xfrm>
            <a:off x="4674240" y="1203480"/>
            <a:ext cx="4015800" cy="2982960"/>
          </a:xfrm>
          <a:prstGeom prst="rect">
            <a:avLst/>
          </a:prstGeom>
        </p:spPr>
        <p:txBody>
          <a:bodyPr lIns="0" rIns="0" tIns="0" bIns="0">
            <a:normAutofit/>
          </a:bodyPr>
          <a:p>
            <a:endParaRPr b="0" lang="en-GB" sz="3200" spc="-1" strike="noStrike">
              <a:latin typeface="Arial"/>
            </a:endParaRPr>
          </a:p>
        </p:txBody>
      </p:sp>
      <p:sp>
        <p:nvSpPr>
          <p:cNvPr id="76" name="PlaceHolder 4"/>
          <p:cNvSpPr>
            <a:spLocks noGrp="1"/>
          </p:cNvSpPr>
          <p:nvPr>
            <p:ph type="body"/>
          </p:nvPr>
        </p:nvSpPr>
        <p:spPr>
          <a:xfrm>
            <a:off x="457200" y="2761920"/>
            <a:ext cx="4015800" cy="142272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77" name="PlaceHolder 1"/>
          <p:cNvSpPr>
            <a:spLocks noGrp="1"/>
          </p:cNvSpPr>
          <p:nvPr>
            <p:ph type="title"/>
          </p:nvPr>
        </p:nvSpPr>
        <p:spPr>
          <a:xfrm>
            <a:off x="457200" y="205200"/>
            <a:ext cx="8229240" cy="858600"/>
          </a:xfrm>
          <a:prstGeom prst="rect">
            <a:avLst/>
          </a:prstGeom>
        </p:spPr>
        <p:txBody>
          <a:bodyPr lIns="0" rIns="0" tIns="0" bIns="0" anchor="ctr">
            <a:noAutofit/>
          </a:bodyPr>
          <a:p>
            <a:pPr algn="ctr"/>
            <a:endParaRPr b="0" lang="en-GB" sz="4400" spc="-1" strike="noStrike">
              <a:latin typeface="Arial"/>
            </a:endParaRPr>
          </a:p>
        </p:txBody>
      </p:sp>
      <p:sp>
        <p:nvSpPr>
          <p:cNvPr id="78" name="PlaceHolder 2"/>
          <p:cNvSpPr>
            <a:spLocks noGrp="1"/>
          </p:cNvSpPr>
          <p:nvPr>
            <p:ph type="body"/>
          </p:nvPr>
        </p:nvSpPr>
        <p:spPr>
          <a:xfrm>
            <a:off x="457200" y="1203480"/>
            <a:ext cx="4015800" cy="2982960"/>
          </a:xfrm>
          <a:prstGeom prst="rect">
            <a:avLst/>
          </a:prstGeom>
        </p:spPr>
        <p:txBody>
          <a:bodyPr lIns="0" rIns="0" tIns="0" bIns="0">
            <a:normAutofit/>
          </a:bodyPr>
          <a:p>
            <a:endParaRPr b="0" lang="en-GB" sz="3200" spc="-1" strike="noStrike">
              <a:latin typeface="Arial"/>
            </a:endParaRPr>
          </a:p>
        </p:txBody>
      </p:sp>
      <p:sp>
        <p:nvSpPr>
          <p:cNvPr id="79"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3200" spc="-1" strike="noStrike">
              <a:latin typeface="Arial"/>
            </a:endParaRPr>
          </a:p>
        </p:txBody>
      </p:sp>
      <p:sp>
        <p:nvSpPr>
          <p:cNvPr id="80" name="PlaceHolder 4"/>
          <p:cNvSpPr>
            <a:spLocks noGrp="1"/>
          </p:cNvSpPr>
          <p:nvPr>
            <p:ph type="body"/>
          </p:nvPr>
        </p:nvSpPr>
        <p:spPr>
          <a:xfrm>
            <a:off x="4674240" y="2761920"/>
            <a:ext cx="4015800" cy="142272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81" name="PlaceHolder 1"/>
          <p:cNvSpPr>
            <a:spLocks noGrp="1"/>
          </p:cNvSpPr>
          <p:nvPr>
            <p:ph type="title"/>
          </p:nvPr>
        </p:nvSpPr>
        <p:spPr>
          <a:xfrm>
            <a:off x="457200" y="205200"/>
            <a:ext cx="8229240" cy="858600"/>
          </a:xfrm>
          <a:prstGeom prst="rect">
            <a:avLst/>
          </a:prstGeom>
        </p:spPr>
        <p:txBody>
          <a:bodyPr lIns="0" rIns="0" tIns="0" bIns="0" anchor="ctr">
            <a:noAutofit/>
          </a:bodyPr>
          <a:p>
            <a:pPr algn="ctr"/>
            <a:endParaRPr b="0" lang="en-GB" sz="4400" spc="-1" strike="noStrike">
              <a:latin typeface="Arial"/>
            </a:endParaRPr>
          </a:p>
        </p:txBody>
      </p:sp>
      <p:sp>
        <p:nvSpPr>
          <p:cNvPr id="82"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3200" spc="-1" strike="noStrike">
              <a:latin typeface="Arial"/>
            </a:endParaRPr>
          </a:p>
        </p:txBody>
      </p:sp>
      <p:sp>
        <p:nvSpPr>
          <p:cNvPr id="83"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3200" spc="-1" strike="noStrike">
              <a:latin typeface="Arial"/>
            </a:endParaRPr>
          </a:p>
        </p:txBody>
      </p:sp>
      <p:sp>
        <p:nvSpPr>
          <p:cNvPr id="84" name="PlaceHolder 4"/>
          <p:cNvSpPr>
            <a:spLocks noGrp="1"/>
          </p:cNvSpPr>
          <p:nvPr>
            <p:ph type="body"/>
          </p:nvPr>
        </p:nvSpPr>
        <p:spPr>
          <a:xfrm>
            <a:off x="457200" y="2761920"/>
            <a:ext cx="8229240" cy="142272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85" name="PlaceHolder 1"/>
          <p:cNvSpPr>
            <a:spLocks noGrp="1"/>
          </p:cNvSpPr>
          <p:nvPr>
            <p:ph type="title"/>
          </p:nvPr>
        </p:nvSpPr>
        <p:spPr>
          <a:xfrm>
            <a:off x="457200" y="205200"/>
            <a:ext cx="8229240" cy="858600"/>
          </a:xfrm>
          <a:prstGeom prst="rect">
            <a:avLst/>
          </a:prstGeom>
        </p:spPr>
        <p:txBody>
          <a:bodyPr lIns="0" rIns="0" tIns="0" bIns="0" anchor="ctr">
            <a:noAutofit/>
          </a:bodyPr>
          <a:p>
            <a:pPr algn="ctr"/>
            <a:endParaRPr b="0" lang="en-GB" sz="4400" spc="-1" strike="noStrike">
              <a:latin typeface="Arial"/>
            </a:endParaRPr>
          </a:p>
        </p:txBody>
      </p:sp>
      <p:sp>
        <p:nvSpPr>
          <p:cNvPr id="86" name="PlaceHolder 2"/>
          <p:cNvSpPr>
            <a:spLocks noGrp="1"/>
          </p:cNvSpPr>
          <p:nvPr>
            <p:ph type="body"/>
          </p:nvPr>
        </p:nvSpPr>
        <p:spPr>
          <a:xfrm>
            <a:off x="457200" y="1203480"/>
            <a:ext cx="8229240" cy="1422720"/>
          </a:xfrm>
          <a:prstGeom prst="rect">
            <a:avLst/>
          </a:prstGeom>
        </p:spPr>
        <p:txBody>
          <a:bodyPr lIns="0" rIns="0" tIns="0" bIns="0">
            <a:normAutofit/>
          </a:bodyPr>
          <a:p>
            <a:endParaRPr b="0" lang="en-GB" sz="3200" spc="-1" strike="noStrike">
              <a:latin typeface="Arial"/>
            </a:endParaRPr>
          </a:p>
        </p:txBody>
      </p:sp>
      <p:sp>
        <p:nvSpPr>
          <p:cNvPr id="87" name="PlaceHolder 3"/>
          <p:cNvSpPr>
            <a:spLocks noGrp="1"/>
          </p:cNvSpPr>
          <p:nvPr>
            <p:ph type="body"/>
          </p:nvPr>
        </p:nvSpPr>
        <p:spPr>
          <a:xfrm>
            <a:off x="457200" y="2761920"/>
            <a:ext cx="8229240" cy="142272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88" name="PlaceHolder 1"/>
          <p:cNvSpPr>
            <a:spLocks noGrp="1"/>
          </p:cNvSpPr>
          <p:nvPr>
            <p:ph type="title"/>
          </p:nvPr>
        </p:nvSpPr>
        <p:spPr>
          <a:xfrm>
            <a:off x="457200" y="205200"/>
            <a:ext cx="8229240" cy="858600"/>
          </a:xfrm>
          <a:prstGeom prst="rect">
            <a:avLst/>
          </a:prstGeom>
        </p:spPr>
        <p:txBody>
          <a:bodyPr lIns="0" rIns="0" tIns="0" bIns="0" anchor="ctr">
            <a:noAutofit/>
          </a:bodyPr>
          <a:p>
            <a:pPr algn="ctr"/>
            <a:endParaRPr b="0" lang="en-GB" sz="4400" spc="-1" strike="noStrike">
              <a:latin typeface="Arial"/>
            </a:endParaRPr>
          </a:p>
        </p:txBody>
      </p:sp>
      <p:sp>
        <p:nvSpPr>
          <p:cNvPr id="89" name="PlaceHolder 2"/>
          <p:cNvSpPr>
            <a:spLocks noGrp="1"/>
          </p:cNvSpPr>
          <p:nvPr>
            <p:ph type="body"/>
          </p:nvPr>
        </p:nvSpPr>
        <p:spPr>
          <a:xfrm>
            <a:off x="457200" y="1203480"/>
            <a:ext cx="4015800" cy="1422720"/>
          </a:xfrm>
          <a:prstGeom prst="rect">
            <a:avLst/>
          </a:prstGeom>
        </p:spPr>
        <p:txBody>
          <a:bodyPr lIns="0" rIns="0" tIns="0" bIns="0">
            <a:normAutofit/>
          </a:bodyPr>
          <a:p>
            <a:endParaRPr b="0" lang="en-GB" sz="3200" spc="-1" strike="noStrike">
              <a:latin typeface="Arial"/>
            </a:endParaRPr>
          </a:p>
        </p:txBody>
      </p:sp>
      <p:sp>
        <p:nvSpPr>
          <p:cNvPr id="90" name="PlaceHolder 3"/>
          <p:cNvSpPr>
            <a:spLocks noGrp="1"/>
          </p:cNvSpPr>
          <p:nvPr>
            <p:ph type="body"/>
          </p:nvPr>
        </p:nvSpPr>
        <p:spPr>
          <a:xfrm>
            <a:off x="4674240" y="1203480"/>
            <a:ext cx="4015800" cy="1422720"/>
          </a:xfrm>
          <a:prstGeom prst="rect">
            <a:avLst/>
          </a:prstGeom>
        </p:spPr>
        <p:txBody>
          <a:bodyPr lIns="0" rIns="0" tIns="0" bIns="0">
            <a:normAutofit/>
          </a:bodyPr>
          <a:p>
            <a:endParaRPr b="0" lang="en-GB" sz="3200" spc="-1" strike="noStrike">
              <a:latin typeface="Arial"/>
            </a:endParaRPr>
          </a:p>
        </p:txBody>
      </p:sp>
      <p:sp>
        <p:nvSpPr>
          <p:cNvPr id="91" name="PlaceHolder 4"/>
          <p:cNvSpPr>
            <a:spLocks noGrp="1"/>
          </p:cNvSpPr>
          <p:nvPr>
            <p:ph type="body"/>
          </p:nvPr>
        </p:nvSpPr>
        <p:spPr>
          <a:xfrm>
            <a:off x="457200" y="2761920"/>
            <a:ext cx="4015800" cy="1422720"/>
          </a:xfrm>
          <a:prstGeom prst="rect">
            <a:avLst/>
          </a:prstGeom>
        </p:spPr>
        <p:txBody>
          <a:bodyPr lIns="0" rIns="0" tIns="0" bIns="0">
            <a:normAutofit/>
          </a:bodyPr>
          <a:p>
            <a:endParaRPr b="0" lang="en-GB" sz="3200" spc="-1" strike="noStrike">
              <a:latin typeface="Arial"/>
            </a:endParaRPr>
          </a:p>
        </p:txBody>
      </p:sp>
      <p:sp>
        <p:nvSpPr>
          <p:cNvPr id="92" name="PlaceHolder 5"/>
          <p:cNvSpPr>
            <a:spLocks noGrp="1"/>
          </p:cNvSpPr>
          <p:nvPr>
            <p:ph type="body"/>
          </p:nvPr>
        </p:nvSpPr>
        <p:spPr>
          <a:xfrm>
            <a:off x="4674240" y="2761920"/>
            <a:ext cx="4015800" cy="142272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93" name="PlaceHolder 1"/>
          <p:cNvSpPr>
            <a:spLocks noGrp="1"/>
          </p:cNvSpPr>
          <p:nvPr>
            <p:ph type="title"/>
          </p:nvPr>
        </p:nvSpPr>
        <p:spPr>
          <a:xfrm>
            <a:off x="457200" y="205200"/>
            <a:ext cx="8229240" cy="858600"/>
          </a:xfrm>
          <a:prstGeom prst="rect">
            <a:avLst/>
          </a:prstGeom>
        </p:spPr>
        <p:txBody>
          <a:bodyPr lIns="0" rIns="0" tIns="0" bIns="0" anchor="ctr">
            <a:noAutofit/>
          </a:bodyPr>
          <a:p>
            <a:pPr algn="ctr"/>
            <a:endParaRPr b="0" lang="en-GB" sz="4400" spc="-1" strike="noStrike">
              <a:latin typeface="Arial"/>
            </a:endParaRPr>
          </a:p>
        </p:txBody>
      </p:sp>
      <p:sp>
        <p:nvSpPr>
          <p:cNvPr id="94" name="PlaceHolder 2"/>
          <p:cNvSpPr>
            <a:spLocks noGrp="1"/>
          </p:cNvSpPr>
          <p:nvPr>
            <p:ph type="body"/>
          </p:nvPr>
        </p:nvSpPr>
        <p:spPr>
          <a:xfrm>
            <a:off x="457200" y="1203480"/>
            <a:ext cx="2649600" cy="1422720"/>
          </a:xfrm>
          <a:prstGeom prst="rect">
            <a:avLst/>
          </a:prstGeom>
        </p:spPr>
        <p:txBody>
          <a:bodyPr lIns="0" rIns="0" tIns="0" bIns="0">
            <a:normAutofit/>
          </a:bodyPr>
          <a:p>
            <a:endParaRPr b="0" lang="en-GB" sz="3200" spc="-1" strike="noStrike">
              <a:latin typeface="Arial"/>
            </a:endParaRPr>
          </a:p>
        </p:txBody>
      </p:sp>
      <p:sp>
        <p:nvSpPr>
          <p:cNvPr id="95" name="PlaceHolder 3"/>
          <p:cNvSpPr>
            <a:spLocks noGrp="1"/>
          </p:cNvSpPr>
          <p:nvPr>
            <p:ph type="body"/>
          </p:nvPr>
        </p:nvSpPr>
        <p:spPr>
          <a:xfrm>
            <a:off x="3239640" y="1203480"/>
            <a:ext cx="2649600" cy="1422720"/>
          </a:xfrm>
          <a:prstGeom prst="rect">
            <a:avLst/>
          </a:prstGeom>
        </p:spPr>
        <p:txBody>
          <a:bodyPr lIns="0" rIns="0" tIns="0" bIns="0">
            <a:normAutofit/>
          </a:bodyPr>
          <a:p>
            <a:endParaRPr b="0" lang="en-GB" sz="3200" spc="-1" strike="noStrike">
              <a:latin typeface="Arial"/>
            </a:endParaRPr>
          </a:p>
        </p:txBody>
      </p:sp>
      <p:sp>
        <p:nvSpPr>
          <p:cNvPr id="96" name="PlaceHolder 4"/>
          <p:cNvSpPr>
            <a:spLocks noGrp="1"/>
          </p:cNvSpPr>
          <p:nvPr>
            <p:ph type="body"/>
          </p:nvPr>
        </p:nvSpPr>
        <p:spPr>
          <a:xfrm>
            <a:off x="6022080" y="1203480"/>
            <a:ext cx="2649600" cy="1422720"/>
          </a:xfrm>
          <a:prstGeom prst="rect">
            <a:avLst/>
          </a:prstGeom>
        </p:spPr>
        <p:txBody>
          <a:bodyPr lIns="0" rIns="0" tIns="0" bIns="0">
            <a:normAutofit/>
          </a:bodyPr>
          <a:p>
            <a:endParaRPr b="0" lang="en-GB" sz="3200" spc="-1" strike="noStrike">
              <a:latin typeface="Arial"/>
            </a:endParaRPr>
          </a:p>
        </p:txBody>
      </p:sp>
      <p:sp>
        <p:nvSpPr>
          <p:cNvPr id="97" name="PlaceHolder 5"/>
          <p:cNvSpPr>
            <a:spLocks noGrp="1"/>
          </p:cNvSpPr>
          <p:nvPr>
            <p:ph type="body"/>
          </p:nvPr>
        </p:nvSpPr>
        <p:spPr>
          <a:xfrm>
            <a:off x="457200" y="2761920"/>
            <a:ext cx="2649600" cy="1422720"/>
          </a:xfrm>
          <a:prstGeom prst="rect">
            <a:avLst/>
          </a:prstGeom>
        </p:spPr>
        <p:txBody>
          <a:bodyPr lIns="0" rIns="0" tIns="0" bIns="0">
            <a:normAutofit/>
          </a:bodyPr>
          <a:p>
            <a:endParaRPr b="0" lang="en-GB" sz="3200" spc="-1" strike="noStrike">
              <a:latin typeface="Arial"/>
            </a:endParaRPr>
          </a:p>
        </p:txBody>
      </p:sp>
      <p:sp>
        <p:nvSpPr>
          <p:cNvPr id="98" name="PlaceHolder 6"/>
          <p:cNvSpPr>
            <a:spLocks noGrp="1"/>
          </p:cNvSpPr>
          <p:nvPr>
            <p:ph type="body"/>
          </p:nvPr>
        </p:nvSpPr>
        <p:spPr>
          <a:xfrm>
            <a:off x="3239640" y="2761920"/>
            <a:ext cx="2649600" cy="1422720"/>
          </a:xfrm>
          <a:prstGeom prst="rect">
            <a:avLst/>
          </a:prstGeom>
        </p:spPr>
        <p:txBody>
          <a:bodyPr lIns="0" rIns="0" tIns="0" bIns="0">
            <a:normAutofit/>
          </a:bodyPr>
          <a:p>
            <a:endParaRPr b="0" lang="en-GB" sz="3200" spc="-1" strike="noStrike">
              <a:latin typeface="Arial"/>
            </a:endParaRPr>
          </a:p>
        </p:txBody>
      </p:sp>
      <p:sp>
        <p:nvSpPr>
          <p:cNvPr id="99" name="PlaceHolder 7"/>
          <p:cNvSpPr>
            <a:spLocks noGrp="1"/>
          </p:cNvSpPr>
          <p:nvPr>
            <p:ph type="body"/>
          </p:nvPr>
        </p:nvSpPr>
        <p:spPr>
          <a:xfrm>
            <a:off x="6022080" y="2761920"/>
            <a:ext cx="2649600" cy="142272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41f30"/>
        </a:solidFill>
      </p:bgPr>
    </p:bg>
    <p:spTree>
      <p:nvGrpSpPr>
        <p:cNvPr id="1" name=""/>
        <p:cNvGrpSpPr/>
        <p:nvPr/>
      </p:nvGrpSpPr>
      <p:grpSpPr>
        <a:xfrm>
          <a:off x="0" y="0"/>
          <a:ext cx="0" cy="0"/>
          <a:chOff x="0" y="0"/>
          <a:chExt cx="0" cy="0"/>
        </a:xfrm>
      </p:grpSpPr>
      <p:grpSp>
        <p:nvGrpSpPr>
          <p:cNvPr id="0" name="Group 1"/>
          <p:cNvGrpSpPr/>
          <p:nvPr/>
        </p:nvGrpSpPr>
        <p:grpSpPr>
          <a:xfrm>
            <a:off x="7934760" y="5040"/>
            <a:ext cx="1204200" cy="2764440"/>
            <a:chOff x="7934760" y="5040"/>
            <a:chExt cx="1204200" cy="2764440"/>
          </a:xfrm>
        </p:grpSpPr>
        <p:sp>
          <p:nvSpPr>
            <p:cNvPr id="1" name="CustomShape 2"/>
            <p:cNvSpPr/>
            <p:nvPr/>
          </p:nvSpPr>
          <p:spPr>
            <a:xfrm flipH="1" rot="5400000">
              <a:off x="7983000" y="285840"/>
              <a:ext cx="1431720" cy="870120"/>
            </a:xfrm>
            <a:prstGeom prst="parallelogram">
              <a:avLst>
                <a:gd name="adj" fmla="val 81897"/>
              </a:avLst>
            </a:prstGeom>
            <a:gradFill rotWithShape="0">
              <a:gsLst>
                <a:gs pos="0">
                  <a:srgbClr val="cc3399"/>
                </a:gs>
                <a:gs pos="100000">
                  <a:srgbClr val="6699ff"/>
                </a:gs>
              </a:gsLst>
              <a:lin ang="6000"/>
            </a:gradFill>
            <a:ln>
              <a:noFill/>
            </a:ln>
          </p:spPr>
          <p:style>
            <a:lnRef idx="0"/>
            <a:fillRef idx="0"/>
            <a:effectRef idx="0"/>
            <a:fontRef idx="minor"/>
          </p:style>
        </p:sp>
        <p:sp>
          <p:nvSpPr>
            <p:cNvPr id="2" name="CustomShape 3"/>
            <p:cNvSpPr/>
            <p:nvPr/>
          </p:nvSpPr>
          <p:spPr>
            <a:xfrm flipH="1" rot="5400000">
              <a:off x="7706160" y="1157040"/>
              <a:ext cx="1774800" cy="1079280"/>
            </a:xfrm>
            <a:prstGeom prst="parallelogram">
              <a:avLst>
                <a:gd name="adj" fmla="val 81897"/>
              </a:avLst>
            </a:prstGeom>
            <a:gradFill rotWithShape="0">
              <a:gsLst>
                <a:gs pos="0">
                  <a:srgbClr val="33cccc"/>
                </a:gs>
                <a:gs pos="100000">
                  <a:srgbClr val="66ff33"/>
                </a:gs>
              </a:gsLst>
              <a:lin ang="6000"/>
            </a:gradFill>
            <a:ln>
              <a:noFill/>
            </a:ln>
          </p:spPr>
          <p:style>
            <a:lnRef idx="0"/>
            <a:fillRef idx="0"/>
            <a:effectRef idx="0"/>
            <a:fontRef idx="minor"/>
          </p:style>
        </p:sp>
        <p:sp>
          <p:nvSpPr>
            <p:cNvPr id="3" name="CustomShape 4"/>
            <p:cNvSpPr/>
            <p:nvPr/>
          </p:nvSpPr>
          <p:spPr>
            <a:xfrm rot="16200000">
              <a:off x="8367120" y="1883880"/>
              <a:ext cx="960120" cy="583200"/>
            </a:xfrm>
            <a:prstGeom prst="parallelogram">
              <a:avLst>
                <a:gd name="adj" fmla="val 81897"/>
              </a:avLst>
            </a:prstGeom>
            <a:gradFill rotWithShape="0">
              <a:gsLst>
                <a:gs pos="0">
                  <a:srgbClr val="ff0066"/>
                </a:gs>
                <a:gs pos="100000">
                  <a:srgbClr val="ff9900"/>
                </a:gs>
              </a:gsLst>
              <a:lin ang="0"/>
            </a:gradFill>
            <a:ln>
              <a:noFill/>
            </a:ln>
          </p:spPr>
          <p:style>
            <a:lnRef idx="0"/>
            <a:fillRef idx="0"/>
            <a:effectRef idx="0"/>
            <a:fontRef idx="minor"/>
          </p:style>
        </p:sp>
        <p:sp>
          <p:nvSpPr>
            <p:cNvPr id="4" name="CustomShape 5"/>
            <p:cNvSpPr/>
            <p:nvPr/>
          </p:nvSpPr>
          <p:spPr>
            <a:xfrm rot="16200000">
              <a:off x="7784640" y="380160"/>
              <a:ext cx="763200" cy="462960"/>
            </a:xfrm>
            <a:prstGeom prst="parallelogram">
              <a:avLst>
                <a:gd name="adj" fmla="val 81897"/>
              </a:avLst>
            </a:prstGeom>
            <a:solidFill>
              <a:srgbClr val="ffffff">
                <a:alpha val="14000"/>
              </a:srgbClr>
            </a:solidFill>
            <a:ln>
              <a:noFill/>
            </a:ln>
          </p:spPr>
          <p:style>
            <a:lnRef idx="0"/>
            <a:fillRef idx="0"/>
            <a:effectRef idx="0"/>
            <a:fontRef idx="minor"/>
          </p:style>
        </p:sp>
        <p:sp>
          <p:nvSpPr>
            <p:cNvPr id="5" name="CustomShape 6"/>
            <p:cNvSpPr/>
            <p:nvPr/>
          </p:nvSpPr>
          <p:spPr>
            <a:xfrm flipH="1" rot="16200000">
              <a:off x="8519760" y="2337840"/>
              <a:ext cx="537480" cy="325440"/>
            </a:xfrm>
            <a:prstGeom prst="parallelogram">
              <a:avLst>
                <a:gd name="adj" fmla="val 81897"/>
              </a:avLst>
            </a:prstGeom>
            <a:solidFill>
              <a:srgbClr val="0066ff">
                <a:alpha val="23000"/>
              </a:srgbClr>
            </a:solidFill>
            <a:ln>
              <a:noFill/>
            </a:ln>
          </p:spPr>
          <p:style>
            <a:lnRef idx="0"/>
            <a:fillRef idx="0"/>
            <a:effectRef idx="0"/>
            <a:fontRef idx="minor"/>
          </p:style>
        </p:sp>
      </p:grpSp>
      <p:grpSp>
        <p:nvGrpSpPr>
          <p:cNvPr id="6" name="Group 7"/>
          <p:cNvGrpSpPr/>
          <p:nvPr/>
        </p:nvGrpSpPr>
        <p:grpSpPr>
          <a:xfrm>
            <a:off x="-4320" y="2237400"/>
            <a:ext cx="874080" cy="2901240"/>
            <a:chOff x="-4320" y="2237400"/>
            <a:chExt cx="874080" cy="2901240"/>
          </a:xfrm>
        </p:grpSpPr>
        <p:sp>
          <p:nvSpPr>
            <p:cNvPr id="7" name="CustomShape 8"/>
            <p:cNvSpPr/>
            <p:nvPr/>
          </p:nvSpPr>
          <p:spPr>
            <a:xfrm flipH="1" rot="5400000">
              <a:off x="-285120" y="2952720"/>
              <a:ext cx="1430640" cy="869400"/>
            </a:xfrm>
            <a:prstGeom prst="parallelogram">
              <a:avLst>
                <a:gd name="adj" fmla="val 81897"/>
              </a:avLst>
            </a:prstGeom>
            <a:gradFill rotWithShape="0">
              <a:gsLst>
                <a:gs pos="0">
                  <a:srgbClr val="cc3399"/>
                </a:gs>
                <a:gs pos="100000">
                  <a:srgbClr val="6699ff"/>
                </a:gs>
              </a:gsLst>
              <a:lin ang="6000"/>
            </a:gradFill>
            <a:ln>
              <a:noFill/>
            </a:ln>
          </p:spPr>
          <p:style>
            <a:lnRef idx="0"/>
            <a:fillRef idx="0"/>
            <a:effectRef idx="0"/>
            <a:fontRef idx="minor"/>
          </p:style>
        </p:sp>
        <p:sp>
          <p:nvSpPr>
            <p:cNvPr id="8" name="CustomShape 9"/>
            <p:cNvSpPr/>
            <p:nvPr/>
          </p:nvSpPr>
          <p:spPr>
            <a:xfrm rot="5400000">
              <a:off x="-181440" y="2611800"/>
              <a:ext cx="974160" cy="590760"/>
            </a:xfrm>
            <a:prstGeom prst="parallelogram">
              <a:avLst>
                <a:gd name="adj" fmla="val 81897"/>
              </a:avLst>
            </a:prstGeom>
            <a:gradFill rotWithShape="0">
              <a:gsLst>
                <a:gs pos="0">
                  <a:srgbClr val="33cccc"/>
                </a:gs>
                <a:gs pos="100000">
                  <a:srgbClr val="66ff33"/>
                </a:gs>
              </a:gsLst>
              <a:lin ang="10800000"/>
            </a:gradFill>
            <a:ln>
              <a:noFill/>
            </a:ln>
          </p:spPr>
          <p:style>
            <a:lnRef idx="0"/>
            <a:fillRef idx="0"/>
            <a:effectRef idx="0"/>
            <a:fontRef idx="minor"/>
          </p:style>
        </p:sp>
        <p:sp>
          <p:nvSpPr>
            <p:cNvPr id="9" name="CustomShape 10"/>
            <p:cNvSpPr/>
            <p:nvPr/>
          </p:nvSpPr>
          <p:spPr>
            <a:xfrm flipH="1" rot="16200000">
              <a:off x="-205560" y="4278600"/>
              <a:ext cx="1069920" cy="650160"/>
            </a:xfrm>
            <a:prstGeom prst="parallelogram">
              <a:avLst>
                <a:gd name="adj" fmla="val 81897"/>
              </a:avLst>
            </a:prstGeom>
            <a:gradFill rotWithShape="0">
              <a:gsLst>
                <a:gs pos="0">
                  <a:srgbClr val="ff0066"/>
                </a:gs>
                <a:gs pos="100000">
                  <a:srgbClr val="ff9900"/>
                </a:gs>
              </a:gsLst>
              <a:lin ang="10800000"/>
            </a:gradFill>
            <a:ln>
              <a:noFill/>
            </a:ln>
          </p:spPr>
          <p:style>
            <a:lnRef idx="0"/>
            <a:fillRef idx="0"/>
            <a:effectRef idx="0"/>
            <a:fontRef idx="minor"/>
          </p:style>
        </p:sp>
        <p:sp>
          <p:nvSpPr>
            <p:cNvPr id="10" name="CustomShape 11"/>
            <p:cNvSpPr/>
            <p:nvPr/>
          </p:nvSpPr>
          <p:spPr>
            <a:xfrm rot="16200000">
              <a:off x="-140400" y="2382840"/>
              <a:ext cx="739080" cy="448200"/>
            </a:xfrm>
            <a:prstGeom prst="parallelogram">
              <a:avLst>
                <a:gd name="adj" fmla="val 81897"/>
              </a:avLst>
            </a:prstGeom>
            <a:solidFill>
              <a:srgbClr val="ffffff">
                <a:alpha val="14000"/>
              </a:srgbClr>
            </a:solidFill>
            <a:ln>
              <a:noFill/>
            </a:ln>
          </p:spPr>
          <p:style>
            <a:lnRef idx="0"/>
            <a:fillRef idx="0"/>
            <a:effectRef idx="0"/>
            <a:fontRef idx="minor"/>
          </p:style>
        </p:sp>
        <p:sp>
          <p:nvSpPr>
            <p:cNvPr id="11" name="CustomShape 12"/>
            <p:cNvSpPr/>
            <p:nvPr/>
          </p:nvSpPr>
          <p:spPr>
            <a:xfrm flipH="1" rot="16200000">
              <a:off x="275760" y="3815640"/>
              <a:ext cx="738720" cy="448200"/>
            </a:xfrm>
            <a:prstGeom prst="parallelogram">
              <a:avLst>
                <a:gd name="adj" fmla="val 81897"/>
              </a:avLst>
            </a:prstGeom>
            <a:solidFill>
              <a:srgbClr val="0066ff">
                <a:alpha val="23000"/>
              </a:srgbClr>
            </a:solidFill>
            <a:ln>
              <a:noFill/>
            </a:ln>
          </p:spPr>
          <p:style>
            <a:lnRef idx="0"/>
            <a:fillRef idx="0"/>
            <a:effectRef idx="0"/>
            <a:fontRef idx="minor"/>
          </p:style>
        </p:sp>
      </p:grpSp>
      <p:sp>
        <p:nvSpPr>
          <p:cNvPr id="12" name="PlaceHolder 13"/>
          <p:cNvSpPr>
            <a:spLocks noGrp="1"/>
          </p:cNvSpPr>
          <p:nvPr>
            <p:ph type="title"/>
          </p:nvPr>
        </p:nvSpPr>
        <p:spPr>
          <a:xfrm>
            <a:off x="457200" y="205200"/>
            <a:ext cx="8228880" cy="858240"/>
          </a:xfrm>
          <a:prstGeom prst="rect">
            <a:avLst/>
          </a:prstGeom>
        </p:spPr>
        <p:txBody>
          <a:bodyPr lIns="0" rIns="0" tIns="0" bIns="0" anchor="ctr">
            <a:noAutofit/>
          </a:bodyPr>
          <a:p>
            <a:r>
              <a:rPr b="0" lang="en-GB" sz="1800" spc="-1" strike="noStrike">
                <a:latin typeface="Arial"/>
              </a:rPr>
              <a:t>Click to edit the title text format</a:t>
            </a:r>
            <a:endParaRPr b="0" lang="en-GB" sz="1800" spc="-1" strike="noStrike">
              <a:latin typeface="Arial"/>
            </a:endParaRPr>
          </a:p>
        </p:txBody>
      </p:sp>
      <p:sp>
        <p:nvSpPr>
          <p:cNvPr id="13" name="PlaceHolder 14"/>
          <p:cNvSpPr>
            <a:spLocks noGrp="1"/>
          </p:cNvSpPr>
          <p:nvPr>
            <p:ph type="body"/>
          </p:nvPr>
        </p:nvSpPr>
        <p:spPr>
          <a:xfrm>
            <a:off x="457200" y="1203480"/>
            <a:ext cx="8229240" cy="2982960"/>
          </a:xfrm>
          <a:prstGeom prst="rect">
            <a:avLst/>
          </a:prstGeom>
        </p:spPr>
        <p:txBody>
          <a:bodyPr lIns="0" rIns="0" tIns="0" bIns="0">
            <a:normAutofit/>
          </a:bodyPr>
          <a:p>
            <a:pPr marL="432000" indent="-324000">
              <a:spcBef>
                <a:spcPts val="1417"/>
              </a:spcBef>
              <a:buClr>
                <a:srgbClr val="ffffff"/>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ffffff"/>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ffffff"/>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ffffff"/>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ffffff"/>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ffffff"/>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ffffff"/>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41f30"/>
        </a:solidFill>
      </p:bgPr>
    </p:bg>
    <p:spTree>
      <p:nvGrpSpPr>
        <p:cNvPr id="1" name=""/>
        <p:cNvGrpSpPr/>
        <p:nvPr/>
      </p:nvGrpSpPr>
      <p:grpSpPr>
        <a:xfrm>
          <a:off x="0" y="0"/>
          <a:ext cx="0" cy="0"/>
          <a:chOff x="0" y="0"/>
          <a:chExt cx="0" cy="0"/>
        </a:xfrm>
      </p:grpSpPr>
      <p:grpSp>
        <p:nvGrpSpPr>
          <p:cNvPr id="50" name="Group 1"/>
          <p:cNvGrpSpPr/>
          <p:nvPr/>
        </p:nvGrpSpPr>
        <p:grpSpPr>
          <a:xfrm>
            <a:off x="7395120" y="4680"/>
            <a:ext cx="1743840" cy="4003200"/>
            <a:chOff x="7395120" y="4680"/>
            <a:chExt cx="1743840" cy="4003200"/>
          </a:xfrm>
        </p:grpSpPr>
        <p:sp>
          <p:nvSpPr>
            <p:cNvPr id="51" name="CustomShape 2"/>
            <p:cNvSpPr/>
            <p:nvPr/>
          </p:nvSpPr>
          <p:spPr>
            <a:xfrm flipH="1" rot="5400000">
              <a:off x="7466760" y="410760"/>
              <a:ext cx="2073240" cy="1261080"/>
            </a:xfrm>
            <a:prstGeom prst="parallelogram">
              <a:avLst>
                <a:gd name="adj" fmla="val 81897"/>
              </a:avLst>
            </a:prstGeom>
            <a:gradFill rotWithShape="0">
              <a:gsLst>
                <a:gs pos="0">
                  <a:srgbClr val="cc3399"/>
                </a:gs>
                <a:gs pos="100000">
                  <a:srgbClr val="6699ff"/>
                </a:gs>
              </a:gsLst>
              <a:lin ang="6000"/>
            </a:gradFill>
            <a:ln>
              <a:noFill/>
            </a:ln>
          </p:spPr>
          <p:style>
            <a:lnRef idx="0"/>
            <a:fillRef idx="0"/>
            <a:effectRef idx="0"/>
            <a:fontRef idx="minor"/>
          </p:style>
        </p:sp>
        <p:sp>
          <p:nvSpPr>
            <p:cNvPr id="52" name="CustomShape 3"/>
            <p:cNvSpPr/>
            <p:nvPr/>
          </p:nvSpPr>
          <p:spPr>
            <a:xfrm flipH="1" rot="5400000">
              <a:off x="7066800" y="1670040"/>
              <a:ext cx="2569320" cy="1563120"/>
            </a:xfrm>
            <a:prstGeom prst="parallelogram">
              <a:avLst>
                <a:gd name="adj" fmla="val 81897"/>
              </a:avLst>
            </a:prstGeom>
            <a:gradFill rotWithShape="0">
              <a:gsLst>
                <a:gs pos="0">
                  <a:srgbClr val="33cccc"/>
                </a:gs>
                <a:gs pos="100000">
                  <a:srgbClr val="66ff33"/>
                </a:gs>
              </a:gsLst>
              <a:lin ang="6000"/>
            </a:gradFill>
            <a:ln>
              <a:noFill/>
            </a:ln>
          </p:spPr>
          <p:style>
            <a:lnRef idx="0"/>
            <a:fillRef idx="0"/>
            <a:effectRef idx="0"/>
            <a:fontRef idx="minor"/>
          </p:style>
        </p:sp>
        <p:sp>
          <p:nvSpPr>
            <p:cNvPr id="53" name="CustomShape 4"/>
            <p:cNvSpPr/>
            <p:nvPr/>
          </p:nvSpPr>
          <p:spPr>
            <a:xfrm rot="16200000">
              <a:off x="8020440" y="2723040"/>
              <a:ext cx="1391040" cy="845640"/>
            </a:xfrm>
            <a:prstGeom prst="parallelogram">
              <a:avLst>
                <a:gd name="adj" fmla="val 81897"/>
              </a:avLst>
            </a:prstGeom>
            <a:gradFill rotWithShape="0">
              <a:gsLst>
                <a:gs pos="0">
                  <a:srgbClr val="ff0066"/>
                </a:gs>
                <a:gs pos="100000">
                  <a:srgbClr val="ff9900"/>
                </a:gs>
              </a:gsLst>
              <a:lin ang="0"/>
            </a:gradFill>
            <a:ln>
              <a:noFill/>
            </a:ln>
          </p:spPr>
          <p:style>
            <a:lnRef idx="0"/>
            <a:fillRef idx="0"/>
            <a:effectRef idx="0"/>
            <a:fontRef idx="minor"/>
          </p:style>
        </p:sp>
        <p:sp>
          <p:nvSpPr>
            <p:cNvPr id="54" name="CustomShape 5"/>
            <p:cNvSpPr/>
            <p:nvPr/>
          </p:nvSpPr>
          <p:spPr>
            <a:xfrm rot="16200000">
              <a:off x="7178040" y="547560"/>
              <a:ext cx="1105920" cy="671760"/>
            </a:xfrm>
            <a:prstGeom prst="parallelogram">
              <a:avLst>
                <a:gd name="adj" fmla="val 81897"/>
              </a:avLst>
            </a:prstGeom>
            <a:solidFill>
              <a:srgbClr val="ffffff">
                <a:alpha val="14000"/>
              </a:srgbClr>
            </a:solidFill>
            <a:ln>
              <a:noFill/>
            </a:ln>
          </p:spPr>
          <p:style>
            <a:lnRef idx="0"/>
            <a:fillRef idx="0"/>
            <a:effectRef idx="0"/>
            <a:fontRef idx="minor"/>
          </p:style>
        </p:sp>
        <p:sp>
          <p:nvSpPr>
            <p:cNvPr id="55" name="CustomShape 6"/>
            <p:cNvSpPr/>
            <p:nvPr/>
          </p:nvSpPr>
          <p:spPr>
            <a:xfrm flipH="1" rot="16200000">
              <a:off x="8241840" y="3381480"/>
              <a:ext cx="779400" cy="473040"/>
            </a:xfrm>
            <a:prstGeom prst="parallelogram">
              <a:avLst>
                <a:gd name="adj" fmla="val 81897"/>
              </a:avLst>
            </a:prstGeom>
            <a:solidFill>
              <a:srgbClr val="0066ff">
                <a:alpha val="23000"/>
              </a:srgbClr>
            </a:solidFill>
            <a:ln>
              <a:noFill/>
            </a:ln>
          </p:spPr>
          <p:style>
            <a:lnRef idx="0"/>
            <a:fillRef idx="0"/>
            <a:effectRef idx="0"/>
            <a:fontRef idx="minor"/>
          </p:style>
        </p:sp>
      </p:grpSp>
      <p:grpSp>
        <p:nvGrpSpPr>
          <p:cNvPr id="56" name="Group 7"/>
          <p:cNvGrpSpPr/>
          <p:nvPr/>
        </p:nvGrpSpPr>
        <p:grpSpPr>
          <a:xfrm>
            <a:off x="-4320" y="2743560"/>
            <a:ext cx="721080" cy="2395080"/>
            <a:chOff x="-4320" y="2743560"/>
            <a:chExt cx="721080" cy="2395080"/>
          </a:xfrm>
        </p:grpSpPr>
        <p:sp>
          <p:nvSpPr>
            <p:cNvPr id="57" name="CustomShape 8"/>
            <p:cNvSpPr/>
            <p:nvPr/>
          </p:nvSpPr>
          <p:spPr>
            <a:xfrm flipH="1" rot="5400000">
              <a:off x="-236160" y="3334320"/>
              <a:ext cx="1180800" cy="717480"/>
            </a:xfrm>
            <a:prstGeom prst="parallelogram">
              <a:avLst>
                <a:gd name="adj" fmla="val 81897"/>
              </a:avLst>
            </a:prstGeom>
            <a:gradFill rotWithShape="0">
              <a:gsLst>
                <a:gs pos="0">
                  <a:srgbClr val="cc3399"/>
                </a:gs>
                <a:gs pos="100000">
                  <a:srgbClr val="6699ff"/>
                </a:gs>
              </a:gsLst>
              <a:lin ang="6000"/>
            </a:gradFill>
            <a:ln>
              <a:noFill/>
            </a:ln>
          </p:spPr>
          <p:style>
            <a:lnRef idx="0"/>
            <a:fillRef idx="0"/>
            <a:effectRef idx="0"/>
            <a:fontRef idx="minor"/>
          </p:style>
        </p:sp>
        <p:sp>
          <p:nvSpPr>
            <p:cNvPr id="58" name="CustomShape 9"/>
            <p:cNvSpPr/>
            <p:nvPr/>
          </p:nvSpPr>
          <p:spPr>
            <a:xfrm rot="5400000">
              <a:off x="-148320" y="3051720"/>
              <a:ext cx="803880" cy="487440"/>
            </a:xfrm>
            <a:prstGeom prst="parallelogram">
              <a:avLst>
                <a:gd name="adj" fmla="val 81897"/>
              </a:avLst>
            </a:prstGeom>
            <a:gradFill rotWithShape="0">
              <a:gsLst>
                <a:gs pos="0">
                  <a:srgbClr val="33cccc"/>
                </a:gs>
                <a:gs pos="100000">
                  <a:srgbClr val="66ff33"/>
                </a:gs>
              </a:gsLst>
              <a:lin ang="10800000"/>
            </a:gradFill>
            <a:ln>
              <a:noFill/>
            </a:ln>
          </p:spPr>
          <p:style>
            <a:lnRef idx="0"/>
            <a:fillRef idx="0"/>
            <a:effectRef idx="0"/>
            <a:fontRef idx="minor"/>
          </p:style>
        </p:sp>
        <p:sp>
          <p:nvSpPr>
            <p:cNvPr id="59" name="CustomShape 10"/>
            <p:cNvSpPr/>
            <p:nvPr/>
          </p:nvSpPr>
          <p:spPr>
            <a:xfrm flipH="1" rot="16200000">
              <a:off x="-168480" y="4429080"/>
              <a:ext cx="883080" cy="536040"/>
            </a:xfrm>
            <a:prstGeom prst="parallelogram">
              <a:avLst>
                <a:gd name="adj" fmla="val 81897"/>
              </a:avLst>
            </a:prstGeom>
            <a:gradFill rotWithShape="0">
              <a:gsLst>
                <a:gs pos="0">
                  <a:srgbClr val="ff0066"/>
                </a:gs>
                <a:gs pos="100000">
                  <a:srgbClr val="ff9900"/>
                </a:gs>
              </a:gsLst>
              <a:lin ang="10800000"/>
            </a:gradFill>
            <a:ln>
              <a:noFill/>
            </a:ln>
          </p:spPr>
          <p:style>
            <a:lnRef idx="0"/>
            <a:fillRef idx="0"/>
            <a:effectRef idx="0"/>
            <a:fontRef idx="minor"/>
          </p:style>
        </p:sp>
        <p:sp>
          <p:nvSpPr>
            <p:cNvPr id="60" name="CustomShape 11"/>
            <p:cNvSpPr/>
            <p:nvPr/>
          </p:nvSpPr>
          <p:spPr>
            <a:xfrm rot="16200000">
              <a:off x="-115200" y="2863800"/>
              <a:ext cx="609840" cy="369360"/>
            </a:xfrm>
            <a:prstGeom prst="parallelogram">
              <a:avLst>
                <a:gd name="adj" fmla="val 81897"/>
              </a:avLst>
            </a:prstGeom>
            <a:solidFill>
              <a:srgbClr val="ffffff">
                <a:alpha val="14000"/>
              </a:srgbClr>
            </a:solidFill>
            <a:ln>
              <a:noFill/>
            </a:ln>
          </p:spPr>
          <p:style>
            <a:lnRef idx="0"/>
            <a:fillRef idx="0"/>
            <a:effectRef idx="0"/>
            <a:fontRef idx="minor"/>
          </p:style>
        </p:sp>
        <p:sp>
          <p:nvSpPr>
            <p:cNvPr id="61" name="CustomShape 12"/>
            <p:cNvSpPr/>
            <p:nvPr/>
          </p:nvSpPr>
          <p:spPr>
            <a:xfrm flipH="1" rot="16200000">
              <a:off x="227160" y="4046400"/>
              <a:ext cx="609480" cy="369360"/>
            </a:xfrm>
            <a:prstGeom prst="parallelogram">
              <a:avLst>
                <a:gd name="adj" fmla="val 81897"/>
              </a:avLst>
            </a:prstGeom>
            <a:solidFill>
              <a:srgbClr val="0066ff">
                <a:alpha val="23000"/>
              </a:srgbClr>
            </a:solidFill>
            <a:ln>
              <a:noFill/>
            </a:ln>
          </p:spPr>
          <p:style>
            <a:lnRef idx="0"/>
            <a:fillRef idx="0"/>
            <a:effectRef idx="0"/>
            <a:fontRef idx="minor"/>
          </p:style>
        </p:sp>
      </p:grpSp>
      <p:sp>
        <p:nvSpPr>
          <p:cNvPr id="62" name="PlaceHolder 13"/>
          <p:cNvSpPr>
            <a:spLocks noGrp="1"/>
          </p:cNvSpPr>
          <p:nvPr>
            <p:ph type="title"/>
          </p:nvPr>
        </p:nvSpPr>
        <p:spPr>
          <a:xfrm>
            <a:off x="457200" y="205200"/>
            <a:ext cx="8229240" cy="8586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63" name="PlaceHolder 14"/>
          <p:cNvSpPr>
            <a:spLocks noGrp="1"/>
          </p:cNvSpPr>
          <p:nvPr>
            <p:ph type="body"/>
          </p:nvPr>
        </p:nvSpPr>
        <p:spPr>
          <a:xfrm>
            <a:off x="457200" y="1203480"/>
            <a:ext cx="8229240" cy="2982960"/>
          </a:xfrm>
          <a:prstGeom prst="rect">
            <a:avLst/>
          </a:prstGeom>
        </p:spPr>
        <p:txBody>
          <a:bodyPr lIns="0" rIns="0" tIns="0" bIns="0">
            <a:normAutofit/>
          </a:bodyPr>
          <a:p>
            <a:pPr marL="432000" indent="-324000">
              <a:spcBef>
                <a:spcPts val="1417"/>
              </a:spcBef>
              <a:buClr>
                <a:srgbClr val="ffffff"/>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ffffff"/>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ffffff"/>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ffffff"/>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ffffff"/>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ffffff"/>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ffffff"/>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png"/><Relationship Id="rId3" Type="http://schemas.openxmlformats.org/officeDocument/2006/relationships/slideLayout" Target="../slideLayouts/slideLayout3.xml"/>
</Relationships>
</file>

<file path=ppt/slides/_rels/slide2.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image" Target="../media/image4.png"/><Relationship Id="rId2" Type="http://schemas.openxmlformats.org/officeDocument/2006/relationships/image" Target="../media/image5.png"/><Relationship Id="rId3" Type="http://schemas.openxmlformats.org/officeDocument/2006/relationships/image" Target="../media/image6.png"/><Relationship Id="rId4" Type="http://schemas.openxmlformats.org/officeDocument/2006/relationships/slideLayout" Target="../slideLayouts/slideLayout13.xml"/>
</Relationships>
</file>

<file path=ppt/slides/_rels/slide4.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13.xml"/>
</Relationships>
</file>

<file path=ppt/slides/_rels/slide5.xml.rels><?xml version="1.0" encoding="UTF-8"?>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13.xml"/>
</Relationships>
</file>

<file path=ppt/slides/_rels/slide6.xml.rels><?xml version="1.0" encoding="UTF-8"?>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13.xml"/>
</Relationships>
</file>

<file path=ppt/slides/_rels/slide7.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image" Target="../media/image11.png"/><Relationship Id="rId3" Type="http://schemas.openxmlformats.org/officeDocument/2006/relationships/slideLayout" Target="../slideLayouts/slideLayout13.xml"/>
</Relationships>
</file>

<file path=ppt/slides/_rels/slide8.xml.rels><?xml version="1.0" encoding="UTF-8"?>
<Relationships xmlns="http://schemas.openxmlformats.org/package/2006/relationships"><Relationship Id="rId1" Type="http://schemas.openxmlformats.org/officeDocument/2006/relationships/image" Target="../media/image12.png"/><Relationship Id="rId2" Type="http://schemas.openxmlformats.org/officeDocument/2006/relationships/slideLayout" Target="../slideLayouts/slideLayout13.xml"/>
</Relationships>
</file>

<file path=ppt/slides/_rels/slide9.xml.rels><?xml version="1.0" encoding="UTF-8"?>
<Relationships xmlns="http://schemas.openxmlformats.org/package/2006/relationships"><Relationship Id="rId1" Type="http://schemas.openxmlformats.org/officeDocument/2006/relationships/image" Target="../media/image13.png"/><Relationship Id="rId2" Type="http://schemas.openxmlformats.org/officeDocument/2006/relationships/slideLayout" Target="../slideLayouts/slideLayout13.xml"/>
</Relationships>
</file>

<file path=ppt/slides/_rels/slide10.xml.rels><?xml version="1.0" encoding="UTF-8"?>
<Relationships xmlns="http://schemas.openxmlformats.org/package/2006/relationships"><Relationship Id="rId1" Type="http://schemas.openxmlformats.org/officeDocument/2006/relationships/image" Target="../media/image14.png"/><Relationship Id="rId2" Type="http://schemas.openxmlformats.org/officeDocument/2006/relationships/slideLayout" Target="../slideLayouts/slideLayout13.xml"/>
</Relationships>
</file>

<file path=ppt/slides/_rels/slide11.xml.rels><?xml version="1.0" encoding="UTF-8"?>
<Relationships xmlns="http://schemas.openxmlformats.org/package/2006/relationships"><Relationship Id="rId1" Type="http://schemas.openxmlformats.org/officeDocument/2006/relationships/image" Target="../media/image15.png"/><Relationship Id="rId2" Type="http://schemas.openxmlformats.org/officeDocument/2006/relationships/slideLayout" Target="../slideLayouts/slideLayout13.xml"/>
</Relationships>
</file>

<file path=ppt/slides/_rels/slide12.xml.rels><?xml version="1.0" encoding="UTF-8"?>
<Relationships xmlns="http://schemas.openxmlformats.org/package/2006/relationships"><Relationship Id="rId1" Type="http://schemas.openxmlformats.org/officeDocument/2006/relationships/image" Target="../media/image16.png"/><Relationship Id="rId2" Type="http://schemas.openxmlformats.org/officeDocument/2006/relationships/hyperlink" Target="https://www.broward.org/WellBeing/Pages/default.aspx" TargetMode="External"/><Relationship Id="rId3" Type="http://schemas.openxmlformats.org/officeDocument/2006/relationships/hyperlink" Target="https://assets.publishing.service.gov.uk/government/uploads/system/uploads/attachment_data/file/315993/Care-Act-Guidance.pdf" TargetMode="External"/><Relationship Id="rId4" Type="http://schemas.openxmlformats.org/officeDocument/2006/relationships/hyperlink" Target="https://www.basw.co.uk/system/files/resources/basw_114116-9_0.pdf" TargetMode="External"/><Relationship Id="rId5" Type="http://schemas.openxmlformats.org/officeDocument/2006/relationships/hyperlink" Target="https://doi.org/10.1007/s11205-012-0186-6" TargetMode="External"/><Relationship Id="rId6" Type="http://schemas.openxmlformats.org/officeDocument/2006/relationships/hyperlink" Target="https://www.istockphoto.com/photo/happy-children-in-circle-gm950604766-259470223" TargetMode="External"/><Relationship Id="rId7" Type="http://schemas.openxmlformats.org/officeDocument/2006/relationships/hyperlink" Target="https://www.scie.org.uk/care-act-2014/assessment-and-eligibility/eligibility/wellbeing" TargetMode="External"/><Relationship Id="rId8" Type="http://schemas.openxmlformats.org/officeDocument/2006/relationships/slideLayout" Target="../slideLayouts/slideLayout1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0" name="CustomShape 1"/>
          <p:cNvSpPr/>
          <p:nvPr/>
        </p:nvSpPr>
        <p:spPr>
          <a:xfrm>
            <a:off x="8556840" y="4812480"/>
            <a:ext cx="582120" cy="325800"/>
          </a:xfrm>
          <a:prstGeom prst="rect">
            <a:avLst/>
          </a:prstGeom>
          <a:noFill/>
          <a:ln>
            <a:noFill/>
          </a:ln>
        </p:spPr>
        <p:style>
          <a:lnRef idx="0"/>
          <a:fillRef idx="0"/>
          <a:effectRef idx="0"/>
          <a:fontRef idx="minor"/>
        </p:style>
        <p:txBody>
          <a:bodyPr lIns="90000" rIns="90000" tIns="91440" bIns="91440">
            <a:noAutofit/>
          </a:bodyPr>
          <a:p>
            <a:pPr algn="r">
              <a:lnSpc>
                <a:spcPct val="100000"/>
              </a:lnSpc>
              <a:tabLst>
                <a:tab algn="l" pos="0"/>
              </a:tabLst>
            </a:pPr>
            <a:fld id="{8001176E-B88E-49CC-A718-75FDAE1CD953}" type="slidenum">
              <a:rPr b="0" lang="en" sz="1100" spc="-1" strike="noStrike">
                <a:solidFill>
                  <a:srgbClr val="ffffff"/>
                </a:solidFill>
                <a:latin typeface="Hind"/>
                <a:ea typeface="Hind"/>
              </a:rPr>
              <a:t>&lt;number&gt;</a:t>
            </a:fld>
            <a:endParaRPr b="0" lang="en-GB" sz="1100" spc="-1" strike="noStrike">
              <a:latin typeface="Arial"/>
            </a:endParaRPr>
          </a:p>
        </p:txBody>
      </p:sp>
      <p:pic>
        <p:nvPicPr>
          <p:cNvPr id="101" name="" descr=""/>
          <p:cNvPicPr/>
          <p:nvPr/>
        </p:nvPicPr>
        <p:blipFill>
          <a:blip r:embed="rId1"/>
          <a:stretch/>
        </p:blipFill>
        <p:spPr>
          <a:xfrm>
            <a:off x="2412000" y="1116000"/>
            <a:ext cx="4231800" cy="2229480"/>
          </a:xfrm>
          <a:prstGeom prst="rect">
            <a:avLst/>
          </a:prstGeom>
          <a:ln>
            <a:noFill/>
          </a:ln>
        </p:spPr>
      </p:pic>
      <p:pic>
        <p:nvPicPr>
          <p:cNvPr id="102" name="" descr=""/>
          <p:cNvPicPr/>
          <p:nvPr/>
        </p:nvPicPr>
        <p:blipFill>
          <a:blip r:embed="rId2"/>
          <a:stretch/>
        </p:blipFill>
        <p:spPr>
          <a:xfrm>
            <a:off x="0" y="4730040"/>
            <a:ext cx="9132480" cy="387000"/>
          </a:xfrm>
          <a:prstGeom prst="rect">
            <a:avLst/>
          </a:prstGeom>
          <a:ln>
            <a:noFill/>
          </a:ln>
        </p:spPr>
      </p:pic>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3" name="CustomShape 1"/>
          <p:cNvSpPr/>
          <p:nvPr/>
        </p:nvSpPr>
        <p:spPr>
          <a:xfrm>
            <a:off x="8556840" y="4812480"/>
            <a:ext cx="582120" cy="325800"/>
          </a:xfrm>
          <a:prstGeom prst="rect">
            <a:avLst/>
          </a:prstGeom>
          <a:noFill/>
          <a:ln>
            <a:noFill/>
          </a:ln>
        </p:spPr>
        <p:style>
          <a:lnRef idx="0"/>
          <a:fillRef idx="0"/>
          <a:effectRef idx="0"/>
          <a:fontRef idx="minor"/>
        </p:style>
        <p:txBody>
          <a:bodyPr lIns="90000" rIns="90000" tIns="91440" bIns="91440">
            <a:noAutofit/>
          </a:bodyPr>
          <a:p>
            <a:pPr algn="r">
              <a:lnSpc>
                <a:spcPct val="100000"/>
              </a:lnSpc>
              <a:tabLst>
                <a:tab algn="l" pos="0"/>
              </a:tabLst>
            </a:pPr>
            <a:fld id="{01EADE2F-6273-4A77-A8CA-E9E6BE6B9961}" type="slidenum">
              <a:rPr b="0" lang="en" sz="1100" spc="-1" strike="noStrike">
                <a:solidFill>
                  <a:srgbClr val="ffffff"/>
                </a:solidFill>
                <a:latin typeface="Hind"/>
                <a:ea typeface="Hind"/>
              </a:rPr>
              <a:t>&lt;number&gt;</a:t>
            </a:fld>
            <a:endParaRPr b="0" lang="en-GB" sz="1100" spc="-1" strike="noStrike">
              <a:latin typeface="Arial"/>
            </a:endParaRPr>
          </a:p>
        </p:txBody>
      </p:sp>
      <p:pic>
        <p:nvPicPr>
          <p:cNvPr id="104" name="" descr=""/>
          <p:cNvPicPr/>
          <p:nvPr/>
        </p:nvPicPr>
        <p:blipFill>
          <a:blip r:embed="rId1"/>
          <a:stretch/>
        </p:blipFill>
        <p:spPr>
          <a:xfrm>
            <a:off x="-6840" y="4730040"/>
            <a:ext cx="9138960" cy="387000"/>
          </a:xfrm>
          <a:prstGeom prst="rect">
            <a:avLst/>
          </a:prstGeom>
          <a:ln>
            <a:noFill/>
          </a:ln>
        </p:spPr>
      </p:pic>
      <p:sp>
        <p:nvSpPr>
          <p:cNvPr id="105" name="CustomShape 2"/>
          <p:cNvSpPr/>
          <p:nvPr/>
        </p:nvSpPr>
        <p:spPr>
          <a:xfrm>
            <a:off x="1080000" y="576000"/>
            <a:ext cx="5891400" cy="677520"/>
          </a:xfrm>
          <a:prstGeom prst="rect">
            <a:avLst/>
          </a:prstGeom>
          <a:noFill/>
          <a:ln>
            <a:noFill/>
          </a:ln>
        </p:spPr>
        <p:style>
          <a:lnRef idx="0"/>
          <a:fillRef idx="0"/>
          <a:effectRef idx="0"/>
          <a:fontRef idx="minor"/>
        </p:style>
        <p:txBody>
          <a:bodyPr lIns="90000" rIns="90000" tIns="45000" bIns="45000">
            <a:noAutofit/>
          </a:bodyPr>
          <a:p>
            <a:pPr>
              <a:lnSpc>
                <a:spcPct val="100000"/>
              </a:lnSpc>
            </a:pPr>
            <a:r>
              <a:rPr b="0" lang="en" sz="2000" spc="-1" strike="noStrike">
                <a:solidFill>
                  <a:srgbClr val="ff8800"/>
                </a:solidFill>
                <a:latin typeface="DM Serif Display"/>
                <a:ea typeface="DM Serif Display"/>
              </a:rPr>
              <a:t>                          </a:t>
            </a:r>
            <a:r>
              <a:rPr b="0" lang="en" sz="2000" spc="-1" strike="noStrike">
                <a:solidFill>
                  <a:srgbClr val="ff8800"/>
                </a:solidFill>
                <a:latin typeface="DM Serif Display"/>
                <a:ea typeface="DM Serif Display"/>
              </a:rPr>
              <a:t>Introduction</a:t>
            </a:r>
            <a:endParaRPr b="0" lang="en-GB" sz="2000" spc="-1" strike="noStrike">
              <a:latin typeface="Arial"/>
            </a:endParaRPr>
          </a:p>
        </p:txBody>
      </p:sp>
      <p:sp>
        <p:nvSpPr>
          <p:cNvPr id="106" name="CustomShape 3"/>
          <p:cNvSpPr/>
          <p:nvPr/>
        </p:nvSpPr>
        <p:spPr>
          <a:xfrm>
            <a:off x="1080000" y="1872000"/>
            <a:ext cx="6116400" cy="1713960"/>
          </a:xfrm>
          <a:prstGeom prst="rect">
            <a:avLst/>
          </a:prstGeom>
          <a:noFill/>
          <a:ln>
            <a:noFill/>
          </a:ln>
        </p:spPr>
        <p:style>
          <a:lnRef idx="0"/>
          <a:fillRef idx="0"/>
          <a:effectRef idx="0"/>
          <a:fontRef idx="minor"/>
        </p:style>
      </p:sp>
      <p:sp>
        <p:nvSpPr>
          <p:cNvPr id="107" name="CustomShape 4"/>
          <p:cNvSpPr/>
          <p:nvPr/>
        </p:nvSpPr>
        <p:spPr>
          <a:xfrm>
            <a:off x="792000" y="1801440"/>
            <a:ext cx="6836760" cy="1148760"/>
          </a:xfrm>
          <a:prstGeom prst="rect">
            <a:avLst/>
          </a:prstGeom>
          <a:noFill/>
          <a:ln>
            <a:noFill/>
          </a:ln>
        </p:spPr>
        <p:style>
          <a:lnRef idx="0"/>
          <a:fillRef idx="0"/>
          <a:effectRef idx="0"/>
          <a:fontRef idx="minor"/>
        </p:style>
        <p:txBody>
          <a:bodyPr lIns="90000" rIns="90000" tIns="45000" bIns="45000">
            <a:noAutofit/>
          </a:bodyPr>
          <a:p>
            <a:pPr>
              <a:lnSpc>
                <a:spcPct val="100000"/>
              </a:lnSpc>
            </a:pPr>
            <a:r>
              <a:rPr b="0" lang="en-GB" sz="1400" spc="-1" strike="noStrike">
                <a:solidFill>
                  <a:srgbClr val="ffffff"/>
                </a:solidFill>
                <a:latin typeface="DM Serif Display"/>
                <a:ea typeface="Noto Sans CJK SC"/>
              </a:rPr>
              <a:t>The goal of this case study was to explore the concept of wellbeing surrounding the issue of </a:t>
            </a:r>
            <a:r>
              <a:rPr b="0" lang="en" sz="1400" spc="-1" strike="noStrike">
                <a:solidFill>
                  <a:srgbClr val="ff8800"/>
                </a:solidFill>
                <a:latin typeface="DM Serif Display"/>
                <a:ea typeface="DM Serif Display"/>
              </a:rPr>
              <a:t>family E</a:t>
            </a:r>
            <a:r>
              <a:rPr b="0" lang="en" sz="1400" spc="-1" strike="noStrike">
                <a:solidFill>
                  <a:srgbClr val="ffffff"/>
                </a:solidFill>
                <a:latin typeface="DM Serif Display"/>
                <a:ea typeface="DM Serif Display"/>
              </a:rPr>
              <a:t> </a:t>
            </a:r>
            <a:r>
              <a:rPr b="0" lang="en-GB" sz="1400" spc="-1" strike="noStrike">
                <a:solidFill>
                  <a:srgbClr val="ffffff"/>
                </a:solidFill>
                <a:latin typeface="DM Serif Display"/>
                <a:ea typeface="DM Serif Display"/>
              </a:rPr>
              <a:t>and to provide the policies and interventions in place. This paper will also discuss and evaluate the policies and interventions used by multi-disciplinary services to meet the diverse needs of the people in need.</a:t>
            </a:r>
            <a:endParaRPr b="0" lang="en-GB" sz="14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8" name="CustomShape 1"/>
          <p:cNvSpPr/>
          <p:nvPr/>
        </p:nvSpPr>
        <p:spPr>
          <a:xfrm>
            <a:off x="1152000" y="2232000"/>
            <a:ext cx="6251400" cy="428400"/>
          </a:xfrm>
          <a:prstGeom prst="rect">
            <a:avLst/>
          </a:prstGeom>
          <a:noFill/>
          <a:ln>
            <a:noFill/>
          </a:ln>
        </p:spPr>
        <p:style>
          <a:lnRef idx="0"/>
          <a:fillRef idx="0"/>
          <a:effectRef idx="0"/>
          <a:fontRef idx="minor"/>
        </p:style>
        <p:txBody>
          <a:bodyPr lIns="90000" rIns="90000" tIns="91440" bIns="91440" anchor="b">
            <a:noAutofit/>
          </a:bodyPr>
          <a:p>
            <a:pPr>
              <a:lnSpc>
                <a:spcPct val="90000"/>
              </a:lnSpc>
              <a:tabLst>
                <a:tab algn="l" pos="0"/>
              </a:tabLst>
            </a:pPr>
            <a:r>
              <a:rPr b="0" lang="en" sz="1200" spc="-1" strike="noStrike">
                <a:solidFill>
                  <a:srgbClr val="ffffff"/>
                </a:solidFill>
                <a:latin typeface="DM Serif Display"/>
                <a:ea typeface="DM Serif Display"/>
              </a:rPr>
              <a:t>Human well-being measures can provide insight into the standard of living in a society. Haq, R., and Zia, U., (2013) suggested education, health, living conditions, and economic situation are the four domains in which human well-being is considered.</a:t>
            </a:r>
            <a:endParaRPr b="0" lang="en-GB" sz="1200" spc="-1" strike="noStrike">
              <a:latin typeface="Arial"/>
            </a:endParaRPr>
          </a:p>
          <a:p>
            <a:pPr>
              <a:lnSpc>
                <a:spcPct val="90000"/>
              </a:lnSpc>
              <a:tabLst>
                <a:tab algn="l" pos="0"/>
              </a:tabLst>
            </a:pPr>
            <a:endParaRPr b="0" lang="en-GB" sz="1200" spc="-1" strike="noStrike">
              <a:latin typeface="Arial"/>
            </a:endParaRPr>
          </a:p>
          <a:p>
            <a:pPr>
              <a:lnSpc>
                <a:spcPct val="90000"/>
              </a:lnSpc>
              <a:tabLst>
                <a:tab algn="l" pos="0"/>
              </a:tabLst>
            </a:pPr>
            <a:endParaRPr b="0" lang="en-GB" sz="1200" spc="-1" strike="noStrike">
              <a:latin typeface="Arial"/>
            </a:endParaRPr>
          </a:p>
        </p:txBody>
      </p:sp>
      <p:sp>
        <p:nvSpPr>
          <p:cNvPr id="109" name="CustomShape 2"/>
          <p:cNvSpPr/>
          <p:nvPr/>
        </p:nvSpPr>
        <p:spPr>
          <a:xfrm>
            <a:off x="8556840" y="4812480"/>
            <a:ext cx="582120" cy="325800"/>
          </a:xfrm>
          <a:prstGeom prst="rect">
            <a:avLst/>
          </a:prstGeom>
          <a:noFill/>
          <a:ln>
            <a:noFill/>
          </a:ln>
        </p:spPr>
        <p:style>
          <a:lnRef idx="0"/>
          <a:fillRef idx="0"/>
          <a:effectRef idx="0"/>
          <a:fontRef idx="minor"/>
        </p:style>
        <p:txBody>
          <a:bodyPr lIns="90000" rIns="90000" tIns="91440" bIns="91440">
            <a:noAutofit/>
          </a:bodyPr>
          <a:p>
            <a:pPr algn="r">
              <a:lnSpc>
                <a:spcPct val="100000"/>
              </a:lnSpc>
              <a:tabLst>
                <a:tab algn="l" pos="0"/>
              </a:tabLst>
            </a:pPr>
            <a:fld id="{689564DB-C4F7-429D-B4AB-506D03925A0D}" type="slidenum">
              <a:rPr b="0" lang="en" sz="1100" spc="-1" strike="noStrike">
                <a:solidFill>
                  <a:srgbClr val="ffffff"/>
                </a:solidFill>
                <a:latin typeface="Hind"/>
                <a:ea typeface="Hind"/>
              </a:rPr>
              <a:t>&lt;number&gt;</a:t>
            </a:fld>
            <a:endParaRPr b="0" lang="en-GB" sz="1100" spc="-1" strike="noStrike">
              <a:latin typeface="Arial"/>
            </a:endParaRPr>
          </a:p>
        </p:txBody>
      </p:sp>
      <p:pic>
        <p:nvPicPr>
          <p:cNvPr id="110" name="" descr=""/>
          <p:cNvPicPr/>
          <p:nvPr/>
        </p:nvPicPr>
        <p:blipFill>
          <a:blip r:embed="rId1"/>
          <a:stretch/>
        </p:blipFill>
        <p:spPr>
          <a:xfrm>
            <a:off x="-6840" y="4730040"/>
            <a:ext cx="9138960" cy="387000"/>
          </a:xfrm>
          <a:prstGeom prst="rect">
            <a:avLst/>
          </a:prstGeom>
          <a:ln>
            <a:noFill/>
          </a:ln>
        </p:spPr>
      </p:pic>
      <p:sp>
        <p:nvSpPr>
          <p:cNvPr id="111" name="CustomShape 3"/>
          <p:cNvSpPr/>
          <p:nvPr/>
        </p:nvSpPr>
        <p:spPr>
          <a:xfrm>
            <a:off x="1080000" y="576000"/>
            <a:ext cx="6262560" cy="358560"/>
          </a:xfrm>
          <a:prstGeom prst="rect">
            <a:avLst/>
          </a:prstGeom>
          <a:noFill/>
          <a:ln>
            <a:noFill/>
          </a:ln>
        </p:spPr>
        <p:style>
          <a:lnRef idx="0"/>
          <a:fillRef idx="0"/>
          <a:effectRef idx="0"/>
          <a:fontRef idx="minor"/>
        </p:style>
        <p:txBody>
          <a:bodyPr lIns="90000" rIns="90000" tIns="45000" bIns="45000">
            <a:noAutofit/>
          </a:bodyPr>
          <a:p>
            <a:pPr>
              <a:lnSpc>
                <a:spcPct val="100000"/>
              </a:lnSpc>
            </a:pPr>
            <a:r>
              <a:rPr b="0" lang="en" sz="1400" spc="-1" strike="noStrike">
                <a:solidFill>
                  <a:srgbClr val="ffffff"/>
                </a:solidFill>
                <a:latin typeface="DM Serif Display"/>
                <a:ea typeface="DM Serif Display"/>
              </a:rPr>
              <a:t>Perception of </a:t>
            </a:r>
            <a:r>
              <a:rPr b="0" lang="en" sz="1400" spc="-1" strike="noStrike">
                <a:solidFill>
                  <a:srgbClr val="ff8800"/>
                </a:solidFill>
                <a:latin typeface="DM Serif Display"/>
                <a:ea typeface="DM Serif Display"/>
              </a:rPr>
              <a:t>well-being </a:t>
            </a:r>
            <a:r>
              <a:rPr b="0" lang="en" sz="1400" spc="-1" strike="noStrike">
                <a:solidFill>
                  <a:srgbClr val="ffffff"/>
                </a:solidFill>
                <a:latin typeface="DM Serif Display"/>
                <a:ea typeface="DM Serif Display"/>
              </a:rPr>
              <a:t>Of Children, young people, and families. </a:t>
            </a:r>
            <a:endParaRPr b="0" lang="en-GB" sz="1400" spc="-1" strike="noStrike">
              <a:latin typeface="Arial"/>
            </a:endParaRPr>
          </a:p>
        </p:txBody>
      </p:sp>
      <p:sp>
        <p:nvSpPr>
          <p:cNvPr id="112" name="CustomShape 4"/>
          <p:cNvSpPr/>
          <p:nvPr/>
        </p:nvSpPr>
        <p:spPr>
          <a:xfrm>
            <a:off x="1368000" y="2088000"/>
            <a:ext cx="5828400" cy="2158920"/>
          </a:xfrm>
          <a:prstGeom prst="rect">
            <a:avLst/>
          </a:prstGeom>
          <a:noFill/>
          <a:ln>
            <a:noFill/>
          </a:ln>
        </p:spPr>
        <p:style>
          <a:lnRef idx="0"/>
          <a:fillRef idx="0"/>
          <a:effectRef idx="0"/>
          <a:fontRef idx="minor"/>
        </p:style>
      </p:sp>
      <p:sp>
        <p:nvSpPr>
          <p:cNvPr id="113" name="CustomShape 5"/>
          <p:cNvSpPr/>
          <p:nvPr/>
        </p:nvSpPr>
        <p:spPr>
          <a:xfrm>
            <a:off x="1224000" y="2304000"/>
            <a:ext cx="6179400" cy="718920"/>
          </a:xfrm>
          <a:prstGeom prst="rect">
            <a:avLst/>
          </a:prstGeom>
          <a:noFill/>
          <a:ln>
            <a:noFill/>
          </a:ln>
        </p:spPr>
        <p:style>
          <a:lnRef idx="0"/>
          <a:fillRef idx="0"/>
          <a:effectRef idx="0"/>
          <a:fontRef idx="minor"/>
        </p:style>
        <p:txBody>
          <a:bodyPr lIns="0" rIns="0" tIns="0" bIns="0">
            <a:noAutofit/>
          </a:bodyPr>
          <a:p>
            <a:pPr>
              <a:lnSpc>
                <a:spcPct val="115000"/>
              </a:lnSpc>
              <a:spcBef>
                <a:spcPts val="601"/>
              </a:spcBef>
            </a:pPr>
            <a:r>
              <a:rPr b="0" lang="en" sz="1100" spc="-1" strike="noStrike">
                <a:solidFill>
                  <a:srgbClr val="ffffff"/>
                </a:solidFill>
                <a:latin typeface="DM Serif Display"/>
                <a:ea typeface="Montserrat Light"/>
              </a:rPr>
              <a:t>The Care Act 2014 provides a full concept of different aspects of well-being relevant to statutory guidance (Social Care Institute for Execellence, 2020).</a:t>
            </a:r>
            <a:endParaRPr b="0" lang="en-GB" sz="1100" spc="-1" strike="noStrike">
              <a:latin typeface="Arial"/>
            </a:endParaRPr>
          </a:p>
        </p:txBody>
      </p:sp>
      <p:pic>
        <p:nvPicPr>
          <p:cNvPr id="114" name="" descr=""/>
          <p:cNvPicPr/>
          <p:nvPr/>
        </p:nvPicPr>
        <p:blipFill>
          <a:blip r:embed="rId2"/>
          <a:stretch/>
        </p:blipFill>
        <p:spPr>
          <a:xfrm>
            <a:off x="1711800" y="2831040"/>
            <a:ext cx="4839120" cy="1559880"/>
          </a:xfrm>
          <a:prstGeom prst="rect">
            <a:avLst/>
          </a:prstGeom>
          <a:ln>
            <a:noFill/>
          </a:ln>
        </p:spPr>
      </p:pic>
      <p:pic>
        <p:nvPicPr>
          <p:cNvPr id="115" name="" descr=""/>
          <p:cNvPicPr/>
          <p:nvPr/>
        </p:nvPicPr>
        <p:blipFill>
          <a:blip r:embed="rId3"/>
          <a:stretch/>
        </p:blipFill>
        <p:spPr>
          <a:xfrm>
            <a:off x="4968000" y="4176000"/>
            <a:ext cx="1278720" cy="181440"/>
          </a:xfrm>
          <a:prstGeom prst="rect">
            <a:avLst/>
          </a:prstGeom>
          <a:ln>
            <a:noFill/>
          </a:ln>
        </p:spPr>
      </p:pic>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6" name="CustomShape 1"/>
          <p:cNvSpPr/>
          <p:nvPr/>
        </p:nvSpPr>
        <p:spPr>
          <a:xfrm>
            <a:off x="1080000" y="1368000"/>
            <a:ext cx="6323400" cy="500400"/>
          </a:xfrm>
          <a:prstGeom prst="rect">
            <a:avLst/>
          </a:prstGeom>
          <a:noFill/>
          <a:ln>
            <a:noFill/>
          </a:ln>
        </p:spPr>
        <p:style>
          <a:lnRef idx="0"/>
          <a:fillRef idx="0"/>
          <a:effectRef idx="0"/>
          <a:fontRef idx="minor"/>
        </p:style>
        <p:txBody>
          <a:bodyPr lIns="90000" rIns="90000" tIns="91440" bIns="91440" anchor="b">
            <a:noAutofit/>
          </a:bodyPr>
          <a:p>
            <a:pPr>
              <a:lnSpc>
                <a:spcPct val="90000"/>
              </a:lnSpc>
              <a:tabLst>
                <a:tab algn="l" pos="0"/>
              </a:tabLst>
            </a:pPr>
            <a:r>
              <a:rPr b="0" lang="en" sz="1200" spc="-1" strike="noStrike">
                <a:solidFill>
                  <a:srgbClr val="ffffff"/>
                </a:solidFill>
                <a:latin typeface="DM Serif Display"/>
                <a:ea typeface="DM Serif Display"/>
              </a:rPr>
              <a:t>The term "wellbeing" is very general. According to the description, it specifically relates to the following areas:</a:t>
            </a:r>
            <a:r>
              <a:rPr b="0" lang="en" sz="1400" spc="-1" strike="noStrike">
                <a:solidFill>
                  <a:srgbClr val="ffffff"/>
                </a:solidFill>
                <a:latin typeface="DM Serif Display"/>
                <a:ea typeface="DM Serif Display"/>
              </a:rPr>
              <a:t> </a:t>
            </a:r>
            <a:endParaRPr b="0" lang="en-GB" sz="1400" spc="-1" strike="noStrike">
              <a:latin typeface="Arial"/>
            </a:endParaRPr>
          </a:p>
          <a:p>
            <a:pPr>
              <a:lnSpc>
                <a:spcPct val="90000"/>
              </a:lnSpc>
              <a:tabLst>
                <a:tab algn="l" pos="0"/>
              </a:tabLst>
            </a:pPr>
            <a:endParaRPr b="0" lang="en-GB" sz="1400" spc="-1" strike="noStrike">
              <a:latin typeface="Arial"/>
            </a:endParaRPr>
          </a:p>
          <a:p>
            <a:pPr>
              <a:lnSpc>
                <a:spcPct val="90000"/>
              </a:lnSpc>
              <a:tabLst>
                <a:tab algn="l" pos="0"/>
              </a:tabLst>
            </a:pPr>
            <a:endParaRPr b="0" lang="en-GB" sz="1400" spc="-1" strike="noStrike">
              <a:latin typeface="Arial"/>
            </a:endParaRPr>
          </a:p>
        </p:txBody>
      </p:sp>
      <p:sp>
        <p:nvSpPr>
          <p:cNvPr id="117" name="CustomShape 2"/>
          <p:cNvSpPr/>
          <p:nvPr/>
        </p:nvSpPr>
        <p:spPr>
          <a:xfrm>
            <a:off x="8556840" y="4812480"/>
            <a:ext cx="582120" cy="325800"/>
          </a:xfrm>
          <a:prstGeom prst="rect">
            <a:avLst/>
          </a:prstGeom>
          <a:noFill/>
          <a:ln>
            <a:noFill/>
          </a:ln>
        </p:spPr>
        <p:style>
          <a:lnRef idx="0"/>
          <a:fillRef idx="0"/>
          <a:effectRef idx="0"/>
          <a:fontRef idx="minor"/>
        </p:style>
        <p:txBody>
          <a:bodyPr lIns="90000" rIns="90000" tIns="91440" bIns="91440">
            <a:noAutofit/>
          </a:bodyPr>
          <a:p>
            <a:pPr algn="r">
              <a:lnSpc>
                <a:spcPct val="100000"/>
              </a:lnSpc>
              <a:tabLst>
                <a:tab algn="l" pos="0"/>
              </a:tabLst>
            </a:pPr>
            <a:fld id="{8AC3BCB7-0DF1-4FAC-A669-1DD107AE6FF1}" type="slidenum">
              <a:rPr b="0" lang="en" sz="1100" spc="-1" strike="noStrike">
                <a:solidFill>
                  <a:srgbClr val="ffffff"/>
                </a:solidFill>
                <a:latin typeface="Hind"/>
                <a:ea typeface="Hind"/>
              </a:rPr>
              <a:t>&lt;number&gt;</a:t>
            </a:fld>
            <a:endParaRPr b="0" lang="en-GB" sz="1100" spc="-1" strike="noStrike">
              <a:latin typeface="Arial"/>
            </a:endParaRPr>
          </a:p>
        </p:txBody>
      </p:sp>
      <p:pic>
        <p:nvPicPr>
          <p:cNvPr id="118" name="" descr=""/>
          <p:cNvPicPr/>
          <p:nvPr/>
        </p:nvPicPr>
        <p:blipFill>
          <a:blip r:embed="rId1"/>
          <a:stretch/>
        </p:blipFill>
        <p:spPr>
          <a:xfrm>
            <a:off x="-6840" y="4730040"/>
            <a:ext cx="9138960" cy="387000"/>
          </a:xfrm>
          <a:prstGeom prst="rect">
            <a:avLst/>
          </a:prstGeom>
          <a:ln>
            <a:noFill/>
          </a:ln>
        </p:spPr>
      </p:pic>
      <p:sp>
        <p:nvSpPr>
          <p:cNvPr id="119" name="CustomShape 3"/>
          <p:cNvSpPr/>
          <p:nvPr/>
        </p:nvSpPr>
        <p:spPr>
          <a:xfrm>
            <a:off x="1080000" y="576000"/>
            <a:ext cx="6262560" cy="358560"/>
          </a:xfrm>
          <a:prstGeom prst="rect">
            <a:avLst/>
          </a:prstGeom>
          <a:noFill/>
          <a:ln>
            <a:noFill/>
          </a:ln>
        </p:spPr>
        <p:style>
          <a:lnRef idx="0"/>
          <a:fillRef idx="0"/>
          <a:effectRef idx="0"/>
          <a:fontRef idx="minor"/>
        </p:style>
        <p:txBody>
          <a:bodyPr lIns="90000" rIns="90000" tIns="45000" bIns="45000">
            <a:noAutofit/>
          </a:bodyPr>
          <a:p>
            <a:pPr>
              <a:lnSpc>
                <a:spcPct val="100000"/>
              </a:lnSpc>
            </a:pPr>
            <a:r>
              <a:rPr b="0" lang="en" sz="1400" spc="-1" strike="noStrike">
                <a:solidFill>
                  <a:srgbClr val="ffffff"/>
                </a:solidFill>
                <a:latin typeface="DM Serif Display"/>
                <a:ea typeface="DM Serif Display"/>
              </a:rPr>
              <a:t>The domains of  </a:t>
            </a:r>
            <a:r>
              <a:rPr b="0" lang="en" sz="1400" spc="-1" strike="noStrike">
                <a:solidFill>
                  <a:srgbClr val="ff8800"/>
                </a:solidFill>
                <a:latin typeface="DM Serif Display"/>
                <a:ea typeface="DM Serif Display"/>
              </a:rPr>
              <a:t>well-being </a:t>
            </a:r>
            <a:r>
              <a:rPr b="0" lang="en" sz="1400" spc="-1" strike="noStrike">
                <a:solidFill>
                  <a:srgbClr val="ffffff"/>
                </a:solidFill>
                <a:latin typeface="DM Serif Display"/>
                <a:ea typeface="DM Serif Display"/>
              </a:rPr>
              <a:t>according to Care Act 2014</a:t>
            </a:r>
            <a:r>
              <a:rPr b="0" lang="en" sz="1000" spc="-1" strike="noStrike">
                <a:solidFill>
                  <a:srgbClr val="ffffff"/>
                </a:solidFill>
                <a:latin typeface="DM Serif Display"/>
                <a:ea typeface="DM Serif Display"/>
              </a:rPr>
              <a:t> </a:t>
            </a:r>
            <a:r>
              <a:rPr b="0" lang="en" sz="800" spc="-1" strike="noStrike">
                <a:solidFill>
                  <a:srgbClr val="ffffff"/>
                </a:solidFill>
                <a:latin typeface="DM Serif Display"/>
                <a:ea typeface="DM Serif Display"/>
              </a:rPr>
              <a:t>(Department of Health, 2014)</a:t>
            </a:r>
            <a:r>
              <a:rPr b="0" lang="en" sz="1400" spc="-1" strike="noStrike">
                <a:solidFill>
                  <a:srgbClr val="ffffff"/>
                </a:solidFill>
                <a:latin typeface="DM Serif Display"/>
                <a:ea typeface="DM Serif Display"/>
              </a:rPr>
              <a:t> </a:t>
            </a:r>
            <a:endParaRPr b="0" lang="en-GB" sz="1400" spc="-1" strike="noStrike">
              <a:latin typeface="Arial"/>
            </a:endParaRPr>
          </a:p>
        </p:txBody>
      </p:sp>
      <p:sp>
        <p:nvSpPr>
          <p:cNvPr id="120" name="CustomShape 4"/>
          <p:cNvSpPr/>
          <p:nvPr/>
        </p:nvSpPr>
        <p:spPr>
          <a:xfrm>
            <a:off x="1368000" y="2016000"/>
            <a:ext cx="5828400" cy="2158920"/>
          </a:xfrm>
          <a:prstGeom prst="rect">
            <a:avLst/>
          </a:prstGeom>
          <a:noFill/>
          <a:ln>
            <a:noFill/>
          </a:ln>
        </p:spPr>
        <p:style>
          <a:lnRef idx="0"/>
          <a:fillRef idx="0"/>
          <a:effectRef idx="0"/>
          <a:fontRef idx="minor"/>
        </p:style>
      </p:sp>
      <p:sp>
        <p:nvSpPr>
          <p:cNvPr id="121" name="CustomShape 5"/>
          <p:cNvSpPr/>
          <p:nvPr/>
        </p:nvSpPr>
        <p:spPr>
          <a:xfrm>
            <a:off x="1224000" y="1584000"/>
            <a:ext cx="6123600" cy="2158920"/>
          </a:xfrm>
          <a:prstGeom prst="rect">
            <a:avLst/>
          </a:prstGeom>
          <a:noFill/>
          <a:ln>
            <a:noFill/>
          </a:ln>
        </p:spPr>
        <p:style>
          <a:lnRef idx="0"/>
          <a:fillRef idx="0"/>
          <a:effectRef idx="0"/>
          <a:fontRef idx="minor"/>
        </p:style>
        <p:txBody>
          <a:bodyPr lIns="0" rIns="0" tIns="0" bIns="0">
            <a:noAutofit/>
          </a:bodyPr>
          <a:p>
            <a:pPr>
              <a:lnSpc>
                <a:spcPct val="115000"/>
              </a:lnSpc>
              <a:spcBef>
                <a:spcPts val="601"/>
              </a:spcBef>
            </a:pPr>
            <a:endParaRPr b="0" lang="en-GB" sz="18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Personal dignity – this include treating individual with respect</a:t>
            </a:r>
            <a:endParaRPr b="0" lang="en-GB" sz="11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Physical, mental health and emotional wellbeing</a:t>
            </a:r>
            <a:endParaRPr b="0" lang="en-GB" sz="11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Protection from abuse and neglect</a:t>
            </a:r>
            <a:endParaRPr b="0" lang="en-GB" sz="11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Control by  individual over their daily activities </a:t>
            </a:r>
            <a:endParaRPr b="0" lang="en-GB" sz="11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 this include the provision of care and support and its application)</a:t>
            </a:r>
            <a:endParaRPr b="0" lang="en-GB" sz="11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Participation in work, education, training or recreation</a:t>
            </a:r>
            <a:endParaRPr b="0" lang="en-GB" sz="11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Social and economic wellbeing</a:t>
            </a:r>
            <a:endParaRPr b="0" lang="en-GB" sz="11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Domestic, family and personal domains</a:t>
            </a:r>
            <a:endParaRPr b="0" lang="en-GB" sz="11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Suitability of the individuals’s living accomodation</a:t>
            </a:r>
            <a:endParaRPr b="0" lang="en-GB" sz="11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The contribution of the individual to the soceit</a:t>
            </a:r>
            <a:r>
              <a:rPr b="0" lang="en" sz="1300" spc="-1" strike="noStrike">
                <a:solidFill>
                  <a:srgbClr val="ffffff"/>
                </a:solidFill>
                <a:latin typeface="DM Serif Display"/>
                <a:ea typeface="Montserrat Light"/>
              </a:rPr>
              <a:t> </a:t>
            </a:r>
            <a:endParaRPr b="0" lang="en-GB" sz="1300" spc="-1" strike="noStrike">
              <a:latin typeface="Arial"/>
            </a:endParaRPr>
          </a:p>
        </p:txBody>
      </p:sp>
      <p:sp>
        <p:nvSpPr>
          <p:cNvPr id="122" name="CustomShape 6"/>
          <p:cNvSpPr/>
          <p:nvPr/>
        </p:nvSpPr>
        <p:spPr>
          <a:xfrm>
            <a:off x="1079280" y="4065480"/>
            <a:ext cx="6622920" cy="533160"/>
          </a:xfrm>
          <a:prstGeom prst="rect">
            <a:avLst/>
          </a:prstGeom>
          <a:noFill/>
          <a:ln>
            <a:noFill/>
          </a:ln>
        </p:spPr>
        <p:style>
          <a:lnRef idx="0"/>
          <a:fillRef idx="0"/>
          <a:effectRef idx="0"/>
          <a:fontRef idx="minor"/>
        </p:style>
        <p:txBody>
          <a:bodyPr lIns="90000" rIns="90000" tIns="45000" bIns="45000">
            <a:noAutofit/>
          </a:bodyPr>
          <a:p>
            <a:pPr>
              <a:lnSpc>
                <a:spcPct val="100000"/>
              </a:lnSpc>
            </a:pPr>
            <a:r>
              <a:rPr b="0" lang="en-GB" sz="1000" spc="-1" strike="noStrike">
                <a:solidFill>
                  <a:srgbClr val="ffffff"/>
                </a:solidFill>
                <a:latin typeface="DM Serif Display"/>
                <a:ea typeface="DM Serif Display"/>
              </a:rPr>
              <a:t>All of the aforementioned aspects of well-being are equally significant; there is </a:t>
            </a:r>
            <a:r>
              <a:rPr b="0" lang="en" sz="1000" spc="-1" strike="noStrike">
                <a:solidFill>
                  <a:srgbClr val="ff8800"/>
                </a:solidFill>
                <a:latin typeface="DM Serif Display"/>
                <a:ea typeface="DM Serif Display"/>
              </a:rPr>
              <a:t>no hierarchy </a:t>
            </a:r>
            <a:r>
              <a:rPr b="0" lang="en-GB" sz="1000" spc="-1" strike="noStrike">
                <a:solidFill>
                  <a:srgbClr val="ffffff"/>
                </a:solidFill>
                <a:latin typeface="DM Serif Display"/>
                <a:ea typeface="DM Serif Display"/>
              </a:rPr>
              <a:t>among them. Furthermore, there is no universally accepted definition of well-being because how it is understood may vary depending on the individual, their environment, and their priorities. </a:t>
            </a:r>
            <a:endParaRPr b="0" lang="en-GB" sz="10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3" name="CustomShape 1"/>
          <p:cNvSpPr/>
          <p:nvPr/>
        </p:nvSpPr>
        <p:spPr>
          <a:xfrm>
            <a:off x="8556840" y="4812480"/>
            <a:ext cx="582120" cy="325800"/>
          </a:xfrm>
          <a:prstGeom prst="rect">
            <a:avLst/>
          </a:prstGeom>
          <a:noFill/>
          <a:ln>
            <a:noFill/>
          </a:ln>
        </p:spPr>
        <p:style>
          <a:lnRef idx="0"/>
          <a:fillRef idx="0"/>
          <a:effectRef idx="0"/>
          <a:fontRef idx="minor"/>
        </p:style>
        <p:txBody>
          <a:bodyPr lIns="90000" rIns="90000" tIns="91440" bIns="91440">
            <a:noAutofit/>
          </a:bodyPr>
          <a:p>
            <a:pPr algn="r">
              <a:lnSpc>
                <a:spcPct val="100000"/>
              </a:lnSpc>
              <a:tabLst>
                <a:tab algn="l" pos="0"/>
              </a:tabLst>
            </a:pPr>
            <a:fld id="{01384382-0C60-488B-95BA-D1C9ED773C26}" type="slidenum">
              <a:rPr b="0" lang="en" sz="1100" spc="-1" strike="noStrike">
                <a:solidFill>
                  <a:srgbClr val="ffffff"/>
                </a:solidFill>
                <a:latin typeface="Hind"/>
                <a:ea typeface="Hind"/>
              </a:rPr>
              <a:t>&lt;number&gt;</a:t>
            </a:fld>
            <a:endParaRPr b="0" lang="en-GB" sz="1100" spc="-1" strike="noStrike">
              <a:latin typeface="Arial"/>
            </a:endParaRPr>
          </a:p>
        </p:txBody>
      </p:sp>
      <p:pic>
        <p:nvPicPr>
          <p:cNvPr id="124" name="" descr=""/>
          <p:cNvPicPr/>
          <p:nvPr/>
        </p:nvPicPr>
        <p:blipFill>
          <a:blip r:embed="rId1"/>
          <a:stretch/>
        </p:blipFill>
        <p:spPr>
          <a:xfrm>
            <a:off x="-6840" y="4730040"/>
            <a:ext cx="9138960" cy="387000"/>
          </a:xfrm>
          <a:prstGeom prst="rect">
            <a:avLst/>
          </a:prstGeom>
          <a:ln>
            <a:noFill/>
          </a:ln>
        </p:spPr>
      </p:pic>
      <p:sp>
        <p:nvSpPr>
          <p:cNvPr id="125" name="CustomShape 2"/>
          <p:cNvSpPr/>
          <p:nvPr/>
        </p:nvSpPr>
        <p:spPr>
          <a:xfrm>
            <a:off x="1080000" y="1872000"/>
            <a:ext cx="6116400" cy="1713960"/>
          </a:xfrm>
          <a:prstGeom prst="rect">
            <a:avLst/>
          </a:prstGeom>
          <a:noFill/>
          <a:ln>
            <a:noFill/>
          </a:ln>
        </p:spPr>
        <p:style>
          <a:lnRef idx="0"/>
          <a:fillRef idx="0"/>
          <a:effectRef idx="0"/>
          <a:fontRef idx="minor"/>
        </p:style>
      </p:sp>
      <p:sp>
        <p:nvSpPr>
          <p:cNvPr id="126" name="CustomShape 3"/>
          <p:cNvSpPr/>
          <p:nvPr/>
        </p:nvSpPr>
        <p:spPr>
          <a:xfrm>
            <a:off x="1584000" y="2450880"/>
            <a:ext cx="5756760" cy="1220760"/>
          </a:xfrm>
          <a:prstGeom prst="rect">
            <a:avLst/>
          </a:prstGeom>
          <a:noFill/>
          <a:ln>
            <a:noFill/>
          </a:ln>
        </p:spPr>
        <p:style>
          <a:lnRef idx="0"/>
          <a:fillRef idx="0"/>
          <a:effectRef idx="0"/>
          <a:fontRef idx="minor"/>
        </p:style>
        <p:txBody>
          <a:bodyPr lIns="0" rIns="0" tIns="0" bIns="0">
            <a:noAutofit/>
          </a:bodyPr>
          <a:p>
            <a:pPr marL="457200" indent="-326520">
              <a:lnSpc>
                <a:spcPct val="115000"/>
              </a:lnSpc>
              <a:spcBef>
                <a:spcPts val="601"/>
              </a:spcBef>
              <a:buClr>
                <a:srgbClr val="97a5c2"/>
              </a:buClr>
              <a:buFont typeface="Montserrat Light"/>
              <a:buChar char="╺"/>
            </a:pPr>
            <a:r>
              <a:rPr b="0" lang="en" sz="1000" spc="-1" strike="noStrike">
                <a:solidFill>
                  <a:srgbClr val="ffffff"/>
                </a:solidFill>
                <a:latin typeface="DM Serif Display"/>
                <a:ea typeface="Montserrat Light"/>
              </a:rPr>
              <a:t>When performing personalized care and support roles at all stages of the proccess to promote well-being mentioned in the previous slide, from providing information and advice to reviewing care and support, it will always include actively seeking improvement in all aspects.</a:t>
            </a:r>
            <a:endParaRPr b="0" lang="en-GB" sz="1000" spc="-1" strike="noStrike">
              <a:latin typeface="Arial"/>
            </a:endParaRPr>
          </a:p>
          <a:p>
            <a:pPr marL="457200" indent="-326520">
              <a:lnSpc>
                <a:spcPct val="115000"/>
              </a:lnSpc>
              <a:spcBef>
                <a:spcPts val="601"/>
              </a:spcBef>
              <a:buClr>
                <a:srgbClr val="97a5c2"/>
              </a:buClr>
              <a:buFont typeface="Montserrat Light"/>
              <a:buChar char="╺"/>
            </a:pPr>
            <a:r>
              <a:rPr b="0" lang="en" sz="1000" spc="-1" strike="noStrike">
                <a:solidFill>
                  <a:srgbClr val="ffffff"/>
                </a:solidFill>
                <a:latin typeface="DM Serif Display"/>
                <a:ea typeface="Montserrat Light"/>
              </a:rPr>
              <a:t>Therefore, the Act represents a shift from the municipality’s existing obligation to provide certain services to the concept of “need ompensation” (set out in sections 8 and 18 to 20 of the Act)</a:t>
            </a:r>
            <a:endParaRPr b="0" lang="en-GB" sz="1000" spc="-1" strike="noStrike">
              <a:latin typeface="Arial"/>
            </a:endParaRPr>
          </a:p>
          <a:p>
            <a:pPr marL="457200" indent="-326520">
              <a:lnSpc>
                <a:spcPct val="115000"/>
              </a:lnSpc>
              <a:buClr>
                <a:srgbClr val="97a5c2"/>
              </a:buClr>
              <a:buFont typeface="Montserrat Light"/>
              <a:buChar char="╺"/>
            </a:pPr>
            <a:r>
              <a:rPr b="0" lang="en" sz="1000" spc="-1" strike="noStrike">
                <a:solidFill>
                  <a:srgbClr val="ffffff"/>
                </a:solidFill>
                <a:latin typeface="DM Serif Display"/>
                <a:ea typeface="Montserrat Light"/>
              </a:rPr>
              <a:t>The idea of addressing needs acknowledges that each person’s  requirements are unique and individualised</a:t>
            </a:r>
            <a:endParaRPr b="0" lang="en-GB" sz="1000" spc="-1" strike="noStrike">
              <a:latin typeface="Arial"/>
            </a:endParaRPr>
          </a:p>
          <a:p>
            <a:pPr marL="457200" indent="-326520">
              <a:lnSpc>
                <a:spcPct val="115000"/>
              </a:lnSpc>
              <a:buClr>
                <a:srgbClr val="97a5c2"/>
              </a:buClr>
              <a:buFont typeface="Montserrat Light"/>
              <a:buChar char="╺"/>
            </a:pPr>
            <a:r>
              <a:rPr b="0" lang="en" sz="1000" spc="-1" strike="noStrike">
                <a:solidFill>
                  <a:srgbClr val="ffffff"/>
                </a:solidFill>
                <a:latin typeface="DM Serif Display"/>
                <a:ea typeface="Montserrat Light"/>
              </a:rPr>
              <a:t>The Local Authority care and support system should be infused with the idea of encouraging well-being</a:t>
            </a:r>
            <a:endParaRPr b="0" lang="en-GB" sz="1000" spc="-1" strike="noStrike">
              <a:latin typeface="Arial"/>
            </a:endParaRPr>
          </a:p>
          <a:p>
            <a:pPr>
              <a:lnSpc>
                <a:spcPct val="115000"/>
              </a:lnSpc>
            </a:pPr>
            <a:endParaRPr b="0" lang="en-GB" sz="1000" spc="-1" strike="noStrike">
              <a:latin typeface="Arial"/>
            </a:endParaRPr>
          </a:p>
          <a:p>
            <a:pPr>
              <a:lnSpc>
                <a:spcPct val="115000"/>
              </a:lnSpc>
            </a:pPr>
            <a:endParaRPr b="0" lang="en-GB" sz="1000" spc="-1" strike="noStrike">
              <a:latin typeface="Arial"/>
            </a:endParaRPr>
          </a:p>
          <a:p>
            <a:pPr>
              <a:lnSpc>
                <a:spcPct val="115000"/>
              </a:lnSpc>
            </a:pPr>
            <a:r>
              <a:rPr b="0" lang="en" sz="1100" spc="-1" strike="noStrike">
                <a:solidFill>
                  <a:srgbClr val="ffffff"/>
                </a:solidFill>
                <a:latin typeface="DM Serif Display"/>
                <a:ea typeface="Montserrat Light"/>
              </a:rPr>
              <a:t> </a:t>
            </a:r>
            <a:r>
              <a:rPr b="0" lang="en" sz="1300" spc="-1" strike="noStrike">
                <a:solidFill>
                  <a:srgbClr val="ffffff"/>
                </a:solidFill>
                <a:latin typeface="DM Serif Display"/>
                <a:ea typeface="Montserrat Light"/>
              </a:rPr>
              <a:t> </a:t>
            </a:r>
            <a:endParaRPr b="0" lang="en-GB" sz="1300" spc="-1" strike="noStrike">
              <a:latin typeface="Arial"/>
            </a:endParaRPr>
          </a:p>
        </p:txBody>
      </p:sp>
      <p:sp>
        <p:nvSpPr>
          <p:cNvPr id="127" name="CustomShape 4"/>
          <p:cNvSpPr/>
          <p:nvPr/>
        </p:nvSpPr>
        <p:spPr>
          <a:xfrm>
            <a:off x="1368000" y="1040040"/>
            <a:ext cx="6262560" cy="1263600"/>
          </a:xfrm>
          <a:prstGeom prst="rect">
            <a:avLst/>
          </a:prstGeom>
          <a:noFill/>
          <a:ln>
            <a:noFill/>
          </a:ln>
        </p:spPr>
        <p:style>
          <a:lnRef idx="0"/>
          <a:fillRef idx="0"/>
          <a:effectRef idx="0"/>
          <a:fontRef idx="minor"/>
        </p:style>
        <p:txBody>
          <a:bodyPr lIns="90000" rIns="90000" tIns="45000" bIns="45000">
            <a:noAutofit/>
          </a:bodyPr>
          <a:p>
            <a:pPr>
              <a:lnSpc>
                <a:spcPct val="100000"/>
              </a:lnSpc>
            </a:pPr>
            <a:r>
              <a:rPr b="0" lang="en-GB" sz="1100" spc="-1" strike="noStrike">
                <a:solidFill>
                  <a:srgbClr val="ffffff"/>
                </a:solidFill>
                <a:latin typeface="DM Serif Display"/>
                <a:ea typeface="DM Serif Display"/>
              </a:rPr>
              <a:t>According to the individual, well-being can include a wide range of particular factors and purposely spans a wide range of life's experiences.</a:t>
            </a:r>
            <a:endParaRPr b="0" lang="en-GB" sz="1100" spc="-1" strike="noStrike">
              <a:latin typeface="Arial"/>
            </a:endParaRPr>
          </a:p>
          <a:p>
            <a:pPr>
              <a:lnSpc>
                <a:spcPct val="100000"/>
              </a:lnSpc>
            </a:pPr>
            <a:endParaRPr b="0" lang="en-GB" sz="1100" spc="-1" strike="noStrike">
              <a:latin typeface="Arial"/>
            </a:endParaRPr>
          </a:p>
          <a:p>
            <a:pPr>
              <a:lnSpc>
                <a:spcPct val="100000"/>
              </a:lnSpc>
            </a:pPr>
            <a:r>
              <a:rPr b="0" lang="en-GB" sz="1100" spc="-1" strike="noStrike">
                <a:solidFill>
                  <a:srgbClr val="ffffff"/>
                </a:solidFill>
                <a:latin typeface="DM Serif Display"/>
                <a:ea typeface="DM Serif Display"/>
              </a:rPr>
              <a:t>Local Authority Promoting </a:t>
            </a:r>
            <a:r>
              <a:rPr b="0" lang="en" sz="1100" spc="-1" strike="noStrike">
                <a:solidFill>
                  <a:srgbClr val="ff8800"/>
                </a:solidFill>
                <a:latin typeface="DM Serif Display"/>
                <a:ea typeface="DM Serif Display"/>
              </a:rPr>
              <a:t>well-being </a:t>
            </a:r>
            <a:r>
              <a:rPr b="0" lang="en" sz="1100" spc="-1" strike="noStrike">
                <a:solidFill>
                  <a:srgbClr val="ffffff"/>
                </a:solidFill>
                <a:latin typeface="DM Serif Display"/>
                <a:ea typeface="DM Serif Display"/>
              </a:rPr>
              <a:t>- No particular method is used in how people are handled. The needs, objectives, and wishes of the individual and how these affect their well-being dictate how their case will be handled. The Department of Health (2014), suggested Wellbeing throughout the Care Act as follows:  </a:t>
            </a:r>
            <a:endParaRPr b="0" lang="en-GB" sz="1100" spc="-1" strike="noStrike">
              <a:latin typeface="Arial"/>
            </a:endParaRPr>
          </a:p>
          <a:p>
            <a:pPr>
              <a:lnSpc>
                <a:spcPct val="100000"/>
              </a:lnSpc>
            </a:pPr>
            <a:endParaRPr b="0" lang="en-GB" sz="1100" spc="-1" strike="noStrike">
              <a:latin typeface="Arial"/>
            </a:endParaRPr>
          </a:p>
          <a:p>
            <a:pPr>
              <a:lnSpc>
                <a:spcPct val="100000"/>
              </a:lnSpc>
            </a:pPr>
            <a:endParaRPr b="0" lang="en-GB" sz="1100" spc="-1" strike="noStrike">
              <a:latin typeface="Arial"/>
            </a:endParaRPr>
          </a:p>
          <a:p>
            <a:pPr>
              <a:lnSpc>
                <a:spcPct val="100000"/>
              </a:lnSpc>
            </a:pPr>
            <a:endParaRPr b="0" lang="en-GB" sz="1100" spc="-1" strike="noStrike">
              <a:latin typeface="Arial"/>
            </a:endParaRPr>
          </a:p>
          <a:p>
            <a:pPr>
              <a:lnSpc>
                <a:spcPct val="100000"/>
              </a:lnSpc>
            </a:pPr>
            <a:endParaRPr b="0" lang="en-GB" sz="1100" spc="-1" strike="noStrike">
              <a:latin typeface="Arial"/>
            </a:endParaRPr>
          </a:p>
        </p:txBody>
      </p:sp>
      <p:sp>
        <p:nvSpPr>
          <p:cNvPr id="128" name="CustomShape 5"/>
          <p:cNvSpPr/>
          <p:nvPr/>
        </p:nvSpPr>
        <p:spPr>
          <a:xfrm>
            <a:off x="1080000" y="576000"/>
            <a:ext cx="6262560" cy="358560"/>
          </a:xfrm>
          <a:prstGeom prst="rect">
            <a:avLst/>
          </a:prstGeom>
          <a:noFill/>
          <a:ln>
            <a:noFill/>
          </a:ln>
        </p:spPr>
        <p:style>
          <a:lnRef idx="0"/>
          <a:fillRef idx="0"/>
          <a:effectRef idx="0"/>
          <a:fontRef idx="minor"/>
        </p:style>
        <p:txBody>
          <a:bodyPr lIns="90000" rIns="90000" tIns="45000" bIns="45000">
            <a:noAutofit/>
          </a:bodyPr>
          <a:p>
            <a:pPr>
              <a:lnSpc>
                <a:spcPct val="100000"/>
              </a:lnSpc>
            </a:pPr>
            <a:r>
              <a:rPr b="0" lang="en" sz="1400" spc="-1" strike="noStrike">
                <a:solidFill>
                  <a:srgbClr val="ffffff"/>
                </a:solidFill>
                <a:latin typeface="DM Serif Display"/>
                <a:ea typeface="DM Serif Display"/>
              </a:rPr>
              <a:t>                                      </a:t>
            </a:r>
            <a:r>
              <a:rPr b="0" lang="en" sz="1400" spc="-1" strike="noStrike">
                <a:solidFill>
                  <a:srgbClr val="ffffff"/>
                </a:solidFill>
                <a:latin typeface="DM Serif Display"/>
                <a:ea typeface="DM Serif Display"/>
              </a:rPr>
              <a:t>Promoting </a:t>
            </a:r>
            <a:r>
              <a:rPr b="0" lang="en" sz="1400" spc="-1" strike="noStrike">
                <a:solidFill>
                  <a:srgbClr val="ff8800"/>
                </a:solidFill>
                <a:latin typeface="DM Serif Display"/>
                <a:ea typeface="DM Serif Display"/>
              </a:rPr>
              <a:t>well-being </a:t>
            </a:r>
            <a:r>
              <a:rPr b="0" lang="en" sz="1400" spc="-1" strike="noStrike">
                <a:solidFill>
                  <a:srgbClr val="ffffff"/>
                </a:solidFill>
                <a:latin typeface="DM Serif Display"/>
                <a:ea typeface="DM Serif Display"/>
              </a:rPr>
              <a:t> </a:t>
            </a:r>
            <a:endParaRPr b="0" lang="en-GB" sz="14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9" name="CustomShape 1"/>
          <p:cNvSpPr/>
          <p:nvPr/>
        </p:nvSpPr>
        <p:spPr>
          <a:xfrm>
            <a:off x="8556840" y="4812480"/>
            <a:ext cx="582120" cy="325800"/>
          </a:xfrm>
          <a:prstGeom prst="rect">
            <a:avLst/>
          </a:prstGeom>
          <a:noFill/>
          <a:ln>
            <a:noFill/>
          </a:ln>
        </p:spPr>
        <p:style>
          <a:lnRef idx="0"/>
          <a:fillRef idx="0"/>
          <a:effectRef idx="0"/>
          <a:fontRef idx="minor"/>
        </p:style>
        <p:txBody>
          <a:bodyPr lIns="90000" rIns="90000" tIns="91440" bIns="91440">
            <a:noAutofit/>
          </a:bodyPr>
          <a:p>
            <a:pPr algn="r">
              <a:lnSpc>
                <a:spcPct val="100000"/>
              </a:lnSpc>
              <a:tabLst>
                <a:tab algn="l" pos="0"/>
              </a:tabLst>
            </a:pPr>
            <a:fld id="{04CFEA71-C130-4455-9030-F084C5B7AC5A}" type="slidenum">
              <a:rPr b="0" lang="en" sz="1100" spc="-1" strike="noStrike">
                <a:solidFill>
                  <a:srgbClr val="ffffff"/>
                </a:solidFill>
                <a:latin typeface="Hind"/>
                <a:ea typeface="Hind"/>
              </a:rPr>
              <a:t>&lt;number&gt;</a:t>
            </a:fld>
            <a:endParaRPr b="0" lang="en-GB" sz="1100" spc="-1" strike="noStrike">
              <a:latin typeface="Arial"/>
            </a:endParaRPr>
          </a:p>
        </p:txBody>
      </p:sp>
      <p:pic>
        <p:nvPicPr>
          <p:cNvPr id="130" name="" descr=""/>
          <p:cNvPicPr/>
          <p:nvPr/>
        </p:nvPicPr>
        <p:blipFill>
          <a:blip r:embed="rId1"/>
          <a:stretch/>
        </p:blipFill>
        <p:spPr>
          <a:xfrm>
            <a:off x="-6840" y="4730040"/>
            <a:ext cx="9138960" cy="387000"/>
          </a:xfrm>
          <a:prstGeom prst="rect">
            <a:avLst/>
          </a:prstGeom>
          <a:ln>
            <a:noFill/>
          </a:ln>
        </p:spPr>
      </p:pic>
      <p:sp>
        <p:nvSpPr>
          <p:cNvPr id="131" name="CustomShape 2"/>
          <p:cNvSpPr/>
          <p:nvPr/>
        </p:nvSpPr>
        <p:spPr>
          <a:xfrm>
            <a:off x="1080000" y="1872000"/>
            <a:ext cx="6116400" cy="1713960"/>
          </a:xfrm>
          <a:prstGeom prst="rect">
            <a:avLst/>
          </a:prstGeom>
          <a:noFill/>
          <a:ln>
            <a:noFill/>
          </a:ln>
        </p:spPr>
        <p:style>
          <a:lnRef idx="0"/>
          <a:fillRef idx="0"/>
          <a:effectRef idx="0"/>
          <a:fontRef idx="minor"/>
        </p:style>
      </p:sp>
      <p:sp>
        <p:nvSpPr>
          <p:cNvPr id="132" name="CustomShape 3"/>
          <p:cNvSpPr/>
          <p:nvPr/>
        </p:nvSpPr>
        <p:spPr>
          <a:xfrm>
            <a:off x="792360" y="1944000"/>
            <a:ext cx="6836760" cy="1148760"/>
          </a:xfrm>
          <a:prstGeom prst="rect">
            <a:avLst/>
          </a:prstGeom>
          <a:noFill/>
          <a:ln>
            <a:noFill/>
          </a:ln>
        </p:spPr>
        <p:style>
          <a:lnRef idx="0"/>
          <a:fillRef idx="0"/>
          <a:effectRef idx="0"/>
          <a:fontRef idx="minor"/>
        </p:style>
      </p:sp>
      <p:sp>
        <p:nvSpPr>
          <p:cNvPr id="133" name="CustomShape 4"/>
          <p:cNvSpPr/>
          <p:nvPr/>
        </p:nvSpPr>
        <p:spPr>
          <a:xfrm>
            <a:off x="1518840" y="2157840"/>
            <a:ext cx="5756760" cy="1220760"/>
          </a:xfrm>
          <a:prstGeom prst="rect">
            <a:avLst/>
          </a:prstGeom>
          <a:noFill/>
          <a:ln>
            <a:noFill/>
          </a:ln>
        </p:spPr>
        <p:style>
          <a:lnRef idx="0"/>
          <a:fillRef idx="0"/>
          <a:effectRef idx="0"/>
          <a:fontRef idx="minor"/>
        </p:style>
        <p:txBody>
          <a:bodyPr lIns="0" rIns="0" tIns="0" bIns="0">
            <a:noAutofit/>
          </a:bodyPr>
          <a:p>
            <a:pPr marL="457200" indent="-326520">
              <a:lnSpc>
                <a:spcPct val="115000"/>
              </a:lnSpc>
              <a:spcBef>
                <a:spcPts val="601"/>
              </a:spcBef>
              <a:buClr>
                <a:srgbClr val="97a5c2"/>
              </a:buClr>
              <a:buFont typeface="Montserrat Light"/>
              <a:buChar char="╺"/>
            </a:pPr>
            <a:r>
              <a:rPr b="0" lang="en" sz="1100" spc="-1" strike="noStrike">
                <a:solidFill>
                  <a:srgbClr val="ffffff"/>
                </a:solidFill>
                <a:latin typeface="DM Serif Display"/>
                <a:ea typeface="Montserrat Light"/>
              </a:rPr>
              <a:t>Family and Friends</a:t>
            </a:r>
            <a:endParaRPr b="0" lang="en-GB" sz="11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Money</a:t>
            </a:r>
            <a:endParaRPr b="0" lang="en-GB" sz="11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Bullying and feeling isolated</a:t>
            </a:r>
            <a:endParaRPr b="0" lang="en-GB" sz="1100" spc="-1" strike="noStrike">
              <a:latin typeface="Arial"/>
            </a:endParaRPr>
          </a:p>
          <a:p>
            <a:pPr>
              <a:lnSpc>
                <a:spcPct val="115000"/>
              </a:lnSpc>
            </a:pPr>
            <a:endParaRPr b="0" lang="en-GB" sz="1100" spc="-1" strike="noStrike">
              <a:latin typeface="Arial"/>
            </a:endParaRPr>
          </a:p>
          <a:p>
            <a:pPr>
              <a:lnSpc>
                <a:spcPct val="115000"/>
              </a:lnSpc>
            </a:pPr>
            <a:r>
              <a:rPr b="0" lang="en-GB" sz="1100" spc="-1" strike="noStrike">
                <a:solidFill>
                  <a:srgbClr val="ffffff"/>
                </a:solidFill>
                <a:latin typeface="DM Serif Display"/>
                <a:ea typeface="DM Serif Display"/>
              </a:rPr>
              <a:t>The key domains identified in the case study can as well be categorized under three framework; </a:t>
            </a:r>
            <a:endParaRPr b="0" lang="en-GB" sz="1100" spc="-1" strike="noStrike">
              <a:latin typeface="Arial"/>
            </a:endParaRPr>
          </a:p>
          <a:p>
            <a:pPr>
              <a:lnSpc>
                <a:spcPct val="115000"/>
              </a:lnSpc>
            </a:pPr>
            <a:r>
              <a:rPr b="0" lang="en-GB" sz="1100" spc="-1" strike="noStrike">
                <a:solidFill>
                  <a:srgbClr val="ffffff"/>
                </a:solidFill>
                <a:latin typeface="DM Serif Display"/>
                <a:ea typeface="DM Serif Display"/>
              </a:rPr>
              <a:t>                    </a:t>
            </a:r>
            <a:endParaRPr b="0" lang="en-GB" sz="1100" spc="-1" strike="noStrike">
              <a:latin typeface="Arial"/>
            </a:endParaRPr>
          </a:p>
          <a:p>
            <a:pPr>
              <a:lnSpc>
                <a:spcPct val="115000"/>
              </a:lnSpc>
            </a:pPr>
            <a:r>
              <a:rPr b="0" lang="en-GB" sz="1100" spc="-1" strike="noStrike">
                <a:solidFill>
                  <a:srgbClr val="ffffff"/>
                </a:solidFill>
                <a:latin typeface="DM Serif Display"/>
                <a:ea typeface="DM Serif Display"/>
              </a:rPr>
              <a:t>                   </a:t>
            </a:r>
            <a:r>
              <a:rPr b="0" lang="en-GB" sz="1100" spc="-1" strike="noStrike">
                <a:solidFill>
                  <a:srgbClr val="ffffff"/>
                </a:solidFill>
                <a:latin typeface="DM Serif Display"/>
                <a:ea typeface="DM Serif Display"/>
              </a:rPr>
              <a:t>1) Quality of Relationship, </a:t>
            </a:r>
            <a:endParaRPr b="0" lang="en-GB" sz="1100" spc="-1" strike="noStrike">
              <a:latin typeface="Arial"/>
            </a:endParaRPr>
          </a:p>
          <a:p>
            <a:pPr>
              <a:lnSpc>
                <a:spcPct val="115000"/>
              </a:lnSpc>
            </a:pPr>
            <a:r>
              <a:rPr b="0" lang="en-GB" sz="1100" spc="-1" strike="noStrike">
                <a:solidFill>
                  <a:srgbClr val="ffffff"/>
                </a:solidFill>
                <a:latin typeface="DM Serif Display"/>
                <a:ea typeface="DM Serif Display"/>
              </a:rPr>
              <a:t>	</a:t>
            </a:r>
            <a:r>
              <a:rPr b="0" lang="en-GB" sz="1100" spc="-1" strike="noStrike">
                <a:solidFill>
                  <a:srgbClr val="ffffff"/>
                </a:solidFill>
                <a:latin typeface="DM Serif Display"/>
                <a:ea typeface="DM Serif Display"/>
              </a:rPr>
              <a:t>         </a:t>
            </a:r>
            <a:r>
              <a:rPr b="0" lang="en-GB" sz="1100" spc="-1" strike="noStrike">
                <a:solidFill>
                  <a:srgbClr val="ffffff"/>
                </a:solidFill>
                <a:latin typeface="DM Serif Display"/>
                <a:ea typeface="DM Serif Display"/>
              </a:rPr>
              <a:t>2) Quality of Environment and </a:t>
            </a:r>
            <a:endParaRPr b="0" lang="en-GB" sz="1100" spc="-1" strike="noStrike">
              <a:latin typeface="Arial"/>
            </a:endParaRPr>
          </a:p>
          <a:p>
            <a:pPr>
              <a:lnSpc>
                <a:spcPct val="115000"/>
              </a:lnSpc>
            </a:pPr>
            <a:r>
              <a:rPr b="0" lang="en-GB" sz="1100" spc="-1" strike="noStrike">
                <a:solidFill>
                  <a:srgbClr val="ffffff"/>
                </a:solidFill>
                <a:latin typeface="DM Serif Display"/>
                <a:ea typeface="DM Serif Display"/>
              </a:rPr>
              <a:t>	</a:t>
            </a:r>
            <a:r>
              <a:rPr b="0" lang="en-GB" sz="1100" spc="-1" strike="noStrike">
                <a:solidFill>
                  <a:srgbClr val="ffffff"/>
                </a:solidFill>
                <a:latin typeface="DM Serif Display"/>
                <a:ea typeface="DM Serif Display"/>
              </a:rPr>
              <a:t>         </a:t>
            </a:r>
            <a:r>
              <a:rPr b="0" lang="en-GB" sz="1100" spc="-1" strike="noStrike">
                <a:solidFill>
                  <a:srgbClr val="ffffff"/>
                </a:solidFill>
                <a:latin typeface="DM Serif Display"/>
                <a:ea typeface="DM Serif Display"/>
              </a:rPr>
              <a:t>3) </a:t>
            </a:r>
            <a:r>
              <a:rPr b="0" lang="en" sz="1100" spc="-1" strike="noStrike">
                <a:solidFill>
                  <a:srgbClr val="ffffff"/>
                </a:solidFill>
                <a:latin typeface="DM Serif Display"/>
                <a:ea typeface="Montserrat Light"/>
              </a:rPr>
              <a:t>Self and freedoms</a:t>
            </a:r>
            <a:endParaRPr b="0" lang="en-GB" sz="1100" spc="-1" strike="noStrike">
              <a:latin typeface="Arial"/>
            </a:endParaRPr>
          </a:p>
          <a:p>
            <a:pPr>
              <a:lnSpc>
                <a:spcPct val="115000"/>
              </a:lnSpc>
            </a:pPr>
            <a:endParaRPr b="0" lang="en-GB" sz="1100" spc="-1" strike="noStrike">
              <a:latin typeface="Arial"/>
            </a:endParaRPr>
          </a:p>
          <a:p>
            <a:pPr>
              <a:lnSpc>
                <a:spcPct val="115000"/>
              </a:lnSpc>
            </a:pPr>
            <a:r>
              <a:rPr b="0" lang="en" sz="1100" spc="-1" strike="noStrike">
                <a:solidFill>
                  <a:srgbClr val="ffffff"/>
                </a:solidFill>
                <a:latin typeface="DM Serif Display"/>
                <a:ea typeface="Montserrat Light"/>
              </a:rPr>
              <a:t>The next chapter will lay much emphasis on </a:t>
            </a:r>
            <a:r>
              <a:rPr b="0" lang="en" sz="1100" spc="-1" strike="noStrike">
                <a:solidFill>
                  <a:srgbClr val="ff8800"/>
                </a:solidFill>
                <a:latin typeface="DM Serif Display"/>
                <a:ea typeface="Montserrat Light"/>
              </a:rPr>
              <a:t>Bullying and feeling isolated</a:t>
            </a:r>
            <a:r>
              <a:rPr b="0" lang="en" sz="1100" spc="-1" strike="noStrike">
                <a:solidFill>
                  <a:srgbClr val="ffffff"/>
                </a:solidFill>
                <a:latin typeface="DM Serif Display"/>
                <a:ea typeface="Montserrat Light"/>
              </a:rPr>
              <a:t> among the key domains identified.</a:t>
            </a:r>
            <a:endParaRPr b="0" lang="en-GB" sz="1100" spc="-1" strike="noStrike">
              <a:latin typeface="Arial"/>
            </a:endParaRPr>
          </a:p>
          <a:p>
            <a:pPr>
              <a:lnSpc>
                <a:spcPct val="115000"/>
              </a:lnSpc>
            </a:pPr>
            <a:r>
              <a:rPr b="0" lang="en" sz="1100" spc="-1" strike="noStrike">
                <a:solidFill>
                  <a:srgbClr val="ffffff"/>
                </a:solidFill>
                <a:latin typeface="DM Serif Display"/>
                <a:ea typeface="Montserrat Light"/>
              </a:rPr>
              <a:t>             </a:t>
            </a:r>
            <a:endParaRPr b="0" lang="en-GB" sz="1100" spc="-1" strike="noStrike">
              <a:latin typeface="Arial"/>
            </a:endParaRPr>
          </a:p>
        </p:txBody>
      </p:sp>
      <p:sp>
        <p:nvSpPr>
          <p:cNvPr id="134" name="CustomShape 5"/>
          <p:cNvSpPr/>
          <p:nvPr/>
        </p:nvSpPr>
        <p:spPr>
          <a:xfrm>
            <a:off x="1368000" y="1040040"/>
            <a:ext cx="6262560" cy="950040"/>
          </a:xfrm>
          <a:prstGeom prst="rect">
            <a:avLst/>
          </a:prstGeom>
          <a:noFill/>
          <a:ln>
            <a:noFill/>
          </a:ln>
        </p:spPr>
        <p:style>
          <a:lnRef idx="0"/>
          <a:fillRef idx="0"/>
          <a:effectRef idx="0"/>
          <a:fontRef idx="minor"/>
        </p:style>
        <p:txBody>
          <a:bodyPr lIns="90000" rIns="90000" tIns="45000" bIns="45000">
            <a:noAutofit/>
          </a:bodyPr>
          <a:p>
            <a:pPr>
              <a:lnSpc>
                <a:spcPct val="100000"/>
              </a:lnSpc>
            </a:pPr>
            <a:r>
              <a:rPr b="0" lang="en-GB" sz="1100" spc="-1" strike="noStrike">
                <a:solidFill>
                  <a:srgbClr val="ffffff"/>
                </a:solidFill>
                <a:latin typeface="DM Serif Display"/>
                <a:ea typeface="DM Serif Display"/>
              </a:rPr>
              <a:t>The political of every government including the United Kingdom is to increase the subjective well-being of all children and young people. A lot of work has gone into defining what a good life is and how to measure it in order to accomplish this aims </a:t>
            </a:r>
            <a:r>
              <a:rPr b="0" lang="en-GB" sz="800" spc="-1" strike="noStrike">
                <a:solidFill>
                  <a:srgbClr val="ffffff"/>
                </a:solidFill>
                <a:latin typeface="DM Serif Display"/>
                <a:ea typeface="DM Serif Display"/>
              </a:rPr>
              <a:t>(Dex and Hollingworth, 2012).</a:t>
            </a:r>
            <a:r>
              <a:rPr b="0" lang="en-GB" sz="1100" spc="-1" strike="noStrike">
                <a:solidFill>
                  <a:srgbClr val="ffffff"/>
                </a:solidFill>
                <a:latin typeface="DM Serif Display"/>
                <a:ea typeface="DM Serif Display"/>
              </a:rPr>
              <a:t> </a:t>
            </a:r>
            <a:endParaRPr b="0" lang="en-GB" sz="1100" spc="-1" strike="noStrike">
              <a:latin typeface="Arial"/>
            </a:endParaRPr>
          </a:p>
          <a:p>
            <a:pPr>
              <a:lnSpc>
                <a:spcPct val="100000"/>
              </a:lnSpc>
            </a:pPr>
            <a:r>
              <a:rPr b="0" lang="en-GB" sz="1100" spc="-1" strike="noStrike">
                <a:solidFill>
                  <a:srgbClr val="ffffff"/>
                </a:solidFill>
                <a:latin typeface="DM Serif Display"/>
                <a:ea typeface="DM Serif Display"/>
              </a:rPr>
              <a:t>The key domains of children and young people’s well-being established in the case study are listed as follows:</a:t>
            </a:r>
            <a:endParaRPr b="0" lang="en-GB" sz="1100" spc="-1" strike="noStrike">
              <a:latin typeface="Arial"/>
            </a:endParaRPr>
          </a:p>
          <a:p>
            <a:pPr>
              <a:lnSpc>
                <a:spcPct val="100000"/>
              </a:lnSpc>
            </a:pPr>
            <a:endParaRPr b="0" lang="en-GB" sz="1100" spc="-1" strike="noStrike">
              <a:latin typeface="Arial"/>
            </a:endParaRPr>
          </a:p>
        </p:txBody>
      </p:sp>
      <p:sp>
        <p:nvSpPr>
          <p:cNvPr id="135" name="CustomShape 6"/>
          <p:cNvSpPr/>
          <p:nvPr/>
        </p:nvSpPr>
        <p:spPr>
          <a:xfrm>
            <a:off x="1080000" y="576000"/>
            <a:ext cx="6262560" cy="358560"/>
          </a:xfrm>
          <a:prstGeom prst="rect">
            <a:avLst/>
          </a:prstGeom>
          <a:noFill/>
          <a:ln>
            <a:noFill/>
          </a:ln>
        </p:spPr>
        <p:style>
          <a:lnRef idx="0"/>
          <a:fillRef idx="0"/>
          <a:effectRef idx="0"/>
          <a:fontRef idx="minor"/>
        </p:style>
        <p:txBody>
          <a:bodyPr lIns="90000" rIns="90000" tIns="45000" bIns="45000">
            <a:noAutofit/>
          </a:bodyPr>
          <a:p>
            <a:pPr>
              <a:lnSpc>
                <a:spcPct val="100000"/>
              </a:lnSpc>
            </a:pPr>
            <a:r>
              <a:rPr b="0" lang="en" sz="1400" spc="-1" strike="noStrike">
                <a:solidFill>
                  <a:srgbClr val="ffffff"/>
                </a:solidFill>
                <a:latin typeface="DM Serif Display"/>
                <a:ea typeface="DM Serif Display"/>
              </a:rPr>
              <a:t>                           </a:t>
            </a:r>
            <a:r>
              <a:rPr b="0" lang="en" sz="1400" spc="-1" strike="noStrike">
                <a:solidFill>
                  <a:srgbClr val="ffffff"/>
                </a:solidFill>
                <a:latin typeface="DM Serif Display"/>
                <a:ea typeface="DM Serif Display"/>
              </a:rPr>
              <a:t>Analysis of the key </a:t>
            </a:r>
            <a:r>
              <a:rPr b="0" lang="en" sz="1400" spc="-1" strike="noStrike">
                <a:solidFill>
                  <a:srgbClr val="ff8800"/>
                </a:solidFill>
                <a:latin typeface="DM Serif Display"/>
                <a:ea typeface="DM Serif Display"/>
              </a:rPr>
              <a:t>domains </a:t>
            </a:r>
            <a:r>
              <a:rPr b="0" lang="en" sz="1400" spc="-1" strike="noStrike">
                <a:solidFill>
                  <a:srgbClr val="ffffff"/>
                </a:solidFill>
                <a:latin typeface="DM Serif Display"/>
                <a:ea typeface="DM Serif Display"/>
              </a:rPr>
              <a:t>Of CYPF </a:t>
            </a:r>
            <a:r>
              <a:rPr b="0" lang="en" sz="1000" spc="-1" strike="noStrike">
                <a:solidFill>
                  <a:srgbClr val="ffffff"/>
                </a:solidFill>
                <a:latin typeface="DM Serif Display"/>
                <a:ea typeface="DM Serif Display"/>
              </a:rPr>
              <a:t>(part 1)</a:t>
            </a:r>
            <a:endParaRPr b="0" lang="en-GB" sz="10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6" name="CustomShape 1"/>
          <p:cNvSpPr/>
          <p:nvPr/>
        </p:nvSpPr>
        <p:spPr>
          <a:xfrm>
            <a:off x="8556840" y="4812480"/>
            <a:ext cx="582120" cy="325800"/>
          </a:xfrm>
          <a:prstGeom prst="rect">
            <a:avLst/>
          </a:prstGeom>
          <a:noFill/>
          <a:ln>
            <a:noFill/>
          </a:ln>
        </p:spPr>
        <p:style>
          <a:lnRef idx="0"/>
          <a:fillRef idx="0"/>
          <a:effectRef idx="0"/>
          <a:fontRef idx="minor"/>
        </p:style>
        <p:txBody>
          <a:bodyPr lIns="90000" rIns="90000" tIns="91440" bIns="91440">
            <a:noAutofit/>
          </a:bodyPr>
          <a:p>
            <a:pPr algn="r">
              <a:lnSpc>
                <a:spcPct val="100000"/>
              </a:lnSpc>
              <a:tabLst>
                <a:tab algn="l" pos="0"/>
              </a:tabLst>
            </a:pPr>
            <a:fld id="{0A903430-96F8-4E1B-B77D-82654559FF2C}" type="slidenum">
              <a:rPr b="0" lang="en" sz="1100" spc="-1" strike="noStrike">
                <a:solidFill>
                  <a:srgbClr val="ffffff"/>
                </a:solidFill>
                <a:latin typeface="Hind"/>
                <a:ea typeface="Hind"/>
              </a:rPr>
              <a:t>&lt;number&gt;</a:t>
            </a:fld>
            <a:endParaRPr b="0" lang="en-GB" sz="1100" spc="-1" strike="noStrike">
              <a:latin typeface="Arial"/>
            </a:endParaRPr>
          </a:p>
        </p:txBody>
      </p:sp>
      <p:pic>
        <p:nvPicPr>
          <p:cNvPr id="137" name="" descr=""/>
          <p:cNvPicPr/>
          <p:nvPr/>
        </p:nvPicPr>
        <p:blipFill>
          <a:blip r:embed="rId1"/>
          <a:stretch/>
        </p:blipFill>
        <p:spPr>
          <a:xfrm>
            <a:off x="-6840" y="4730040"/>
            <a:ext cx="9138960" cy="387000"/>
          </a:xfrm>
          <a:prstGeom prst="rect">
            <a:avLst/>
          </a:prstGeom>
          <a:ln>
            <a:noFill/>
          </a:ln>
        </p:spPr>
      </p:pic>
      <p:sp>
        <p:nvSpPr>
          <p:cNvPr id="138" name="CustomShape 2"/>
          <p:cNvSpPr/>
          <p:nvPr/>
        </p:nvSpPr>
        <p:spPr>
          <a:xfrm>
            <a:off x="1080000" y="1872000"/>
            <a:ext cx="6116400" cy="1713960"/>
          </a:xfrm>
          <a:prstGeom prst="rect">
            <a:avLst/>
          </a:prstGeom>
          <a:noFill/>
          <a:ln>
            <a:noFill/>
          </a:ln>
        </p:spPr>
        <p:style>
          <a:lnRef idx="0"/>
          <a:fillRef idx="0"/>
          <a:effectRef idx="0"/>
          <a:fontRef idx="minor"/>
        </p:style>
      </p:sp>
      <p:sp>
        <p:nvSpPr>
          <p:cNvPr id="139" name="CustomShape 3"/>
          <p:cNvSpPr/>
          <p:nvPr/>
        </p:nvSpPr>
        <p:spPr>
          <a:xfrm>
            <a:off x="792360" y="2088000"/>
            <a:ext cx="6836760" cy="1148760"/>
          </a:xfrm>
          <a:prstGeom prst="rect">
            <a:avLst/>
          </a:prstGeom>
          <a:noFill/>
          <a:ln>
            <a:noFill/>
          </a:ln>
        </p:spPr>
        <p:style>
          <a:lnRef idx="0"/>
          <a:fillRef idx="0"/>
          <a:effectRef idx="0"/>
          <a:fontRef idx="minor"/>
        </p:style>
      </p:sp>
      <p:sp>
        <p:nvSpPr>
          <p:cNvPr id="140" name="CustomShape 4"/>
          <p:cNvSpPr/>
          <p:nvPr/>
        </p:nvSpPr>
        <p:spPr>
          <a:xfrm>
            <a:off x="1518840" y="2157840"/>
            <a:ext cx="5756760" cy="1220760"/>
          </a:xfrm>
          <a:prstGeom prst="rect">
            <a:avLst/>
          </a:prstGeom>
          <a:noFill/>
          <a:ln>
            <a:noFill/>
          </a:ln>
        </p:spPr>
        <p:style>
          <a:lnRef idx="0"/>
          <a:fillRef idx="0"/>
          <a:effectRef idx="0"/>
          <a:fontRef idx="minor"/>
        </p:style>
        <p:txBody>
          <a:bodyPr lIns="0" rIns="0" tIns="0" bIns="0">
            <a:noAutofit/>
          </a:bodyPr>
          <a:p>
            <a:pPr marL="457200" indent="-326520">
              <a:lnSpc>
                <a:spcPct val="115000"/>
              </a:lnSpc>
              <a:spcBef>
                <a:spcPts val="601"/>
              </a:spcBef>
              <a:buClr>
                <a:srgbClr val="97a5c2"/>
              </a:buClr>
              <a:buFont typeface="Montserrat Light"/>
              <a:buChar char="╺"/>
            </a:pPr>
            <a:r>
              <a:rPr b="0" lang="en" sz="1100" spc="-1" strike="noStrike">
                <a:solidFill>
                  <a:srgbClr val="ffffff"/>
                </a:solidFill>
                <a:latin typeface="DM Serif Display"/>
                <a:ea typeface="Montserrat Light"/>
              </a:rPr>
              <a:t> </a:t>
            </a:r>
            <a:r>
              <a:rPr b="0" lang="en" sz="1300" spc="-1" strike="noStrike">
                <a:solidFill>
                  <a:srgbClr val="ffffff"/>
                </a:solidFill>
                <a:latin typeface="DM Serif Display"/>
                <a:ea typeface="Montserrat Light"/>
              </a:rPr>
              <a:t> </a:t>
            </a:r>
            <a:endParaRPr b="0" lang="en-GB" sz="1300" spc="-1" strike="noStrike">
              <a:latin typeface="Arial"/>
            </a:endParaRPr>
          </a:p>
        </p:txBody>
      </p:sp>
      <p:sp>
        <p:nvSpPr>
          <p:cNvPr id="141" name="CustomShape 5"/>
          <p:cNvSpPr/>
          <p:nvPr/>
        </p:nvSpPr>
        <p:spPr>
          <a:xfrm>
            <a:off x="1368000" y="1148040"/>
            <a:ext cx="6262560" cy="950040"/>
          </a:xfrm>
          <a:prstGeom prst="rect">
            <a:avLst/>
          </a:prstGeom>
          <a:noFill/>
          <a:ln>
            <a:noFill/>
          </a:ln>
        </p:spPr>
        <p:style>
          <a:lnRef idx="0"/>
          <a:fillRef idx="0"/>
          <a:effectRef idx="0"/>
          <a:fontRef idx="minor"/>
        </p:style>
        <p:txBody>
          <a:bodyPr lIns="90000" rIns="90000" tIns="45000" bIns="45000">
            <a:noAutofit/>
          </a:bodyPr>
          <a:p>
            <a:pPr>
              <a:lnSpc>
                <a:spcPct val="100000"/>
              </a:lnSpc>
            </a:pPr>
            <a:r>
              <a:rPr b="0" lang="en-GB" sz="1100" spc="-1" strike="noStrike">
                <a:solidFill>
                  <a:srgbClr val="ffffff"/>
                </a:solidFill>
                <a:latin typeface="DM Serif Display"/>
                <a:ea typeface="DM Serif Display"/>
              </a:rPr>
              <a:t>This paper identified bullying and feeling isolated as one of the key domains in relation to the well-being of children and young people. </a:t>
            </a:r>
            <a:endParaRPr b="0" lang="en-GB" sz="1100" spc="-1" strike="noStrike">
              <a:latin typeface="Arial"/>
            </a:endParaRPr>
          </a:p>
          <a:p>
            <a:pPr>
              <a:lnSpc>
                <a:spcPct val="100000"/>
              </a:lnSpc>
            </a:pPr>
            <a:r>
              <a:rPr b="0" lang="en-GB" sz="1100" spc="-1" strike="noStrike">
                <a:solidFill>
                  <a:srgbClr val="ffffff"/>
                </a:solidFill>
                <a:latin typeface="DM Serif Display"/>
                <a:ea typeface="DM Serif Display"/>
              </a:rPr>
              <a:t>All kids who stand out as different in any way may suffer the harmful impacts of stigma, and kids in the general population may encounter bullying as a result of perceived differences. The anti-social behaviour and the children’s absence at school might be the result of been bullied and feeling isolated. </a:t>
            </a:r>
            <a:endParaRPr b="0" lang="en-GB" sz="1100" spc="-1" strike="noStrike">
              <a:latin typeface="Arial"/>
            </a:endParaRPr>
          </a:p>
          <a:p>
            <a:pPr>
              <a:lnSpc>
                <a:spcPct val="100000"/>
              </a:lnSpc>
            </a:pPr>
            <a:endParaRPr b="0" lang="en-GB" sz="1100" spc="-1" strike="noStrike">
              <a:latin typeface="Arial"/>
            </a:endParaRPr>
          </a:p>
          <a:p>
            <a:pPr>
              <a:lnSpc>
                <a:spcPct val="100000"/>
              </a:lnSpc>
            </a:pPr>
            <a:r>
              <a:rPr b="0" lang="en-GB" sz="1100" spc="-1" strike="noStrike">
                <a:solidFill>
                  <a:srgbClr val="ffffff"/>
                </a:solidFill>
                <a:latin typeface="DM Serif Display"/>
                <a:ea typeface="DM Serif Display"/>
              </a:rPr>
              <a:t>Children valued efforts that avoided overtly highlighting their status as looked after.</a:t>
            </a:r>
            <a:endParaRPr b="0" lang="en-GB" sz="1100" spc="-1" strike="noStrike">
              <a:latin typeface="Arial"/>
            </a:endParaRPr>
          </a:p>
          <a:p>
            <a:pPr>
              <a:lnSpc>
                <a:spcPct val="100000"/>
              </a:lnSpc>
            </a:pPr>
            <a:endParaRPr b="0" lang="en-GB" sz="1100" spc="-1" strike="noStrike">
              <a:latin typeface="Arial"/>
            </a:endParaRPr>
          </a:p>
          <a:p>
            <a:pPr>
              <a:lnSpc>
                <a:spcPct val="100000"/>
              </a:lnSpc>
            </a:pPr>
            <a:r>
              <a:rPr b="0" lang="en-GB" sz="1100" spc="-1" strike="noStrike">
                <a:solidFill>
                  <a:srgbClr val="ffffff"/>
                </a:solidFill>
                <a:latin typeface="DM Serif Display"/>
                <a:ea typeface="DM Serif Display"/>
              </a:rPr>
              <a:t> </a:t>
            </a:r>
            <a:endParaRPr b="0" lang="en-GB" sz="1100" spc="-1" strike="noStrike">
              <a:latin typeface="Arial"/>
            </a:endParaRPr>
          </a:p>
          <a:p>
            <a:pPr>
              <a:lnSpc>
                <a:spcPct val="100000"/>
              </a:lnSpc>
            </a:pPr>
            <a:endParaRPr b="0" lang="en-GB" sz="1100" spc="-1" strike="noStrike">
              <a:latin typeface="Arial"/>
            </a:endParaRPr>
          </a:p>
        </p:txBody>
      </p:sp>
      <p:sp>
        <p:nvSpPr>
          <p:cNvPr id="142" name="CustomShape 6"/>
          <p:cNvSpPr/>
          <p:nvPr/>
        </p:nvSpPr>
        <p:spPr>
          <a:xfrm>
            <a:off x="1080000" y="576000"/>
            <a:ext cx="6262560" cy="358560"/>
          </a:xfrm>
          <a:prstGeom prst="rect">
            <a:avLst/>
          </a:prstGeom>
          <a:noFill/>
          <a:ln>
            <a:noFill/>
          </a:ln>
        </p:spPr>
        <p:style>
          <a:lnRef idx="0"/>
          <a:fillRef idx="0"/>
          <a:effectRef idx="0"/>
          <a:fontRef idx="minor"/>
        </p:style>
        <p:txBody>
          <a:bodyPr lIns="90000" rIns="90000" tIns="45000" bIns="45000">
            <a:noAutofit/>
          </a:bodyPr>
          <a:p>
            <a:pPr>
              <a:lnSpc>
                <a:spcPct val="100000"/>
              </a:lnSpc>
            </a:pPr>
            <a:r>
              <a:rPr b="0" lang="en" sz="1400" spc="-1" strike="noStrike">
                <a:solidFill>
                  <a:srgbClr val="ffffff"/>
                </a:solidFill>
                <a:latin typeface="DM Serif Display"/>
                <a:ea typeface="DM Serif Display"/>
              </a:rPr>
              <a:t>                     </a:t>
            </a:r>
            <a:r>
              <a:rPr b="0" lang="en" sz="1400" spc="-1" strike="noStrike">
                <a:solidFill>
                  <a:srgbClr val="ffffff"/>
                </a:solidFill>
                <a:latin typeface="DM Serif Display"/>
                <a:ea typeface="DM Serif Display"/>
              </a:rPr>
              <a:t>Analysis of the key </a:t>
            </a:r>
            <a:r>
              <a:rPr b="0" lang="en" sz="1100" spc="-1" strike="noStrike">
                <a:solidFill>
                  <a:srgbClr val="ff8800"/>
                </a:solidFill>
                <a:latin typeface="DM Serif Display"/>
                <a:ea typeface="Montserrat Light"/>
              </a:rPr>
              <a:t>Bullying and feeling isolated </a:t>
            </a:r>
            <a:r>
              <a:rPr b="0" lang="en" sz="1400" spc="-1" strike="noStrike">
                <a:solidFill>
                  <a:srgbClr val="ffffff"/>
                </a:solidFill>
                <a:latin typeface="DM Serif Display"/>
                <a:ea typeface="DM Serif Display"/>
              </a:rPr>
              <a:t>domain</a:t>
            </a:r>
            <a:r>
              <a:rPr b="0" lang="en" sz="1400" spc="-1" strike="noStrike">
                <a:solidFill>
                  <a:srgbClr val="ff8800"/>
                </a:solidFill>
                <a:latin typeface="DM Serif Display"/>
                <a:ea typeface="DM Serif Display"/>
              </a:rPr>
              <a:t> </a:t>
            </a:r>
            <a:r>
              <a:rPr b="0" lang="en" sz="1400" spc="-1" strike="noStrike">
                <a:solidFill>
                  <a:srgbClr val="ffffff"/>
                </a:solidFill>
                <a:latin typeface="DM Serif Display"/>
                <a:ea typeface="DM Serif Display"/>
              </a:rPr>
              <a:t>Of CYPF </a:t>
            </a:r>
            <a:r>
              <a:rPr b="0" lang="en" sz="1000" spc="-1" strike="noStrike">
                <a:solidFill>
                  <a:srgbClr val="ffffff"/>
                </a:solidFill>
                <a:latin typeface="DM Serif Display"/>
                <a:ea typeface="DM Serif Display"/>
              </a:rPr>
              <a:t>(part 2)</a:t>
            </a:r>
            <a:endParaRPr b="0" lang="en-GB" sz="1000" spc="-1" strike="noStrike">
              <a:latin typeface="Arial"/>
            </a:endParaRPr>
          </a:p>
          <a:p>
            <a:pPr>
              <a:lnSpc>
                <a:spcPct val="100000"/>
              </a:lnSpc>
            </a:pPr>
            <a:endParaRPr b="0" lang="en-GB" sz="1000" spc="-1" strike="noStrike">
              <a:latin typeface="Arial"/>
            </a:endParaRPr>
          </a:p>
        </p:txBody>
      </p:sp>
      <p:pic>
        <p:nvPicPr>
          <p:cNvPr id="143" name="" descr=""/>
          <p:cNvPicPr/>
          <p:nvPr/>
        </p:nvPicPr>
        <p:blipFill>
          <a:blip r:embed="rId2"/>
          <a:stretch/>
        </p:blipFill>
        <p:spPr>
          <a:xfrm>
            <a:off x="2952000" y="2592000"/>
            <a:ext cx="3014640" cy="2047680"/>
          </a:xfrm>
          <a:prstGeom prst="rect">
            <a:avLst/>
          </a:prstGeom>
          <a:ln>
            <a:noFill/>
          </a:ln>
        </p:spPr>
      </p:pic>
      <p:sp>
        <p:nvSpPr>
          <p:cNvPr id="144" name="TextShape 7"/>
          <p:cNvSpPr txBox="1"/>
          <p:nvPr/>
        </p:nvSpPr>
        <p:spPr>
          <a:xfrm>
            <a:off x="6012000" y="4426200"/>
            <a:ext cx="1872000" cy="209160"/>
          </a:xfrm>
          <a:prstGeom prst="rect">
            <a:avLst/>
          </a:prstGeom>
          <a:noFill/>
          <a:ln>
            <a:noFill/>
          </a:ln>
        </p:spPr>
        <p:txBody>
          <a:bodyPr lIns="90000" rIns="90000" tIns="45000" bIns="45000">
            <a:noAutofit/>
          </a:bodyPr>
          <a:p>
            <a:r>
              <a:rPr b="0" lang="en-GB" sz="800" spc="-1" strike="noStrike">
                <a:solidFill>
                  <a:srgbClr val="dde8cb"/>
                </a:solidFill>
                <a:latin typeface="DM Serif Display"/>
                <a:ea typeface="DM Serif Display"/>
              </a:rPr>
              <a:t>iStock by GettyImages</a:t>
            </a:r>
            <a:endParaRPr b="0" lang="en-GB" sz="800" spc="-1" strike="noStrike">
              <a:solidFill>
                <a:srgbClr val="dde8cb"/>
              </a:solidFill>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5" name="CustomShape 1"/>
          <p:cNvSpPr/>
          <p:nvPr/>
        </p:nvSpPr>
        <p:spPr>
          <a:xfrm>
            <a:off x="8556840" y="4812480"/>
            <a:ext cx="582120" cy="325800"/>
          </a:xfrm>
          <a:prstGeom prst="rect">
            <a:avLst/>
          </a:prstGeom>
          <a:noFill/>
          <a:ln>
            <a:noFill/>
          </a:ln>
        </p:spPr>
        <p:style>
          <a:lnRef idx="0"/>
          <a:fillRef idx="0"/>
          <a:effectRef idx="0"/>
          <a:fontRef idx="minor"/>
        </p:style>
        <p:txBody>
          <a:bodyPr lIns="90000" rIns="90000" tIns="91440" bIns="91440">
            <a:noAutofit/>
          </a:bodyPr>
          <a:p>
            <a:pPr algn="r">
              <a:lnSpc>
                <a:spcPct val="100000"/>
              </a:lnSpc>
              <a:tabLst>
                <a:tab algn="l" pos="0"/>
              </a:tabLst>
            </a:pPr>
            <a:fld id="{900E2D6A-F769-4D46-88FB-0C9538ACA459}" type="slidenum">
              <a:rPr b="0" lang="en" sz="1100" spc="-1" strike="noStrike">
                <a:solidFill>
                  <a:srgbClr val="ffffff"/>
                </a:solidFill>
                <a:latin typeface="Hind"/>
                <a:ea typeface="Hind"/>
              </a:rPr>
              <a:t>&lt;number&gt;</a:t>
            </a:fld>
            <a:endParaRPr b="0" lang="en-GB" sz="1100" spc="-1" strike="noStrike">
              <a:latin typeface="Arial"/>
            </a:endParaRPr>
          </a:p>
        </p:txBody>
      </p:sp>
      <p:pic>
        <p:nvPicPr>
          <p:cNvPr id="146" name="" descr=""/>
          <p:cNvPicPr/>
          <p:nvPr/>
        </p:nvPicPr>
        <p:blipFill>
          <a:blip r:embed="rId1"/>
          <a:stretch/>
        </p:blipFill>
        <p:spPr>
          <a:xfrm>
            <a:off x="-6840" y="4730040"/>
            <a:ext cx="9138960" cy="387000"/>
          </a:xfrm>
          <a:prstGeom prst="rect">
            <a:avLst/>
          </a:prstGeom>
          <a:ln>
            <a:noFill/>
          </a:ln>
        </p:spPr>
      </p:pic>
      <p:sp>
        <p:nvSpPr>
          <p:cNvPr id="147" name="CustomShape 2"/>
          <p:cNvSpPr/>
          <p:nvPr/>
        </p:nvSpPr>
        <p:spPr>
          <a:xfrm>
            <a:off x="1080000" y="1872000"/>
            <a:ext cx="6116400" cy="1713960"/>
          </a:xfrm>
          <a:prstGeom prst="rect">
            <a:avLst/>
          </a:prstGeom>
          <a:noFill/>
          <a:ln>
            <a:noFill/>
          </a:ln>
        </p:spPr>
        <p:style>
          <a:lnRef idx="0"/>
          <a:fillRef idx="0"/>
          <a:effectRef idx="0"/>
          <a:fontRef idx="minor"/>
        </p:style>
      </p:sp>
      <p:sp>
        <p:nvSpPr>
          <p:cNvPr id="148" name="CustomShape 3"/>
          <p:cNvSpPr/>
          <p:nvPr/>
        </p:nvSpPr>
        <p:spPr>
          <a:xfrm>
            <a:off x="792360" y="2088000"/>
            <a:ext cx="6836760" cy="1148760"/>
          </a:xfrm>
          <a:prstGeom prst="rect">
            <a:avLst/>
          </a:prstGeom>
          <a:noFill/>
          <a:ln>
            <a:noFill/>
          </a:ln>
        </p:spPr>
        <p:style>
          <a:lnRef idx="0"/>
          <a:fillRef idx="0"/>
          <a:effectRef idx="0"/>
          <a:fontRef idx="minor"/>
        </p:style>
      </p:sp>
      <p:sp>
        <p:nvSpPr>
          <p:cNvPr id="149" name="CustomShape 4"/>
          <p:cNvSpPr/>
          <p:nvPr/>
        </p:nvSpPr>
        <p:spPr>
          <a:xfrm>
            <a:off x="1518840" y="2589840"/>
            <a:ext cx="5756760" cy="1220760"/>
          </a:xfrm>
          <a:prstGeom prst="rect">
            <a:avLst/>
          </a:prstGeom>
          <a:noFill/>
          <a:ln>
            <a:noFill/>
          </a:ln>
        </p:spPr>
        <p:style>
          <a:lnRef idx="0"/>
          <a:fillRef idx="0"/>
          <a:effectRef idx="0"/>
          <a:fontRef idx="minor"/>
        </p:style>
        <p:txBody>
          <a:bodyPr lIns="0" rIns="0" tIns="0" bIns="0">
            <a:noAutofit/>
          </a:bodyPr>
          <a:p>
            <a:pPr>
              <a:lnSpc>
                <a:spcPct val="115000"/>
              </a:lnSpc>
              <a:spcBef>
                <a:spcPts val="601"/>
              </a:spcBef>
            </a:pPr>
            <a:endParaRPr b="0" lang="en-GB" sz="18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Safeguarding Policy</a:t>
            </a:r>
            <a:endParaRPr b="0" lang="en-GB" sz="11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Social Welfare Policy</a:t>
            </a:r>
            <a:endParaRPr b="0" lang="en-GB" sz="11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Health and Wellbeing Policy</a:t>
            </a:r>
            <a:endParaRPr b="0" lang="en-GB" sz="11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School Policy</a:t>
            </a:r>
            <a:endParaRPr b="0" lang="en-GB" sz="11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Promoting Mental Health Policy</a:t>
            </a:r>
            <a:endParaRPr b="0" lang="en-GB" sz="1100" spc="-1" strike="noStrike">
              <a:latin typeface="Arial"/>
            </a:endParaRPr>
          </a:p>
          <a:p>
            <a:pPr>
              <a:lnSpc>
                <a:spcPct val="115000"/>
              </a:lnSpc>
            </a:pPr>
            <a:endParaRPr b="0" lang="en-GB" sz="1100" spc="-1" strike="noStrike">
              <a:latin typeface="Arial"/>
            </a:endParaRPr>
          </a:p>
          <a:p>
            <a:pPr>
              <a:lnSpc>
                <a:spcPct val="115000"/>
              </a:lnSpc>
            </a:pPr>
            <a:r>
              <a:rPr b="0" lang="en" sz="1100" spc="-1" strike="noStrike">
                <a:solidFill>
                  <a:srgbClr val="ffffff"/>
                </a:solidFill>
                <a:latin typeface="DM Serif Display"/>
                <a:ea typeface="Montserrat Light"/>
              </a:rPr>
              <a:t>The above stated policies are in place to administer family E in terms of financial needs, family relationships and accommodation matters and ecetra. The policies will also solve the behavioural and cognitive impairment of the family for instance.</a:t>
            </a:r>
            <a:endParaRPr b="0" lang="en-GB" sz="1100" spc="-1" strike="noStrike">
              <a:latin typeface="Arial"/>
            </a:endParaRPr>
          </a:p>
        </p:txBody>
      </p:sp>
      <p:sp>
        <p:nvSpPr>
          <p:cNvPr id="150" name="CustomShape 5"/>
          <p:cNvSpPr/>
          <p:nvPr/>
        </p:nvSpPr>
        <p:spPr>
          <a:xfrm>
            <a:off x="1368000" y="1112040"/>
            <a:ext cx="6262560" cy="1263960"/>
          </a:xfrm>
          <a:prstGeom prst="rect">
            <a:avLst/>
          </a:prstGeom>
          <a:noFill/>
          <a:ln>
            <a:noFill/>
          </a:ln>
        </p:spPr>
        <p:style>
          <a:lnRef idx="0"/>
          <a:fillRef idx="0"/>
          <a:effectRef idx="0"/>
          <a:fontRef idx="minor"/>
        </p:style>
        <p:txBody>
          <a:bodyPr lIns="90000" rIns="90000" tIns="45000" bIns="45000">
            <a:noAutofit/>
          </a:bodyPr>
          <a:p>
            <a:pPr>
              <a:lnSpc>
                <a:spcPct val="100000"/>
              </a:lnSpc>
            </a:pPr>
            <a:r>
              <a:rPr b="0" lang="en-GB" sz="1100" spc="-1" strike="noStrike">
                <a:solidFill>
                  <a:srgbClr val="ffffff"/>
                </a:solidFill>
                <a:latin typeface="DM Serif Display"/>
                <a:ea typeface="DM Serif Display"/>
              </a:rPr>
              <a:t>It is regarded as being more crucial when determining what matters to individual and when creating policies that enhance the quality of life. The Measuring What Matters programme (ONS, 2011), which started in England in 2010–2011, came to the conclusion that although individual's objective circumstances may improve, this does not always result in a sense of life being better. For instance, despite society's immunity to disease, people are more afraid of it.</a:t>
            </a:r>
            <a:endParaRPr b="0" lang="en-GB" sz="1100" spc="-1" strike="noStrike">
              <a:latin typeface="Arial"/>
            </a:endParaRPr>
          </a:p>
          <a:p>
            <a:pPr>
              <a:lnSpc>
                <a:spcPct val="100000"/>
              </a:lnSpc>
            </a:pPr>
            <a:endParaRPr b="0" lang="en-GB" sz="1100" spc="-1" strike="noStrike">
              <a:latin typeface="Arial"/>
            </a:endParaRPr>
          </a:p>
          <a:p>
            <a:pPr>
              <a:lnSpc>
                <a:spcPct val="100000"/>
              </a:lnSpc>
            </a:pPr>
            <a:r>
              <a:rPr b="0" lang="en-GB" sz="1100" spc="-1" strike="noStrike">
                <a:solidFill>
                  <a:srgbClr val="ffffff"/>
                </a:solidFill>
                <a:latin typeface="DM Serif Display"/>
                <a:ea typeface="DM Serif Display"/>
              </a:rPr>
              <a:t>The below listed policies are in place to measure the circumstances of the involved family as well as to improve their quality of life; </a:t>
            </a:r>
            <a:endParaRPr b="0" lang="en-GB" sz="1100" spc="-1" strike="noStrike">
              <a:latin typeface="Arial"/>
            </a:endParaRPr>
          </a:p>
        </p:txBody>
      </p:sp>
      <p:sp>
        <p:nvSpPr>
          <p:cNvPr id="151" name="CustomShape 6"/>
          <p:cNvSpPr/>
          <p:nvPr/>
        </p:nvSpPr>
        <p:spPr>
          <a:xfrm>
            <a:off x="1080000" y="576000"/>
            <a:ext cx="6262560" cy="358560"/>
          </a:xfrm>
          <a:prstGeom prst="rect">
            <a:avLst/>
          </a:prstGeom>
          <a:noFill/>
          <a:ln>
            <a:noFill/>
          </a:ln>
        </p:spPr>
        <p:style>
          <a:lnRef idx="0"/>
          <a:fillRef idx="0"/>
          <a:effectRef idx="0"/>
          <a:fontRef idx="minor"/>
        </p:style>
        <p:txBody>
          <a:bodyPr lIns="90000" rIns="90000" tIns="45000" bIns="45000">
            <a:noAutofit/>
          </a:bodyPr>
          <a:p>
            <a:pPr>
              <a:lnSpc>
                <a:spcPct val="100000"/>
              </a:lnSpc>
            </a:pPr>
            <a:r>
              <a:rPr b="0" lang="en" sz="1400" spc="-1" strike="noStrike">
                <a:solidFill>
                  <a:srgbClr val="ffffff"/>
                </a:solidFill>
                <a:latin typeface="DM Serif Display"/>
                <a:ea typeface="DM Serif Display"/>
              </a:rPr>
              <a:t>                                      </a:t>
            </a:r>
            <a:r>
              <a:rPr b="0" lang="en" sz="1400" spc="-1" strike="noStrike">
                <a:solidFill>
                  <a:srgbClr val="ffffff"/>
                </a:solidFill>
                <a:latin typeface="DM Serif Display"/>
                <a:ea typeface="DM Serif Display"/>
              </a:rPr>
              <a:t>Policies </a:t>
            </a:r>
            <a:r>
              <a:rPr b="0" lang="en" sz="1400" spc="-1" strike="noStrike">
                <a:solidFill>
                  <a:srgbClr val="ff8800"/>
                </a:solidFill>
                <a:latin typeface="DM Serif Display"/>
                <a:ea typeface="DM Serif Display"/>
              </a:rPr>
              <a:t>and </a:t>
            </a:r>
            <a:r>
              <a:rPr b="0" lang="en" sz="1400" spc="-1" strike="noStrike">
                <a:solidFill>
                  <a:srgbClr val="ffffff"/>
                </a:solidFill>
                <a:latin typeface="DM Serif Display"/>
                <a:ea typeface="DM Serif Display"/>
              </a:rPr>
              <a:t>Interventions </a:t>
            </a:r>
            <a:r>
              <a:rPr b="0" lang="en" sz="1000" spc="-1" strike="noStrike">
                <a:solidFill>
                  <a:srgbClr val="ffffff"/>
                </a:solidFill>
                <a:latin typeface="DM Serif Display"/>
                <a:ea typeface="DM Serif Display"/>
              </a:rPr>
              <a:t>(part 1)</a:t>
            </a:r>
            <a:r>
              <a:rPr b="0" lang="en" sz="1400" spc="-1" strike="noStrike">
                <a:solidFill>
                  <a:srgbClr val="ff8800"/>
                </a:solidFill>
                <a:latin typeface="DM Serif Display"/>
                <a:ea typeface="DM Serif Display"/>
              </a:rPr>
              <a:t>  </a:t>
            </a:r>
            <a:endParaRPr b="0" lang="en-GB" sz="1400" spc="-1" strike="noStrike">
              <a:latin typeface="Arial"/>
            </a:endParaRPr>
          </a:p>
          <a:p>
            <a:pPr>
              <a:lnSpc>
                <a:spcPct val="100000"/>
              </a:lnSpc>
            </a:pPr>
            <a:r>
              <a:rPr b="0" lang="en" sz="1400" spc="-1" strike="noStrike">
                <a:solidFill>
                  <a:srgbClr val="ffffff"/>
                </a:solidFill>
                <a:latin typeface="DM Serif Display"/>
                <a:ea typeface="DM Serif Display"/>
              </a:rPr>
              <a:t>Policies</a:t>
            </a:r>
            <a:endParaRPr b="0" lang="en-GB" sz="1400" spc="-1" strike="noStrike">
              <a:latin typeface="Arial"/>
            </a:endParaRPr>
          </a:p>
          <a:p>
            <a:pPr>
              <a:lnSpc>
                <a:spcPct val="100000"/>
              </a:lnSpc>
            </a:pPr>
            <a:r>
              <a:rPr b="0" lang="en" sz="1400" spc="-1" strike="noStrike">
                <a:solidFill>
                  <a:srgbClr val="ffffff"/>
                </a:solidFill>
                <a:latin typeface="DM Serif Display"/>
                <a:ea typeface="DM Serif Display"/>
              </a:rPr>
              <a:t> </a:t>
            </a:r>
            <a:endParaRPr b="0" lang="en-GB" sz="14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2" name="CustomShape 1"/>
          <p:cNvSpPr/>
          <p:nvPr/>
        </p:nvSpPr>
        <p:spPr>
          <a:xfrm>
            <a:off x="8556840" y="4812480"/>
            <a:ext cx="582120" cy="325800"/>
          </a:xfrm>
          <a:prstGeom prst="rect">
            <a:avLst/>
          </a:prstGeom>
          <a:noFill/>
          <a:ln>
            <a:noFill/>
          </a:ln>
        </p:spPr>
        <p:style>
          <a:lnRef idx="0"/>
          <a:fillRef idx="0"/>
          <a:effectRef idx="0"/>
          <a:fontRef idx="minor"/>
        </p:style>
        <p:txBody>
          <a:bodyPr lIns="90000" rIns="90000" tIns="91440" bIns="91440">
            <a:noAutofit/>
          </a:bodyPr>
          <a:p>
            <a:pPr algn="r">
              <a:lnSpc>
                <a:spcPct val="100000"/>
              </a:lnSpc>
              <a:tabLst>
                <a:tab algn="l" pos="0"/>
              </a:tabLst>
            </a:pPr>
            <a:fld id="{1ABD083A-9136-4898-9488-FF11990D8296}" type="slidenum">
              <a:rPr b="0" lang="en" sz="1100" spc="-1" strike="noStrike">
                <a:solidFill>
                  <a:srgbClr val="ffffff"/>
                </a:solidFill>
                <a:latin typeface="Hind"/>
                <a:ea typeface="Hind"/>
              </a:rPr>
              <a:t>&lt;number&gt;</a:t>
            </a:fld>
            <a:endParaRPr b="0" lang="en-GB" sz="1100" spc="-1" strike="noStrike">
              <a:latin typeface="Arial"/>
            </a:endParaRPr>
          </a:p>
        </p:txBody>
      </p:sp>
      <p:pic>
        <p:nvPicPr>
          <p:cNvPr id="153" name="" descr=""/>
          <p:cNvPicPr/>
          <p:nvPr/>
        </p:nvPicPr>
        <p:blipFill>
          <a:blip r:embed="rId1"/>
          <a:stretch/>
        </p:blipFill>
        <p:spPr>
          <a:xfrm>
            <a:off x="-6840" y="4730040"/>
            <a:ext cx="9138960" cy="387000"/>
          </a:xfrm>
          <a:prstGeom prst="rect">
            <a:avLst/>
          </a:prstGeom>
          <a:ln>
            <a:noFill/>
          </a:ln>
        </p:spPr>
      </p:pic>
      <p:sp>
        <p:nvSpPr>
          <p:cNvPr id="154" name="CustomShape 2"/>
          <p:cNvSpPr/>
          <p:nvPr/>
        </p:nvSpPr>
        <p:spPr>
          <a:xfrm>
            <a:off x="1080000" y="1872000"/>
            <a:ext cx="6116400" cy="1713960"/>
          </a:xfrm>
          <a:prstGeom prst="rect">
            <a:avLst/>
          </a:prstGeom>
          <a:noFill/>
          <a:ln>
            <a:noFill/>
          </a:ln>
        </p:spPr>
        <p:style>
          <a:lnRef idx="0"/>
          <a:fillRef idx="0"/>
          <a:effectRef idx="0"/>
          <a:fontRef idx="minor"/>
        </p:style>
      </p:sp>
      <p:sp>
        <p:nvSpPr>
          <p:cNvPr id="155" name="CustomShape 3"/>
          <p:cNvSpPr/>
          <p:nvPr/>
        </p:nvSpPr>
        <p:spPr>
          <a:xfrm>
            <a:off x="792360" y="2088000"/>
            <a:ext cx="6836760" cy="1148760"/>
          </a:xfrm>
          <a:prstGeom prst="rect">
            <a:avLst/>
          </a:prstGeom>
          <a:noFill/>
          <a:ln>
            <a:noFill/>
          </a:ln>
        </p:spPr>
        <p:style>
          <a:lnRef idx="0"/>
          <a:fillRef idx="0"/>
          <a:effectRef idx="0"/>
          <a:fontRef idx="minor"/>
        </p:style>
      </p:sp>
      <p:sp>
        <p:nvSpPr>
          <p:cNvPr id="156" name="CustomShape 4"/>
          <p:cNvSpPr/>
          <p:nvPr/>
        </p:nvSpPr>
        <p:spPr>
          <a:xfrm>
            <a:off x="1518840" y="2229840"/>
            <a:ext cx="5756760" cy="1220760"/>
          </a:xfrm>
          <a:prstGeom prst="rect">
            <a:avLst/>
          </a:prstGeom>
          <a:noFill/>
          <a:ln>
            <a:noFill/>
          </a:ln>
        </p:spPr>
        <p:style>
          <a:lnRef idx="0"/>
          <a:fillRef idx="0"/>
          <a:effectRef idx="0"/>
          <a:fontRef idx="minor"/>
        </p:style>
        <p:txBody>
          <a:bodyPr lIns="0" rIns="0" tIns="0" bIns="0">
            <a:noAutofit/>
          </a:bodyPr>
          <a:p>
            <a:pPr>
              <a:lnSpc>
                <a:spcPct val="115000"/>
              </a:lnSpc>
              <a:spcBef>
                <a:spcPts val="601"/>
              </a:spcBef>
            </a:pPr>
            <a:endParaRPr b="0" lang="en-GB" sz="18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Health and Social care Interventions – ( this is an effort to analyse, enhance, maintain, promote otherwise alter the health issues in the family. For instance the alcoholic mother ).</a:t>
            </a:r>
            <a:endParaRPr b="0" lang="en-GB" sz="11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Child Welfare Intervention – The intervention to protect the children from the abusive parents. </a:t>
            </a:r>
            <a:endParaRPr b="0" lang="en-GB" sz="11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Safeguarding Intervention – To protect the adult from vulnerability to harm  </a:t>
            </a:r>
            <a:endParaRPr b="0" lang="en-GB" sz="11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Counselling Intervention – Needed for environmental alteration</a:t>
            </a:r>
            <a:endParaRPr b="0" lang="en-GB" sz="1100" spc="-1" strike="noStrike">
              <a:latin typeface="Arial"/>
            </a:endParaRPr>
          </a:p>
          <a:p>
            <a:pPr marL="457200" indent="-326520">
              <a:lnSpc>
                <a:spcPct val="115000"/>
              </a:lnSpc>
              <a:buClr>
                <a:srgbClr val="97a5c2"/>
              </a:buClr>
              <a:buFont typeface="Montserrat Light"/>
              <a:buChar char="╺"/>
            </a:pPr>
            <a:r>
              <a:rPr b="0" lang="en" sz="1100" spc="-1" strike="noStrike">
                <a:solidFill>
                  <a:srgbClr val="ffffff"/>
                </a:solidFill>
                <a:latin typeface="DM Serif Display"/>
                <a:ea typeface="Montserrat Light"/>
              </a:rPr>
              <a:t>Occupational Therapy Intervention – For job seeking</a:t>
            </a:r>
            <a:endParaRPr b="0" lang="en-GB" sz="1100" spc="-1" strike="noStrike">
              <a:latin typeface="Arial"/>
            </a:endParaRPr>
          </a:p>
          <a:p>
            <a:pPr>
              <a:lnSpc>
                <a:spcPct val="115000"/>
              </a:lnSpc>
            </a:pPr>
            <a:endParaRPr b="0" lang="en-GB" sz="1100" spc="-1" strike="noStrike">
              <a:latin typeface="Arial"/>
            </a:endParaRPr>
          </a:p>
          <a:p>
            <a:pPr>
              <a:lnSpc>
                <a:spcPct val="115000"/>
              </a:lnSpc>
            </a:pPr>
            <a:r>
              <a:rPr b="0" lang="en" sz="1100" spc="-1" strike="noStrike">
                <a:solidFill>
                  <a:srgbClr val="ffffff"/>
                </a:solidFill>
                <a:latin typeface="DM Serif Display"/>
                <a:ea typeface="Montserrat Light"/>
              </a:rPr>
              <a:t>The mentioned interventions might be needed in the complex case of family E.  </a:t>
            </a:r>
            <a:r>
              <a:rPr b="0" lang="en" sz="1300" spc="-1" strike="noStrike">
                <a:solidFill>
                  <a:srgbClr val="ffffff"/>
                </a:solidFill>
                <a:latin typeface="DM Serif Display"/>
                <a:ea typeface="Montserrat Light"/>
              </a:rPr>
              <a:t> </a:t>
            </a:r>
            <a:endParaRPr b="0" lang="en-GB" sz="1300" spc="-1" strike="noStrike">
              <a:latin typeface="Arial"/>
            </a:endParaRPr>
          </a:p>
        </p:txBody>
      </p:sp>
      <p:sp>
        <p:nvSpPr>
          <p:cNvPr id="157" name="CustomShape 5"/>
          <p:cNvSpPr/>
          <p:nvPr/>
        </p:nvSpPr>
        <p:spPr>
          <a:xfrm>
            <a:off x="1368000" y="1112040"/>
            <a:ext cx="6262560" cy="950040"/>
          </a:xfrm>
          <a:prstGeom prst="rect">
            <a:avLst/>
          </a:prstGeom>
          <a:noFill/>
          <a:ln>
            <a:noFill/>
          </a:ln>
        </p:spPr>
        <p:style>
          <a:lnRef idx="0"/>
          <a:fillRef idx="0"/>
          <a:effectRef idx="0"/>
          <a:fontRef idx="minor"/>
        </p:style>
        <p:txBody>
          <a:bodyPr lIns="90000" rIns="90000" tIns="45000" bIns="45000">
            <a:noAutofit/>
          </a:bodyPr>
          <a:p>
            <a:pPr>
              <a:lnSpc>
                <a:spcPct val="100000"/>
              </a:lnSpc>
            </a:pPr>
            <a:r>
              <a:rPr b="0" lang="en-GB" sz="1100" spc="-1" strike="noStrike">
                <a:solidFill>
                  <a:srgbClr val="ffffff"/>
                </a:solidFill>
                <a:latin typeface="DM Serif Display"/>
                <a:ea typeface="DM Serif Display"/>
              </a:rPr>
              <a:t>Practice and policy are inextricably linked. By clearly defining required standards of practise to attain policy outcomes, policies direct the direction and capability of practise. The practise is symbiotic to intervention. The interventions employed in the case was based on the availability of the policies which are in place. </a:t>
            </a:r>
            <a:endParaRPr b="0" lang="en-GB" sz="1100" spc="-1" strike="noStrike">
              <a:latin typeface="Arial"/>
            </a:endParaRPr>
          </a:p>
          <a:p>
            <a:pPr>
              <a:lnSpc>
                <a:spcPct val="100000"/>
              </a:lnSpc>
            </a:pPr>
            <a:endParaRPr b="0" lang="en-GB" sz="1100" spc="-1" strike="noStrike">
              <a:latin typeface="Arial"/>
            </a:endParaRPr>
          </a:p>
          <a:p>
            <a:pPr>
              <a:lnSpc>
                <a:spcPct val="100000"/>
              </a:lnSpc>
            </a:pPr>
            <a:r>
              <a:rPr b="0" lang="en-GB" sz="1100" spc="-1" strike="noStrike">
                <a:solidFill>
                  <a:srgbClr val="ffffff"/>
                </a:solidFill>
                <a:latin typeface="DM Serif Display"/>
                <a:ea typeface="DM Serif Display"/>
              </a:rPr>
              <a:t>The intervention assumed in the case of family E are as follows;</a:t>
            </a:r>
            <a:endParaRPr b="0" lang="en-GB" sz="1100" spc="-1" strike="noStrike">
              <a:latin typeface="Arial"/>
            </a:endParaRPr>
          </a:p>
        </p:txBody>
      </p:sp>
      <p:sp>
        <p:nvSpPr>
          <p:cNvPr id="158" name="CustomShape 6"/>
          <p:cNvSpPr/>
          <p:nvPr/>
        </p:nvSpPr>
        <p:spPr>
          <a:xfrm>
            <a:off x="1080000" y="576000"/>
            <a:ext cx="6262560" cy="358560"/>
          </a:xfrm>
          <a:prstGeom prst="rect">
            <a:avLst/>
          </a:prstGeom>
          <a:noFill/>
          <a:ln>
            <a:noFill/>
          </a:ln>
        </p:spPr>
        <p:style>
          <a:lnRef idx="0"/>
          <a:fillRef idx="0"/>
          <a:effectRef idx="0"/>
          <a:fontRef idx="minor"/>
        </p:style>
        <p:txBody>
          <a:bodyPr lIns="90000" rIns="90000" tIns="45000" bIns="45000">
            <a:noAutofit/>
          </a:bodyPr>
          <a:p>
            <a:pPr>
              <a:lnSpc>
                <a:spcPct val="100000"/>
              </a:lnSpc>
            </a:pPr>
            <a:r>
              <a:rPr b="0" lang="en" sz="1400" spc="-1" strike="noStrike">
                <a:solidFill>
                  <a:srgbClr val="ffffff"/>
                </a:solidFill>
                <a:latin typeface="DM Serif Display"/>
                <a:ea typeface="DM Serif Display"/>
              </a:rPr>
              <a:t>                                      </a:t>
            </a:r>
            <a:r>
              <a:rPr b="0" lang="en" sz="1400" spc="-1" strike="noStrike">
                <a:solidFill>
                  <a:srgbClr val="ffffff"/>
                </a:solidFill>
                <a:latin typeface="DM Serif Display"/>
                <a:ea typeface="DM Serif Display"/>
              </a:rPr>
              <a:t>Policies </a:t>
            </a:r>
            <a:r>
              <a:rPr b="0" lang="en" sz="1400" spc="-1" strike="noStrike">
                <a:solidFill>
                  <a:srgbClr val="ff8800"/>
                </a:solidFill>
                <a:latin typeface="DM Serif Display"/>
                <a:ea typeface="DM Serif Display"/>
              </a:rPr>
              <a:t>and </a:t>
            </a:r>
            <a:r>
              <a:rPr b="0" lang="en" sz="1400" spc="-1" strike="noStrike">
                <a:solidFill>
                  <a:srgbClr val="ffffff"/>
                </a:solidFill>
                <a:latin typeface="DM Serif Display"/>
                <a:ea typeface="DM Serif Display"/>
              </a:rPr>
              <a:t>Interventions </a:t>
            </a:r>
            <a:r>
              <a:rPr b="0" lang="en" sz="1000" spc="-1" strike="noStrike">
                <a:solidFill>
                  <a:srgbClr val="ffffff"/>
                </a:solidFill>
                <a:latin typeface="DM Serif Display"/>
                <a:ea typeface="DM Serif Display"/>
              </a:rPr>
              <a:t>(part 2)</a:t>
            </a:r>
            <a:endParaRPr b="0" lang="en-GB" sz="1000" spc="-1" strike="noStrike">
              <a:latin typeface="Arial"/>
            </a:endParaRPr>
          </a:p>
          <a:p>
            <a:pPr>
              <a:lnSpc>
                <a:spcPct val="100000"/>
              </a:lnSpc>
            </a:pPr>
            <a:r>
              <a:rPr b="0" lang="en" sz="1400" spc="-1" strike="noStrike">
                <a:solidFill>
                  <a:srgbClr val="ffffff"/>
                </a:solidFill>
                <a:latin typeface="DM Serif Display"/>
                <a:ea typeface="DM Serif Display"/>
              </a:rPr>
              <a:t>Interventions</a:t>
            </a:r>
            <a:r>
              <a:rPr b="0" lang="en" sz="1400" spc="-1" strike="noStrike">
                <a:solidFill>
                  <a:srgbClr val="ff8800"/>
                </a:solidFill>
                <a:latin typeface="DM Serif Display"/>
                <a:ea typeface="DM Serif Display"/>
              </a:rPr>
              <a:t> </a:t>
            </a:r>
            <a:r>
              <a:rPr b="0" lang="en" sz="1400" spc="-1" strike="noStrike">
                <a:solidFill>
                  <a:srgbClr val="ffffff"/>
                </a:solidFill>
                <a:latin typeface="DM Serif Display"/>
                <a:ea typeface="DM Serif Display"/>
              </a:rPr>
              <a:t> </a:t>
            </a:r>
            <a:endParaRPr b="0" lang="en-GB" sz="14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9" name="CustomShape 1"/>
          <p:cNvSpPr/>
          <p:nvPr/>
        </p:nvSpPr>
        <p:spPr>
          <a:xfrm>
            <a:off x="8556840" y="4812480"/>
            <a:ext cx="582120" cy="325800"/>
          </a:xfrm>
          <a:prstGeom prst="rect">
            <a:avLst/>
          </a:prstGeom>
          <a:noFill/>
          <a:ln>
            <a:noFill/>
          </a:ln>
        </p:spPr>
        <p:style>
          <a:lnRef idx="0"/>
          <a:fillRef idx="0"/>
          <a:effectRef idx="0"/>
          <a:fontRef idx="minor"/>
        </p:style>
        <p:txBody>
          <a:bodyPr lIns="90000" rIns="90000" tIns="91440" bIns="91440">
            <a:noAutofit/>
          </a:bodyPr>
          <a:p>
            <a:pPr algn="r">
              <a:lnSpc>
                <a:spcPct val="100000"/>
              </a:lnSpc>
              <a:tabLst>
                <a:tab algn="l" pos="0"/>
              </a:tabLst>
            </a:pPr>
            <a:fld id="{95A6DF4F-71A8-42A9-80D8-8847AD8C3025}" type="slidenum">
              <a:rPr b="0" lang="en" sz="1100" spc="-1" strike="noStrike">
                <a:solidFill>
                  <a:srgbClr val="ffffff"/>
                </a:solidFill>
                <a:latin typeface="Hind"/>
                <a:ea typeface="Hind"/>
              </a:rPr>
              <a:t>&lt;number&gt;</a:t>
            </a:fld>
            <a:endParaRPr b="0" lang="en-GB" sz="1100" spc="-1" strike="noStrike">
              <a:latin typeface="Arial"/>
            </a:endParaRPr>
          </a:p>
        </p:txBody>
      </p:sp>
      <p:pic>
        <p:nvPicPr>
          <p:cNvPr id="160" name="" descr=""/>
          <p:cNvPicPr/>
          <p:nvPr/>
        </p:nvPicPr>
        <p:blipFill>
          <a:blip r:embed="rId1"/>
          <a:stretch/>
        </p:blipFill>
        <p:spPr>
          <a:xfrm>
            <a:off x="-6840" y="4730040"/>
            <a:ext cx="9138960" cy="387000"/>
          </a:xfrm>
          <a:prstGeom prst="rect">
            <a:avLst/>
          </a:prstGeom>
          <a:ln>
            <a:noFill/>
          </a:ln>
        </p:spPr>
      </p:pic>
      <p:sp>
        <p:nvSpPr>
          <p:cNvPr id="161" name="CustomShape 2"/>
          <p:cNvSpPr/>
          <p:nvPr/>
        </p:nvSpPr>
        <p:spPr>
          <a:xfrm>
            <a:off x="1080000" y="1872000"/>
            <a:ext cx="6116400" cy="1713960"/>
          </a:xfrm>
          <a:prstGeom prst="rect">
            <a:avLst/>
          </a:prstGeom>
          <a:noFill/>
          <a:ln>
            <a:noFill/>
          </a:ln>
        </p:spPr>
        <p:style>
          <a:lnRef idx="0"/>
          <a:fillRef idx="0"/>
          <a:effectRef idx="0"/>
          <a:fontRef idx="minor"/>
        </p:style>
      </p:sp>
      <p:sp>
        <p:nvSpPr>
          <p:cNvPr id="162" name="CustomShape 3"/>
          <p:cNvSpPr/>
          <p:nvPr/>
        </p:nvSpPr>
        <p:spPr>
          <a:xfrm>
            <a:off x="792360" y="2304000"/>
            <a:ext cx="6836760" cy="1148760"/>
          </a:xfrm>
          <a:prstGeom prst="rect">
            <a:avLst/>
          </a:prstGeom>
          <a:noFill/>
          <a:ln>
            <a:noFill/>
          </a:ln>
        </p:spPr>
        <p:style>
          <a:lnRef idx="0"/>
          <a:fillRef idx="0"/>
          <a:effectRef idx="0"/>
          <a:fontRef idx="minor"/>
        </p:style>
      </p:sp>
      <p:sp>
        <p:nvSpPr>
          <p:cNvPr id="163" name="CustomShape 4"/>
          <p:cNvSpPr/>
          <p:nvPr/>
        </p:nvSpPr>
        <p:spPr>
          <a:xfrm>
            <a:off x="792000" y="1008000"/>
            <a:ext cx="6838560" cy="3672000"/>
          </a:xfrm>
          <a:prstGeom prst="rect">
            <a:avLst/>
          </a:prstGeom>
          <a:noFill/>
          <a:ln>
            <a:noFill/>
          </a:ln>
        </p:spPr>
        <p:style>
          <a:lnRef idx="0"/>
          <a:fillRef idx="0"/>
          <a:effectRef idx="0"/>
          <a:fontRef idx="minor"/>
        </p:style>
        <p:txBody>
          <a:bodyPr lIns="90000" rIns="90000" tIns="45000" bIns="45000">
            <a:noAutofit/>
          </a:bodyPr>
          <a:p>
            <a:pPr>
              <a:lnSpc>
                <a:spcPct val="100000"/>
              </a:lnSpc>
            </a:pPr>
            <a:r>
              <a:rPr b="0" lang="en-GB" sz="1100" spc="-1" strike="noStrike">
                <a:solidFill>
                  <a:srgbClr val="ffffff"/>
                </a:solidFill>
                <a:latin typeface="DM Serif Display"/>
                <a:ea typeface="DM Serif Display"/>
              </a:rPr>
              <a:t>The multi-agency team's goals and objectives for the project were to work with a select number of families and provide them with specialised assistance packages to help them become more self-sufficient. Early intervention makes it possible to support families proactively, in line with current policy and practise goals. The evaluation conducted which was based on the analysis of qualitative and quantitative data gathered from the families and professionals revealed, the policies - </a:t>
            </a:r>
            <a:r>
              <a:rPr b="0" lang="en-GB" sz="1100" spc="-1" strike="noStrike">
                <a:solidFill>
                  <a:srgbClr val="ff8800"/>
                </a:solidFill>
                <a:latin typeface="DM Serif Display"/>
                <a:ea typeface="DM Serif Display"/>
              </a:rPr>
              <a:t>Health</a:t>
            </a:r>
            <a:r>
              <a:rPr b="0" lang="en-GB" sz="1100" spc="-1" strike="noStrike">
                <a:solidFill>
                  <a:srgbClr val="ffffff"/>
                </a:solidFill>
                <a:latin typeface="DM Serif Display"/>
                <a:ea typeface="DM Serif Display"/>
              </a:rPr>
              <a:t>, </a:t>
            </a:r>
            <a:r>
              <a:rPr b="0" lang="en-GB" sz="1100" spc="-1" strike="noStrike">
                <a:solidFill>
                  <a:srgbClr val="ff8800"/>
                </a:solidFill>
                <a:latin typeface="DM Serif Display"/>
                <a:ea typeface="DM Serif Display"/>
              </a:rPr>
              <a:t>Safeguarding</a:t>
            </a:r>
            <a:r>
              <a:rPr b="0" lang="en-GB" sz="1100" spc="-1" strike="noStrike">
                <a:solidFill>
                  <a:srgbClr val="ffffff"/>
                </a:solidFill>
                <a:latin typeface="DM Serif Display"/>
                <a:ea typeface="DM Serif Display"/>
              </a:rPr>
              <a:t>, </a:t>
            </a:r>
            <a:r>
              <a:rPr b="0" lang="en-GB" sz="1100" spc="-1" strike="noStrike">
                <a:solidFill>
                  <a:srgbClr val="ff8800"/>
                </a:solidFill>
                <a:latin typeface="DM Serif Display"/>
                <a:ea typeface="DM Serif Display"/>
              </a:rPr>
              <a:t>Welfare</a:t>
            </a:r>
            <a:r>
              <a:rPr b="0" lang="en-GB" sz="1100" spc="-1" strike="noStrike">
                <a:solidFill>
                  <a:srgbClr val="ffffff"/>
                </a:solidFill>
                <a:latin typeface="DM Serif Display"/>
                <a:ea typeface="DM Serif Display"/>
              </a:rPr>
              <a:t>, </a:t>
            </a:r>
            <a:r>
              <a:rPr b="0" lang="en-GB" sz="1100" spc="-1" strike="noStrike">
                <a:solidFill>
                  <a:srgbClr val="ff8800"/>
                </a:solidFill>
                <a:latin typeface="DM Serif Display"/>
                <a:ea typeface="DM Serif Display"/>
              </a:rPr>
              <a:t>Well-being</a:t>
            </a:r>
            <a:r>
              <a:rPr b="0" lang="en-GB" sz="1100" spc="-1" strike="noStrike">
                <a:solidFill>
                  <a:srgbClr val="ffffff"/>
                </a:solidFill>
                <a:latin typeface="DM Serif Display"/>
                <a:ea typeface="DM Serif Display"/>
              </a:rPr>
              <a:t> and </a:t>
            </a:r>
            <a:r>
              <a:rPr b="0" lang="en-GB" sz="1100" spc="-1" strike="noStrike">
                <a:solidFill>
                  <a:srgbClr val="ff8800"/>
                </a:solidFill>
                <a:latin typeface="DM Serif Display"/>
                <a:ea typeface="DM Serif Display"/>
              </a:rPr>
              <a:t>Educative</a:t>
            </a:r>
            <a:r>
              <a:rPr b="0" lang="en-GB" sz="1100" spc="-1" strike="noStrike">
                <a:solidFill>
                  <a:srgbClr val="ffffff"/>
                </a:solidFill>
                <a:latin typeface="DM Serif Display"/>
                <a:ea typeface="DM Serif Display"/>
              </a:rPr>
              <a:t> that needed to be implemented. </a:t>
            </a:r>
            <a:endParaRPr b="0" lang="en-GB" sz="1100" spc="-1" strike="noStrike">
              <a:latin typeface="Arial"/>
            </a:endParaRPr>
          </a:p>
          <a:p>
            <a:pPr>
              <a:lnSpc>
                <a:spcPct val="100000"/>
              </a:lnSpc>
            </a:pPr>
            <a:endParaRPr b="0" lang="en-GB" sz="1100" spc="-1" strike="noStrike">
              <a:latin typeface="Arial"/>
            </a:endParaRPr>
          </a:p>
          <a:p>
            <a:pPr>
              <a:lnSpc>
                <a:spcPct val="100000"/>
              </a:lnSpc>
            </a:pPr>
            <a:r>
              <a:rPr b="0" lang="en-GB" sz="1100" spc="-1" strike="noStrike">
                <a:solidFill>
                  <a:srgbClr val="ffffff"/>
                </a:solidFill>
                <a:latin typeface="DM Serif Display"/>
                <a:ea typeface="DM Serif Display"/>
              </a:rPr>
              <a:t>Importantly, research demonstrates that parental behaviour affects children's susceptibility to certain situations or occurrences in later life (Cleaver, Unell and Aldgate, 2007). This emphasises how crucial it is for the effort to concentrate on eliminating intergenerational service dependency cycles. The professional interventions applied by the multi-agency were dynamic and holistic approach. </a:t>
            </a:r>
            <a:endParaRPr b="0" lang="en-GB" sz="1100" spc="-1" strike="noStrike">
              <a:latin typeface="Arial"/>
            </a:endParaRPr>
          </a:p>
          <a:p>
            <a:pPr>
              <a:lnSpc>
                <a:spcPct val="100000"/>
              </a:lnSpc>
            </a:pPr>
            <a:endParaRPr b="0" lang="en-GB" sz="1100" spc="-1" strike="noStrike">
              <a:latin typeface="Arial"/>
            </a:endParaRPr>
          </a:p>
          <a:p>
            <a:pPr>
              <a:lnSpc>
                <a:spcPct val="100000"/>
              </a:lnSpc>
            </a:pPr>
            <a:r>
              <a:rPr b="0" lang="en-GB" sz="1100" spc="-1" strike="noStrike">
                <a:solidFill>
                  <a:srgbClr val="ffffff"/>
                </a:solidFill>
                <a:latin typeface="DM Serif Display"/>
                <a:ea typeface="DM Serif Display"/>
              </a:rPr>
              <a:t>If the access criteria is broken down in its constituencies, chances are that family E case should be re-accessed based on children policy. The Substance Misuse Engagement Team and health services might considered engaging the family E for further assistance. The mini-project later developed enhanced the entirety of the project. The “mini-projects” intervention might have incorporated the Care Act 2014 to enable less privileged family have access to the services. </a:t>
            </a:r>
            <a:endParaRPr b="0" lang="en-GB" sz="1100" spc="-1" strike="noStrike">
              <a:latin typeface="Arial"/>
            </a:endParaRPr>
          </a:p>
          <a:p>
            <a:pPr>
              <a:lnSpc>
                <a:spcPct val="100000"/>
              </a:lnSpc>
            </a:pPr>
            <a:endParaRPr b="0" lang="en-GB" sz="1100" spc="-1" strike="noStrike">
              <a:latin typeface="Arial"/>
            </a:endParaRPr>
          </a:p>
          <a:p>
            <a:pPr>
              <a:lnSpc>
                <a:spcPct val="100000"/>
              </a:lnSpc>
            </a:pPr>
            <a:r>
              <a:rPr b="0" lang="en-GB" sz="1400" spc="-1" strike="noStrike">
                <a:solidFill>
                  <a:srgbClr val="ffffff"/>
                </a:solidFill>
                <a:latin typeface="DM Serif Display"/>
                <a:ea typeface="DM Serif Display"/>
              </a:rPr>
              <a:t> </a:t>
            </a:r>
            <a:endParaRPr b="0" lang="en-GB" sz="1400" spc="-1" strike="noStrike">
              <a:latin typeface="Arial"/>
            </a:endParaRPr>
          </a:p>
        </p:txBody>
      </p:sp>
      <p:sp>
        <p:nvSpPr>
          <p:cNvPr id="164" name="CustomShape 5"/>
          <p:cNvSpPr/>
          <p:nvPr/>
        </p:nvSpPr>
        <p:spPr>
          <a:xfrm>
            <a:off x="1080000" y="576000"/>
            <a:ext cx="6262560" cy="358560"/>
          </a:xfrm>
          <a:prstGeom prst="rect">
            <a:avLst/>
          </a:prstGeom>
          <a:noFill/>
          <a:ln>
            <a:noFill/>
          </a:ln>
        </p:spPr>
        <p:style>
          <a:lnRef idx="0"/>
          <a:fillRef idx="0"/>
          <a:effectRef idx="0"/>
          <a:fontRef idx="minor"/>
        </p:style>
        <p:txBody>
          <a:bodyPr lIns="90000" rIns="90000" tIns="45000" bIns="45000">
            <a:noAutofit/>
          </a:bodyPr>
          <a:p>
            <a:pPr>
              <a:lnSpc>
                <a:spcPct val="100000"/>
              </a:lnSpc>
            </a:pPr>
            <a:r>
              <a:rPr b="0" lang="en" sz="1400" spc="-1" strike="noStrike">
                <a:solidFill>
                  <a:srgbClr val="ffffff"/>
                </a:solidFill>
                <a:latin typeface="DM Serif Display"/>
                <a:ea typeface="DM Serif Display"/>
              </a:rPr>
              <a:t>                                      </a:t>
            </a:r>
            <a:r>
              <a:rPr b="0" lang="en" sz="1400" spc="-1" strike="noStrike">
                <a:solidFill>
                  <a:srgbClr val="ffffff"/>
                </a:solidFill>
                <a:latin typeface="DM Serif Display"/>
                <a:ea typeface="DM Serif Display"/>
              </a:rPr>
              <a:t>Discussion </a:t>
            </a:r>
            <a:r>
              <a:rPr b="0" lang="en" sz="1400" spc="-1" strike="noStrike">
                <a:solidFill>
                  <a:srgbClr val="ff8800"/>
                </a:solidFill>
                <a:latin typeface="DM Serif Display"/>
                <a:ea typeface="DM Serif Display"/>
              </a:rPr>
              <a:t>and </a:t>
            </a:r>
            <a:r>
              <a:rPr b="0" lang="en" sz="1400" spc="-1" strike="noStrike">
                <a:solidFill>
                  <a:srgbClr val="ffffff"/>
                </a:solidFill>
                <a:latin typeface="DM Serif Display"/>
                <a:ea typeface="DM Serif Display"/>
              </a:rPr>
              <a:t>Evaluation</a:t>
            </a:r>
            <a:endParaRPr b="0" lang="en-GB" sz="14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5" name="CustomShape 1"/>
          <p:cNvSpPr/>
          <p:nvPr/>
        </p:nvSpPr>
        <p:spPr>
          <a:xfrm>
            <a:off x="8556840" y="4812480"/>
            <a:ext cx="582120" cy="325800"/>
          </a:xfrm>
          <a:prstGeom prst="rect">
            <a:avLst/>
          </a:prstGeom>
          <a:noFill/>
          <a:ln>
            <a:noFill/>
          </a:ln>
        </p:spPr>
        <p:style>
          <a:lnRef idx="0"/>
          <a:fillRef idx="0"/>
          <a:effectRef idx="0"/>
          <a:fontRef idx="minor"/>
        </p:style>
        <p:txBody>
          <a:bodyPr lIns="90000" rIns="90000" tIns="91440" bIns="91440">
            <a:noAutofit/>
          </a:bodyPr>
          <a:p>
            <a:pPr algn="r">
              <a:lnSpc>
                <a:spcPct val="100000"/>
              </a:lnSpc>
              <a:tabLst>
                <a:tab algn="l" pos="0"/>
              </a:tabLst>
            </a:pPr>
            <a:fld id="{9AA73360-83D5-4931-B7DD-759F11A98236}" type="slidenum">
              <a:rPr b="0" lang="en" sz="1100" spc="-1" strike="noStrike">
                <a:solidFill>
                  <a:srgbClr val="ffffff"/>
                </a:solidFill>
                <a:latin typeface="Hind"/>
                <a:ea typeface="Hind"/>
              </a:rPr>
              <a:t>&lt;number&gt;</a:t>
            </a:fld>
            <a:endParaRPr b="0" lang="en-GB" sz="1100" spc="-1" strike="noStrike">
              <a:latin typeface="Arial"/>
            </a:endParaRPr>
          </a:p>
        </p:txBody>
      </p:sp>
      <p:pic>
        <p:nvPicPr>
          <p:cNvPr id="166" name="" descr=""/>
          <p:cNvPicPr/>
          <p:nvPr/>
        </p:nvPicPr>
        <p:blipFill>
          <a:blip r:embed="rId1"/>
          <a:stretch/>
        </p:blipFill>
        <p:spPr>
          <a:xfrm>
            <a:off x="-6840" y="4730040"/>
            <a:ext cx="9138960" cy="387000"/>
          </a:xfrm>
          <a:prstGeom prst="rect">
            <a:avLst/>
          </a:prstGeom>
          <a:ln>
            <a:noFill/>
          </a:ln>
        </p:spPr>
      </p:pic>
      <p:sp>
        <p:nvSpPr>
          <p:cNvPr id="167" name="CustomShape 2"/>
          <p:cNvSpPr/>
          <p:nvPr/>
        </p:nvSpPr>
        <p:spPr>
          <a:xfrm>
            <a:off x="1080000" y="1872000"/>
            <a:ext cx="6116400" cy="1713960"/>
          </a:xfrm>
          <a:prstGeom prst="rect">
            <a:avLst/>
          </a:prstGeom>
          <a:noFill/>
          <a:ln>
            <a:noFill/>
          </a:ln>
        </p:spPr>
        <p:style>
          <a:lnRef idx="0"/>
          <a:fillRef idx="0"/>
          <a:effectRef idx="0"/>
          <a:fontRef idx="minor"/>
        </p:style>
      </p:sp>
      <p:sp>
        <p:nvSpPr>
          <p:cNvPr id="168" name="CustomShape 3"/>
          <p:cNvSpPr/>
          <p:nvPr/>
        </p:nvSpPr>
        <p:spPr>
          <a:xfrm>
            <a:off x="792360" y="2088000"/>
            <a:ext cx="6836760" cy="1148760"/>
          </a:xfrm>
          <a:prstGeom prst="rect">
            <a:avLst/>
          </a:prstGeom>
          <a:noFill/>
          <a:ln>
            <a:noFill/>
          </a:ln>
        </p:spPr>
        <p:style>
          <a:lnRef idx="0"/>
          <a:fillRef idx="0"/>
          <a:effectRef idx="0"/>
          <a:fontRef idx="minor"/>
        </p:style>
      </p:sp>
      <p:sp>
        <p:nvSpPr>
          <p:cNvPr id="169" name="CustomShape 4"/>
          <p:cNvSpPr/>
          <p:nvPr/>
        </p:nvSpPr>
        <p:spPr>
          <a:xfrm>
            <a:off x="864000" y="1040040"/>
            <a:ext cx="6766560" cy="3423960"/>
          </a:xfrm>
          <a:prstGeom prst="rect">
            <a:avLst/>
          </a:prstGeom>
          <a:noFill/>
          <a:ln>
            <a:noFill/>
          </a:ln>
        </p:spPr>
        <p:style>
          <a:lnRef idx="0"/>
          <a:fillRef idx="0"/>
          <a:effectRef idx="0"/>
          <a:fontRef idx="minor"/>
        </p:style>
        <p:txBody>
          <a:bodyPr lIns="90000" rIns="90000" tIns="45000" bIns="45000">
            <a:noAutofit/>
          </a:bodyPr>
          <a:p>
            <a:pPr>
              <a:lnSpc>
                <a:spcPct val="100000"/>
              </a:lnSpc>
            </a:pPr>
            <a:r>
              <a:rPr b="0" lang="en-GB" sz="1100" spc="-1" strike="noStrike">
                <a:solidFill>
                  <a:srgbClr val="ffffff"/>
                </a:solidFill>
                <a:latin typeface="DM Serif Display"/>
                <a:ea typeface="DM Serif Display"/>
              </a:rPr>
              <a:t>There is no author that has given a full definition of well-being. If the definition of well-being is wrapped around a complete state of physical, mental and social well-being and not just a mere absence of disease or ailment, the family E - alcoholic mother, the two boys and the abusive step father in the case should meet the criteria designed for the intervention. Tendencies are that parents who abuse alcohol might put their kids at higher risk of damage. The research proved growing up in an alcoholic household may be a lonely, frightening, and perplexing experience that affects almost every part of a child's life.  </a:t>
            </a:r>
            <a:r>
              <a:rPr b="0" lang="en-GB" sz="1100" spc="-1" strike="noStrike">
                <a:solidFill>
                  <a:srgbClr val="ffffff"/>
                </a:solidFill>
                <a:latin typeface="DM Serif Display"/>
                <a:ea typeface="DM Serif Display"/>
              </a:rPr>
              <a:t>The professionals might have considered removing the two boys from abusive environment and move them to a safer and stable environment as stated under the Care Act.</a:t>
            </a:r>
            <a:endParaRPr b="0" lang="en-GB" sz="1100" spc="-1" strike="noStrike">
              <a:latin typeface="Arial"/>
            </a:endParaRPr>
          </a:p>
          <a:p>
            <a:pPr>
              <a:lnSpc>
                <a:spcPct val="100000"/>
              </a:lnSpc>
            </a:pPr>
            <a:endParaRPr b="0" lang="en-GB" sz="1100" spc="-1" strike="noStrike">
              <a:latin typeface="Arial"/>
            </a:endParaRPr>
          </a:p>
          <a:p>
            <a:pPr>
              <a:lnSpc>
                <a:spcPct val="100000"/>
              </a:lnSpc>
            </a:pPr>
            <a:r>
              <a:rPr b="0" lang="en-GB" sz="1100" spc="-1" strike="noStrike">
                <a:solidFill>
                  <a:srgbClr val="ffffff"/>
                </a:solidFill>
                <a:latin typeface="DM Serif Display"/>
                <a:ea typeface="DM Serif Display"/>
              </a:rPr>
              <a:t>The multi-agency involved in the case study have a profound understand with working with children, young people and adults. Although, lack of proper planning was to blame for the inefficiency experienced in the execution of the project. Children's general well-being and the influence of the neighbourhood on it have received very little attention in the UK's history due to the emphasis on individual and family-level causes of abuse and neglect.  </a:t>
            </a:r>
            <a:r>
              <a:rPr b="0" lang="en-GB" sz="1400" spc="-1" strike="noStrike">
                <a:solidFill>
                  <a:srgbClr val="ffffff"/>
                </a:solidFill>
                <a:latin typeface="DM Serif Display"/>
                <a:ea typeface="DM Serif Display"/>
              </a:rPr>
              <a:t> </a:t>
            </a:r>
            <a:endParaRPr b="0" lang="en-GB" sz="1400" spc="-1" strike="noStrike">
              <a:latin typeface="Arial"/>
            </a:endParaRPr>
          </a:p>
        </p:txBody>
      </p:sp>
      <p:sp>
        <p:nvSpPr>
          <p:cNvPr id="170" name="CustomShape 5"/>
          <p:cNvSpPr/>
          <p:nvPr/>
        </p:nvSpPr>
        <p:spPr>
          <a:xfrm>
            <a:off x="1080000" y="576000"/>
            <a:ext cx="6262560" cy="358560"/>
          </a:xfrm>
          <a:prstGeom prst="rect">
            <a:avLst/>
          </a:prstGeom>
          <a:noFill/>
          <a:ln>
            <a:noFill/>
          </a:ln>
        </p:spPr>
        <p:style>
          <a:lnRef idx="0"/>
          <a:fillRef idx="0"/>
          <a:effectRef idx="0"/>
          <a:fontRef idx="minor"/>
        </p:style>
        <p:txBody>
          <a:bodyPr lIns="90000" rIns="90000" tIns="45000" bIns="45000">
            <a:noAutofit/>
          </a:bodyPr>
          <a:p>
            <a:pPr>
              <a:lnSpc>
                <a:spcPct val="100000"/>
              </a:lnSpc>
            </a:pPr>
            <a:r>
              <a:rPr b="0" lang="en" sz="1400" spc="-1" strike="noStrike">
                <a:solidFill>
                  <a:srgbClr val="ffffff"/>
                </a:solidFill>
                <a:latin typeface="DM Serif Display"/>
                <a:ea typeface="DM Serif Display"/>
              </a:rPr>
              <a:t>                                      </a:t>
            </a:r>
            <a:r>
              <a:rPr b="0" lang="en" sz="1400" spc="-1" strike="noStrike">
                <a:solidFill>
                  <a:srgbClr val="ffffff"/>
                </a:solidFill>
                <a:latin typeface="DM Serif Display"/>
                <a:ea typeface="DM Serif Display"/>
              </a:rPr>
              <a:t>Conclusion</a:t>
            </a:r>
            <a:r>
              <a:rPr b="0" lang="en" sz="1400" spc="-1" strike="noStrike">
                <a:solidFill>
                  <a:srgbClr val="ff8800"/>
                </a:solidFill>
                <a:latin typeface="DM Serif Display"/>
                <a:ea typeface="DM Serif Display"/>
              </a:rPr>
              <a:t> </a:t>
            </a:r>
            <a:r>
              <a:rPr b="0" lang="en" sz="1400" spc="-1" strike="noStrike">
                <a:solidFill>
                  <a:srgbClr val="ffffff"/>
                </a:solidFill>
                <a:latin typeface="DM Serif Display"/>
                <a:ea typeface="DM Serif Display"/>
              </a:rPr>
              <a:t> </a:t>
            </a:r>
            <a:endParaRPr b="0" lang="en-GB" sz="14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1" name="CustomShape 1"/>
          <p:cNvSpPr/>
          <p:nvPr/>
        </p:nvSpPr>
        <p:spPr>
          <a:xfrm>
            <a:off x="1080000" y="504000"/>
            <a:ext cx="6251400" cy="4028400"/>
          </a:xfrm>
          <a:prstGeom prst="rect">
            <a:avLst/>
          </a:prstGeom>
          <a:noFill/>
          <a:ln>
            <a:noFill/>
          </a:ln>
        </p:spPr>
        <p:style>
          <a:lnRef idx="0"/>
          <a:fillRef idx="0"/>
          <a:effectRef idx="0"/>
          <a:fontRef idx="minor"/>
        </p:style>
        <p:txBody>
          <a:bodyPr lIns="90000" rIns="90000" tIns="91440" bIns="91440" anchor="b">
            <a:noAutofit/>
          </a:bodyPr>
          <a:p>
            <a:pPr>
              <a:lnSpc>
                <a:spcPct val="90000"/>
              </a:lnSpc>
              <a:tabLst>
                <a:tab algn="l" pos="0"/>
              </a:tabLst>
            </a:pPr>
            <a:endParaRPr b="0" lang="en-GB" sz="1800" spc="-1" strike="noStrike">
              <a:latin typeface="Arial"/>
            </a:endParaRPr>
          </a:p>
          <a:p>
            <a:pPr>
              <a:lnSpc>
                <a:spcPct val="90000"/>
              </a:lnSpc>
              <a:tabLst>
                <a:tab algn="l" pos="0"/>
              </a:tabLst>
            </a:pPr>
            <a:endParaRPr b="0" lang="en-GB" sz="1800" spc="-1" strike="noStrike">
              <a:latin typeface="Arial"/>
            </a:endParaRPr>
          </a:p>
          <a:p>
            <a:pPr>
              <a:lnSpc>
                <a:spcPct val="90000"/>
              </a:lnSpc>
              <a:tabLst>
                <a:tab algn="l" pos="0"/>
              </a:tabLst>
            </a:pPr>
            <a:endParaRPr b="0" lang="en-GB" sz="1800" spc="-1" strike="noStrike">
              <a:latin typeface="Arial"/>
            </a:endParaRPr>
          </a:p>
        </p:txBody>
      </p:sp>
      <p:sp>
        <p:nvSpPr>
          <p:cNvPr id="172" name="CustomShape 2"/>
          <p:cNvSpPr/>
          <p:nvPr/>
        </p:nvSpPr>
        <p:spPr>
          <a:xfrm>
            <a:off x="8556840" y="4812480"/>
            <a:ext cx="582120" cy="325800"/>
          </a:xfrm>
          <a:prstGeom prst="rect">
            <a:avLst/>
          </a:prstGeom>
          <a:noFill/>
          <a:ln>
            <a:noFill/>
          </a:ln>
        </p:spPr>
        <p:style>
          <a:lnRef idx="0"/>
          <a:fillRef idx="0"/>
          <a:effectRef idx="0"/>
          <a:fontRef idx="minor"/>
        </p:style>
        <p:txBody>
          <a:bodyPr lIns="90000" rIns="90000" tIns="91440" bIns="91440">
            <a:noAutofit/>
          </a:bodyPr>
          <a:p>
            <a:pPr algn="r">
              <a:lnSpc>
                <a:spcPct val="100000"/>
              </a:lnSpc>
              <a:tabLst>
                <a:tab algn="l" pos="0"/>
              </a:tabLst>
            </a:pPr>
            <a:fld id="{7388B8B5-41A0-417E-A6B0-4DF1413FF4CA}" type="slidenum">
              <a:rPr b="0" lang="en" sz="1100" spc="-1" strike="noStrike">
                <a:solidFill>
                  <a:srgbClr val="ffffff"/>
                </a:solidFill>
                <a:latin typeface="Hind"/>
                <a:ea typeface="Hind"/>
              </a:rPr>
              <a:t>&lt;number&gt;</a:t>
            </a:fld>
            <a:endParaRPr b="0" lang="en-GB" sz="1100" spc="-1" strike="noStrike">
              <a:latin typeface="Arial"/>
            </a:endParaRPr>
          </a:p>
        </p:txBody>
      </p:sp>
      <p:pic>
        <p:nvPicPr>
          <p:cNvPr id="173" name="" descr=""/>
          <p:cNvPicPr/>
          <p:nvPr/>
        </p:nvPicPr>
        <p:blipFill>
          <a:blip r:embed="rId1"/>
          <a:stretch/>
        </p:blipFill>
        <p:spPr>
          <a:xfrm>
            <a:off x="-6840" y="4730040"/>
            <a:ext cx="9138960" cy="387000"/>
          </a:xfrm>
          <a:prstGeom prst="rect">
            <a:avLst/>
          </a:prstGeom>
          <a:ln>
            <a:noFill/>
          </a:ln>
        </p:spPr>
      </p:pic>
      <p:sp>
        <p:nvSpPr>
          <p:cNvPr id="174" name="CustomShape 3"/>
          <p:cNvSpPr/>
          <p:nvPr/>
        </p:nvSpPr>
        <p:spPr>
          <a:xfrm>
            <a:off x="720000" y="485280"/>
            <a:ext cx="6813360" cy="4244400"/>
          </a:xfrm>
          <a:prstGeom prst="rect">
            <a:avLst/>
          </a:prstGeom>
          <a:noFill/>
          <a:ln>
            <a:noFill/>
          </a:ln>
        </p:spPr>
        <p:style>
          <a:lnRef idx="0"/>
          <a:fillRef idx="0"/>
          <a:effectRef idx="0"/>
          <a:fontRef idx="minor"/>
        </p:style>
        <p:txBody>
          <a:bodyPr lIns="90000" rIns="90000" tIns="45000" bIns="45000">
            <a:noAutofit/>
          </a:bodyPr>
          <a:p>
            <a:pPr>
              <a:lnSpc>
                <a:spcPct val="100000"/>
              </a:lnSpc>
            </a:pPr>
            <a:r>
              <a:rPr b="0" lang="en" sz="1000" spc="-1" strike="noStrike">
                <a:solidFill>
                  <a:srgbClr val="ffffff"/>
                </a:solidFill>
                <a:latin typeface="DM Serif Display"/>
                <a:ea typeface="DM Serif Display"/>
              </a:rPr>
              <a:t>Broward County (2021). WellBeing Program.  wellbeingLogo.png Available at: </a:t>
            </a:r>
            <a:r>
              <a:rPr b="0" lang="en" sz="1000" spc="-1" strike="noStrike" u="sng">
                <a:solidFill>
                  <a:srgbClr val="0000ff"/>
                </a:solidFill>
                <a:uFillTx/>
                <a:latin typeface="DM Serif Display"/>
                <a:ea typeface="DM Serif Display"/>
                <a:hlinkClick r:id="rId2"/>
              </a:rPr>
              <a:t>https://www.broward.org/WellBeing/Pages/default.aspx</a:t>
            </a:r>
            <a:r>
              <a:rPr b="0" lang="en" sz="1000" spc="-1" strike="noStrike">
                <a:solidFill>
                  <a:srgbClr val="ffffff"/>
                </a:solidFill>
                <a:latin typeface="DM Serif Display"/>
                <a:ea typeface="DM Serif Display"/>
              </a:rPr>
              <a:t> (Accessed: 13 July 2022)</a:t>
            </a:r>
            <a:endParaRPr b="0" lang="en-GB" sz="1000" spc="-1" strike="noStrike">
              <a:latin typeface="Arial"/>
            </a:endParaRPr>
          </a:p>
          <a:p>
            <a:pPr>
              <a:lnSpc>
                <a:spcPct val="100000"/>
              </a:lnSpc>
            </a:pPr>
            <a:endParaRPr b="0" lang="en-GB" sz="1000" spc="-1" strike="noStrike">
              <a:latin typeface="Arial"/>
            </a:endParaRPr>
          </a:p>
          <a:p>
            <a:pPr>
              <a:lnSpc>
                <a:spcPct val="100000"/>
              </a:lnSpc>
            </a:pPr>
            <a:r>
              <a:rPr b="0" lang="en" sz="1000" spc="-1" strike="noStrike">
                <a:solidFill>
                  <a:srgbClr val="ffffff"/>
                </a:solidFill>
                <a:latin typeface="DM Serif Display"/>
                <a:ea typeface="DM Serif Display"/>
              </a:rPr>
              <a:t>Department of Health, (2014). ‘Care and Support Statutory’, </a:t>
            </a:r>
            <a:r>
              <a:rPr b="0" i="1" lang="en" sz="1000" spc="-1" strike="noStrike">
                <a:solidFill>
                  <a:srgbClr val="ffffff"/>
                </a:solidFill>
                <a:latin typeface="DM Serif Display"/>
                <a:ea typeface="DM Serif Display"/>
              </a:rPr>
              <a:t>Issued under the Care Act 2014</a:t>
            </a:r>
            <a:r>
              <a:rPr b="0" lang="en" sz="1000" spc="-1" strike="noStrike">
                <a:solidFill>
                  <a:srgbClr val="ffffff"/>
                </a:solidFill>
                <a:latin typeface="DM Serif Display"/>
                <a:ea typeface="DM Serif Display"/>
              </a:rPr>
              <a:t> Available at: </a:t>
            </a:r>
            <a:r>
              <a:rPr b="0" lang="en" sz="1000" spc="-1" strike="noStrike" u="sng">
                <a:solidFill>
                  <a:srgbClr val="0000ff"/>
                </a:solidFill>
                <a:uFillTx/>
                <a:latin typeface="DM Serif Display"/>
                <a:ea typeface="DM Serif Display"/>
                <a:hlinkClick r:id="rId3"/>
              </a:rPr>
              <a:t>https://assets.publishing.service.gov.uk/government/uploads/system/uploads/attachment_data/file/315993/Care-Act-Guidance.pdf</a:t>
            </a:r>
            <a:r>
              <a:rPr b="0" lang="en" sz="1000" spc="-1" strike="noStrike">
                <a:solidFill>
                  <a:srgbClr val="ffffff"/>
                </a:solidFill>
                <a:latin typeface="DM Serif Display"/>
                <a:ea typeface="DM Serif Display"/>
              </a:rPr>
              <a:t>(Accessed: 10 July 2022)</a:t>
            </a:r>
            <a:endParaRPr b="0" lang="en-GB" sz="1000" spc="-1" strike="noStrike">
              <a:latin typeface="Arial"/>
            </a:endParaRPr>
          </a:p>
          <a:p>
            <a:pPr>
              <a:lnSpc>
                <a:spcPct val="100000"/>
              </a:lnSpc>
            </a:pPr>
            <a:endParaRPr b="0" lang="en-GB" sz="1000" spc="-1" strike="noStrike">
              <a:latin typeface="Arial"/>
            </a:endParaRPr>
          </a:p>
          <a:p>
            <a:pPr>
              <a:lnSpc>
                <a:spcPct val="100000"/>
              </a:lnSpc>
            </a:pPr>
            <a:r>
              <a:rPr b="0" lang="en-GB" sz="1000" spc="-1" strike="noStrike">
                <a:solidFill>
                  <a:srgbClr val="ffffff"/>
                </a:solidFill>
                <a:latin typeface="DM Serif Display"/>
                <a:ea typeface="DejaVu Sans"/>
              </a:rPr>
              <a:t>Dex, S., and Hollingworth, K., (2012). 'Children’s and young people’s', voices on their wellbeing Available at </a:t>
            </a:r>
            <a:r>
              <a:rPr b="0" lang="en-GB" sz="1000" spc="-1" strike="noStrike" u="sng">
                <a:solidFill>
                  <a:srgbClr val="0000ff"/>
                </a:solidFill>
                <a:uFillTx/>
                <a:latin typeface="DM Serif Display"/>
                <a:ea typeface="DejaVu Sans"/>
                <a:hlinkClick r:id="rId4"/>
              </a:rPr>
              <a:t>https://www.basw.co.uk/system/files/resources/basw_114116-9_0.pdf</a:t>
            </a:r>
            <a:r>
              <a:rPr b="0" lang="en-GB" sz="1000" spc="-1" strike="noStrike">
                <a:solidFill>
                  <a:srgbClr val="ffffff"/>
                </a:solidFill>
                <a:latin typeface="DM Serif Display"/>
                <a:ea typeface="DejaVu Sans"/>
              </a:rPr>
              <a:t> (Accessed: 12 July 2022).</a:t>
            </a:r>
            <a:endParaRPr b="0" lang="en-GB" sz="1000" spc="-1" strike="noStrike">
              <a:latin typeface="Arial"/>
            </a:endParaRPr>
          </a:p>
          <a:p>
            <a:pPr>
              <a:lnSpc>
                <a:spcPct val="100000"/>
              </a:lnSpc>
            </a:pPr>
            <a:endParaRPr b="0" lang="en-GB" sz="1000" spc="-1" strike="noStrike">
              <a:latin typeface="Arial"/>
            </a:endParaRPr>
          </a:p>
          <a:p>
            <a:pPr>
              <a:lnSpc>
                <a:spcPct val="100000"/>
              </a:lnSpc>
            </a:pPr>
            <a:r>
              <a:rPr b="0" lang="en" sz="1000" spc="-1" strike="noStrike">
                <a:solidFill>
                  <a:srgbClr val="ffffff"/>
                </a:solidFill>
                <a:latin typeface="DM Serif Display"/>
                <a:ea typeface="DM Serif Display"/>
              </a:rPr>
              <a:t>Haq, R., Zia, U., (2013). Multidimensional Wellbeing: An Index of Quality of Life in a Developing Economy. </a:t>
            </a:r>
            <a:r>
              <a:rPr b="0" i="1" lang="en" sz="1000" spc="-1" strike="noStrike">
                <a:solidFill>
                  <a:srgbClr val="ffffff"/>
                </a:solidFill>
                <a:latin typeface="DM Serif Display"/>
                <a:ea typeface="DM Serif Display"/>
              </a:rPr>
              <a:t>Soc Indic Res </a:t>
            </a:r>
            <a:r>
              <a:rPr b="0" lang="en" sz="1000" spc="-1" strike="noStrike">
                <a:solidFill>
                  <a:srgbClr val="ffffff"/>
                </a:solidFill>
                <a:latin typeface="DM Serif Display"/>
                <a:ea typeface="DM Serif Display"/>
              </a:rPr>
              <a:t>114, pp.997–1012. </a:t>
            </a:r>
            <a:r>
              <a:rPr b="0" lang="en" sz="1000" spc="-1" strike="noStrike" u="sng">
                <a:solidFill>
                  <a:srgbClr val="0000ff"/>
                </a:solidFill>
                <a:uFillTx/>
                <a:latin typeface="DM Serif Display"/>
                <a:ea typeface="DM Serif Display"/>
                <a:hlinkClick r:id="rId5"/>
              </a:rPr>
              <a:t>https://doi.org/10.1007/s11205-012-0186-6</a:t>
            </a:r>
            <a:endParaRPr b="0" lang="en-GB" sz="1000" spc="-1" strike="noStrike">
              <a:latin typeface="Arial"/>
            </a:endParaRPr>
          </a:p>
          <a:p>
            <a:pPr>
              <a:lnSpc>
                <a:spcPct val="100000"/>
              </a:lnSpc>
            </a:pPr>
            <a:endParaRPr b="0" lang="en-GB" sz="1000" spc="-1" strike="noStrike">
              <a:latin typeface="Arial"/>
            </a:endParaRPr>
          </a:p>
          <a:p>
            <a:pPr>
              <a:lnSpc>
                <a:spcPct val="100000"/>
              </a:lnSpc>
            </a:pPr>
            <a:r>
              <a:rPr b="0" lang="en-GB" sz="1000" spc="-1" strike="noStrike">
                <a:solidFill>
                  <a:srgbClr val="ffffff"/>
                </a:solidFill>
                <a:latin typeface="DM Serif Display"/>
                <a:ea typeface="DejaVu Sans"/>
              </a:rPr>
              <a:t>iStock by Getty Images (no date). Happy children in circle stock photo. boys.png Available at:  </a:t>
            </a:r>
            <a:r>
              <a:rPr b="0" lang="en-GB" sz="1000" spc="-1" strike="noStrike">
                <a:solidFill>
                  <a:srgbClr val="ffffff"/>
                </a:solidFill>
                <a:latin typeface="DM Serif Display"/>
                <a:ea typeface="DejaVu Sans"/>
                <a:hlinkClick r:id="rId6"/>
              </a:rPr>
              <a:t>https://www.istockphoto.com/photo/happy-children-in-circle-gm950604766-259470223</a:t>
            </a:r>
            <a:r>
              <a:rPr b="0" lang="en-GB" sz="1000" spc="-1" strike="noStrike">
                <a:solidFill>
                  <a:srgbClr val="ffffff"/>
                </a:solidFill>
                <a:latin typeface="DM Serif Display"/>
                <a:ea typeface="DejaVu Sans"/>
              </a:rPr>
              <a:t> (Accessed: 12 July 2022).</a:t>
            </a:r>
            <a:endParaRPr b="0" lang="en-GB" sz="1000" spc="-1" strike="noStrike">
              <a:latin typeface="Arial"/>
            </a:endParaRPr>
          </a:p>
          <a:p>
            <a:pPr>
              <a:lnSpc>
                <a:spcPct val="100000"/>
              </a:lnSpc>
            </a:pPr>
            <a:endParaRPr b="0" lang="en-GB" sz="1000" spc="-1" strike="noStrike">
              <a:latin typeface="Arial"/>
            </a:endParaRPr>
          </a:p>
          <a:p>
            <a:pPr>
              <a:lnSpc>
                <a:spcPct val="100000"/>
              </a:lnSpc>
            </a:pPr>
            <a:r>
              <a:rPr b="0" lang="en-GB" sz="1000" spc="-1" strike="noStrike">
                <a:solidFill>
                  <a:srgbClr val="ffffff"/>
                </a:solidFill>
                <a:latin typeface="DM Serif Display"/>
                <a:ea typeface="DejaVu Sans"/>
              </a:rPr>
              <a:t>ONS (2011). ‘Measuring National Wellbeing’, </a:t>
            </a:r>
            <a:r>
              <a:rPr b="0" i="1" lang="en-GB" sz="1000" spc="-1" strike="noStrike">
                <a:solidFill>
                  <a:srgbClr val="ffffff"/>
                </a:solidFill>
                <a:latin typeface="DM Serif Display"/>
                <a:ea typeface="DejaVu Sans"/>
              </a:rPr>
              <a:t>Measuring what matters</a:t>
            </a:r>
            <a:r>
              <a:rPr b="0" lang="en-GB" sz="1000" spc="-1" strike="noStrike">
                <a:solidFill>
                  <a:srgbClr val="ffffff"/>
                </a:solidFill>
                <a:latin typeface="DM Serif Display"/>
                <a:ea typeface="DejaVu Sans"/>
              </a:rPr>
              <a:t>. London: Office for National Statistics.</a:t>
            </a:r>
            <a:endParaRPr b="0" lang="en-GB" sz="1000" spc="-1" strike="noStrike">
              <a:latin typeface="Arial"/>
            </a:endParaRPr>
          </a:p>
          <a:p>
            <a:pPr>
              <a:lnSpc>
                <a:spcPct val="100000"/>
              </a:lnSpc>
            </a:pPr>
            <a:endParaRPr b="0" lang="en-GB" sz="1000" spc="-1" strike="noStrike">
              <a:latin typeface="Arial"/>
            </a:endParaRPr>
          </a:p>
          <a:p>
            <a:pPr>
              <a:lnSpc>
                <a:spcPct val="100000"/>
              </a:lnSpc>
            </a:pPr>
            <a:r>
              <a:rPr b="0" lang="en" sz="1000" spc="-1" strike="noStrike">
                <a:solidFill>
                  <a:srgbClr val="ffffff"/>
                </a:solidFill>
                <a:latin typeface="DM Serif Display"/>
                <a:ea typeface="DM Serif Display"/>
              </a:rPr>
              <a:t>Social Care Institute for Excellence (2020). 'Eligibility determination for the Care Act 2014',</a:t>
            </a:r>
            <a:r>
              <a:rPr b="0" i="1" lang="en" sz="1000" spc="-1" strike="noStrike">
                <a:solidFill>
                  <a:srgbClr val="ffffff"/>
                </a:solidFill>
                <a:latin typeface="DM Serif Display"/>
                <a:ea typeface="DM Serif Display"/>
              </a:rPr>
              <a:t> How is wellbeing understood under the Care Act?</a:t>
            </a:r>
            <a:r>
              <a:rPr b="0" lang="en" sz="1000" spc="-1" strike="noStrike">
                <a:solidFill>
                  <a:srgbClr val="ffffff"/>
                </a:solidFill>
                <a:latin typeface="DM Serif Display"/>
                <a:ea typeface="DM Serif Display"/>
              </a:rPr>
              <a:t> </a:t>
            </a:r>
            <a:r>
              <a:rPr b="0" lang="en" sz="1000" spc="-1" strike="noStrike" u="sng">
                <a:solidFill>
                  <a:srgbClr val="0000ff"/>
                </a:solidFill>
                <a:uFillTx/>
                <a:latin typeface="DM Serif Display"/>
                <a:ea typeface="DM Serif Display"/>
                <a:hlinkClick r:id="rId7"/>
              </a:rPr>
              <a:t>https://www.scie.org.uk/care-act-2014/assessment-and-eligibility/eligibility/wellbeing</a:t>
            </a:r>
            <a:r>
              <a:rPr b="0" lang="en" sz="1000" spc="-1" strike="noStrike">
                <a:solidFill>
                  <a:srgbClr val="ffffff"/>
                </a:solidFill>
                <a:latin typeface="DM Serif Display"/>
                <a:ea typeface="DM Serif Display"/>
              </a:rPr>
              <a:t> (Accessed: 12 July 2022).</a:t>
            </a:r>
            <a:endParaRPr b="0" lang="en-GB" sz="1000" spc="-1" strike="noStrike">
              <a:latin typeface="Arial"/>
            </a:endParaRPr>
          </a:p>
        </p:txBody>
      </p:sp>
      <p:sp>
        <p:nvSpPr>
          <p:cNvPr id="175" name="CustomShape 4"/>
          <p:cNvSpPr/>
          <p:nvPr/>
        </p:nvSpPr>
        <p:spPr>
          <a:xfrm>
            <a:off x="720000" y="144000"/>
            <a:ext cx="6188400" cy="356400"/>
          </a:xfrm>
          <a:prstGeom prst="rect">
            <a:avLst/>
          </a:prstGeom>
          <a:noFill/>
          <a:ln>
            <a:noFill/>
          </a:ln>
        </p:spPr>
        <p:style>
          <a:lnRef idx="0"/>
          <a:fillRef idx="0"/>
          <a:effectRef idx="0"/>
          <a:fontRef idx="minor"/>
        </p:style>
        <p:txBody>
          <a:bodyPr lIns="90000" rIns="90000" tIns="45000" bIns="45000">
            <a:noAutofit/>
          </a:bodyPr>
          <a:p>
            <a:pPr>
              <a:lnSpc>
                <a:spcPct val="100000"/>
              </a:lnSpc>
            </a:pPr>
            <a:r>
              <a:rPr b="0" lang="en" sz="2000" spc="-1" strike="noStrike">
                <a:solidFill>
                  <a:srgbClr val="ff8800"/>
                </a:solidFill>
                <a:latin typeface="DM Serif Display"/>
                <a:ea typeface="DM Serif Display"/>
              </a:rPr>
              <a:t>References</a:t>
            </a:r>
            <a:r>
              <a:rPr b="0" lang="en" sz="2000" spc="-1" strike="noStrike">
                <a:solidFill>
                  <a:srgbClr val="ffffff"/>
                </a:solidFill>
                <a:latin typeface="DM Serif Display"/>
                <a:ea typeface="DM Serif Display"/>
              </a:rPr>
              <a:t> </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809</TotalTime>
  <Application>LibreOffice/6.4.7.2$Linux_X86_64 LibreOffice_project/40$Build-2</Applicat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dc:description/>
  <dc:language>en-GB</dc:language>
  <cp:lastModifiedBy/>
  <dcterms:modified xsi:type="dcterms:W3CDTF">2022-07-14T22:50:39Z</dcterms:modified>
  <cp:revision>121</cp:revision>
  <dc:subject/>
  <dc:title/>
</cp:coreProperties>
</file>