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4" r:id="rId8"/>
    <p:sldId id="262"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903EB1-F1CC-4B04-A184-0B7A8F1B1736}" type="datetimeFigureOut">
              <a:rPr lang="en-US" smtClean="0"/>
              <a:t>24-Jul-20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D0A73E-B7E8-4364-9CF8-A0E526135F10}"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Finance represents the lifeline of any company. Finance, indeed, is still limited and so are most other tools. Financial management is first component of the economic reporting presentation. It is critical for any company that the finances it acquires are expended in such a way that perhaps the profits from the expenditure are greater than financing costs. Financial management is the method of business administration dedicated to a selective need for wealth and an appropriate examination of the revenue source to encourage an expenditure department to follow the path of achieving the objectives</a:t>
            </a:r>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Summarized income statement</a:t>
            </a:r>
            <a:r>
              <a:rPr lang="en-US" sz="1200" kern="1200" dirty="0" smtClean="0">
                <a:solidFill>
                  <a:schemeClr val="tx1"/>
                </a:solidFill>
                <a:latin typeface="+mn-lt"/>
                <a:ea typeface="+mn-ea"/>
                <a:cs typeface="+mn-cs"/>
              </a:rPr>
              <a:t>: The main purpose is preparing of this statement to know net profit in particular accounting period. The company prepares this statement for the year 2018 and 2019 and analysis the differences in both years. In the year, 2018 sales revenue was 250,000 and in 2019 increase by 50000 reach on 300,000. The gross profit was 75000 in 2018 but increase in 2019 and calculated 96000 that show the performance 28.0. The operating profit was decreased in 2019 as compare of 2018 due increase operating cost and notifies performance -21.8. After deduction all the expenses, cost and taxation from the operating profit at the end of year get net profit of the year which was 24000 in 2018 and 12000 in 2019. It denotes huge differences -12000, and performance was -50. </a:t>
            </a:r>
          </a:p>
          <a:p>
            <a:r>
              <a:rPr lang="en-US" sz="1200" b="1" kern="1200" dirty="0" smtClean="0">
                <a:solidFill>
                  <a:schemeClr val="tx1"/>
                </a:solidFill>
                <a:latin typeface="+mn-lt"/>
                <a:ea typeface="+mn-ea"/>
                <a:cs typeface="+mn-cs"/>
              </a:rPr>
              <a:t>Summarized statement of financial position</a:t>
            </a:r>
            <a:r>
              <a:rPr lang="en-US" sz="1200" kern="1200" dirty="0" smtClean="0">
                <a:solidFill>
                  <a:schemeClr val="tx1"/>
                </a:solidFill>
                <a:latin typeface="+mn-lt"/>
                <a:ea typeface="+mn-ea"/>
                <a:cs typeface="+mn-cs"/>
              </a:rPr>
              <a:t>: The main aim is preparing of this statement to present actual financial position of company in particular year along with presents total assets and total liabilities. The non-current assets were 528500 in 2018 that were increasing in 2019 by 84227 and reach on 612727 so identify the performance 15.9. Total assets of the company in 2018 was 593500 and 2019 was 672,727. Thus, identify the differences was 79227 and performance 13.3. On the other side liabilities, total liabilities was 131500 in 2018 and 190000 in 2019 so difference was 8500 and performance 27.0. Total equity of company 462000 in 2018 and 482727 in 2019 so the difference 20727 and performance was 4.5. </a:t>
            </a:r>
          </a:p>
          <a:p>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sz="1200" kern="1200" dirty="0" smtClean="0">
                <a:solidFill>
                  <a:schemeClr val="tx1"/>
                </a:solidFill>
                <a:latin typeface="+mn-lt"/>
                <a:ea typeface="+mn-ea"/>
                <a:cs typeface="+mn-cs"/>
              </a:rPr>
              <a:t>Getting a greater valuation compared to a level comparable to the very same ratio from an original period for certain financing activities shows that the business is doing really well. Ratios are most insightful and beneficial when used to equate a commercial area with other, comparable businesses, the corporation's own background, or the firm's corporate business proportions overall (Das and Swain, 2018). In this ratio contain various types of ratio and Rangemaster plc calculates the ratio to analysis the financial performance of the company such as: </a:t>
            </a:r>
          </a:p>
          <a:p>
            <a:r>
              <a:rPr lang="en-US" sz="1200" b="1" kern="1200" dirty="0" smtClean="0">
                <a:solidFill>
                  <a:schemeClr val="tx1"/>
                </a:solidFill>
                <a:latin typeface="+mn-lt"/>
                <a:ea typeface="+mn-ea"/>
                <a:cs typeface="+mn-cs"/>
              </a:rPr>
              <a:t>Return on capital employed</a:t>
            </a:r>
            <a:r>
              <a:rPr lang="en-US" sz="1200" kern="1200" dirty="0" smtClean="0">
                <a:solidFill>
                  <a:schemeClr val="tx1"/>
                </a:solidFill>
                <a:latin typeface="+mn-lt"/>
                <a:ea typeface="+mn-ea"/>
                <a:cs typeface="+mn-cs"/>
              </a:rPr>
              <a:t>: The return on capital employed (ROCE) is a financial formula which can be used to measure the effectiveness and competitiveness of a business. In other terms, the ratio will aid in understanding how leverage a business produces income in its resources. The ROCE ratio has been one of the profitability ratios that could be used by investment analysts, shareholders and prospective buyers when assessing a corporation for development. As per the calculation it is analyzed that in 2018 capital employed was 6.5 but in 2019 decreased by -2.0 and reach on 4.5 that present the performance of company -2.0. These changes are coming in this ratio due to changes in capital employed of the company. </a:t>
            </a:r>
          </a:p>
          <a:p>
            <a:r>
              <a:rPr lang="en-US" sz="1200" b="1" kern="1200" dirty="0" smtClean="0">
                <a:solidFill>
                  <a:schemeClr val="tx1"/>
                </a:solidFill>
                <a:latin typeface="+mn-lt"/>
                <a:ea typeface="+mn-ea"/>
                <a:cs typeface="+mn-cs"/>
              </a:rPr>
              <a:t>Assets turnover</a:t>
            </a:r>
            <a:r>
              <a:rPr lang="en-US" sz="1200" kern="1200" dirty="0" smtClean="0">
                <a:solidFill>
                  <a:schemeClr val="tx1"/>
                </a:solidFill>
                <a:latin typeface="+mn-lt"/>
                <a:ea typeface="+mn-ea"/>
                <a:cs typeface="+mn-cs"/>
              </a:rPr>
              <a:t>: The asset turnover ratio tests the effectiveness of the company's assets for income or sales production. This relates the profits or earnings in dollars to the overall assets. The inventory turnover of assets computes generated from each dollar of their asset value. To analysis the turnover of assets in business and identify 0.44 and 0.47 in 2018 &amp; 2019 respectively. This ratio presents the performance 6.6. </a:t>
            </a:r>
          </a:p>
          <a:p>
            <a:r>
              <a:rPr lang="en-US" sz="1200" b="1" kern="1200" dirty="0" smtClean="0">
                <a:solidFill>
                  <a:schemeClr val="tx1"/>
                </a:solidFill>
                <a:latin typeface="+mn-lt"/>
                <a:ea typeface="+mn-ea"/>
                <a:cs typeface="+mn-cs"/>
              </a:rPr>
              <a:t>Gross profit</a:t>
            </a:r>
            <a:r>
              <a:rPr lang="en-US" sz="1200" kern="1200" dirty="0" smtClean="0">
                <a:solidFill>
                  <a:schemeClr val="tx1"/>
                </a:solidFill>
                <a:latin typeface="+mn-lt"/>
                <a:ea typeface="+mn-ea"/>
                <a:cs typeface="+mn-cs"/>
              </a:rPr>
              <a:t>: Also known as the Gross Profit Margin ratio, it provides a company's net profit received and net operating income (net sales) produced. The gross profit margin is a financial measure calculated as a proportion, and is thus multiplying the result by 100. Net sales, on the other hand, include all card payment revenue; gross profit is measured as net sales minus COGS. The gross profit ratio aims to analyze optimal sales rates and enhance the effectiveness of economic activity (</a:t>
            </a:r>
            <a:r>
              <a:rPr lang="en-US" sz="1200" kern="1200" dirty="0" err="1" smtClean="0">
                <a:solidFill>
                  <a:schemeClr val="tx1"/>
                </a:solidFill>
                <a:latin typeface="+mn-lt"/>
                <a:ea typeface="+mn-ea"/>
                <a:cs typeface="+mn-cs"/>
              </a:rPr>
              <a:t>Dwiastanti</a:t>
            </a:r>
            <a:r>
              <a:rPr lang="en-US" sz="1200" kern="1200" dirty="0" smtClean="0">
                <a:solidFill>
                  <a:schemeClr val="tx1"/>
                </a:solidFill>
                <a:latin typeface="+mn-lt"/>
                <a:ea typeface="+mn-ea"/>
                <a:cs typeface="+mn-cs"/>
              </a:rPr>
              <a:t>, 2015). It also aims to sort out the least popular cost of goods per product to the degree that a loss does not result for the company. As per the calculation it is analyzing that 30% in 2018 and 32% in 2019. Due to increase gross profit of company in 2019 increase performance by 2% that present good position of the company. </a:t>
            </a:r>
          </a:p>
          <a:p>
            <a:r>
              <a:rPr lang="en-US" sz="1200" b="1" kern="1200" dirty="0" smtClean="0">
                <a:solidFill>
                  <a:schemeClr val="tx1"/>
                </a:solidFill>
                <a:latin typeface="+mn-lt"/>
                <a:ea typeface="+mn-ea"/>
                <a:cs typeface="+mn-cs"/>
              </a:rPr>
              <a:t>Net operating profit</a:t>
            </a:r>
            <a:r>
              <a:rPr lang="en-US" sz="1200" kern="1200" dirty="0" smtClean="0">
                <a:solidFill>
                  <a:schemeClr val="tx1"/>
                </a:solidFill>
                <a:latin typeface="+mn-lt"/>
                <a:ea typeface="+mn-ea"/>
                <a:cs typeface="+mn-cs"/>
              </a:rPr>
              <a:t>: The operating margin calculates how often cash a company from a dollar of earnings, after accounting for adjustable manufacturing costs, including such salaries and manufactured goods, and just before making payments or taxes. It is computed by subtracting the operating income of an organization by its net revenue. As per the computation it is getting that 14.6% generate in 2018 whether 9.2% in 2019.  It does not present good performance of company in order to less operating profit. </a:t>
            </a:r>
          </a:p>
          <a:p>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sz="1200" b="1" u="sng" kern="1200" dirty="0" smtClean="0">
                <a:solidFill>
                  <a:schemeClr val="tx1"/>
                </a:solidFill>
                <a:latin typeface="+mn-lt"/>
                <a:ea typeface="+mn-ea"/>
                <a:cs typeface="+mn-cs"/>
              </a:rPr>
              <a:t>Efficiency</a:t>
            </a:r>
            <a:r>
              <a:rPr lang="en-US" sz="1200" kern="1200" dirty="0" smtClean="0">
                <a:solidFill>
                  <a:schemeClr val="tx1"/>
                </a:solidFill>
                <a:latin typeface="+mn-lt"/>
                <a:ea typeface="+mn-ea"/>
                <a:cs typeface="+mn-cs"/>
              </a:rPr>
              <a:t>: Generally, the efficiency ratio is used to assess how efficiently an organization effectively manages its resources and responsibilities. An output ratio can be used to measure the receivables turnover, the redemption of liabilities, the volume and use of equity, and the overall utilization of stock and machinery (</a:t>
            </a:r>
            <a:r>
              <a:rPr lang="en-US" sz="1200" kern="1200" dirty="0" err="1" smtClean="0">
                <a:solidFill>
                  <a:schemeClr val="tx1"/>
                </a:solidFill>
                <a:latin typeface="+mn-lt"/>
                <a:ea typeface="+mn-ea"/>
                <a:cs typeface="+mn-cs"/>
              </a:rPr>
              <a:t>Dzhandzhugazova</a:t>
            </a:r>
            <a:r>
              <a:rPr lang="en-US" sz="1200" kern="1200" dirty="0" smtClean="0">
                <a:solidFill>
                  <a:schemeClr val="tx1"/>
                </a:solidFill>
                <a:latin typeface="+mn-lt"/>
                <a:ea typeface="+mn-ea"/>
                <a:cs typeface="+mn-cs"/>
              </a:rPr>
              <a:t> and et.al, 2015). This ratio can also be used to monitor and evaluate financial and commercial bank results. Experts use output ratios, also named operation ratios, to monitor the effectiveness of the short-term or present quality of a product. Both of these calculations utilize figures in the existing assets of a corporation or interest expense, evaluating the economic activities.</a:t>
            </a:r>
          </a:p>
          <a:p>
            <a:r>
              <a:rPr lang="en-US" sz="1200" b="1" kern="1200" dirty="0" smtClean="0">
                <a:solidFill>
                  <a:schemeClr val="tx1"/>
                </a:solidFill>
                <a:latin typeface="+mn-lt"/>
                <a:ea typeface="+mn-ea"/>
                <a:cs typeface="+mn-cs"/>
              </a:rPr>
              <a:t>Non-current assets turnover</a:t>
            </a:r>
            <a:r>
              <a:rPr lang="en-US" sz="1200" kern="1200" dirty="0" smtClean="0">
                <a:solidFill>
                  <a:schemeClr val="tx1"/>
                </a:solidFill>
                <a:latin typeface="+mn-lt"/>
                <a:ea typeface="+mn-ea"/>
                <a:cs typeface="+mn-cs"/>
              </a:rPr>
              <a:t>: Asset turnover ratio is the ratio between both the sum of the profits or income of a corporation and the amount of its properties. This is an measure of the efficiently a company deploys its assets to generate earnings the revenues. It tests the institution's capacity to produce revenue in its company employees. A probable version is the profit margin of intangible assets (revenue − non-current assets). This ratio calculate by company to analysis the efficiency and as per the calculate it is analyzing that 0.47 in 2018 and 0.49 in 2019 so it direct impact on the performance that identify 3.5 which is not good. </a:t>
            </a:r>
          </a:p>
          <a:p>
            <a:r>
              <a:rPr lang="en-US" sz="1200" b="1" kern="1200" dirty="0" smtClean="0">
                <a:solidFill>
                  <a:schemeClr val="tx1"/>
                </a:solidFill>
                <a:latin typeface="+mn-lt"/>
                <a:ea typeface="+mn-ea"/>
                <a:cs typeface="+mn-cs"/>
              </a:rPr>
              <a:t>Inventory turnover</a:t>
            </a:r>
            <a:r>
              <a:rPr lang="en-US" sz="1200" kern="1200" dirty="0" smtClean="0">
                <a:solidFill>
                  <a:schemeClr val="tx1"/>
                </a:solidFill>
                <a:latin typeface="+mn-lt"/>
                <a:ea typeface="+mn-ea"/>
                <a:cs typeface="+mn-cs"/>
              </a:rPr>
              <a:t>: Inventory turnover is a measure that indicates how often years a company owns and position update in a specified timeframe. A firm will then multiply the times by the inventory turnover equation in the timeframe to measure the days it sells directly to its customer on board. In the year 2018, 37.5 turnover of inventory and 57.3 in the year 2019. It is not presenting good for business and this change come in the company due to sale out and purchase assets. Due to come changes in sales impact on the calculation in direct manner. </a:t>
            </a:r>
          </a:p>
          <a:p>
            <a:r>
              <a:rPr lang="en-US" sz="1200" b="1" u="sng" kern="1200" dirty="0" smtClean="0">
                <a:solidFill>
                  <a:schemeClr val="tx1"/>
                </a:solidFill>
                <a:latin typeface="+mn-lt"/>
                <a:ea typeface="+mn-ea"/>
                <a:cs typeface="+mn-cs"/>
              </a:rPr>
              <a:t>Liquidity</a:t>
            </a:r>
            <a:r>
              <a:rPr lang="en-US" sz="1200" kern="1200" dirty="0" smtClean="0">
                <a:solidFill>
                  <a:schemeClr val="tx1"/>
                </a:solidFill>
                <a:latin typeface="+mn-lt"/>
                <a:ea typeface="+mn-ea"/>
                <a:cs typeface="+mn-cs"/>
              </a:rPr>
              <a:t>: The word liquidity is characterized as an organization to meet its payment commitments whenever due. Therefore, the liquidity ratio is a calculation used to calculate the capacity of a firm to pay its quick-term liabilities. There are 3 main formulas which fall underneath the liquidity ratio classification. The present ratio of the three is by far the most progressive. Acid ratio follows, and cash ratio follows. When trying to reliably calculate a firm's liquidity, such three measures are frequently clustered together via money managers (</a:t>
            </a:r>
            <a:r>
              <a:rPr lang="en-US" sz="1200" kern="1200" dirty="0" err="1" smtClean="0">
                <a:solidFill>
                  <a:schemeClr val="tx1"/>
                </a:solidFill>
                <a:latin typeface="+mn-lt"/>
                <a:ea typeface="+mn-ea"/>
                <a:cs typeface="+mn-cs"/>
              </a:rPr>
              <a:t>Florido</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Adame</a:t>
            </a:r>
            <a:r>
              <a:rPr lang="en-US" sz="1200" kern="1200" dirty="0" smtClean="0">
                <a:solidFill>
                  <a:schemeClr val="tx1"/>
                </a:solidFill>
                <a:latin typeface="+mn-lt"/>
                <a:ea typeface="+mn-ea"/>
                <a:cs typeface="+mn-cs"/>
              </a:rPr>
              <a:t> and </a:t>
            </a:r>
            <a:r>
              <a:rPr lang="en-US" sz="1200" kern="1200" dirty="0" err="1" smtClean="0">
                <a:solidFill>
                  <a:schemeClr val="tx1"/>
                </a:solidFill>
                <a:latin typeface="+mn-lt"/>
                <a:ea typeface="+mn-ea"/>
                <a:cs typeface="+mn-cs"/>
              </a:rPr>
              <a:t>Tagle</a:t>
            </a:r>
            <a:r>
              <a:rPr lang="en-US" sz="1200" kern="1200" dirty="0" smtClean="0">
                <a:solidFill>
                  <a:schemeClr val="tx1"/>
                </a:solidFill>
                <a:latin typeface="+mn-lt"/>
                <a:ea typeface="+mn-ea"/>
                <a:cs typeface="+mn-cs"/>
              </a:rPr>
              <a:t>, 2015). Liquidity ratios are an essential category of financial indicators used to evaluate the efficacy of a borrower to repay existing debt while requiring outside assets. Liquidity ratios calculate the willingness of a business to meet debt obligations and their margin of safety by measuring indicators like current ratio, rapid ratio and cash conversion cycle.</a:t>
            </a:r>
          </a:p>
          <a:p>
            <a:r>
              <a:rPr lang="en-US" sz="1200" b="1" kern="1200" dirty="0" smtClean="0">
                <a:solidFill>
                  <a:schemeClr val="tx1"/>
                </a:solidFill>
                <a:latin typeface="+mn-lt"/>
                <a:ea typeface="+mn-ea"/>
                <a:cs typeface="+mn-cs"/>
              </a:rPr>
              <a:t>Current ratio</a:t>
            </a:r>
            <a:r>
              <a:rPr lang="en-US" sz="1200" kern="1200" dirty="0" smtClean="0">
                <a:solidFill>
                  <a:schemeClr val="tx1"/>
                </a:solidFill>
                <a:latin typeface="+mn-lt"/>
                <a:ea typeface="+mn-ea"/>
                <a:cs typeface="+mn-cs"/>
              </a:rPr>
              <a:t>: The current ratio is a financial ratio, which calculates the ability of the firm to meet short-term or unpaid commitments in one period. This shows shareholders how a firm can optimize its helps users of financial statements position to pay its gross obligations and other current liabilities (</a:t>
            </a:r>
            <a:r>
              <a:rPr lang="en-US" sz="1200" kern="1200" dirty="0" err="1" smtClean="0">
                <a:solidFill>
                  <a:schemeClr val="tx1"/>
                </a:solidFill>
                <a:latin typeface="+mn-lt"/>
                <a:ea typeface="+mn-ea"/>
                <a:cs typeface="+mn-cs"/>
              </a:rPr>
              <a:t>Valaskova</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Kliestik</a:t>
            </a:r>
            <a:r>
              <a:rPr lang="en-US" sz="1200" kern="1200" dirty="0" smtClean="0">
                <a:solidFill>
                  <a:schemeClr val="tx1"/>
                </a:solidFill>
                <a:latin typeface="+mn-lt"/>
                <a:ea typeface="+mn-ea"/>
                <a:cs typeface="+mn-cs"/>
              </a:rPr>
              <a:t> and </a:t>
            </a:r>
            <a:r>
              <a:rPr lang="en-US" sz="1200" kern="1200" dirty="0" err="1" smtClean="0">
                <a:solidFill>
                  <a:schemeClr val="tx1"/>
                </a:solidFill>
                <a:latin typeface="+mn-lt"/>
                <a:ea typeface="+mn-ea"/>
                <a:cs typeface="+mn-cs"/>
              </a:rPr>
              <a:t>Kovacova</a:t>
            </a:r>
            <a:r>
              <a:rPr lang="en-US" sz="1200" kern="1200" dirty="0" smtClean="0">
                <a:solidFill>
                  <a:schemeClr val="tx1"/>
                </a:solidFill>
                <a:latin typeface="+mn-lt"/>
                <a:ea typeface="+mn-ea"/>
                <a:cs typeface="+mn-cs"/>
              </a:rPr>
              <a:t>, 2018). From the calculation it is saying that in the year meets with the ideal ratio 2.1 in 2018 and in the 2019 reach on 1.5 and did not meet with the ideal ratio which is 2:1. These changes are coming in this ratio changes in current assets and current liabilities. It presents effect on performance in negative manner -28.6. </a:t>
            </a:r>
          </a:p>
          <a:p>
            <a:r>
              <a:rPr lang="en-US" sz="1200" b="1" kern="1200" dirty="0" smtClean="0">
                <a:solidFill>
                  <a:schemeClr val="tx1"/>
                </a:solidFill>
                <a:latin typeface="+mn-lt"/>
                <a:ea typeface="+mn-ea"/>
                <a:cs typeface="+mn-cs"/>
              </a:rPr>
              <a:t>Acid test</a:t>
            </a:r>
            <a:r>
              <a:rPr lang="en-US" sz="1200" kern="1200" dirty="0" smtClean="0">
                <a:solidFill>
                  <a:schemeClr val="tx1"/>
                </a:solidFill>
                <a:latin typeface="+mn-lt"/>
                <a:ea typeface="+mn-ea"/>
                <a:cs typeface="+mn-cs"/>
              </a:rPr>
              <a:t>: As per the analysis it is understand that in the year 2018 get 1.5 and in 2019 0.7 which is not presenting good liquidity position. In the year 2019 did not meet with the ideal ratio which is 1:1. </a:t>
            </a:r>
          </a:p>
          <a:p>
            <a:r>
              <a:rPr lang="en-US" sz="1200" b="1" kern="1200" dirty="0" smtClean="0">
                <a:solidFill>
                  <a:schemeClr val="tx1"/>
                </a:solidFill>
                <a:latin typeface="+mn-lt"/>
                <a:ea typeface="+mn-ea"/>
                <a:cs typeface="+mn-cs"/>
              </a:rPr>
              <a:t>Creditor’s days</a:t>
            </a:r>
            <a:r>
              <a:rPr lang="en-US" sz="1200" kern="1200" dirty="0" smtClean="0">
                <a:solidFill>
                  <a:schemeClr val="tx1"/>
                </a:solidFill>
                <a:latin typeface="+mn-lt"/>
                <a:ea typeface="+mn-ea"/>
                <a:cs typeface="+mn-cs"/>
              </a:rPr>
              <a:t>: When company takes loan from the outsider so require paying off in particular time period. In 2018 creditor day 65.7 days but it increase in 2019 was 71.6 days which is increased for company and good for the company. </a:t>
            </a:r>
          </a:p>
          <a:p>
            <a:r>
              <a:rPr lang="en-US" sz="1200" b="1" kern="1200" dirty="0" smtClean="0">
                <a:solidFill>
                  <a:schemeClr val="tx1"/>
                </a:solidFill>
                <a:latin typeface="+mn-lt"/>
                <a:ea typeface="+mn-ea"/>
                <a:cs typeface="+mn-cs"/>
              </a:rPr>
              <a:t>Debtor’s days</a:t>
            </a:r>
            <a:r>
              <a:rPr lang="en-US" sz="1200" kern="1200" dirty="0" smtClean="0">
                <a:solidFill>
                  <a:schemeClr val="tx1"/>
                </a:solidFill>
                <a:latin typeface="+mn-lt"/>
                <a:ea typeface="+mn-ea"/>
                <a:cs typeface="+mn-cs"/>
              </a:rPr>
              <a:t>: The Company collects the amount from the debtors and for this set the specific time frame. In 2018 debtor time period were 36.5 and in 2019 increase 38 which s not good for the company. Due to increase days company collect amount late that impact on the interest and others payment activities directly </a:t>
            </a:r>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r>
              <a:rPr lang="en-US" sz="1200" b="1" u="sng" kern="1200" dirty="0" smtClean="0">
                <a:solidFill>
                  <a:schemeClr val="tx1"/>
                </a:solidFill>
                <a:latin typeface="+mn-lt"/>
                <a:ea typeface="+mn-ea"/>
                <a:cs typeface="+mn-cs"/>
              </a:rPr>
              <a:t>Capital structure</a:t>
            </a:r>
            <a:r>
              <a:rPr lang="en-US" sz="1200" kern="1200" dirty="0" smtClean="0">
                <a:solidFill>
                  <a:schemeClr val="tx1"/>
                </a:solidFill>
                <a:latin typeface="+mn-lt"/>
                <a:ea typeface="+mn-ea"/>
                <a:cs typeface="+mn-cs"/>
              </a:rPr>
              <a:t>: This ratio is the fundamental measure of capital structure, which is measured mostly during balance sheet portion of the horizontal examination of the obligations. It's being used to test the quality of the equality and economic as regards overseas investment. The greater the score, the stronger the corporate accounting position and thus improve the organization's solvency and financial health (increased debt feel increasingly the potential to incur new liability in the long term). If the value of the standard is small, review of the corporate profitability is advised to test the explanations for high levels of debt: higher long-term debt influences the financial health, whereas higher quick-term debt influences investment capacity. </a:t>
            </a:r>
          </a:p>
          <a:p>
            <a:r>
              <a:rPr lang="en-US" sz="1200" b="1" kern="1200" dirty="0" smtClean="0">
                <a:solidFill>
                  <a:schemeClr val="tx1"/>
                </a:solidFill>
                <a:latin typeface="+mn-lt"/>
                <a:ea typeface="+mn-ea"/>
                <a:cs typeface="+mn-cs"/>
              </a:rPr>
              <a:t>Debt to equity</a:t>
            </a:r>
            <a:r>
              <a:rPr lang="en-US" sz="1200" kern="1200" dirty="0" smtClean="0">
                <a:solidFill>
                  <a:schemeClr val="tx1"/>
                </a:solidFill>
                <a:latin typeface="+mn-lt"/>
                <a:ea typeface="+mn-ea"/>
                <a:cs typeface="+mn-cs"/>
              </a:rPr>
              <a:t>: This ratio calculation presents that 21.6 in 2018 and 31.1 in 2019 and the changes in ratio based on the debtors and equity of the company. </a:t>
            </a:r>
          </a:p>
          <a:p>
            <a:r>
              <a:rPr lang="en-US" sz="1200" b="1" kern="1200" dirty="0" smtClean="0">
                <a:solidFill>
                  <a:schemeClr val="tx1"/>
                </a:solidFill>
                <a:latin typeface="+mn-lt"/>
                <a:ea typeface="+mn-ea"/>
                <a:cs typeface="+mn-cs"/>
              </a:rPr>
              <a:t>Debt to capital</a:t>
            </a:r>
            <a:r>
              <a:rPr lang="en-US" sz="1200" kern="1200" dirty="0" smtClean="0">
                <a:solidFill>
                  <a:schemeClr val="tx1"/>
                </a:solidFill>
                <a:latin typeface="+mn-lt"/>
                <a:ea typeface="+mn-ea"/>
                <a:cs typeface="+mn-cs"/>
              </a:rPr>
              <a:t>: This ratio based on the debt and capital of the company and in 2018 it is calculated 17.8 and in 2019 23.7. These changes impact on the performance and identify 5.9 in the business. </a:t>
            </a:r>
          </a:p>
          <a:p>
            <a:r>
              <a:rPr lang="en-US" sz="1200" b="1" kern="1200" dirty="0" smtClean="0">
                <a:solidFill>
                  <a:schemeClr val="tx1"/>
                </a:solidFill>
                <a:latin typeface="+mn-lt"/>
                <a:ea typeface="+mn-ea"/>
                <a:cs typeface="+mn-cs"/>
              </a:rPr>
              <a:t>Interest cover</a:t>
            </a:r>
            <a:r>
              <a:rPr lang="en-US" sz="1200" kern="1200" dirty="0" smtClean="0">
                <a:solidFill>
                  <a:schemeClr val="tx1"/>
                </a:solidFill>
                <a:latin typeface="+mn-lt"/>
                <a:ea typeface="+mn-ea"/>
                <a:cs typeface="+mn-cs"/>
              </a:rPr>
              <a:t>: The interest coverage ratio is used to determine how often magnitudes an enterprise including its accessible income can handle its existing loan repayments (</a:t>
            </a:r>
            <a:r>
              <a:rPr lang="en-US" sz="1200" kern="1200" dirty="0" err="1" smtClean="0">
                <a:solidFill>
                  <a:schemeClr val="tx1"/>
                </a:solidFill>
                <a:latin typeface="+mn-lt"/>
                <a:ea typeface="+mn-ea"/>
                <a:cs typeface="+mn-cs"/>
              </a:rPr>
              <a:t>Kinyua</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Mwangi</a:t>
            </a:r>
            <a:r>
              <a:rPr lang="en-US" sz="1200" kern="1200" dirty="0" smtClean="0">
                <a:solidFill>
                  <a:schemeClr val="tx1"/>
                </a:solidFill>
                <a:latin typeface="+mn-lt"/>
                <a:ea typeface="+mn-ea"/>
                <a:cs typeface="+mn-cs"/>
              </a:rPr>
              <a:t> and </a:t>
            </a:r>
            <a:r>
              <a:rPr lang="en-US" sz="1200" kern="1200" dirty="0" err="1" smtClean="0">
                <a:solidFill>
                  <a:schemeClr val="tx1"/>
                </a:solidFill>
                <a:latin typeface="+mn-lt"/>
                <a:ea typeface="+mn-ea"/>
                <a:cs typeface="+mn-cs"/>
              </a:rPr>
              <a:t>Riro</a:t>
            </a:r>
            <a:r>
              <a:rPr lang="en-US" sz="1200" kern="1200" dirty="0" smtClean="0">
                <a:solidFill>
                  <a:schemeClr val="tx1"/>
                </a:solidFill>
                <a:latin typeface="+mn-lt"/>
                <a:ea typeface="+mn-ea"/>
                <a:cs typeface="+mn-cs"/>
              </a:rPr>
              <a:t>, 2015). The ratio is computed by subtracting profits of a business until taxes and interest (EBIT) by interest expenditures of the business for much the same duration. From the calculation of this ratio analysis that how many times covers interest and gets that in 2018 was 3.6 and n 2019 was 1.9. </a:t>
            </a:r>
          </a:p>
          <a:p>
            <a:r>
              <a:rPr lang="en-US" sz="1200" b="1" u="sng" kern="1200" dirty="0" smtClean="0">
                <a:solidFill>
                  <a:schemeClr val="tx1"/>
                </a:solidFill>
                <a:latin typeface="+mn-lt"/>
                <a:ea typeface="+mn-ea"/>
                <a:cs typeface="+mn-cs"/>
              </a:rPr>
              <a:t>Investments</a:t>
            </a:r>
            <a:r>
              <a:rPr lang="en-US" sz="1200" kern="1200" dirty="0" smtClean="0">
                <a:solidFill>
                  <a:schemeClr val="tx1"/>
                </a:solidFill>
                <a:latin typeface="+mn-lt"/>
                <a:ea typeface="+mn-ea"/>
                <a:cs typeface="+mn-cs"/>
              </a:rPr>
              <a:t>: The investment benefit ratio is the ratio of the total equity profits of an insurance firm to the paid bonuses. The investment benefit ratio measures the profits an insurance agency receives from its bank lending instead of from its activities. This is used to assess one compensation firm’s profitability. Investment measures used to measure the effectiveness of a company's assets, such as the profit ratio, operating income and profits rate. While also being of significant concern to the common stockholders, valuation ratios are of concern to prospective buyers, consultants and rivals as well. </a:t>
            </a:r>
          </a:p>
          <a:p>
            <a:r>
              <a:rPr lang="en-US" sz="1200" b="1" kern="1200" dirty="0" smtClean="0">
                <a:solidFill>
                  <a:schemeClr val="tx1"/>
                </a:solidFill>
                <a:latin typeface="+mn-lt"/>
                <a:ea typeface="+mn-ea"/>
                <a:cs typeface="+mn-cs"/>
              </a:rPr>
              <a:t>Earnings per share</a:t>
            </a:r>
            <a:r>
              <a:rPr lang="en-US" sz="1200" kern="1200" dirty="0" smtClean="0">
                <a:solidFill>
                  <a:schemeClr val="tx1"/>
                </a:solidFill>
                <a:latin typeface="+mn-lt"/>
                <a:ea typeface="+mn-ea"/>
                <a:cs typeface="+mn-cs"/>
              </a:rPr>
              <a:t>: As per the calculation of this ratio it is analyzing that in the year 2018 generate earnings 8.0 and in 2019 generate 4.0. </a:t>
            </a:r>
          </a:p>
          <a:p>
            <a:r>
              <a:rPr lang="en-US" sz="1200" b="1" kern="1200" dirty="0" smtClean="0">
                <a:solidFill>
                  <a:schemeClr val="tx1"/>
                </a:solidFill>
                <a:latin typeface="+mn-lt"/>
                <a:ea typeface="+mn-ea"/>
                <a:cs typeface="+mn-cs"/>
              </a:rPr>
              <a:t>Price earnings ratio</a:t>
            </a:r>
            <a:r>
              <a:rPr lang="en-US" sz="1200" kern="1200" dirty="0" smtClean="0">
                <a:solidFill>
                  <a:schemeClr val="tx1"/>
                </a:solidFill>
                <a:latin typeface="+mn-lt"/>
                <a:ea typeface="+mn-ea"/>
                <a:cs typeface="+mn-cs"/>
              </a:rPr>
              <a:t>: Essentially, the price-to-profits ratio shows the total sum that a shareholder would plan to pay in a product to promote one total of the profits from that company (</a:t>
            </a:r>
            <a:r>
              <a:rPr lang="en-US" sz="1200" kern="1200" dirty="0" err="1" smtClean="0">
                <a:solidFill>
                  <a:schemeClr val="tx1"/>
                </a:solidFill>
                <a:latin typeface="+mn-lt"/>
                <a:ea typeface="+mn-ea"/>
                <a:cs typeface="+mn-cs"/>
              </a:rPr>
              <a:t>Linnerooth</a:t>
            </a:r>
            <a:r>
              <a:rPr lang="en-US" sz="1200" kern="1200" dirty="0" smtClean="0">
                <a:solidFill>
                  <a:schemeClr val="tx1"/>
                </a:solidFill>
                <a:latin typeface="+mn-lt"/>
                <a:ea typeface="+mn-ea"/>
                <a:cs typeface="+mn-cs"/>
              </a:rPr>
              <a:t>-Bayer and </a:t>
            </a:r>
            <a:r>
              <a:rPr lang="en-US" sz="1200" kern="1200" dirty="0" err="1" smtClean="0">
                <a:solidFill>
                  <a:schemeClr val="tx1"/>
                </a:solidFill>
                <a:latin typeface="+mn-lt"/>
                <a:ea typeface="+mn-ea"/>
                <a:cs typeface="+mn-cs"/>
              </a:rPr>
              <a:t>Hochrainer</a:t>
            </a:r>
            <a:r>
              <a:rPr lang="en-US" sz="1200" kern="1200" dirty="0" smtClean="0">
                <a:solidFill>
                  <a:schemeClr val="tx1"/>
                </a:solidFill>
                <a:latin typeface="+mn-lt"/>
                <a:ea typeface="+mn-ea"/>
                <a:cs typeface="+mn-cs"/>
              </a:rPr>
              <a:t>-Stigler, 2015). That's why the P / E are often called the variable quality, since it indicates how much shareholders are paying per dollar of income. After the calculation of this ratio get results 18.0 and 40.5 in 2018 &amp; 2019 respectively. </a:t>
            </a:r>
          </a:p>
          <a:p>
            <a:r>
              <a:rPr lang="en-US" sz="1200" b="1" kern="1200" dirty="0" smtClean="0">
                <a:solidFill>
                  <a:schemeClr val="tx1"/>
                </a:solidFill>
                <a:latin typeface="+mn-lt"/>
                <a:ea typeface="+mn-ea"/>
                <a:cs typeface="+mn-cs"/>
              </a:rPr>
              <a:t>Dividends per share</a:t>
            </a:r>
            <a:r>
              <a:rPr lang="en-US" sz="1200" kern="1200" dirty="0" smtClean="0">
                <a:solidFill>
                  <a:schemeClr val="tx1"/>
                </a:solidFill>
                <a:latin typeface="+mn-lt"/>
                <a:ea typeface="+mn-ea"/>
                <a:cs typeface="+mn-cs"/>
              </a:rPr>
              <a:t>: Dividend per share ( DPS) is the amount of declared dividends for every outstanding common share issued by a corporation. The estimate is measured by deducting over an amount of time the maximum payments made by an enterprise such as stock dividends by the weighted average amount of ordinary share capital. The company gives dividends to shareholders on their share and for this calculate dividend every year which was 4 in 2018 and in 2019 did not allocate any dividend due to face many losses. </a:t>
            </a:r>
          </a:p>
          <a:p>
            <a:r>
              <a:rPr lang="en-US" sz="1200" b="1" kern="1200" dirty="0" smtClean="0">
                <a:solidFill>
                  <a:schemeClr val="tx1"/>
                </a:solidFill>
                <a:latin typeface="+mn-lt"/>
                <a:ea typeface="+mn-ea"/>
                <a:cs typeface="+mn-cs"/>
              </a:rPr>
              <a:t>Dividends percentage payout</a:t>
            </a:r>
            <a:r>
              <a:rPr lang="en-US" sz="1200" kern="1200" dirty="0" smtClean="0">
                <a:solidFill>
                  <a:schemeClr val="tx1"/>
                </a:solidFill>
                <a:latin typeface="+mn-lt"/>
                <a:ea typeface="+mn-ea"/>
                <a:cs typeface="+mn-cs"/>
              </a:rPr>
              <a:t>: The payout ratio for dividends is the aggregate amount of dividends per share comparable to the firm's total revenue (</a:t>
            </a:r>
            <a:r>
              <a:rPr lang="en-US" sz="1200" kern="1200" dirty="0" err="1" smtClean="0">
                <a:solidFill>
                  <a:schemeClr val="tx1"/>
                </a:solidFill>
                <a:latin typeface="+mn-lt"/>
                <a:ea typeface="+mn-ea"/>
                <a:cs typeface="+mn-cs"/>
              </a:rPr>
              <a:t>Morozko</a:t>
            </a:r>
            <a:r>
              <a:rPr lang="en-US" sz="1200" kern="1200" dirty="0" smtClean="0">
                <a:solidFill>
                  <a:schemeClr val="tx1"/>
                </a:solidFill>
                <a:latin typeface="+mn-lt"/>
                <a:ea typeface="+mn-ea"/>
                <a:cs typeface="+mn-cs"/>
              </a:rPr>
              <a:t> and </a:t>
            </a:r>
            <a:r>
              <a:rPr lang="en-US" sz="1200" kern="1200" dirty="0" err="1" smtClean="0">
                <a:solidFill>
                  <a:schemeClr val="tx1"/>
                </a:solidFill>
                <a:latin typeface="+mn-lt"/>
                <a:ea typeface="+mn-ea"/>
                <a:cs typeface="+mn-cs"/>
              </a:rPr>
              <a:t>Didenko</a:t>
            </a:r>
            <a:r>
              <a:rPr lang="en-US" sz="1200" kern="1200" dirty="0" smtClean="0">
                <a:solidFill>
                  <a:schemeClr val="tx1"/>
                </a:solidFill>
                <a:latin typeface="+mn-lt"/>
                <a:ea typeface="+mn-ea"/>
                <a:cs typeface="+mn-cs"/>
              </a:rPr>
              <a:t>, 2018). It is the proportion of earnings income invested by shareholders. From the calculation it is getting that percentage payout 50 in 2018 and no payout in 2019. </a:t>
            </a:r>
          </a:p>
          <a:p>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As per the above report it has been concluded that in a business conduct various types of financial activities that manage by the business in systematic manner. Financial management is the operation involved in designing, collecting, managing and maintaining the resources used throughout the enterprise. Calculating turnover ratio can allow clients make more informed decisions about pricing, manufacturing, marketing and available stock purchases. Due to low liquidity position in 2019 face problem of pay off short term debt. For the improvement require to arrange funds to maintain liquidity in business. A healthy debt-to - equity ratio is between around 1 and 1.5. The optimal debt-to - equity ratio, nevertheless, can differ vary by industry, as some businesses use much more debt funding than others. Capital-intensive industries such as the economic and industrial sectors often have higher percentages, which may exceed 2. The company tries to generate more profitability to pay dividend to shareholders and for this set effective brand image of the company. For this improvements require to in the perspective of a dividend shareholder, a level of 35 per cent to 55 per cent is considered safe and acceptable. A business that is expected to pay about half of its profits as dividends shows the business is very well known and a growing market. A business with a strong earnings per share is possible to manufacture a considerable profit for shareholders, or it could pouching the money directly into its sector for further development; in either case, a high ratio implies a possibly wise investment, dependent on the stock prices.</a:t>
            </a:r>
          </a:p>
          <a:p>
            <a:endParaRPr lang="en-US" dirty="0"/>
          </a:p>
        </p:txBody>
      </p:sp>
      <p:sp>
        <p:nvSpPr>
          <p:cNvPr id="4" name="Slide Number Placeholder 3"/>
          <p:cNvSpPr>
            <a:spLocks noGrp="1"/>
          </p:cNvSpPr>
          <p:nvPr>
            <p:ph type="sldNum" sz="quarter" idx="10"/>
          </p:nvPr>
        </p:nvSpPr>
        <p:spPr/>
        <p:txBody>
          <a:bodyPr/>
          <a:lstStyle/>
          <a:p>
            <a:fld id="{0CD0A73E-B7E8-4364-9CF8-A0E526135F10}"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C055B3BE-F496-4148-8113-45947DED19B1}" type="datetimeFigureOut">
              <a:rPr lang="en-US" smtClean="0"/>
              <a:t>24-Jul-20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DE99F6A-202F-4653-A444-AEABFF07B53B}"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055B3BE-F496-4148-8113-45947DED19B1}" type="datetimeFigureOut">
              <a:rPr lang="en-US" smtClean="0"/>
              <a:t>24-Jul-20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E99F6A-202F-4653-A444-AEABFF07B53B}"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055B3BE-F496-4148-8113-45947DED19B1}" type="datetimeFigureOut">
              <a:rPr lang="en-US" smtClean="0"/>
              <a:t>24-Jul-20</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DE99F6A-202F-4653-A444-AEABFF07B53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055B3BE-F496-4148-8113-45947DED19B1}" type="datetimeFigureOut">
              <a:rPr lang="en-US" smtClean="0"/>
              <a:t>24-Jul-20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E99F6A-202F-4653-A444-AEABFF07B53B}"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055B3BE-F496-4148-8113-45947DED19B1}" type="datetimeFigureOut">
              <a:rPr lang="en-US" smtClean="0"/>
              <a:t>24-Jul-20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E99F6A-202F-4653-A444-AEABFF07B53B}"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055B3BE-F496-4148-8113-45947DED19B1}" type="datetimeFigureOut">
              <a:rPr lang="en-US" smtClean="0"/>
              <a:t>24-Jul-20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E99F6A-202F-4653-A444-AEABFF07B53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55B3BE-F496-4148-8113-45947DED19B1}" type="datetimeFigureOut">
              <a:rPr lang="en-US" smtClean="0"/>
              <a:t>24-Jul-20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E99F6A-202F-4653-A444-AEABFF07B53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055B3BE-F496-4148-8113-45947DED19B1}" type="datetimeFigureOut">
              <a:rPr lang="en-US" smtClean="0"/>
              <a:t>24-Jul-20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E99F6A-202F-4653-A444-AEABFF07B53B}"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055B3BE-F496-4148-8113-45947DED19B1}" type="datetimeFigureOut">
              <a:rPr lang="en-US" smtClean="0"/>
              <a:t>24-Jul-20</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3DE99F6A-202F-4653-A444-AEABFF07B53B}"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055B3BE-F496-4148-8113-45947DED19B1}" type="datetimeFigureOut">
              <a:rPr lang="en-US" smtClean="0"/>
              <a:t>24-Jul-20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E99F6A-202F-4653-A444-AEABFF07B53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055B3BE-F496-4148-8113-45947DED19B1}" type="datetimeFigureOut">
              <a:rPr lang="en-US" smtClean="0"/>
              <a:t>24-Jul-20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E99F6A-202F-4653-A444-AEABFF07B53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055B3BE-F496-4148-8113-45947DED19B1}" type="datetimeFigureOut">
              <a:rPr lang="en-US" smtClean="0"/>
              <a:t>24-Jul-20</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DE99F6A-202F-4653-A444-AEABFF07B53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b="1" smtClean="0">
                <a:latin typeface="Times New Roman" pitchFamily="18" charset="0"/>
                <a:cs typeface="Times New Roman" pitchFamily="18" charset="0"/>
              </a:rPr>
              <a:t>Financial Management For Hotel Industry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Table Of Content</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pPr algn="just">
              <a:lnSpc>
                <a:spcPct val="150000"/>
              </a:lnSpc>
            </a:pPr>
            <a:r>
              <a:rPr lang="en-US" sz="2200" dirty="0" smtClean="0">
                <a:latin typeface="Times New Roman" pitchFamily="18" charset="0"/>
                <a:cs typeface="Times New Roman" pitchFamily="18" charset="0"/>
              </a:rPr>
              <a:t>Executive Summary</a:t>
            </a:r>
          </a:p>
          <a:p>
            <a:pPr algn="just">
              <a:lnSpc>
                <a:spcPct val="150000"/>
              </a:lnSpc>
            </a:pPr>
            <a:r>
              <a:rPr lang="en-US" sz="2200" dirty="0" smtClean="0">
                <a:latin typeface="Times New Roman" pitchFamily="18" charset="0"/>
                <a:cs typeface="Times New Roman" pitchFamily="18" charset="0"/>
              </a:rPr>
              <a:t>Summary of results</a:t>
            </a:r>
          </a:p>
          <a:p>
            <a:pPr algn="just">
              <a:lnSpc>
                <a:spcPct val="150000"/>
              </a:lnSpc>
            </a:pPr>
            <a:r>
              <a:rPr lang="en-US" sz="2200" dirty="0" smtClean="0">
                <a:latin typeface="Times New Roman" pitchFamily="18" charset="0"/>
                <a:cs typeface="Times New Roman" pitchFamily="18" charset="0"/>
              </a:rPr>
              <a:t>Analysis of each family ratio</a:t>
            </a:r>
          </a:p>
          <a:p>
            <a:pPr algn="just">
              <a:lnSpc>
                <a:spcPct val="150000"/>
              </a:lnSpc>
            </a:pPr>
            <a:r>
              <a:rPr lang="en-US" sz="2200" dirty="0" smtClean="0">
                <a:latin typeface="Times New Roman" pitchFamily="18" charset="0"/>
                <a:cs typeface="Times New Roman" pitchFamily="18" charset="0"/>
              </a:rPr>
              <a:t>Conclusion</a:t>
            </a:r>
          </a:p>
          <a:p>
            <a:pPr algn="just">
              <a:lnSpc>
                <a:spcPct val="150000"/>
              </a:lnSpc>
            </a:pPr>
            <a:r>
              <a:rPr lang="en-US" sz="2200" dirty="0" smtClean="0">
                <a:latin typeface="Times New Roman" pitchFamily="18" charset="0"/>
                <a:cs typeface="Times New Roman" pitchFamily="18" charset="0"/>
              </a:rPr>
              <a:t>References</a:t>
            </a:r>
            <a:endParaRPr lang="en-US" sz="22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Executive Summary</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a:bodyPr>
          <a:lstStyle/>
          <a:p>
            <a:pPr algn="just">
              <a:lnSpc>
                <a:spcPct val="150000"/>
              </a:lnSpc>
              <a:buNone/>
            </a:pPr>
            <a:r>
              <a:rPr lang="en-US" sz="2200" dirty="0" smtClean="0">
                <a:latin typeface="Times New Roman" pitchFamily="18" charset="0"/>
                <a:cs typeface="Times New Roman" pitchFamily="18" charset="0"/>
              </a:rPr>
              <a:t>Finance represents the lifeline of any company. Finance, indeed, is still limited and so are most other tools. Financial management is first component of the economic reporting presentation</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This report based on Rangemaster Plc which is a manufacturing company that produce and supply of catering machine to hotel, restaurants and public services in United Kingdom. In this report analysis the financial performance of company and identify the changes that are coming in 2019 as compare of 2018. Along with focus on the financial ratio that accurately define the problem of the business. </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Summary Of Results</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lnSpcReduction="20000"/>
          </a:bodyPr>
          <a:lstStyle/>
          <a:p>
            <a:pPr algn="just">
              <a:lnSpc>
                <a:spcPct val="150000"/>
              </a:lnSpc>
            </a:pPr>
            <a:r>
              <a:rPr lang="en-US" sz="2200" b="1" dirty="0" smtClean="0">
                <a:latin typeface="Times New Roman" pitchFamily="18" charset="0"/>
                <a:cs typeface="Times New Roman" pitchFamily="18" charset="0"/>
              </a:rPr>
              <a:t>Summarized income statement</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main purpose is preparing of this statement to know net profit in particular accounting period. The company prepares this statement for the year 2018 and 2019 and analysis the differences in both years. In the year, 2018 sales revenue was 250,000 and in 2019 increase by 50000 reach on 300,000. </a:t>
            </a:r>
            <a:endParaRPr lang="en-US" sz="2200" dirty="0" smtClean="0">
              <a:latin typeface="Times New Roman" pitchFamily="18" charset="0"/>
              <a:cs typeface="Times New Roman" pitchFamily="18" charset="0"/>
            </a:endParaRPr>
          </a:p>
          <a:p>
            <a:pPr algn="just">
              <a:lnSpc>
                <a:spcPct val="150000"/>
              </a:lnSpc>
            </a:pPr>
            <a:r>
              <a:rPr lang="en-US" sz="2200" b="1" dirty="0" smtClean="0">
                <a:latin typeface="Times New Roman" pitchFamily="18" charset="0"/>
                <a:cs typeface="Times New Roman" pitchFamily="18" charset="0"/>
              </a:rPr>
              <a:t>Summarized statement of financial position</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main aim is preparing of this statement to present actual financial position of company in particular year along with presents total assets and total liabilities. The non-current assets were 528500 in 2018 that were increasing in 2019 by 84227 and reach on 612727 so identify the performance 15.9. </a:t>
            </a:r>
            <a:endParaRPr lang="en-US" sz="22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Analysis of Each Family </a:t>
            </a:r>
            <a:r>
              <a:rPr lang="en-US" b="1" dirty="0" smtClean="0">
                <a:solidFill>
                  <a:schemeClr val="tx1"/>
                </a:solidFill>
                <a:latin typeface="Times New Roman" pitchFamily="18" charset="0"/>
                <a:cs typeface="Times New Roman" pitchFamily="18" charset="0"/>
              </a:rPr>
              <a:t>R</a:t>
            </a:r>
            <a:r>
              <a:rPr lang="en-US" b="1" dirty="0" smtClean="0">
                <a:solidFill>
                  <a:schemeClr val="tx1"/>
                </a:solidFill>
                <a:latin typeface="Times New Roman" pitchFamily="18" charset="0"/>
                <a:cs typeface="Times New Roman" pitchFamily="18" charset="0"/>
              </a:rPr>
              <a:t>atio</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a:bodyPr>
          <a:lstStyle/>
          <a:p>
            <a:pPr algn="just">
              <a:lnSpc>
                <a:spcPct val="150000"/>
              </a:lnSpc>
              <a:buNone/>
            </a:pPr>
            <a:r>
              <a:rPr lang="en-US" sz="2200" b="1" dirty="0" smtClean="0">
                <a:latin typeface="Times New Roman" pitchFamily="18" charset="0"/>
                <a:cs typeface="Times New Roman" pitchFamily="18" charset="0"/>
              </a:rPr>
              <a:t>Profitability</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Profitability ratios are a category of accounting measures which are calculated across period to measure the capacity of a company to produce profits compared to its sales, operational expenses, balance sheet resources and shareholders' equity, using information from a particular duration period. </a:t>
            </a:r>
            <a:endParaRPr lang="en-US" sz="2200" dirty="0" smtClean="0">
              <a:latin typeface="Times New Roman" pitchFamily="18" charset="0"/>
              <a:cs typeface="Times New Roman" pitchFamily="18" charset="0"/>
            </a:endParaRPr>
          </a:p>
          <a:p>
            <a:pPr algn="just">
              <a:lnSpc>
                <a:spcPct val="150000"/>
              </a:lnSpc>
            </a:pPr>
            <a:r>
              <a:rPr lang="en-US" sz="2200" dirty="0" smtClean="0">
                <a:latin typeface="Times New Roman" pitchFamily="18" charset="0"/>
                <a:cs typeface="Times New Roman" pitchFamily="18" charset="0"/>
              </a:rPr>
              <a:t>Return on capital employed</a:t>
            </a:r>
          </a:p>
          <a:p>
            <a:pPr algn="just">
              <a:lnSpc>
                <a:spcPct val="150000"/>
              </a:lnSpc>
            </a:pPr>
            <a:r>
              <a:rPr lang="en-US" sz="2200" dirty="0" smtClean="0">
                <a:latin typeface="Times New Roman" pitchFamily="18" charset="0"/>
                <a:cs typeface="Times New Roman" pitchFamily="18" charset="0"/>
              </a:rPr>
              <a:t>Assets turnover</a:t>
            </a:r>
          </a:p>
          <a:p>
            <a:pPr algn="just">
              <a:lnSpc>
                <a:spcPct val="150000"/>
              </a:lnSpc>
            </a:pPr>
            <a:r>
              <a:rPr lang="en-US" sz="2200" dirty="0" smtClean="0">
                <a:latin typeface="Times New Roman" pitchFamily="18" charset="0"/>
                <a:cs typeface="Times New Roman" pitchFamily="18" charset="0"/>
              </a:rPr>
              <a:t>Gross Profit</a:t>
            </a:r>
          </a:p>
          <a:p>
            <a:pPr algn="just">
              <a:lnSpc>
                <a:spcPct val="150000"/>
              </a:lnSpc>
            </a:pPr>
            <a:r>
              <a:rPr lang="en-US" sz="2200" dirty="0" smtClean="0">
                <a:latin typeface="Times New Roman" pitchFamily="18" charset="0"/>
                <a:cs typeface="Times New Roman" pitchFamily="18" charset="0"/>
              </a:rPr>
              <a:t>Net operating profit</a:t>
            </a: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Continue…</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85000" lnSpcReduction="20000"/>
          </a:bodyPr>
          <a:lstStyle/>
          <a:p>
            <a:pPr algn="just">
              <a:lnSpc>
                <a:spcPct val="150000"/>
              </a:lnSpc>
              <a:buNone/>
            </a:pPr>
            <a:r>
              <a:rPr lang="en-US" sz="2200" b="1" dirty="0" smtClean="0">
                <a:latin typeface="Times New Roman" pitchFamily="18" charset="0"/>
                <a:cs typeface="Times New Roman" pitchFamily="18" charset="0"/>
              </a:rPr>
              <a:t>Efficiency</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Generally, the efficiency ratio is used to assess how efficiently an organization effectively manages its resources and </a:t>
            </a:r>
            <a:r>
              <a:rPr lang="en-US" sz="2200" dirty="0" smtClean="0">
                <a:latin typeface="Times New Roman" pitchFamily="18" charset="0"/>
                <a:cs typeface="Times New Roman" pitchFamily="18" charset="0"/>
              </a:rPr>
              <a:t>responsibilities. </a:t>
            </a:r>
          </a:p>
          <a:p>
            <a:pPr algn="just">
              <a:lnSpc>
                <a:spcPct val="150000"/>
              </a:lnSpc>
            </a:pPr>
            <a:r>
              <a:rPr lang="en-US" sz="2200" dirty="0" smtClean="0">
                <a:latin typeface="Times New Roman" pitchFamily="18" charset="0"/>
                <a:cs typeface="Times New Roman" pitchFamily="18" charset="0"/>
              </a:rPr>
              <a:t>Non current assets turnover</a:t>
            </a:r>
          </a:p>
          <a:p>
            <a:pPr algn="just">
              <a:lnSpc>
                <a:spcPct val="150000"/>
              </a:lnSpc>
            </a:pPr>
            <a:r>
              <a:rPr lang="en-US" sz="2200" dirty="0" smtClean="0">
                <a:latin typeface="Times New Roman" pitchFamily="18" charset="0"/>
                <a:cs typeface="Times New Roman" pitchFamily="18" charset="0"/>
              </a:rPr>
              <a:t>Inventory Turnover</a:t>
            </a:r>
          </a:p>
          <a:p>
            <a:pPr algn="just">
              <a:lnSpc>
                <a:spcPct val="150000"/>
              </a:lnSpc>
              <a:buNone/>
            </a:pPr>
            <a:r>
              <a:rPr lang="en-US" sz="2200" b="1" dirty="0" smtClean="0">
                <a:latin typeface="Times New Roman" pitchFamily="18" charset="0"/>
                <a:cs typeface="Times New Roman" pitchFamily="18" charset="0"/>
              </a:rPr>
              <a:t>Liquidity</a:t>
            </a:r>
            <a:r>
              <a:rPr lang="en-US" sz="2200"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the liquidity ratio is a calculation used to calculate the capacity of a firm to pay its quick-term liabilities. </a:t>
            </a:r>
            <a:endParaRPr lang="en-US" sz="2200" dirty="0" smtClean="0">
              <a:latin typeface="Times New Roman" pitchFamily="18" charset="0"/>
              <a:cs typeface="Times New Roman" pitchFamily="18" charset="0"/>
            </a:endParaRPr>
          </a:p>
          <a:p>
            <a:pPr algn="just">
              <a:lnSpc>
                <a:spcPct val="150000"/>
              </a:lnSpc>
            </a:pPr>
            <a:r>
              <a:rPr lang="en-US" sz="2200" dirty="0" smtClean="0">
                <a:latin typeface="Times New Roman" pitchFamily="18" charset="0"/>
                <a:cs typeface="Times New Roman" pitchFamily="18" charset="0"/>
              </a:rPr>
              <a:t>Current ratio</a:t>
            </a:r>
          </a:p>
          <a:p>
            <a:pPr algn="just">
              <a:lnSpc>
                <a:spcPct val="150000"/>
              </a:lnSpc>
            </a:pPr>
            <a:r>
              <a:rPr lang="en-US" sz="2200" dirty="0" smtClean="0">
                <a:latin typeface="Times New Roman" pitchFamily="18" charset="0"/>
                <a:cs typeface="Times New Roman" pitchFamily="18" charset="0"/>
              </a:rPr>
              <a:t>Acid test</a:t>
            </a:r>
          </a:p>
          <a:p>
            <a:pPr algn="just">
              <a:lnSpc>
                <a:spcPct val="150000"/>
              </a:lnSpc>
            </a:pPr>
            <a:r>
              <a:rPr lang="en-US" sz="2200" dirty="0" smtClean="0">
                <a:latin typeface="Times New Roman" pitchFamily="18" charset="0"/>
                <a:cs typeface="Times New Roman" pitchFamily="18" charset="0"/>
              </a:rPr>
              <a:t>Creditors days</a:t>
            </a:r>
          </a:p>
          <a:p>
            <a:pPr algn="just">
              <a:lnSpc>
                <a:spcPct val="150000"/>
              </a:lnSpc>
            </a:pPr>
            <a:r>
              <a:rPr lang="en-US" sz="2200" dirty="0" smtClean="0">
                <a:latin typeface="Times New Roman" pitchFamily="18" charset="0"/>
                <a:cs typeface="Times New Roman" pitchFamily="18" charset="0"/>
              </a:rPr>
              <a:t>Debtors days </a:t>
            </a:r>
            <a:endParaRPr lang="en-US" sz="22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Continue….</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lnSpcReduction="10000"/>
          </a:bodyPr>
          <a:lstStyle/>
          <a:p>
            <a:pPr algn="just">
              <a:buNone/>
            </a:pPr>
            <a:r>
              <a:rPr lang="en-US" sz="2400" b="1" dirty="0" smtClean="0">
                <a:latin typeface="Times New Roman" pitchFamily="18" charset="0"/>
                <a:cs typeface="Times New Roman" pitchFamily="18" charset="0"/>
              </a:rPr>
              <a:t>Capital structure:</a:t>
            </a: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This ratio is the fundamental measure of capital structure, which is measured mostly during balance sheet portion of the horizontal examination of the obligations.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Debt to equity</a:t>
            </a:r>
          </a:p>
          <a:p>
            <a:pPr algn="just"/>
            <a:r>
              <a:rPr lang="en-US" sz="2400" dirty="0" smtClean="0">
                <a:latin typeface="Times New Roman" pitchFamily="18" charset="0"/>
                <a:cs typeface="Times New Roman" pitchFamily="18" charset="0"/>
              </a:rPr>
              <a:t>Debt to capital</a:t>
            </a:r>
          </a:p>
          <a:p>
            <a:pPr algn="just"/>
            <a:r>
              <a:rPr lang="en-US" sz="2400" dirty="0" smtClean="0">
                <a:latin typeface="Times New Roman" pitchFamily="18" charset="0"/>
                <a:cs typeface="Times New Roman" pitchFamily="18" charset="0"/>
              </a:rPr>
              <a:t>Interest cover</a:t>
            </a:r>
          </a:p>
          <a:p>
            <a:pPr algn="just">
              <a:buNone/>
            </a:pPr>
            <a:r>
              <a:rPr lang="en-US" sz="2400" b="1" dirty="0" smtClean="0">
                <a:latin typeface="Times New Roman" pitchFamily="18" charset="0"/>
                <a:cs typeface="Times New Roman" pitchFamily="18" charset="0"/>
              </a:rPr>
              <a:t>Investment</a:t>
            </a:r>
            <a:r>
              <a:rPr lang="en-US"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investment benefit ratio is the ratio of the total equity profits of an insurance firm to the paid bonuses.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Earning per share</a:t>
            </a:r>
          </a:p>
          <a:p>
            <a:pPr algn="just"/>
            <a:r>
              <a:rPr lang="en-US" sz="2400" dirty="0" smtClean="0">
                <a:latin typeface="Times New Roman" pitchFamily="18" charset="0"/>
                <a:cs typeface="Times New Roman" pitchFamily="18" charset="0"/>
              </a:rPr>
              <a:t>Price earnings ratio</a:t>
            </a:r>
          </a:p>
          <a:p>
            <a:pPr algn="just"/>
            <a:r>
              <a:rPr lang="en-US" sz="2400" dirty="0" smtClean="0">
                <a:latin typeface="Times New Roman" pitchFamily="18" charset="0"/>
                <a:cs typeface="Times New Roman" pitchFamily="18" charset="0"/>
              </a:rPr>
              <a:t>Dividend per share</a:t>
            </a:r>
          </a:p>
          <a:p>
            <a:pPr algn="just"/>
            <a:r>
              <a:rPr lang="en-US" sz="2400" dirty="0" smtClean="0">
                <a:latin typeface="Times New Roman" pitchFamily="18" charset="0"/>
                <a:cs typeface="Times New Roman" pitchFamily="18" charset="0"/>
              </a:rPr>
              <a:t>Dividend percentage ratio</a:t>
            </a:r>
          </a:p>
          <a:p>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solidFill>
                  <a:schemeClr val="tx1"/>
                </a:solidFill>
                <a:latin typeface="Times New Roman" pitchFamily="18" charset="0"/>
                <a:cs typeface="Times New Roman" pitchFamily="18" charset="0"/>
              </a:rPr>
              <a:t>Conclusion</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a:bodyPr>
          <a:lstStyle/>
          <a:p>
            <a:pPr algn="just">
              <a:lnSpc>
                <a:spcPct val="150000"/>
              </a:lnSpc>
              <a:buNone/>
            </a:pPr>
            <a:r>
              <a:rPr lang="en-US" sz="2200" dirty="0" smtClean="0">
                <a:latin typeface="Times New Roman" pitchFamily="18" charset="0"/>
                <a:cs typeface="Times New Roman" pitchFamily="18" charset="0"/>
              </a:rPr>
              <a:t>As per the above report it has been concluded that in a business conduct various types of financial activities that manage by the business in systematic manner. A healthy debt-to - equity ratio is between around 1 and 1.5. The optimal debt-to - equity ratio, nevertheless, can differ vary by industry, as some businesses use much more debt funding than others. Capital-intensive industries such as the economic and industrial sectors often have higher percentages, which may exceed 2. The company tries to generate more profitability to pay dividend to shareholders and for this set effective brand image of the company.</a:t>
            </a:r>
            <a:endParaRPr lang="en-US" sz="22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chemeClr val="tx1"/>
                </a:solidFill>
                <a:latin typeface="Times New Roman" pitchFamily="18" charset="0"/>
                <a:cs typeface="Times New Roman" pitchFamily="18" charset="0"/>
              </a:rPr>
              <a:t>References</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fontScale="92500" lnSpcReduction="10000"/>
          </a:bodyPr>
          <a:lstStyle/>
          <a:p>
            <a:pPr algn="just"/>
            <a:r>
              <a:rPr lang="en-US" sz="2400" dirty="0" err="1" smtClean="0">
                <a:latin typeface="Times New Roman" pitchFamily="18" charset="0"/>
                <a:cs typeface="Times New Roman" pitchFamily="18" charset="0"/>
              </a:rPr>
              <a:t>Alsemgeest</a:t>
            </a:r>
            <a:r>
              <a:rPr lang="en-US" sz="2400" dirty="0" smtClean="0">
                <a:latin typeface="Times New Roman" pitchFamily="18" charset="0"/>
                <a:cs typeface="Times New Roman" pitchFamily="18" charset="0"/>
              </a:rPr>
              <a:t>, L., 2015. Arguments for and against financial literacy education: where to go from here?. </a:t>
            </a:r>
            <a:r>
              <a:rPr lang="en-US" sz="2400" i="1" dirty="0" smtClean="0">
                <a:latin typeface="Times New Roman" pitchFamily="18" charset="0"/>
                <a:cs typeface="Times New Roman" pitchFamily="18" charset="0"/>
              </a:rPr>
              <a:t>International Journal of Consumer Studies</a:t>
            </a:r>
            <a:r>
              <a:rPr lang="en-US" sz="2400" dirty="0" smtClean="0">
                <a:latin typeface="Times New Roman" pitchFamily="18" charset="0"/>
                <a:cs typeface="Times New Roman" pitchFamily="18" charset="0"/>
              </a:rPr>
              <a:t>. 39(2). pp.155-161.</a:t>
            </a:r>
          </a:p>
          <a:p>
            <a:pPr algn="just"/>
            <a:r>
              <a:rPr lang="en-US" sz="2400" dirty="0" smtClean="0">
                <a:latin typeface="Times New Roman" pitchFamily="18" charset="0"/>
                <a:cs typeface="Times New Roman" pitchFamily="18" charset="0"/>
              </a:rPr>
              <a:t>Das, C. P. and Swain, R. K., 2018. Influence of capital structure on financial performance. </a:t>
            </a:r>
            <a:r>
              <a:rPr lang="en-US" sz="2400" i="1" dirty="0" err="1" smtClean="0">
                <a:latin typeface="Times New Roman" pitchFamily="18" charset="0"/>
                <a:cs typeface="Times New Roman" pitchFamily="18" charset="0"/>
              </a:rPr>
              <a:t>Parikalpana</a:t>
            </a:r>
            <a:r>
              <a:rPr lang="en-US" sz="2400" i="1" dirty="0" smtClean="0">
                <a:latin typeface="Times New Roman" pitchFamily="18" charset="0"/>
                <a:cs typeface="Times New Roman" pitchFamily="18" charset="0"/>
              </a:rPr>
              <a:t>: KIIT Journal of Management</a:t>
            </a:r>
            <a:r>
              <a:rPr lang="en-US" sz="2400" dirty="0" smtClean="0">
                <a:latin typeface="Times New Roman" pitchFamily="18" charset="0"/>
                <a:cs typeface="Times New Roman" pitchFamily="18" charset="0"/>
              </a:rPr>
              <a:t>. 14(1). pp.161-171.</a:t>
            </a:r>
          </a:p>
          <a:p>
            <a:pPr algn="just"/>
            <a:r>
              <a:rPr lang="en-US" sz="2400" dirty="0" err="1" smtClean="0">
                <a:latin typeface="Times New Roman" pitchFamily="18" charset="0"/>
                <a:cs typeface="Times New Roman" pitchFamily="18" charset="0"/>
              </a:rPr>
              <a:t>Dwiastanti</a:t>
            </a:r>
            <a:r>
              <a:rPr lang="en-US" sz="2400" dirty="0" smtClean="0">
                <a:latin typeface="Times New Roman" pitchFamily="18" charset="0"/>
                <a:cs typeface="Times New Roman" pitchFamily="18" charset="0"/>
              </a:rPr>
              <a:t>, A., 2015. Financial Literacy as the Foundation for Individual Financial Behavior. </a:t>
            </a:r>
            <a:r>
              <a:rPr lang="en-US" sz="2400" i="1" dirty="0" smtClean="0">
                <a:latin typeface="Times New Roman" pitchFamily="18" charset="0"/>
                <a:cs typeface="Times New Roman" pitchFamily="18" charset="0"/>
              </a:rPr>
              <a:t>Journal of Education and Practice</a:t>
            </a:r>
            <a:r>
              <a:rPr lang="en-US" sz="2400" dirty="0" smtClean="0">
                <a:latin typeface="Times New Roman" pitchFamily="18" charset="0"/>
                <a:cs typeface="Times New Roman" pitchFamily="18" charset="0"/>
              </a:rPr>
              <a:t>. 6(33). pp.99-105.</a:t>
            </a:r>
          </a:p>
          <a:p>
            <a:pPr algn="just"/>
            <a:r>
              <a:rPr lang="en-US" sz="2400" dirty="0" err="1" smtClean="0">
                <a:latin typeface="Times New Roman" pitchFamily="18" charset="0"/>
                <a:cs typeface="Times New Roman" pitchFamily="18" charset="0"/>
              </a:rPr>
              <a:t>Dzhandzhugazova</a:t>
            </a:r>
            <a:r>
              <a:rPr lang="en-US" sz="2400" dirty="0" smtClean="0">
                <a:latin typeface="Times New Roman" pitchFamily="18" charset="0"/>
                <a:cs typeface="Times New Roman" pitchFamily="18" charset="0"/>
              </a:rPr>
              <a:t>, E. A. and et.al, 2015. </a:t>
            </a:r>
            <a:r>
              <a:rPr lang="en-US" sz="2400" dirty="0" err="1" smtClean="0">
                <a:latin typeface="Times New Roman" pitchFamily="18" charset="0"/>
                <a:cs typeface="Times New Roman" pitchFamily="18" charset="0"/>
              </a:rPr>
              <a:t>Chaplyuk</a:t>
            </a:r>
            <a:r>
              <a:rPr lang="en-US" sz="2400" dirty="0" smtClean="0">
                <a:latin typeface="Times New Roman" pitchFamily="18" charset="0"/>
                <a:cs typeface="Times New Roman" pitchFamily="18" charset="0"/>
              </a:rPr>
              <a:t>, VZ Methodological aspects of strategic management of financial risks during construction of hotel business objects. </a:t>
            </a:r>
            <a:r>
              <a:rPr lang="en-US" sz="2400" i="1" dirty="0" smtClean="0">
                <a:latin typeface="Times New Roman" pitchFamily="18" charset="0"/>
                <a:cs typeface="Times New Roman" pitchFamily="18" charset="0"/>
              </a:rPr>
              <a:t>Asian Social Science</a:t>
            </a:r>
            <a:r>
              <a:rPr lang="en-US" sz="2400" dirty="0" smtClean="0">
                <a:latin typeface="Times New Roman" pitchFamily="18" charset="0"/>
                <a:cs typeface="Times New Roman" pitchFamily="18" charset="0"/>
              </a:rPr>
              <a:t>. 11(20). pp.229-234.</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51</TotalTime>
  <Words>2717</Words>
  <Application>Microsoft Office PowerPoint</Application>
  <PresentationFormat>On-screen Show (4:3)</PresentationFormat>
  <Paragraphs>76</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Equity</vt:lpstr>
      <vt:lpstr>Financial Management For Hotel Industry</vt:lpstr>
      <vt:lpstr>Table Of Content</vt:lpstr>
      <vt:lpstr>Executive Summary</vt:lpstr>
      <vt:lpstr>Summary Of Results</vt:lpstr>
      <vt:lpstr>Analysis of Each Family Ratio</vt:lpstr>
      <vt:lpstr>Continue…</vt:lpstr>
      <vt:lpstr>Continue….</vt:lpstr>
      <vt:lpstr>Conclusion</vt:lpstr>
      <vt:lpstr>References</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Management For Hotel Industry</dc:title>
  <dc:creator>shruti vijay</dc:creator>
  <cp:lastModifiedBy>shruti vijay</cp:lastModifiedBy>
  <cp:revision>6</cp:revision>
  <dcterms:created xsi:type="dcterms:W3CDTF">2020-07-24T07:23:01Z</dcterms:created>
  <dcterms:modified xsi:type="dcterms:W3CDTF">2020-07-24T08:14:18Z</dcterms:modified>
</cp:coreProperties>
</file>