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8C67D-0E6D-4B75-A6F1-543D1AA14257}" v="2197" dt="2026-06-10T23:33:12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91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110239-7C29-47D2-ABBA-03CF1B87A63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F54AB4-202F-49B7-BA80-30D31BA34132}">
      <dgm:prSet/>
      <dgm:spPr/>
      <dgm:t>
        <a:bodyPr/>
        <a:lstStyle/>
        <a:p>
          <a:r>
            <a:rPr lang="en-GB"/>
            <a:t>Too Many Notification</a:t>
          </a:r>
          <a:endParaRPr lang="en-US"/>
        </a:p>
      </dgm:t>
    </dgm:pt>
    <dgm:pt modelId="{09D6E21D-B135-4379-9564-02F9280D94F5}" type="parTrans" cxnId="{0B112C33-79AF-4087-8FEA-758F7D39DE8C}">
      <dgm:prSet/>
      <dgm:spPr/>
      <dgm:t>
        <a:bodyPr/>
        <a:lstStyle/>
        <a:p>
          <a:endParaRPr lang="en-US"/>
        </a:p>
      </dgm:t>
    </dgm:pt>
    <dgm:pt modelId="{544DD0AC-3260-4C17-8FD1-3D80BE3F95D5}" type="sibTrans" cxnId="{0B112C33-79AF-4087-8FEA-758F7D39DE8C}">
      <dgm:prSet/>
      <dgm:spPr/>
      <dgm:t>
        <a:bodyPr/>
        <a:lstStyle/>
        <a:p>
          <a:endParaRPr lang="en-US"/>
        </a:p>
      </dgm:t>
    </dgm:pt>
    <dgm:pt modelId="{C3F253FA-7997-46D2-A06D-8AAEE3DFE9F5}">
      <dgm:prSet/>
      <dgm:spPr/>
      <dgm:t>
        <a:bodyPr/>
        <a:lstStyle/>
        <a:p>
          <a:r>
            <a:rPr lang="en-GB"/>
            <a:t>Performance issues </a:t>
          </a:r>
          <a:endParaRPr lang="en-US"/>
        </a:p>
      </dgm:t>
    </dgm:pt>
    <dgm:pt modelId="{E3BD4B49-4613-41A6-81B3-57D5D24A8C06}" type="parTrans" cxnId="{64F2363A-D2A2-47B1-9E01-5C7F3D0533E3}">
      <dgm:prSet/>
      <dgm:spPr/>
      <dgm:t>
        <a:bodyPr/>
        <a:lstStyle/>
        <a:p>
          <a:endParaRPr lang="en-US"/>
        </a:p>
      </dgm:t>
    </dgm:pt>
    <dgm:pt modelId="{71435748-727C-4A6D-9FA1-5D54A617EEAB}" type="sibTrans" cxnId="{64F2363A-D2A2-47B1-9E01-5C7F3D0533E3}">
      <dgm:prSet/>
      <dgm:spPr/>
      <dgm:t>
        <a:bodyPr/>
        <a:lstStyle/>
        <a:p>
          <a:endParaRPr lang="en-US"/>
        </a:p>
      </dgm:t>
    </dgm:pt>
    <dgm:pt modelId="{2EDC7937-71BD-42F0-ADC3-9982F78EDDFA}">
      <dgm:prSet/>
      <dgm:spPr/>
      <dgm:t>
        <a:bodyPr/>
        <a:lstStyle/>
        <a:p>
          <a:r>
            <a:rPr lang="en-GB"/>
            <a:t>Can be difficult for begginers </a:t>
          </a:r>
          <a:endParaRPr lang="en-US"/>
        </a:p>
      </dgm:t>
    </dgm:pt>
    <dgm:pt modelId="{DF5E0D68-6525-45F9-B414-9C46EB5DA27F}" type="parTrans" cxnId="{CA4386EA-DC8D-4AA5-9B74-9666A9DD350A}">
      <dgm:prSet/>
      <dgm:spPr/>
      <dgm:t>
        <a:bodyPr/>
        <a:lstStyle/>
        <a:p>
          <a:endParaRPr lang="en-US"/>
        </a:p>
      </dgm:t>
    </dgm:pt>
    <dgm:pt modelId="{8DFF194D-B4F6-49DF-9ECE-590F5EAE1226}" type="sibTrans" cxnId="{CA4386EA-DC8D-4AA5-9B74-9666A9DD350A}">
      <dgm:prSet/>
      <dgm:spPr/>
      <dgm:t>
        <a:bodyPr/>
        <a:lstStyle/>
        <a:p>
          <a:endParaRPr lang="en-US"/>
        </a:p>
      </dgm:t>
    </dgm:pt>
    <dgm:pt modelId="{A27B339D-9566-4AA9-BC8C-F9E11D2F6E0C}" type="pres">
      <dgm:prSet presAssocID="{BB110239-7C29-47D2-ABBA-03CF1B87A637}" presName="linear" presStyleCnt="0">
        <dgm:presLayoutVars>
          <dgm:animLvl val="lvl"/>
          <dgm:resizeHandles val="exact"/>
        </dgm:presLayoutVars>
      </dgm:prSet>
      <dgm:spPr/>
    </dgm:pt>
    <dgm:pt modelId="{A2208811-2C53-46DA-86D6-C079FB7C774B}" type="pres">
      <dgm:prSet presAssocID="{4EF54AB4-202F-49B7-BA80-30D31BA3413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9ADF392-7A0E-4F5F-B2BF-DBEAF01ED906}" type="pres">
      <dgm:prSet presAssocID="{544DD0AC-3260-4C17-8FD1-3D80BE3F95D5}" presName="spacer" presStyleCnt="0"/>
      <dgm:spPr/>
    </dgm:pt>
    <dgm:pt modelId="{D3DF6D0B-FE7C-4E64-9722-165376C9B21F}" type="pres">
      <dgm:prSet presAssocID="{C3F253FA-7997-46D2-A06D-8AAEE3DFE9F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DAB2294-AA34-496F-9FEB-65B6FEA56F3B}" type="pres">
      <dgm:prSet presAssocID="{71435748-727C-4A6D-9FA1-5D54A617EEAB}" presName="spacer" presStyleCnt="0"/>
      <dgm:spPr/>
    </dgm:pt>
    <dgm:pt modelId="{89678CA0-5F30-44EE-B664-D0365B5C08D8}" type="pres">
      <dgm:prSet presAssocID="{2EDC7937-71BD-42F0-ADC3-9982F78EDD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B19DB15-E2D7-4A67-BB6D-5F13D36632C3}" type="presOf" srcId="{C3F253FA-7997-46D2-A06D-8AAEE3DFE9F5}" destId="{D3DF6D0B-FE7C-4E64-9722-165376C9B21F}" srcOrd="0" destOrd="0" presId="urn:microsoft.com/office/officeart/2005/8/layout/vList2"/>
    <dgm:cxn modelId="{0B112C33-79AF-4087-8FEA-758F7D39DE8C}" srcId="{BB110239-7C29-47D2-ABBA-03CF1B87A637}" destId="{4EF54AB4-202F-49B7-BA80-30D31BA34132}" srcOrd="0" destOrd="0" parTransId="{09D6E21D-B135-4379-9564-02F9280D94F5}" sibTransId="{544DD0AC-3260-4C17-8FD1-3D80BE3F95D5}"/>
    <dgm:cxn modelId="{64F2363A-D2A2-47B1-9E01-5C7F3D0533E3}" srcId="{BB110239-7C29-47D2-ABBA-03CF1B87A637}" destId="{C3F253FA-7997-46D2-A06D-8AAEE3DFE9F5}" srcOrd="1" destOrd="0" parTransId="{E3BD4B49-4613-41A6-81B3-57D5D24A8C06}" sibTransId="{71435748-727C-4A6D-9FA1-5D54A617EEAB}"/>
    <dgm:cxn modelId="{186EA397-FE4E-456E-B422-90AACC1BC2AB}" type="presOf" srcId="{BB110239-7C29-47D2-ABBA-03CF1B87A637}" destId="{A27B339D-9566-4AA9-BC8C-F9E11D2F6E0C}" srcOrd="0" destOrd="0" presId="urn:microsoft.com/office/officeart/2005/8/layout/vList2"/>
    <dgm:cxn modelId="{6001E8C9-F50B-4A08-A2D3-E0297B64ABBF}" type="presOf" srcId="{4EF54AB4-202F-49B7-BA80-30D31BA34132}" destId="{A2208811-2C53-46DA-86D6-C079FB7C774B}" srcOrd="0" destOrd="0" presId="urn:microsoft.com/office/officeart/2005/8/layout/vList2"/>
    <dgm:cxn modelId="{308343E1-7671-46BF-816F-CC039A6F0CBF}" type="presOf" srcId="{2EDC7937-71BD-42F0-ADC3-9982F78EDDFA}" destId="{89678CA0-5F30-44EE-B664-D0365B5C08D8}" srcOrd="0" destOrd="0" presId="urn:microsoft.com/office/officeart/2005/8/layout/vList2"/>
    <dgm:cxn modelId="{CA4386EA-DC8D-4AA5-9B74-9666A9DD350A}" srcId="{BB110239-7C29-47D2-ABBA-03CF1B87A637}" destId="{2EDC7937-71BD-42F0-ADC3-9982F78EDDFA}" srcOrd="2" destOrd="0" parTransId="{DF5E0D68-6525-45F9-B414-9C46EB5DA27F}" sibTransId="{8DFF194D-B4F6-49DF-9ECE-590F5EAE1226}"/>
    <dgm:cxn modelId="{77B5EA35-0DD0-46B2-9EEC-0ECB56D7614E}" type="presParOf" srcId="{A27B339D-9566-4AA9-BC8C-F9E11D2F6E0C}" destId="{A2208811-2C53-46DA-86D6-C079FB7C774B}" srcOrd="0" destOrd="0" presId="urn:microsoft.com/office/officeart/2005/8/layout/vList2"/>
    <dgm:cxn modelId="{FA41402F-5000-4CE8-BD57-17978EF42711}" type="presParOf" srcId="{A27B339D-9566-4AA9-BC8C-F9E11D2F6E0C}" destId="{49ADF392-7A0E-4F5F-B2BF-DBEAF01ED906}" srcOrd="1" destOrd="0" presId="urn:microsoft.com/office/officeart/2005/8/layout/vList2"/>
    <dgm:cxn modelId="{1C1079AC-C5B2-4A96-82FA-F106A48FE3CC}" type="presParOf" srcId="{A27B339D-9566-4AA9-BC8C-F9E11D2F6E0C}" destId="{D3DF6D0B-FE7C-4E64-9722-165376C9B21F}" srcOrd="2" destOrd="0" presId="urn:microsoft.com/office/officeart/2005/8/layout/vList2"/>
    <dgm:cxn modelId="{A47BEE5C-26AC-4ADF-B77F-07D36878E8E9}" type="presParOf" srcId="{A27B339D-9566-4AA9-BC8C-F9E11D2F6E0C}" destId="{5DAB2294-AA34-496F-9FEB-65B6FEA56F3B}" srcOrd="3" destOrd="0" presId="urn:microsoft.com/office/officeart/2005/8/layout/vList2"/>
    <dgm:cxn modelId="{38666F45-957E-402B-B8F8-1DBC770C543C}" type="presParOf" srcId="{A27B339D-9566-4AA9-BC8C-F9E11D2F6E0C}" destId="{89678CA0-5F30-44EE-B664-D0365B5C08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08811-2C53-46DA-86D6-C079FB7C774B}">
      <dsp:nvSpPr>
        <dsp:cNvPr id="0" name=""/>
        <dsp:cNvSpPr/>
      </dsp:nvSpPr>
      <dsp:spPr>
        <a:xfrm>
          <a:off x="0" y="15819"/>
          <a:ext cx="4186302" cy="103285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Too Many Notification</a:t>
          </a:r>
          <a:endParaRPr lang="en-US" sz="2600" kern="1200"/>
        </a:p>
      </dsp:txBody>
      <dsp:txXfrm>
        <a:off x="50420" y="66239"/>
        <a:ext cx="4085462" cy="932014"/>
      </dsp:txXfrm>
    </dsp:sp>
    <dsp:sp modelId="{D3DF6D0B-FE7C-4E64-9722-165376C9B21F}">
      <dsp:nvSpPr>
        <dsp:cNvPr id="0" name=""/>
        <dsp:cNvSpPr/>
      </dsp:nvSpPr>
      <dsp:spPr>
        <a:xfrm>
          <a:off x="0" y="1123553"/>
          <a:ext cx="4186302" cy="1032854"/>
        </a:xfrm>
        <a:prstGeom prst="roundRect">
          <a:avLst/>
        </a:prstGeom>
        <a:gradFill rotWithShape="0">
          <a:gsLst>
            <a:gs pos="0">
              <a:schemeClr val="accent2">
                <a:hueOff val="-1224775"/>
                <a:satOff val="-5657"/>
                <a:lumOff val="-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24775"/>
                <a:satOff val="-5657"/>
                <a:lumOff val="-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24775"/>
                <a:satOff val="-5657"/>
                <a:lumOff val="-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Performance issues </a:t>
          </a:r>
          <a:endParaRPr lang="en-US" sz="2600" kern="1200"/>
        </a:p>
      </dsp:txBody>
      <dsp:txXfrm>
        <a:off x="50420" y="1173973"/>
        <a:ext cx="4085462" cy="932014"/>
      </dsp:txXfrm>
    </dsp:sp>
    <dsp:sp modelId="{89678CA0-5F30-44EE-B664-D0365B5C08D8}">
      <dsp:nvSpPr>
        <dsp:cNvPr id="0" name=""/>
        <dsp:cNvSpPr/>
      </dsp:nvSpPr>
      <dsp:spPr>
        <a:xfrm>
          <a:off x="0" y="2231287"/>
          <a:ext cx="4186302" cy="1032854"/>
        </a:xfrm>
        <a:prstGeom prst="roundRect">
          <a:avLst/>
        </a:prstGeom>
        <a:gradFill rotWithShape="0">
          <a:gsLst>
            <a:gs pos="0">
              <a:schemeClr val="accent2">
                <a:hueOff val="-2449550"/>
                <a:satOff val="-11314"/>
                <a:lumOff val="-23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49550"/>
                <a:satOff val="-11314"/>
                <a:lumOff val="-23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49550"/>
                <a:satOff val="-11314"/>
                <a:lumOff val="-23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Can be difficult for begginers </a:t>
          </a:r>
          <a:endParaRPr lang="en-US" sz="2600" kern="1200"/>
        </a:p>
      </dsp:txBody>
      <dsp:txXfrm>
        <a:off x="50420" y="2281707"/>
        <a:ext cx="4085462" cy="932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73552-32DC-6DA5-95B5-558C192304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D49758-F2FA-EB7A-53AE-AC3D832966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B3A4F-17EB-7BA9-3266-C2BD2F11D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49ED0-527E-26E7-3F9E-508DCD153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58B0C-BCFD-BE01-1646-414B547E8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86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37813-A550-8849-C0D0-85C964016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72F66-7E44-A13C-2A40-E427EEA79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35E36-6636-60B6-1B1A-FD37FC88D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05E8E7-A70A-5B23-A2C0-11592C7E5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128FDC-BA62-8D10-5988-010804E87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551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B037C-D6FE-791A-FAB4-D734490ED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32D16-228B-ACC6-B95C-30DE09B98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E8032-EC52-042E-5DC3-03B1DECA3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CEFC4-36AF-59F8-7876-EE9B2A691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DB629-CBA8-5743-245C-D2B151B55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361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74724-4AB1-573A-4735-3C63850C5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6ED03-7724-53EF-6714-878D2F453F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73F2E3-8D8C-068E-BF61-9BB242EA0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6BE7A-526C-0993-637F-698CEC129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163B4F-5999-59B9-D2BC-0BB07B5FE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110DB-BC77-E30A-E0BF-729F40880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584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920D0-FB18-5D2D-0395-174B53F8F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1C4D6-A8FB-0895-E183-BD4CC829A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9FE63-FCFB-CD97-6B1A-F42B540F83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94AF5E-7328-43B9-6B47-F132147DBC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86B79A-9AE1-9082-35BD-43AA4C55F2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AC2331-F750-852D-4BDE-3F5F47534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AD4E3D-70A2-A5B6-A5E7-367D5542E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DD032B-BA53-02CA-D309-56A4EC922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866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CDB8A-81B5-6282-07DF-472E9E3EF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EB3222-BB34-7D64-0FCD-9317B9CDB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6B4253-12A2-9E2A-8952-963EFF20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AB1000-0887-F469-02DE-F7282FA4A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819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B87E9-C8C2-BFD7-174D-048E350E3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DDB0FE-86B1-A4F3-D178-9285F8941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30226D-EF92-9606-6155-03CFC4B69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787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5A341-4772-D056-C31E-76484083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D444B-BFF6-7979-051C-85F8AE705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9AA110-F20A-CC8C-AAED-E457F6B6D0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D83EF9-044A-CD4A-E708-9B771F8A3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C5ADD-67A2-DEDF-B5E8-E8DED8C03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A23EA6-EAF5-4DE3-A4C8-A96FF6A6C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3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23D96-2F8E-0A94-5FBC-ADA78CFE4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8D456B-B489-F22D-B1D2-E75F667C09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5C195B-39E9-B8C8-C4FA-5C768D0D33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1794FF-588B-364C-8959-584805D02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BF512-3991-6B2A-C736-585E917C5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849DF6-579D-EB69-C287-F1632E39A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59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1F34A-42AC-00DF-BA39-8651FC746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E6C23-CB5A-1C5F-9BAC-BB83DD2153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EEB10F-CFFE-69D9-C37B-A2A784ED3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8221C-F482-58A4-134A-DA2C6CDF3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4D980-4FE7-A0DA-5267-A1D35F7F9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55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A37AE7-E5A6-13EC-6C3F-3766F384A4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EADDD-9999-DCAF-92C1-C68423C659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DD9786-238E-9A66-0A5D-10A5EE590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718C9-B8F8-EEE6-8B80-900A5F988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6EDF1-9F11-1982-E283-AC214B508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62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42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055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269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668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6/12/2026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3428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6/12/2026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954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6/12/2026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4487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1365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425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5219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340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C0FB7F-9928-6A04-AF02-482F3522B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10E4F-9062-4DD8-B64F-E61F760EE5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171E5-C37C-8F33-A47C-98D94714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61B88D-A982-4895-A4B4-66B07A8AC39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68DA2-B85C-DEE8-A400-F34946476D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0E57D-F6E7-B56B-ABA9-8DB9D4C667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B1934C-5F56-448F-B11C-CA9C86B86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88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805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16/j.omega.2012.08.004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2020/03/nhs-microsoft-teams-rollout-supports-staff-during-coronavirus-outbreak/" TargetMode="External"/><Relationship Id="rId2" Type="http://schemas.openxmlformats.org/officeDocument/2006/relationships/hyperlink" Target="https://support.microsoft.com/microsoft-teams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678A32-CF1C-FDF3-5A5E-2E697FCA3D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89" r="37334" b="9090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C9152-E07A-2B69-D9A3-88E39FECE2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363" y="3586655"/>
            <a:ext cx="4023360" cy="310055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300" dirty="0">
                <a:solidFill>
                  <a:schemeClr val="bg1"/>
                </a:solidFill>
              </a:rPr>
              <a:t>Staff Scheduling / Rotas Using Microsoft Excel </a:t>
            </a:r>
            <a:br>
              <a:rPr lang="en-GB" sz="2000" dirty="0">
                <a:solidFill>
                  <a:schemeClr val="bg1"/>
                </a:solidFill>
              </a:rPr>
            </a:br>
            <a:br>
              <a:rPr lang="en-GB" sz="20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Riverdale Nursing Home Case Study </a:t>
            </a:r>
            <a:br>
              <a:rPr lang="en-GB" sz="3600" dirty="0">
                <a:solidFill>
                  <a:schemeClr val="bg1"/>
                </a:solidFill>
              </a:rPr>
            </a:b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Student Name: Alazar Befikadu </a:t>
            </a:r>
            <a:br>
              <a:rPr lang="en-GB" sz="27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Student ID: 2541000 </a:t>
            </a:r>
            <a:br>
              <a:rPr lang="en-GB" sz="27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Module: LCHS4007 </a:t>
            </a:r>
            <a:br>
              <a:rPr lang="en-GB" sz="2700" dirty="0">
                <a:solidFill>
                  <a:schemeClr val="bg1"/>
                </a:solidFill>
              </a:rPr>
            </a:br>
            <a:r>
              <a:rPr lang="en-GB" sz="2700" dirty="0">
                <a:solidFill>
                  <a:schemeClr val="bg1"/>
                </a:solidFill>
              </a:rPr>
              <a:t>Lecturer: Hajra Mustasim</a:t>
            </a:r>
            <a:br>
              <a:rPr lang="en-GB" sz="2700" dirty="0">
                <a:solidFill>
                  <a:schemeClr val="bg1"/>
                </a:solidFill>
              </a:rPr>
            </a:br>
            <a:endParaRPr lang="en-GB" sz="2700" dirty="0">
              <a:solidFill>
                <a:schemeClr val="bg1"/>
              </a:solidFill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5715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FDBA8A-160F-9BC7-AB9E-45A6C84845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2188" y="1035041"/>
            <a:ext cx="5334931" cy="2189214"/>
          </a:xfrm>
        </p:spPr>
        <p:txBody>
          <a:bodyPr>
            <a:normAutofit fontScale="25000" lnSpcReduction="20000"/>
          </a:bodyPr>
          <a:lstStyle/>
          <a:p>
            <a:r>
              <a:rPr lang="en-GB" sz="12800" u="sng" dirty="0"/>
              <a:t>What is Staff Scheduling? </a:t>
            </a:r>
          </a:p>
          <a:p>
            <a:endParaRPr lang="en-GB" sz="8000" dirty="0"/>
          </a:p>
          <a:p>
            <a:endParaRPr lang="en-GB" sz="8000" dirty="0"/>
          </a:p>
          <a:p>
            <a:r>
              <a:rPr lang="en-GB" sz="8000" dirty="0"/>
              <a:t>-Staff scheduling is about organising staff shifts so that there are enough people working at the right time to support residents</a:t>
            </a:r>
          </a:p>
          <a:p>
            <a:endParaRPr lang="en-GB" sz="8000" dirty="0"/>
          </a:p>
          <a:p>
            <a:r>
              <a:rPr lang="en-GB" sz="8000" dirty="0"/>
              <a:t>-In Riverdale Nursing Home, rotas used to organise carers, senior carers, nurses, and administrative staff across two buildings to ensure all shifts are covered</a:t>
            </a:r>
          </a:p>
          <a:p>
            <a:endParaRPr lang="en-GB" sz="8000" dirty="0"/>
          </a:p>
          <a:p>
            <a:r>
              <a:rPr lang="en-GB" sz="8000" dirty="0"/>
              <a:t>-Good scheduling helps the service run smoothly and makes sure residents receive consistent care.</a:t>
            </a:r>
          </a:p>
          <a:p>
            <a:r>
              <a:rPr lang="en-GB" sz="8000" dirty="0"/>
              <a:t> -According to D’Souza et al. (2021), effective nurse scheduling involves balancing staffing levels, employee leave and operational demand.</a:t>
            </a:r>
          </a:p>
          <a:p>
            <a:endParaRPr lang="en-GB" sz="6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B99A0A-3B58-07C4-2146-F22622B45D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59" r="16290" b="-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50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50CEED20-A22C-4FC3-BC0E-F4FE53FDE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E5CCB6-5815-052A-7CC5-1AE402F825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280" y="387994"/>
            <a:ext cx="5365251" cy="6116716"/>
          </a:xfrm>
        </p:spPr>
        <p:txBody>
          <a:bodyPr anchor="b">
            <a:noAutofit/>
          </a:bodyPr>
          <a:lstStyle/>
          <a:p>
            <a:pPr algn="l"/>
            <a:r>
              <a:rPr lang="en-GB" sz="3200" u="sng" dirty="0"/>
              <a:t>Why Microsoft Excel?</a:t>
            </a:r>
          </a:p>
          <a:p>
            <a:pPr algn="l"/>
            <a:r>
              <a:rPr lang="en-GB" sz="1800" dirty="0"/>
              <a:t> </a:t>
            </a:r>
            <a:r>
              <a:rPr lang="en-GB" sz="2000" dirty="0"/>
              <a:t>-</a:t>
            </a:r>
            <a:r>
              <a:rPr lang="en-GB" sz="1800" dirty="0"/>
              <a:t>Microsoft Excel is an appropriate Microsoft 365 tool for creating and managing staff rotas </a:t>
            </a:r>
          </a:p>
          <a:p>
            <a:pPr algn="l"/>
            <a:endParaRPr lang="en-GB" sz="1800" dirty="0"/>
          </a:p>
          <a:p>
            <a:pPr algn="l"/>
            <a:endParaRPr lang="en-GB" sz="1800" dirty="0"/>
          </a:p>
          <a:p>
            <a:pPr algn="l"/>
            <a:r>
              <a:rPr lang="en-GB" sz="1800" dirty="0"/>
              <a:t>-It records , staff names, shifts and leave  in one place, enabling managers to store employee details, shift patterns, leave records and working hours in a centralised format</a:t>
            </a:r>
          </a:p>
          <a:p>
            <a:pPr algn="l"/>
            <a:endParaRPr lang="en-GB" sz="1800" dirty="0"/>
          </a:p>
          <a:p>
            <a:pPr algn="l"/>
            <a:r>
              <a:rPr lang="en-GB" sz="1800" dirty="0"/>
              <a:t>-Excel formulas are used to calculate total working hours and highlight staffing gaps </a:t>
            </a:r>
          </a:p>
          <a:p>
            <a:pPr algn="l"/>
            <a:r>
              <a:rPr lang="en-GB" sz="1800" dirty="0"/>
              <a:t>-This may improve efficiency, reduce administrative workload and support more effective workforce planning (D’Souza et al., 2021).</a:t>
            </a:r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849524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0" name="Rectangle 409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679732"/>
            <a:ext cx="6009366" cy="5423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Excel software">
            <a:extLst>
              <a:ext uri="{FF2B5EF4-FFF2-40B4-BE49-F238E27FC236}">
                <a16:creationId xmlns:a16="http://schemas.microsoft.com/office/drawing/2014/main" id="{97BC34AA-52EE-3003-D003-5A53574F8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22492" y="1544030"/>
            <a:ext cx="5536001" cy="369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2" name="Rectangle 411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87568" y="6355073"/>
            <a:ext cx="6007608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92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C4B24C7E-2D5E-4C4E-9CD5-D61F243C9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99072643-A0EC-42FB-B66A-24C0E6FFD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2" y="1846371"/>
            <a:ext cx="12048829" cy="3165257"/>
            <a:chOff x="143163" y="5763486"/>
            <a:chExt cx="12048829" cy="739555"/>
          </a:xfrm>
        </p:grpSpPr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45065" y="5763486"/>
              <a:ext cx="11546927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5FB1B595-4E0E-4913-822E-EB9B40163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434108" y="5763486"/>
              <a:ext cx="1" cy="739555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Rectangle 69">
            <a:extLst>
              <a:ext uri="{FF2B5EF4-FFF2-40B4-BE49-F238E27FC236}">
                <a16:creationId xmlns:a16="http://schemas.microsoft.com/office/drawing/2014/main" id="{3C48EA58-53D6-4E4A-9BDB-087D34617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752" y="389517"/>
            <a:ext cx="6686629" cy="60586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21D3B-B930-26F5-9AA4-8661297067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075" y="1846371"/>
            <a:ext cx="6176357" cy="2810495"/>
          </a:xfrm>
        </p:spPr>
        <p:txBody>
          <a:bodyPr anchor="ctr">
            <a:normAutofit fontScale="25000" lnSpcReduction="20000"/>
          </a:bodyPr>
          <a:lstStyle/>
          <a:p>
            <a:pPr algn="l"/>
            <a:r>
              <a:rPr lang="en-GB" sz="14400" dirty="0"/>
              <a:t>Advantages and Limitation:</a:t>
            </a:r>
            <a:endParaRPr lang="en-GB" sz="14400" u="sng" dirty="0"/>
          </a:p>
          <a:p>
            <a:pPr algn="l"/>
            <a:r>
              <a:rPr lang="en-GB" sz="11200" dirty="0"/>
              <a:t>Advantages:</a:t>
            </a:r>
          </a:p>
          <a:p>
            <a:pPr algn="l">
              <a:lnSpc>
                <a:spcPct val="120000"/>
              </a:lnSpc>
            </a:pPr>
            <a:r>
              <a:rPr lang="en-GB" sz="7200" dirty="0"/>
              <a:t>-Easy to use and available in most workplaces</a:t>
            </a:r>
          </a:p>
          <a:p>
            <a:pPr algn="l">
              <a:lnSpc>
                <a:spcPct val="120000"/>
              </a:lnSpc>
            </a:pPr>
            <a:r>
              <a:rPr lang="en-GB" sz="7200" dirty="0"/>
              <a:t>-Helps keep all rota details in one place</a:t>
            </a:r>
          </a:p>
          <a:p>
            <a:pPr algn="l">
              <a:lnSpc>
                <a:spcPct val="120000"/>
              </a:lnSpc>
            </a:pPr>
            <a:r>
              <a:rPr lang="en-GB" sz="7200" dirty="0"/>
              <a:t>-Useful for basic planning of staff shifts</a:t>
            </a:r>
            <a:endParaRPr lang="en-GB" sz="8000" dirty="0"/>
          </a:p>
          <a:p>
            <a:pPr algn="l">
              <a:lnSpc>
                <a:spcPct val="120000"/>
              </a:lnSpc>
            </a:pPr>
            <a:r>
              <a:rPr lang="en-GB" sz="11200" dirty="0"/>
              <a:t>Limitations:</a:t>
            </a:r>
          </a:p>
          <a:p>
            <a:pPr algn="l">
              <a:lnSpc>
                <a:spcPct val="120000"/>
              </a:lnSpc>
            </a:pPr>
            <a:r>
              <a:rPr lang="en-GB" sz="8000" dirty="0"/>
              <a:t>-</a:t>
            </a:r>
            <a:r>
              <a:rPr lang="en-GB" sz="7200" dirty="0"/>
              <a:t>Manual data entry is required</a:t>
            </a:r>
          </a:p>
          <a:p>
            <a:pPr algn="l">
              <a:lnSpc>
                <a:spcPct val="120000"/>
              </a:lnSpc>
            </a:pPr>
            <a:r>
              <a:rPr lang="en-GB" sz="7200" dirty="0"/>
              <a:t>-Errors may occur</a:t>
            </a:r>
          </a:p>
          <a:p>
            <a:pPr algn="l">
              <a:lnSpc>
                <a:spcPct val="120000"/>
              </a:lnSpc>
            </a:pPr>
            <a:r>
              <a:rPr lang="en-GB" sz="7200" dirty="0"/>
              <a:t> -Less advanced that the specialist one</a:t>
            </a:r>
          </a:p>
          <a:p>
            <a:pPr algn="l">
              <a:lnSpc>
                <a:spcPct val="120000"/>
              </a:lnSpc>
            </a:pPr>
            <a:r>
              <a:rPr lang="en-GB" sz="9600" dirty="0"/>
              <a:t>Evaluation</a:t>
            </a:r>
          </a:p>
          <a:p>
            <a:pPr algn="l">
              <a:lnSpc>
                <a:spcPct val="120000"/>
              </a:lnSpc>
            </a:pPr>
            <a:r>
              <a:rPr lang="en-GB" sz="7200" dirty="0"/>
              <a:t>Rizany et al. (2019) suggest that  Excel works well for simple rota planning, but it may not cope well with more complex scheduling needs in healthcare environments.</a:t>
            </a:r>
          </a:p>
        </p:txBody>
      </p:sp>
    </p:spTree>
    <p:extLst>
      <p:ext uri="{BB962C8B-B14F-4D97-AF65-F5344CB8AC3E}">
        <p14:creationId xmlns:p14="http://schemas.microsoft.com/office/powerpoint/2010/main" val="3633921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4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4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4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4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E0E578B-C831-4567-ADC6-D039BD2D6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BE5D8A6-4F15-4943-9BBB-CB85FBD9E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B365873-BBBD-4121-93B8-7C191F983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543"/>
            <a:ext cx="12191997" cy="546845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0D396-CFC4-6C0D-713D-8882114F3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2017" y="673803"/>
            <a:ext cx="8497649" cy="1852347"/>
          </a:xfrm>
        </p:spPr>
        <p:txBody>
          <a:bodyPr>
            <a:noAutofit/>
          </a:bodyPr>
          <a:lstStyle/>
          <a:p>
            <a:r>
              <a:rPr lang="en-GB" sz="4800" dirty="0"/>
              <a:t>References:</a:t>
            </a:r>
          </a:p>
          <a:p>
            <a:endParaRPr lang="en-GB" sz="1800" dirty="0"/>
          </a:p>
          <a:p>
            <a:pPr algn="l"/>
            <a:r>
              <a:rPr lang="en-GB" sz="1600" dirty="0"/>
              <a:t>D’Souza, B. et al. (2021) ‘ROTA: An automated nurse scheduling system for a tertiary teaching hospital’, Health Informatics Journal. Available at: https://doi.org/10.1177/14604582211001426 (Accessed: 3 June 2026).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Mahar, C. and Wright, D. (2013) ‘Centralized nurse scheduling to simultaneously improve schedule cost and nurse satisfaction’, Omega, 41(6), pp. 1042–1052. </a:t>
            </a:r>
            <a:r>
              <a:rPr lang="en-GB" sz="1600" dirty="0">
                <a:hlinkClick r:id="rId2"/>
              </a:rPr>
              <a:t>https://doi.org/10.1016/j.omega.2012.08.004</a:t>
            </a:r>
            <a:endParaRPr lang="en-GB" sz="1600" dirty="0"/>
          </a:p>
          <a:p>
            <a:pPr algn="l"/>
            <a:r>
              <a:rPr lang="en-GB" sz="1600" dirty="0"/>
              <a:t>Rizany, I. et al. (2019) ‘The impact of nurse scheduling management on nurses’ job satisfaction in Army Hospital: a cross-sectional research’, SAGE Open, 9(2), pp. 1–9.</a:t>
            </a:r>
          </a:p>
          <a:p>
            <a:pPr algn="l"/>
            <a:r>
              <a:rPr lang="en-GB" sz="1600" dirty="0"/>
              <a:t>Microsoft (2024) Microsoft Excel. Available at: https://www.microsoft.com/microsoft-365/excel (Accessed: 4 June 2026).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Health Rota (2026) Improving staff retention: Annualised hours rotas for emergency department doctors [Online image]. Available at: https://www.healthrota.co.uk/case-studies/improving-staff-retention-annualised-hours-rotas-for-emergency-department-doctors/ (Accessed: 5 June 2026).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597D30C-CE8C-42F3-8D87-B198E1B92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31B555C-D0C9-46D9-AFBB-248E8DE74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AutoShape 2" descr="2 people looking at the HealthRota app on an iMac">
            <a:extLst>
              <a:ext uri="{FF2B5EF4-FFF2-40B4-BE49-F238E27FC236}">
                <a16:creationId xmlns:a16="http://schemas.microsoft.com/office/drawing/2014/main" id="{F732D921-EC38-5DD4-4085-896C611EB538}"/>
              </a:ext>
            </a:extLst>
          </p:cNvPr>
          <p:cNvSpPr>
            <a:spLocks noChangeAspect="1" noChangeArrowheads="1"/>
          </p:cNvSpPr>
          <p:nvPr/>
        </p:nvSpPr>
        <p:spPr bwMode="auto">
          <a:xfrm flipV="1">
            <a:off x="5943600" y="2480733"/>
            <a:ext cx="304800" cy="79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341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348AD-3325-4F20-9AE3-BA22E8F405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6185" y="887866"/>
            <a:ext cx="9099255" cy="2537251"/>
          </a:xfrm>
        </p:spPr>
        <p:txBody>
          <a:bodyPr anchor="ctr">
            <a:normAutofit/>
          </a:bodyPr>
          <a:lstStyle/>
          <a:p>
            <a:pPr algn="ctr"/>
            <a:r>
              <a:rPr lang="en-GB" sz="7200">
                <a:solidFill>
                  <a:srgbClr val="FF0000"/>
                </a:solidFill>
              </a:rPr>
              <a:t>Wikas Khan </a:t>
            </a:r>
            <a:br>
              <a:rPr lang="en-GB" sz="7200" dirty="0">
                <a:solidFill>
                  <a:srgbClr val="FF0000"/>
                </a:solidFill>
              </a:rPr>
            </a:br>
            <a:r>
              <a:rPr lang="en-GB" sz="7200">
                <a:solidFill>
                  <a:srgbClr val="FF0000"/>
                </a:solidFill>
              </a:rPr>
              <a:t>Student ID 253620</a:t>
            </a:r>
            <a:r>
              <a:rPr lang="en-GB" sz="7200">
                <a:solidFill>
                  <a:srgbClr val="454545"/>
                </a:solidFill>
              </a:rPr>
              <a:t>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CAF79-DE50-9A65-D687-5EFE663D2E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6257" y="3534520"/>
            <a:ext cx="9099183" cy="8096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accent1"/>
                </a:solidFill>
              </a:rPr>
              <a:t>Staff communication Microsoft teams </a:t>
            </a:r>
          </a:p>
        </p:txBody>
      </p:sp>
    </p:spTree>
    <p:extLst>
      <p:ext uri="{BB962C8B-B14F-4D97-AF65-F5344CB8AC3E}">
        <p14:creationId xmlns:p14="http://schemas.microsoft.com/office/powerpoint/2010/main" val="992602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BB7FB-1104-DC6E-CC73-0F7BCA9824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6457" y="804519"/>
            <a:ext cx="55503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u="sng"/>
              <a:t>Staff Communication </a:t>
            </a:r>
            <a:r>
              <a:rPr lang="en-GB" sz="3200" u="sng"/>
              <a:t>in </a:t>
            </a:r>
            <a:r>
              <a:rPr lang="en-GB" sz="3200" u="sng" err="1"/>
              <a:t>Riverdale</a:t>
            </a:r>
            <a:r>
              <a:rPr lang="en-GB" sz="3200" u="sng"/>
              <a:t> </a:t>
            </a:r>
            <a:r>
              <a:rPr lang="en-GB" sz="3200" u="sng" err="1"/>
              <a:t>Carehome</a:t>
            </a:r>
            <a:r>
              <a:rPr lang="en-GB" sz="3200" u="sng"/>
              <a:t> </a:t>
            </a:r>
            <a:endParaRPr lang="en-US" sz="3200" u="sn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4569C-A2D0-1BC9-0788-6A0467C9BD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6457" y="2015732"/>
            <a:ext cx="5550357" cy="236945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Microsoft teams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Staff communication is the most important thing in care services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You can hold on the spot meetings have conversations and share files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Catchup u</a:t>
            </a:r>
            <a:r>
              <a:rPr lang="en-GB" sz="1700" dirty="0">
                <a:solidFill>
                  <a:schemeClr val="accent1">
                    <a:lumMod val="75000"/>
                  </a:schemeClr>
                </a:solidFill>
              </a:rPr>
              <a:t>p 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on your unread messages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Meetings see everything you got lined up for the d</a:t>
            </a:r>
            <a:r>
              <a:rPr lang="en-GB" sz="1700" dirty="0">
                <a:solidFill>
                  <a:schemeClr val="accent1">
                    <a:lumMod val="75000"/>
                  </a:schemeClr>
                </a:solidFill>
              </a:rPr>
              <a:t>ay 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or the week or schedule a meeting this calendar syncs with your outlook calendar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C95FEB-B9C2-4B6E-9EBB-2CC93B2DEA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908" y="3079981"/>
            <a:ext cx="4157168" cy="27511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453BB5D-D956-AADC-5453-C54FE2A771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133" y="42390"/>
            <a:ext cx="4524355" cy="274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92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D76E-98A6-FEB9-B591-AF25DED58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0" y="0"/>
            <a:ext cx="3365500" cy="7112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The tool is suitable at the care home for various reasons it sends </a:t>
            </a:r>
            <a: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  <a:t>Instant messages </a:t>
            </a:r>
            <a:b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  <a:t>file sharing and collaboration </a:t>
            </a:r>
            <a:b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US" sz="2200" i="1" dirty="0">
                <a:solidFill>
                  <a:schemeClr val="accent1">
                    <a:lumMod val="75000"/>
                  </a:schemeClr>
                </a:solidFill>
              </a:rPr>
              <a:t>supports remote and hybrid work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which is a big advantage </a:t>
            </a:r>
            <a:r>
              <a:rPr lang="en-GB" sz="2400" b="0" i="0" u="none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Lato" panose="020F0502020204030203" pitchFamily="34" charset="0"/>
              </a:rPr>
              <a:t>ensuring that healthcare professionals can collaborate efficiently, share critical information promptly, and deliver high-quality care</a:t>
            </a:r>
            <a:br>
              <a:rPr lang="en-US" sz="4800" i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US" sz="4800" i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US" sz="22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Microsoft Teams - Educational Development and Quality">
            <a:extLst>
              <a:ext uri="{FF2B5EF4-FFF2-40B4-BE49-F238E27FC236}">
                <a16:creationId xmlns:a16="http://schemas.microsoft.com/office/drawing/2014/main" id="{F81D5FF5-BCED-DC77-0CD3-EC29979BE7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0634" y="0"/>
            <a:ext cx="5154896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2695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4DD19-4516-CAC5-2E3D-23167C98A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8" cy="4308254"/>
          </a:xfrm>
        </p:spPr>
        <p:txBody>
          <a:bodyPr>
            <a:normAutofit/>
          </a:bodyPr>
          <a:lstStyle/>
          <a:p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8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How Teams Improves Efficiency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At The Riverdale </a:t>
            </a:r>
            <a:r>
              <a:rPr lang="en-GB" sz="2000" cap="none" dirty="0" err="1">
                <a:solidFill>
                  <a:schemeClr val="accent1">
                    <a:lumMod val="75000"/>
                  </a:schemeClr>
                </a:solidFill>
              </a:rPr>
              <a:t>Carehome</a:t>
            </a: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 Teams Improves Faster Collaboration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Better Organisation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Remote Work Support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Scheduling And Meeting Tools </a:t>
            </a:r>
            <a:b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000" cap="none" dirty="0">
                <a:solidFill>
                  <a:schemeClr val="accent1">
                    <a:lumMod val="75000"/>
                  </a:schemeClr>
                </a:solidFill>
              </a:rPr>
              <a:t>Reduces Email Overload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3271-65E4-FC7F-EAEF-80FFDD1D1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Share And View Emails In Teams | TechWise Group">
            <a:extLst>
              <a:ext uri="{FF2B5EF4-FFF2-40B4-BE49-F238E27FC236}">
                <a16:creationId xmlns:a16="http://schemas.microsoft.com/office/drawing/2014/main" id="{EA29AE99-DCA3-F3AE-72A0-4BAAB9972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7" r="17089" b="-5"/>
          <a:stretch>
            <a:fillRect/>
          </a:stretch>
        </p:blipFill>
        <p:spPr bwMode="auto">
          <a:xfrm>
            <a:off x="1113908" y="2119236"/>
            <a:ext cx="482514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6770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7AC94-8442-1141-198C-C1BEDAF8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631" y="-762"/>
            <a:ext cx="8754570" cy="861383"/>
          </a:xfrm>
        </p:spPr>
        <p:txBody>
          <a:bodyPr anchor="t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/>
              <a:t> limitations and Advantages  using Microsoft teams in </a:t>
            </a:r>
            <a:r>
              <a:rPr lang="en-GB" b="1" err="1"/>
              <a:t>riverdale</a:t>
            </a:r>
            <a:r>
              <a:rPr lang="en-GB" b="1"/>
              <a:t> </a:t>
            </a:r>
            <a:r>
              <a:rPr lang="en-GB" b="1" err="1"/>
              <a:t>carehome</a:t>
            </a:r>
            <a:r>
              <a:rPr lang="en-GB" b="1"/>
              <a:t> </a:t>
            </a:r>
            <a:br>
              <a:rPr lang="en-GB" b="1"/>
            </a:br>
            <a:endParaRPr lang="en-GB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920165-101A-4210-773C-AC6ED0BD3680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450257" y="3583366"/>
          <a:ext cx="4186302" cy="3279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1CC02C9-C31F-1338-6097-E5C4EE275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5792" y="1965306"/>
            <a:ext cx="6081557" cy="5047241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i="1" strike="noStrike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Advantages in using Microsoft teams in Riverdale care home </a:t>
            </a:r>
          </a:p>
          <a:p>
            <a:r>
              <a:rPr lang="en-GB" i="1" strike="noStrike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Connect with the NHS:</a:t>
            </a:r>
            <a:r>
              <a:rPr lang="en-GB" i="1" strike="noStrike">
                <a:solidFill>
                  <a:schemeClr val="accent2">
                    <a:lumMod val="75000"/>
                  </a:schemeClr>
                </a:solidFill>
                <a:effectLst/>
                <a:latin typeface="-webkit-standard"/>
              </a:rPr>
              <a:t> Easily liaise with GPs, district nurses, and specialists remotely</a:t>
            </a: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Better Handovers:</a:t>
            </a:r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-webkit-standard"/>
              </a:rPr>
              <a:t> Conduct daily staff briefings and shift handovers with secure video and screen-sharing, ensuring all workers are immediately updated on changes in residents' health</a:t>
            </a:r>
          </a:p>
          <a:p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Google Sans"/>
              </a:rPr>
              <a:t>Virtual Visits:</a:t>
            </a:r>
            <a:r>
              <a:rPr lang="en-GB" i="1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-webkit-standard"/>
              </a:rPr>
              <a:t> Facilitate easy video calls between residents and their families or friends, reducing isolation for those with limited physical mobility</a:t>
            </a:r>
          </a:p>
          <a:p>
            <a:r>
              <a:rPr lang="en-GB" i="1" dirty="0" err="1">
                <a:solidFill>
                  <a:schemeClr val="accent2">
                    <a:lumMod val="75000"/>
                  </a:schemeClr>
                </a:solidFill>
              </a:rPr>
              <a:t>Famleis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who are abroad and that can’t travel to the UK for Various reasons can </a:t>
            </a: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connect with there family members Via Teams call or messaging </a:t>
            </a:r>
          </a:p>
          <a:p>
            <a:endParaRPr lang="en-GB" i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Covid 19 presented significant challenges to health care digital announced the provision of </a:t>
            </a:r>
            <a:r>
              <a:rPr lang="en-GB" i="1" dirty="0" err="1">
                <a:solidFill>
                  <a:schemeClr val="accent2">
                    <a:lumMod val="75000"/>
                  </a:schemeClr>
                </a:solidFill>
              </a:rPr>
              <a:t>microsoft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teams a digital communication tool which was implemented</a:t>
            </a:r>
          </a:p>
          <a:p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Invite NHS email and non </a:t>
            </a:r>
            <a:r>
              <a:rPr lang="en-GB" i="1" dirty="0" err="1">
                <a:solidFill>
                  <a:schemeClr val="accent2">
                    <a:lumMod val="75000"/>
                  </a:schemeClr>
                </a:solidFill>
              </a:rPr>
              <a:t>nhs</a:t>
            </a:r>
            <a:r>
              <a:rPr lang="en-GB" i="1" dirty="0">
                <a:solidFill>
                  <a:schemeClr val="accent2">
                    <a:lumMod val="75000"/>
                  </a:schemeClr>
                </a:solidFill>
              </a:rPr>
              <a:t> email users to meeting </a:t>
            </a: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4001438-3A6D-A0AD-9317-594C9A1CD3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 rot="10800000" flipV="1">
            <a:off x="215819" y="1846590"/>
            <a:ext cx="6311814" cy="3045120"/>
          </a:xfrm>
        </p:spPr>
        <p:txBody>
          <a:bodyPr anchor="t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accent2">
                    <a:lumMod val="50000"/>
                  </a:schemeClr>
                </a:solidFill>
              </a:rPr>
              <a:t> limitations in Using Microsoft teams in the care home </a:t>
            </a:r>
            <a:br>
              <a:rPr lang="en-GB" b="1">
                <a:solidFill>
                  <a:schemeClr val="accent2">
                    <a:lumMod val="50000"/>
                  </a:schemeClr>
                </a:solidFill>
              </a:rPr>
            </a:br>
            <a:br>
              <a:rPr lang="en-GB" b="1">
                <a:solidFill>
                  <a:schemeClr val="accent2">
                    <a:lumMod val="50000"/>
                  </a:schemeClr>
                </a:solidFill>
              </a:rPr>
            </a:br>
            <a:endParaRPr lang="en-GB" b="1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C429D2-5CEF-E8A7-24D9-32826C24B456}"/>
              </a:ext>
            </a:extLst>
          </p:cNvPr>
          <p:cNvSpPr txBox="1"/>
          <p:nvPr/>
        </p:nvSpPr>
        <p:spPr>
          <a:xfrm>
            <a:off x="5197475" y="2530475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5919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04963-C1B3-D8AE-99DA-0A6ED6F48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</a:t>
            </a:r>
            <a:r>
              <a:rPr lang="en-US">
                <a:solidFill>
                  <a:srgbClr val="000000"/>
                </a:solidFill>
                <a:latin typeface="Avenir Next LT Pro"/>
              </a:rPr>
              <a:t>ces:</a:t>
            </a:r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AB3B558-442A-ACE8-D524-D9041C974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Microsoft Corporation(2026) Microsoft Teams help and learning. Available at: </a:t>
            </a:r>
            <a:r>
              <a:rPr lang="en-US" sz="1600" dirty="0">
                <a:hlinkClick r:id="rId2"/>
              </a:rPr>
              <a:t>https://support.microsoft.com/microsoft-teams</a:t>
            </a:r>
            <a:r>
              <a:rPr lang="en-US" sz="1600"/>
              <a:t> (Accessed:12 June 2026).</a:t>
            </a:r>
            <a:endParaRPr lang="en-US" sz="1600" dirty="0"/>
          </a:p>
          <a:p>
            <a:r>
              <a:rPr lang="en-US" sz="1600" dirty="0"/>
              <a:t>NHS England (2020) NHS Microsoft Teams rollout supports staff during coronavirus outbreak. Available at: </a:t>
            </a:r>
            <a:r>
              <a:rPr lang="en-US" sz="1600" dirty="0">
                <a:hlinkClick r:id="rId3"/>
              </a:rPr>
              <a:t>https://www.england.nhs.uk/2020/03/nhs-microsoft-teams-rollout-supports-staff-during-coronavirus-outbreak/</a:t>
            </a:r>
            <a:r>
              <a:rPr lang="en-US" sz="1600" dirty="0"/>
              <a:t> (accessed:12 </a:t>
            </a:r>
            <a:r>
              <a:rPr lang="en-US" sz="1600" dirty="0" err="1"/>
              <a:t>june</a:t>
            </a:r>
            <a:r>
              <a:rPr lang="en-US" sz="1600" dirty="0"/>
              <a:t>  2026).</a:t>
            </a:r>
          </a:p>
          <a:p>
            <a:r>
              <a:rPr lang="en-US" sz="1600" dirty="0"/>
              <a:t>NHS Digital (2020) Microsoft Teams supporting health and care </a:t>
            </a:r>
            <a:r>
              <a:rPr lang="en-US" sz="1600" dirty="0" err="1"/>
              <a:t>organisations</a:t>
            </a:r>
            <a:r>
              <a:rPr lang="en-US" sz="1600" dirty="0"/>
              <a:t>. Available at : https: //digital. nhs.uk  (Accessed:12 June 2026).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55A671-9AA0-0C48-B4D7-ED7D2DED3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990A048-8A4E-498C-9C5E-3EB0DD6FD3A2}" type="datetime1"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6/12/2026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64CD1-8CFA-5619-1EDA-C0973583B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4B54BD-30F0-0128-3F70-732FE242F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65A5C87-DF58-40C8-B092-1DE63DB4547E}" type="slidenum"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47170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5" ma:contentTypeDescription="Create a new document." ma:contentTypeScope="" ma:versionID="b75ee4b542f5ad118924ef78364ea18c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8e1e54e397945d006caca71f2823d38e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6e02c4-a484-4998-a51a-c24e6dc61f3e" xsi:nil="true"/>
  </documentManagement>
</p:properties>
</file>

<file path=customXml/itemProps1.xml><?xml version="1.0" encoding="utf-8"?>
<ds:datastoreItem xmlns:ds="http://schemas.openxmlformats.org/officeDocument/2006/customXml" ds:itemID="{00E6584B-5288-471D-B6FD-652E4A2E36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C6409B1-1896-49AE-B8A0-F963744A49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8140ED-7623-4408-A2DB-41D85FB0C5E7}">
  <ds:schemaRefs>
    <ds:schemaRef ds:uri="http://schemas.openxmlformats.org/package/2006/metadata/core-properties"/>
    <ds:schemaRef ds:uri="http://www.w3.org/XML/1998/namespace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936e02c4-a484-4998-a51a-c24e6dc61f3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562</TotalTime>
  <Words>941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Aptos</vt:lpstr>
      <vt:lpstr>Aptos Display</vt:lpstr>
      <vt:lpstr>Arial</vt:lpstr>
      <vt:lpstr>Avenir Next LT Pro</vt:lpstr>
      <vt:lpstr>Calibri</vt:lpstr>
      <vt:lpstr>Google Sans</vt:lpstr>
      <vt:lpstr>Lato</vt:lpstr>
      <vt:lpstr>-webkit-standard</vt:lpstr>
      <vt:lpstr>Office Theme</vt:lpstr>
      <vt:lpstr>AccentBoxVTI</vt:lpstr>
      <vt:lpstr>Staff Scheduling / Rotas Using Microsoft Excel   Riverdale Nursing Home Case Study   Student Name: Alazar Befikadu  Student ID: 2541000  Module: LCHS4007  Lecturer: Hajra Mustasim </vt:lpstr>
      <vt:lpstr>PowerPoint Presentation</vt:lpstr>
      <vt:lpstr>PowerPoint Presentation</vt:lpstr>
      <vt:lpstr>PowerPoint Presentation</vt:lpstr>
      <vt:lpstr>PowerPoint Presentation</vt:lpstr>
      <vt:lpstr>Wikas Khan  Student ID 2536209</vt:lpstr>
      <vt:lpstr>Staff Communication in Riverdale Carehome </vt:lpstr>
      <vt:lpstr>The tool is suitable at the care home for various reasons it sends Instant messages  file sharing and collaboration  supports remote and hybrid work which is a big advantage ensuring that healthcare professionals can collaborate efficiently, share critical information promptly, and deliver high-quality care   </vt:lpstr>
      <vt:lpstr>        How Teams Improves Efficiency  At The Riverdale Carehome Teams Improves Faster Collaboration  Better Organisation  Remote Work Support  Scheduling And Meeting Tools  Reduces Email Overload </vt:lpstr>
      <vt:lpstr> limitations and Advantages  using Microsoft teams in riverdale carehome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Alazar Befikadu (2541000)</dc:creator>
  <cp:lastModifiedBy>Alazar Befikadu (2541000)</cp:lastModifiedBy>
  <cp:revision>9</cp:revision>
  <dcterms:created xsi:type="dcterms:W3CDTF">2026-06-05T13:10:50Z</dcterms:created>
  <dcterms:modified xsi:type="dcterms:W3CDTF">2026-06-12T11:40:41Z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