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22"/>
  </p:notesMasterIdLst>
  <p:handoutMasterIdLst>
    <p:handoutMasterId r:id="rId23"/>
  </p:handoutMasterIdLst>
  <p:sldIdLst>
    <p:sldId id="319" r:id="rId2"/>
    <p:sldId id="333" r:id="rId3"/>
    <p:sldId id="320" r:id="rId4"/>
    <p:sldId id="307" r:id="rId5"/>
    <p:sldId id="309" r:id="rId6"/>
    <p:sldId id="329" r:id="rId7"/>
    <p:sldId id="330" r:id="rId8"/>
    <p:sldId id="306" r:id="rId9"/>
    <p:sldId id="321" r:id="rId10"/>
    <p:sldId id="310" r:id="rId11"/>
    <p:sldId id="334" r:id="rId12"/>
    <p:sldId id="324" r:id="rId13"/>
    <p:sldId id="302" r:id="rId14"/>
    <p:sldId id="296" r:id="rId15"/>
    <p:sldId id="336" r:id="rId16"/>
    <p:sldId id="314" r:id="rId17"/>
    <p:sldId id="335" r:id="rId18"/>
    <p:sldId id="337" r:id="rId19"/>
    <p:sldId id="325" r:id="rId20"/>
    <p:sldId id="332" r:id="rId2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F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64"/>
    <p:restoredTop sz="73721"/>
  </p:normalViewPr>
  <p:slideViewPr>
    <p:cSldViewPr>
      <p:cViewPr varScale="1">
        <p:scale>
          <a:sx n="77" d="100"/>
          <a:sy n="77" d="100"/>
        </p:scale>
        <p:origin x="1314" y="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5F6EF83-B844-42FB-AA8A-2352AD87842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026A3F-9D82-42FE-B78B-6B6F1E8629F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30E2C541-7EFE-2B47-A028-A19782554979}" type="datetimeFigureOut">
              <a:rPr lang="en-US"/>
              <a:pPr>
                <a:defRPr/>
              </a:pPr>
              <a:t>10/10/2018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BB18F4-8728-4F18-99A9-E369F3165AC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9C63D9-96B3-4919-BECF-E548467AD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BDB378C4-B2FD-4764-B5DF-CBC3144F73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9FCAF84-CF52-49D0-A709-B537ECD6820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0E8DD8-3C27-4311-AA48-56D0D798F6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8D5AE6E-8CC5-44BC-8045-CBB49C28D2FA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22C1984-3BF1-4BC1-A765-337D87428DD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C78E9B9-4341-4BF0-A8AC-4FBA803A45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  <a:endParaRPr lang="en-GB" alt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3FDE5-4C8D-44A8-AE83-49FB8F7ACB5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2CFB23-B72C-4CB2-AB60-0134343337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B6B414C-928B-4882-B1DD-94BFCB9BE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536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508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Welsh Government (2014) Teacher Support Materials: What is Numerical Reasoning</a:t>
            </a:r>
          </a:p>
          <a:p>
            <a:r>
              <a:rPr lang="en-US" dirty="0"/>
              <a:t>http://</a:t>
            </a:r>
            <a:r>
              <a:rPr lang="en-US" dirty="0" err="1"/>
              <a:t>learning.gov.wales</a:t>
            </a:r>
            <a:r>
              <a:rPr lang="en-US" dirty="0"/>
              <a:t>/docs/</a:t>
            </a:r>
            <a:r>
              <a:rPr lang="en-US" dirty="0" err="1"/>
              <a:t>learningwales</a:t>
            </a:r>
            <a:r>
              <a:rPr lang="en-US" dirty="0"/>
              <a:t>/publications/140228-what-is-numerical-reasoning-en.pdf</a:t>
            </a:r>
          </a:p>
          <a:p>
            <a:endParaRPr lang="en-US" dirty="0"/>
          </a:p>
          <a:p>
            <a:r>
              <a:rPr lang="en-US" dirty="0" err="1"/>
              <a:t>Deunyddiau</a:t>
            </a:r>
            <a:r>
              <a:rPr lang="en-US" dirty="0"/>
              <a:t> 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athrawon</a:t>
            </a:r>
            <a:r>
              <a:rPr lang="en-US" dirty="0"/>
              <a:t>: 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rhifiadol</a:t>
            </a:r>
            <a:r>
              <a:rPr lang="en-US" dirty="0"/>
              <a:t>?</a:t>
            </a:r>
          </a:p>
          <a:p>
            <a:r>
              <a:rPr lang="en-US" dirty="0"/>
              <a:t>http://</a:t>
            </a:r>
            <a:r>
              <a:rPr lang="en-US" dirty="0" err="1"/>
              <a:t>learning.gov.wales</a:t>
            </a:r>
            <a:r>
              <a:rPr lang="en-US" dirty="0"/>
              <a:t>/docs/</a:t>
            </a:r>
            <a:r>
              <a:rPr lang="en-US" dirty="0" err="1"/>
              <a:t>learningwales</a:t>
            </a:r>
            <a:r>
              <a:rPr lang="en-US" dirty="0"/>
              <a:t>/publications/140228-what-is-numerical-reasoning-cy.pdf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8893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37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5884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Research shows us that knowing-to is more than a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behaviour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 that can be trained; it is about awareness and what is attended to (or is not). Knowing-to is a vital aspect of numerical reasoning, and an appropriate learning progression for the development of numerical reasoning must incorporate preparation for knowing-to. </a:t>
            </a:r>
            <a:endParaRPr lang="en-US" dirty="0"/>
          </a:p>
          <a:p>
            <a:endParaRPr lang="en-US" dirty="0"/>
          </a:p>
          <a:p>
            <a:r>
              <a:rPr lang="en-US" dirty="0"/>
              <a:t>All taken from Appendix 1: </a:t>
            </a:r>
            <a:r>
              <a:rPr lang="en-US" sz="1200" b="1" i="1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What is numerical reasoning and how can teachers support children to develop it? </a:t>
            </a:r>
            <a:endParaRPr lang="en-US" dirty="0"/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A Background Paper by Amanda Simpson on behalf of National Numeracy, 2014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Executive summary </a:t>
            </a:r>
            <a:r>
              <a:rPr lang="en-US" sz="1200" b="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pp. 38-43</a:t>
            </a:r>
            <a:endParaRPr lang="en-US" sz="1200" kern="1200" dirty="0">
              <a:solidFill>
                <a:schemeClr val="tx1"/>
              </a:solidFill>
              <a:effectLst/>
              <a:latin typeface="+mn-lt"/>
              <a:ea typeface="ＭＳ Ｐゴシック" charset="0"/>
              <a:cs typeface="ＭＳ Ｐゴシック" charset="-128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Available at: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http://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learning.gov.wales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/docs/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learningwales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ＭＳ Ｐゴシック" charset="0"/>
                <a:cs typeface="ＭＳ Ｐゴシック" charset="-128"/>
              </a:rPr>
              <a:t>/publications/141007-leadership-guide-en.pdf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B6B414C-928B-4882-B1DD-94BFCB9BE26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21773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8486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5F7105D8-ED37-4E41-960D-2C6D76AF432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26225DBD-990E-4690-88B1-4420347D3C6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4300" indent="0">
              <a:buNone/>
              <a:defRPr/>
            </a:pPr>
            <a:r>
              <a:rPr lang="en-GB" sz="200" dirty="0"/>
              <a:t>Break</a:t>
            </a:r>
            <a:r>
              <a:rPr lang="en-GB" sz="200" baseline="0" dirty="0"/>
              <a:t> up. Give 30 minutes to complete task. Use links to ‘</a:t>
            </a:r>
            <a:r>
              <a:rPr lang="en-GB" sz="200" baseline="0" dirty="0" err="1"/>
              <a:t>Linoit</a:t>
            </a:r>
            <a:r>
              <a:rPr lang="en-GB" sz="200" baseline="0" dirty="0"/>
              <a:t>’ on Moodle.</a:t>
            </a:r>
            <a:endParaRPr lang="en-GB" sz="200" dirty="0"/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115943E1-0C99-4A1A-9D86-40ADF45B97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900874D-E8B1-49FA-B49C-33939B5D4826}" type="slidenum">
              <a:rPr lang="en-GB" altLang="en-US" smtClean="0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967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F3BDF35-207D-4A92-9E1A-1119EF78F8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BA0BAC-3868-4A9A-B237-2BDB03D6BF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1EE20-8025-42F3-AD70-331EEDC77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80CE9537-4FCB-434B-93D7-585F7BF626E5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F172B-8F1C-42AF-B9CB-2100E4317652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6687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604F738-7959-4425-B54A-22E438F2D93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F6589D-5BF0-4A99-8A0D-03AD645D38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A841-681F-45A4-AD9A-73FAFA095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04C6A8B-D509-4C63-8108-A7B24D95EFBC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7D012-8CBA-429B-807C-EB2EC7984A07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5932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1B68664-D79E-4B4B-9475-FFB4B361A4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02C27-E69D-4FB8-B3EA-2F84E86A56B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820C-78FF-4135-9DDB-25397B7F9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5E1E21A-93C3-4A9C-8F0C-8836B7D16BB3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399DA-E715-49E2-A363-AB219C48EBC8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4793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C0695F-CE25-4FCB-9AF0-E3EB2CE6179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A9E75-9FE7-4269-B8F6-C060E2229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1C9C6A4-60DE-4C78-BEC4-7F3032D1E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F25DCC1-91EF-4D16-A5AC-77180F303FA4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0EB23-5FF6-405F-AC04-589DEBFA9098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1002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6D1D2AD-E52E-4031-9739-A12DD34EF9C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5DCF05-5086-46CA-BAFB-8E989D41F25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14B0FAA-E209-41DE-8401-9BDD4CF5D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A68FC11-1A83-4D98-8C27-281D3B6E5607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C62806-31E4-406C-A40E-CC743BBD0784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7550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0B47CD4-185A-4824-BA6A-A5E5E45532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24DF49-69DE-4F7B-9D7A-FD905C696E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74C2534-057E-4307-BBD3-EC494BDE1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787E41-BF02-4EF0-B292-34C0155AB870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16E0F-43F4-4802-8F02-8169B9A3737E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2218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167826A-7397-425E-BD78-30AF5FFF210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11329-C4A7-4CA5-84CD-D1E9D83D1F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F8DDBDF-9E76-4293-A5F2-C270652C8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7B9901-2CA1-4E5D-A88D-9463792B58BB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906C6-F006-474A-B348-2BFB8E3AAB48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8956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A4B18D9-D92A-4462-8F76-75AC46D1CD9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500892-2C87-4D0A-A1AF-3FB3818659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9B42E14-FAFE-4504-9F0C-93F72692DCB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93E1ABE-25DA-40BB-9EED-DCD7DA600C9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653E1-D361-4949-8CF9-42D5094FEBE0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7823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B88E95-AA5B-4BFC-9A51-5A113FA7C04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E94276-4380-4577-8F7C-F498C3B6B7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FD7AB01-8596-4A24-ABB1-AE06B4B83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EA9ABD9-5A0D-4CA5-A969-F4E599C806EB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CF74C-A81E-46F3-8E06-831A193E1DAC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76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BA3A25C-5392-4476-AC31-56ABD58B09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7AAF2E-8A24-46AC-8C96-10167F6723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6B3C1F-E024-48B5-BF98-4C254FD00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59C888CA-5DF0-4C45-A003-70531482356A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8C6CA-3230-4D9A-896D-41EEF6651FA3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7812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CED258D-E7CD-43BB-98D0-D3FC215C9ED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2D56B-4B76-425B-A8CE-C1D0F9055C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29D1B-C5A8-49B8-BEA0-BFEFA76B4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892B6F5-5322-4E35-8E37-FDECB33D998E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DBE5A-3E6F-483A-AD53-DC560B0C15DB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7045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9477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01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4273F3-569F-438A-BB37-4D1728353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E0C40C8-887A-4891-B3F1-BD55BE6979F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288E1A0-BA32-4396-9CD6-DF86B1C1873A}"/>
              </a:ext>
            </a:extLst>
          </p:cNvPr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401A2E-7ED6-4E85-97DD-AA69051A22B2}"/>
              </a:ext>
            </a:extLst>
          </p:cNvPr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5C1E0-3575-4EDC-8C10-47B77FB5C6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>
                <a:solidFill>
                  <a:srgbClr val="FFFFFF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B8BD910-E218-47CE-B119-77B1C68C44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7BB2A-B1CC-4CC7-9175-A638793696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schemeClr val="bg2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5E842-4FA8-475B-8866-51AE1D44DB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chemeClr val="bg2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C4478B3-23D1-4A74-97CB-2E23B7CA15BE}" type="datetime1">
              <a:rPr lang="en-GB" altLang="en-US"/>
              <a:pPr>
                <a:defRPr/>
              </a:pPr>
              <a:t>10/10/2018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ＭＳ Ｐゴシック" charset="0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  <a:ea typeface="ＭＳ Ｐゴシック" charset="0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ＭＳ Ｐゴシック" charset="0"/>
          <a:cs typeface="ＭＳ Ｐゴシック" charset="-128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9BBB59"/>
        </a:buClr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8064A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4BACC6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youtube.com/watch?v=pDP-ZYAxFbs" TargetMode="External"/><Relationship Id="rId4" Type="http://schemas.openxmlformats.org/officeDocument/2006/relationships/hyperlink" Target="https://www.nationalnumeracy.org.uk/what-issue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learningpacks/reasoning-in-the-classroom/?lang=en" TargetMode="External"/><Relationship Id="rId2" Type="http://schemas.openxmlformats.org/officeDocument/2006/relationships/hyperlink" Target="http://www.nrich.maths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hyperlink" Target="http://learning.gov.wales/resources/browse-all/nlnf/framework?lang=en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learning.gov.wales/docs/learningwales/publications/140228-what-is-numerical-reasoning-en.pdf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gov.wales/docs/learningwales/publications/140228-what-is-numerical-reasoning-en.pdf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2513" y="332656"/>
            <a:ext cx="86677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>
                <a:solidFill>
                  <a:schemeClr val="bg1"/>
                </a:solidFill>
              </a:rPr>
              <a:t>BA3 </a:t>
            </a:r>
            <a:r>
              <a:rPr lang="en-US" sz="4500" dirty="0">
                <a:solidFill>
                  <a:schemeClr val="bg1"/>
                </a:solidFill>
              </a:rPr>
              <a:t>2018-19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  <a:p>
            <a:pPr algn="ctr"/>
            <a:r>
              <a:rPr lang="en-US" sz="4500" dirty="0">
                <a:solidFill>
                  <a:schemeClr val="bg1"/>
                </a:solidFill>
              </a:rPr>
              <a:t>ECAD6012/C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4365104"/>
            <a:ext cx="880225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400" dirty="0" err="1">
                <a:solidFill>
                  <a:schemeClr val="bg1"/>
                </a:solidFill>
              </a:rPr>
              <a:t>Datblygu</a:t>
            </a:r>
            <a:r>
              <a:rPr lang="en-US" sz="3400" dirty="0">
                <a:solidFill>
                  <a:schemeClr val="bg1"/>
                </a:solidFill>
              </a:rPr>
              <a:t> </a:t>
            </a:r>
            <a:r>
              <a:rPr lang="en-US" sz="3400" dirty="0" err="1">
                <a:solidFill>
                  <a:schemeClr val="bg1"/>
                </a:solidFill>
              </a:rPr>
              <a:t>Ymresymu</a:t>
            </a:r>
            <a:r>
              <a:rPr lang="en-US" sz="3400" dirty="0">
                <a:solidFill>
                  <a:schemeClr val="bg1"/>
                </a:solidFill>
              </a:rPr>
              <a:t> a </a:t>
            </a:r>
            <a:r>
              <a:rPr lang="en-US" sz="3400" dirty="0" err="1">
                <a:solidFill>
                  <a:schemeClr val="bg1"/>
                </a:solidFill>
              </a:rPr>
              <a:t>Thasgau</a:t>
            </a:r>
            <a:r>
              <a:rPr lang="en-US" sz="3400" dirty="0">
                <a:solidFill>
                  <a:schemeClr val="bg1"/>
                </a:solidFill>
              </a:rPr>
              <a:t> ‘</a:t>
            </a:r>
            <a:r>
              <a:rPr lang="en-US" sz="3400" dirty="0" err="1">
                <a:solidFill>
                  <a:schemeClr val="bg1"/>
                </a:solidFill>
              </a:rPr>
              <a:t>Cyfoethog</a:t>
            </a:r>
            <a:r>
              <a:rPr lang="en-US" sz="3400" dirty="0">
                <a:solidFill>
                  <a:schemeClr val="bg1"/>
                </a:solidFill>
              </a:rPr>
              <a:t>’</a:t>
            </a:r>
          </a:p>
          <a:p>
            <a:pPr algn="ctr"/>
            <a:r>
              <a:rPr lang="en-US" sz="3400" i="1" dirty="0">
                <a:solidFill>
                  <a:schemeClr val="bg1"/>
                </a:solidFill>
              </a:rPr>
              <a:t>Developing Reasoning and ‘Rich’ Tasks</a:t>
            </a:r>
          </a:p>
        </p:txBody>
      </p:sp>
    </p:spTree>
    <p:extLst>
      <p:ext uri="{BB962C8B-B14F-4D97-AF65-F5344CB8AC3E}">
        <p14:creationId xmlns:p14="http://schemas.microsoft.com/office/powerpoint/2010/main" val="917823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95536" y="390333"/>
            <a:ext cx="8496944" cy="734411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Pam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mae’n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bwysig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? -  Why is it important?</a:t>
            </a:r>
            <a:endParaRPr lang="en-GB" sz="132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7" y="1323204"/>
            <a:ext cx="3187700" cy="838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495" y="1192941"/>
            <a:ext cx="5016500" cy="27432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341071" y="3139941"/>
            <a:ext cx="31924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www.nationalnumeracy.org.uk</a:t>
            </a:r>
            <a:r>
              <a:rPr lang="en-US" dirty="0">
                <a:hlinkClick r:id="rId4"/>
              </a:rPr>
              <a:t>/what-issue</a:t>
            </a:r>
            <a:endParaRPr lang="en-US" dirty="0"/>
          </a:p>
        </p:txBody>
      </p:sp>
      <p:sp>
        <p:nvSpPr>
          <p:cNvPr id="6" name="Content Placeholder 8"/>
          <p:cNvSpPr txBox="1">
            <a:spLocks/>
          </p:cNvSpPr>
          <p:nvPr/>
        </p:nvSpPr>
        <p:spPr>
          <a:xfrm>
            <a:off x="118495" y="4080866"/>
            <a:ext cx="4680520" cy="163691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pwyntiau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dudalen</a:t>
            </a:r>
            <a:r>
              <a:rPr lang="en-US" sz="2400" dirty="0"/>
              <a:t>- we  / </a:t>
            </a:r>
            <a:r>
              <a:rPr lang="en-US" sz="2400" dirty="0" err="1"/>
              <a:t>fideo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cysylltu</a:t>
            </a:r>
            <a:r>
              <a:rPr lang="en-US" sz="2400" dirty="0"/>
              <a:t> </a:t>
            </a:r>
            <a:r>
              <a:rPr lang="en-US" sz="2400" dirty="0" err="1"/>
              <a:t>gyda’ch</a:t>
            </a:r>
            <a:r>
              <a:rPr lang="en-US" sz="2400" dirty="0"/>
              <a:t> </a:t>
            </a:r>
            <a:r>
              <a:rPr lang="en-US" sz="2400" dirty="0" err="1"/>
              <a:t>gwerthoedd</a:t>
            </a:r>
            <a:r>
              <a:rPr lang="en-US" sz="2400" dirty="0"/>
              <a:t>, </a:t>
            </a:r>
            <a:r>
              <a:rPr lang="en-US" sz="2400" dirty="0" err="1"/>
              <a:t>credoau</a:t>
            </a:r>
            <a:r>
              <a:rPr lang="en-US" sz="2400" dirty="0"/>
              <a:t> </a:t>
            </a:r>
            <a:r>
              <a:rPr lang="en-US" sz="2400" dirty="0" err="1"/>
              <a:t>a’ch</a:t>
            </a:r>
            <a:r>
              <a:rPr lang="en-US" sz="2400" dirty="0"/>
              <a:t> </a:t>
            </a:r>
            <a:r>
              <a:rPr lang="en-US" sz="2400" dirty="0" err="1"/>
              <a:t>gwybodaeth</a:t>
            </a:r>
            <a:r>
              <a:rPr lang="en-US" sz="2400" dirty="0"/>
              <a:t> </a:t>
            </a:r>
            <a:r>
              <a:rPr lang="en-US" sz="2400" dirty="0" err="1"/>
              <a:t>pwnc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 chi?</a:t>
            </a:r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4799015" y="4138009"/>
            <a:ext cx="4317845" cy="152263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How do the points in the web-page  / video link to your own values, beliefs and teacher subject knowledge?</a:t>
            </a:r>
          </a:p>
          <a:p>
            <a:endParaRPr lang="en-US" sz="2400" dirty="0"/>
          </a:p>
        </p:txBody>
      </p:sp>
      <p:sp>
        <p:nvSpPr>
          <p:cNvPr id="8" name="Rectangle 7"/>
          <p:cNvSpPr/>
          <p:nvPr/>
        </p:nvSpPr>
        <p:spPr>
          <a:xfrm>
            <a:off x="5341071" y="2317741"/>
            <a:ext cx="30473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https://www.youtube.com/watch?v=pDP-ZYAxFbs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39506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475656" y="390333"/>
            <a:ext cx="6172200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 </a:t>
            </a:r>
          </a:p>
          <a:p>
            <a:r>
              <a:rPr lang="en-GB" sz="13200" i="1" dirty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819650" y="1403776"/>
            <a:ext cx="4129203" cy="308330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en-US" sz="2400" dirty="0">
                <a:ea typeface="ＭＳ Ｐゴシック" panose="020B0600070205080204" pitchFamily="34" charset="-128"/>
              </a:rPr>
              <a:t>Questioning techniques </a:t>
            </a:r>
            <a:r>
              <a:rPr lang="mr-IN" altLang="en-US" sz="2400" dirty="0">
                <a:ea typeface="ＭＳ Ｐゴシック" panose="020B0600070205080204" pitchFamily="34" charset="-128"/>
              </a:rPr>
              <a:t>–</a:t>
            </a:r>
            <a:r>
              <a:rPr lang="en-US" altLang="en-US" sz="2400" dirty="0">
                <a:ea typeface="ＭＳ Ｐゴシック" panose="020B0600070205080204" pitchFamily="34" charset="-128"/>
              </a:rPr>
              <a:t> how to encourage reasoning</a:t>
            </a:r>
          </a:p>
          <a:p>
            <a:pPr>
              <a:spcAft>
                <a:spcPts val="1200"/>
              </a:spcAft>
            </a:pPr>
            <a:r>
              <a:rPr lang="en-US" altLang="en-US" sz="2400" dirty="0">
                <a:ea typeface="ＭＳ Ｐゴシック" panose="020B0600070205080204" pitchFamily="34" charset="-128"/>
              </a:rPr>
              <a:t>Consider how reasoning can be used to develop mathematical understanding</a:t>
            </a:r>
          </a:p>
          <a:p>
            <a:pPr>
              <a:spcAft>
                <a:spcPts val="1200"/>
              </a:spcAft>
            </a:pPr>
            <a:r>
              <a:rPr lang="en-US" altLang="en-US" sz="2400" dirty="0">
                <a:ea typeface="ＭＳ Ｐゴシック" panose="020B0600070205080204" pitchFamily="34" charset="-128"/>
              </a:rPr>
              <a:t>‘Rich’ tasks: Evaluate a range of reasoning resources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01805" y="1406160"/>
            <a:ext cx="4317845" cy="45431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err="1">
                <a:ea typeface="ＭＳ Ｐゴシック" charset="-128"/>
              </a:rPr>
              <a:t>Technegau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cwestiynu</a:t>
            </a:r>
            <a:r>
              <a:rPr lang="en-US" altLang="x-none" sz="2400" dirty="0">
                <a:ea typeface="ＭＳ Ｐゴシック" charset="-128"/>
              </a:rPr>
              <a:t> – </a:t>
            </a:r>
            <a:r>
              <a:rPr lang="en-US" altLang="x-none" sz="2400" dirty="0" err="1">
                <a:ea typeface="ＭＳ Ｐゴシック" charset="-128"/>
              </a:rPr>
              <a:t>sut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i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annog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ymresymu</a:t>
            </a:r>
            <a:endParaRPr lang="en-US" altLang="x-none" sz="2400" dirty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sz="2400" dirty="0" err="1">
                <a:ea typeface="ＭＳ Ｐゴシック" charset="-128"/>
              </a:rPr>
              <a:t>Ystyried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sut</a:t>
            </a:r>
            <a:r>
              <a:rPr lang="en-US" altLang="x-none" sz="2400" dirty="0">
                <a:ea typeface="ＭＳ Ｐゴシック" charset="-128"/>
              </a:rPr>
              <a:t> y </a:t>
            </a:r>
            <a:r>
              <a:rPr lang="en-US" altLang="x-none" sz="2400" dirty="0" err="1">
                <a:ea typeface="ＭＳ Ｐゴシック" charset="-128"/>
              </a:rPr>
              <a:t>gellir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defnyddio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ymresymu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i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ddatblygu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dealltwriaeth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fathemategol</a:t>
            </a:r>
            <a:r>
              <a:rPr lang="en-US" altLang="x-none" sz="2400" dirty="0">
                <a:ea typeface="ＭＳ Ｐゴシック" charset="-128"/>
              </a:rPr>
              <a:t> </a:t>
            </a:r>
          </a:p>
          <a:p>
            <a:pPr>
              <a:spcAft>
                <a:spcPts val="1200"/>
              </a:spcAft>
            </a:pPr>
            <a:r>
              <a:rPr lang="en-US" altLang="x-none" sz="2400" dirty="0" err="1">
                <a:ea typeface="ＭＳ Ｐゴシック" charset="-128"/>
              </a:rPr>
              <a:t>Tasgau</a:t>
            </a:r>
            <a:r>
              <a:rPr lang="en-US" altLang="x-none" sz="2400" dirty="0">
                <a:ea typeface="ＭＳ Ｐゴシック" charset="-128"/>
              </a:rPr>
              <a:t> ‘</a:t>
            </a:r>
            <a:r>
              <a:rPr lang="en-US" altLang="x-none" sz="2400" dirty="0" err="1">
                <a:ea typeface="ＭＳ Ｐゴシック" charset="-128"/>
              </a:rPr>
              <a:t>cyfoethog</a:t>
            </a:r>
            <a:r>
              <a:rPr lang="en-US" altLang="x-none" sz="2400" dirty="0">
                <a:ea typeface="ＭＳ Ｐゴシック" charset="-128"/>
              </a:rPr>
              <a:t>’: </a:t>
            </a:r>
            <a:r>
              <a:rPr lang="en-US" altLang="x-none" sz="2400" dirty="0" err="1">
                <a:ea typeface="ＭＳ Ｐゴシック" charset="-128"/>
              </a:rPr>
              <a:t>Gwerthuso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ystod</a:t>
            </a:r>
            <a:r>
              <a:rPr lang="en-US" altLang="x-none" sz="2400" dirty="0">
                <a:ea typeface="ＭＳ Ｐゴシック" charset="-128"/>
              </a:rPr>
              <a:t> o </a:t>
            </a:r>
            <a:r>
              <a:rPr lang="en-US" altLang="x-none" sz="2400" dirty="0" err="1">
                <a:ea typeface="ＭＳ Ｐゴシック" charset="-128"/>
              </a:rPr>
              <a:t>adnoddau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ymresymu</a:t>
            </a:r>
            <a:r>
              <a:rPr lang="en-US" altLang="x-none" sz="2400" dirty="0">
                <a:ea typeface="ＭＳ Ｐゴシック" charset="-128"/>
              </a:rPr>
              <a:t> 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29395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Placeholder 3">
            <a:extLst>
              <a:ext uri="{FF2B5EF4-FFF2-40B4-BE49-F238E27FC236}">
                <a16:creationId xmlns:a16="http://schemas.microsoft.com/office/drawing/2014/main" id="{EE6151E2-D0C2-4F31-99EC-BDB19E139E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9738" y="2101850"/>
            <a:ext cx="3822700" cy="377825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Procedural Questions/Tasks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C223BA-F1CA-4D54-82DA-2B682ECA74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913" y="2717800"/>
            <a:ext cx="3395662" cy="3578225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Application of a process (knowing how)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Can rely on memory more than understanding</a:t>
            </a:r>
          </a:p>
        </p:txBody>
      </p:sp>
      <p:sp>
        <p:nvSpPr>
          <p:cNvPr id="18435" name="Text Placeholder 4">
            <a:extLst>
              <a:ext uri="{FF2B5EF4-FFF2-40B4-BE49-F238E27FC236}">
                <a16:creationId xmlns:a16="http://schemas.microsoft.com/office/drawing/2014/main" id="{8994532A-E15B-4D59-9177-3272EB86BB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262438" y="2100263"/>
            <a:ext cx="3821112" cy="381000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Reasoning Questions/Tasks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0FA32C-4764-4407-92BF-4DE172D71A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84638" y="2667000"/>
            <a:ext cx="4176712" cy="3489325"/>
          </a:xfrm>
        </p:spPr>
        <p:txBody>
          <a:bodyPr/>
          <a:lstStyle/>
          <a:p>
            <a:r>
              <a:rPr lang="en-GB" altLang="en-US">
                <a:ea typeface="ＭＳ Ｐゴシック" panose="020B0600070205080204" pitchFamily="34" charset="-128"/>
              </a:rPr>
              <a:t>Requires learners to pause/stop and think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Requires a deeper of understanding than simply ‘being able to do something’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Offers a springboard for further thinking</a:t>
            </a:r>
          </a:p>
          <a:p>
            <a:endParaRPr lang="en-GB" altLang="en-US">
              <a:ea typeface="ＭＳ Ｐゴシック" panose="020B0600070205080204" pitchFamily="34" charset="-128"/>
            </a:endParaRPr>
          </a:p>
        </p:txBody>
      </p:sp>
      <p:pic>
        <p:nvPicPr>
          <p:cNvPr id="18437" name="Picture 3">
            <a:extLst>
              <a:ext uri="{FF2B5EF4-FFF2-40B4-BE49-F238E27FC236}">
                <a16:creationId xmlns:a16="http://schemas.microsoft.com/office/drawing/2014/main" id="{7D1755FC-2125-44FF-BD35-D8FB903349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388" y="0"/>
            <a:ext cx="1804987" cy="191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4">
            <a:extLst>
              <a:ext uri="{FF2B5EF4-FFF2-40B4-BE49-F238E27FC236}">
                <a16:creationId xmlns:a16="http://schemas.microsoft.com/office/drawing/2014/main" id="{F859F75E-678B-4708-BEE2-446F42842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85763"/>
            <a:ext cx="1439862" cy="152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>
            <a:extLst>
              <a:ext uri="{FF2B5EF4-FFF2-40B4-BE49-F238E27FC236}">
                <a16:creationId xmlns:a16="http://schemas.microsoft.com/office/drawing/2014/main" id="{7798D0FC-C1E4-4B93-B41D-D7E91153E0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5592763"/>
            <a:ext cx="1511300" cy="112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C37EC64D-85A9-4E1A-BC69-3273E7B82E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4724400"/>
            <a:ext cx="1728788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604E6DB-B10D-4C47-B148-955D4B70D6D1}"/>
              </a:ext>
            </a:extLst>
          </p:cNvPr>
          <p:cNvGraphicFramePr>
            <a:graphicFrameLocks noGrp="1"/>
          </p:cNvGraphicFramePr>
          <p:nvPr/>
        </p:nvGraphicFramePr>
        <p:xfrm>
          <a:off x="250825" y="188913"/>
          <a:ext cx="8713788" cy="63214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77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859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738">
                <a:tc>
                  <a:txBody>
                    <a:bodyPr/>
                    <a:lstStyle/>
                    <a:p>
                      <a:r>
                        <a:rPr lang="en-GB" sz="1800" dirty="0"/>
                        <a:t>Stem</a:t>
                      </a:r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Examples</a:t>
                      </a:r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375">
                <a:tc>
                  <a:txBody>
                    <a:bodyPr/>
                    <a:lstStyle/>
                    <a:p>
                      <a:r>
                        <a:rPr lang="en-GB" sz="1800" dirty="0"/>
                        <a:t>If you know…what else do you know/how</a:t>
                      </a:r>
                      <a:r>
                        <a:rPr lang="en-GB" sz="1800" baseline="0" dirty="0"/>
                        <a:t> can you work out…?</a:t>
                      </a:r>
                      <a:endParaRPr lang="en-GB" sz="1800" dirty="0"/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If you</a:t>
                      </a:r>
                      <a:r>
                        <a:rPr lang="en-GB" sz="1800" baseline="0" dirty="0"/>
                        <a:t> know 8 + 11 , how could work out 8 + 41?</a:t>
                      </a:r>
                    </a:p>
                    <a:p>
                      <a:r>
                        <a:rPr lang="en-GB" sz="1800" baseline="0" dirty="0"/>
                        <a:t>If you know 3 + 7 = 10, what else do you know?</a:t>
                      </a:r>
                      <a:endParaRPr lang="en-GB" sz="1800" dirty="0"/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56">
                <a:tc>
                  <a:txBody>
                    <a:bodyPr/>
                    <a:lstStyle/>
                    <a:p>
                      <a:r>
                        <a:rPr lang="en-GB" sz="1800" dirty="0"/>
                        <a:t>If … is the answer, what is the question?</a:t>
                      </a:r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If 54 is the answer, what is the question?</a:t>
                      </a:r>
                    </a:p>
                    <a:p>
                      <a:r>
                        <a:rPr lang="en-GB" sz="1800" dirty="0"/>
                        <a:t>If £1.50 is the answer, what is the question?</a:t>
                      </a:r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2229">
                <a:tc>
                  <a:txBody>
                    <a:bodyPr/>
                    <a:lstStyle/>
                    <a:p>
                      <a:r>
                        <a:rPr lang="en-GB" sz="1800" dirty="0"/>
                        <a:t>What is the same and what is different?</a:t>
                      </a:r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                       </a:t>
                      </a:r>
                    </a:p>
                    <a:p>
                      <a:r>
                        <a:rPr lang="en-GB" sz="1800" dirty="0"/>
                        <a:t> What is the same and what is different about these shapes?</a:t>
                      </a:r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59898">
                <a:tc>
                  <a:txBody>
                    <a:bodyPr/>
                    <a:lstStyle/>
                    <a:p>
                      <a:r>
                        <a:rPr lang="en-GB" sz="1800" dirty="0"/>
                        <a:t>How many different ways can you</a:t>
                      </a:r>
                      <a:r>
                        <a:rPr lang="en-GB" sz="1800" baseline="0" dirty="0"/>
                        <a:t> find to?</a:t>
                      </a:r>
                      <a:endParaRPr lang="en-GB" sz="1800" dirty="0"/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How many different ways can you find to calculate 24 + 49?</a:t>
                      </a:r>
                    </a:p>
                    <a:p>
                      <a:r>
                        <a:rPr lang="en-GB" sz="1800" dirty="0"/>
                        <a:t>How many different ways can you find</a:t>
                      </a:r>
                      <a:r>
                        <a:rPr lang="en-GB" sz="1800" baseline="0" dirty="0"/>
                        <a:t> to make 10p using coins?</a:t>
                      </a:r>
                      <a:endParaRPr lang="en-GB" sz="1800" dirty="0"/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82109">
                <a:tc>
                  <a:txBody>
                    <a:bodyPr/>
                    <a:lstStyle/>
                    <a:p>
                      <a:r>
                        <a:rPr lang="en-GB" sz="1800" dirty="0"/>
                        <a:t>Give me an example</a:t>
                      </a:r>
                      <a:r>
                        <a:rPr lang="en-GB" sz="1800" baseline="0" dirty="0"/>
                        <a:t> of…</a:t>
                      </a:r>
                      <a:endParaRPr lang="en-GB" sz="1800" dirty="0"/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Give me an example of a set of number whose mean is 5</a:t>
                      </a:r>
                    </a:p>
                    <a:p>
                      <a:r>
                        <a:rPr lang="en-GB" sz="1800" dirty="0"/>
                        <a:t>Give</a:t>
                      </a:r>
                      <a:r>
                        <a:rPr lang="en-GB" sz="1800" baseline="0" dirty="0"/>
                        <a:t> me an example of a shape with an area of 16 square cm</a:t>
                      </a:r>
                    </a:p>
                    <a:p>
                      <a:r>
                        <a:rPr lang="en-GB" sz="1800" baseline="0" dirty="0"/>
                        <a:t>Give me an example of a hexagon</a:t>
                      </a:r>
                      <a:endParaRPr lang="en-GB" sz="1800" dirty="0"/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56">
                <a:tc>
                  <a:txBody>
                    <a:bodyPr/>
                    <a:lstStyle/>
                    <a:p>
                      <a:r>
                        <a:rPr lang="en-GB" sz="1800" dirty="0"/>
                        <a:t>Change one thing…</a:t>
                      </a:r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Change one thing about the number sentence</a:t>
                      </a:r>
                      <a:r>
                        <a:rPr lang="en-GB" sz="1800" baseline="0" dirty="0"/>
                        <a:t> 12 ÷ 3 so that there is a remainder</a:t>
                      </a:r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26965">
                <a:tc>
                  <a:txBody>
                    <a:bodyPr/>
                    <a:lstStyle/>
                    <a:p>
                      <a:r>
                        <a:rPr lang="en-GB" sz="1800" dirty="0"/>
                        <a:t>Which is the odd one out…</a:t>
                      </a:r>
                    </a:p>
                  </a:txBody>
                  <a:tcPr marL="91449" marR="91449" marT="45710" marB="45710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7, 11, 14   Which could be the odd one out? Why?</a:t>
                      </a:r>
                    </a:p>
                  </a:txBody>
                  <a:tcPr marL="91449" marR="91449" marT="45710" marB="4571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AFA4A839-5C84-4900-99DE-7257BB75A48A}"/>
              </a:ext>
            </a:extLst>
          </p:cNvPr>
          <p:cNvSpPr/>
          <p:nvPr/>
        </p:nvSpPr>
        <p:spPr>
          <a:xfrm rot="21138600">
            <a:off x="4387850" y="2139950"/>
            <a:ext cx="439738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689C5B-E0A5-4A03-BFD0-F5216276631F}"/>
              </a:ext>
            </a:extLst>
          </p:cNvPr>
          <p:cNvSpPr/>
          <p:nvPr/>
        </p:nvSpPr>
        <p:spPr>
          <a:xfrm rot="20965027">
            <a:off x="5032375" y="2189163"/>
            <a:ext cx="288925" cy="288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Trapezoid 5">
            <a:extLst>
              <a:ext uri="{FF2B5EF4-FFF2-40B4-BE49-F238E27FC236}">
                <a16:creationId xmlns:a16="http://schemas.microsoft.com/office/drawing/2014/main" id="{30A78FE5-4F74-4B77-AAB0-CF6F35260266}"/>
              </a:ext>
            </a:extLst>
          </p:cNvPr>
          <p:cNvSpPr/>
          <p:nvPr/>
        </p:nvSpPr>
        <p:spPr>
          <a:xfrm rot="21316445">
            <a:off x="5518150" y="2181225"/>
            <a:ext cx="360363" cy="26035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51520" y="390333"/>
            <a:ext cx="8496944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i="1">
                <a:solidFill>
                  <a:schemeClr val="accent1">
                    <a:lumMod val="75000"/>
                  </a:schemeClr>
                </a:solidFill>
              </a:rPr>
              <a:t>Procedural </a:t>
            </a:r>
            <a:r>
              <a:rPr lang="en-GB" sz="13200" i="1" dirty="0">
                <a:solidFill>
                  <a:schemeClr val="accent1">
                    <a:lumMod val="75000"/>
                  </a:schemeClr>
                </a:solidFill>
              </a:rPr>
              <a:t>knowledge v Numerical reasoning</a:t>
            </a: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3405283" y="953368"/>
            <a:ext cx="5528981" cy="308330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dirty="0"/>
              <a:t>Numerical reasoning </a:t>
            </a:r>
            <a:r>
              <a:rPr lang="en-US" sz="2400" dirty="0"/>
              <a:t>focuses on the ability to apply those facts and procedures within a wide range of contexts. It is about ‘making sense’. It requires active engagement from the learner to think mathematically, choosing what to do and how to do it. 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443216" y="1052736"/>
            <a:ext cx="3206099" cy="45431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sz="2400" b="1" dirty="0"/>
              <a:t>Procedural knowledge </a:t>
            </a:r>
            <a:r>
              <a:rPr lang="en-US" sz="2400" dirty="0"/>
              <a:t>focuses on the ability to recall numerical facts and procedures.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sz="2400" dirty="0"/>
              <a:t>	</a:t>
            </a:r>
          </a:p>
          <a:p>
            <a:pPr marL="0" indent="0">
              <a:spcAft>
                <a:spcPts val="1200"/>
              </a:spcAft>
              <a:buNone/>
            </a:pPr>
            <a:endParaRPr lang="en-US" sz="2400" dirty="0"/>
          </a:p>
          <a:p>
            <a:pPr marL="0" indent="0">
              <a:spcAft>
                <a:spcPts val="1200"/>
              </a:spcAft>
              <a:buNone/>
            </a:pPr>
            <a:endParaRPr lang="en-US" sz="2400" dirty="0"/>
          </a:p>
          <a:p>
            <a:pPr marL="0" indent="0">
              <a:spcAft>
                <a:spcPts val="1200"/>
              </a:spcAft>
              <a:buNone/>
            </a:pP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100" y="3547952"/>
            <a:ext cx="8470900" cy="17907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62947" y="5249322"/>
            <a:ext cx="28863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/>
              <a:t>Welsh Government (2014)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002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475656" y="188640"/>
            <a:ext cx="6172200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Rhowch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gynnig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arni</a:t>
            </a:r>
            <a:r>
              <a:rPr lang="mr-IN" sz="13200" dirty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en-GB" sz="1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3200" i="1" dirty="0">
                <a:solidFill>
                  <a:schemeClr val="accent1">
                    <a:lumMod val="75000"/>
                  </a:schemeClr>
                </a:solidFill>
              </a:rPr>
              <a:t>Give it a go</a:t>
            </a:r>
            <a:r>
              <a:rPr lang="mr-IN" sz="13200" i="1" dirty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en-GB" sz="132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788024" y="1150304"/>
            <a:ext cx="4248472" cy="425747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200" b="1" dirty="0">
                <a:ea typeface="ＭＳ Ｐゴシック" panose="020B0600070205080204" pitchFamily="34" charset="-128"/>
              </a:rPr>
              <a:t>Here are some cross-curricular procedural questions. Adapt them in order to develop children’s numerical reasoning skills: </a:t>
            </a:r>
          </a:p>
          <a:p>
            <a:r>
              <a:rPr lang="en-US" sz="2200" dirty="0"/>
              <a:t>Alex has grown 5cm since his last birthday. If Alex was 90cm tall on his birthday how tall is he now?</a:t>
            </a:r>
          </a:p>
          <a:p>
            <a:r>
              <a:rPr lang="en-US" sz="2200" dirty="0"/>
              <a:t>23 pupils are going on a school trip and the total cost is £445. How much per head does the trip cost?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243911" y="1150304"/>
            <a:ext cx="4317845" cy="454312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dirty="0" err="1"/>
              <a:t>Dyma</a:t>
            </a:r>
            <a:r>
              <a:rPr lang="en-US" sz="2400" b="1" dirty="0"/>
              <a:t> </a:t>
            </a:r>
            <a:r>
              <a:rPr lang="en-US" sz="2400" b="1" dirty="0" err="1"/>
              <a:t>gwestiynau</a:t>
            </a:r>
            <a:r>
              <a:rPr lang="en-US" sz="2400" b="1" dirty="0"/>
              <a:t> </a:t>
            </a:r>
            <a:r>
              <a:rPr lang="en-US" sz="2400" b="1" dirty="0" err="1"/>
              <a:t>gweithdrefnol</a:t>
            </a:r>
            <a:r>
              <a:rPr lang="en-US" sz="2400" b="1" dirty="0"/>
              <a:t> </a:t>
            </a:r>
            <a:r>
              <a:rPr lang="en-US" sz="2400" b="1" dirty="0" err="1"/>
              <a:t>trawsgwricwlaidd</a:t>
            </a:r>
            <a:r>
              <a:rPr lang="en-US" sz="2400" b="1" dirty="0"/>
              <a:t>. </a:t>
            </a:r>
            <a:r>
              <a:rPr lang="en-US" sz="2400" b="1" dirty="0" err="1"/>
              <a:t>Ewch</a:t>
            </a:r>
            <a:r>
              <a:rPr lang="en-US" sz="2400" b="1" dirty="0"/>
              <a:t> </a:t>
            </a:r>
            <a:r>
              <a:rPr lang="en-US" sz="2400" b="1" dirty="0" err="1"/>
              <a:t>ati</a:t>
            </a:r>
            <a:r>
              <a:rPr lang="en-US" sz="2400" b="1" dirty="0"/>
              <a:t> </a:t>
            </a:r>
            <a:r>
              <a:rPr lang="en-US" sz="2400" b="1" dirty="0" err="1"/>
              <a:t>i’w</a:t>
            </a:r>
            <a:r>
              <a:rPr lang="en-US" sz="2400" b="1" dirty="0"/>
              <a:t> </a:t>
            </a:r>
            <a:r>
              <a:rPr lang="en-US" sz="2400" b="1" dirty="0" err="1"/>
              <a:t>haddasu</a:t>
            </a:r>
            <a:r>
              <a:rPr lang="en-US" sz="2400" b="1" dirty="0"/>
              <a:t> </a:t>
            </a:r>
            <a:r>
              <a:rPr lang="en-US" sz="2400" b="1" dirty="0" err="1"/>
              <a:t>er</a:t>
            </a:r>
            <a:r>
              <a:rPr lang="en-US" sz="2400" b="1" dirty="0"/>
              <a:t> </a:t>
            </a:r>
            <a:r>
              <a:rPr lang="en-US" sz="2400" b="1" dirty="0" err="1"/>
              <a:t>mwyn</a:t>
            </a:r>
            <a:r>
              <a:rPr lang="en-US" sz="2400" b="1" dirty="0"/>
              <a:t> </a:t>
            </a:r>
            <a:r>
              <a:rPr lang="en-US" sz="2400" b="1" dirty="0" err="1"/>
              <a:t>datblygu</a:t>
            </a:r>
            <a:r>
              <a:rPr lang="en-US" sz="2400" b="1" dirty="0"/>
              <a:t> </a:t>
            </a:r>
            <a:r>
              <a:rPr lang="en-US" sz="2400" b="1" dirty="0" err="1"/>
              <a:t>sgiliau</a:t>
            </a:r>
            <a:r>
              <a:rPr lang="en-US" sz="2400" b="1" dirty="0"/>
              <a:t> </a:t>
            </a:r>
            <a:r>
              <a:rPr lang="en-US" sz="2400" b="1" dirty="0" err="1"/>
              <a:t>ymresymu</a:t>
            </a:r>
            <a:r>
              <a:rPr lang="en-US" sz="2400" b="1" dirty="0"/>
              <a:t> </a:t>
            </a:r>
            <a:r>
              <a:rPr lang="en-US" sz="2400" b="1" dirty="0" err="1"/>
              <a:t>rhifyddol</a:t>
            </a:r>
            <a:r>
              <a:rPr lang="en-US" sz="2400" b="1" dirty="0"/>
              <a:t> y plant: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Mae </a:t>
            </a:r>
            <a:r>
              <a:rPr lang="en-US" sz="2400" dirty="0" err="1"/>
              <a:t>Alecs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tyfu</a:t>
            </a:r>
            <a:r>
              <a:rPr lang="en-US" sz="2400" dirty="0"/>
              <a:t> 5cm </a:t>
            </a:r>
            <a:r>
              <a:rPr lang="en-US" sz="2400" dirty="0" err="1"/>
              <a:t>ers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ben-</a:t>
            </a:r>
            <a:r>
              <a:rPr lang="en-US" sz="2400" dirty="0" err="1"/>
              <a:t>blwydd</a:t>
            </a:r>
            <a:r>
              <a:rPr lang="en-US" sz="2400" dirty="0"/>
              <a:t>. </a:t>
            </a:r>
            <a:r>
              <a:rPr lang="en-US" sz="2400" dirty="0" err="1"/>
              <a:t>Os</a:t>
            </a:r>
            <a:r>
              <a:rPr lang="en-US" sz="2400" dirty="0"/>
              <a:t> </a:t>
            </a:r>
            <a:r>
              <a:rPr lang="en-US" sz="2400" dirty="0" err="1"/>
              <a:t>oedd</a:t>
            </a:r>
            <a:r>
              <a:rPr lang="en-US" sz="2400" dirty="0"/>
              <a:t> </a:t>
            </a:r>
            <a:r>
              <a:rPr lang="en-US" sz="2400" dirty="0" err="1"/>
              <a:t>e’n</a:t>
            </a:r>
            <a:r>
              <a:rPr lang="en-US" sz="2400" dirty="0"/>
              <a:t> 90cm o </a:t>
            </a:r>
            <a:r>
              <a:rPr lang="en-US" sz="2400" dirty="0" err="1"/>
              <a:t>daldra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ben-</a:t>
            </a:r>
            <a:r>
              <a:rPr lang="en-US" sz="2400" dirty="0" err="1"/>
              <a:t>blwydd</a:t>
            </a:r>
            <a:r>
              <a:rPr lang="en-US" sz="2400" dirty="0"/>
              <a:t>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daldra</a:t>
            </a:r>
            <a:r>
              <a:rPr lang="en-US" sz="2400" dirty="0"/>
              <a:t> </a:t>
            </a:r>
            <a:r>
              <a:rPr lang="en-US" sz="2400" dirty="0" err="1"/>
              <a:t>nawr</a:t>
            </a:r>
            <a:r>
              <a:rPr lang="en-US" sz="2400" dirty="0"/>
              <a:t>? </a:t>
            </a:r>
          </a:p>
          <a:p>
            <a:r>
              <a:rPr lang="en-US" sz="2400" dirty="0"/>
              <a:t>Mae 23 </a:t>
            </a:r>
            <a:r>
              <a:rPr lang="en-US" sz="2400" dirty="0" err="1"/>
              <a:t>disgybl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mynd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drip </a:t>
            </a:r>
            <a:r>
              <a:rPr lang="en-US" sz="2400" dirty="0" err="1"/>
              <a:t>ysgol</a:t>
            </a:r>
            <a:r>
              <a:rPr lang="en-US" sz="2400" dirty="0"/>
              <a:t> ac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cyfanswm</a:t>
            </a:r>
            <a:r>
              <a:rPr lang="en-US" sz="2400" dirty="0"/>
              <a:t> y </a:t>
            </a:r>
            <a:r>
              <a:rPr lang="en-US" sz="2400" dirty="0" err="1"/>
              <a:t>gost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£445. Faint y pen </a:t>
            </a:r>
            <a:r>
              <a:rPr lang="en-US" sz="2400" dirty="0" err="1"/>
              <a:t>yw</a:t>
            </a:r>
            <a:r>
              <a:rPr lang="en-US" sz="2400" dirty="0"/>
              <a:t> cost y trip?</a:t>
            </a:r>
          </a:p>
        </p:txBody>
      </p:sp>
    </p:spTree>
    <p:extLst>
      <p:ext uri="{BB962C8B-B14F-4D97-AF65-F5344CB8AC3E}">
        <p14:creationId xmlns:p14="http://schemas.microsoft.com/office/powerpoint/2010/main" val="1606121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4">
            <a:extLst>
              <a:ext uri="{FF2B5EF4-FFF2-40B4-BE49-F238E27FC236}">
                <a16:creationId xmlns:a16="http://schemas.microsoft.com/office/drawing/2014/main" id="{BA90BD37-7624-4D47-949E-514843924E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" y="577850"/>
            <a:ext cx="6919913" cy="501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TextBox 5">
            <a:extLst>
              <a:ext uri="{FF2B5EF4-FFF2-40B4-BE49-F238E27FC236}">
                <a16:creationId xmlns:a16="http://schemas.microsoft.com/office/drawing/2014/main" id="{3663F110-5FC2-4E2E-883C-3CEC2AE7A5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5445125"/>
            <a:ext cx="7848600" cy="12922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defRPr/>
            </a:pPr>
            <a:r>
              <a:rPr lang="en-GB" altLang="x-none" dirty="0"/>
              <a:t>How many different potions can you make?</a:t>
            </a:r>
          </a:p>
          <a:p>
            <a:pPr>
              <a:defRPr/>
            </a:pPr>
            <a:r>
              <a:rPr lang="en-GB" altLang="x-none" dirty="0"/>
              <a:t>What is the smallest number of objects that can be used in a potion ?</a:t>
            </a:r>
          </a:p>
          <a:p>
            <a:pPr>
              <a:defRPr/>
            </a:pPr>
            <a:r>
              <a:rPr lang="en-GB" altLang="x-none" dirty="0"/>
              <a:t>What is the largest number of objects that can be used in a potion?</a:t>
            </a:r>
          </a:p>
          <a:p>
            <a:pPr>
              <a:defRPr/>
            </a:pPr>
            <a:endParaRPr lang="en-GB" altLang="x-none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501805" y="390333"/>
            <a:ext cx="7958627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13200" i="1" dirty="0">
                <a:solidFill>
                  <a:schemeClr val="accent1">
                    <a:lumMod val="75000"/>
                  </a:schemeClr>
                </a:solidFill>
              </a:rPr>
              <a:t>/ TASK</a:t>
            </a:r>
            <a:endParaRPr lang="en-GB" sz="1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cwricwlwm</a:t>
            </a:r>
            <a:r>
              <a:rPr lang="mr-IN" sz="13200" dirty="0">
                <a:solidFill>
                  <a:schemeClr val="accent1">
                    <a:lumMod val="75000"/>
                  </a:schemeClr>
                </a:solidFill>
              </a:rPr>
              <a:t>…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en-GB" sz="13200" i="1" dirty="0">
                <a:solidFill>
                  <a:schemeClr val="accent1">
                    <a:lumMod val="75000"/>
                  </a:schemeClr>
                </a:solidFill>
              </a:rPr>
              <a:t>In the curriculum</a:t>
            </a:r>
            <a:r>
              <a:rPr lang="mr-IN" sz="13200" i="1" dirty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en-GB" sz="132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5" name="Cloud Callout 4"/>
          <p:cNvSpPr/>
          <p:nvPr/>
        </p:nvSpPr>
        <p:spPr>
          <a:xfrm>
            <a:off x="107504" y="1247582"/>
            <a:ext cx="4503000" cy="3693585"/>
          </a:xfrm>
          <a:prstGeom prst="cloud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01805" y="1844824"/>
            <a:ext cx="4317845" cy="22322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None/>
            </a:pPr>
            <a:r>
              <a:rPr lang="en-US" altLang="x-none" sz="2400" dirty="0" err="1">
                <a:ea typeface="ＭＳ Ｐゴシック" charset="-128"/>
              </a:rPr>
              <a:t>Chwiliwch</a:t>
            </a:r>
            <a:r>
              <a:rPr lang="en-US" altLang="x-none" sz="2400" dirty="0">
                <a:ea typeface="ＭＳ Ｐゴシック" charset="-128"/>
              </a:rPr>
              <a:t> am y </a:t>
            </a:r>
            <a:r>
              <a:rPr lang="en-US" altLang="x-none" sz="2400" dirty="0" err="1">
                <a:ea typeface="ＭＳ Ｐゴシック" charset="-128"/>
              </a:rPr>
              <a:t>llinyn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Datblygu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Ymresymu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Rhifyddol</a:t>
            </a:r>
            <a:r>
              <a:rPr lang="en-US" altLang="x-none" sz="2400" dirty="0">
                <a:ea typeface="ＭＳ Ｐゴシック" charset="-128"/>
              </a:rPr>
              <a:t> o </a:t>
            </a:r>
            <a:r>
              <a:rPr lang="en-US" altLang="x-none" sz="2400" dirty="0" err="1">
                <a:ea typeface="ＭＳ Ｐゴシック" charset="-128"/>
              </a:rPr>
              <a:t>fewn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dogfennau’r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cwricwlwm</a:t>
            </a:r>
            <a:r>
              <a:rPr lang="en-US" altLang="x-none" sz="2400" dirty="0">
                <a:ea typeface="ＭＳ Ｐゴシック" charset="-128"/>
              </a:rPr>
              <a:t>. </a:t>
            </a:r>
          </a:p>
          <a:p>
            <a:pPr marL="0" indent="0">
              <a:spcAft>
                <a:spcPts val="0"/>
              </a:spcAft>
              <a:buNone/>
            </a:pPr>
            <a:endParaRPr lang="en-US" altLang="x-none" sz="2400" dirty="0">
              <a:ea typeface="ＭＳ Ｐゴシック" charset="-128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dirty="0">
                <a:ea typeface="ＭＳ Ｐゴシック" charset="-128"/>
              </a:rPr>
              <a:t>Beth </a:t>
            </a:r>
            <a:r>
              <a:rPr lang="en-US" altLang="x-none" sz="2400" dirty="0" err="1">
                <a:ea typeface="ＭＳ Ｐゴシック" charset="-128"/>
              </a:rPr>
              <a:t>ydych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sylwi</a:t>
            </a:r>
            <a:r>
              <a:rPr lang="en-US" altLang="x-none" sz="2400" dirty="0">
                <a:ea typeface="ＭＳ Ｐゴシック" charset="-128"/>
              </a:rPr>
              <a:t>?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7" name="Cloud Callout 6"/>
          <p:cNvSpPr/>
          <p:nvPr/>
        </p:nvSpPr>
        <p:spPr>
          <a:xfrm>
            <a:off x="4644393" y="1251283"/>
            <a:ext cx="4317845" cy="3693585"/>
          </a:xfrm>
          <a:prstGeom prst="cloud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8"/>
          <p:cNvSpPr txBox="1">
            <a:spLocks/>
          </p:cNvSpPr>
          <p:nvPr/>
        </p:nvSpPr>
        <p:spPr>
          <a:xfrm>
            <a:off x="5213951" y="1830868"/>
            <a:ext cx="3894925" cy="223224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0"/>
              </a:spcAft>
              <a:buNone/>
            </a:pPr>
            <a:r>
              <a:rPr lang="en-US" altLang="x-none" sz="2400" dirty="0">
                <a:ea typeface="ＭＳ Ｐゴシック" charset="-128"/>
              </a:rPr>
              <a:t>Find the Developing Numerical Reasoning strand within the curricular documents.</a:t>
            </a:r>
          </a:p>
          <a:p>
            <a:pPr marL="0" indent="0">
              <a:spcAft>
                <a:spcPts val="0"/>
              </a:spcAft>
              <a:buNone/>
            </a:pPr>
            <a:endParaRPr lang="en-US" altLang="x-none" sz="2400" dirty="0">
              <a:ea typeface="ＭＳ Ｐゴシック" charset="-128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en-US" altLang="x-none" sz="2400" dirty="0">
                <a:ea typeface="ＭＳ Ｐゴシック" charset="-128"/>
              </a:rPr>
              <a:t>What do you notice?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65299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1F586CE-786E-4E00-BF2A-BF6E95002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25" y="188913"/>
            <a:ext cx="8291513" cy="172878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Numerical reasoning strand of the curriculum requires learners to…</a:t>
            </a:r>
          </a:p>
        </p:txBody>
      </p:sp>
      <p:sp>
        <p:nvSpPr>
          <p:cNvPr id="26626" name="Content Placeholder 1">
            <a:extLst>
              <a:ext uri="{FF2B5EF4-FFF2-40B4-BE49-F238E27FC236}">
                <a16:creationId xmlns:a16="http://schemas.microsoft.com/office/drawing/2014/main" id="{28D13774-FE53-4E26-AECF-F162D8D19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917700"/>
            <a:ext cx="7408863" cy="3816350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Decide what numerical skills to use (what approach, what information is relevant, what method)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Apply the method (which may require analysis in order to decide how to proceed)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Give coherent mathematical explanations (in words/pictures/symbols)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Reflect on the outcomes (e.g. check for sense, consider efficiency)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Involves skills that should develop over time through selection of questions and tasks which allow for reasoning</a:t>
            </a:r>
          </a:p>
          <a:p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D11A4D-1FC4-44D1-B942-889BBBEE9960}"/>
              </a:ext>
            </a:extLst>
          </p:cNvPr>
          <p:cNvSpPr txBox="1"/>
          <p:nvPr/>
        </p:nvSpPr>
        <p:spPr>
          <a:xfrm>
            <a:off x="98425" y="5816600"/>
            <a:ext cx="8577263" cy="8302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2400" dirty="0"/>
              <a:t>Any mathematics teaching can have a numerical reasoning element within it, particularly if reasoning questions are used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78497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latin typeface="+mn-lt"/>
              </a:rPr>
              <a:t>Developing numerical reasoning is: </a:t>
            </a:r>
          </a:p>
          <a:p>
            <a:endParaRPr lang="en-US" sz="2800" b="1" dirty="0">
              <a:latin typeface="+mn-lt"/>
            </a:endParaRPr>
          </a:p>
          <a:p>
            <a:r>
              <a:rPr lang="en-US" sz="3600" i="1" dirty="0">
                <a:latin typeface="+mn-lt"/>
              </a:rPr>
              <a:t>“teaching and learning that guides and supports the development of skills and conceptual mathematics knowledge such that </a:t>
            </a:r>
            <a:r>
              <a:rPr lang="en-US" sz="3600" b="1" i="1" dirty="0">
                <a:latin typeface="+mn-lt"/>
              </a:rPr>
              <a:t>learners become increasingly able to ‘know-to’ and ‘know-how-to’ use their interconnected knowledge </a:t>
            </a:r>
            <a:r>
              <a:rPr lang="en-US" sz="3600" i="1" dirty="0">
                <a:latin typeface="+mn-lt"/>
              </a:rPr>
              <a:t>and their well- developed problem-solving skills </a:t>
            </a:r>
            <a:r>
              <a:rPr lang="en-US" sz="3600" b="1" i="1" dirty="0">
                <a:latin typeface="+mn-lt"/>
              </a:rPr>
              <a:t>in order to tackle and solve real-world problems</a:t>
            </a:r>
            <a:r>
              <a:rPr lang="en-US" sz="3600" i="1" dirty="0">
                <a:latin typeface="+mn-lt"/>
              </a:rPr>
              <a:t>.” </a:t>
            </a:r>
            <a:endParaRPr lang="en-US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1874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19AF80C1-93C0-42ED-B738-5232907BDE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83" y="1079500"/>
            <a:ext cx="2162175" cy="325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941CD468-7EF8-47D6-84FC-0EA16F97E0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808" y="0"/>
            <a:ext cx="5616575" cy="587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800" dirty="0"/>
              <a:t>‘problem solving is a challenging part of the curriculum, often mistakenly thought of as something children can do after they have learnt the ‘content’.  Research demonstrates the power of learning content through problem solving – problem solving as a means to the end of developing mathematical meaning (</a:t>
            </a:r>
            <a:r>
              <a:rPr lang="en-GB" altLang="en-US" sz="2800" dirty="0" err="1"/>
              <a:t>Fosnot</a:t>
            </a:r>
            <a:r>
              <a:rPr lang="en-GB" altLang="en-US" sz="2800" dirty="0"/>
              <a:t> and </a:t>
            </a:r>
            <a:r>
              <a:rPr lang="en-GB" altLang="en-US" sz="2800" dirty="0" err="1"/>
              <a:t>Dolk</a:t>
            </a:r>
            <a:r>
              <a:rPr lang="en-GB" altLang="en-US" sz="2800" dirty="0"/>
              <a:t> 2001).  This is difficult to enact in classrooms.’</a:t>
            </a:r>
          </a:p>
          <a:p>
            <a:endParaRPr lang="en-GB" altLang="en-US" sz="1200" dirty="0"/>
          </a:p>
          <a:p>
            <a:r>
              <a:rPr lang="en-GB" altLang="en-US" sz="2000" dirty="0"/>
              <a:t>Askew (2012: 154)</a:t>
            </a:r>
          </a:p>
        </p:txBody>
      </p:sp>
    </p:spTree>
    <p:extLst>
      <p:ext uri="{BB962C8B-B14F-4D97-AF65-F5344CB8AC3E}">
        <p14:creationId xmlns:p14="http://schemas.microsoft.com/office/powerpoint/2010/main" val="1426185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BE3489-83AF-49D9-8CB2-6453EBAF0C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213" y="4519613"/>
            <a:ext cx="4108450" cy="232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F68D25-45F7-4C9B-964B-8F4A09E01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413" y="0"/>
            <a:ext cx="6286500" cy="17399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Rich Tasks: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makes a task ‘rich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’?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2A3E0-5038-43A3-97BA-C761F703749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1628775"/>
            <a:ext cx="8821738" cy="4943475"/>
          </a:xfrm>
        </p:spPr>
        <p:txBody>
          <a:bodyPr/>
          <a:lstStyle/>
          <a:p>
            <a:pPr defTabSz="457200">
              <a:spcBef>
                <a:spcPct val="0"/>
              </a:spcBef>
              <a:spcAft>
                <a:spcPts val="1200"/>
              </a:spcAft>
            </a:pPr>
            <a:r>
              <a:rPr lang="cy-GB" altLang="en-US">
                <a:solidFill>
                  <a:srgbClr val="000000"/>
                </a:solidFill>
                <a:latin typeface="Helvetica" panose="020B0604020202020204" pitchFamily="34" charset="0"/>
                <a:ea typeface="ＭＳ Ｐゴシック" panose="020B0600070205080204" pitchFamily="34" charset="-128"/>
                <a:sym typeface="Helvetica" panose="020B0604020202020204" pitchFamily="34" charset="0"/>
              </a:rPr>
              <a:t>It is within easy reach for a range of learners and abilities </a:t>
            </a:r>
          </a:p>
          <a:p>
            <a:pPr defTabSz="457200">
              <a:spcBef>
                <a:spcPct val="0"/>
              </a:spcBef>
              <a:spcAft>
                <a:spcPts val="1200"/>
              </a:spcAft>
            </a:pPr>
            <a:r>
              <a:rPr lang="cy-GB" altLang="en-US">
                <a:solidFill>
                  <a:srgbClr val="000000"/>
                </a:solidFill>
                <a:latin typeface="Helvetica" panose="020B0604020202020204" pitchFamily="34" charset="0"/>
                <a:ea typeface="ＭＳ Ｐゴシック" panose="020B0600070205080204" pitchFamily="34" charset="-128"/>
                <a:sym typeface="Helvetica" panose="020B0604020202020204" pitchFamily="34" charset="0"/>
              </a:rPr>
              <a:t>Offers different levels of challenge (low threshold - high ceiling)</a:t>
            </a:r>
          </a:p>
          <a:p>
            <a:pPr defTabSz="457200">
              <a:spcBef>
                <a:spcPct val="0"/>
              </a:spcBef>
              <a:spcAft>
                <a:spcPts val="1200"/>
              </a:spcAft>
            </a:pPr>
            <a:r>
              <a:rPr lang="cy-GB" altLang="en-US">
                <a:solidFill>
                  <a:srgbClr val="000000"/>
                </a:solidFill>
                <a:latin typeface="Helvetica" panose="020B0604020202020204" pitchFamily="34" charset="0"/>
                <a:ea typeface="ＭＳ Ｐゴシック" panose="020B0600070205080204" pitchFamily="34" charset="-128"/>
                <a:sym typeface="Helvetica" panose="020B0604020202020204" pitchFamily="34" charset="0"/>
              </a:rPr>
              <a:t>Motivates the learner</a:t>
            </a:r>
          </a:p>
          <a:p>
            <a:pPr defTabSz="457200">
              <a:spcBef>
                <a:spcPct val="0"/>
              </a:spcBef>
              <a:spcAft>
                <a:spcPts val="1200"/>
              </a:spcAft>
            </a:pPr>
            <a:r>
              <a:rPr lang="cy-GB" altLang="en-US">
                <a:solidFill>
                  <a:srgbClr val="000000"/>
                </a:solidFill>
                <a:latin typeface="Helvetica" panose="020B0604020202020204" pitchFamily="34" charset="0"/>
                <a:ea typeface="ＭＳ Ｐゴシック" panose="020B0600070205080204" pitchFamily="34" charset="-128"/>
                <a:sym typeface="Helvetica" panose="020B0604020202020204" pitchFamily="34" charset="0"/>
              </a:rPr>
              <a:t>Encourages creativity</a:t>
            </a:r>
          </a:p>
          <a:p>
            <a:pPr defTabSz="457200">
              <a:spcBef>
                <a:spcPct val="0"/>
              </a:spcBef>
              <a:spcAft>
                <a:spcPts val="1200"/>
              </a:spcAft>
            </a:pPr>
            <a:r>
              <a:rPr lang="cy-GB" altLang="en-US">
                <a:solidFill>
                  <a:srgbClr val="000000"/>
                </a:solidFill>
                <a:latin typeface="Helvetica" panose="020B0604020202020204" pitchFamily="34" charset="0"/>
                <a:ea typeface="ＭＳ Ｐゴシック" panose="020B0600070205080204" pitchFamily="34" charset="-128"/>
                <a:sym typeface="Helvetica" panose="020B0604020202020204" pitchFamily="34" charset="0"/>
              </a:rPr>
              <a:t>Facilitates collaboration and discussion</a:t>
            </a:r>
          </a:p>
          <a:p>
            <a:pPr defTabSz="457200">
              <a:spcBef>
                <a:spcPct val="0"/>
              </a:spcBef>
              <a:spcAft>
                <a:spcPts val="1200"/>
              </a:spcAft>
            </a:pPr>
            <a:r>
              <a:rPr lang="cy-GB" altLang="en-US">
                <a:solidFill>
                  <a:srgbClr val="000000"/>
                </a:solidFill>
                <a:latin typeface="Helvetica" panose="020B0604020202020204" pitchFamily="34" charset="0"/>
                <a:ea typeface="ＭＳ Ｐゴシック" panose="020B0600070205080204" pitchFamily="34" charset="-128"/>
                <a:sym typeface="Helvetica" panose="020B0604020202020204" pitchFamily="34" charset="0"/>
              </a:rPr>
              <a:t>Offers opportunities for the learners to ask questions, justify decisions, evaluate results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8F2F8-9B50-4DDC-A17E-873C458DD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975"/>
            <a:ext cx="7620000" cy="710731"/>
          </a:xfrm>
        </p:spPr>
        <p:txBody>
          <a:bodyPr/>
          <a:lstStyle/>
          <a:p>
            <a:pPr>
              <a:defRPr/>
            </a:pPr>
            <a:r>
              <a:rPr lang="en-GB" dirty="0"/>
              <a:t>Feedback Task…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A8DB-678E-4755-B18A-DCC1162FC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1"/>
            <a:ext cx="7620000" cy="5616623"/>
          </a:xfrm>
        </p:spPr>
        <p:txBody>
          <a:bodyPr/>
          <a:lstStyle/>
          <a:p>
            <a:pPr marL="114300" indent="0">
              <a:buFont typeface="Arial" charset="0"/>
              <a:buNone/>
              <a:defRPr/>
            </a:pPr>
            <a:r>
              <a:rPr lang="en-GB" sz="2800" dirty="0"/>
              <a:t>STEP 1: 	Concentrate on the cross-curricular 			task you chose last week. You will be 			working in pairs / small groups who 			have </a:t>
            </a:r>
            <a:r>
              <a:rPr lang="en-GB" sz="2800" b="1" dirty="0"/>
              <a:t>chosen the same task</a:t>
            </a:r>
            <a:r>
              <a:rPr lang="en-GB" sz="2800" dirty="0"/>
              <a:t>. </a:t>
            </a:r>
            <a:endParaRPr lang="en-GB" sz="800" dirty="0"/>
          </a:p>
          <a:p>
            <a:pPr marL="114300" indent="0">
              <a:buFont typeface="Arial" charset="0"/>
              <a:buNone/>
              <a:defRPr/>
            </a:pPr>
            <a:r>
              <a:rPr lang="en-GB" sz="2800" dirty="0"/>
              <a:t>STEP 2:	Discuss how you related the resource 			to Barnes’ Taxonomy. Does it fit into 			more than one model of cross-				curricular teaching?</a:t>
            </a:r>
          </a:p>
          <a:p>
            <a:pPr marL="114300" indent="0">
              <a:buNone/>
              <a:defRPr/>
            </a:pPr>
            <a:endParaRPr lang="en-GB" sz="800" dirty="0"/>
          </a:p>
          <a:p>
            <a:pPr marL="114300" indent="0">
              <a:buNone/>
              <a:defRPr/>
            </a:pPr>
            <a:r>
              <a:rPr lang="en-GB" sz="2800" dirty="0"/>
              <a:t>STEP: 3	In light of today’s session. How could 			the the task be made ‘richer’? Does 			the resource develop reasoning? How 		could it be adapted to develop 				numerical reasoning?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475656" y="390333"/>
            <a:ext cx="6172200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Bod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Rhifog</a:t>
            </a:r>
            <a:r>
              <a:rPr lang="mr-IN" sz="13200" dirty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en-GB" sz="1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3200" i="1" dirty="0">
                <a:solidFill>
                  <a:schemeClr val="accent1">
                    <a:lumMod val="75000"/>
                  </a:schemeClr>
                </a:solidFill>
              </a:rPr>
              <a:t>Being numerate</a:t>
            </a:r>
            <a:r>
              <a:rPr lang="mr-IN" sz="13200" i="1" dirty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en-GB" sz="132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819650" y="1403776"/>
            <a:ext cx="4129203" cy="308330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>
                <a:ea typeface="ＭＳ Ｐゴシック" charset="-128"/>
              </a:rPr>
              <a:t>Look once more at your </a:t>
            </a:r>
            <a:r>
              <a:rPr lang="en-US" altLang="en-US" sz="2400" dirty="0">
                <a:ea typeface="ＭＳ Ｐゴシック" panose="020B0600070205080204" pitchFamily="34" charset="-128"/>
              </a:rPr>
              <a:t>definition of what is means to be numerate.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01805" y="1406160"/>
            <a:ext cx="4317845" cy="45431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err="1">
                <a:ea typeface="ＭＳ Ｐゴシック" charset="-128"/>
              </a:rPr>
              <a:t>Edrychwch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unwaith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eto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ar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eich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diffiniad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o’r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hyn</a:t>
            </a:r>
            <a:r>
              <a:rPr lang="en-US" altLang="x-none" sz="2400" dirty="0">
                <a:ea typeface="ＭＳ Ｐゴシック" charset="-128"/>
              </a:rPr>
              <a:t> a </a:t>
            </a:r>
            <a:r>
              <a:rPr lang="en-US" altLang="x-none" sz="2400" dirty="0" err="1">
                <a:ea typeface="ＭＳ Ｐゴシック" charset="-128"/>
              </a:rPr>
              <a:t>olygir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wrth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fod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rhifog</a:t>
            </a:r>
            <a:r>
              <a:rPr lang="en-US" altLang="x-none" sz="2400" dirty="0">
                <a:ea typeface="ＭＳ Ｐゴシック" charset="-128"/>
              </a:rPr>
              <a:t>:</a:t>
            </a: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475" y="3525798"/>
            <a:ext cx="1922562" cy="1922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694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A7B797D-6BDE-4BBD-8D87-0DA8ABFE9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4474840" cy="1786210"/>
          </a:xfrm>
        </p:spPr>
        <p:txBody>
          <a:bodyPr/>
          <a:lstStyle/>
          <a:p>
            <a:pPr>
              <a:defRPr/>
            </a:pPr>
            <a:r>
              <a:rPr lang="en-GB" dirty="0"/>
              <a:t>Other Useful Resources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3E35122-2132-4B02-9B1A-CB87214F3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60848"/>
            <a:ext cx="8460432" cy="4680520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en-GB" sz="2400" dirty="0">
                <a:hlinkClick r:id="rId2"/>
              </a:rPr>
              <a:t>www.nrich.maths.org.uk</a:t>
            </a:r>
            <a:r>
              <a:rPr lang="en-GB" sz="2400" dirty="0"/>
              <a:t> – </a:t>
            </a:r>
            <a:r>
              <a:rPr lang="en-GB" sz="2800"/>
              <a:t>nrich</a:t>
            </a:r>
            <a:r>
              <a:rPr lang="en-GB" sz="2800" dirty="0"/>
              <a:t> has a range of rich tasks for all ages and useful articles and resources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/>
              <a:t>Reasoning in the classroom WG resource packs:</a:t>
            </a:r>
          </a:p>
          <a:p>
            <a:pPr marL="0" indent="0">
              <a:buFont typeface="Arial" charset="0"/>
              <a:buNone/>
              <a:defRPr/>
            </a:pPr>
            <a:r>
              <a:rPr lang="en-GB" sz="2400" dirty="0">
                <a:hlinkClick r:id="rId3"/>
              </a:rPr>
              <a:t>http://learning.gov.wales/resources/learningpacks/reasoning-in-the-classroom/?lang=en</a:t>
            </a:r>
            <a:r>
              <a:rPr lang="en-GB" sz="2400" dirty="0"/>
              <a:t> 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/>
              <a:t>The interactive framework on Learning Wales sites has ‘rich activities’ for some of the numeracy skills</a:t>
            </a:r>
          </a:p>
          <a:p>
            <a:pPr marL="114300" indent="0">
              <a:buNone/>
              <a:defRPr/>
            </a:pPr>
            <a:r>
              <a:rPr lang="en-GB" sz="2400" dirty="0">
                <a:hlinkClick r:id="rId4"/>
              </a:rPr>
              <a:t>http://learning.gov.wales/resources/browse-all/nlnf/framework?lang=en</a:t>
            </a:r>
            <a:r>
              <a:rPr lang="en-GB" sz="2400" dirty="0"/>
              <a:t> </a:t>
            </a:r>
          </a:p>
          <a:p>
            <a:pPr>
              <a:buFont typeface="Arial" charset="0"/>
              <a:buChar char="•"/>
              <a:defRPr/>
            </a:pPr>
            <a:r>
              <a:rPr lang="en-GB" sz="2800" dirty="0"/>
              <a:t>Look at the ‘mathematical challenges’ on Moodle</a:t>
            </a:r>
          </a:p>
          <a:p>
            <a:pPr>
              <a:buFont typeface="Arial" charset="0"/>
              <a:buChar char="•"/>
              <a:defRPr/>
            </a:pPr>
            <a:endParaRPr lang="en-GB" dirty="0"/>
          </a:p>
          <a:p>
            <a:pPr marL="0" indent="0">
              <a:buFont typeface="Arial" charset="0"/>
              <a:buNone/>
              <a:defRPr/>
            </a:pPr>
            <a:endParaRPr lang="en-GB" dirty="0"/>
          </a:p>
          <a:p>
            <a:pPr marL="0" indent="0">
              <a:buFont typeface="Arial" charset="0"/>
              <a:buNone/>
              <a:defRPr/>
            </a:pPr>
            <a:endParaRPr lang="en-GB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27651" name="Picture 2">
            <a:extLst>
              <a:ext uri="{FF2B5EF4-FFF2-40B4-BE49-F238E27FC236}">
                <a16:creationId xmlns:a16="http://schemas.microsoft.com/office/drawing/2014/main" id="{EF4B2C79-6707-43B0-9E09-51BD1FC4B7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95686"/>
            <a:ext cx="2191883" cy="1342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79512" y="274638"/>
            <a:ext cx="8784976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sz="4400" dirty="0" err="1"/>
              <a:t>Tasg</a:t>
            </a:r>
            <a:r>
              <a:rPr lang="en-GB" sz="4400" dirty="0"/>
              <a:t> </a:t>
            </a:r>
            <a:r>
              <a:rPr lang="en-GB" sz="4400" dirty="0" err="1"/>
              <a:t>dan</a:t>
            </a:r>
            <a:r>
              <a:rPr lang="en-GB" sz="4400" dirty="0"/>
              <a:t> </a:t>
            </a:r>
            <a:r>
              <a:rPr lang="en-GB" sz="4400" dirty="0" err="1"/>
              <a:t>arweiniad</a:t>
            </a:r>
            <a:r>
              <a:rPr lang="en-GB" sz="4400" dirty="0"/>
              <a:t>  </a:t>
            </a:r>
            <a:r>
              <a:rPr lang="mr-IN" sz="4400" dirty="0"/>
              <a:t>–</a:t>
            </a:r>
            <a:r>
              <a:rPr lang="en-GB" sz="4400" dirty="0"/>
              <a:t> Directed Task 1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602840" y="1108174"/>
            <a:ext cx="4361648" cy="425747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>
                <a:ea typeface="ＭＳ Ｐゴシック" charset="-128"/>
              </a:rPr>
              <a:t>Read the information about the assignment on Moodle. We will be discussing this in our next session.</a:t>
            </a:r>
          </a:p>
          <a:p>
            <a:pPr>
              <a:spcAft>
                <a:spcPts val="1200"/>
              </a:spcAft>
            </a:pPr>
            <a:r>
              <a:rPr lang="en-US" altLang="x-none" sz="2400" b="1" dirty="0" err="1">
                <a:ea typeface="ＭＳ Ｐゴシック" charset="-128"/>
              </a:rPr>
              <a:t>Canllawiau’r</a:t>
            </a:r>
            <a:r>
              <a:rPr lang="en-US" altLang="x-none" sz="2400" b="1" dirty="0">
                <a:ea typeface="ＭＳ Ｐゴシック" charset="-128"/>
              </a:rPr>
              <a:t> </a:t>
            </a:r>
            <a:r>
              <a:rPr lang="en-US" altLang="x-none" sz="2400" b="1" dirty="0" err="1">
                <a:ea typeface="ＭＳ Ｐゴシック" charset="-128"/>
              </a:rPr>
              <a:t>Asesiad</a:t>
            </a:r>
            <a:r>
              <a:rPr lang="en-US" altLang="x-none" sz="2400" b="1" dirty="0">
                <a:ea typeface="ＭＳ Ｐゴシック" charset="-128"/>
              </a:rPr>
              <a:t> / Assessment Guidance </a:t>
            </a:r>
            <a:r>
              <a:rPr lang="en-US" altLang="x-none" sz="2400" dirty="0">
                <a:ea typeface="ＭＳ Ｐゴシック" charset="-128"/>
              </a:rPr>
              <a:t>available at: https://</a:t>
            </a:r>
            <a:r>
              <a:rPr lang="en-US" altLang="x-none" sz="2400" dirty="0" err="1">
                <a:ea typeface="ＭＳ Ｐゴシック" charset="-128"/>
              </a:rPr>
              <a:t>moodle.uwtsd.ac.uk</a:t>
            </a:r>
            <a:r>
              <a:rPr lang="en-US" altLang="x-none" sz="2400" dirty="0">
                <a:ea typeface="ＭＳ Ｐゴシック" charset="-128"/>
              </a:rPr>
              <a:t>/mod/folder/</a:t>
            </a:r>
            <a:r>
              <a:rPr lang="en-US" altLang="x-none" sz="2400" dirty="0" err="1">
                <a:ea typeface="ＭＳ Ｐゴシック" charset="-128"/>
              </a:rPr>
              <a:t>view.php?id</a:t>
            </a:r>
            <a:r>
              <a:rPr lang="en-US" altLang="x-none" sz="2400" dirty="0">
                <a:ea typeface="ＭＳ Ｐゴシック" charset="-128"/>
              </a:rPr>
              <a:t>=133578</a:t>
            </a:r>
          </a:p>
          <a:p>
            <a:pPr>
              <a:spcAft>
                <a:spcPts val="1200"/>
              </a:spcAft>
            </a:pPr>
            <a:endParaRPr lang="en-US" altLang="x-none" sz="2400" dirty="0">
              <a:ea typeface="ＭＳ Ｐゴシック" charset="-128"/>
            </a:endParaRPr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254155" y="1181374"/>
            <a:ext cx="4317845" cy="411107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err="1">
                <a:ea typeface="ＭＳ Ｐゴシック" charset="-128"/>
              </a:rPr>
              <a:t>Darllenwch</a:t>
            </a:r>
            <a:r>
              <a:rPr lang="en-US" altLang="x-none" sz="2400" dirty="0">
                <a:ea typeface="ＭＳ Ｐゴシック" charset="-128"/>
              </a:rPr>
              <a:t> y </a:t>
            </a:r>
            <a:r>
              <a:rPr lang="en-US" altLang="x-none" sz="2400" dirty="0" err="1">
                <a:ea typeface="ＭＳ Ｐゴシック" charset="-128"/>
              </a:rPr>
              <a:t>wybodaeth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ar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aseiniad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sydd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ar</a:t>
            </a:r>
            <a:r>
              <a:rPr lang="en-US" altLang="x-none" sz="2400" dirty="0">
                <a:ea typeface="ＭＳ Ｐゴシック" charset="-128"/>
              </a:rPr>
              <a:t> Moodle. </a:t>
            </a:r>
            <a:r>
              <a:rPr lang="en-US" altLang="x-none" sz="2400" dirty="0" err="1">
                <a:ea typeface="ＭＳ Ｐゴシック" charset="-128"/>
              </a:rPr>
              <a:t>Byddwn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ei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drafod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yn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ein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sesiwn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nesaf</a:t>
            </a:r>
            <a:r>
              <a:rPr lang="en-US" altLang="x-none" sz="2400" dirty="0">
                <a:ea typeface="ＭＳ Ｐゴシック" charset="-128"/>
              </a:rPr>
              <a:t>.</a:t>
            </a:r>
          </a:p>
          <a:p>
            <a:pPr>
              <a:spcAft>
                <a:spcPts val="1200"/>
              </a:spcAft>
            </a:pPr>
            <a:r>
              <a:rPr lang="en-US" altLang="x-none" sz="2400" b="1" dirty="0" err="1">
                <a:ea typeface="ＭＳ Ｐゴシック" charset="-128"/>
              </a:rPr>
              <a:t>Canllawiau’r</a:t>
            </a:r>
            <a:r>
              <a:rPr lang="en-US" altLang="x-none" sz="2400" b="1" dirty="0">
                <a:ea typeface="ＭＳ Ｐゴシック" charset="-128"/>
              </a:rPr>
              <a:t> </a:t>
            </a:r>
            <a:r>
              <a:rPr lang="en-US" altLang="x-none" sz="2400" b="1" dirty="0" err="1">
                <a:ea typeface="ＭＳ Ｐゴシック" charset="-128"/>
              </a:rPr>
              <a:t>Asesiad</a:t>
            </a:r>
            <a:r>
              <a:rPr lang="en-US" altLang="x-none" sz="2400" b="1" dirty="0">
                <a:ea typeface="ＭＳ Ｐゴシック" charset="-128"/>
              </a:rPr>
              <a:t> / Assessment Guidance            </a:t>
            </a:r>
            <a:r>
              <a:rPr lang="en-US" altLang="x-none" sz="2400" dirty="0" err="1">
                <a:ea typeface="ＭＳ Ｐゴシック" charset="-128"/>
              </a:rPr>
              <a:t>ar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>
                <a:ea typeface="ＭＳ Ｐゴシック" charset="-128"/>
              </a:rPr>
              <a:t>gael</a:t>
            </a:r>
            <a:r>
              <a:rPr lang="en-US" altLang="x-none" sz="2400" dirty="0">
                <a:ea typeface="ＭＳ Ｐゴシック" charset="-128"/>
              </a:rPr>
              <a:t> o: https://</a:t>
            </a:r>
            <a:r>
              <a:rPr lang="en-US" altLang="x-none" sz="2400" dirty="0" err="1">
                <a:ea typeface="ＭＳ Ｐゴシック" charset="-128"/>
              </a:rPr>
              <a:t>moodle.uwtsd.ac.uk</a:t>
            </a:r>
            <a:r>
              <a:rPr lang="en-US" altLang="x-none" sz="2400" dirty="0">
                <a:ea typeface="ＭＳ Ｐゴシック" charset="-128"/>
              </a:rPr>
              <a:t>/mod/folder/</a:t>
            </a:r>
            <a:r>
              <a:rPr lang="en-US" altLang="x-none" sz="2400" dirty="0" err="1">
                <a:ea typeface="ＭＳ Ｐゴシック" charset="-128"/>
              </a:rPr>
              <a:t>view.php?id</a:t>
            </a:r>
            <a:r>
              <a:rPr lang="en-US" altLang="x-none" sz="2400" dirty="0">
                <a:ea typeface="ＭＳ Ｐゴシック" charset="-128"/>
              </a:rPr>
              <a:t>=133578</a:t>
            </a:r>
          </a:p>
          <a:p>
            <a:pPr>
              <a:spcAft>
                <a:spcPts val="1200"/>
              </a:spcAft>
            </a:pPr>
            <a:endParaRPr lang="en-US" altLang="x-none" sz="2400" dirty="0">
              <a:ea typeface="ＭＳ Ｐゴシック" charset="-128"/>
            </a:endParaRP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26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79512" y="274638"/>
            <a:ext cx="8784976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sz="4400" dirty="0" err="1"/>
              <a:t>Tasg</a:t>
            </a:r>
            <a:r>
              <a:rPr lang="en-GB" sz="4400" dirty="0"/>
              <a:t> </a:t>
            </a:r>
            <a:r>
              <a:rPr lang="en-GB" sz="4400" dirty="0" err="1"/>
              <a:t>dan</a:t>
            </a:r>
            <a:r>
              <a:rPr lang="en-GB" sz="4400" dirty="0"/>
              <a:t> </a:t>
            </a:r>
            <a:r>
              <a:rPr lang="en-GB" sz="4400" dirty="0" err="1"/>
              <a:t>arweiniad</a:t>
            </a:r>
            <a:r>
              <a:rPr lang="en-GB" sz="4400" dirty="0"/>
              <a:t> </a:t>
            </a:r>
            <a:r>
              <a:rPr lang="mr-IN" sz="4400" dirty="0"/>
              <a:t>–</a:t>
            </a:r>
            <a:r>
              <a:rPr lang="en-GB" sz="4400" dirty="0"/>
              <a:t> Directed Task 2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602840" y="1108174"/>
            <a:ext cx="4361648" cy="425747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>
                <a:ea typeface="ＭＳ Ｐゴシック" charset="-128"/>
              </a:rPr>
              <a:t>Observe the length and position of an object’s shadow in an open space at different times of the day e.g. every hour for a few hours.</a:t>
            </a:r>
          </a:p>
          <a:p>
            <a:pPr>
              <a:spcAft>
                <a:spcPts val="1200"/>
              </a:spcAft>
            </a:pPr>
            <a:r>
              <a:rPr lang="en-US" altLang="x-none" sz="2400" dirty="0">
                <a:ea typeface="ＭＳ Ｐゴシック" charset="-128"/>
              </a:rPr>
              <a:t>Bring in some evidence for our Science and Technology session next week!</a:t>
            </a:r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254155" y="1181374"/>
            <a:ext cx="4317845" cy="411107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altLang="x-none" sz="2400" dirty="0">
              <a:ea typeface="ＭＳ Ｐゴシック" charset="-128"/>
            </a:endParaRP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293" y="1281043"/>
            <a:ext cx="3069580" cy="4040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468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175" y="188640"/>
            <a:ext cx="7513638" cy="738187"/>
          </a:xfrm>
        </p:spPr>
        <p:txBody>
          <a:bodyPr/>
          <a:lstStyle/>
          <a:p>
            <a:pPr>
              <a:defRPr/>
            </a:pPr>
            <a:r>
              <a:rPr lang="cy-GB" dirty="0"/>
              <a:t>Further Reading</a:t>
            </a:r>
            <a:endParaRPr lang="en-GB" dirty="0"/>
          </a:p>
        </p:txBody>
      </p:sp>
      <p:sp>
        <p:nvSpPr>
          <p:cNvPr id="31746" name="Content Placeholder 3"/>
          <p:cNvSpPr>
            <a:spLocks noGrp="1"/>
          </p:cNvSpPr>
          <p:nvPr>
            <p:ph idx="1"/>
          </p:nvPr>
        </p:nvSpPr>
        <p:spPr>
          <a:xfrm>
            <a:off x="539552" y="1282892"/>
            <a:ext cx="6431632" cy="3413745"/>
          </a:xfrm>
        </p:spPr>
        <p:txBody>
          <a:bodyPr/>
          <a:lstStyle/>
          <a:p>
            <a:pPr indent="-342900"/>
            <a:r>
              <a:rPr lang="en-GB" altLang="x-none" sz="2400" dirty="0">
                <a:ea typeface="ＭＳ Ｐゴシック" charset="-128"/>
              </a:rPr>
              <a:t>Chapter 11 (on reasoning) of: </a:t>
            </a:r>
            <a:r>
              <a:rPr lang="en-GB" altLang="en-US" sz="2400" dirty="0"/>
              <a:t>Haylock, D. and Cockburn, A. (2017) </a:t>
            </a:r>
            <a:r>
              <a:rPr lang="en-GB" altLang="en-US" sz="2400" i="1" dirty="0"/>
              <a:t>Understanding Mathematics for Young Children</a:t>
            </a:r>
            <a:r>
              <a:rPr lang="en-GB" altLang="en-US" sz="2400" dirty="0"/>
              <a:t>. 5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ed. London: SAGE.</a:t>
            </a:r>
          </a:p>
          <a:p>
            <a:pPr indent="-342900"/>
            <a:endParaRPr lang="en-GB" altLang="x-none" sz="2400" dirty="0">
              <a:ea typeface="ＭＳ Ｐゴシック" charset="-128"/>
            </a:endParaRPr>
          </a:p>
          <a:p>
            <a:pPr marL="0" indent="0">
              <a:buFont typeface="Arial" charset="0"/>
              <a:buNone/>
            </a:pPr>
            <a:endParaRPr lang="en-GB" altLang="en-US" sz="1400" dirty="0">
              <a:latin typeface="Calibri" panose="020F0502020204030204" pitchFamily="34" charset="0"/>
              <a:ea typeface="ＭＳ Ｐゴシック" charset="-128"/>
            </a:endParaRPr>
          </a:p>
          <a:p>
            <a:pPr indent="-342900"/>
            <a:r>
              <a:rPr lang="en-GB" altLang="en-US" sz="2400" dirty="0">
                <a:latin typeface="Calibri" panose="020F0502020204030204" pitchFamily="34" charset="0"/>
              </a:rPr>
              <a:t>Welsh Government (2014) Teacher support materials: What is numerical reasoning? </a:t>
            </a:r>
          </a:p>
          <a:p>
            <a:pPr marL="114300" indent="0">
              <a:buNone/>
              <a:defRPr/>
            </a:pPr>
            <a:r>
              <a:rPr lang="en-GB" altLang="en-US" sz="2400" dirty="0">
                <a:latin typeface="Calibri" panose="020F0502020204030204" pitchFamily="34" charset="0"/>
                <a:hlinkClick r:id="rId2"/>
              </a:rPr>
              <a:t>http://learning.gov.wales/docs/learningwales/publications/140228-what-is-numerical-reasoning-en.pdf</a:t>
            </a:r>
            <a:r>
              <a:rPr lang="en-GB" altLang="en-US" sz="2400" dirty="0">
                <a:latin typeface="Calibri" panose="020F0502020204030204" pitchFamily="34" charset="0"/>
              </a:rPr>
              <a:t> [Accessed 24 September, 2018] </a:t>
            </a:r>
          </a:p>
          <a:p>
            <a:pPr marL="0" indent="0">
              <a:buNone/>
            </a:pPr>
            <a:endParaRPr lang="en-GB" altLang="x-none" sz="2400" dirty="0">
              <a:ea typeface="ＭＳ Ｐゴシック" charset="-128"/>
            </a:endParaRPr>
          </a:p>
        </p:txBody>
      </p:sp>
      <p:pic>
        <p:nvPicPr>
          <p:cNvPr id="31747" name="Picture 6" descr="mage result for Haylock and cockburn 5th 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82892"/>
            <a:ext cx="1570152" cy="2112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92510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476672"/>
            <a:ext cx="7827962" cy="50405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n-GB" altLang="en-US" sz="2000" dirty="0">
                <a:latin typeface="Calibri" panose="020F0502020204030204" pitchFamily="34" charset="0"/>
              </a:rPr>
              <a:t>References:</a:t>
            </a:r>
          </a:p>
          <a:p>
            <a:pPr>
              <a:defRPr/>
            </a:pPr>
            <a:endParaRPr lang="en-GB" altLang="en-US" sz="1200" dirty="0">
              <a:latin typeface="+mn-lt"/>
            </a:endParaRPr>
          </a:p>
          <a:p>
            <a:pPr>
              <a:defRPr/>
            </a:pPr>
            <a:r>
              <a:rPr lang="en-GB" dirty="0">
                <a:latin typeface="+mn-lt"/>
              </a:rPr>
              <a:t>Askew, M. (2012) ‘Talk: The key to mathematical understanding?’ in </a:t>
            </a:r>
            <a:r>
              <a:rPr lang="en-GB" dirty="0" err="1">
                <a:latin typeface="+mn-lt"/>
              </a:rPr>
              <a:t>McAteer</a:t>
            </a:r>
            <a:r>
              <a:rPr lang="en-GB" dirty="0">
                <a:latin typeface="+mn-lt"/>
              </a:rPr>
              <a:t>, M. (ed.) (2012) </a:t>
            </a:r>
            <a:r>
              <a:rPr lang="en-GB" i="1" dirty="0">
                <a:latin typeface="+mn-lt"/>
              </a:rPr>
              <a:t>Improving Primary Mathematics: Teaching and Learning. </a:t>
            </a:r>
            <a:r>
              <a:rPr lang="en-GB" dirty="0">
                <a:latin typeface="+mn-lt"/>
              </a:rPr>
              <a:t>Maidenhead: </a:t>
            </a:r>
            <a:r>
              <a:rPr lang="en-GB" dirty="0" err="1">
                <a:latin typeface="+mn-lt"/>
              </a:rPr>
              <a:t>McGrawHill</a:t>
            </a:r>
            <a:r>
              <a:rPr lang="en-GB" dirty="0">
                <a:latin typeface="+mn-lt"/>
              </a:rPr>
              <a:t> pp. 152-170</a:t>
            </a:r>
            <a:endParaRPr lang="en-US" dirty="0">
              <a:latin typeface="+mn-lt"/>
            </a:endParaRPr>
          </a:p>
          <a:p>
            <a:pPr>
              <a:defRPr/>
            </a:pPr>
            <a:endParaRPr lang="en-GB" altLang="en-US" dirty="0">
              <a:latin typeface="+mn-lt"/>
            </a:endParaRPr>
          </a:p>
          <a:p>
            <a:pPr>
              <a:defRPr/>
            </a:pPr>
            <a:r>
              <a:rPr lang="en-GB" altLang="en-US" dirty="0">
                <a:latin typeface="+mn-lt"/>
              </a:rPr>
              <a:t>Haylock, D. and Cockburn, A (2017) </a:t>
            </a:r>
            <a:r>
              <a:rPr lang="en-GB" altLang="en-US" i="1" dirty="0">
                <a:latin typeface="+mn-lt"/>
              </a:rPr>
              <a:t>Understanding Mathematics for Young Children</a:t>
            </a:r>
            <a:r>
              <a:rPr lang="en-GB" altLang="en-US" dirty="0">
                <a:latin typeface="+mn-lt"/>
              </a:rPr>
              <a:t>. 5</a:t>
            </a:r>
            <a:r>
              <a:rPr lang="en-GB" altLang="en-US" baseline="30000" dirty="0">
                <a:latin typeface="+mn-lt"/>
              </a:rPr>
              <a:t>th</a:t>
            </a:r>
            <a:r>
              <a:rPr lang="en-GB" altLang="en-US" dirty="0">
                <a:latin typeface="+mn-lt"/>
              </a:rPr>
              <a:t> ed. London: SAGE.</a:t>
            </a:r>
          </a:p>
          <a:p>
            <a:pPr>
              <a:defRPr/>
            </a:pPr>
            <a:endParaRPr lang="en-GB" altLang="en-US" dirty="0">
              <a:latin typeface="+mn-lt"/>
            </a:endParaRPr>
          </a:p>
          <a:p>
            <a:r>
              <a:rPr lang="en-GB" altLang="en-US" dirty="0">
                <a:latin typeface="+mn-lt"/>
              </a:rPr>
              <a:t>Simpson, A. (2014) ‘</a:t>
            </a:r>
            <a:r>
              <a:rPr lang="en-GB" dirty="0">
                <a:latin typeface="+mn-lt"/>
              </a:rPr>
              <a:t>What is numerical reasoning and how can teachers support learners to develop it? Executive summary’ in Welsh Government (2014) </a:t>
            </a:r>
            <a:r>
              <a:rPr lang="en-GB" i="1" dirty="0">
                <a:latin typeface="+mn-lt"/>
              </a:rPr>
              <a:t>Leadership guide. Developing numerical reasoning: more knowing, less remembering. </a:t>
            </a:r>
            <a:r>
              <a:rPr lang="en-GB" dirty="0">
                <a:latin typeface="+mn-lt"/>
              </a:rPr>
              <a:t>Cardiff: Welsh Government pp.38-43 Available at: http://</a:t>
            </a:r>
            <a:r>
              <a:rPr lang="en-GB" dirty="0" err="1">
                <a:latin typeface="+mn-lt"/>
              </a:rPr>
              <a:t>learning.gov.wales</a:t>
            </a:r>
            <a:r>
              <a:rPr lang="en-GB" dirty="0">
                <a:latin typeface="+mn-lt"/>
              </a:rPr>
              <a:t>/docs/</a:t>
            </a:r>
            <a:r>
              <a:rPr lang="en-GB" dirty="0" err="1">
                <a:latin typeface="+mn-lt"/>
              </a:rPr>
              <a:t>learningwales</a:t>
            </a:r>
            <a:r>
              <a:rPr lang="en-GB" dirty="0">
                <a:latin typeface="+mn-lt"/>
              </a:rPr>
              <a:t>/publications/141007-leadership-guide-en.pdf </a:t>
            </a:r>
            <a:r>
              <a:rPr lang="en-GB" altLang="en-US" dirty="0">
                <a:latin typeface="+mn-lt"/>
              </a:rPr>
              <a:t>[Accessed 3 October, 2018] </a:t>
            </a:r>
          </a:p>
          <a:p>
            <a:pPr indent="-342900"/>
            <a:endParaRPr lang="en-GB" altLang="en-US" dirty="0">
              <a:latin typeface="+mn-lt"/>
            </a:endParaRPr>
          </a:p>
          <a:p>
            <a:pPr indent="-342900"/>
            <a:r>
              <a:rPr lang="en-GB" altLang="en-US" dirty="0">
                <a:latin typeface="+mn-lt"/>
              </a:rPr>
              <a:t>Welsh Government (2014) Teacher support materials: What is numerical reasoning? Available at </a:t>
            </a:r>
            <a:r>
              <a:rPr lang="en-GB" altLang="en-US" dirty="0">
                <a:latin typeface="+mn-lt"/>
                <a:hlinkClick r:id="rId2"/>
              </a:rPr>
              <a:t>http://learning.gov.wales/docs/learningwales/publications/140228-what-is-numerical-reasoning-en.pdf</a:t>
            </a:r>
            <a:r>
              <a:rPr lang="en-GB" altLang="en-US" dirty="0">
                <a:latin typeface="+mn-lt"/>
              </a:rPr>
              <a:t> [Accessed 24 September, 2018] </a:t>
            </a:r>
          </a:p>
          <a:p>
            <a:pPr>
              <a:defRPr/>
            </a:pPr>
            <a:endParaRPr lang="en-GB" altLang="en-US" dirty="0">
              <a:latin typeface="Calibri" panose="020F0502020204030204" pitchFamily="34" charset="0"/>
            </a:endParaRPr>
          </a:p>
          <a:p>
            <a:pPr>
              <a:defRPr/>
            </a:pPr>
            <a:endParaRPr lang="en-GB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7103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2891</TotalTime>
  <Words>1539</Words>
  <Application>Microsoft Office PowerPoint</Application>
  <PresentationFormat>On-screen Show (4:3)</PresentationFormat>
  <Paragraphs>162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ＭＳ Ｐゴシック</vt:lpstr>
      <vt:lpstr>Arial</vt:lpstr>
      <vt:lpstr>Calibri</vt:lpstr>
      <vt:lpstr>Cambria</vt:lpstr>
      <vt:lpstr>Helvetica</vt:lpstr>
      <vt:lpstr>Mangal</vt:lpstr>
      <vt:lpstr>Adjacency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Numerical reasoning strand of the curriculum requires learners to…</vt:lpstr>
      <vt:lpstr>PowerPoint Presentation</vt:lpstr>
      <vt:lpstr>PowerPoint Presentation</vt:lpstr>
      <vt:lpstr>Rich Tasks: What makes a task ‘rich’? </vt:lpstr>
      <vt:lpstr>Feedback Task…</vt:lpstr>
      <vt:lpstr>PowerPoint Presentation</vt:lpstr>
      <vt:lpstr>Other Useful Resources</vt:lpstr>
      <vt:lpstr>PowerPoint Presentation</vt:lpstr>
      <vt:lpstr>PowerPoint Presentation</vt:lpstr>
      <vt:lpstr>Further Reading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Assessment: Looking at Misconceptions and Observing Learners</dc:title>
  <dc:creator>Wallis</dc:creator>
  <cp:lastModifiedBy>Rachel Wallis</cp:lastModifiedBy>
  <cp:revision>191</cp:revision>
  <dcterms:created xsi:type="dcterms:W3CDTF">2016-03-20T21:21:13Z</dcterms:created>
  <dcterms:modified xsi:type="dcterms:W3CDTF">2018-10-10T15:47:09Z</dcterms:modified>
</cp:coreProperties>
</file>