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395D3"/>
    <a:srgbClr val="BABABA"/>
    <a:srgbClr val="E34541"/>
    <a:srgbClr val="D482D0"/>
    <a:srgbClr val="F6CC54"/>
    <a:srgbClr val="ABDB77"/>
    <a:srgbClr val="CB67C6"/>
    <a:srgbClr val="FF7C80"/>
    <a:srgbClr val="DF2D29"/>
    <a:srgbClr val="F3B91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339F42-65A8-4981-9FE5-E47DFF4085FA}" v="26" dt="2022-09-30T18:11:39.3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2116" autoAdjust="0"/>
  </p:normalViewPr>
  <p:slideViewPr>
    <p:cSldViewPr snapToGrid="0">
      <p:cViewPr varScale="1">
        <p:scale>
          <a:sx n="76" d="100"/>
          <a:sy n="76" d="100"/>
        </p:scale>
        <p:origin x="946"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INKY STIRLINGS" userId="2ad63c7777ea66a9" providerId="LiveId" clId="{66339F42-65A8-4981-9FE5-E47DFF4085FA}"/>
    <pc:docChg chg="undo custSel modSld">
      <pc:chgData name="STINKY STIRLINGS" userId="2ad63c7777ea66a9" providerId="LiveId" clId="{66339F42-65A8-4981-9FE5-E47DFF4085FA}" dt="2022-09-30T20:33:00.093" v="2683" actId="20577"/>
      <pc:docMkLst>
        <pc:docMk/>
      </pc:docMkLst>
      <pc:sldChg chg="addSp delSp modSp mod modNotesTx">
        <pc:chgData name="STINKY STIRLINGS" userId="2ad63c7777ea66a9" providerId="LiveId" clId="{66339F42-65A8-4981-9FE5-E47DFF4085FA}" dt="2022-09-30T20:33:00.093" v="2683" actId="20577"/>
        <pc:sldMkLst>
          <pc:docMk/>
          <pc:sldMk cId="2595009820" sldId="256"/>
        </pc:sldMkLst>
        <pc:spChg chg="mod">
          <ac:chgData name="STINKY STIRLINGS" userId="2ad63c7777ea66a9" providerId="LiveId" clId="{66339F42-65A8-4981-9FE5-E47DFF4085FA}" dt="2022-09-30T20:33:00.093" v="2683" actId="20577"/>
          <ac:spMkLst>
            <pc:docMk/>
            <pc:sldMk cId="2595009820" sldId="256"/>
            <ac:spMk id="2" creationId="{3FDA8A22-05C3-5C9B-E195-E1D0528D88B6}"/>
          </ac:spMkLst>
        </pc:spChg>
        <pc:spChg chg="mod">
          <ac:chgData name="STINKY STIRLINGS" userId="2ad63c7777ea66a9" providerId="LiveId" clId="{66339F42-65A8-4981-9FE5-E47DFF4085FA}" dt="2022-09-30T20:26:36.389" v="2637" actId="20577"/>
          <ac:spMkLst>
            <pc:docMk/>
            <pc:sldMk cId="2595009820" sldId="256"/>
            <ac:spMk id="4" creationId="{8DBC94B7-1EF1-221C-EEBC-0E589D61AF98}"/>
          </ac:spMkLst>
        </pc:spChg>
        <pc:spChg chg="mod">
          <ac:chgData name="STINKY STIRLINGS" userId="2ad63c7777ea66a9" providerId="LiveId" clId="{66339F42-65A8-4981-9FE5-E47DFF4085FA}" dt="2022-09-30T18:15:09.625" v="1290" actId="14100"/>
          <ac:spMkLst>
            <pc:docMk/>
            <pc:sldMk cId="2595009820" sldId="256"/>
            <ac:spMk id="5" creationId="{A7CF5DAD-E4A2-A213-76E3-FBBB98AFEA0E}"/>
          </ac:spMkLst>
        </pc:spChg>
        <pc:spChg chg="mod">
          <ac:chgData name="STINKY STIRLINGS" userId="2ad63c7777ea66a9" providerId="LiveId" clId="{66339F42-65A8-4981-9FE5-E47DFF4085FA}" dt="2022-09-30T20:29:19.544" v="2655" actId="20577"/>
          <ac:spMkLst>
            <pc:docMk/>
            <pc:sldMk cId="2595009820" sldId="256"/>
            <ac:spMk id="6" creationId="{75EF981D-32CC-DA11-C74E-A035AD58A08E}"/>
          </ac:spMkLst>
        </pc:spChg>
        <pc:spChg chg="mod">
          <ac:chgData name="STINKY STIRLINGS" userId="2ad63c7777ea66a9" providerId="LiveId" clId="{66339F42-65A8-4981-9FE5-E47DFF4085FA}" dt="2022-09-30T17:47:02.308" v="1246" actId="1076"/>
          <ac:spMkLst>
            <pc:docMk/>
            <pc:sldMk cId="2595009820" sldId="256"/>
            <ac:spMk id="7" creationId="{43BA13C1-0523-0A45-79AF-14536D35D4A9}"/>
          </ac:spMkLst>
        </pc:spChg>
        <pc:spChg chg="add del mod">
          <ac:chgData name="STINKY STIRLINGS" userId="2ad63c7777ea66a9" providerId="LiveId" clId="{66339F42-65A8-4981-9FE5-E47DFF4085FA}" dt="2022-09-30T20:18:22.021" v="2622" actId="20577"/>
          <ac:spMkLst>
            <pc:docMk/>
            <pc:sldMk cId="2595009820" sldId="256"/>
            <ac:spMk id="8" creationId="{21E5EBD4-79FA-D5D9-CE66-D10DC3C3F442}"/>
          </ac:spMkLst>
        </pc:spChg>
        <pc:spChg chg="mod">
          <ac:chgData name="STINKY STIRLINGS" userId="2ad63c7777ea66a9" providerId="LiveId" clId="{66339F42-65A8-4981-9FE5-E47DFF4085FA}" dt="2022-09-30T20:32:02.822" v="2657" actId="20577"/>
          <ac:spMkLst>
            <pc:docMk/>
            <pc:sldMk cId="2595009820" sldId="256"/>
            <ac:spMk id="9" creationId="{F9FD736B-C372-C112-8C85-E132BCE0A595}"/>
          </ac:spMkLst>
        </pc:spChg>
        <pc:spChg chg="mod">
          <ac:chgData name="STINKY STIRLINGS" userId="2ad63c7777ea66a9" providerId="LiveId" clId="{66339F42-65A8-4981-9FE5-E47DFF4085FA}" dt="2022-09-30T19:53:14.200" v="2323" actId="20577"/>
          <ac:spMkLst>
            <pc:docMk/>
            <pc:sldMk cId="2595009820" sldId="256"/>
            <ac:spMk id="10" creationId="{93B1E120-7B97-29BE-DAB9-EDAF9FA0B357}"/>
          </ac:spMkLst>
        </pc:spChg>
        <pc:picChg chg="add del mod">
          <ac:chgData name="STINKY STIRLINGS" userId="2ad63c7777ea66a9" providerId="LiveId" clId="{66339F42-65A8-4981-9FE5-E47DFF4085FA}" dt="2022-09-30T18:09:19.661" v="1263"/>
          <ac:picMkLst>
            <pc:docMk/>
            <pc:sldMk cId="2595009820" sldId="256"/>
            <ac:picMk id="1026" creationId="{CD4D2A50-0B4D-7A2E-3F9F-DE9A1D3C2736}"/>
          </ac:picMkLst>
        </pc:picChg>
        <pc:picChg chg="add del mod">
          <ac:chgData name="STINKY STIRLINGS" userId="2ad63c7777ea66a9" providerId="LiveId" clId="{66339F42-65A8-4981-9FE5-E47DFF4085FA}" dt="2022-09-30T18:10:19.867" v="1266"/>
          <ac:picMkLst>
            <pc:docMk/>
            <pc:sldMk cId="2595009820" sldId="256"/>
            <ac:picMk id="1028" creationId="{145D896D-81D5-0F7B-B7C6-CB9841381332}"/>
          </ac:picMkLst>
        </pc:picChg>
        <pc:picChg chg="add del mod">
          <ac:chgData name="STINKY STIRLINGS" userId="2ad63c7777ea66a9" providerId="LiveId" clId="{66339F42-65A8-4981-9FE5-E47DFF4085FA}" dt="2022-09-30T18:11:39.367" v="1276" actId="21"/>
          <ac:picMkLst>
            <pc:docMk/>
            <pc:sldMk cId="2595009820" sldId="256"/>
            <ac:picMk id="1030" creationId="{8BC1C4A4-A391-420E-8ECA-B29A2888C76A}"/>
          </ac:picMkLst>
        </pc:picChg>
      </pc:sldChg>
      <pc:sldChg chg="modSp mod">
        <pc:chgData name="STINKY STIRLINGS" userId="2ad63c7777ea66a9" providerId="LiveId" clId="{66339F42-65A8-4981-9FE5-E47DFF4085FA}" dt="2022-09-30T19:04:24.703" v="1610" actId="20577"/>
        <pc:sldMkLst>
          <pc:docMk/>
          <pc:sldMk cId="2353711867" sldId="257"/>
        </pc:sldMkLst>
        <pc:spChg chg="mod">
          <ac:chgData name="STINKY STIRLINGS" userId="2ad63c7777ea66a9" providerId="LiveId" clId="{66339F42-65A8-4981-9FE5-E47DFF4085FA}" dt="2022-09-30T19:04:24.703" v="1610" actId="20577"/>
          <ac:spMkLst>
            <pc:docMk/>
            <pc:sldMk cId="2353711867" sldId="257"/>
            <ac:spMk id="3" creationId="{84E02CEF-40F0-6196-2E78-1756DAAA310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6C82F5-DC91-4B6A-B844-A627DF5CCA49}" type="datetimeFigureOut">
              <a:rPr lang="en-GB" smtClean="0"/>
              <a:t>30/09/2022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39A3E4-6F46-4BD6-B000-DA3E168985EB}" type="slidenum">
              <a:rPr lang="en-GB" smtClean="0"/>
              <a:t>‹#›</a:t>
            </a:fld>
            <a:endParaRPr lang="en-GB"/>
          </a:p>
        </p:txBody>
      </p:sp>
    </p:spTree>
    <p:extLst>
      <p:ext uri="{BB962C8B-B14F-4D97-AF65-F5344CB8AC3E}">
        <p14:creationId xmlns:p14="http://schemas.microsoft.com/office/powerpoint/2010/main" val="18974850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39A3E4-6F46-4BD6-B000-DA3E168985EB}" type="slidenum">
              <a:rPr lang="en-GB" smtClean="0"/>
              <a:t>1</a:t>
            </a:fld>
            <a:endParaRPr lang="en-GB"/>
          </a:p>
        </p:txBody>
      </p:sp>
    </p:spTree>
    <p:extLst>
      <p:ext uri="{BB962C8B-B14F-4D97-AF65-F5344CB8AC3E}">
        <p14:creationId xmlns:p14="http://schemas.microsoft.com/office/powerpoint/2010/main" val="7941260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39A3E4-6F46-4BD6-B000-DA3E168985EB}" type="slidenum">
              <a:rPr lang="en-GB" smtClean="0"/>
              <a:t>2</a:t>
            </a:fld>
            <a:endParaRPr lang="en-GB"/>
          </a:p>
        </p:txBody>
      </p:sp>
    </p:spTree>
    <p:extLst>
      <p:ext uri="{BB962C8B-B14F-4D97-AF65-F5344CB8AC3E}">
        <p14:creationId xmlns:p14="http://schemas.microsoft.com/office/powerpoint/2010/main" val="13517694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261EE-4766-3A69-6B10-19CD7D0A245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7942BCA-7760-1C9B-02E1-C08F418FF5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B8B8679-FD26-4181-2915-9C9CDE2BFDAC}"/>
              </a:ext>
            </a:extLst>
          </p:cNvPr>
          <p:cNvSpPr>
            <a:spLocks noGrp="1"/>
          </p:cNvSpPr>
          <p:nvPr>
            <p:ph type="dt" sz="half" idx="10"/>
          </p:nvPr>
        </p:nvSpPr>
        <p:spPr/>
        <p:txBody>
          <a:bodyPr/>
          <a:lstStyle/>
          <a:p>
            <a:fld id="{B2F9CD2A-A089-456C-86A6-E8D19D0F54FA}" type="datetimeFigureOut">
              <a:rPr lang="en-GB" smtClean="0"/>
              <a:t>30/09/2022</a:t>
            </a:fld>
            <a:endParaRPr lang="en-GB"/>
          </a:p>
        </p:txBody>
      </p:sp>
      <p:sp>
        <p:nvSpPr>
          <p:cNvPr id="5" name="Footer Placeholder 4">
            <a:extLst>
              <a:ext uri="{FF2B5EF4-FFF2-40B4-BE49-F238E27FC236}">
                <a16:creationId xmlns:a16="http://schemas.microsoft.com/office/drawing/2014/main" id="{64F51209-5FFF-3D3A-CFBF-F2569DD4A8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22623C-AD02-B52E-B25C-04E5F9947908}"/>
              </a:ext>
            </a:extLst>
          </p:cNvPr>
          <p:cNvSpPr>
            <a:spLocks noGrp="1"/>
          </p:cNvSpPr>
          <p:nvPr>
            <p:ph type="sldNum" sz="quarter" idx="12"/>
          </p:nvPr>
        </p:nvSpPr>
        <p:spPr/>
        <p:txBody>
          <a:bodyPr/>
          <a:lstStyle/>
          <a:p>
            <a:fld id="{BD820CAF-618A-4F9E-8505-1B9B2E89F4F7}" type="slidenum">
              <a:rPr lang="en-GB" smtClean="0"/>
              <a:t>‹#›</a:t>
            </a:fld>
            <a:endParaRPr lang="en-GB"/>
          </a:p>
        </p:txBody>
      </p:sp>
    </p:spTree>
    <p:extLst>
      <p:ext uri="{BB962C8B-B14F-4D97-AF65-F5344CB8AC3E}">
        <p14:creationId xmlns:p14="http://schemas.microsoft.com/office/powerpoint/2010/main" val="775090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7416F-5793-1570-DE3F-41629D8DE3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16D8AF-FA44-4703-37C6-55A3BF6A26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A97D17-5793-FD8E-BD33-75F57E1B3BC5}"/>
              </a:ext>
            </a:extLst>
          </p:cNvPr>
          <p:cNvSpPr>
            <a:spLocks noGrp="1"/>
          </p:cNvSpPr>
          <p:nvPr>
            <p:ph type="dt" sz="half" idx="10"/>
          </p:nvPr>
        </p:nvSpPr>
        <p:spPr/>
        <p:txBody>
          <a:bodyPr/>
          <a:lstStyle/>
          <a:p>
            <a:fld id="{B2F9CD2A-A089-456C-86A6-E8D19D0F54FA}" type="datetimeFigureOut">
              <a:rPr lang="en-GB" smtClean="0"/>
              <a:t>30/09/2022</a:t>
            </a:fld>
            <a:endParaRPr lang="en-GB"/>
          </a:p>
        </p:txBody>
      </p:sp>
      <p:sp>
        <p:nvSpPr>
          <p:cNvPr id="5" name="Footer Placeholder 4">
            <a:extLst>
              <a:ext uri="{FF2B5EF4-FFF2-40B4-BE49-F238E27FC236}">
                <a16:creationId xmlns:a16="http://schemas.microsoft.com/office/drawing/2014/main" id="{5F215E03-6110-AB3B-2006-87D6BC2C12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20F810-A262-C5C8-7111-F5E4A4FF8971}"/>
              </a:ext>
            </a:extLst>
          </p:cNvPr>
          <p:cNvSpPr>
            <a:spLocks noGrp="1"/>
          </p:cNvSpPr>
          <p:nvPr>
            <p:ph type="sldNum" sz="quarter" idx="12"/>
          </p:nvPr>
        </p:nvSpPr>
        <p:spPr/>
        <p:txBody>
          <a:bodyPr/>
          <a:lstStyle/>
          <a:p>
            <a:fld id="{BD820CAF-618A-4F9E-8505-1B9B2E89F4F7}" type="slidenum">
              <a:rPr lang="en-GB" smtClean="0"/>
              <a:t>‹#›</a:t>
            </a:fld>
            <a:endParaRPr lang="en-GB"/>
          </a:p>
        </p:txBody>
      </p:sp>
    </p:spTree>
    <p:extLst>
      <p:ext uri="{BB962C8B-B14F-4D97-AF65-F5344CB8AC3E}">
        <p14:creationId xmlns:p14="http://schemas.microsoft.com/office/powerpoint/2010/main" val="13665455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50BD1-EDDA-FDE4-08D2-14CF2880407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654A91E-E0D9-DA9C-A305-1CC4BA1A9B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DE23B3-DC76-1223-9F1A-EB9431E058AC}"/>
              </a:ext>
            </a:extLst>
          </p:cNvPr>
          <p:cNvSpPr>
            <a:spLocks noGrp="1"/>
          </p:cNvSpPr>
          <p:nvPr>
            <p:ph type="dt" sz="half" idx="10"/>
          </p:nvPr>
        </p:nvSpPr>
        <p:spPr/>
        <p:txBody>
          <a:bodyPr/>
          <a:lstStyle/>
          <a:p>
            <a:fld id="{B2F9CD2A-A089-456C-86A6-E8D19D0F54FA}" type="datetimeFigureOut">
              <a:rPr lang="en-GB" smtClean="0"/>
              <a:t>30/09/2022</a:t>
            </a:fld>
            <a:endParaRPr lang="en-GB"/>
          </a:p>
        </p:txBody>
      </p:sp>
      <p:sp>
        <p:nvSpPr>
          <p:cNvPr id="5" name="Footer Placeholder 4">
            <a:extLst>
              <a:ext uri="{FF2B5EF4-FFF2-40B4-BE49-F238E27FC236}">
                <a16:creationId xmlns:a16="http://schemas.microsoft.com/office/drawing/2014/main" id="{78FC9E26-6ABF-C20E-8D7C-9EDEB80A9F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3DFDE7-8E4F-01B7-C149-EA8EAC69C2E1}"/>
              </a:ext>
            </a:extLst>
          </p:cNvPr>
          <p:cNvSpPr>
            <a:spLocks noGrp="1"/>
          </p:cNvSpPr>
          <p:nvPr>
            <p:ph type="sldNum" sz="quarter" idx="12"/>
          </p:nvPr>
        </p:nvSpPr>
        <p:spPr/>
        <p:txBody>
          <a:bodyPr/>
          <a:lstStyle/>
          <a:p>
            <a:fld id="{BD820CAF-618A-4F9E-8505-1B9B2E89F4F7}" type="slidenum">
              <a:rPr lang="en-GB" smtClean="0"/>
              <a:t>‹#›</a:t>
            </a:fld>
            <a:endParaRPr lang="en-GB"/>
          </a:p>
        </p:txBody>
      </p:sp>
    </p:spTree>
    <p:extLst>
      <p:ext uri="{BB962C8B-B14F-4D97-AF65-F5344CB8AC3E}">
        <p14:creationId xmlns:p14="http://schemas.microsoft.com/office/powerpoint/2010/main" val="3565467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2DD43-054C-886E-8A22-94B9E7FA38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F79063-14B8-BF64-038F-0BB46C1054D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BFF6F70-D2AD-08B9-3F6E-7D66C96C58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A967E8A-23CC-926B-21E4-971744815DE6}"/>
              </a:ext>
            </a:extLst>
          </p:cNvPr>
          <p:cNvSpPr>
            <a:spLocks noGrp="1"/>
          </p:cNvSpPr>
          <p:nvPr>
            <p:ph type="dt" sz="half" idx="10"/>
          </p:nvPr>
        </p:nvSpPr>
        <p:spPr/>
        <p:txBody>
          <a:bodyPr/>
          <a:lstStyle/>
          <a:p>
            <a:fld id="{B2F9CD2A-A089-456C-86A6-E8D19D0F54FA}" type="datetimeFigureOut">
              <a:rPr lang="en-GB" smtClean="0"/>
              <a:t>30/09/2022</a:t>
            </a:fld>
            <a:endParaRPr lang="en-GB"/>
          </a:p>
        </p:txBody>
      </p:sp>
      <p:sp>
        <p:nvSpPr>
          <p:cNvPr id="6" name="Footer Placeholder 5">
            <a:extLst>
              <a:ext uri="{FF2B5EF4-FFF2-40B4-BE49-F238E27FC236}">
                <a16:creationId xmlns:a16="http://schemas.microsoft.com/office/drawing/2014/main" id="{AB1FECC9-0A51-3A01-E97C-60A059CD70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99DC07-A58E-C63F-B09C-C8E6AF773174}"/>
              </a:ext>
            </a:extLst>
          </p:cNvPr>
          <p:cNvSpPr>
            <a:spLocks noGrp="1"/>
          </p:cNvSpPr>
          <p:nvPr>
            <p:ph type="sldNum" sz="quarter" idx="12"/>
          </p:nvPr>
        </p:nvSpPr>
        <p:spPr/>
        <p:txBody>
          <a:bodyPr/>
          <a:lstStyle/>
          <a:p>
            <a:fld id="{BD820CAF-618A-4F9E-8505-1B9B2E89F4F7}" type="slidenum">
              <a:rPr lang="en-GB" smtClean="0"/>
              <a:t>‹#›</a:t>
            </a:fld>
            <a:endParaRPr lang="en-GB"/>
          </a:p>
        </p:txBody>
      </p:sp>
    </p:spTree>
    <p:extLst>
      <p:ext uri="{BB962C8B-B14F-4D97-AF65-F5344CB8AC3E}">
        <p14:creationId xmlns:p14="http://schemas.microsoft.com/office/powerpoint/2010/main" val="1355623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5B73D-031F-ECBC-F903-59F8D5C8478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B715AC-71CA-8562-7155-B5E8447B04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5580347-7C0E-4AAE-25FB-B9A3DAD6DE0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1F4DD48-20F2-585E-F547-C219775F55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F6C12BC-2500-2332-F638-54170848ED2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10177AE-81E3-B987-0ECF-2747CC8FCF8E}"/>
              </a:ext>
            </a:extLst>
          </p:cNvPr>
          <p:cNvSpPr>
            <a:spLocks noGrp="1"/>
          </p:cNvSpPr>
          <p:nvPr>
            <p:ph type="dt" sz="half" idx="10"/>
          </p:nvPr>
        </p:nvSpPr>
        <p:spPr/>
        <p:txBody>
          <a:bodyPr/>
          <a:lstStyle/>
          <a:p>
            <a:fld id="{B2F9CD2A-A089-456C-86A6-E8D19D0F54FA}" type="datetimeFigureOut">
              <a:rPr lang="en-GB" smtClean="0"/>
              <a:t>30/09/2022</a:t>
            </a:fld>
            <a:endParaRPr lang="en-GB"/>
          </a:p>
        </p:txBody>
      </p:sp>
      <p:sp>
        <p:nvSpPr>
          <p:cNvPr id="8" name="Footer Placeholder 7">
            <a:extLst>
              <a:ext uri="{FF2B5EF4-FFF2-40B4-BE49-F238E27FC236}">
                <a16:creationId xmlns:a16="http://schemas.microsoft.com/office/drawing/2014/main" id="{2AA7139D-8482-B59B-849E-4FAB3DCE6DE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07DC1FD-4770-4FA6-E908-483EB11BF638}"/>
              </a:ext>
            </a:extLst>
          </p:cNvPr>
          <p:cNvSpPr>
            <a:spLocks noGrp="1"/>
          </p:cNvSpPr>
          <p:nvPr>
            <p:ph type="sldNum" sz="quarter" idx="12"/>
          </p:nvPr>
        </p:nvSpPr>
        <p:spPr/>
        <p:txBody>
          <a:bodyPr/>
          <a:lstStyle/>
          <a:p>
            <a:fld id="{BD820CAF-618A-4F9E-8505-1B9B2E89F4F7}" type="slidenum">
              <a:rPr lang="en-GB" smtClean="0"/>
              <a:t>‹#›</a:t>
            </a:fld>
            <a:endParaRPr lang="en-GB"/>
          </a:p>
        </p:txBody>
      </p:sp>
    </p:spTree>
    <p:extLst>
      <p:ext uri="{BB962C8B-B14F-4D97-AF65-F5344CB8AC3E}">
        <p14:creationId xmlns:p14="http://schemas.microsoft.com/office/powerpoint/2010/main" val="4023705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35BEE-3A86-04BB-68CA-42EF2B5DD4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26F577D-4AC3-6946-3881-6D50C9FEB06D}"/>
              </a:ext>
            </a:extLst>
          </p:cNvPr>
          <p:cNvSpPr>
            <a:spLocks noGrp="1"/>
          </p:cNvSpPr>
          <p:nvPr>
            <p:ph type="dt" sz="half" idx="10"/>
          </p:nvPr>
        </p:nvSpPr>
        <p:spPr/>
        <p:txBody>
          <a:bodyPr/>
          <a:lstStyle/>
          <a:p>
            <a:fld id="{B2F9CD2A-A089-456C-86A6-E8D19D0F54FA}" type="datetimeFigureOut">
              <a:rPr lang="en-GB" smtClean="0"/>
              <a:t>30/09/2022</a:t>
            </a:fld>
            <a:endParaRPr lang="en-GB"/>
          </a:p>
        </p:txBody>
      </p:sp>
      <p:sp>
        <p:nvSpPr>
          <p:cNvPr id="4" name="Footer Placeholder 3">
            <a:extLst>
              <a:ext uri="{FF2B5EF4-FFF2-40B4-BE49-F238E27FC236}">
                <a16:creationId xmlns:a16="http://schemas.microsoft.com/office/drawing/2014/main" id="{55103472-26F6-251B-9D61-D7582726C74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F20A67B-CDF1-31D1-BEC3-752077F3E0E0}"/>
              </a:ext>
            </a:extLst>
          </p:cNvPr>
          <p:cNvSpPr>
            <a:spLocks noGrp="1"/>
          </p:cNvSpPr>
          <p:nvPr>
            <p:ph type="sldNum" sz="quarter" idx="12"/>
          </p:nvPr>
        </p:nvSpPr>
        <p:spPr/>
        <p:txBody>
          <a:bodyPr/>
          <a:lstStyle/>
          <a:p>
            <a:fld id="{BD820CAF-618A-4F9E-8505-1B9B2E89F4F7}" type="slidenum">
              <a:rPr lang="en-GB" smtClean="0"/>
              <a:t>‹#›</a:t>
            </a:fld>
            <a:endParaRPr lang="en-GB"/>
          </a:p>
        </p:txBody>
      </p:sp>
    </p:spTree>
    <p:extLst>
      <p:ext uri="{BB962C8B-B14F-4D97-AF65-F5344CB8AC3E}">
        <p14:creationId xmlns:p14="http://schemas.microsoft.com/office/powerpoint/2010/main" val="42629255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E9C670-DC13-9721-C7EF-3E7D3D072B47}"/>
              </a:ext>
            </a:extLst>
          </p:cNvPr>
          <p:cNvSpPr>
            <a:spLocks noGrp="1"/>
          </p:cNvSpPr>
          <p:nvPr>
            <p:ph type="dt" sz="half" idx="10"/>
          </p:nvPr>
        </p:nvSpPr>
        <p:spPr/>
        <p:txBody>
          <a:bodyPr/>
          <a:lstStyle/>
          <a:p>
            <a:fld id="{B2F9CD2A-A089-456C-86A6-E8D19D0F54FA}" type="datetimeFigureOut">
              <a:rPr lang="en-GB" smtClean="0"/>
              <a:t>30/09/2022</a:t>
            </a:fld>
            <a:endParaRPr lang="en-GB"/>
          </a:p>
        </p:txBody>
      </p:sp>
      <p:sp>
        <p:nvSpPr>
          <p:cNvPr id="3" name="Footer Placeholder 2">
            <a:extLst>
              <a:ext uri="{FF2B5EF4-FFF2-40B4-BE49-F238E27FC236}">
                <a16:creationId xmlns:a16="http://schemas.microsoft.com/office/drawing/2014/main" id="{AB16287E-D7BE-D818-9046-8BDBBF9110E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6609609-2E00-B56E-15CD-3C4B37A8E6DC}"/>
              </a:ext>
            </a:extLst>
          </p:cNvPr>
          <p:cNvSpPr>
            <a:spLocks noGrp="1"/>
          </p:cNvSpPr>
          <p:nvPr>
            <p:ph type="sldNum" sz="quarter" idx="12"/>
          </p:nvPr>
        </p:nvSpPr>
        <p:spPr/>
        <p:txBody>
          <a:bodyPr/>
          <a:lstStyle/>
          <a:p>
            <a:fld id="{BD820CAF-618A-4F9E-8505-1B9B2E89F4F7}" type="slidenum">
              <a:rPr lang="en-GB" smtClean="0"/>
              <a:t>‹#›</a:t>
            </a:fld>
            <a:endParaRPr lang="en-GB"/>
          </a:p>
        </p:txBody>
      </p:sp>
    </p:spTree>
    <p:extLst>
      <p:ext uri="{BB962C8B-B14F-4D97-AF65-F5344CB8AC3E}">
        <p14:creationId xmlns:p14="http://schemas.microsoft.com/office/powerpoint/2010/main" val="3690986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639ED-2182-2831-27E2-275FD9F15A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2F2EED4-1849-55F3-D30B-B11B108F6E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612FF9C-FB4D-CBE3-743F-C8FC101376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21D97A-AAD1-B854-6832-5578C61A38CC}"/>
              </a:ext>
            </a:extLst>
          </p:cNvPr>
          <p:cNvSpPr>
            <a:spLocks noGrp="1"/>
          </p:cNvSpPr>
          <p:nvPr>
            <p:ph type="dt" sz="half" idx="10"/>
          </p:nvPr>
        </p:nvSpPr>
        <p:spPr/>
        <p:txBody>
          <a:bodyPr/>
          <a:lstStyle/>
          <a:p>
            <a:fld id="{B2F9CD2A-A089-456C-86A6-E8D19D0F54FA}" type="datetimeFigureOut">
              <a:rPr lang="en-GB" smtClean="0"/>
              <a:t>30/09/2022</a:t>
            </a:fld>
            <a:endParaRPr lang="en-GB"/>
          </a:p>
        </p:txBody>
      </p:sp>
      <p:sp>
        <p:nvSpPr>
          <p:cNvPr id="6" name="Footer Placeholder 5">
            <a:extLst>
              <a:ext uri="{FF2B5EF4-FFF2-40B4-BE49-F238E27FC236}">
                <a16:creationId xmlns:a16="http://schemas.microsoft.com/office/drawing/2014/main" id="{EFEFFFEE-5A09-0196-09C0-67C1CD253F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37E9B5-BA8D-1799-0318-69F28549AEB0}"/>
              </a:ext>
            </a:extLst>
          </p:cNvPr>
          <p:cNvSpPr>
            <a:spLocks noGrp="1"/>
          </p:cNvSpPr>
          <p:nvPr>
            <p:ph type="sldNum" sz="quarter" idx="12"/>
          </p:nvPr>
        </p:nvSpPr>
        <p:spPr/>
        <p:txBody>
          <a:bodyPr/>
          <a:lstStyle/>
          <a:p>
            <a:fld id="{BD820CAF-618A-4F9E-8505-1B9B2E89F4F7}" type="slidenum">
              <a:rPr lang="en-GB" smtClean="0"/>
              <a:t>‹#›</a:t>
            </a:fld>
            <a:endParaRPr lang="en-GB"/>
          </a:p>
        </p:txBody>
      </p:sp>
    </p:spTree>
    <p:extLst>
      <p:ext uri="{BB962C8B-B14F-4D97-AF65-F5344CB8AC3E}">
        <p14:creationId xmlns:p14="http://schemas.microsoft.com/office/powerpoint/2010/main" val="25460411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98704-9878-6C6B-AEDB-708F09A09C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78CAB3F-B5CA-06B1-5CA3-7F17CCEEF9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113675-04CB-9B0A-4D14-953C041532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60313F-CCC0-6489-4D3E-67A1419A5E9C}"/>
              </a:ext>
            </a:extLst>
          </p:cNvPr>
          <p:cNvSpPr>
            <a:spLocks noGrp="1"/>
          </p:cNvSpPr>
          <p:nvPr>
            <p:ph type="dt" sz="half" idx="10"/>
          </p:nvPr>
        </p:nvSpPr>
        <p:spPr/>
        <p:txBody>
          <a:bodyPr/>
          <a:lstStyle/>
          <a:p>
            <a:fld id="{B2F9CD2A-A089-456C-86A6-E8D19D0F54FA}" type="datetimeFigureOut">
              <a:rPr lang="en-GB" smtClean="0"/>
              <a:t>30/09/2022</a:t>
            </a:fld>
            <a:endParaRPr lang="en-GB"/>
          </a:p>
        </p:txBody>
      </p:sp>
      <p:sp>
        <p:nvSpPr>
          <p:cNvPr id="6" name="Footer Placeholder 5">
            <a:extLst>
              <a:ext uri="{FF2B5EF4-FFF2-40B4-BE49-F238E27FC236}">
                <a16:creationId xmlns:a16="http://schemas.microsoft.com/office/drawing/2014/main" id="{555239FA-84F3-E4C2-8398-8A93FE8AF7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958207-684C-F3AF-B38C-35A5C2A4B961}"/>
              </a:ext>
            </a:extLst>
          </p:cNvPr>
          <p:cNvSpPr>
            <a:spLocks noGrp="1"/>
          </p:cNvSpPr>
          <p:nvPr>
            <p:ph type="sldNum" sz="quarter" idx="12"/>
          </p:nvPr>
        </p:nvSpPr>
        <p:spPr/>
        <p:txBody>
          <a:bodyPr/>
          <a:lstStyle/>
          <a:p>
            <a:fld id="{BD820CAF-618A-4F9E-8505-1B9B2E89F4F7}" type="slidenum">
              <a:rPr lang="en-GB" smtClean="0"/>
              <a:t>‹#›</a:t>
            </a:fld>
            <a:endParaRPr lang="en-GB"/>
          </a:p>
        </p:txBody>
      </p:sp>
    </p:spTree>
    <p:extLst>
      <p:ext uri="{BB962C8B-B14F-4D97-AF65-F5344CB8AC3E}">
        <p14:creationId xmlns:p14="http://schemas.microsoft.com/office/powerpoint/2010/main" val="4044858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77F8E-4B18-ED06-B096-3D747902D6C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4909EB-DDA1-5709-E2C4-3DED5EE211D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ED3ABD-EBEB-9F8B-79DB-370804CFCBCF}"/>
              </a:ext>
            </a:extLst>
          </p:cNvPr>
          <p:cNvSpPr>
            <a:spLocks noGrp="1"/>
          </p:cNvSpPr>
          <p:nvPr>
            <p:ph type="dt" sz="half" idx="10"/>
          </p:nvPr>
        </p:nvSpPr>
        <p:spPr/>
        <p:txBody>
          <a:bodyPr/>
          <a:lstStyle/>
          <a:p>
            <a:fld id="{B2F9CD2A-A089-456C-86A6-E8D19D0F54FA}" type="datetimeFigureOut">
              <a:rPr lang="en-GB" smtClean="0"/>
              <a:t>30/09/2022</a:t>
            </a:fld>
            <a:endParaRPr lang="en-GB"/>
          </a:p>
        </p:txBody>
      </p:sp>
      <p:sp>
        <p:nvSpPr>
          <p:cNvPr id="5" name="Footer Placeholder 4">
            <a:extLst>
              <a:ext uri="{FF2B5EF4-FFF2-40B4-BE49-F238E27FC236}">
                <a16:creationId xmlns:a16="http://schemas.microsoft.com/office/drawing/2014/main" id="{D7002D00-A9DD-E61C-EB52-5F48BC3FDC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96EF91-A9D7-2AC2-78A2-57C2FDF98749}"/>
              </a:ext>
            </a:extLst>
          </p:cNvPr>
          <p:cNvSpPr>
            <a:spLocks noGrp="1"/>
          </p:cNvSpPr>
          <p:nvPr>
            <p:ph type="sldNum" sz="quarter" idx="12"/>
          </p:nvPr>
        </p:nvSpPr>
        <p:spPr/>
        <p:txBody>
          <a:bodyPr/>
          <a:lstStyle/>
          <a:p>
            <a:fld id="{BD820CAF-618A-4F9E-8505-1B9B2E89F4F7}" type="slidenum">
              <a:rPr lang="en-GB" smtClean="0"/>
              <a:t>‹#›</a:t>
            </a:fld>
            <a:endParaRPr lang="en-GB"/>
          </a:p>
        </p:txBody>
      </p:sp>
    </p:spTree>
    <p:extLst>
      <p:ext uri="{BB962C8B-B14F-4D97-AF65-F5344CB8AC3E}">
        <p14:creationId xmlns:p14="http://schemas.microsoft.com/office/powerpoint/2010/main" val="1241365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5038F13-B125-CD20-016C-D8B134B3EEE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C0A9C3-8647-B9BF-016A-43EC6E07240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3FE84B-0581-FD00-483F-73BB1021D4FE}"/>
              </a:ext>
            </a:extLst>
          </p:cNvPr>
          <p:cNvSpPr>
            <a:spLocks noGrp="1"/>
          </p:cNvSpPr>
          <p:nvPr>
            <p:ph type="dt" sz="half" idx="10"/>
          </p:nvPr>
        </p:nvSpPr>
        <p:spPr/>
        <p:txBody>
          <a:bodyPr/>
          <a:lstStyle/>
          <a:p>
            <a:fld id="{B2F9CD2A-A089-456C-86A6-E8D19D0F54FA}" type="datetimeFigureOut">
              <a:rPr lang="en-GB" smtClean="0"/>
              <a:t>30/09/2022</a:t>
            </a:fld>
            <a:endParaRPr lang="en-GB"/>
          </a:p>
        </p:txBody>
      </p:sp>
      <p:sp>
        <p:nvSpPr>
          <p:cNvPr id="5" name="Footer Placeholder 4">
            <a:extLst>
              <a:ext uri="{FF2B5EF4-FFF2-40B4-BE49-F238E27FC236}">
                <a16:creationId xmlns:a16="http://schemas.microsoft.com/office/drawing/2014/main" id="{2D423D20-1DB0-E420-FA86-458D890BA8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B12827-154B-3FE2-8BE9-4592A183D599}"/>
              </a:ext>
            </a:extLst>
          </p:cNvPr>
          <p:cNvSpPr>
            <a:spLocks noGrp="1"/>
          </p:cNvSpPr>
          <p:nvPr>
            <p:ph type="sldNum" sz="quarter" idx="12"/>
          </p:nvPr>
        </p:nvSpPr>
        <p:spPr/>
        <p:txBody>
          <a:bodyPr/>
          <a:lstStyle/>
          <a:p>
            <a:fld id="{BD820CAF-618A-4F9E-8505-1B9B2E89F4F7}" type="slidenum">
              <a:rPr lang="en-GB" smtClean="0"/>
              <a:t>‹#›</a:t>
            </a:fld>
            <a:endParaRPr lang="en-GB"/>
          </a:p>
        </p:txBody>
      </p:sp>
    </p:spTree>
    <p:extLst>
      <p:ext uri="{BB962C8B-B14F-4D97-AF65-F5344CB8AC3E}">
        <p14:creationId xmlns:p14="http://schemas.microsoft.com/office/powerpoint/2010/main" val="23658388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F26A69-DCEE-FF4A-68E0-79A6AB3AFF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6B600F-3203-295F-5DFB-E9B710532B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20F6D1-8A02-DF95-C38F-BEB53221969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F9CD2A-A089-456C-86A6-E8D19D0F54FA}" type="datetimeFigureOut">
              <a:rPr lang="en-GB" smtClean="0"/>
              <a:t>30/09/2022</a:t>
            </a:fld>
            <a:endParaRPr lang="en-GB"/>
          </a:p>
        </p:txBody>
      </p:sp>
      <p:sp>
        <p:nvSpPr>
          <p:cNvPr id="5" name="Footer Placeholder 4">
            <a:extLst>
              <a:ext uri="{FF2B5EF4-FFF2-40B4-BE49-F238E27FC236}">
                <a16:creationId xmlns:a16="http://schemas.microsoft.com/office/drawing/2014/main" id="{8423C705-F3DA-9DBF-3CA3-8F2F2429002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5E634AD-1EA2-8691-D77C-3E18E63759C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820CAF-618A-4F9E-8505-1B9B2E89F4F7}" type="slidenum">
              <a:rPr lang="en-GB" smtClean="0"/>
              <a:t>‹#›</a:t>
            </a:fld>
            <a:endParaRPr lang="en-GB"/>
          </a:p>
        </p:txBody>
      </p:sp>
    </p:spTree>
    <p:extLst>
      <p:ext uri="{BB962C8B-B14F-4D97-AF65-F5344CB8AC3E}">
        <p14:creationId xmlns:p14="http://schemas.microsoft.com/office/powerpoint/2010/main" val="29462826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AwbmMn-Z7a8"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ted.com/talks/brian_oshiro_encourage_critical_thinking_with_3_ques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A8A22-05C3-5C9B-E195-E1D0528D88B6}"/>
              </a:ext>
            </a:extLst>
          </p:cNvPr>
          <p:cNvSpPr>
            <a:spLocks noGrp="1"/>
          </p:cNvSpPr>
          <p:nvPr>
            <p:ph type="ctrTitle"/>
          </p:nvPr>
        </p:nvSpPr>
        <p:spPr>
          <a:xfrm>
            <a:off x="2984361" y="-392795"/>
            <a:ext cx="5426110" cy="2387600"/>
          </a:xfrm>
        </p:spPr>
        <p:txBody>
          <a:bodyPr/>
          <a:lstStyle/>
          <a:p>
            <a:r>
              <a:rPr lang="en-GB" dirty="0"/>
              <a:t>Ah no don‘t Do that it’s not </a:t>
            </a:r>
          </a:p>
        </p:txBody>
      </p:sp>
      <p:sp>
        <p:nvSpPr>
          <p:cNvPr id="3" name="Subtitle 2">
            <a:extLst>
              <a:ext uri="{FF2B5EF4-FFF2-40B4-BE49-F238E27FC236}">
                <a16:creationId xmlns:a16="http://schemas.microsoft.com/office/drawing/2014/main" id="{D373D445-6A2E-E250-A215-B2C5360A22BA}"/>
              </a:ext>
            </a:extLst>
          </p:cNvPr>
          <p:cNvSpPr>
            <a:spLocks noGrp="1"/>
          </p:cNvSpPr>
          <p:nvPr>
            <p:ph type="subTitle" idx="1"/>
          </p:nvPr>
        </p:nvSpPr>
        <p:spPr>
          <a:xfrm>
            <a:off x="4568494" y="3306799"/>
            <a:ext cx="2405062" cy="3070068"/>
          </a:xfrm>
        </p:spPr>
        <p:txBody>
          <a:bodyPr/>
          <a:lstStyle/>
          <a:p>
            <a:endParaRPr lang="en-GB" dirty="0"/>
          </a:p>
        </p:txBody>
      </p:sp>
      <p:sp>
        <p:nvSpPr>
          <p:cNvPr id="4" name="Rectangle: Rounded Corners 3">
            <a:extLst>
              <a:ext uri="{FF2B5EF4-FFF2-40B4-BE49-F238E27FC236}">
                <a16:creationId xmlns:a16="http://schemas.microsoft.com/office/drawing/2014/main" id="{8DBC94B7-1EF1-221C-EEBC-0E589D61AF98}"/>
              </a:ext>
            </a:extLst>
          </p:cNvPr>
          <p:cNvSpPr/>
          <p:nvPr/>
        </p:nvSpPr>
        <p:spPr>
          <a:xfrm>
            <a:off x="1662138" y="0"/>
            <a:ext cx="8659900" cy="910935"/>
          </a:xfrm>
          <a:prstGeom prst="roundRect">
            <a:avLst/>
          </a:prstGeom>
          <a:solidFill>
            <a:srgbClr val="E3454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Critical Thinking in Education</a:t>
            </a:r>
          </a:p>
          <a:p>
            <a:pPr algn="ctr"/>
            <a:r>
              <a:rPr lang="en-GB" sz="1600" dirty="0"/>
              <a:t>Name: Victoria Stirling	Student Number: 2213368	Module Number: ECGE4005P</a:t>
            </a:r>
          </a:p>
        </p:txBody>
      </p:sp>
      <p:sp>
        <p:nvSpPr>
          <p:cNvPr id="5" name="Rectangle: Rounded Corners 4">
            <a:extLst>
              <a:ext uri="{FF2B5EF4-FFF2-40B4-BE49-F238E27FC236}">
                <a16:creationId xmlns:a16="http://schemas.microsoft.com/office/drawing/2014/main" id="{A7CF5DAD-E4A2-A213-76E3-FBBB98AFEA0E}"/>
              </a:ext>
            </a:extLst>
          </p:cNvPr>
          <p:cNvSpPr/>
          <p:nvPr/>
        </p:nvSpPr>
        <p:spPr>
          <a:xfrm>
            <a:off x="408570" y="904352"/>
            <a:ext cx="11185486" cy="1528673"/>
          </a:xfrm>
          <a:prstGeom prst="roundRect">
            <a:avLst/>
          </a:prstGeom>
          <a:solidFill>
            <a:srgbClr val="D482D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75EF981D-32CC-DA11-C74E-A035AD58A08E}"/>
              </a:ext>
            </a:extLst>
          </p:cNvPr>
          <p:cNvSpPr txBox="1"/>
          <p:nvPr/>
        </p:nvSpPr>
        <p:spPr>
          <a:xfrm>
            <a:off x="408570" y="869382"/>
            <a:ext cx="11185486" cy="1938992"/>
          </a:xfrm>
          <a:prstGeom prst="rect">
            <a:avLst/>
          </a:prstGeom>
          <a:noFill/>
        </p:spPr>
        <p:txBody>
          <a:bodyPr wrap="square" rtlCol="0">
            <a:spAutoFit/>
          </a:bodyPr>
          <a:lstStyle/>
          <a:p>
            <a:pPr algn="ctr"/>
            <a:r>
              <a:rPr lang="en-GB" u="sng" dirty="0"/>
              <a:t>Introduction</a:t>
            </a:r>
          </a:p>
          <a:p>
            <a:pPr algn="ctr"/>
            <a:r>
              <a:rPr lang="en-GB" sz="1200" dirty="0"/>
              <a:t>What is Critical thinking? It is what we do to expand our thought process in order to be more open minded and to help influence our personal philosophies, emotional intelligence and values (Eales-Reynolds 2013). Like young children, by asking numerous ‘why’ questions and those of a higher order (Oshiro 2019),  as well as listening to other’s opinions and carrying out research, it can help us to make impartial evaluations, problem solve and establish new ideas or concepts. </a:t>
            </a:r>
          </a:p>
          <a:p>
            <a:pPr algn="ctr"/>
            <a:r>
              <a:rPr lang="en-GB" sz="1200" dirty="0"/>
              <a:t>Can we all be critical thinkers? Particularly when studying, it is imperative to expand our knowledge, wisdom and understanding of not only the subjects and topics we are learning and covering at university, but in our everyday lives and experiences. </a:t>
            </a:r>
          </a:p>
          <a:p>
            <a:pPr algn="ctr"/>
            <a:r>
              <a:rPr lang="en-GB" sz="1200" dirty="0"/>
              <a:t>We can develop our critical thinking by applying different skills, such as time management, research and reflection.</a:t>
            </a:r>
          </a:p>
          <a:p>
            <a:pPr algn="ctr"/>
            <a:r>
              <a:rPr lang="en-GB" sz="1200" dirty="0"/>
              <a:t>  </a:t>
            </a:r>
            <a:endParaRPr lang="en-GB" dirty="0"/>
          </a:p>
          <a:p>
            <a:endParaRPr lang="en-GB" dirty="0"/>
          </a:p>
        </p:txBody>
      </p:sp>
      <p:sp>
        <p:nvSpPr>
          <p:cNvPr id="7" name="Rectangle: Rounded Corners 6">
            <a:extLst>
              <a:ext uri="{FF2B5EF4-FFF2-40B4-BE49-F238E27FC236}">
                <a16:creationId xmlns:a16="http://schemas.microsoft.com/office/drawing/2014/main" id="{43BA13C1-0523-0A45-79AF-14536D35D4A9}"/>
              </a:ext>
            </a:extLst>
          </p:cNvPr>
          <p:cNvSpPr/>
          <p:nvPr/>
        </p:nvSpPr>
        <p:spPr>
          <a:xfrm>
            <a:off x="408570" y="2417582"/>
            <a:ext cx="3213846" cy="4433835"/>
          </a:xfrm>
          <a:prstGeom prst="roundRect">
            <a:avLst/>
          </a:prstGeom>
          <a:solidFill>
            <a:srgbClr val="ABDB7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solidFill>
                <a:schemeClr val="tx1"/>
              </a:solidFill>
              <a:latin typeface="Arial" panose="020B0604020202020204" pitchFamily="34" charset="0"/>
              <a:cs typeface="Arial" panose="020B0604020202020204" pitchFamily="34" charset="0"/>
            </a:endParaRPr>
          </a:p>
          <a:p>
            <a:pPr algn="ctr"/>
            <a:r>
              <a:rPr lang="en-GB" u="sng" dirty="0">
                <a:solidFill>
                  <a:schemeClr val="tx1"/>
                </a:solidFill>
                <a:latin typeface="Arial" panose="020B0604020202020204" pitchFamily="34" charset="0"/>
                <a:cs typeface="Arial" panose="020B0604020202020204" pitchFamily="34" charset="0"/>
              </a:rPr>
              <a:t>Time Management</a:t>
            </a:r>
          </a:p>
          <a:p>
            <a:pPr algn="ctr"/>
            <a:endParaRPr lang="en-GB" sz="1200" u="sng" dirty="0">
              <a:solidFill>
                <a:schemeClr val="tx1"/>
              </a:solidFill>
              <a:latin typeface="Arial" panose="020B0604020202020204" pitchFamily="34" charset="0"/>
              <a:cs typeface="Arial" panose="020B0604020202020204" pitchFamily="34" charset="0"/>
            </a:endParaRPr>
          </a:p>
          <a:p>
            <a:pPr algn="ctr"/>
            <a:r>
              <a:rPr lang="en-GB" sz="1200" dirty="0">
                <a:solidFill>
                  <a:schemeClr val="tx1"/>
                </a:solidFill>
                <a:latin typeface="Arial" panose="020B0604020202020204" pitchFamily="34" charset="0"/>
                <a:cs typeface="Arial" panose="020B0604020202020204" pitchFamily="34" charset="0"/>
              </a:rPr>
              <a:t>The best management of your time is a key element to being a successful student. There can be certain barriers because of other life commitments, so learning to manage time effectively is crucial. By prioritising and setting routines helps to give structure and enables a student to be organised, focus on their studies and adhere to deadlines. There are many tools that can aid in this, such as keeping a diary, writing lists, using alarms or timers and daily or weekly schedules. It is equally important to take adequate breaks and ask for support if needed. Your environment can have an impact on this too, a space to efficiently study will impact the ability to achieve the goals that have been set.</a:t>
            </a:r>
          </a:p>
          <a:p>
            <a:pPr algn="ctr"/>
            <a:r>
              <a:rPr lang="en-GB" sz="1200" dirty="0">
                <a:solidFill>
                  <a:schemeClr val="tx1"/>
                </a:solidFill>
                <a:latin typeface="Arial" panose="020B0604020202020204" pitchFamily="34" charset="0"/>
                <a:cs typeface="Arial" panose="020B0604020202020204" pitchFamily="34" charset="0"/>
              </a:rPr>
              <a:t> </a:t>
            </a:r>
          </a:p>
        </p:txBody>
      </p:sp>
      <p:sp>
        <p:nvSpPr>
          <p:cNvPr id="8" name="Rectangle: Rounded Corners 7">
            <a:extLst>
              <a:ext uri="{FF2B5EF4-FFF2-40B4-BE49-F238E27FC236}">
                <a16:creationId xmlns:a16="http://schemas.microsoft.com/office/drawing/2014/main" id="{21E5EBD4-79FA-D5D9-CE66-D10DC3C3F442}"/>
              </a:ext>
            </a:extLst>
          </p:cNvPr>
          <p:cNvSpPr/>
          <p:nvPr/>
        </p:nvSpPr>
        <p:spPr>
          <a:xfrm>
            <a:off x="3652477" y="2433025"/>
            <a:ext cx="3351140" cy="4442267"/>
          </a:xfrm>
          <a:prstGeom prst="roundRect">
            <a:avLst/>
          </a:prstGeom>
          <a:solidFill>
            <a:srgbClr val="F6CC5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u="sng" dirty="0">
                <a:solidFill>
                  <a:schemeClr val="tx1"/>
                </a:solidFill>
              </a:rPr>
              <a:t>Research</a:t>
            </a:r>
          </a:p>
          <a:p>
            <a:pPr algn="ctr"/>
            <a:endParaRPr lang="en-GB" sz="1200" u="sng" dirty="0">
              <a:solidFill>
                <a:schemeClr val="tx1"/>
              </a:solidFill>
            </a:endParaRPr>
          </a:p>
          <a:p>
            <a:pPr algn="ctr"/>
            <a:r>
              <a:rPr lang="en-GB" sz="1200" dirty="0">
                <a:solidFill>
                  <a:schemeClr val="tx1"/>
                </a:solidFill>
                <a:latin typeface="Arial" panose="020B0604020202020204" pitchFamily="34" charset="0"/>
                <a:cs typeface="Arial" panose="020B0604020202020204" pitchFamily="34" charset="0"/>
              </a:rPr>
              <a:t>To enable a student to think critically they must carry out research. By reading books, articles, websites and watching programmes from reliable sources, listening or speaking to others, especially experts in their field, it will help to see things from other perspectives which in turn will enhance and broaden their knowledge of the subject and place them in a better position to argue their reasoning. This will enhance what they were already thinking, or it could result in them changing their original viewpoint completely, either way they can have a back up to their theory with evidence, which in turn gives authority and recognition.      </a:t>
            </a:r>
          </a:p>
        </p:txBody>
      </p:sp>
      <p:sp>
        <p:nvSpPr>
          <p:cNvPr id="9" name="Rectangle: Rounded Corners 8">
            <a:extLst>
              <a:ext uri="{FF2B5EF4-FFF2-40B4-BE49-F238E27FC236}">
                <a16:creationId xmlns:a16="http://schemas.microsoft.com/office/drawing/2014/main" id="{F9FD736B-C372-C112-8C85-E132BCE0A595}"/>
              </a:ext>
            </a:extLst>
          </p:cNvPr>
          <p:cNvSpPr/>
          <p:nvPr/>
        </p:nvSpPr>
        <p:spPr>
          <a:xfrm>
            <a:off x="7055808" y="2435751"/>
            <a:ext cx="3141494" cy="4449064"/>
          </a:xfrm>
          <a:prstGeom prst="roundRect">
            <a:avLst/>
          </a:prstGeom>
          <a:solidFill>
            <a:srgbClr val="7395D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solidFill>
                <a:schemeClr val="tx1"/>
              </a:solidFill>
            </a:endParaRPr>
          </a:p>
          <a:p>
            <a:pPr algn="ctr"/>
            <a:endParaRPr lang="en-GB" u="sng" dirty="0">
              <a:solidFill>
                <a:schemeClr val="tx1"/>
              </a:solidFill>
            </a:endParaRPr>
          </a:p>
          <a:p>
            <a:pPr algn="ctr"/>
            <a:endParaRPr lang="en-GB" u="sng" dirty="0">
              <a:solidFill>
                <a:schemeClr val="tx1"/>
              </a:solidFill>
            </a:endParaRPr>
          </a:p>
          <a:p>
            <a:pPr algn="ctr"/>
            <a:endParaRPr lang="en-GB" sz="1200" u="sng" dirty="0">
              <a:solidFill>
                <a:schemeClr val="tx1"/>
              </a:solidFill>
            </a:endParaRPr>
          </a:p>
          <a:p>
            <a:pPr algn="ctr"/>
            <a:endParaRPr lang="en-GB" u="sng" dirty="0">
              <a:solidFill>
                <a:schemeClr val="tx1"/>
              </a:solidFill>
            </a:endParaRPr>
          </a:p>
          <a:p>
            <a:pPr algn="ctr"/>
            <a:r>
              <a:rPr lang="en-GB" u="sng" dirty="0">
                <a:solidFill>
                  <a:schemeClr val="tx1"/>
                </a:solidFill>
              </a:rPr>
              <a:t>Reflection</a:t>
            </a:r>
          </a:p>
          <a:p>
            <a:pPr algn="ctr"/>
            <a:endParaRPr lang="en-GB" sz="1200" u="sng" dirty="0">
              <a:solidFill>
                <a:schemeClr val="tx1"/>
              </a:solidFill>
            </a:endParaRPr>
          </a:p>
          <a:p>
            <a:pPr algn="ctr"/>
            <a:r>
              <a:rPr lang="en-GB" sz="1200" dirty="0">
                <a:solidFill>
                  <a:schemeClr val="tx1"/>
                </a:solidFill>
                <a:latin typeface="Arial" panose="020B0604020202020204" pitchFamily="34" charset="0"/>
                <a:cs typeface="Arial" panose="020B0604020202020204" pitchFamily="34" charset="0"/>
              </a:rPr>
              <a:t>Reflection is an important skill to master as a student. According to Cottrell (2019), by being more thoughtful about their learning, a student can not only find it challenging, but exciting, to follow their performance over the course of their studies, therefore be able to reflect on how far they have developed.</a:t>
            </a:r>
          </a:p>
          <a:p>
            <a:pPr algn="ctr"/>
            <a:r>
              <a:rPr lang="en-GB" sz="1200" dirty="0">
                <a:solidFill>
                  <a:schemeClr val="tx1"/>
                </a:solidFill>
                <a:latin typeface="Arial" panose="020B0604020202020204" pitchFamily="34" charset="0"/>
                <a:cs typeface="Arial" panose="020B0604020202020204" pitchFamily="34" charset="0"/>
              </a:rPr>
              <a:t>  In addition to time management, keeping a diary can be greatly beneficial as a physical means of reflection, a student can look back over the year and see how much they have achieved. </a:t>
            </a:r>
          </a:p>
          <a:p>
            <a:pPr algn="ctr"/>
            <a:r>
              <a:rPr lang="en-GB" sz="1200" dirty="0">
                <a:solidFill>
                  <a:schemeClr val="tx1"/>
                </a:solidFill>
                <a:latin typeface="Arial" panose="020B0604020202020204" pitchFamily="34" charset="0"/>
                <a:cs typeface="Arial" panose="020B0604020202020204" pitchFamily="34" charset="0"/>
              </a:rPr>
              <a:t>  As well as being personally reflective, a student should also be constructive with any tutors’ feedback, be it positive or negative, it is all part of the process to improve and grow. </a:t>
            </a:r>
          </a:p>
          <a:p>
            <a:pPr algn="ctr"/>
            <a:r>
              <a:rPr lang="en-GB" sz="1200" dirty="0">
                <a:solidFill>
                  <a:schemeClr val="tx1"/>
                </a:solidFill>
                <a:latin typeface="Arial" panose="020B0604020202020204" pitchFamily="34" charset="0"/>
                <a:cs typeface="Arial" panose="020B0604020202020204" pitchFamily="34" charset="0"/>
              </a:rPr>
              <a:t> </a:t>
            </a:r>
          </a:p>
          <a:p>
            <a:pPr algn="ctr"/>
            <a:endParaRPr lang="en-GB" sz="1200" dirty="0">
              <a:solidFill>
                <a:schemeClr val="tx1"/>
              </a:solidFill>
              <a:latin typeface="Arial" panose="020B0604020202020204" pitchFamily="34" charset="0"/>
              <a:cs typeface="Arial" panose="020B0604020202020204" pitchFamily="34" charset="0"/>
            </a:endParaRPr>
          </a:p>
          <a:p>
            <a:pPr algn="ctr"/>
            <a:endParaRPr lang="en-GB" sz="1200" dirty="0">
              <a:solidFill>
                <a:schemeClr val="tx1"/>
              </a:solidFill>
              <a:latin typeface="Arial" panose="020B0604020202020204" pitchFamily="34" charset="0"/>
              <a:cs typeface="Arial" panose="020B0604020202020204" pitchFamily="34" charset="0"/>
            </a:endParaRPr>
          </a:p>
          <a:p>
            <a:pPr algn="ctr"/>
            <a:endParaRPr lang="en-GB" sz="1200" dirty="0">
              <a:solidFill>
                <a:schemeClr val="tx1"/>
              </a:solidFill>
              <a:latin typeface="Arial" panose="020B0604020202020204" pitchFamily="34" charset="0"/>
              <a:cs typeface="Arial" panose="020B0604020202020204" pitchFamily="34" charset="0"/>
            </a:endParaRPr>
          </a:p>
          <a:p>
            <a:pPr algn="ctr"/>
            <a:r>
              <a:rPr lang="en-GB" sz="1200" dirty="0">
                <a:solidFill>
                  <a:schemeClr val="tx1"/>
                </a:solidFill>
                <a:latin typeface="Arial" panose="020B0604020202020204" pitchFamily="34" charset="0"/>
                <a:cs typeface="Arial" panose="020B0604020202020204" pitchFamily="34" charset="0"/>
              </a:rPr>
              <a:t> </a:t>
            </a:r>
          </a:p>
          <a:p>
            <a:pPr algn="ctr"/>
            <a:endParaRPr lang="en-GB" sz="1200" dirty="0">
              <a:solidFill>
                <a:schemeClr val="tx1"/>
              </a:solidFill>
              <a:latin typeface="Arial" panose="020B0604020202020204" pitchFamily="34" charset="0"/>
              <a:cs typeface="Arial" panose="020B0604020202020204" pitchFamily="34" charset="0"/>
            </a:endParaRPr>
          </a:p>
          <a:p>
            <a:pPr algn="ctr"/>
            <a:endParaRPr lang="en-GB" sz="1200" dirty="0">
              <a:solidFill>
                <a:schemeClr val="tx1"/>
              </a:solidFill>
              <a:latin typeface="Arial" panose="020B0604020202020204" pitchFamily="34" charset="0"/>
              <a:cs typeface="Arial" panose="020B0604020202020204" pitchFamily="34" charset="0"/>
            </a:endParaRPr>
          </a:p>
          <a:p>
            <a:pPr algn="ctr"/>
            <a:endParaRPr lang="en-GB" sz="1200" dirty="0">
              <a:solidFill>
                <a:schemeClr val="tx1"/>
              </a:solidFill>
              <a:latin typeface="Arial" panose="020B0604020202020204" pitchFamily="34" charset="0"/>
              <a:cs typeface="Arial" panose="020B0604020202020204" pitchFamily="34" charset="0"/>
            </a:endParaRPr>
          </a:p>
        </p:txBody>
      </p:sp>
      <p:sp>
        <p:nvSpPr>
          <p:cNvPr id="10" name="Rectangle: Rounded Corners 9">
            <a:extLst>
              <a:ext uri="{FF2B5EF4-FFF2-40B4-BE49-F238E27FC236}">
                <a16:creationId xmlns:a16="http://schemas.microsoft.com/office/drawing/2014/main" id="{93B1E120-7B97-29BE-DAB9-EDAF9FA0B357}"/>
              </a:ext>
            </a:extLst>
          </p:cNvPr>
          <p:cNvSpPr/>
          <p:nvPr/>
        </p:nvSpPr>
        <p:spPr>
          <a:xfrm>
            <a:off x="10227363" y="2417738"/>
            <a:ext cx="1366693" cy="4457554"/>
          </a:xfrm>
          <a:prstGeom prst="roundRect">
            <a:avLst/>
          </a:prstGeom>
          <a:solidFill>
            <a:srgbClr val="BABAB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solidFill>
                <a:schemeClr val="tx1"/>
              </a:solidFill>
            </a:endParaRPr>
          </a:p>
          <a:p>
            <a:pPr algn="ctr"/>
            <a:r>
              <a:rPr lang="en-GB" u="sng" dirty="0">
                <a:solidFill>
                  <a:schemeClr val="tx1"/>
                </a:solidFill>
              </a:rPr>
              <a:t>Conclusion</a:t>
            </a:r>
          </a:p>
          <a:p>
            <a:pPr algn="ctr"/>
            <a:endParaRPr lang="en-GB" sz="1200" u="sng" dirty="0">
              <a:solidFill>
                <a:schemeClr val="tx1"/>
              </a:solidFill>
            </a:endParaRPr>
          </a:p>
          <a:p>
            <a:pPr algn="ctr"/>
            <a:r>
              <a:rPr lang="en-GB" sz="1200" dirty="0">
                <a:solidFill>
                  <a:schemeClr val="tx1"/>
                </a:solidFill>
                <a:latin typeface="Arial" panose="020B0604020202020204" pitchFamily="34" charset="0"/>
                <a:cs typeface="Arial" panose="020B0604020202020204" pitchFamily="34" charset="0"/>
              </a:rPr>
              <a:t>In conclusion, there are many methods to developing and maintaining critical thinking. Having carried out the research for this poster I have personally gained skills to help me going forward in my studies and life while at university.</a:t>
            </a:r>
          </a:p>
          <a:p>
            <a:pPr algn="ctr"/>
            <a:endParaRPr lang="en-GB" sz="1200" dirty="0">
              <a:solidFill>
                <a:schemeClr val="tx1"/>
              </a:solidFill>
              <a:latin typeface="Arial" panose="020B0604020202020204" pitchFamily="34" charset="0"/>
              <a:cs typeface="Arial" panose="020B0604020202020204" pitchFamily="34" charset="0"/>
            </a:endParaRPr>
          </a:p>
          <a:p>
            <a:pPr algn="ctr"/>
            <a:endParaRPr lang="en-GB" sz="1200" dirty="0">
              <a:solidFill>
                <a:schemeClr val="tx1"/>
              </a:solidFill>
              <a:latin typeface="Arial" panose="020B0604020202020204" pitchFamily="34" charset="0"/>
              <a:cs typeface="Arial" panose="020B0604020202020204" pitchFamily="34" charset="0"/>
            </a:endParaRPr>
          </a:p>
          <a:p>
            <a:pPr algn="ctr"/>
            <a:endParaRPr lang="en-GB" sz="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50098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A8CC5-8145-8F25-691D-6C2DFD758C9C}"/>
              </a:ext>
            </a:extLst>
          </p:cNvPr>
          <p:cNvSpPr>
            <a:spLocks noGrp="1"/>
          </p:cNvSpPr>
          <p:nvPr>
            <p:ph type="title"/>
          </p:nvPr>
        </p:nvSpPr>
        <p:spPr>
          <a:xfrm>
            <a:off x="838200" y="365125"/>
            <a:ext cx="10515600" cy="609565"/>
          </a:xfrm>
        </p:spPr>
        <p:txBody>
          <a:bodyPr>
            <a:normAutofit fontScale="90000"/>
          </a:bodyPr>
          <a:lstStyle/>
          <a:p>
            <a:r>
              <a:rPr lang="en-GB"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84E02CEF-40F0-6196-2E78-1756DAAA3104}"/>
              </a:ext>
            </a:extLst>
          </p:cNvPr>
          <p:cNvSpPr>
            <a:spLocks noGrp="1"/>
          </p:cNvSpPr>
          <p:nvPr>
            <p:ph idx="1"/>
          </p:nvPr>
        </p:nvSpPr>
        <p:spPr>
          <a:xfrm>
            <a:off x="838200" y="1084096"/>
            <a:ext cx="10515600" cy="4689807"/>
          </a:xfrm>
        </p:spPr>
        <p:txBody>
          <a:bodyPr>
            <a:normAutofit/>
          </a:bodyPr>
          <a:lstStyle/>
          <a:p>
            <a:pPr marL="0" indent="0">
              <a:buNone/>
            </a:pPr>
            <a:r>
              <a:rPr lang="en-GB" sz="1400" dirty="0">
                <a:latin typeface="Arial" panose="020B0604020202020204" pitchFamily="34" charset="0"/>
                <a:cs typeface="Arial" panose="020B0604020202020204" pitchFamily="34" charset="0"/>
              </a:rPr>
              <a:t>Carabine R. (2016) </a:t>
            </a:r>
            <a:r>
              <a:rPr lang="en-GB" sz="1400" i="1" dirty="0">
                <a:latin typeface="Arial" panose="020B0604020202020204" pitchFamily="34" charset="0"/>
                <a:cs typeface="Arial" panose="020B0604020202020204" pitchFamily="34" charset="0"/>
              </a:rPr>
              <a:t>Critical Thinking Skills [video]. </a:t>
            </a:r>
            <a:r>
              <a:rPr lang="en-GB" sz="1400" i="1" dirty="0">
                <a:latin typeface="Arial" panose="020B0604020202020204" pitchFamily="34" charset="0"/>
                <a:cs typeface="Arial" panose="020B0604020202020204" pitchFamily="34" charset="0"/>
                <a:hlinkClick r:id="rId3"/>
              </a:rPr>
              <a:t>https://www.youtube.com/watch?v=AwbmMn-Z7a8</a:t>
            </a:r>
            <a:r>
              <a:rPr lang="en-GB" sz="1400" i="1" dirty="0">
                <a:latin typeface="Arial" panose="020B0604020202020204" pitchFamily="34" charset="0"/>
                <a:cs typeface="Arial" panose="020B0604020202020204" pitchFamily="34" charset="0"/>
              </a:rPr>
              <a:t> (Accessed: 17 September 2022)</a:t>
            </a:r>
          </a:p>
          <a:p>
            <a:pPr marL="0" indent="0">
              <a:buNone/>
            </a:pPr>
            <a:r>
              <a:rPr lang="en-GB" sz="1400" dirty="0">
                <a:latin typeface="Arial" panose="020B0604020202020204" pitchFamily="34" charset="0"/>
                <a:cs typeface="Arial" panose="020B0604020202020204" pitchFamily="34" charset="0"/>
              </a:rPr>
              <a:t>Cottrell S. (2011) </a:t>
            </a:r>
            <a:r>
              <a:rPr lang="en-GB" sz="1400" i="1" dirty="0">
                <a:latin typeface="Arial" panose="020B0604020202020204" pitchFamily="34" charset="0"/>
                <a:cs typeface="Arial" panose="020B0604020202020204" pitchFamily="34" charset="0"/>
              </a:rPr>
              <a:t>Critical Thinking Skills (2</a:t>
            </a:r>
            <a:r>
              <a:rPr lang="en-GB" sz="1400" i="1" baseline="30000" dirty="0">
                <a:latin typeface="Arial" panose="020B0604020202020204" pitchFamily="34" charset="0"/>
                <a:cs typeface="Arial" panose="020B0604020202020204" pitchFamily="34" charset="0"/>
              </a:rPr>
              <a:t>nd</a:t>
            </a:r>
            <a:r>
              <a:rPr lang="en-GB" sz="1400" i="1" dirty="0">
                <a:latin typeface="Arial" panose="020B0604020202020204" pitchFamily="34" charset="0"/>
                <a:cs typeface="Arial" panose="020B0604020202020204" pitchFamily="34" charset="0"/>
              </a:rPr>
              <a:t> ed) </a:t>
            </a:r>
            <a:r>
              <a:rPr lang="en-GB" sz="1400" dirty="0">
                <a:latin typeface="Arial" panose="020B0604020202020204" pitchFamily="34" charset="0"/>
                <a:cs typeface="Arial" panose="020B0604020202020204" pitchFamily="34" charset="0"/>
              </a:rPr>
              <a:t>Hampshire. Palgrave Macmillan.</a:t>
            </a:r>
          </a:p>
          <a:p>
            <a:pPr marL="0" indent="0">
              <a:buNone/>
            </a:pPr>
            <a:r>
              <a:rPr lang="en-GB" sz="1400" dirty="0">
                <a:latin typeface="Arial" panose="020B0604020202020204" pitchFamily="34" charset="0"/>
                <a:cs typeface="Arial" panose="020B0604020202020204" pitchFamily="34" charset="0"/>
              </a:rPr>
              <a:t>Cottrell S. (2019) </a:t>
            </a:r>
            <a:r>
              <a:rPr lang="en-GB" sz="1400" i="1" dirty="0">
                <a:latin typeface="Arial" panose="020B0604020202020204" pitchFamily="34" charset="0"/>
                <a:cs typeface="Arial" panose="020B0604020202020204" pitchFamily="34" charset="0"/>
              </a:rPr>
              <a:t>The Study Skills Handbook. (5th ed) London</a:t>
            </a:r>
            <a:r>
              <a:rPr lang="en-GB" sz="1400" dirty="0">
                <a:latin typeface="Arial" panose="020B0604020202020204" pitchFamily="34" charset="0"/>
                <a:cs typeface="Arial" panose="020B0604020202020204" pitchFamily="34" charset="0"/>
              </a:rPr>
              <a:t>. Red Globe Press.</a:t>
            </a:r>
          </a:p>
          <a:p>
            <a:pPr marL="0" indent="0">
              <a:buNone/>
            </a:pPr>
            <a:r>
              <a:rPr lang="en-GB" sz="1400" dirty="0">
                <a:latin typeface="Arial" panose="020B0604020202020204" pitchFamily="34" charset="0"/>
                <a:cs typeface="Arial" panose="020B0604020202020204" pitchFamily="34" charset="0"/>
              </a:rPr>
              <a:t>Eales-Reynolds L.J.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(2013) </a:t>
            </a:r>
            <a:r>
              <a:rPr lang="en-GB" sz="1400" i="1" dirty="0">
                <a:latin typeface="Arial" panose="020B0604020202020204" pitchFamily="34" charset="0"/>
                <a:cs typeface="Arial" panose="020B0604020202020204" pitchFamily="34" charset="0"/>
              </a:rPr>
              <a:t>Critical Thinking Skills for Education Students (2</a:t>
            </a:r>
            <a:r>
              <a:rPr lang="en-GB" sz="1400" i="1" baseline="30000" dirty="0">
                <a:latin typeface="Arial" panose="020B0604020202020204" pitchFamily="34" charset="0"/>
                <a:cs typeface="Arial" panose="020B0604020202020204" pitchFamily="34" charset="0"/>
              </a:rPr>
              <a:t>nd  </a:t>
            </a:r>
            <a:r>
              <a:rPr lang="en-GB" sz="1400" i="1" dirty="0">
                <a:latin typeface="Arial" panose="020B0604020202020204" pitchFamily="34" charset="0"/>
                <a:cs typeface="Arial" panose="020B0604020202020204" pitchFamily="34" charset="0"/>
              </a:rPr>
              <a:t>ed) London. Learning Matters.</a:t>
            </a: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Oshiro B. (2019) ‘</a:t>
            </a:r>
            <a:r>
              <a:rPr lang="en-GB" sz="1400" i="1" dirty="0">
                <a:latin typeface="Arial" panose="020B0604020202020204" pitchFamily="34" charset="0"/>
                <a:cs typeface="Arial" panose="020B0604020202020204" pitchFamily="34" charset="0"/>
              </a:rPr>
              <a:t>Encourage critical thinking with 3 questions’ [video] </a:t>
            </a:r>
            <a:r>
              <a:rPr lang="en-GB" sz="1400" i="1" dirty="0">
                <a:latin typeface="Arial" panose="020B0604020202020204" pitchFamily="34" charset="0"/>
                <a:cs typeface="Arial" panose="020B0604020202020204" pitchFamily="34" charset="0"/>
                <a:hlinkClick r:id="rId4"/>
              </a:rPr>
              <a:t>https://www.ted.com/talks/brian_oshiro_encourage_critical_thinking_with_3_questions</a:t>
            </a:r>
            <a:r>
              <a:rPr lang="en-GB" sz="1400" i="1" dirty="0">
                <a:latin typeface="Arial" panose="020B0604020202020204" pitchFamily="34" charset="0"/>
                <a:cs typeface="Arial" panose="020B0604020202020204" pitchFamily="34" charset="0"/>
              </a:rPr>
              <a:t> (Accessed: 17 September 2022)</a:t>
            </a:r>
            <a:endParaRPr lang="en-GB" sz="1400" i="1" dirty="0">
              <a:solidFill>
                <a:srgbClr val="0070C0"/>
              </a:solidFill>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37118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3517</TotalTime>
  <Words>766</Words>
  <Application>Microsoft Office PowerPoint</Application>
  <PresentationFormat>Widescreen</PresentationFormat>
  <Paragraphs>45</Paragraphs>
  <Slides>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Ah no don‘t Do that it’s not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STINKY STIRLINGS</dc:creator>
  <cp:lastModifiedBy>STINKY STIRLINGS</cp:lastModifiedBy>
  <cp:revision>2</cp:revision>
  <dcterms:created xsi:type="dcterms:W3CDTF">2022-09-10T16:05:07Z</dcterms:created>
  <dcterms:modified xsi:type="dcterms:W3CDTF">2022-09-30T20:33:02Z</dcterms:modified>
</cp:coreProperties>
</file>