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3" r:id="rId1"/>
  </p:sldMasterIdLst>
  <p:sldIdLst>
    <p:sldId id="256" r:id="rId2"/>
    <p:sldId id="267" r:id="rId3"/>
    <p:sldId id="260" r:id="rId4"/>
    <p:sldId id="269" r:id="rId5"/>
    <p:sldId id="261" r:id="rId6"/>
    <p:sldId id="263" r:id="rId7"/>
    <p:sldId id="266" r:id="rId8"/>
    <p:sldId id="265" r:id="rId9"/>
    <p:sldId id="257"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2D90CE-BA33-BF30-C402-A03F5C1D09D4}" v="50" dt="2023-02-14T10:50:25.180"/>
    <p1510:client id="{159BACD1-1947-4BCB-9CAE-63DFCD139C93}" v="78" dt="2023-02-13T10:50:21.621"/>
    <p1510:client id="{20DDA98D-EB71-6EF6-5C27-201630123BE7}" v="586" dt="2023-02-14T10:42:02.060"/>
    <p1510:client id="{24636754-B12F-C4F6-503C-C8E751C0EC1E}" v="671" dt="2023-02-13T12:30:58.184"/>
    <p1510:client id="{3C78B5B2-78C7-C895-F85F-981C4FCBC56A}" v="19" dt="2023-02-15T16:41:02.553"/>
    <p1510:client id="{40B5AB99-4753-7E8B-1711-73F20423D9E8}" v="159" dt="2023-02-14T12:01:47.349"/>
    <p1510:client id="{47CFB437-4766-DE9D-27F8-38F55B106256}" v="889" dt="2023-02-13T12:03:08.971"/>
    <p1510:client id="{53B3B09F-C021-6D1C-45C1-EA8D1BDEBABC}" v="455" dt="2023-02-15T11:28:13.964"/>
    <p1510:client id="{63D6C002-3E84-6C26-25FB-5940773C37C6}" v="786" dt="2023-02-13T11:34:44.174"/>
    <p1510:client id="{65466AB4-5332-5249-1D3F-8247954207B2}" v="439" dt="2023-02-13T11:31:23.504"/>
    <p1510:client id="{7E15322A-EBA6-C8E7-3CAF-F167AD9838D3}" v="1810" dt="2023-02-14T22:41:32.949"/>
    <p1510:client id="{7EB2C54A-0C02-953F-C504-18ADD115E808}" v="278" dt="2023-02-14T22:42:38.783"/>
    <p1510:client id="{812C3F99-52D2-3C53-6803-EEEEA474C73F}" v="111" dt="2023-02-14T11:46:39.131"/>
    <p1510:client id="{851B15DF-FCAF-7EDC-CF38-850530BC5701}" v="2" dt="2023-02-13T09:37:55.947"/>
    <p1510:client id="{869EBECB-2533-0361-1B72-C8A2C70FAC7D}" v="81" dt="2023-02-13T09:47:45.342"/>
    <p1510:client id="{89597CEC-F369-42C1-3479-8E80CDC02A20}" v="28" dt="2023-02-15T16:46:55.130"/>
    <p1510:client id="{98FE46D7-869C-8E52-F6EA-93C3F5A716AB}" v="11" dt="2023-02-15T20:12:03.100"/>
    <p1510:client id="{9B7DAA91-4A85-5C89-ECB7-C39A11D3C6E5}" v="221" dt="2023-02-13T22:32:27.463"/>
    <p1510:client id="{B59339EB-D88B-9896-BE18-DDB932478B5C}" v="80" dt="2023-02-13T22:33:00.206"/>
    <p1510:client id="{BA77039C-3266-5546-B9C7-39423AA0B326}" v="1" dt="2023-02-16T14:04:04.538"/>
    <p1510:client id="{D2C3A3DB-AED2-8C29-891F-2C443821BFD5}" v="23" dt="2023-02-13T21:35:35.489"/>
    <p1510:client id="{E519FBE5-E716-08B4-280F-0210859531B1}" v="294" dt="2023-02-13T12:03:12.236"/>
    <p1510:client id="{EB03AB46-CAD4-4FB2-B827-A3BEB2FBDF9E}" v="2" dt="2023-02-13T18:40:10.053"/>
    <p1510:client id="{FA673B8D-2C2B-1461-229E-22ED227984B9}" v="607" dt="2023-02-16T14:01:49.6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76"/>
  </p:normalViewPr>
  <p:slideViewPr>
    <p:cSldViewPr snapToGrid="0">
      <p:cViewPr varScale="1">
        <p:scale>
          <a:sx n="106" d="100"/>
          <a:sy n="106" d="100"/>
        </p:scale>
        <p:origin x="792"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03645-DCFE-47FC-8A66-F9A45A422ED9}"/>
              </a:ext>
            </a:extLst>
          </p:cNvPr>
          <p:cNvSpPr>
            <a:spLocks noGrp="1"/>
          </p:cNvSpPr>
          <p:nvPr>
            <p:ph type="ctrTitle"/>
          </p:nvPr>
        </p:nvSpPr>
        <p:spPr>
          <a:xfrm>
            <a:off x="3221150" y="1247140"/>
            <a:ext cx="7891760" cy="3450844"/>
          </a:xfrm>
        </p:spPr>
        <p:txBody>
          <a:bodyPr anchor="t"/>
          <a:lstStyle>
            <a:lvl1pPr algn="l">
              <a:defRPr sz="6000"/>
            </a:lvl1pPr>
          </a:lstStyle>
          <a:p>
            <a:r>
              <a:rPr lang="en-US"/>
              <a:t>Click to edit Master title style</a:t>
            </a:r>
          </a:p>
        </p:txBody>
      </p:sp>
      <p:sp>
        <p:nvSpPr>
          <p:cNvPr id="3" name="Subtitle 2">
            <a:extLst>
              <a:ext uri="{FF2B5EF4-FFF2-40B4-BE49-F238E27FC236}">
                <a16:creationId xmlns:a16="http://schemas.microsoft.com/office/drawing/2014/main" id="{2AD509FA-7BD7-4D45-998F-0E43038F179C}"/>
              </a:ext>
            </a:extLst>
          </p:cNvPr>
          <p:cNvSpPr>
            <a:spLocks noGrp="1"/>
          </p:cNvSpPr>
          <p:nvPr>
            <p:ph type="subTitle" idx="1"/>
          </p:nvPr>
        </p:nvSpPr>
        <p:spPr>
          <a:xfrm>
            <a:off x="3221150" y="4818126"/>
            <a:ext cx="7891760" cy="1268984"/>
          </a:xfrm>
        </p:spPr>
        <p:txBody>
          <a:bodyPr anchor="b"/>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9" name="Rectangle 8">
            <a:extLst>
              <a:ext uri="{FF2B5EF4-FFF2-40B4-BE49-F238E27FC236}">
                <a16:creationId xmlns:a16="http://schemas.microsoft.com/office/drawing/2014/main" id="{2D03A0B2-4A2F-D846-A5E6-FB7CB9A031F7}"/>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7F573F1D-73A7-FB41-BCAD-FC9AA7DEF4F5}"/>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7" name="Date Placeholder 6">
            <a:extLst>
              <a:ext uri="{FF2B5EF4-FFF2-40B4-BE49-F238E27FC236}">
                <a16:creationId xmlns:a16="http://schemas.microsoft.com/office/drawing/2014/main" id="{DDCFA51C-E4FE-4BF2-A2DD-E32DE57D8AD0}"/>
              </a:ext>
            </a:extLst>
          </p:cNvPr>
          <p:cNvSpPr>
            <a:spLocks noGrp="1"/>
          </p:cNvSpPr>
          <p:nvPr>
            <p:ph type="dt" sz="half" idx="10"/>
          </p:nvPr>
        </p:nvSpPr>
        <p:spPr/>
        <p:txBody>
          <a:bodyPr/>
          <a:lstStyle/>
          <a:p>
            <a:pPr algn="r"/>
            <a:fld id="{1449AA12-8195-4182-A7AC-2E7E59DFBDAF}" type="datetimeFigureOut">
              <a:rPr lang="en-US" smtClean="0"/>
              <a:pPr algn="r"/>
              <a:t>2/16/23</a:t>
            </a:fld>
            <a:endParaRPr lang="en-US"/>
          </a:p>
        </p:txBody>
      </p:sp>
      <p:sp>
        <p:nvSpPr>
          <p:cNvPr id="8" name="Footer Placeholder 7">
            <a:extLst>
              <a:ext uri="{FF2B5EF4-FFF2-40B4-BE49-F238E27FC236}">
                <a16:creationId xmlns:a16="http://schemas.microsoft.com/office/drawing/2014/main" id="{5A438448-FC2D-4A2F-B7C0-04AC50311EAA}"/>
              </a:ext>
            </a:extLst>
          </p:cNvPr>
          <p:cNvSpPr>
            <a:spLocks noGrp="1"/>
          </p:cNvSpPr>
          <p:nvPr>
            <p:ph type="ftr" sz="quarter" idx="11"/>
          </p:nvPr>
        </p:nvSpPr>
        <p:spPr>
          <a:xfrm>
            <a:off x="3221150" y="6292850"/>
            <a:ext cx="4114800" cy="365125"/>
          </a:xfrm>
        </p:spPr>
        <p:txBody>
          <a:bodyPr/>
          <a:lstStyle/>
          <a:p>
            <a:pPr algn="l"/>
            <a:endParaRPr lang="en-US"/>
          </a:p>
        </p:txBody>
      </p:sp>
      <p:sp>
        <p:nvSpPr>
          <p:cNvPr id="11" name="Slide Number Placeholder 10">
            <a:extLst>
              <a:ext uri="{FF2B5EF4-FFF2-40B4-BE49-F238E27FC236}">
                <a16:creationId xmlns:a16="http://schemas.microsoft.com/office/drawing/2014/main" id="{3B07C67E-EAD9-47D8-9559-4E091BC03BA8}"/>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20057147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C5DD8-8608-4B55-96D8-0AB848C028C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8A3CC0B-7B21-422D-937D-FBD49EE9397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A0EAFA-89BC-43E9-8EB9-B6B3CD136E43}"/>
              </a:ext>
            </a:extLst>
          </p:cNvPr>
          <p:cNvSpPr>
            <a:spLocks noGrp="1"/>
          </p:cNvSpPr>
          <p:nvPr>
            <p:ph type="dt" sz="half" idx="10"/>
          </p:nvPr>
        </p:nvSpPr>
        <p:spPr/>
        <p:txBody>
          <a:bodyPr/>
          <a:lstStyle/>
          <a:p>
            <a:fld id="{1449AA12-8195-4182-A7AC-2E7E59DFBDAF}" type="datetimeFigureOut">
              <a:rPr lang="en-US" smtClean="0"/>
              <a:t>2/16/23</a:t>
            </a:fld>
            <a:endParaRPr lang="en-US"/>
          </a:p>
        </p:txBody>
      </p:sp>
      <p:sp>
        <p:nvSpPr>
          <p:cNvPr id="5" name="Footer Placeholder 4">
            <a:extLst>
              <a:ext uri="{FF2B5EF4-FFF2-40B4-BE49-F238E27FC236}">
                <a16:creationId xmlns:a16="http://schemas.microsoft.com/office/drawing/2014/main" id="{A3850944-70C2-487F-A102-58CDFB94C3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77B7B8-A972-455E-9D8C-9B8026A5306D}"/>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51" name="Rectangle 50">
            <a:extLst>
              <a:ext uri="{FF2B5EF4-FFF2-40B4-BE49-F238E27FC236}">
                <a16:creationId xmlns:a16="http://schemas.microsoft.com/office/drawing/2014/main" id="{CCC95119-6D9D-3542-9E0E-4171B33DC9C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EFC92F19-7317-314C-81B7-43B8B687F4E4}"/>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272403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087F2-AA0E-4F0C-9AD6-2353021573D7}"/>
              </a:ext>
            </a:extLst>
          </p:cNvPr>
          <p:cNvSpPr>
            <a:spLocks noGrp="1"/>
          </p:cNvSpPr>
          <p:nvPr>
            <p:ph type="title"/>
          </p:nvPr>
        </p:nvSpPr>
        <p:spPr>
          <a:xfrm>
            <a:off x="3221150" y="1251674"/>
            <a:ext cx="7891760" cy="2914688"/>
          </a:xfrm>
        </p:spPr>
        <p:txBody>
          <a:bodyPr anchor="t"/>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E7937807-96B8-4061-A845-1287216BF53B}"/>
              </a:ext>
            </a:extLst>
          </p:cNvPr>
          <p:cNvSpPr>
            <a:spLocks noGrp="1"/>
          </p:cNvSpPr>
          <p:nvPr>
            <p:ph type="body" idx="1"/>
          </p:nvPr>
        </p:nvSpPr>
        <p:spPr>
          <a:xfrm>
            <a:off x="3221150" y="4818126"/>
            <a:ext cx="7891760" cy="1271524"/>
          </a:xfrm>
        </p:spPr>
        <p:txBody>
          <a:bodyPr anchor="b"/>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32AF346-9503-4767-BCB4-84B823E27419}"/>
              </a:ext>
            </a:extLst>
          </p:cNvPr>
          <p:cNvSpPr>
            <a:spLocks noGrp="1"/>
          </p:cNvSpPr>
          <p:nvPr>
            <p:ph type="dt" sz="half" idx="10"/>
          </p:nvPr>
        </p:nvSpPr>
        <p:spPr/>
        <p:txBody>
          <a:bodyPr/>
          <a:lstStyle/>
          <a:p>
            <a:fld id="{1449AA12-8195-4182-A7AC-2E7E59DFBDAF}" type="datetimeFigureOut">
              <a:rPr lang="en-US" smtClean="0"/>
              <a:t>2/16/23</a:t>
            </a:fld>
            <a:endParaRPr lang="en-US"/>
          </a:p>
        </p:txBody>
      </p:sp>
      <p:sp>
        <p:nvSpPr>
          <p:cNvPr id="5" name="Footer Placeholder 4">
            <a:extLst>
              <a:ext uri="{FF2B5EF4-FFF2-40B4-BE49-F238E27FC236}">
                <a16:creationId xmlns:a16="http://schemas.microsoft.com/office/drawing/2014/main" id="{5259605B-A39D-4BEE-B46F-16CF13FA0BA7}"/>
              </a:ext>
            </a:extLst>
          </p:cNvPr>
          <p:cNvSpPr>
            <a:spLocks noGrp="1"/>
          </p:cNvSpPr>
          <p:nvPr>
            <p:ph type="ftr" sz="quarter" idx="11"/>
          </p:nvPr>
        </p:nvSpPr>
        <p:spPr>
          <a:xfrm>
            <a:off x="3221150" y="6292850"/>
            <a:ext cx="4114800" cy="365125"/>
          </a:xfrm>
        </p:spPr>
        <p:txBody>
          <a:bodyPr/>
          <a:lstStyle/>
          <a:p>
            <a:endParaRPr lang="en-US"/>
          </a:p>
        </p:txBody>
      </p:sp>
      <p:sp>
        <p:nvSpPr>
          <p:cNvPr id="6" name="Slide Number Placeholder 5">
            <a:extLst>
              <a:ext uri="{FF2B5EF4-FFF2-40B4-BE49-F238E27FC236}">
                <a16:creationId xmlns:a16="http://schemas.microsoft.com/office/drawing/2014/main" id="{2575834A-942D-410B-A430-43F9E01FC5F9}"/>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4AD199D5-C485-D449-9804-F755E0907B51}"/>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4290D1A7-C550-2540-86C9-EB0FB2EB2E71}"/>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Tree>
    <p:extLst>
      <p:ext uri="{BB962C8B-B14F-4D97-AF65-F5344CB8AC3E}">
        <p14:creationId xmlns:p14="http://schemas.microsoft.com/office/powerpoint/2010/main" val="20459651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FCAD2-C321-4E81-AEBE-696A90E2D9A4}"/>
              </a:ext>
            </a:extLst>
          </p:cNvPr>
          <p:cNvSpPr>
            <a:spLocks noGrp="1"/>
          </p:cNvSpPr>
          <p:nvPr>
            <p:ph type="title"/>
          </p:nvPr>
        </p:nvSpPr>
        <p:spPr>
          <a:xfrm>
            <a:off x="1587710" y="455362"/>
            <a:ext cx="9486690" cy="155041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3EF20CD1-0E09-4415-911C-0F5B7341DD80}"/>
              </a:ext>
            </a:extLst>
          </p:cNvPr>
          <p:cNvSpPr>
            <a:spLocks noGrp="1"/>
          </p:cNvSpPr>
          <p:nvPr>
            <p:ph sz="half" idx="1"/>
          </p:nvPr>
        </p:nvSpPr>
        <p:spPr>
          <a:xfrm>
            <a:off x="1587709" y="2160016"/>
            <a:ext cx="4425437" cy="39270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A963EDD-031A-49CA-9130-067550BD0D55}"/>
              </a:ext>
            </a:extLst>
          </p:cNvPr>
          <p:cNvSpPr>
            <a:spLocks noGrp="1"/>
          </p:cNvSpPr>
          <p:nvPr>
            <p:ph sz="half" idx="2"/>
          </p:nvPr>
        </p:nvSpPr>
        <p:spPr>
          <a:xfrm>
            <a:off x="6648963" y="2160016"/>
            <a:ext cx="4425437" cy="39270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0808E79-A0BE-49F3-AE92-7EE5CC78F1A6}"/>
              </a:ext>
            </a:extLst>
          </p:cNvPr>
          <p:cNvSpPr>
            <a:spLocks noGrp="1"/>
          </p:cNvSpPr>
          <p:nvPr>
            <p:ph type="dt" sz="half" idx="10"/>
          </p:nvPr>
        </p:nvSpPr>
        <p:spPr/>
        <p:txBody>
          <a:bodyPr/>
          <a:lstStyle/>
          <a:p>
            <a:fld id="{1449AA12-8195-4182-A7AC-2E7E59DFBDAF}" type="datetimeFigureOut">
              <a:rPr lang="en-US" smtClean="0"/>
              <a:t>2/16/23</a:t>
            </a:fld>
            <a:endParaRPr lang="en-US"/>
          </a:p>
        </p:txBody>
      </p:sp>
      <p:sp>
        <p:nvSpPr>
          <p:cNvPr id="6" name="Footer Placeholder 5">
            <a:extLst>
              <a:ext uri="{FF2B5EF4-FFF2-40B4-BE49-F238E27FC236}">
                <a16:creationId xmlns:a16="http://schemas.microsoft.com/office/drawing/2014/main" id="{2898B87C-BF1E-47CF-9A4E-FD4BE32C05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C06E71-46F6-469C-A9CA-E707EBE51B58}"/>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052659F6-6B3B-A545-A45F-FAD238210D47}"/>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80637F8-15DE-2240-8BF8-D6E57A337B1A}"/>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195894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3B26D-64DE-4314-8BD2-25FD618FB46D}"/>
              </a:ext>
            </a:extLst>
          </p:cNvPr>
          <p:cNvSpPr>
            <a:spLocks noGrp="1"/>
          </p:cNvSpPr>
          <p:nvPr>
            <p:ph type="title"/>
          </p:nvPr>
        </p:nvSpPr>
        <p:spPr>
          <a:xfrm>
            <a:off x="1591056" y="457200"/>
            <a:ext cx="9521854" cy="1554480"/>
          </a:xfrm>
        </p:spPr>
        <p:txBody>
          <a:bodyPr/>
          <a:lstStyle/>
          <a:p>
            <a:r>
              <a:rPr lang="en-US"/>
              <a:t>Click to edit Master title style</a:t>
            </a:r>
          </a:p>
        </p:txBody>
      </p:sp>
      <p:sp>
        <p:nvSpPr>
          <p:cNvPr id="3" name="Text Placeholder 2">
            <a:extLst>
              <a:ext uri="{FF2B5EF4-FFF2-40B4-BE49-F238E27FC236}">
                <a16:creationId xmlns:a16="http://schemas.microsoft.com/office/drawing/2014/main" id="{29D77613-5CEE-4B05-A937-CD43EAAABF38}"/>
              </a:ext>
            </a:extLst>
          </p:cNvPr>
          <p:cNvSpPr>
            <a:spLocks noGrp="1"/>
          </p:cNvSpPr>
          <p:nvPr>
            <p:ph type="body" idx="1"/>
          </p:nvPr>
        </p:nvSpPr>
        <p:spPr>
          <a:xfrm>
            <a:off x="1591057"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43E4779-3B5A-4993-9C7F-FB19F1633F5D}"/>
              </a:ext>
            </a:extLst>
          </p:cNvPr>
          <p:cNvSpPr>
            <a:spLocks noGrp="1"/>
          </p:cNvSpPr>
          <p:nvPr>
            <p:ph sz="half" idx="2"/>
          </p:nvPr>
        </p:nvSpPr>
        <p:spPr>
          <a:xfrm>
            <a:off x="1591056" y="2988998"/>
            <a:ext cx="4425697" cy="3098112"/>
          </a:xfrm>
        </p:spPr>
        <p:txBody>
          <a:bodyPr/>
          <a:lstStyle>
            <a:lvl1pPr>
              <a:defRPr sz="2000"/>
            </a:lvl1pPr>
            <a:lvl2pPr>
              <a:defRPr sz="1800"/>
            </a:lvl2pPr>
            <a:lvl3pPr>
              <a:defRPr sz="1600"/>
            </a:lvl3pPr>
            <a:lvl4pPr>
              <a:defRPr sz="1400"/>
            </a:lvl4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B51081A-685C-4C18-9AE9-425106A02F6B}"/>
              </a:ext>
            </a:extLst>
          </p:cNvPr>
          <p:cNvSpPr>
            <a:spLocks noGrp="1"/>
          </p:cNvSpPr>
          <p:nvPr>
            <p:ph type="body" sz="quarter" idx="3"/>
          </p:nvPr>
        </p:nvSpPr>
        <p:spPr>
          <a:xfrm>
            <a:off x="6687214"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780F424-FE3A-4B7D-B60C-7AEA2118A585}"/>
              </a:ext>
            </a:extLst>
          </p:cNvPr>
          <p:cNvSpPr>
            <a:spLocks noGrp="1"/>
          </p:cNvSpPr>
          <p:nvPr>
            <p:ph sz="quarter" idx="4"/>
          </p:nvPr>
        </p:nvSpPr>
        <p:spPr>
          <a:xfrm>
            <a:off x="6687214" y="2988998"/>
            <a:ext cx="4425696" cy="3098112"/>
          </a:xfrm>
        </p:spPr>
        <p:txBody>
          <a:bodyPr/>
          <a:lstStyle>
            <a:lvl1pPr>
              <a:defRPr sz="2000"/>
            </a:lvl1pPr>
            <a:lvl2pPr>
              <a:defRPr sz="1800"/>
            </a:lvl2pPr>
            <a:lvl3pPr>
              <a:defRPr sz="1600"/>
            </a:lvl3pPr>
            <a:lvl4pPr>
              <a:defRPr sz="1400"/>
            </a:lvl4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4D2A96-CD7D-41BC-BDBE-5E29B7C0B325}"/>
              </a:ext>
            </a:extLst>
          </p:cNvPr>
          <p:cNvSpPr>
            <a:spLocks noGrp="1"/>
          </p:cNvSpPr>
          <p:nvPr>
            <p:ph type="dt" sz="half" idx="10"/>
          </p:nvPr>
        </p:nvSpPr>
        <p:spPr/>
        <p:txBody>
          <a:bodyPr/>
          <a:lstStyle/>
          <a:p>
            <a:fld id="{1449AA12-8195-4182-A7AC-2E7E59DFBDAF}" type="datetimeFigureOut">
              <a:rPr lang="en-US" smtClean="0"/>
              <a:t>2/16/23</a:t>
            </a:fld>
            <a:endParaRPr lang="en-US"/>
          </a:p>
        </p:txBody>
      </p:sp>
      <p:sp>
        <p:nvSpPr>
          <p:cNvPr id="8" name="Footer Placeholder 7">
            <a:extLst>
              <a:ext uri="{FF2B5EF4-FFF2-40B4-BE49-F238E27FC236}">
                <a16:creationId xmlns:a16="http://schemas.microsoft.com/office/drawing/2014/main" id="{2CD1471D-6DDE-4E56-84E9-48136966A9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A3F451-CF28-4F57-B844-52A665440A0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2" name="Rectangle 11">
            <a:extLst>
              <a:ext uri="{FF2B5EF4-FFF2-40B4-BE49-F238E27FC236}">
                <a16:creationId xmlns:a16="http://schemas.microsoft.com/office/drawing/2014/main" id="{2D1FA03E-7A83-AB41-BB4B-25B04946559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7702630-3C98-A142-9D04-1D852974DC2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044972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22D7A-4502-49C3-BAFB-6D46F7A2E27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CAB67EE-A167-43D1-9C58-7B736CF28B64}"/>
              </a:ext>
            </a:extLst>
          </p:cNvPr>
          <p:cNvSpPr>
            <a:spLocks noGrp="1"/>
          </p:cNvSpPr>
          <p:nvPr>
            <p:ph type="dt" sz="half" idx="10"/>
          </p:nvPr>
        </p:nvSpPr>
        <p:spPr/>
        <p:txBody>
          <a:bodyPr/>
          <a:lstStyle/>
          <a:p>
            <a:fld id="{1449AA12-8195-4182-A7AC-2E7E59DFBDAF}" type="datetimeFigureOut">
              <a:rPr lang="en-US" smtClean="0"/>
              <a:t>2/16/23</a:t>
            </a:fld>
            <a:endParaRPr lang="en-US"/>
          </a:p>
        </p:txBody>
      </p:sp>
      <p:sp>
        <p:nvSpPr>
          <p:cNvPr id="4" name="Footer Placeholder 3">
            <a:extLst>
              <a:ext uri="{FF2B5EF4-FFF2-40B4-BE49-F238E27FC236}">
                <a16:creationId xmlns:a16="http://schemas.microsoft.com/office/drawing/2014/main" id="{3C5605B7-599B-450E-9E8D-2A9AE3F30FF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75BD2B1-8C5F-430B-A0F2-CD5281AB75E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8" name="Rectangle 7">
            <a:extLst>
              <a:ext uri="{FF2B5EF4-FFF2-40B4-BE49-F238E27FC236}">
                <a16:creationId xmlns:a16="http://schemas.microsoft.com/office/drawing/2014/main" id="{1DBA877B-B45A-BD48-8FC8-E752E7D7174F}"/>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BF3343D-2AFA-B544-B40A-315F5EC680B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753982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308016-71BA-4CD3-918D-51613F7F4DF5}"/>
              </a:ext>
            </a:extLst>
          </p:cNvPr>
          <p:cNvSpPr>
            <a:spLocks noGrp="1"/>
          </p:cNvSpPr>
          <p:nvPr>
            <p:ph type="dt" sz="half" idx="10"/>
          </p:nvPr>
        </p:nvSpPr>
        <p:spPr/>
        <p:txBody>
          <a:bodyPr/>
          <a:lstStyle/>
          <a:p>
            <a:fld id="{1449AA12-8195-4182-A7AC-2E7E59DFBDAF}" type="datetimeFigureOut">
              <a:rPr lang="en-US" smtClean="0"/>
              <a:t>2/16/23</a:t>
            </a:fld>
            <a:endParaRPr lang="en-US"/>
          </a:p>
        </p:txBody>
      </p:sp>
      <p:sp>
        <p:nvSpPr>
          <p:cNvPr id="3" name="Footer Placeholder 2">
            <a:extLst>
              <a:ext uri="{FF2B5EF4-FFF2-40B4-BE49-F238E27FC236}">
                <a16:creationId xmlns:a16="http://schemas.microsoft.com/office/drawing/2014/main" id="{95B24F46-0425-47C6-9FFB-F69AFFFE89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3CE7A99-1593-4189-A514-8209CC32A2EA}"/>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7" name="Rectangle 6">
            <a:extLst>
              <a:ext uri="{FF2B5EF4-FFF2-40B4-BE49-F238E27FC236}">
                <a16:creationId xmlns:a16="http://schemas.microsoft.com/office/drawing/2014/main" id="{11C15DFD-AB97-AB43-A6C9-2808708C91B4}"/>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4A05BA89-ECA6-2247-ABBB-3C67160202E9}"/>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48088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E933B-3FC6-4B08-9FBE-2DD48307A4D4}"/>
              </a:ext>
            </a:extLst>
          </p:cNvPr>
          <p:cNvSpPr>
            <a:spLocks noGrp="1"/>
          </p:cNvSpPr>
          <p:nvPr>
            <p:ph type="title"/>
          </p:nvPr>
        </p:nvSpPr>
        <p:spPr>
          <a:xfrm>
            <a:off x="1587712" y="455362"/>
            <a:ext cx="4043440" cy="158451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7FBD4A-4514-4DCE-8F18-914DF3F4EED1}"/>
              </a:ext>
            </a:extLst>
          </p:cNvPr>
          <p:cNvSpPr>
            <a:spLocks noGrp="1"/>
          </p:cNvSpPr>
          <p:nvPr>
            <p:ph idx="1"/>
          </p:nvPr>
        </p:nvSpPr>
        <p:spPr>
          <a:xfrm>
            <a:off x="6271232" y="565151"/>
            <a:ext cx="5358384" cy="5521960"/>
          </a:xfrm>
        </p:spPr>
        <p:txBody>
          <a:bodyPr>
            <a:normAutofit/>
          </a:bodyPr>
          <a:lstStyle>
            <a:lvl1pPr>
              <a:defRPr sz="2200"/>
            </a:lvl1pPr>
            <a:lvl2pPr>
              <a:defRPr sz="1900"/>
            </a:lvl2pPr>
            <a:lvl3pPr>
              <a:defRPr sz="1700"/>
            </a:lvl3pPr>
            <a:lvl4pPr>
              <a:defRPr sz="1500"/>
            </a:lvl4pPr>
            <a:lvl5pPr>
              <a:defRPr sz="15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AF18C85-0675-4202-B796-352766854939}"/>
              </a:ext>
            </a:extLst>
          </p:cNvPr>
          <p:cNvSpPr>
            <a:spLocks noGrp="1"/>
          </p:cNvSpPr>
          <p:nvPr>
            <p:ph type="body" sz="half" idx="2"/>
          </p:nvPr>
        </p:nvSpPr>
        <p:spPr>
          <a:xfrm>
            <a:off x="1587712" y="2039874"/>
            <a:ext cx="4043440"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0079E5-F934-4D04-866F-F7CB5B08ACC4}"/>
              </a:ext>
            </a:extLst>
          </p:cNvPr>
          <p:cNvSpPr>
            <a:spLocks noGrp="1"/>
          </p:cNvSpPr>
          <p:nvPr>
            <p:ph type="dt" sz="half" idx="10"/>
          </p:nvPr>
        </p:nvSpPr>
        <p:spPr/>
        <p:txBody>
          <a:bodyPr/>
          <a:lstStyle/>
          <a:p>
            <a:fld id="{1449AA12-8195-4182-A7AC-2E7E59DFBDAF}" type="datetimeFigureOut">
              <a:rPr lang="en-US" smtClean="0"/>
              <a:t>2/16/23</a:t>
            </a:fld>
            <a:endParaRPr lang="en-US"/>
          </a:p>
        </p:txBody>
      </p:sp>
      <p:sp>
        <p:nvSpPr>
          <p:cNvPr id="6" name="Footer Placeholder 5">
            <a:extLst>
              <a:ext uri="{FF2B5EF4-FFF2-40B4-BE49-F238E27FC236}">
                <a16:creationId xmlns:a16="http://schemas.microsoft.com/office/drawing/2014/main" id="{E705FC94-7915-439A-B937-F02D1BB03A0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B69B19-4156-4584-B1DC-4F42F200B915}"/>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DC1B6031-8ABE-F648-8E05-3D08D0D54B53}"/>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DABD855-35E6-BE4F-8B03-FD12DDB32E10}"/>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111475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E1F3B-090C-4BB5-84BE-8ED0FC5981A5}"/>
              </a:ext>
            </a:extLst>
          </p:cNvPr>
          <p:cNvSpPr>
            <a:spLocks noGrp="1"/>
          </p:cNvSpPr>
          <p:nvPr>
            <p:ph type="title"/>
          </p:nvPr>
        </p:nvSpPr>
        <p:spPr>
          <a:xfrm>
            <a:off x="1587711" y="455362"/>
            <a:ext cx="4043436" cy="1584512"/>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397C49E-9426-4B24-B2A7-C54B89DA60A3}"/>
              </a:ext>
            </a:extLst>
          </p:cNvPr>
          <p:cNvSpPr>
            <a:spLocks noGrp="1"/>
          </p:cNvSpPr>
          <p:nvPr>
            <p:ph type="pic" idx="1"/>
          </p:nvPr>
        </p:nvSpPr>
        <p:spPr>
          <a:xfrm>
            <a:off x="6271232" y="565150"/>
            <a:ext cx="5355607" cy="552267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BC7F011-0A5F-44E9-88CD-C95A33351B45}"/>
              </a:ext>
            </a:extLst>
          </p:cNvPr>
          <p:cNvSpPr>
            <a:spLocks noGrp="1"/>
          </p:cNvSpPr>
          <p:nvPr>
            <p:ph type="body" sz="half" idx="2"/>
          </p:nvPr>
        </p:nvSpPr>
        <p:spPr>
          <a:xfrm>
            <a:off x="1587711" y="2039874"/>
            <a:ext cx="4043436"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721C85-27BB-4533-A21B-C379FE03A944}"/>
              </a:ext>
            </a:extLst>
          </p:cNvPr>
          <p:cNvSpPr>
            <a:spLocks noGrp="1"/>
          </p:cNvSpPr>
          <p:nvPr>
            <p:ph type="dt" sz="half" idx="10"/>
          </p:nvPr>
        </p:nvSpPr>
        <p:spPr/>
        <p:txBody>
          <a:bodyPr/>
          <a:lstStyle/>
          <a:p>
            <a:fld id="{1449AA12-8195-4182-A7AC-2E7E59DFBDAF}" type="datetimeFigureOut">
              <a:rPr lang="en-US" smtClean="0"/>
              <a:t>2/16/23</a:t>
            </a:fld>
            <a:endParaRPr lang="en-US"/>
          </a:p>
        </p:txBody>
      </p:sp>
      <p:sp>
        <p:nvSpPr>
          <p:cNvPr id="6" name="Footer Placeholder 5">
            <a:extLst>
              <a:ext uri="{FF2B5EF4-FFF2-40B4-BE49-F238E27FC236}">
                <a16:creationId xmlns:a16="http://schemas.microsoft.com/office/drawing/2014/main" id="{35018850-01F1-4247-9BFD-1DDC5DDDC38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B365A9-4C28-480F-B370-2DFF234B73F7}"/>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920EAFF3-0A84-F84B-90E4-A596F00B3DC2}"/>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8392559-3C15-B249-93C9-B0F7E9E5DDD8}"/>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387085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C53B0-59B2-4B39-93E0-DCFBB932C82A}"/>
              </a:ext>
            </a:extLst>
          </p:cNvPr>
          <p:cNvSpPr>
            <a:spLocks noGrp="1"/>
          </p:cNvSpPr>
          <p:nvPr>
            <p:ph type="title"/>
          </p:nvPr>
        </p:nvSpPr>
        <p:spPr>
          <a:xfrm>
            <a:off x="1587710" y="455362"/>
            <a:ext cx="9525200" cy="1550419"/>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18C5F7B-98AC-425B-80BD-6C6F3032D0CE}"/>
              </a:ext>
            </a:extLst>
          </p:cNvPr>
          <p:cNvSpPr>
            <a:spLocks noGrp="1"/>
          </p:cNvSpPr>
          <p:nvPr>
            <p:ph type="body" orient="vert" idx="1"/>
          </p:nvPr>
        </p:nvSpPr>
        <p:spPr>
          <a:xfrm>
            <a:off x="1587710" y="2160016"/>
            <a:ext cx="9525200" cy="392615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C88C2EE-2433-424A-878C-24514FF5D44F}"/>
              </a:ext>
            </a:extLst>
          </p:cNvPr>
          <p:cNvSpPr>
            <a:spLocks noGrp="1"/>
          </p:cNvSpPr>
          <p:nvPr>
            <p:ph type="dt" sz="half" idx="10"/>
          </p:nvPr>
        </p:nvSpPr>
        <p:spPr/>
        <p:txBody>
          <a:bodyPr/>
          <a:lstStyle/>
          <a:p>
            <a:fld id="{1449AA12-8195-4182-A7AC-2E7E59DFBDAF}" type="datetimeFigureOut">
              <a:rPr lang="en-US" smtClean="0"/>
              <a:t>2/16/23</a:t>
            </a:fld>
            <a:endParaRPr lang="en-US"/>
          </a:p>
        </p:txBody>
      </p:sp>
      <p:sp>
        <p:nvSpPr>
          <p:cNvPr id="5" name="Footer Placeholder 4">
            <a:extLst>
              <a:ext uri="{FF2B5EF4-FFF2-40B4-BE49-F238E27FC236}">
                <a16:creationId xmlns:a16="http://schemas.microsoft.com/office/drawing/2014/main" id="{1FFEFD20-ADE2-40F3-A071-6D1E97F8FB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B7D1D5-5E92-48E1-9475-EC122D3FE61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60FCF945-5CF3-5542-A36A-9CBB738E735E}"/>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7D61B-66C5-4341-8F2D-129A9E4D8283}"/>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44518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F47FBCF-6EDB-4883-92D4-612F4D1C5589}"/>
              </a:ext>
            </a:extLst>
          </p:cNvPr>
          <p:cNvSpPr>
            <a:spLocks noGrp="1"/>
          </p:cNvSpPr>
          <p:nvPr>
            <p:ph type="title" orient="vert"/>
          </p:nvPr>
        </p:nvSpPr>
        <p:spPr>
          <a:xfrm>
            <a:off x="8846380" y="565149"/>
            <a:ext cx="2266530" cy="561181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9D2DF8-B588-416F-AA11-9F3A0DDE6765}"/>
              </a:ext>
            </a:extLst>
          </p:cNvPr>
          <p:cNvSpPr>
            <a:spLocks noGrp="1"/>
          </p:cNvSpPr>
          <p:nvPr>
            <p:ph type="body" orient="vert" idx="1"/>
          </p:nvPr>
        </p:nvSpPr>
        <p:spPr>
          <a:xfrm>
            <a:off x="1587710" y="565149"/>
            <a:ext cx="7088929" cy="56118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2F7B1D-405D-4EE7-9A23-3F21916C9503}"/>
              </a:ext>
            </a:extLst>
          </p:cNvPr>
          <p:cNvSpPr>
            <a:spLocks noGrp="1"/>
          </p:cNvSpPr>
          <p:nvPr>
            <p:ph type="dt" sz="half" idx="10"/>
          </p:nvPr>
        </p:nvSpPr>
        <p:spPr/>
        <p:txBody>
          <a:bodyPr/>
          <a:lstStyle/>
          <a:p>
            <a:fld id="{1449AA12-8195-4182-A7AC-2E7E59DFBDAF}" type="datetimeFigureOut">
              <a:rPr lang="en-US" smtClean="0"/>
              <a:t>2/16/23</a:t>
            </a:fld>
            <a:endParaRPr lang="en-US"/>
          </a:p>
        </p:txBody>
      </p:sp>
      <p:sp>
        <p:nvSpPr>
          <p:cNvPr id="5" name="Footer Placeholder 4">
            <a:extLst>
              <a:ext uri="{FF2B5EF4-FFF2-40B4-BE49-F238E27FC236}">
                <a16:creationId xmlns:a16="http://schemas.microsoft.com/office/drawing/2014/main" id="{D27B9304-686C-431A-8E7F-D9DD19F4DF0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A240B-DB2E-46ED-8AC6-744B2C1C70E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2F275F2C-778B-864A-8379-6D0726B18FDC}"/>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70051C8-76B3-384B-BCF1-60BB80301FCD}"/>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590610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7ACD69-D2F4-4938-B590-C414049017E0}"/>
              </a:ext>
            </a:extLst>
          </p:cNvPr>
          <p:cNvSpPr>
            <a:spLocks noGrp="1"/>
          </p:cNvSpPr>
          <p:nvPr>
            <p:ph type="title"/>
          </p:nvPr>
        </p:nvSpPr>
        <p:spPr>
          <a:xfrm>
            <a:off x="1587710" y="455362"/>
            <a:ext cx="9486690" cy="1550419"/>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2E762BD4-BA0F-4CA4-BAE3-DF2B5087C045}"/>
              </a:ext>
            </a:extLst>
          </p:cNvPr>
          <p:cNvSpPr>
            <a:spLocks noGrp="1"/>
          </p:cNvSpPr>
          <p:nvPr>
            <p:ph type="body" idx="1"/>
          </p:nvPr>
        </p:nvSpPr>
        <p:spPr>
          <a:xfrm>
            <a:off x="1587710" y="2160016"/>
            <a:ext cx="9486690" cy="392615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0B2FEE-249E-42F1-94D8-A8C0759EF471}"/>
              </a:ext>
            </a:extLst>
          </p:cNvPr>
          <p:cNvSpPr>
            <a:spLocks noGrp="1"/>
          </p:cNvSpPr>
          <p:nvPr>
            <p:ph type="dt" sz="half" idx="2"/>
          </p:nvPr>
        </p:nvSpPr>
        <p:spPr>
          <a:xfrm>
            <a:off x="8018632" y="6292850"/>
            <a:ext cx="3094278"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49AA12-8195-4182-A7AC-2E7E59DFBDAF}" type="datetimeFigureOut">
              <a:rPr lang="en-US" smtClean="0"/>
              <a:pPr/>
              <a:t>2/16/23</a:t>
            </a:fld>
            <a:endParaRPr lang="en-US"/>
          </a:p>
        </p:txBody>
      </p:sp>
      <p:sp>
        <p:nvSpPr>
          <p:cNvPr id="5" name="Footer Placeholder 4">
            <a:extLst>
              <a:ext uri="{FF2B5EF4-FFF2-40B4-BE49-F238E27FC236}">
                <a16:creationId xmlns:a16="http://schemas.microsoft.com/office/drawing/2014/main" id="{8560C617-A890-4920-83B0-143C03349066}"/>
              </a:ext>
            </a:extLst>
          </p:cNvPr>
          <p:cNvSpPr>
            <a:spLocks noGrp="1"/>
          </p:cNvSpPr>
          <p:nvPr>
            <p:ph type="ftr" sz="quarter" idx="3"/>
          </p:nvPr>
        </p:nvSpPr>
        <p:spPr>
          <a:xfrm>
            <a:off x="1587711" y="6292850"/>
            <a:ext cx="4114800" cy="365125"/>
          </a:xfrm>
          <a:prstGeom prst="rect">
            <a:avLst/>
          </a:prstGeom>
        </p:spPr>
        <p:txBody>
          <a:bodyPr vert="horz" lIns="91440" tIns="45720" rIns="91440" bIns="45720" rtlCol="0" anchor="ctr"/>
          <a:lstStyle>
            <a:lvl1pPr algn="l">
              <a:defRPr sz="11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4F1B4F1-B06B-4BBE-BFFF-C0B386E2449E}"/>
              </a:ext>
            </a:extLst>
          </p:cNvPr>
          <p:cNvSpPr>
            <a:spLocks noGrp="1"/>
          </p:cNvSpPr>
          <p:nvPr>
            <p:ph type="sldNum" sz="quarter" idx="4"/>
          </p:nvPr>
        </p:nvSpPr>
        <p:spPr>
          <a:xfrm>
            <a:off x="11149574" y="6292850"/>
            <a:ext cx="813816"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DFC975-2FD7-44A5-9E78-ECBA46156075}" type="slidenum">
              <a:rPr lang="en-US" smtClean="0"/>
              <a:pPr/>
              <a:t>‹#›</a:t>
            </a:fld>
            <a:endParaRPr lang="en-US"/>
          </a:p>
        </p:txBody>
      </p:sp>
    </p:spTree>
    <p:extLst>
      <p:ext uri="{BB962C8B-B14F-4D97-AF65-F5344CB8AC3E}">
        <p14:creationId xmlns:p14="http://schemas.microsoft.com/office/powerpoint/2010/main" val="3754197476"/>
      </p:ext>
    </p:extLst>
  </p:cSld>
  <p:clrMap bg1="dk1" tx1="lt1" bg2="dk2" tx2="lt2" accent1="accent1" accent2="accent2" accent3="accent3" accent4="accent4" accent5="accent5" accent6="accent6" hlink="hlink" folHlink="folHlink"/>
  <p:sldLayoutIdLst>
    <p:sldLayoutId id="2147483828" r:id="rId1"/>
    <p:sldLayoutId id="2147483829" r:id="rId2"/>
    <p:sldLayoutId id="2147483830" r:id="rId3"/>
    <p:sldLayoutId id="2147483831" r:id="rId4"/>
    <p:sldLayoutId id="2147483832" r:id="rId5"/>
    <p:sldLayoutId id="2147483822" r:id="rId6"/>
    <p:sldLayoutId id="2147483827" r:id="rId7"/>
    <p:sldLayoutId id="2147483823" r:id="rId8"/>
    <p:sldLayoutId id="2147483824" r:id="rId9"/>
    <p:sldLayoutId id="2147483825" r:id="rId10"/>
    <p:sldLayoutId id="2147483826"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200"/>
        </a:spcBef>
        <a:buClr>
          <a:schemeClr val="accent1"/>
        </a:buClr>
        <a:buFont typeface="Arial" panose="020B0604020202020204" pitchFamily="34" charset="0"/>
        <a:buChar char="•"/>
        <a:defRPr sz="2200" kern="1200">
          <a:solidFill>
            <a:schemeClr val="tx1"/>
          </a:solidFill>
          <a:latin typeface="+mn-lt"/>
          <a:ea typeface="+mn-ea"/>
          <a:cs typeface="+mn-cs"/>
        </a:defRPr>
      </a:lvl1pPr>
      <a:lvl2pPr marL="457200" indent="-228600" algn="l" defTabSz="914400" rtl="0" eaLnBrk="1" latinLnBrk="0" hangingPunct="1">
        <a:lnSpc>
          <a:spcPct val="110000"/>
        </a:lnSpc>
        <a:spcBef>
          <a:spcPts val="600"/>
        </a:spcBef>
        <a:buClr>
          <a:schemeClr val="accent1"/>
        </a:buClr>
        <a:buFont typeface="Arial" panose="020B0604020202020204" pitchFamily="34" charset="0"/>
        <a:buChar char="•"/>
        <a:defRPr sz="1900" kern="1200">
          <a:solidFill>
            <a:schemeClr val="tx1"/>
          </a:solidFill>
          <a:latin typeface="+mn-lt"/>
          <a:ea typeface="+mn-ea"/>
          <a:cs typeface="+mn-cs"/>
        </a:defRPr>
      </a:lvl2pPr>
      <a:lvl3pPr marL="685800" indent="-228600" algn="l" defTabSz="914400" rtl="0" eaLnBrk="1" latinLnBrk="0" hangingPunct="1">
        <a:lnSpc>
          <a:spcPct val="110000"/>
        </a:lnSpc>
        <a:spcBef>
          <a:spcPts val="600"/>
        </a:spcBef>
        <a:buClr>
          <a:schemeClr val="accent1"/>
        </a:buClr>
        <a:buFont typeface="Arial" panose="020B0604020202020204" pitchFamily="34" charset="0"/>
        <a:buChar char="•"/>
        <a:defRPr sz="1700" kern="1200">
          <a:solidFill>
            <a:schemeClr val="tx1"/>
          </a:solidFill>
          <a:latin typeface="+mn-lt"/>
          <a:ea typeface="+mn-ea"/>
          <a:cs typeface="+mn-cs"/>
        </a:defRPr>
      </a:lvl3pPr>
      <a:lvl4pPr marL="9144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4pPr>
      <a:lvl5pPr marL="11430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hyperlink" Target="https://www.oercommons.org/courseware/lesson/72226" TargetMode="Externa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blogs.lse.ac.uk/lti/2015/09/08/new-features-for-moodle/" TargetMode="External"/><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iphonemod.net/office-365-rename-microsoft-365.html"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edtechmethods.com/student-posts/lesson-proposal/" TargetMode="External"/><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virtuallibrary.info/referencing.html" TargetMode="External"/><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2">
            <a:extLst>
              <a:ext uri="{FF2B5EF4-FFF2-40B4-BE49-F238E27FC236}">
                <a16:creationId xmlns:a16="http://schemas.microsoft.com/office/drawing/2014/main" id="{A88F843D-1C1B-C740-AC27-E3238D0F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4">
            <a:extLst>
              <a:ext uri="{FF2B5EF4-FFF2-40B4-BE49-F238E27FC236}">
                <a16:creationId xmlns:a16="http://schemas.microsoft.com/office/drawing/2014/main" id="{A21C8291-E3D5-4240-8FF4-E5213CBCC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21302"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41" name="Rectangle 36">
            <a:extLst>
              <a:ext uri="{FF2B5EF4-FFF2-40B4-BE49-F238E27FC236}">
                <a16:creationId xmlns:a16="http://schemas.microsoft.com/office/drawing/2014/main" id="{08B44AFE-C181-7047-8CC9-CA00BD385E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18433"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p:cNvSpPr>
            <a:spLocks noGrp="1"/>
          </p:cNvSpPr>
          <p:nvPr>
            <p:ph type="ctrTitle"/>
          </p:nvPr>
        </p:nvSpPr>
        <p:spPr>
          <a:xfrm>
            <a:off x="4701396" y="3432498"/>
            <a:ext cx="5291780" cy="3537109"/>
          </a:xfrm>
        </p:spPr>
        <p:txBody>
          <a:bodyPr>
            <a:normAutofit fontScale="90000"/>
          </a:bodyPr>
          <a:lstStyle/>
          <a:p>
            <a:pPr>
              <a:lnSpc>
                <a:spcPct val="90000"/>
              </a:lnSpc>
            </a:pPr>
            <a:r>
              <a:rPr lang="en-GB" sz="2000">
                <a:latin typeface="Arial Nova"/>
              </a:rPr>
              <a:t>LCHS4002</a:t>
            </a:r>
            <a:br>
              <a:rPr lang="en-GB" sz="2000">
                <a:latin typeface="Arial Nova"/>
              </a:rPr>
            </a:br>
            <a:r>
              <a:rPr lang="en-GB" sz="2000">
                <a:latin typeface="Arial Nova"/>
              </a:rPr>
              <a:t>Digital Skills and Research Methods</a:t>
            </a:r>
            <a:br>
              <a:rPr lang="en-GB" sz="2000"/>
            </a:br>
            <a:br>
              <a:rPr lang="en-GB" sz="2000"/>
            </a:br>
            <a:r>
              <a:rPr lang="en-GB" sz="2000">
                <a:latin typeface="Arial Nova"/>
              </a:rPr>
              <a:t>Naima Amin: 2222407</a:t>
            </a:r>
            <a:br>
              <a:rPr lang="en-GB" sz="2000">
                <a:latin typeface="Arial Nova"/>
              </a:rPr>
            </a:br>
            <a:r>
              <a:rPr lang="en-GB" sz="2000">
                <a:latin typeface="Arial Nova"/>
              </a:rPr>
              <a:t>Samina </a:t>
            </a:r>
            <a:r>
              <a:rPr lang="en-GB" sz="2000" err="1">
                <a:latin typeface="Arial Nova"/>
              </a:rPr>
              <a:t>Choglay</a:t>
            </a:r>
            <a:r>
              <a:rPr lang="en-GB" sz="2000">
                <a:latin typeface="Arial Nova"/>
              </a:rPr>
              <a:t>: 2220785</a:t>
            </a:r>
            <a:br>
              <a:rPr lang="en-GB" sz="2000">
                <a:latin typeface="Arial Nova"/>
              </a:rPr>
            </a:br>
            <a:r>
              <a:rPr lang="en-GB" sz="2000">
                <a:latin typeface="Arial Nova"/>
              </a:rPr>
              <a:t>Fatima Ali: 2222409</a:t>
            </a:r>
            <a:br>
              <a:rPr lang="en-GB" sz="2000">
                <a:latin typeface="Arial Nova"/>
              </a:rPr>
            </a:br>
            <a:r>
              <a:rPr lang="en-GB" sz="2000">
                <a:latin typeface="Arial Nova"/>
              </a:rPr>
              <a:t>Lecturer's Name: Dr Olu Adegbite</a:t>
            </a:r>
            <a:br>
              <a:rPr lang="en-GB" sz="2000">
                <a:latin typeface="Arial Nova"/>
              </a:rPr>
            </a:br>
            <a:r>
              <a:rPr lang="en-GB" sz="2000">
                <a:latin typeface="Arial Nova"/>
              </a:rPr>
              <a:t>ASSIGNMENT COPMPONET 1 – GROUP PRESENTATION ARE DIGITAL SKILLS IMPORTANT FOR STUDY AND WORK?</a:t>
            </a:r>
            <a:br>
              <a:rPr lang="en-GB" sz="2000"/>
            </a:br>
            <a:br>
              <a:rPr lang="en-GB" sz="2000"/>
            </a:br>
            <a:br>
              <a:rPr lang="en-GB" sz="1500"/>
            </a:br>
            <a:br>
              <a:rPr lang="en-GB" sz="1500"/>
            </a:br>
            <a:br>
              <a:rPr lang="en-GB" sz="1500"/>
            </a:br>
            <a:br>
              <a:rPr lang="en-GB" sz="1500"/>
            </a:br>
            <a:endParaRPr lang="en-GB" sz="1500"/>
          </a:p>
        </p:txBody>
      </p:sp>
      <p:pic>
        <p:nvPicPr>
          <p:cNvPr id="6" name="Picture 3">
            <a:extLst>
              <a:ext uri="{FF2B5EF4-FFF2-40B4-BE49-F238E27FC236}">
                <a16:creationId xmlns:a16="http://schemas.microsoft.com/office/drawing/2014/main" id="{23C2E04B-36D2-2022-FE24-6F07238F3C5C}"/>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6250" b="6250"/>
          <a:stretch/>
        </p:blipFill>
        <p:spPr>
          <a:xfrm>
            <a:off x="121796" y="1567020"/>
            <a:ext cx="4281189" cy="2440330"/>
          </a:xfrm>
          <a:prstGeom prst="rect">
            <a:avLst/>
          </a:prstGeom>
        </p:spPr>
      </p:pic>
      <p:sp>
        <p:nvSpPr>
          <p:cNvPr id="8" name="TextBox 7">
            <a:extLst>
              <a:ext uri="{FF2B5EF4-FFF2-40B4-BE49-F238E27FC236}">
                <a16:creationId xmlns:a16="http://schemas.microsoft.com/office/drawing/2014/main" id="{5DE4B983-4B97-7557-7BFB-09A9E0BECADD}"/>
              </a:ext>
            </a:extLst>
          </p:cNvPr>
          <p:cNvSpPr txBox="1"/>
          <p:nvPr/>
        </p:nvSpPr>
        <p:spPr>
          <a:xfrm>
            <a:off x="4046837" y="3058297"/>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sz="2000"/>
          </a:p>
        </p:txBody>
      </p:sp>
      <p:sp>
        <p:nvSpPr>
          <p:cNvPr id="10" name="TextBox 9">
            <a:extLst>
              <a:ext uri="{FF2B5EF4-FFF2-40B4-BE49-F238E27FC236}">
                <a16:creationId xmlns:a16="http://schemas.microsoft.com/office/drawing/2014/main" id="{0AE28911-F8C7-E75E-1540-2B337951E6D2}"/>
              </a:ext>
            </a:extLst>
          </p:cNvPr>
          <p:cNvSpPr txBox="1"/>
          <p:nvPr/>
        </p:nvSpPr>
        <p:spPr>
          <a:xfrm>
            <a:off x="10225216" y="5959415"/>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2" name="TextBox 11">
            <a:extLst>
              <a:ext uri="{FF2B5EF4-FFF2-40B4-BE49-F238E27FC236}">
                <a16:creationId xmlns:a16="http://schemas.microsoft.com/office/drawing/2014/main" id="{630D51C2-12D3-2C0D-CF27-6A21A07BFF1F}"/>
              </a:ext>
            </a:extLst>
          </p:cNvPr>
          <p:cNvSpPr txBox="1"/>
          <p:nvPr/>
        </p:nvSpPr>
        <p:spPr>
          <a:xfrm>
            <a:off x="1451918" y="5560540"/>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 name="Subtitle 2"/>
          <p:cNvSpPr>
            <a:spLocks noGrp="1"/>
          </p:cNvSpPr>
          <p:nvPr>
            <p:ph type="subTitle" idx="1"/>
          </p:nvPr>
        </p:nvSpPr>
        <p:spPr>
          <a:xfrm>
            <a:off x="6651745" y="-1707970"/>
            <a:ext cx="4498976" cy="984885"/>
          </a:xfrm>
        </p:spPr>
        <p:txBody>
          <a:bodyPr anchor="ctr">
            <a:normAutofit/>
          </a:bodyPr>
          <a:lstStyle/>
          <a:p>
            <a:pPr algn="r"/>
            <a:endParaRPr lang="en-GB">
              <a:solidFill>
                <a:schemeClr val="tx1">
                  <a:alpha val="60000"/>
                </a:schemeClr>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9" name="Rectangle 180">
            <a:extLst>
              <a:ext uri="{FF2B5EF4-FFF2-40B4-BE49-F238E27FC236}">
                <a16:creationId xmlns:a16="http://schemas.microsoft.com/office/drawing/2014/main" id="{C868C70C-E5C4-CD47-888C-FCB3373B6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D20CA0-050E-DF60-3128-9A7A0189197F}"/>
              </a:ext>
            </a:extLst>
          </p:cNvPr>
          <p:cNvSpPr>
            <a:spLocks noGrp="1"/>
          </p:cNvSpPr>
          <p:nvPr>
            <p:ph type="title"/>
          </p:nvPr>
        </p:nvSpPr>
        <p:spPr>
          <a:xfrm>
            <a:off x="565151" y="455362"/>
            <a:ext cx="6881728" cy="1550419"/>
          </a:xfrm>
        </p:spPr>
        <p:txBody>
          <a:bodyPr>
            <a:normAutofit/>
          </a:bodyPr>
          <a:lstStyle/>
          <a:p>
            <a:r>
              <a:rPr lang="en-GB"/>
              <a:t>               Introduction</a:t>
            </a:r>
          </a:p>
        </p:txBody>
      </p:sp>
      <p:sp>
        <p:nvSpPr>
          <p:cNvPr id="167" name="Content Placeholder 2">
            <a:extLst>
              <a:ext uri="{FF2B5EF4-FFF2-40B4-BE49-F238E27FC236}">
                <a16:creationId xmlns:a16="http://schemas.microsoft.com/office/drawing/2014/main" id="{10A21629-00F1-8F55-DA28-11E36DB9E075}"/>
              </a:ext>
            </a:extLst>
          </p:cNvPr>
          <p:cNvSpPr>
            <a:spLocks noGrp="1"/>
          </p:cNvSpPr>
          <p:nvPr>
            <p:ph idx="1"/>
          </p:nvPr>
        </p:nvSpPr>
        <p:spPr>
          <a:xfrm>
            <a:off x="451694" y="1361717"/>
            <a:ext cx="7090663" cy="4466926"/>
          </a:xfrm>
        </p:spPr>
        <p:txBody>
          <a:bodyPr vert="horz" lIns="91440" tIns="45720" rIns="91440" bIns="45720" rtlCol="0" anchor="t">
            <a:noAutofit/>
          </a:bodyPr>
          <a:lstStyle/>
          <a:p>
            <a:pPr marL="0" indent="0">
              <a:lnSpc>
                <a:spcPct val="100000"/>
              </a:lnSpc>
              <a:spcBef>
                <a:spcPts val="0"/>
              </a:spcBef>
              <a:buNone/>
            </a:pPr>
            <a:r>
              <a:rPr lang="en-GB" sz="1400">
                <a:ea typeface="+mn-lt"/>
                <a:cs typeface="+mn-lt"/>
              </a:rPr>
              <a:t>Which digital tool is most used by students at UWTSD?</a:t>
            </a:r>
            <a:endParaRPr lang="en-US" sz="1400">
              <a:ea typeface="+mn-lt"/>
              <a:cs typeface="+mn-lt"/>
            </a:endParaRPr>
          </a:p>
          <a:p>
            <a:pPr marL="0" indent="0">
              <a:lnSpc>
                <a:spcPct val="100000"/>
              </a:lnSpc>
              <a:spcBef>
                <a:spcPts val="0"/>
              </a:spcBef>
              <a:buNone/>
            </a:pPr>
            <a:endParaRPr lang="en-GB" sz="1400">
              <a:ea typeface="+mn-lt"/>
              <a:cs typeface="+mn-lt"/>
            </a:endParaRPr>
          </a:p>
          <a:p>
            <a:pPr marL="0" indent="0">
              <a:lnSpc>
                <a:spcPct val="100000"/>
              </a:lnSpc>
              <a:spcBef>
                <a:spcPts val="0"/>
              </a:spcBef>
              <a:buNone/>
            </a:pPr>
            <a:r>
              <a:rPr lang="en-GB" sz="1400">
                <a:ea typeface="+mn-lt"/>
                <a:cs typeface="+mn-lt"/>
              </a:rPr>
              <a:t>There are many tools available to the students at UWTSD, the most used tools are Microsoft 365 and Moodle.</a:t>
            </a:r>
            <a:endParaRPr lang="en-US" sz="1400">
              <a:ea typeface="+mn-lt"/>
              <a:cs typeface="+mn-lt"/>
            </a:endParaRPr>
          </a:p>
          <a:p>
            <a:pPr>
              <a:lnSpc>
                <a:spcPct val="100000"/>
              </a:lnSpc>
              <a:spcBef>
                <a:spcPts val="0"/>
              </a:spcBef>
            </a:pPr>
            <a:r>
              <a:rPr lang="en-GB" sz="1400">
                <a:ea typeface="+mn-lt"/>
                <a:cs typeface="+mn-lt"/>
              </a:rPr>
              <a:t>The students have many advantages of having these apps on their mobile phones so they can submit their work, do research on in the library app.</a:t>
            </a:r>
          </a:p>
          <a:p>
            <a:pPr marL="285750" indent="-285750">
              <a:lnSpc>
                <a:spcPct val="100000"/>
              </a:lnSpc>
              <a:spcBef>
                <a:spcPts val="0"/>
              </a:spcBef>
            </a:pPr>
            <a:r>
              <a:rPr lang="en-GB" sz="1400">
                <a:ea typeface="+mn-lt"/>
                <a:cs typeface="+mn-lt"/>
              </a:rPr>
              <a:t>Moodle is used to see what assignments and guidance we would need to follow each week. There are different aspects in the Moodle app.</a:t>
            </a:r>
          </a:p>
          <a:p>
            <a:pPr>
              <a:lnSpc>
                <a:spcPct val="100000"/>
              </a:lnSpc>
              <a:spcBef>
                <a:spcPts val="0"/>
              </a:spcBef>
            </a:pPr>
            <a:r>
              <a:rPr lang="en-GB" sz="1400">
                <a:ea typeface="+mn-lt"/>
                <a:cs typeface="+mn-lt"/>
              </a:rPr>
              <a:t>Rationale information for Moodle will be explained.</a:t>
            </a:r>
          </a:p>
          <a:p>
            <a:pPr>
              <a:lnSpc>
                <a:spcPct val="100000"/>
              </a:lnSpc>
              <a:spcBef>
                <a:spcPts val="0"/>
              </a:spcBef>
            </a:pPr>
            <a:r>
              <a:rPr lang="en-GB" sz="1400">
                <a:ea typeface="+mn-lt"/>
                <a:cs typeface="+mn-lt"/>
              </a:rPr>
              <a:t>Ethical consideration is the other aspect which will be presented in more detail. This will include Data Protection act, policy and Respect. These three will be explained in detail by Naima.</a:t>
            </a:r>
            <a:endParaRPr lang="en-US" sz="1400">
              <a:ea typeface="+mn-lt"/>
              <a:cs typeface="+mn-lt"/>
            </a:endParaRPr>
          </a:p>
          <a:p>
            <a:pPr>
              <a:lnSpc>
                <a:spcPct val="100000"/>
              </a:lnSpc>
              <a:spcBef>
                <a:spcPts val="0"/>
              </a:spcBef>
            </a:pPr>
            <a:r>
              <a:rPr lang="en-GB" sz="1400">
                <a:ea typeface="+mn-lt"/>
                <a:cs typeface="+mn-lt"/>
              </a:rPr>
              <a:t>Microsoft 365 has all the apps to do our assignments, you can also make slides on power point which we can send via email to our lecturer's.</a:t>
            </a:r>
          </a:p>
          <a:p>
            <a:pPr>
              <a:lnSpc>
                <a:spcPct val="100000"/>
              </a:lnSpc>
              <a:spcBef>
                <a:spcPts val="0"/>
              </a:spcBef>
            </a:pPr>
            <a:r>
              <a:rPr lang="en-GB" sz="1400">
                <a:ea typeface="+mn-lt"/>
                <a:cs typeface="+mn-lt"/>
              </a:rPr>
              <a:t>We use the MS word and Power Point in our University.</a:t>
            </a:r>
            <a:endParaRPr lang="en-US" sz="1400">
              <a:ea typeface="+mn-lt"/>
              <a:cs typeface="+mn-lt"/>
            </a:endParaRPr>
          </a:p>
          <a:p>
            <a:pPr>
              <a:lnSpc>
                <a:spcPct val="100000"/>
              </a:lnSpc>
              <a:spcBef>
                <a:spcPts val="0"/>
              </a:spcBef>
            </a:pPr>
            <a:r>
              <a:rPr lang="en-GB" sz="1400">
                <a:ea typeface="+mn-lt"/>
                <a:cs typeface="+mn-lt"/>
              </a:rPr>
              <a:t>Proposed Method is who is using it and who is providing the skills, how does this work and what can you achieve from these skills.</a:t>
            </a:r>
          </a:p>
          <a:p>
            <a:pPr>
              <a:lnSpc>
                <a:spcPct val="100000"/>
              </a:lnSpc>
              <a:spcBef>
                <a:spcPts val="0"/>
              </a:spcBef>
            </a:pPr>
            <a:r>
              <a:rPr lang="en-GB" sz="1400">
                <a:ea typeface="+mn-lt"/>
                <a:cs typeface="+mn-lt"/>
              </a:rPr>
              <a:t>Hypothesis, digital skills are defined as the ability to find, evaluate, use, share, and create content using digital devices such as computers and smartphones. Samina will explain in more detail.</a:t>
            </a:r>
            <a:endParaRPr lang="en-US" sz="1400">
              <a:ea typeface="+mn-lt"/>
              <a:cs typeface="+mn-lt"/>
            </a:endParaRPr>
          </a:p>
          <a:p>
            <a:pPr>
              <a:lnSpc>
                <a:spcPct val="100000"/>
              </a:lnSpc>
            </a:pPr>
            <a:endParaRPr lang="en-GB" sz="1400"/>
          </a:p>
        </p:txBody>
      </p:sp>
      <p:pic>
        <p:nvPicPr>
          <p:cNvPr id="34" name="Picture 34" descr="Graphical user interface, application&#10;&#10;Description automatically generated">
            <a:extLst>
              <a:ext uri="{FF2B5EF4-FFF2-40B4-BE49-F238E27FC236}">
                <a16:creationId xmlns:a16="http://schemas.microsoft.com/office/drawing/2014/main" id="{A8F4C02C-8D50-5BD0-54C8-1912270BA7AA}"/>
              </a:ext>
            </a:extLst>
          </p:cNvPr>
          <p:cNvPicPr>
            <a:picLocks noChangeAspect="1"/>
          </p:cNvPicPr>
          <p:nvPr/>
        </p:nvPicPr>
        <p:blipFill rotWithShape="1">
          <a:blip r:embed="rId2"/>
          <a:srcRect r="-2" b="7564"/>
          <a:stretch/>
        </p:blipFill>
        <p:spPr>
          <a:xfrm>
            <a:off x="8018632" y="10"/>
            <a:ext cx="4173368" cy="6857990"/>
          </a:xfrm>
          <a:prstGeom prst="rect">
            <a:avLst/>
          </a:prstGeom>
        </p:spPr>
      </p:pic>
      <p:sp>
        <p:nvSpPr>
          <p:cNvPr id="200" name="Rectangle 182">
            <a:extLst>
              <a:ext uri="{FF2B5EF4-FFF2-40B4-BE49-F238E27FC236}">
                <a16:creationId xmlns:a16="http://schemas.microsoft.com/office/drawing/2014/main" id="{D8C68F39-5E8A-844C-A8FD-394F253C1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18632"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1" name="Rectangle 184">
            <a:extLst>
              <a:ext uri="{FF2B5EF4-FFF2-40B4-BE49-F238E27FC236}">
                <a16:creationId xmlns:a16="http://schemas.microsoft.com/office/drawing/2014/main" id="{BC583CEB-AC2B-2640-94F6-5958E6BC5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18632"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TextBox 66">
            <a:extLst>
              <a:ext uri="{FF2B5EF4-FFF2-40B4-BE49-F238E27FC236}">
                <a16:creationId xmlns:a16="http://schemas.microsoft.com/office/drawing/2014/main" id="{89BF5A16-AA1B-5986-B629-A79F985B25E2}"/>
              </a:ext>
            </a:extLst>
          </p:cNvPr>
          <p:cNvSpPr txBox="1"/>
          <p:nvPr/>
        </p:nvSpPr>
        <p:spPr>
          <a:xfrm>
            <a:off x="9359173" y="6870700"/>
            <a:ext cx="2832827"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BY-SA-NC</a:t>
            </a:r>
            <a:r>
              <a:rPr lang="en-US" sz="700">
                <a:solidFill>
                  <a:srgbClr val="FFFFFF"/>
                </a:solidFill>
              </a:rPr>
              <a:t>.</a:t>
            </a:r>
          </a:p>
        </p:txBody>
      </p:sp>
      <p:sp>
        <p:nvSpPr>
          <p:cNvPr id="75" name="TextBox 74">
            <a:extLst>
              <a:ext uri="{FF2B5EF4-FFF2-40B4-BE49-F238E27FC236}">
                <a16:creationId xmlns:a16="http://schemas.microsoft.com/office/drawing/2014/main" id="{BD057EEB-16E3-B346-4EDC-F69D80FC2416}"/>
              </a:ext>
            </a:extLst>
          </p:cNvPr>
          <p:cNvSpPr txBox="1"/>
          <p:nvPr/>
        </p:nvSpPr>
        <p:spPr>
          <a:xfrm>
            <a:off x="6513646" y="6870700"/>
            <a:ext cx="2832827"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4069596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9">
            <a:extLst>
              <a:ext uri="{FF2B5EF4-FFF2-40B4-BE49-F238E27FC236}">
                <a16:creationId xmlns:a16="http://schemas.microsoft.com/office/drawing/2014/main" id="{C868C70C-E5C4-CD47-888C-FCB3373B6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0947F8-7052-ED74-5F9E-68A043545F62}"/>
              </a:ext>
            </a:extLst>
          </p:cNvPr>
          <p:cNvSpPr>
            <a:spLocks noGrp="1"/>
          </p:cNvSpPr>
          <p:nvPr>
            <p:ph type="title"/>
          </p:nvPr>
        </p:nvSpPr>
        <p:spPr>
          <a:xfrm>
            <a:off x="1587710" y="455362"/>
            <a:ext cx="9486690" cy="1550419"/>
          </a:xfrm>
        </p:spPr>
        <p:txBody>
          <a:bodyPr>
            <a:normAutofit/>
          </a:bodyPr>
          <a:lstStyle/>
          <a:p>
            <a:r>
              <a:rPr lang="en-GB"/>
              <a:t>            </a:t>
            </a:r>
            <a:r>
              <a:rPr lang="en-GB">
                <a:latin typeface="Neue Haas Grotesk Text Pro"/>
                <a:cs typeface="Arial"/>
              </a:rPr>
              <a:t>             Moodle</a:t>
            </a:r>
            <a:endParaRPr lang="en-GB">
              <a:latin typeface="Arial"/>
              <a:cs typeface="Arial"/>
            </a:endParaRPr>
          </a:p>
        </p:txBody>
      </p:sp>
      <p:sp>
        <p:nvSpPr>
          <p:cNvPr id="19" name="Rectangle 11">
            <a:extLst>
              <a:ext uri="{FF2B5EF4-FFF2-40B4-BE49-F238E27FC236}">
                <a16:creationId xmlns:a16="http://schemas.microsoft.com/office/drawing/2014/main" id="{D8C68F39-5E8A-844C-A8FD-394F253C1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3">
            <a:extLst>
              <a:ext uri="{FF2B5EF4-FFF2-40B4-BE49-F238E27FC236}">
                <a16:creationId xmlns:a16="http://schemas.microsoft.com/office/drawing/2014/main" id="{BC583CEB-AC2B-2640-94F6-5958E6BC5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21E330D-565A-5081-C166-91BBD969EEA4}"/>
              </a:ext>
            </a:extLst>
          </p:cNvPr>
          <p:cNvSpPr>
            <a:spLocks noGrp="1"/>
          </p:cNvSpPr>
          <p:nvPr>
            <p:ph idx="1"/>
          </p:nvPr>
        </p:nvSpPr>
        <p:spPr>
          <a:xfrm>
            <a:off x="1472336" y="1392783"/>
            <a:ext cx="6011700" cy="5165419"/>
          </a:xfrm>
        </p:spPr>
        <p:txBody>
          <a:bodyPr vert="horz" lIns="91440" tIns="45720" rIns="91440" bIns="45720" rtlCol="0" anchor="t">
            <a:noAutofit/>
          </a:bodyPr>
          <a:lstStyle/>
          <a:p>
            <a:pPr marL="285750" indent="-285750">
              <a:lnSpc>
                <a:spcPct val="100000"/>
              </a:lnSpc>
            </a:pPr>
            <a:r>
              <a:rPr lang="en-GB" sz="1400"/>
              <a:t>Moodle actually stands for Modular object-oriented </a:t>
            </a:r>
            <a:r>
              <a:rPr lang="en-GB" sz="1400" err="1"/>
              <a:t>dyanamic</a:t>
            </a:r>
            <a:r>
              <a:rPr lang="en-GB" sz="1400"/>
              <a:t> Learning Environment. Lungu[2007-2023].</a:t>
            </a:r>
            <a:endParaRPr lang="en-GB"/>
          </a:p>
          <a:p>
            <a:pPr>
              <a:lnSpc>
                <a:spcPct val="100000"/>
              </a:lnSpc>
            </a:pPr>
            <a:r>
              <a:rPr lang="en-GB" sz="1400"/>
              <a:t>Moodle is a commonly utilised technological facilitation tool to transfer language instruction and learning, it is emphasised that Moodle can be practically and effectively used to develop online coursework for instruction, opening up options for interaction and communication between teachers and students. [</a:t>
            </a:r>
            <a:r>
              <a:rPr lang="en-GB" sz="1400" err="1"/>
              <a:t>Suppaseteseree</a:t>
            </a:r>
            <a:r>
              <a:rPr lang="en-GB" sz="1400"/>
              <a:t> and </a:t>
            </a:r>
            <a:r>
              <a:rPr lang="en-GB" sz="1400" err="1"/>
              <a:t>Nutprapha</a:t>
            </a:r>
            <a:r>
              <a:rPr lang="en-GB" sz="1400"/>
              <a:t>, 2021].</a:t>
            </a:r>
            <a:endParaRPr lang="en-GB"/>
          </a:p>
          <a:p>
            <a:pPr>
              <a:lnSpc>
                <a:spcPct val="100000"/>
              </a:lnSpc>
            </a:pPr>
            <a:r>
              <a:rPr lang="en-GB" sz="1400"/>
              <a:t>Shi [2021]believes that Moodle supports  content management [courses ,homework],  As well  as synchronised and non- synchronised collaboration [forum, message board blog.].It can also be used effectively to handle the applicants for the course.</a:t>
            </a:r>
          </a:p>
          <a:p>
            <a:pPr>
              <a:lnSpc>
                <a:spcPct val="100000"/>
              </a:lnSpc>
            </a:pPr>
            <a:r>
              <a:rPr lang="en-GB" sz="1400"/>
              <a:t>According to </a:t>
            </a:r>
            <a:r>
              <a:rPr lang="en-GB" sz="1400" err="1"/>
              <a:t>Dofs</a:t>
            </a:r>
            <a:r>
              <a:rPr lang="en-GB" sz="1400"/>
              <a:t> and Hobbs[2021] due to the combined efforts of educators and specialists, Moodle is continuously updated. Therefore, the use of Moodle can be helpful in enabling collaboration and Learner-</a:t>
            </a:r>
            <a:r>
              <a:rPr lang="en-GB" sz="1400" err="1"/>
              <a:t>Centered</a:t>
            </a:r>
            <a:r>
              <a:rPr lang="en-GB" sz="1400"/>
              <a:t> learning environments while also promoting student autonomy.</a:t>
            </a:r>
          </a:p>
          <a:p>
            <a:pPr marL="0" indent="0">
              <a:lnSpc>
                <a:spcPct val="100000"/>
              </a:lnSpc>
              <a:buNone/>
            </a:pPr>
            <a:endParaRPr lang="en-GB" sz="1400"/>
          </a:p>
          <a:p>
            <a:pPr marL="0" indent="0">
              <a:lnSpc>
                <a:spcPct val="100000"/>
              </a:lnSpc>
              <a:buNone/>
            </a:pPr>
            <a:endParaRPr lang="en-GB" sz="1400"/>
          </a:p>
        </p:txBody>
      </p:sp>
      <p:pic>
        <p:nvPicPr>
          <p:cNvPr id="4" name="Picture 4" descr="Logo&#10;&#10;Description automatically generated">
            <a:extLst>
              <a:ext uri="{FF2B5EF4-FFF2-40B4-BE49-F238E27FC236}">
                <a16:creationId xmlns:a16="http://schemas.microsoft.com/office/drawing/2014/main" id="{D20F913A-7B72-A057-1692-71E575512CEA}"/>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2470" r="13126" b="-4"/>
          <a:stretch/>
        </p:blipFill>
        <p:spPr>
          <a:xfrm>
            <a:off x="8003756" y="1621910"/>
            <a:ext cx="3611880" cy="3616657"/>
          </a:xfrm>
          <a:prstGeom prst="rect">
            <a:avLst/>
          </a:prstGeom>
        </p:spPr>
      </p:pic>
      <p:sp>
        <p:nvSpPr>
          <p:cNvPr id="5" name="TextBox 4">
            <a:extLst>
              <a:ext uri="{FF2B5EF4-FFF2-40B4-BE49-F238E27FC236}">
                <a16:creationId xmlns:a16="http://schemas.microsoft.com/office/drawing/2014/main" id="{3DFBA448-21FD-AD70-357C-8F2E94C3FA4C}"/>
              </a:ext>
            </a:extLst>
          </p:cNvPr>
          <p:cNvSpPr txBox="1"/>
          <p:nvPr/>
        </p:nvSpPr>
        <p:spPr>
          <a:xfrm>
            <a:off x="8960727" y="5654835"/>
            <a:ext cx="266611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38927798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42C0B-BD68-642E-D7F7-F4B6846CC5FD}"/>
              </a:ext>
            </a:extLst>
          </p:cNvPr>
          <p:cNvSpPr>
            <a:spLocks noGrp="1"/>
          </p:cNvSpPr>
          <p:nvPr>
            <p:ph type="title"/>
          </p:nvPr>
        </p:nvSpPr>
        <p:spPr/>
        <p:txBody>
          <a:bodyPr/>
          <a:lstStyle/>
          <a:p>
            <a:r>
              <a:rPr lang="en-GB"/>
              <a:t>                      Moodle </a:t>
            </a:r>
          </a:p>
        </p:txBody>
      </p:sp>
      <p:sp>
        <p:nvSpPr>
          <p:cNvPr id="3" name="Content Placeholder 2">
            <a:extLst>
              <a:ext uri="{FF2B5EF4-FFF2-40B4-BE49-F238E27FC236}">
                <a16:creationId xmlns:a16="http://schemas.microsoft.com/office/drawing/2014/main" id="{C3BA1342-DAC4-5329-7284-07D9D1527A23}"/>
              </a:ext>
            </a:extLst>
          </p:cNvPr>
          <p:cNvSpPr>
            <a:spLocks noGrp="1"/>
          </p:cNvSpPr>
          <p:nvPr>
            <p:ph idx="1"/>
          </p:nvPr>
        </p:nvSpPr>
        <p:spPr/>
        <p:txBody>
          <a:bodyPr vert="horz" lIns="91440" tIns="45720" rIns="91440" bIns="45720" rtlCol="0" anchor="t">
            <a:normAutofit/>
          </a:bodyPr>
          <a:lstStyle/>
          <a:p>
            <a:pPr marL="342900" indent="-342900"/>
            <a:r>
              <a:rPr lang="en-GB"/>
              <a:t>Create varied curriculum activities, we can submit assignments, create discussion areas, use online dictionaries, conduct open polls, administer online tests, set up course </a:t>
            </a:r>
            <a:r>
              <a:rPr lang="en-GB" err="1"/>
              <a:t>calenders</a:t>
            </a:r>
            <a:r>
              <a:rPr lang="en-GB"/>
              <a:t> etc. Using the system's combined functions, each function can be customised to fit various course </a:t>
            </a:r>
            <a:r>
              <a:rPr lang="en-GB" err="1"/>
              <a:t>requirment's</a:t>
            </a:r>
            <a:r>
              <a:rPr lang="en-GB"/>
              <a:t> and is repeatable. Teachers can edit the survey questions and provide students the responses via course platform, teachers can decide </a:t>
            </a:r>
            <a:r>
              <a:rPr lang="en-GB" err="1"/>
              <a:t>wheather</a:t>
            </a:r>
            <a:r>
              <a:rPr lang="en-GB"/>
              <a:t> to allow students to browse in addition to viewing online results or downloading materials. </a:t>
            </a:r>
            <a:r>
              <a:rPr lang="en-GB" err="1"/>
              <a:t>Jiahou</a:t>
            </a:r>
            <a:r>
              <a:rPr lang="en-GB"/>
              <a:t> [2018].</a:t>
            </a:r>
          </a:p>
        </p:txBody>
      </p:sp>
    </p:spTree>
    <p:extLst>
      <p:ext uri="{BB962C8B-B14F-4D97-AF65-F5344CB8AC3E}">
        <p14:creationId xmlns:p14="http://schemas.microsoft.com/office/powerpoint/2010/main" val="10014914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9">
            <a:extLst>
              <a:ext uri="{FF2B5EF4-FFF2-40B4-BE49-F238E27FC236}">
                <a16:creationId xmlns:a16="http://schemas.microsoft.com/office/drawing/2014/main" id="{C868C70C-E5C4-CD47-888C-FCB3373B6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graphical user interface&#10;&#10;Description automatically generated">
            <a:extLst>
              <a:ext uri="{FF2B5EF4-FFF2-40B4-BE49-F238E27FC236}">
                <a16:creationId xmlns:a16="http://schemas.microsoft.com/office/drawing/2014/main" id="{7A4B8973-6B75-0E21-EFD0-54513B12C51A}"/>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7134" r="-1" b="-1"/>
          <a:stretch/>
        </p:blipFill>
        <p:spPr>
          <a:xfrm>
            <a:off x="3048" y="-111750"/>
            <a:ext cx="12188952" cy="6857990"/>
          </a:xfrm>
          <a:prstGeom prst="rect">
            <a:avLst/>
          </a:prstGeom>
        </p:spPr>
      </p:pic>
      <p:sp>
        <p:nvSpPr>
          <p:cNvPr id="21" name="Rectangle">
            <a:extLst>
              <a:ext uri="{FF2B5EF4-FFF2-40B4-BE49-F238E27FC236}">
                <a16:creationId xmlns:a16="http://schemas.microsoft.com/office/drawing/2014/main" id="{F7C9FD24-3092-E04F-925D-C1183BF54C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7551978" cy="6858001"/>
          </a:xfrm>
          <a:prstGeom prst="rect">
            <a:avLst/>
          </a:prstGeom>
          <a:solidFill>
            <a:schemeClr val="bg1">
              <a:alpha val="85000"/>
            </a:schemeClr>
          </a:solidFill>
          <a:ln w="12700">
            <a:miter lim="400000"/>
          </a:ln>
        </p:spPr>
        <p:txBody>
          <a:bodyPr lIns="50800" tIns="50800" rIns="50800" bIns="50800" anchor="ctr"/>
          <a:lstStyle/>
          <a:p>
            <a:pPr algn="ctr" defTabSz="457200"/>
            <a:endParaRPr sz="2600" cap="all">
              <a:solidFill>
                <a:srgbClr val="FFFFFF"/>
              </a:solidFill>
              <a:sym typeface="Avenir Next"/>
            </a:endParaRPr>
          </a:p>
        </p:txBody>
      </p:sp>
      <p:sp>
        <p:nvSpPr>
          <p:cNvPr id="2" name="Title 1">
            <a:extLst>
              <a:ext uri="{FF2B5EF4-FFF2-40B4-BE49-F238E27FC236}">
                <a16:creationId xmlns:a16="http://schemas.microsoft.com/office/drawing/2014/main" id="{5CE640BF-2C69-3288-267A-F38FB71E9DDC}"/>
              </a:ext>
            </a:extLst>
          </p:cNvPr>
          <p:cNvSpPr>
            <a:spLocks noGrp="1"/>
          </p:cNvSpPr>
          <p:nvPr>
            <p:ph type="title"/>
          </p:nvPr>
        </p:nvSpPr>
        <p:spPr>
          <a:xfrm>
            <a:off x="565151" y="455362"/>
            <a:ext cx="6400798" cy="1550419"/>
          </a:xfrm>
        </p:spPr>
        <p:txBody>
          <a:bodyPr>
            <a:normAutofit/>
          </a:bodyPr>
          <a:lstStyle/>
          <a:p>
            <a:r>
              <a:rPr lang="en-GB"/>
              <a:t>         </a:t>
            </a:r>
            <a:r>
              <a:rPr lang="en-GB">
                <a:latin typeface="Arial"/>
                <a:cs typeface="Arial"/>
              </a:rPr>
              <a:t>Microsoft [365]</a:t>
            </a:r>
          </a:p>
        </p:txBody>
      </p:sp>
      <p:sp>
        <p:nvSpPr>
          <p:cNvPr id="3" name="Content Placeholder 2">
            <a:extLst>
              <a:ext uri="{FF2B5EF4-FFF2-40B4-BE49-F238E27FC236}">
                <a16:creationId xmlns:a16="http://schemas.microsoft.com/office/drawing/2014/main" id="{2CAF1A88-5538-ADFE-1A4A-3C2E590B14D0}"/>
              </a:ext>
            </a:extLst>
          </p:cNvPr>
          <p:cNvSpPr>
            <a:spLocks noGrp="1"/>
          </p:cNvSpPr>
          <p:nvPr>
            <p:ph idx="1"/>
          </p:nvPr>
        </p:nvSpPr>
        <p:spPr>
          <a:xfrm>
            <a:off x="6351" y="2160016"/>
            <a:ext cx="7477758" cy="4891352"/>
          </a:xfrm>
        </p:spPr>
        <p:txBody>
          <a:bodyPr vert="horz" lIns="91440" tIns="45720" rIns="91440" bIns="45720" rtlCol="0" anchor="t">
            <a:noAutofit/>
          </a:bodyPr>
          <a:lstStyle/>
          <a:p>
            <a:pPr>
              <a:lnSpc>
                <a:spcPct val="100000"/>
              </a:lnSpc>
            </a:pPr>
            <a:r>
              <a:rPr lang="en-GB" sz="1400">
                <a:latin typeface="Arial"/>
                <a:cs typeface="Arial"/>
              </a:rPr>
              <a:t>One of the digital skills that is often used at university by students is Micro soft  365 app , this is also found on the UWTSD student HWB app , all  assessments throughout the University will be done on the 365 app , this contains , words , PowerPoint, One drive and many more working points. </a:t>
            </a:r>
          </a:p>
          <a:p>
            <a:pPr>
              <a:lnSpc>
                <a:spcPct val="100000"/>
              </a:lnSpc>
            </a:pPr>
            <a:r>
              <a:rPr lang="en-GB" sz="1400">
                <a:latin typeface="Arial"/>
                <a:cs typeface="Arial"/>
              </a:rPr>
              <a:t>Its helps students to sharpen their technical skills in Micro soft teams' office .</a:t>
            </a:r>
          </a:p>
          <a:p>
            <a:pPr marL="0" indent="0">
              <a:lnSpc>
                <a:spcPct val="100000"/>
              </a:lnSpc>
              <a:buNone/>
            </a:pPr>
            <a:r>
              <a:rPr lang="en-GB" sz="1400">
                <a:latin typeface="Arial"/>
                <a:cs typeface="Arial"/>
              </a:rPr>
              <a:t> Micro soft 365 helps you creating words documents, page layouts, inserting images, bookmarks  and charts.  </a:t>
            </a:r>
            <a:endParaRPr lang="en-GB" sz="1400">
              <a:ea typeface="+mn-lt"/>
              <a:cs typeface="+mn-lt"/>
            </a:endParaRPr>
          </a:p>
          <a:p>
            <a:pPr marL="0" indent="0">
              <a:lnSpc>
                <a:spcPct val="100000"/>
              </a:lnSpc>
              <a:buNone/>
            </a:pPr>
            <a:r>
              <a:rPr lang="en-GB" sz="1400">
                <a:latin typeface="Arial"/>
                <a:cs typeface="Arial"/>
              </a:rPr>
              <a:t> Micro soft teams is a digital cloud application that brings conversations, meetings, filles and apps to Microsoft 365 a shared workshop to allow fluent  collaboration, communication and sharing tasks between colleagues / groups . PowerPoint presentations in group required assignments. With a supported collaborative learning  experience (Martin 2019).</a:t>
            </a:r>
            <a:endParaRPr lang="en-GB"/>
          </a:p>
          <a:p>
            <a:pPr marL="0" indent="0">
              <a:lnSpc>
                <a:spcPct val="100000"/>
              </a:lnSpc>
              <a:buNone/>
            </a:pPr>
            <a:r>
              <a:rPr lang="en-GB" sz="1400">
                <a:latin typeface="Arial"/>
                <a:cs typeface="Arial"/>
              </a:rPr>
              <a:t>   Microsoft has been proposed in seven core skills , technical , information, management, communication, collaboration, creativity and problem solving. (Jas 2020).</a:t>
            </a:r>
          </a:p>
          <a:p>
            <a:pPr>
              <a:buNone/>
            </a:pPr>
            <a:r>
              <a:rPr lang="en-GB" sz="1400">
                <a:latin typeface="Arial"/>
                <a:cs typeface="Arial"/>
              </a:rPr>
              <a:t>     Technology , has  always been part of the teaching and learning environment  There call it  the professional toolbox . This helps facilitate student learning.</a:t>
            </a:r>
            <a:br>
              <a:rPr lang="en-GB" sz="1400">
                <a:latin typeface="Arial"/>
                <a:cs typeface="Arial"/>
              </a:rPr>
            </a:br>
            <a:endParaRPr lang="en-GB" sz="1400">
              <a:ea typeface="+mn-lt"/>
              <a:cs typeface="+mn-lt"/>
            </a:endParaRPr>
          </a:p>
          <a:p>
            <a:pPr marL="0" indent="0">
              <a:lnSpc>
                <a:spcPct val="100000"/>
              </a:lnSpc>
              <a:buNone/>
            </a:pPr>
            <a:endParaRPr lang="en-GB" sz="1400">
              <a:latin typeface="Arial"/>
              <a:cs typeface="Arial"/>
            </a:endParaRPr>
          </a:p>
        </p:txBody>
      </p:sp>
      <p:sp>
        <p:nvSpPr>
          <p:cNvPr id="22" name="Rectangle 13">
            <a:extLst>
              <a:ext uri="{FF2B5EF4-FFF2-40B4-BE49-F238E27FC236}">
                <a16:creationId xmlns:a16="http://schemas.microsoft.com/office/drawing/2014/main" id="{D8C68F39-5E8A-844C-A8FD-394F253C1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7153"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5">
            <a:extLst>
              <a:ext uri="{FF2B5EF4-FFF2-40B4-BE49-F238E27FC236}">
                <a16:creationId xmlns:a16="http://schemas.microsoft.com/office/drawing/2014/main" id="{BC583CEB-AC2B-2640-94F6-5958E6BC5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7153"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0C4F5A8C-FDCD-D660-A019-FE86BA1AB2C7}"/>
              </a:ext>
            </a:extLst>
          </p:cNvPr>
          <p:cNvSpPr txBox="1"/>
          <p:nvPr/>
        </p:nvSpPr>
        <p:spPr>
          <a:xfrm>
            <a:off x="4988560" y="4075430"/>
            <a:ext cx="2743200" cy="317500"/>
          </a:xfrm>
          <a:prstGeom prst="rect">
            <a:avLst/>
          </a:prstGeom>
        </p:spPr>
        <p:txBody>
          <a:bodyPr lIns="91440" tIns="45720" rIns="91440" bIns="45720" anchor="t">
            <a:normAutofit/>
          </a:bodyPr>
          <a:lstStyle/>
          <a:p>
            <a:pPr>
              <a:lnSpc>
                <a:spcPct val="90000"/>
              </a:lnSpc>
              <a:spcAft>
                <a:spcPts val="600"/>
              </a:spcAft>
            </a:pPr>
            <a:endParaRPr lang="en-US" sz="1000"/>
          </a:p>
          <a:p>
            <a:pPr>
              <a:lnSpc>
                <a:spcPct val="90000"/>
              </a:lnSpc>
              <a:spcAft>
                <a:spcPts val="600"/>
              </a:spcAft>
            </a:pPr>
            <a:endParaRPr lang="en-US" sz="1000"/>
          </a:p>
        </p:txBody>
      </p:sp>
    </p:spTree>
    <p:extLst>
      <p:ext uri="{BB962C8B-B14F-4D97-AF65-F5344CB8AC3E}">
        <p14:creationId xmlns:p14="http://schemas.microsoft.com/office/powerpoint/2010/main" val="7743170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9">
            <a:extLst>
              <a:ext uri="{FF2B5EF4-FFF2-40B4-BE49-F238E27FC236}">
                <a16:creationId xmlns:a16="http://schemas.microsoft.com/office/drawing/2014/main" id="{C868C70C-E5C4-CD47-888C-FCB3373B6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F2CA5E-13DA-6F67-6048-2FDC46B89903}"/>
              </a:ext>
            </a:extLst>
          </p:cNvPr>
          <p:cNvSpPr>
            <a:spLocks noGrp="1"/>
          </p:cNvSpPr>
          <p:nvPr>
            <p:ph type="title"/>
          </p:nvPr>
        </p:nvSpPr>
        <p:spPr>
          <a:xfrm>
            <a:off x="1587710" y="455362"/>
            <a:ext cx="9486690" cy="1550419"/>
          </a:xfrm>
        </p:spPr>
        <p:txBody>
          <a:bodyPr>
            <a:normAutofit/>
          </a:bodyPr>
          <a:lstStyle/>
          <a:p>
            <a:r>
              <a:rPr lang="en-GB"/>
              <a:t>             Proposed Method </a:t>
            </a:r>
          </a:p>
        </p:txBody>
      </p:sp>
      <p:sp>
        <p:nvSpPr>
          <p:cNvPr id="21" name="Rectangle 11">
            <a:extLst>
              <a:ext uri="{FF2B5EF4-FFF2-40B4-BE49-F238E27FC236}">
                <a16:creationId xmlns:a16="http://schemas.microsoft.com/office/drawing/2014/main" id="{D8C68F39-5E8A-844C-A8FD-394F253C1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3">
            <a:extLst>
              <a:ext uri="{FF2B5EF4-FFF2-40B4-BE49-F238E27FC236}">
                <a16:creationId xmlns:a16="http://schemas.microsoft.com/office/drawing/2014/main" id="{BC583CEB-AC2B-2640-94F6-5958E6BC5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 device&#10;&#10;Description automatically generated">
            <a:extLst>
              <a:ext uri="{FF2B5EF4-FFF2-40B4-BE49-F238E27FC236}">
                <a16:creationId xmlns:a16="http://schemas.microsoft.com/office/drawing/2014/main" id="{31583A4E-88B7-082A-E2AB-E57A2364634B}"/>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32" r="4" b="4"/>
          <a:stretch/>
        </p:blipFill>
        <p:spPr>
          <a:xfrm>
            <a:off x="1591056" y="2238233"/>
            <a:ext cx="3611880" cy="3616657"/>
          </a:xfrm>
          <a:prstGeom prst="rect">
            <a:avLst/>
          </a:prstGeom>
        </p:spPr>
      </p:pic>
      <p:sp>
        <p:nvSpPr>
          <p:cNvPr id="3" name="Content Placeholder 2">
            <a:extLst>
              <a:ext uri="{FF2B5EF4-FFF2-40B4-BE49-F238E27FC236}">
                <a16:creationId xmlns:a16="http://schemas.microsoft.com/office/drawing/2014/main" id="{FE4F1BC6-0EA6-F20A-E7FB-159A95B6351A}"/>
              </a:ext>
            </a:extLst>
          </p:cNvPr>
          <p:cNvSpPr>
            <a:spLocks noGrp="1"/>
          </p:cNvSpPr>
          <p:nvPr>
            <p:ph idx="1"/>
          </p:nvPr>
        </p:nvSpPr>
        <p:spPr>
          <a:xfrm>
            <a:off x="5314211" y="1226973"/>
            <a:ext cx="6404867" cy="6164830"/>
          </a:xfrm>
        </p:spPr>
        <p:txBody>
          <a:bodyPr vert="horz" lIns="91440" tIns="45720" rIns="91440" bIns="45720" rtlCol="0" anchor="t">
            <a:noAutofit/>
          </a:bodyPr>
          <a:lstStyle/>
          <a:p>
            <a:pPr marL="0" indent="0">
              <a:lnSpc>
                <a:spcPct val="100000"/>
              </a:lnSpc>
              <a:buNone/>
            </a:pPr>
            <a:r>
              <a:rPr lang="en-GB" sz="1600">
                <a:latin typeface="Arial"/>
                <a:cs typeface="Arial"/>
              </a:rPr>
              <a:t>    Research Method are tools that are used to gather data.</a:t>
            </a:r>
            <a:endParaRPr lang="en-US" sz="1600">
              <a:latin typeface="Neue Haas Grotesk Text Pro"/>
              <a:cs typeface="Arial"/>
            </a:endParaRPr>
          </a:p>
          <a:p>
            <a:pPr marL="0" indent="0">
              <a:lnSpc>
                <a:spcPct val="100000"/>
              </a:lnSpc>
              <a:buNone/>
            </a:pPr>
            <a:r>
              <a:rPr lang="en-GB" sz="1600">
                <a:latin typeface="Arial"/>
                <a:cs typeface="Arial"/>
              </a:rPr>
              <a:t>    There are three types of interview used in social research :</a:t>
            </a:r>
            <a:endParaRPr lang="en-US" sz="1600">
              <a:latin typeface="Neue Haas Grotesk Text Pro"/>
              <a:cs typeface="Arial"/>
            </a:endParaRPr>
          </a:p>
          <a:p>
            <a:pPr marL="0" indent="0">
              <a:lnSpc>
                <a:spcPct val="100000"/>
              </a:lnSpc>
              <a:buNone/>
            </a:pPr>
            <a:r>
              <a:rPr lang="en-GB" sz="1600">
                <a:latin typeface="Arial"/>
                <a:cs typeface="Arial"/>
              </a:rPr>
              <a:t>    Unstructured or life history interviews .</a:t>
            </a:r>
          </a:p>
          <a:p>
            <a:pPr marL="0" indent="0">
              <a:lnSpc>
                <a:spcPct val="100000"/>
              </a:lnSpc>
              <a:buNone/>
            </a:pPr>
            <a:r>
              <a:rPr lang="en-GB" sz="1600">
                <a:latin typeface="Arial"/>
                <a:cs typeface="Arial"/>
              </a:rPr>
              <a:t>     Semi structured interviews and Structured interview.                           (Dawson  2009)</a:t>
            </a:r>
          </a:p>
          <a:p>
            <a:pPr indent="0">
              <a:lnSpc>
                <a:spcPct val="100000"/>
              </a:lnSpc>
            </a:pPr>
            <a:r>
              <a:rPr lang="en-GB" sz="1600">
                <a:latin typeface="Arial"/>
                <a:cs typeface="Arial"/>
              </a:rPr>
              <a:t>There is a wide range  of digital tools that can  be used for learning, conducting and sharing research and building profile, Information services provide digital skills and IT training which includes classroom-based software training packages used in universities. (University 10th sept 2021).</a:t>
            </a:r>
            <a:endParaRPr lang="en-GB" sz="1600">
              <a:latin typeface="Arial"/>
              <a:ea typeface="+mn-lt"/>
              <a:cs typeface="+mn-lt"/>
            </a:endParaRPr>
          </a:p>
          <a:p>
            <a:pPr marL="0" indent="0">
              <a:lnSpc>
                <a:spcPct val="100000"/>
              </a:lnSpc>
              <a:buNone/>
            </a:pPr>
            <a:endParaRPr lang="en-GB" sz="1600">
              <a:latin typeface="Arial"/>
              <a:cs typeface="Arial"/>
            </a:endParaRPr>
          </a:p>
          <a:p>
            <a:pPr indent="0">
              <a:lnSpc>
                <a:spcPct val="100000"/>
              </a:lnSpc>
            </a:pPr>
            <a:r>
              <a:rPr lang="en-GB" sz="1600">
                <a:latin typeface="Arial"/>
                <a:cs typeface="Arial"/>
              </a:rPr>
              <a:t>The stages of method are illustrated using examples from a published study, Used effectivity, with the leadership of experienced qualitative researcher, the framework method is systematic and flexible approach to analysing qualitative data and is appropriate for use in research teams even where not all members have previous experience of conducting qualitative research.(Sabina Rashid, 2013)</a:t>
            </a:r>
          </a:p>
          <a:p>
            <a:pPr indent="0">
              <a:lnSpc>
                <a:spcPct val="100000"/>
              </a:lnSpc>
            </a:pPr>
            <a:endParaRPr lang="en-GB" sz="1600">
              <a:latin typeface="Arial"/>
              <a:cs typeface="Arial"/>
            </a:endParaRPr>
          </a:p>
          <a:p>
            <a:pPr>
              <a:lnSpc>
                <a:spcPct val="100000"/>
              </a:lnSpc>
            </a:pPr>
            <a:endParaRPr lang="en-GB" sz="1400">
              <a:latin typeface="Arial"/>
              <a:cs typeface="Arial"/>
            </a:endParaRPr>
          </a:p>
          <a:p>
            <a:pPr>
              <a:lnSpc>
                <a:spcPct val="100000"/>
              </a:lnSpc>
            </a:pPr>
            <a:endParaRPr lang="en-GB" sz="1200">
              <a:latin typeface="Arial"/>
              <a:cs typeface="Arial"/>
            </a:endParaRPr>
          </a:p>
          <a:p>
            <a:pPr>
              <a:lnSpc>
                <a:spcPct val="100000"/>
              </a:lnSpc>
            </a:pPr>
            <a:endParaRPr lang="en-GB" sz="1200">
              <a:latin typeface="Arial"/>
              <a:cs typeface="Arial"/>
            </a:endParaRPr>
          </a:p>
          <a:p>
            <a:pPr>
              <a:lnSpc>
                <a:spcPct val="100000"/>
              </a:lnSpc>
            </a:pPr>
            <a:endParaRPr lang="en-GB" sz="1200"/>
          </a:p>
        </p:txBody>
      </p:sp>
      <p:sp>
        <p:nvSpPr>
          <p:cNvPr id="5" name="TextBox 4">
            <a:extLst>
              <a:ext uri="{FF2B5EF4-FFF2-40B4-BE49-F238E27FC236}">
                <a16:creationId xmlns:a16="http://schemas.microsoft.com/office/drawing/2014/main" id="{9135156E-872F-F0B7-204E-218CB50DB341}"/>
              </a:ext>
            </a:extLst>
          </p:cNvPr>
          <p:cNvSpPr txBox="1"/>
          <p:nvPr/>
        </p:nvSpPr>
        <p:spPr>
          <a:xfrm>
            <a:off x="2527204" y="5654835"/>
            <a:ext cx="267573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a:t>
            </a:r>
            <a:r>
              <a:rPr lang="en-US" sz="700">
                <a:solidFill>
                  <a:srgbClr val="FFFFFF"/>
                </a:solidFill>
              </a:rPr>
              <a:t>.</a:t>
            </a:r>
          </a:p>
        </p:txBody>
      </p:sp>
    </p:spTree>
    <p:extLst>
      <p:ext uri="{BB962C8B-B14F-4D97-AF65-F5344CB8AC3E}">
        <p14:creationId xmlns:p14="http://schemas.microsoft.com/office/powerpoint/2010/main" val="11871238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24">
            <a:extLst>
              <a:ext uri="{FF2B5EF4-FFF2-40B4-BE49-F238E27FC236}">
                <a16:creationId xmlns:a16="http://schemas.microsoft.com/office/drawing/2014/main" id="{C868C70C-E5C4-CD47-888C-FCB3373B6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6">
            <a:extLst>
              <a:ext uri="{FF2B5EF4-FFF2-40B4-BE49-F238E27FC236}">
                <a16:creationId xmlns:a16="http://schemas.microsoft.com/office/drawing/2014/main" id="{6DA97320-228E-48F3-BCFA-423F983C85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58144" y="566928"/>
            <a:ext cx="1133856" cy="6291072"/>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3" name="Rectangle 28">
            <a:extLst>
              <a:ext uri="{FF2B5EF4-FFF2-40B4-BE49-F238E27FC236}">
                <a16:creationId xmlns:a16="http://schemas.microsoft.com/office/drawing/2014/main" id="{2C9F0975-851A-4FEC-B19A-6EC12C0D54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25072" y="1"/>
            <a:ext cx="566928"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361442C3-839A-8A9E-4744-63B64F700FE2}"/>
              </a:ext>
            </a:extLst>
          </p:cNvPr>
          <p:cNvSpPr>
            <a:spLocks noGrp="1"/>
          </p:cNvSpPr>
          <p:nvPr>
            <p:ph type="title"/>
          </p:nvPr>
        </p:nvSpPr>
        <p:spPr>
          <a:xfrm>
            <a:off x="758952" y="455613"/>
            <a:ext cx="9428678" cy="1549400"/>
          </a:xfrm>
        </p:spPr>
        <p:txBody>
          <a:bodyPr>
            <a:normAutofit/>
          </a:bodyPr>
          <a:lstStyle/>
          <a:p>
            <a:r>
              <a:rPr lang="en-GB"/>
              <a:t>                              Ethical         </a:t>
            </a:r>
            <a:br>
              <a:rPr lang="en-GB"/>
            </a:br>
            <a:r>
              <a:rPr lang="en-GB"/>
              <a:t>                      Consideration</a:t>
            </a:r>
          </a:p>
        </p:txBody>
      </p:sp>
      <p:sp>
        <p:nvSpPr>
          <p:cNvPr id="15" name="Content Placeholder 2">
            <a:extLst>
              <a:ext uri="{FF2B5EF4-FFF2-40B4-BE49-F238E27FC236}">
                <a16:creationId xmlns:a16="http://schemas.microsoft.com/office/drawing/2014/main" id="{325089E9-1A4F-70E1-A16D-D5A745278F48}"/>
              </a:ext>
            </a:extLst>
          </p:cNvPr>
          <p:cNvSpPr>
            <a:spLocks noGrp="1"/>
          </p:cNvSpPr>
          <p:nvPr>
            <p:ph idx="1"/>
          </p:nvPr>
        </p:nvSpPr>
        <p:spPr>
          <a:xfrm>
            <a:off x="1172674" y="2233053"/>
            <a:ext cx="9666689" cy="3772889"/>
          </a:xfrm>
        </p:spPr>
        <p:txBody>
          <a:bodyPr vert="horz" lIns="91440" tIns="45720" rIns="91440" bIns="45720" rtlCol="0" anchor="t">
            <a:noAutofit/>
          </a:bodyPr>
          <a:lstStyle/>
          <a:p>
            <a:pPr indent="0" algn="just">
              <a:lnSpc>
                <a:spcPct val="100000"/>
              </a:lnSpc>
              <a:spcBef>
                <a:spcPts val="0"/>
              </a:spcBef>
            </a:pPr>
            <a:r>
              <a:rPr lang="en-GB" sz="1400">
                <a:ea typeface="+mn-lt"/>
                <a:cs typeface="+mn-lt"/>
              </a:rPr>
              <a:t>UWSTD has respect for all students and staff beliefs and Ethical backgrounds, the university is legally obliged to comply with the provisions of the General Data Protection Regulation [GDPR] which came into force on 25th May 2018.</a:t>
            </a:r>
            <a:endParaRPr lang="en-US" sz="1400">
              <a:ea typeface="+mn-lt"/>
              <a:cs typeface="+mn-lt"/>
            </a:endParaRPr>
          </a:p>
          <a:p>
            <a:pPr indent="0" algn="just">
              <a:lnSpc>
                <a:spcPct val="100000"/>
              </a:lnSpc>
              <a:spcBef>
                <a:spcPts val="0"/>
              </a:spcBef>
            </a:pPr>
            <a:endParaRPr lang="en-GB" sz="1400">
              <a:ea typeface="+mn-lt"/>
              <a:cs typeface="+mn-lt"/>
            </a:endParaRPr>
          </a:p>
          <a:p>
            <a:pPr indent="0" algn="just">
              <a:lnSpc>
                <a:spcPct val="100000"/>
              </a:lnSpc>
              <a:spcBef>
                <a:spcPts val="0"/>
              </a:spcBef>
            </a:pPr>
            <a:r>
              <a:rPr lang="en-GB" sz="1400">
                <a:ea typeface="+mn-lt"/>
                <a:cs typeface="+mn-lt"/>
              </a:rPr>
              <a:t>"Ethics helps us decide what we should do and why" ET AL [2016].</a:t>
            </a:r>
          </a:p>
          <a:p>
            <a:pPr indent="0" algn="just">
              <a:lnSpc>
                <a:spcPct val="100000"/>
              </a:lnSpc>
              <a:spcBef>
                <a:spcPts val="0"/>
              </a:spcBef>
            </a:pPr>
            <a:endParaRPr lang="en-GB" sz="1400">
              <a:ea typeface="+mn-lt"/>
              <a:cs typeface="+mn-lt"/>
            </a:endParaRPr>
          </a:p>
          <a:p>
            <a:pPr indent="0" algn="just">
              <a:lnSpc>
                <a:spcPct val="100000"/>
              </a:lnSpc>
              <a:spcBef>
                <a:spcPts val="0"/>
              </a:spcBef>
            </a:pPr>
            <a:r>
              <a:rPr lang="en-GB" sz="1400">
                <a:ea typeface="+mn-lt"/>
                <a:cs typeface="+mn-lt"/>
              </a:rPr>
              <a:t> Saunders et al [2019] outlines a series of key ethical principles that any researcher needs to be aware of, the first six principles apply to working with the participants. Students need to have respect for others, they should refrain from harming each other.</a:t>
            </a:r>
          </a:p>
          <a:p>
            <a:pPr indent="0" algn="just">
              <a:lnSpc>
                <a:spcPct val="100000"/>
              </a:lnSpc>
              <a:spcBef>
                <a:spcPts val="0"/>
              </a:spcBef>
            </a:pPr>
            <a:endParaRPr lang="en-GB" sz="1400">
              <a:ea typeface="+mn-lt"/>
              <a:cs typeface="+mn-lt"/>
            </a:endParaRPr>
          </a:p>
          <a:p>
            <a:pPr indent="0" algn="just">
              <a:lnSpc>
                <a:spcPct val="100000"/>
              </a:lnSpc>
              <a:spcBef>
                <a:spcPts val="0"/>
              </a:spcBef>
            </a:pPr>
            <a:r>
              <a:rPr lang="en-GB" sz="1400">
                <a:ea typeface="+mn-lt"/>
                <a:cs typeface="+mn-lt"/>
              </a:rPr>
              <a:t>Students need to have integrity, fairness and open-mindedness of the researcher, this entails acting honestly, encouraging correctness, and acting freely on the other hand, it also involves staying away from lying, being dishonest, misrepresenting data and findings, making rash commitments, and making empty promises. Any conflict of interest or business relationship should be disclosed as necessary. Et Al [2019].</a:t>
            </a:r>
          </a:p>
          <a:p>
            <a:pPr indent="0" algn="just">
              <a:lnSpc>
                <a:spcPct val="100000"/>
              </a:lnSpc>
              <a:spcBef>
                <a:spcPts val="0"/>
              </a:spcBef>
              <a:buNone/>
            </a:pPr>
            <a:endParaRPr lang="en-GB" sz="1400">
              <a:ea typeface="+mn-lt"/>
              <a:cs typeface="+mn-lt"/>
            </a:endParaRPr>
          </a:p>
          <a:p>
            <a:pPr algn="just">
              <a:lnSpc>
                <a:spcPct val="100000"/>
              </a:lnSpc>
              <a:spcBef>
                <a:spcPts val="0"/>
              </a:spcBef>
            </a:pPr>
            <a:endParaRPr lang="en-GB" sz="1400">
              <a:ea typeface="+mn-lt"/>
              <a:cs typeface="+mn-lt"/>
            </a:endParaRPr>
          </a:p>
        </p:txBody>
      </p:sp>
    </p:spTree>
    <p:extLst>
      <p:ext uri="{BB962C8B-B14F-4D97-AF65-F5344CB8AC3E}">
        <p14:creationId xmlns:p14="http://schemas.microsoft.com/office/powerpoint/2010/main" val="1005437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868C70C-E5C4-CD47-888C-FCB3373B6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278399-A7F2-8E4E-1C49-B859A66B8E6A}"/>
              </a:ext>
            </a:extLst>
          </p:cNvPr>
          <p:cNvSpPr>
            <a:spLocks noGrp="1"/>
          </p:cNvSpPr>
          <p:nvPr>
            <p:ph type="title"/>
          </p:nvPr>
        </p:nvSpPr>
        <p:spPr>
          <a:xfrm>
            <a:off x="576072" y="455362"/>
            <a:ext cx="3603625" cy="1550419"/>
          </a:xfrm>
        </p:spPr>
        <p:txBody>
          <a:bodyPr>
            <a:normAutofit/>
          </a:bodyPr>
          <a:lstStyle/>
          <a:p>
            <a:r>
              <a:rPr lang="en-GB" sz="2400"/>
              <a:t>                   Hypothesis</a:t>
            </a:r>
          </a:p>
        </p:txBody>
      </p:sp>
      <p:sp>
        <p:nvSpPr>
          <p:cNvPr id="3" name="Content Placeholder 2">
            <a:extLst>
              <a:ext uri="{FF2B5EF4-FFF2-40B4-BE49-F238E27FC236}">
                <a16:creationId xmlns:a16="http://schemas.microsoft.com/office/drawing/2014/main" id="{7937B29B-A30B-652F-4B1F-EC9AA32279F8}"/>
              </a:ext>
            </a:extLst>
          </p:cNvPr>
          <p:cNvSpPr>
            <a:spLocks noGrp="1"/>
          </p:cNvSpPr>
          <p:nvPr>
            <p:ph idx="1"/>
          </p:nvPr>
        </p:nvSpPr>
        <p:spPr>
          <a:xfrm>
            <a:off x="576072" y="2160016"/>
            <a:ext cx="3603625" cy="3926152"/>
          </a:xfrm>
        </p:spPr>
        <p:txBody>
          <a:bodyPr vert="horz" lIns="91440" tIns="45720" rIns="91440" bIns="45720" rtlCol="0" anchor="t">
            <a:normAutofit/>
          </a:bodyPr>
          <a:lstStyle/>
          <a:p>
            <a:pPr marL="0" indent="0">
              <a:buNone/>
            </a:pPr>
            <a:r>
              <a:rPr lang="en-GB"/>
              <a:t> </a:t>
            </a:r>
            <a:r>
              <a:rPr lang="en-GB" sz="1400"/>
              <a:t>In this study, it is expected that, we identify various digital tools used most by UWTSD students. </a:t>
            </a:r>
          </a:p>
          <a:p>
            <a:pPr marL="0" indent="0">
              <a:buNone/>
            </a:pPr>
            <a:r>
              <a:rPr lang="en-GB" sz="1400"/>
              <a:t> These tools have helped students to increase reading and writing , support for the learner's students to help build their confidence with using Microsoft works . </a:t>
            </a:r>
          </a:p>
          <a:p>
            <a:pPr marL="0" indent="0">
              <a:buNone/>
            </a:pPr>
            <a:r>
              <a:rPr lang="en-GB" sz="1400"/>
              <a:t>This is also convenient to make assignments and submit them online its makes students learning smarter.</a:t>
            </a:r>
          </a:p>
          <a:p>
            <a:pPr marL="0" indent="0">
              <a:buNone/>
            </a:pPr>
            <a:endParaRPr lang="en-GB" sz="1400"/>
          </a:p>
          <a:p>
            <a:pPr marL="0" indent="0">
              <a:buNone/>
            </a:pPr>
            <a:endParaRPr lang="en-GB" sz="1400"/>
          </a:p>
          <a:p>
            <a:pPr marL="0" indent="0">
              <a:buNone/>
            </a:pPr>
            <a:endParaRPr lang="en-GB" sz="1400"/>
          </a:p>
          <a:p>
            <a:pPr marL="0" indent="0">
              <a:buNone/>
            </a:pPr>
            <a:endParaRPr lang="en-GB" sz="1400"/>
          </a:p>
          <a:p>
            <a:pPr marL="0" indent="0">
              <a:buNone/>
            </a:pPr>
            <a:endParaRPr lang="en-GB" sz="1400"/>
          </a:p>
          <a:p>
            <a:pPr marL="0" indent="0">
              <a:buNone/>
            </a:pPr>
            <a:endParaRPr lang="en-GB" sz="1400"/>
          </a:p>
          <a:p>
            <a:pPr marL="0" indent="0">
              <a:buNone/>
            </a:pPr>
            <a:endParaRPr lang="en-GB" sz="1400"/>
          </a:p>
          <a:p>
            <a:pPr marL="0" indent="0">
              <a:buNone/>
            </a:pPr>
            <a:endParaRPr lang="en-GB" sz="1400"/>
          </a:p>
          <a:p>
            <a:endParaRPr lang="en-GB"/>
          </a:p>
          <a:p>
            <a:endParaRPr lang="en-GB"/>
          </a:p>
        </p:txBody>
      </p:sp>
      <p:pic>
        <p:nvPicPr>
          <p:cNvPr id="7" name="Picture 4">
            <a:extLst>
              <a:ext uri="{FF2B5EF4-FFF2-40B4-BE49-F238E27FC236}">
                <a16:creationId xmlns:a16="http://schemas.microsoft.com/office/drawing/2014/main" id="{F6EA2B26-1AED-1451-9D33-9A8DC0A2C8D0}"/>
              </a:ext>
            </a:extLst>
          </p:cNvPr>
          <p:cNvPicPr>
            <a:picLocks noChangeAspect="1"/>
          </p:cNvPicPr>
          <p:nvPr/>
        </p:nvPicPr>
        <p:blipFill rotWithShape="1">
          <a:blip r:embed="rId2"/>
          <a:srcRect l="17196" r="21751"/>
          <a:stretch/>
        </p:blipFill>
        <p:spPr>
          <a:xfrm>
            <a:off x="4748403" y="10"/>
            <a:ext cx="7443597" cy="6857990"/>
          </a:xfrm>
          <a:prstGeom prst="rect">
            <a:avLst/>
          </a:prstGeom>
        </p:spPr>
      </p:pic>
      <p:sp>
        <p:nvSpPr>
          <p:cNvPr id="11" name="Rectangle 10">
            <a:extLst>
              <a:ext uri="{FF2B5EF4-FFF2-40B4-BE49-F238E27FC236}">
                <a16:creationId xmlns:a16="http://schemas.microsoft.com/office/drawing/2014/main" id="{D8C68F39-5E8A-844C-A8FD-394F253C1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8403"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C583CEB-AC2B-2640-94F6-5958E6BC5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8403"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67882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868C70C-E5C4-CD47-888C-FCB3373B6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8C68F39-5E8A-844C-A8FD-394F253C1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C583CEB-AC2B-2640-94F6-5958E6BC5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921D08-463D-47A8-396F-C2F85D8FE997}"/>
              </a:ext>
            </a:extLst>
          </p:cNvPr>
          <p:cNvSpPr>
            <a:spLocks noGrp="1"/>
          </p:cNvSpPr>
          <p:nvPr>
            <p:ph type="title"/>
          </p:nvPr>
        </p:nvSpPr>
        <p:spPr>
          <a:xfrm>
            <a:off x="1587710" y="455362"/>
            <a:ext cx="9486690" cy="1550419"/>
          </a:xfrm>
        </p:spPr>
        <p:txBody>
          <a:bodyPr>
            <a:normAutofit/>
          </a:bodyPr>
          <a:lstStyle/>
          <a:p>
            <a:r>
              <a:rPr lang="en-GB"/>
              <a:t>              </a:t>
            </a:r>
            <a:r>
              <a:rPr lang="en-GB">
                <a:latin typeface="Arial"/>
                <a:cs typeface="Arial"/>
              </a:rPr>
              <a:t>  Reference List</a:t>
            </a:r>
          </a:p>
        </p:txBody>
      </p:sp>
      <p:sp>
        <p:nvSpPr>
          <p:cNvPr id="3" name="Content Placeholder 2">
            <a:extLst>
              <a:ext uri="{FF2B5EF4-FFF2-40B4-BE49-F238E27FC236}">
                <a16:creationId xmlns:a16="http://schemas.microsoft.com/office/drawing/2014/main" id="{B291677C-1C21-0593-4A77-0F50FB03AE26}"/>
              </a:ext>
            </a:extLst>
          </p:cNvPr>
          <p:cNvSpPr>
            <a:spLocks noGrp="1"/>
          </p:cNvSpPr>
          <p:nvPr>
            <p:ph idx="1"/>
          </p:nvPr>
        </p:nvSpPr>
        <p:spPr>
          <a:xfrm>
            <a:off x="886459" y="982028"/>
            <a:ext cx="6586579" cy="5968047"/>
          </a:xfrm>
        </p:spPr>
        <p:txBody>
          <a:bodyPr vert="horz" lIns="91440" tIns="45720" rIns="91440" bIns="45720" rtlCol="0" anchor="t">
            <a:noAutofit/>
          </a:bodyPr>
          <a:lstStyle/>
          <a:p>
            <a:pPr>
              <a:lnSpc>
                <a:spcPct val="100000"/>
              </a:lnSpc>
            </a:pPr>
            <a:r>
              <a:rPr lang="en-GB" sz="1400"/>
              <a:t>(GDPR) Came into force on 25th May,2018</a:t>
            </a:r>
          </a:p>
          <a:p>
            <a:pPr>
              <a:lnSpc>
                <a:spcPct val="100000"/>
              </a:lnSpc>
            </a:pPr>
            <a:r>
              <a:rPr lang="en-GB" sz="1400"/>
              <a:t>Yana </a:t>
            </a:r>
            <a:r>
              <a:rPr lang="en-GB" sz="1400" err="1"/>
              <a:t>Gudkova</a:t>
            </a:r>
            <a:r>
              <a:rPr lang="en-GB" sz="1400"/>
              <a:t>, </a:t>
            </a:r>
            <a:r>
              <a:rPr lang="en-GB" sz="1400" err="1"/>
              <a:t>Suetlance</a:t>
            </a:r>
            <a:r>
              <a:rPr lang="en-GB" sz="1400"/>
              <a:t> Reznikova, Mana </a:t>
            </a:r>
            <a:r>
              <a:rPr lang="en-GB" sz="1400" err="1"/>
              <a:t>Samoletova</a:t>
            </a:r>
            <a:r>
              <a:rPr lang="en-GB" sz="1400"/>
              <a:t>, and Elena </a:t>
            </a:r>
            <a:r>
              <a:rPr lang="en-GB" sz="1400" err="1"/>
              <a:t>Sytnikova</a:t>
            </a:r>
            <a:r>
              <a:rPr lang="en-GB" sz="1400"/>
              <a:t>. Southern Federal University, Rostov-On-Don, 344006, Russia (2021)</a:t>
            </a:r>
          </a:p>
          <a:p>
            <a:pPr>
              <a:lnSpc>
                <a:spcPct val="100000"/>
              </a:lnSpc>
            </a:pPr>
            <a:r>
              <a:rPr lang="en-GB" sz="1400"/>
              <a:t>Mifrah Ahmad Deakin University Melbourne Australia (2021)</a:t>
            </a:r>
          </a:p>
          <a:p>
            <a:pPr>
              <a:lnSpc>
                <a:spcPct val="100000"/>
              </a:lnSpc>
            </a:pPr>
            <a:r>
              <a:rPr lang="en-GB" sz="1400" err="1"/>
              <a:t>Hesaam</a:t>
            </a:r>
            <a:r>
              <a:rPr lang="en-GB" sz="1400"/>
              <a:t> Kashi Deakin University Melbourne Australia (2021)</a:t>
            </a:r>
          </a:p>
          <a:p>
            <a:pPr>
              <a:lnSpc>
                <a:spcPct val="100000"/>
              </a:lnSpc>
            </a:pPr>
            <a:r>
              <a:rPr lang="en-GB" sz="1400"/>
              <a:t> Evan Jaas, Ajam Van Deursen (2020)</a:t>
            </a:r>
          </a:p>
          <a:p>
            <a:pPr>
              <a:lnSpc>
                <a:spcPct val="100000"/>
              </a:lnSpc>
            </a:pPr>
            <a:r>
              <a:rPr lang="en-GB" sz="1400"/>
              <a:t>Article ref by the University of Edinburgh (10 Sept,2021)</a:t>
            </a:r>
          </a:p>
          <a:p>
            <a:pPr>
              <a:lnSpc>
                <a:spcPct val="100000"/>
              </a:lnSpc>
            </a:pPr>
            <a:r>
              <a:rPr lang="en-GB" sz="1400"/>
              <a:t>Barrett et al, (2016,p7)</a:t>
            </a:r>
          </a:p>
          <a:p>
            <a:pPr>
              <a:lnSpc>
                <a:spcPct val="100000"/>
              </a:lnSpc>
            </a:pPr>
            <a:r>
              <a:rPr lang="en-GB" sz="1400"/>
              <a:t>Saunders et al (2019)</a:t>
            </a:r>
          </a:p>
          <a:p>
            <a:pPr>
              <a:lnSpc>
                <a:spcPct val="100000"/>
              </a:lnSpc>
            </a:pPr>
            <a:r>
              <a:rPr lang="en-GB" sz="1400" err="1"/>
              <a:t>Suppaseteseree</a:t>
            </a:r>
            <a:r>
              <a:rPr lang="en-GB" sz="1400"/>
              <a:t> and </a:t>
            </a:r>
            <a:r>
              <a:rPr lang="en-GB" sz="1400" err="1"/>
              <a:t>Nutprapha</a:t>
            </a:r>
            <a:r>
              <a:rPr lang="en-GB" sz="1400"/>
              <a:t>, (2021)</a:t>
            </a:r>
          </a:p>
          <a:p>
            <a:pPr>
              <a:lnSpc>
                <a:spcPct val="100000"/>
              </a:lnSpc>
            </a:pPr>
            <a:r>
              <a:rPr lang="en-GB" sz="1400"/>
              <a:t>Doff and Hobbs (2021)</a:t>
            </a:r>
          </a:p>
          <a:p>
            <a:pPr>
              <a:lnSpc>
                <a:spcPct val="100000"/>
              </a:lnSpc>
            </a:pPr>
            <a:r>
              <a:rPr lang="en-GB" sz="1400"/>
              <a:t>Chatherine Dawson, (1.1.09).</a:t>
            </a:r>
          </a:p>
          <a:p>
            <a:pPr>
              <a:lnSpc>
                <a:spcPct val="100000"/>
              </a:lnSpc>
            </a:pPr>
            <a:r>
              <a:rPr lang="en-GB" sz="1400"/>
              <a:t>Nicola K Gale, Gemma Heath, Elaine Cameron, Sabina Rashid, Sabi Redwood, BMC medical research methodology 13 (1), 1-8,(2013)</a:t>
            </a:r>
          </a:p>
          <a:p>
            <a:pPr marL="0" indent="0">
              <a:lnSpc>
                <a:spcPct val="100000"/>
              </a:lnSpc>
              <a:buNone/>
            </a:pPr>
            <a:r>
              <a:rPr lang="en-GB" sz="1400"/>
              <a:t>  Louis Martin , Dave Tapp ( 2019)</a:t>
            </a:r>
          </a:p>
          <a:p>
            <a:pPr>
              <a:lnSpc>
                <a:spcPct val="100000"/>
              </a:lnSpc>
            </a:pPr>
            <a:r>
              <a:rPr lang="en-GB" sz="1400"/>
              <a:t>Li </a:t>
            </a:r>
            <a:r>
              <a:rPr lang="en-GB" sz="1400" err="1"/>
              <a:t>jiahou</a:t>
            </a:r>
            <a:r>
              <a:rPr lang="en-GB" sz="1400"/>
              <a:t> . Web 2.0 era and the growth of research teachers https ://max.book118.com /html/2018/0619 /173472616.shtm </a:t>
            </a:r>
          </a:p>
          <a:p>
            <a:pPr>
              <a:lnSpc>
                <a:spcPct val="100000"/>
              </a:lnSpc>
            </a:pPr>
            <a:endParaRPr lang="en-GB" sz="1400"/>
          </a:p>
          <a:p>
            <a:pPr>
              <a:lnSpc>
                <a:spcPct val="100000"/>
              </a:lnSpc>
            </a:pPr>
            <a:endParaRPr lang="en-GB" sz="1400"/>
          </a:p>
          <a:p>
            <a:pPr>
              <a:lnSpc>
                <a:spcPct val="100000"/>
              </a:lnSpc>
            </a:pPr>
            <a:endParaRPr lang="en-GB" sz="1400"/>
          </a:p>
          <a:p>
            <a:pPr>
              <a:lnSpc>
                <a:spcPct val="100000"/>
              </a:lnSpc>
            </a:pPr>
            <a:endParaRPr lang="en-GB" sz="1100"/>
          </a:p>
          <a:p>
            <a:pPr>
              <a:lnSpc>
                <a:spcPct val="100000"/>
              </a:lnSpc>
            </a:pPr>
            <a:endParaRPr lang="en-GB" sz="1100"/>
          </a:p>
          <a:p>
            <a:pPr>
              <a:lnSpc>
                <a:spcPct val="100000"/>
              </a:lnSpc>
            </a:pPr>
            <a:endParaRPr lang="en-GB" sz="1100"/>
          </a:p>
          <a:p>
            <a:pPr>
              <a:lnSpc>
                <a:spcPct val="100000"/>
              </a:lnSpc>
            </a:pPr>
            <a:endParaRPr lang="en-GB" sz="1100"/>
          </a:p>
          <a:p>
            <a:pPr>
              <a:lnSpc>
                <a:spcPct val="100000"/>
              </a:lnSpc>
            </a:pPr>
            <a:endParaRPr lang="en-GB" sz="1100"/>
          </a:p>
          <a:p>
            <a:pPr>
              <a:lnSpc>
                <a:spcPct val="100000"/>
              </a:lnSpc>
            </a:pPr>
            <a:endParaRPr lang="en-GB" sz="1100"/>
          </a:p>
          <a:p>
            <a:pPr>
              <a:lnSpc>
                <a:spcPct val="100000"/>
              </a:lnSpc>
            </a:pPr>
            <a:endParaRPr lang="en-GB" sz="1100"/>
          </a:p>
        </p:txBody>
      </p:sp>
      <p:pic>
        <p:nvPicPr>
          <p:cNvPr id="5" name="Picture 4" descr="Diagram, text&#10;&#10;Description automatically generated">
            <a:extLst>
              <a:ext uri="{FF2B5EF4-FFF2-40B4-BE49-F238E27FC236}">
                <a16:creationId xmlns:a16="http://schemas.microsoft.com/office/drawing/2014/main" id="{DF6395AD-2E66-CB42-7918-64D030F109B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593605" y="3664627"/>
            <a:ext cx="3494291" cy="3074976"/>
          </a:xfrm>
          <a:prstGeom prst="rect">
            <a:avLst/>
          </a:prstGeom>
        </p:spPr>
      </p:pic>
      <p:sp>
        <p:nvSpPr>
          <p:cNvPr id="6" name="TextBox 5">
            <a:extLst>
              <a:ext uri="{FF2B5EF4-FFF2-40B4-BE49-F238E27FC236}">
                <a16:creationId xmlns:a16="http://schemas.microsoft.com/office/drawing/2014/main" id="{904E053B-D1AA-FB46-D16D-30E77BB4BBE6}"/>
              </a:ext>
            </a:extLst>
          </p:cNvPr>
          <p:cNvSpPr txBox="1"/>
          <p:nvPr/>
        </p:nvSpPr>
        <p:spPr>
          <a:xfrm>
            <a:off x="9379071" y="6643027"/>
            <a:ext cx="2273974" cy="307777"/>
          </a:xfrm>
          <a:prstGeom prst="rect">
            <a:avLst/>
          </a:prstGeom>
          <a:solidFill>
            <a:srgbClr val="000000"/>
          </a:solidFill>
        </p:spPr>
        <p:txBody>
          <a:bodyPr wrap="square" rtlCol="0">
            <a:spAutoFit/>
          </a:bodyPr>
          <a:lstStyle/>
          <a:p>
            <a:pPr algn="r">
              <a:spcAft>
                <a:spcPts val="600"/>
              </a:spcAft>
            </a:pPr>
            <a:r>
              <a:rPr lang="en-GB" sz="700">
                <a:solidFill>
                  <a:srgbClr val="FFFFFF"/>
                </a:solidFill>
                <a:hlinkClick r:id="rId3" tooltip="https://www.virtuallibrary.info/referencing.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3699397239"/>
      </p:ext>
    </p:extLst>
  </p:cSld>
  <p:clrMapOvr>
    <a:masterClrMapping/>
  </p:clrMapOvr>
</p:sld>
</file>

<file path=ppt/theme/theme1.xml><?xml version="1.0" encoding="utf-8"?>
<a:theme xmlns:a="http://schemas.openxmlformats.org/drawingml/2006/main" name="InterweaveVTI">
  <a:themeElements>
    <a:clrScheme name="Interweave-R1">
      <a:dk1>
        <a:srgbClr val="000000"/>
      </a:dk1>
      <a:lt1>
        <a:srgbClr val="FFFFFF"/>
      </a:lt1>
      <a:dk2>
        <a:srgbClr val="292C2D"/>
      </a:dk2>
      <a:lt2>
        <a:srgbClr val="DDDEDD"/>
      </a:lt2>
      <a:accent1>
        <a:srgbClr val="0BA5E8"/>
      </a:accent1>
      <a:accent2>
        <a:srgbClr val="5066E1"/>
      </a:accent2>
      <a:accent3>
        <a:srgbClr val="894EC0"/>
      </a:accent3>
      <a:accent4>
        <a:srgbClr val="E54196"/>
      </a:accent4>
      <a:accent5>
        <a:srgbClr val="BE4449"/>
      </a:accent5>
      <a:accent6>
        <a:srgbClr val="F55822"/>
      </a:accent6>
      <a:hlink>
        <a:srgbClr val="C22DD8"/>
      </a:hlink>
      <a:folHlink>
        <a:srgbClr val="737F82"/>
      </a:folHlink>
    </a:clrScheme>
    <a:fontScheme name="Interweave">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nterweaveVTI" id="{2A5AE21D-FC75-4AD0-BC12-FA563BC24905}" vid="{9A4A41B8-EB69-44BB-8E15-B517E25CF8C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1385</Words>
  <Application>Microsoft Macintosh PowerPoint</Application>
  <PresentationFormat>Widescreen</PresentationFormat>
  <Paragraphs>86</Paragraphs>
  <Slides>9</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Arial Nova</vt:lpstr>
      <vt:lpstr>Neue Haas Grotesk Text Pro</vt:lpstr>
      <vt:lpstr>InterweaveVTI</vt:lpstr>
      <vt:lpstr>LCHS4002 Digital Skills and Research Methods  Naima Amin: 2222407 Samina Choglay: 2220785 Fatima Ali: 2222409 Lecturer's Name: Dr Olu Adegbite ASSIGNMENT COPMPONET 1 – GROUP PRESENTATION ARE DIGITAL SKILLS IMPORTANT FOR STUDY AND WORK?      </vt:lpstr>
      <vt:lpstr>               Introduction</vt:lpstr>
      <vt:lpstr>                         Moodle</vt:lpstr>
      <vt:lpstr>                      Moodle </vt:lpstr>
      <vt:lpstr>         Microsoft [365]</vt:lpstr>
      <vt:lpstr>             Proposed Method </vt:lpstr>
      <vt:lpstr>                              Ethical                                Consideration</vt:lpstr>
      <vt:lpstr>                   Hypothesis</vt:lpstr>
      <vt:lpstr>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Naima Amin (2222407)</cp:lastModifiedBy>
  <cp:revision>2</cp:revision>
  <dcterms:created xsi:type="dcterms:W3CDTF">2023-01-30T10:34:02Z</dcterms:created>
  <dcterms:modified xsi:type="dcterms:W3CDTF">2023-02-16T14:04:04Z</dcterms:modified>
</cp:coreProperties>
</file>