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068" autoAdjust="0"/>
  </p:normalViewPr>
  <p:slideViewPr>
    <p:cSldViewPr snapToGrid="0" showGuides="1">
      <p:cViewPr varScale="1">
        <p:scale>
          <a:sx n="53" d="100"/>
          <a:sy n="53" d="100"/>
        </p:scale>
        <p:origin x="183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CFE2B7-E5EF-4F11-8ADD-FBF72D5AFFD7}" type="datetimeFigureOut">
              <a:rPr lang="en-GB" smtClean="0"/>
              <a:t>30/01/2026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3DBE6-C883-467E-ABAA-36311DDE37D9}" type="slidenum">
              <a:rPr lang="en-GB" smtClean="0"/>
              <a:t>‹#›</a:t>
            </a:fld>
            <a:endParaRPr lang="en-GB"/>
          </a:p>
        </p:txBody>
      </p:sp>
    </p:spTree>
    <p:extLst>
      <p:ext uri="{BB962C8B-B14F-4D97-AF65-F5344CB8AC3E}">
        <p14:creationId xmlns:p14="http://schemas.microsoft.com/office/powerpoint/2010/main" val="2264968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Introduction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UK National Health Service (NHS) is a major employer in the world (public sector) with more than 1.4 million employees in a broad spectrum of both clinical and non-clinical positions. The NHS is a labour-intensive organisation, and therefore, the performance and sustainability of the organisation depend on how effectively human capital is managed. Human Capital Management (HCM) has been in the spotlight to ensure that the NHS has the ability to provide quality and safe care that is both operationally and financially sustainable. HCM practices have been effective in working with the workforce, staff wellbeing, productivity, and eventually patient outcomes, which makes them strategically important in the NHS framework (NHS England, 2023).</a:t>
            </a:r>
            <a:endParaRPr lang="en-GB" dirty="0">
              <a:effectLst/>
            </a:endParaRPr>
          </a:p>
          <a:p>
            <a:r>
              <a:rPr lang="en-GB" sz="1200" kern="1200" dirty="0">
                <a:solidFill>
                  <a:schemeClr val="tx1"/>
                </a:solidFill>
                <a:effectLst/>
                <a:latin typeface="+mn-lt"/>
                <a:ea typeface="+mn-ea"/>
                <a:cs typeface="+mn-cs"/>
              </a:rPr>
              <a:t>The workforce condition in the NHS has been typified by high and consistent pressures. Staffing shortages are now structural and not cyclical, as nursing, medical and allied health professions have vacancies in mass. The NHS Staff Survey has shown that the dissatisfaction with workload, work-life balance, and perceived organisational support is increasing, and the issue of workforce resilience seems to be quite alarming (Oliver, 2024). The COVID-19 pandemic became a workforce stress test that revealed weaknesses in workforce planning and people management that were long overdue. The demand for the services provided in healthcare has been increasing owing to population ageing and an increase in the complexity of services provided. The NHS is exposed to the long-term risks of service delivery, retention, and quality of patient care without long-term and strategic investment in human capital (NHS England, 2023).</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2</a:t>
            </a:fld>
            <a:endParaRPr lang="en-GB"/>
          </a:p>
        </p:txBody>
      </p:sp>
    </p:spTree>
    <p:extLst>
      <p:ext uri="{BB962C8B-B14F-4D97-AF65-F5344CB8AC3E}">
        <p14:creationId xmlns:p14="http://schemas.microsoft.com/office/powerpoint/2010/main" val="3472875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Strategic Workforce Challenges in the NHS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magnitude and nature of the workforce challenges to the NHS are systemic. NHS Long Term Workforce Plan shows that there are chronic shortages in various staff categories and high rates of vacancy that endanger the capacity of the organisation to achieve the present and future service demands (NHS England, 2023). The growth of healthcare demand is expected to be very high within the next ten years as a result of population shift, growth in chronic diseases and elevated patient expectations. Nevertheless, the provision of workforce has not been able to keep up, and the gap between demand and supply of services and staffing capability has increased.</a:t>
            </a:r>
            <a:endParaRPr lang="en-GB" dirty="0">
              <a:effectLst/>
            </a:endParaRPr>
          </a:p>
          <a:p>
            <a:r>
              <a:rPr lang="en-GB" sz="1200" kern="1200" dirty="0">
                <a:solidFill>
                  <a:schemeClr val="tx1"/>
                </a:solidFill>
                <a:effectLst/>
                <a:latin typeface="+mn-lt"/>
                <a:ea typeface="+mn-ea"/>
                <a:cs typeface="+mn-cs"/>
              </a:rPr>
              <a:t>Data on national staff also indicate loss of morale and involvement amongst employees in the NHS. Based on surveys, it is reported that a significant number of staff members feel overworked, have no time to rest, and lack organisational support, which leads to the presence of emotional fatigue and disengagement (Oliver, 2024). The mentioned challenges are not distributed in an even manner, and it is the frontline clinical personnel and primary care environments where burnout and stress levels are reported to be particularly high (Williams et al., 2025).</a:t>
            </a:r>
            <a:endParaRPr lang="en-GB" dirty="0">
              <a:effectLst/>
            </a:endParaRPr>
          </a:p>
          <a:p>
            <a:r>
              <a:rPr lang="en-GB" sz="1200" kern="1200" dirty="0">
                <a:solidFill>
                  <a:schemeClr val="tx1"/>
                </a:solidFill>
                <a:effectLst/>
                <a:latin typeface="+mn-lt"/>
                <a:ea typeface="+mn-ea"/>
                <a:cs typeface="+mn-cs"/>
              </a:rPr>
              <a:t>Patient outcomes and workforce instability are strategic in HRM terms with serious impacts on the performance of organisations. High turnover interferes with continuity of care and relates to high staffing levels based on a temporary workforce and high financial expenditure related to staffing and training. In addition, staff burnout and disengagement are associated with decreased productivity, high rates of errors, and decreased patient satisfaction. Such performance indicators go against the primary mission of the NHS, which is to deliver quality and safe care in large quantities. It is an issue that should be resolved through long-term workforce planning, integrating human capital strategy with service demand and organisational objectives.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3</a:t>
            </a:fld>
            <a:endParaRPr lang="en-GB"/>
          </a:p>
        </p:txBody>
      </p:sp>
    </p:spTree>
    <p:extLst>
      <p:ext uri="{BB962C8B-B14F-4D97-AF65-F5344CB8AC3E}">
        <p14:creationId xmlns:p14="http://schemas.microsoft.com/office/powerpoint/2010/main" val="1340345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Recruitment Challenges in the NHS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bottlenecks of the workforce system in the NHS is the recruitment process, though the retention and uptake of the newly graduated healthcare specialists continue to be a challenging issue. It has been noted in research that shortages of the labour market are not the only aspects that influence recruitment issues, but also structural, cultural, and procedural constraints of the NHS recruitment practices. Unequal recruitment procedures have been cited, and there are indications that certain applicants experience unequal or unclear recruitment practice that undermines the sense of fairness and inclusiveness (Ross et al., 2020).</a:t>
            </a:r>
            <a:endParaRPr lang="en-GB" dirty="0">
              <a:effectLst/>
            </a:endParaRPr>
          </a:p>
          <a:p>
            <a:r>
              <a:rPr lang="en-GB" sz="1200" kern="1200" dirty="0">
                <a:solidFill>
                  <a:schemeClr val="tx1"/>
                </a:solidFill>
                <a:effectLst/>
                <a:latin typeface="+mn-lt"/>
                <a:ea typeface="+mn-ea"/>
                <a:cs typeface="+mn-cs"/>
              </a:rPr>
              <a:t>The shift of education to first employment in the NHS is also faced with further challenges. Recently graduated healthcare workers frequently face a discrepancy between the expectations developed in the course of training and the real-life conditions in the NHS workplace. Inadequate induction, excessive workloads, and premature experience of staff shortages may have adverse effects on confidence, job satisfaction and staff retention in the first year of practice. Such transition challenges make an early departure from NHS employment more likely, contributing to workforce shortages.</a:t>
            </a:r>
            <a:endParaRPr lang="en-GB" dirty="0">
              <a:effectLst/>
            </a:endParaRPr>
          </a:p>
          <a:p>
            <a:r>
              <a:rPr lang="en-GB" sz="1200" kern="1200" dirty="0">
                <a:solidFill>
                  <a:schemeClr val="tx1"/>
                </a:solidFill>
                <a:effectLst/>
                <a:latin typeface="+mn-lt"/>
                <a:ea typeface="+mn-ea"/>
                <a:cs typeface="+mn-cs"/>
              </a:rPr>
              <a:t>Challenges in recruitment are particularly high when recruiting in professions that have structural shortage of employees such as midwifery and those that are related to social care. The outcomes of rapid scoping review indicate that the problem of recruiting is closely intertwined with the sense of professional value, the degree of workload, and the absence of growth opportunities (</a:t>
            </a:r>
            <a:r>
              <a:rPr lang="en-GB" sz="1200" kern="1200" dirty="0" err="1">
                <a:solidFill>
                  <a:schemeClr val="tx1"/>
                </a:solidFill>
                <a:effectLst/>
                <a:latin typeface="+mn-lt"/>
                <a:ea typeface="+mn-ea"/>
                <a:cs typeface="+mn-cs"/>
              </a:rPr>
              <a:t>Manthorpe</a:t>
            </a:r>
            <a:r>
              <a:rPr lang="en-GB" sz="1200" kern="1200" dirty="0">
                <a:solidFill>
                  <a:schemeClr val="tx1"/>
                </a:solidFill>
                <a:effectLst/>
                <a:latin typeface="+mn-lt"/>
                <a:ea typeface="+mn-ea"/>
                <a:cs typeface="+mn-cs"/>
              </a:rPr>
              <a:t> et al., 2023). Moreover, the cultural aspect, such as organisational culture that encourages and normalises overwork and stress, discourages potential recruits and weakens the employer's appeal.</a:t>
            </a:r>
            <a:endParaRPr lang="en-GB" dirty="0">
              <a:effectLst/>
            </a:endParaRPr>
          </a:p>
          <a:p>
            <a:r>
              <a:rPr lang="en-GB" sz="1200" kern="1200" dirty="0">
                <a:solidFill>
                  <a:schemeClr val="tx1"/>
                </a:solidFill>
                <a:effectLst/>
                <a:latin typeface="+mn-lt"/>
                <a:ea typeface="+mn-ea"/>
                <a:cs typeface="+mn-cs"/>
              </a:rPr>
              <a:t>The structural constraints are also important factors in influencing the results of the recruitment. The systems of workforce planning used to have issues with predicting demand in the future, leading to periods of shortages, followed by sporadic recruitment approaches. New mixed-methods studies also emphasise the importance of more combined recruitment and retention strategies that take organisational culture, leadership practices, and workforce sustainability into account as opposed to single-locus staffing objectives (</a:t>
            </a:r>
            <a:r>
              <a:rPr lang="en-GB" sz="1200" kern="1200" dirty="0" err="1">
                <a:solidFill>
                  <a:schemeClr val="tx1"/>
                </a:solidFill>
                <a:effectLst/>
                <a:latin typeface="+mn-lt"/>
                <a:ea typeface="+mn-ea"/>
                <a:cs typeface="+mn-cs"/>
              </a:rPr>
              <a:t>Alkan</a:t>
            </a:r>
            <a:r>
              <a:rPr lang="en-GB" sz="1200" kern="1200" dirty="0">
                <a:solidFill>
                  <a:schemeClr val="tx1"/>
                </a:solidFill>
                <a:effectLst/>
                <a:latin typeface="+mn-lt"/>
                <a:ea typeface="+mn-ea"/>
                <a:cs typeface="+mn-cs"/>
              </a:rPr>
              <a:t> et al., 2024).</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4</a:t>
            </a:fld>
            <a:endParaRPr lang="en-GB"/>
          </a:p>
        </p:txBody>
      </p:sp>
    </p:spTree>
    <p:extLst>
      <p:ext uri="{BB962C8B-B14F-4D97-AF65-F5344CB8AC3E}">
        <p14:creationId xmlns:p14="http://schemas.microsoft.com/office/powerpoint/2010/main" val="3483486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Job Satisfaction, Morale and Work Engagement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national evidence, job satisfaction rates and staff morale in the NHS declined over the last several years, which creates the issue of workforce sustainability of serious concern. The results of the NHS Staff Survey indicate that there is a high level of dissatisfaction with the intensity of workload, staffing levels, and organisational support, and most of the employees have expressed their feelings of emotional exhaustion and lowered morale (Oliver, 2024). It has been established that the direct correlation between work engagement and workforce stability is associated with low morale. Workers who lament of low morale get greater opportunities of being disinterested, demotivated and the wish to quit their employment.</a:t>
            </a:r>
            <a:endParaRPr lang="en-GB" dirty="0">
              <a:effectLst/>
            </a:endParaRPr>
          </a:p>
          <a:p>
            <a:r>
              <a:rPr lang="en-GB" sz="1200" kern="1200" dirty="0">
                <a:solidFill>
                  <a:schemeClr val="tx1"/>
                </a:solidFill>
                <a:effectLst/>
                <a:latin typeface="+mn-lt"/>
                <a:ea typeface="+mn-ea"/>
                <a:cs typeface="+mn-cs"/>
              </a:rPr>
              <a:t>A national survey of general practice staff in England illustrates that team climate is an important factor influencing job satisfaction and engagement, and negative team climates were found to be linked with more burnout and less organisational commitment (Williams et al., 2025). The connection between job satisfaction and the job performance is also especially applicable to the situation in the NHS, where the clinical settings of the work of employees are characterised by a high degree of risk and high stakes. There is also empirical data that job satisfaction and work engagement correlate positively with job performance, indicating that well-supported employees (emotionally and psychologically) tend to provide effective and safe care more than others (Al-</a:t>
            </a:r>
            <a:r>
              <a:rPr lang="en-GB" sz="1200" kern="1200" dirty="0" err="1">
                <a:solidFill>
                  <a:schemeClr val="tx1"/>
                </a:solidFill>
                <a:effectLst/>
                <a:latin typeface="+mn-lt"/>
                <a:ea typeface="+mn-ea"/>
                <a:cs typeface="+mn-cs"/>
              </a:rPr>
              <a:t>Fuqaha</a:t>
            </a:r>
            <a:r>
              <a:rPr lang="en-GB" sz="1200" kern="1200" dirty="0">
                <a:solidFill>
                  <a:schemeClr val="tx1"/>
                </a:solidFill>
                <a:effectLst/>
                <a:latin typeface="+mn-lt"/>
                <a:ea typeface="+mn-ea"/>
                <a:cs typeface="+mn-cs"/>
              </a:rPr>
              <a:t> et al., 2025). It has also been found that a moderating variable, work engagement, can strengthen the already existing relationship between satisfaction and performance even in a demanding environment at the public hospitals.</a:t>
            </a:r>
            <a:endParaRPr lang="en-GB" dirty="0">
              <a:effectLst/>
            </a:endParaRPr>
          </a:p>
          <a:p>
            <a:r>
              <a:rPr lang="en-GB" sz="1200" kern="1200" dirty="0">
                <a:solidFill>
                  <a:schemeClr val="tx1"/>
                </a:solidFill>
                <a:effectLst/>
                <a:latin typeface="+mn-lt"/>
                <a:ea typeface="+mn-ea"/>
                <a:cs typeface="+mn-cs"/>
              </a:rPr>
              <a:t>Low job satisfaction in the NHS context can be a serious consequence since clinical personnel are often forced to work under severe time constraints, with emotional labour, and are exposed to suffering by patients. Burnout and lack of engagement predispose to errors and decrease productivity and patient experience. On the other hand, engagement and alleviating the impact of workload stress may be supported by the positive team climate and, in this respect, the supporting management practices (Williams et al., 2025). The evidence taken, in general, indicates that a lack of job satisfaction and morale is a serious threat to the sustainability of the NHS workforce. To tackle these concerns, an HCM needs to focus on its engagement, team dynamics, and organisational support (Oliver, 2024).</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5</a:t>
            </a:fld>
            <a:endParaRPr lang="en-GB"/>
          </a:p>
        </p:txBody>
      </p:sp>
    </p:spTree>
    <p:extLst>
      <p:ext uri="{BB962C8B-B14F-4D97-AF65-F5344CB8AC3E}">
        <p14:creationId xmlns:p14="http://schemas.microsoft.com/office/powerpoint/2010/main" val="2439098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Retention and Turnover in the NHS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Staff retention and turnover are chronic issues in the NHS, where more and more employees are thinking of quitting their jobs or the organisation altogether. The facts show that the decisions to leave the NHS are hardly ever based on one issue, but they represent the collective effect of the workload pressure, poor recognition, payment dissatisfaction, and deterioration of well-being. The evidence of systematic review demonstrates that labour force satisfaction is a strong predictor of retention, and its lack increases turnover intentions amongst all employees in the NHS by a significant margin (</a:t>
            </a:r>
            <a:r>
              <a:rPr lang="en-GB" sz="1200" kern="1200" dirty="0" err="1">
                <a:solidFill>
                  <a:schemeClr val="tx1"/>
                </a:solidFill>
                <a:effectLst/>
                <a:latin typeface="+mn-lt"/>
                <a:ea typeface="+mn-ea"/>
                <a:cs typeface="+mn-cs"/>
              </a:rPr>
              <a:t>Bimpong</a:t>
            </a:r>
            <a:r>
              <a:rPr lang="en-GB" sz="1200" kern="1200" dirty="0">
                <a:solidFill>
                  <a:schemeClr val="tx1"/>
                </a:solidFill>
                <a:effectLst/>
                <a:latin typeface="+mn-lt"/>
                <a:ea typeface="+mn-ea"/>
                <a:cs typeface="+mn-cs"/>
              </a:rPr>
              <a:t> et al., 2020). Pay satisfaction is also significant in determining retention outcomes, especially when coupled with the perceptions of fairness and recognition.</a:t>
            </a:r>
            <a:endParaRPr lang="en-GB" dirty="0">
              <a:effectLst/>
            </a:endParaRPr>
          </a:p>
          <a:p>
            <a:r>
              <a:rPr lang="en-GB" sz="1200" kern="1200" dirty="0">
                <a:solidFill>
                  <a:schemeClr val="tx1"/>
                </a:solidFill>
                <a:effectLst/>
                <a:latin typeface="+mn-lt"/>
                <a:ea typeface="+mn-ea"/>
                <a:cs typeface="+mn-cs"/>
              </a:rPr>
              <a:t>Although the pay is not a critical factor in retaining employees, the wage/workload ratio and lack of adequate pay considering the workload and responsibility level have been identified to play a part in the disengagement and exit intentions (</a:t>
            </a:r>
            <a:r>
              <a:rPr lang="en-GB" sz="1200" kern="1200" dirty="0" err="1">
                <a:solidFill>
                  <a:schemeClr val="tx1"/>
                </a:solidFill>
                <a:effectLst/>
                <a:latin typeface="+mn-lt"/>
                <a:ea typeface="+mn-ea"/>
                <a:cs typeface="+mn-cs"/>
              </a:rPr>
              <a:t>Bimpong</a:t>
            </a:r>
            <a:r>
              <a:rPr lang="en-GB" sz="1200" kern="1200" dirty="0">
                <a:solidFill>
                  <a:schemeClr val="tx1"/>
                </a:solidFill>
                <a:effectLst/>
                <a:latin typeface="+mn-lt"/>
                <a:ea typeface="+mn-ea"/>
                <a:cs typeface="+mn-cs"/>
              </a:rPr>
              <a:t> et al., 2020). These challenges are further aggravated by workload pressure and a lack of sufficient staffing, and it results in a self-propelling cycle where shortages result in stress, which then leads to further turnover. A recent systematic review of the reasons why health professionals leave the NHS reports burnout, work-life imbalance, poor career advancement and perceived organisational support as the most common contributors to turnover (</a:t>
            </a:r>
            <a:r>
              <a:rPr lang="en-GB" sz="1200" kern="1200" dirty="0" err="1">
                <a:solidFill>
                  <a:schemeClr val="tx1"/>
                </a:solidFill>
                <a:effectLst/>
                <a:latin typeface="+mn-lt"/>
                <a:ea typeface="+mn-ea"/>
                <a:cs typeface="+mn-cs"/>
              </a:rPr>
              <a:t>Onyejesi</a:t>
            </a:r>
            <a:r>
              <a:rPr lang="en-GB" sz="1200" kern="1200" dirty="0">
                <a:solidFill>
                  <a:schemeClr val="tx1"/>
                </a:solidFill>
                <a:effectLst/>
                <a:latin typeface="+mn-lt"/>
                <a:ea typeface="+mn-ea"/>
                <a:cs typeface="+mn-cs"/>
              </a:rPr>
              <a:t> et al., 2025).</a:t>
            </a:r>
            <a:endParaRPr lang="en-GB" dirty="0">
              <a:effectLst/>
            </a:endParaRPr>
          </a:p>
          <a:p>
            <a:r>
              <a:rPr lang="en-GB" sz="1200" kern="1200" dirty="0">
                <a:solidFill>
                  <a:schemeClr val="tx1"/>
                </a:solidFill>
                <a:effectLst/>
                <a:latin typeface="+mn-lt"/>
                <a:ea typeface="+mn-ea"/>
                <a:cs typeface="+mn-cs"/>
              </a:rPr>
              <a:t>All these are closely related to one another, indicating that the problems with retention have deeper roots in the organisational and cultural circumstances than the personal preferences. Notably, the review notes that a significant proportion of the staff who leave the NHS do not leave healthcare as such but find jobs in less stressful settings, which implies that the NHS does not retain human talent. Some professional groups also have challenges of retention. The results of midwifery denote the relationship between low morale, emotional burnout, and recruitment issues as interdependent issues that result in low retention rates (</a:t>
            </a:r>
            <a:r>
              <a:rPr lang="en-GB" sz="1200" kern="1200" dirty="0" err="1">
                <a:solidFill>
                  <a:schemeClr val="tx1"/>
                </a:solidFill>
                <a:effectLst/>
                <a:latin typeface="+mn-lt"/>
                <a:ea typeface="+mn-ea"/>
                <a:cs typeface="+mn-cs"/>
              </a:rPr>
              <a:t>Manthorpe</a:t>
            </a:r>
            <a:r>
              <a:rPr lang="en-GB" sz="1200" kern="1200" dirty="0">
                <a:solidFill>
                  <a:schemeClr val="tx1"/>
                </a:solidFill>
                <a:effectLst/>
                <a:latin typeface="+mn-lt"/>
                <a:ea typeface="+mn-ea"/>
                <a:cs typeface="+mn-cs"/>
              </a:rPr>
              <a:t> et al., 2023).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6</a:t>
            </a:fld>
            <a:endParaRPr lang="en-GB"/>
          </a:p>
        </p:txBody>
      </p:sp>
    </p:spTree>
    <p:extLst>
      <p:ext uri="{BB962C8B-B14F-4D97-AF65-F5344CB8AC3E}">
        <p14:creationId xmlns:p14="http://schemas.microsoft.com/office/powerpoint/2010/main" val="2021332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Workforce Wellbeing and Inclusive Retention </a:t>
            </a:r>
            <a:r>
              <a:rPr lang="en-GB" sz="1200" b="1" i="1"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idea of workforce wellbeing has become a decisive factor of retention in the NHS, especially in the case of employees with long-term health conditions. Qualitative research evidence suggests that employees who practice chronic physical or mental illnesses are frequently impeded to remain in the workforce, such as rigid working schedules, managerial lack of sympathy, and uneven access to work-related assistance (Remnant et al., 2025). Such difficulties enhance the chances of sickness leaves, lack of interest, and early departure from the NHS job. Flexible HR practices and support have been seen as important in ensuring that long-term staff with long-term conditions continue to work. Flexible scheduling, role adaptation, and proactive line management support have been identified to contribute positively to the well-being of employees and an improved attachment to the organisation.</a:t>
            </a:r>
            <a:endParaRPr lang="en-GB" dirty="0">
              <a:effectLst/>
            </a:endParaRPr>
          </a:p>
          <a:p>
            <a:r>
              <a:rPr lang="en-GB" sz="1200" kern="1200" dirty="0">
                <a:solidFill>
                  <a:schemeClr val="tx1"/>
                </a:solidFill>
                <a:effectLst/>
                <a:latin typeface="+mn-lt"/>
                <a:ea typeface="+mn-ea"/>
                <a:cs typeface="+mn-cs"/>
              </a:rPr>
              <a:t>The accessibility and reliability of such practices, however, is not uniform in all the NHS organisations and this inequalities retention outcomes. The systematic evidence indicates that retention decisions in the NHS workforce are based on staff wellbeing, inclusion, and perceived organisational support (</a:t>
            </a:r>
            <a:r>
              <a:rPr lang="en-GB" sz="1200" kern="1200" dirty="0" err="1">
                <a:solidFill>
                  <a:schemeClr val="tx1"/>
                </a:solidFill>
                <a:effectLst/>
                <a:latin typeface="+mn-lt"/>
                <a:ea typeface="+mn-ea"/>
                <a:cs typeface="+mn-cs"/>
              </a:rPr>
              <a:t>Onyejesi</a:t>
            </a:r>
            <a:r>
              <a:rPr lang="en-GB" sz="1200" kern="1200" dirty="0">
                <a:solidFill>
                  <a:schemeClr val="tx1"/>
                </a:solidFill>
                <a:effectLst/>
                <a:latin typeface="+mn-lt"/>
                <a:ea typeface="+mn-ea"/>
                <a:cs typeface="+mn-cs"/>
              </a:rPr>
              <a:t> et al., 2025). The inclusive retention approaches not only assist in accommodating employees with special needs but also add to the overall culture of care, trust, and psychological safety, which will help the entire workforce. Failure to apply embracive strategies on retention may lead to loss of experienced and skilled employees who would have remained productive members.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7</a:t>
            </a:fld>
            <a:endParaRPr lang="en-GB"/>
          </a:p>
        </p:txBody>
      </p:sp>
    </p:spTree>
    <p:extLst>
      <p:ext uri="{BB962C8B-B14F-4D97-AF65-F5344CB8AC3E}">
        <p14:creationId xmlns:p14="http://schemas.microsoft.com/office/powerpoint/2010/main" val="1170415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Evidence-Based HRM Interventions and Strategic Responses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NHS workforce issues need to be chased with the help of evidence-based HRM interventions functioning on both organisational and strategic levels. At the organisational level, enhancing workforce supply is necessary through enhancing fairness, transparency and support of candidates in the recruitment process. The national workforce plans underline the importance of inclusive employment approaches, better access to employment, and enhanced induction processes in order to decrease the early turnover and create confidence in NHS employers (NHS England, 2023). Perceptions of inequality and bias that have been proven to have a negative effect on engagement and retention can also be addressed through clear recruitment procedures.</a:t>
            </a:r>
            <a:endParaRPr lang="en-GB" dirty="0">
              <a:effectLst/>
            </a:endParaRPr>
          </a:p>
          <a:p>
            <a:r>
              <a:rPr lang="en-GB" sz="1200" kern="1200" dirty="0">
                <a:solidFill>
                  <a:schemeClr val="tx1"/>
                </a:solidFill>
                <a:effectLst/>
                <a:latin typeface="+mn-lt"/>
                <a:ea typeface="+mn-ea"/>
                <a:cs typeface="+mn-cs"/>
              </a:rPr>
              <a:t>The other goal of the HRM intervention is to enhance engagement, morale, and climate. They have demonstrated that positive team climate is strongly associated with high job satisfaction and low burnout particularly in high pressure clinical settings (Williams et al., 2025). HR interventions that encourage good line management, working in teams, and psychological safety can result in a higher level of engagement and organisational commitment. The emphasis on the interventions on the team level and formation of leadership is therefore essential to the preservation of the morale and stabilisation of the workforce.</a:t>
            </a:r>
            <a:endParaRPr lang="en-GB" dirty="0">
              <a:effectLst/>
            </a:endParaRPr>
          </a:p>
          <a:p>
            <a:r>
              <a:rPr lang="en-GB" sz="1200" kern="1200" dirty="0">
                <a:solidFill>
                  <a:schemeClr val="tx1"/>
                </a:solidFill>
                <a:effectLst/>
                <a:latin typeface="+mn-lt"/>
                <a:ea typeface="+mn-ea"/>
                <a:cs typeface="+mn-cs"/>
              </a:rPr>
              <a:t>The retention strategies should be strategically and information-based and focus on the employee groups that are at a greater risk of turnover. The research notes that vulnerable groups should be identified amongst the workforce groups, such as professionals or employees in specialised fields with high demand, in their early-career or at high risk, and specialised support should be introduced (</a:t>
            </a:r>
            <a:r>
              <a:rPr lang="en-GB" sz="1200" kern="1200" dirty="0" err="1">
                <a:solidFill>
                  <a:schemeClr val="tx1"/>
                </a:solidFill>
                <a:effectLst/>
                <a:latin typeface="+mn-lt"/>
                <a:ea typeface="+mn-ea"/>
                <a:cs typeface="+mn-cs"/>
              </a:rPr>
              <a:t>Ajemba</a:t>
            </a:r>
            <a:r>
              <a:rPr lang="en-GB" sz="1200" kern="1200" dirty="0">
                <a:solidFill>
                  <a:schemeClr val="tx1"/>
                </a:solidFill>
                <a:effectLst/>
                <a:latin typeface="+mn-lt"/>
                <a:ea typeface="+mn-ea"/>
                <a:cs typeface="+mn-cs"/>
              </a:rPr>
              <a:t> et al., 2024).  The role of the data-driven workforce planning in the process of aligning HR strategy to the upcoming demand of services can scarcely be overestimated. Data on national workforce modelling and staff survey allows organisations to predict shortages, follow trends of engagement, and measure the success of their HR intervention (NHS England, 2023). The implementation of workforce analytics in the strategic planning process will allow HR leaders to shift between reactive responses to the development of human capital.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8</a:t>
            </a:fld>
            <a:endParaRPr lang="en-GB"/>
          </a:p>
        </p:txBody>
      </p:sp>
    </p:spTree>
    <p:extLst>
      <p:ext uri="{BB962C8B-B14F-4D97-AF65-F5344CB8AC3E}">
        <p14:creationId xmlns:p14="http://schemas.microsoft.com/office/powerpoint/2010/main" val="1322358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Implications for HR Leaders and Managers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 leaders and managers are vital in converting workforce evidence into long-term organisational practice. The HR activities in the NHS are more of a strategic partnership than an administrative task directly influencing the organisational performance, the work force planning and long-term sustainability (NHS England, 2023). This demands the identification of the human capital strategies with the service delivery objectives and acknowledgement of the pivotal role of staff wellbeing in the high-quality patient care provision. It is a big challenge to the leadership to balance organisational needs and workforce wellbeing. As it has been indicated, low job satisfaction and unaddressed workload stresses are directly related to turnover intentions, so HR leaders should strive to promote an encouraging workplace atmosphere and non-discriminatory hiring policies (</a:t>
            </a:r>
            <a:r>
              <a:rPr lang="en-GB" sz="1200" kern="1200" dirty="0" err="1">
                <a:solidFill>
                  <a:schemeClr val="tx1"/>
                </a:solidFill>
                <a:effectLst/>
                <a:latin typeface="+mn-lt"/>
                <a:ea typeface="+mn-ea"/>
                <a:cs typeface="+mn-cs"/>
              </a:rPr>
              <a:t>Bimpong</a:t>
            </a:r>
            <a:r>
              <a:rPr lang="en-GB" sz="1200" kern="1200" dirty="0">
                <a:solidFill>
                  <a:schemeClr val="tx1"/>
                </a:solidFill>
                <a:effectLst/>
                <a:latin typeface="+mn-lt"/>
                <a:ea typeface="+mn-ea"/>
                <a:cs typeface="+mn-cs"/>
              </a:rPr>
              <a:t> et al., 2020). Negotiation of competing priorities between productivity targets and the capacity of the staff, and ethical and sustainable workforce management, are components of strategic HR leadership.</a:t>
            </a:r>
            <a:endParaRPr lang="en-GB" dirty="0">
              <a:effectLst/>
            </a:endParaRPr>
          </a:p>
          <a:p>
            <a:r>
              <a:rPr lang="en-GB" sz="1200" kern="1200" dirty="0">
                <a:solidFill>
                  <a:schemeClr val="tx1"/>
                </a:solidFill>
                <a:effectLst/>
                <a:latin typeface="+mn-lt"/>
                <a:ea typeface="+mn-ea"/>
                <a:cs typeface="+mn-cs"/>
              </a:rPr>
              <a:t>At the Level 7 professional practice, HR leaders ought to have the capacity of making critical decisions during complex and uncertain situations. This means taking workforce data and research evidence and using ethical judgment to come up with an intervention that can combat inequality, burnout, and retention risk (Ross et al., 2020). The significance of inclusive leadership in the context of HR policies being conducive to the diverse needs of the staff and avoiding the unintended dismissal of vulnerable populations is especially significant. Finally, the HR leadership in the NHS requires the combination of strategic vision and ethical accountability to maintain human capital in the long-term (NHS England, 2023).</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9</a:t>
            </a:fld>
            <a:endParaRPr lang="en-GB"/>
          </a:p>
        </p:txBody>
      </p:sp>
    </p:spTree>
    <p:extLst>
      <p:ext uri="{BB962C8B-B14F-4D97-AF65-F5344CB8AC3E}">
        <p14:creationId xmlns:p14="http://schemas.microsoft.com/office/powerpoint/2010/main" val="1519360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Conclusion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has already defined the scale and complexity of the workforce challenges in the NHS comprising of the recruitment issues, worsening job satisfaction, burnout, and a continuing strain on retention. Recent studies prove that these problems are intertwined and are all a threat to the stability of the workforce and the sustainability of the provided services. These challenges have to be dealt with using an integrated Human Capital Management strategy. Recruiting practices should be equitable and open, encouraging, to bring in new players, and the commitment and involvement of the employees should be enhanced by good team cultures and enabling leadership. The review of systematic evidence demonstrates that wellbeing, organisational support and work-life balance are key factors in retention of the NHS workforce.</a:t>
            </a:r>
            <a:endParaRPr lang="en-GB" dirty="0">
              <a:effectLst/>
            </a:endParaRPr>
          </a:p>
          <a:p>
            <a:r>
              <a:rPr lang="en-GB" sz="1200" kern="1200" dirty="0">
                <a:solidFill>
                  <a:schemeClr val="tx1"/>
                </a:solidFill>
                <a:effectLst/>
                <a:latin typeface="+mn-lt"/>
                <a:ea typeface="+mn-ea"/>
                <a:cs typeface="+mn-cs"/>
              </a:rPr>
              <a:t>Notably, the short-term or isolated HR interventions are inadequate. In the long-term, evidence-based HCM strategies are needed to establish workforce resilience, maintain organisational knowledge and continuity of care. Committing recruitment, satisfaction, wellbeing, and retention policies to a consistent HR system, the NHS will have a stronger response to the existing workforce demands and be ready to meet the demands in the future. Long-term effectiveness and sustainability of the NHS is therefore reliant on sustained investment in human capital.</a:t>
            </a:r>
            <a:endParaRPr lang="en-GB" dirty="0">
              <a:effectLst/>
            </a:endParaRPr>
          </a:p>
          <a:p>
            <a:r>
              <a:rPr lang="en-US" sz="1200" kern="1200" dirty="0">
                <a:solidFill>
                  <a:schemeClr val="tx1"/>
                </a:solidFill>
                <a:effectLst/>
                <a:latin typeface="+mn-lt"/>
                <a:ea typeface="+mn-ea"/>
                <a:cs typeface="+mn-cs"/>
              </a:rPr>
              <a:t>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9343DBE6-C883-467E-ABAA-36311DDE37D9}" type="slidenum">
              <a:rPr lang="en-GB" smtClean="0"/>
              <a:t>10</a:t>
            </a:fld>
            <a:endParaRPr lang="en-GB"/>
          </a:p>
        </p:txBody>
      </p:sp>
    </p:spTree>
    <p:extLst>
      <p:ext uri="{BB962C8B-B14F-4D97-AF65-F5344CB8AC3E}">
        <p14:creationId xmlns:p14="http://schemas.microsoft.com/office/powerpoint/2010/main" val="556017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1/30/2026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ngland.nhs.uk/wp-content/uploads/2023/06/nhs-long-term-workforce-plan-v1.2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424543"/>
            <a:ext cx="8915399" cy="2262781"/>
          </a:xfrm>
        </p:spPr>
        <p:txBody>
          <a:bodyPr>
            <a:normAutofit fontScale="90000"/>
          </a:bodyPr>
          <a:lstStyle/>
          <a:p>
            <a:r>
              <a:rPr lang="en-GB" b="1" dirty="0"/>
              <a:t>Group presentation: Human Capital Challenges in the NHS: An HRM Perspective</a:t>
            </a:r>
            <a:endParaRPr lang="en-GB" dirty="0"/>
          </a:p>
        </p:txBody>
      </p:sp>
      <p:sp>
        <p:nvSpPr>
          <p:cNvPr id="3" name="Subtitle 2"/>
          <p:cNvSpPr>
            <a:spLocks noGrp="1"/>
          </p:cNvSpPr>
          <p:nvPr>
            <p:ph type="subTitle" idx="1"/>
          </p:nvPr>
        </p:nvSpPr>
        <p:spPr>
          <a:xfrm>
            <a:off x="2589213" y="2687325"/>
            <a:ext cx="8915399" cy="3216338"/>
          </a:xfrm>
        </p:spPr>
        <p:txBody>
          <a:bodyPr>
            <a:normAutofit/>
          </a:bodyPr>
          <a:lstStyle/>
          <a:p>
            <a:r>
              <a:rPr lang="en-GB" dirty="0"/>
              <a:t>Master of Business Administration</a:t>
            </a:r>
          </a:p>
          <a:p>
            <a:r>
              <a:rPr lang="en-GB" dirty="0"/>
              <a:t>Human Capital Management</a:t>
            </a:r>
          </a:p>
          <a:p>
            <a:r>
              <a:rPr lang="en-GB" dirty="0"/>
              <a:t>LCMB7023</a:t>
            </a:r>
          </a:p>
          <a:p>
            <a:r>
              <a:rPr lang="en-GB" dirty="0"/>
              <a:t>Beatrice </a:t>
            </a:r>
            <a:r>
              <a:rPr lang="en-GB" dirty="0" err="1"/>
              <a:t>Vrenicu</a:t>
            </a:r>
            <a:r>
              <a:rPr lang="en-GB" dirty="0"/>
              <a:t> 2225538</a:t>
            </a:r>
          </a:p>
          <a:p>
            <a:r>
              <a:rPr lang="en-GB" dirty="0"/>
              <a:t>Nicolae Mihai 2124103</a:t>
            </a:r>
          </a:p>
          <a:p>
            <a:r>
              <a:rPr lang="en-GB" dirty="0"/>
              <a:t>Andreea Constantin 2225537</a:t>
            </a:r>
          </a:p>
          <a:p>
            <a:r>
              <a:rPr lang="en-GB" dirty="0"/>
              <a:t>Mariana Roman 2118893</a:t>
            </a:r>
          </a:p>
          <a:p>
            <a:endParaRPr lang="en-GB" dirty="0"/>
          </a:p>
          <a:p>
            <a:endParaRPr lang="en-GB" dirty="0"/>
          </a:p>
        </p:txBody>
      </p:sp>
    </p:spTree>
    <p:extLst>
      <p:ext uri="{BB962C8B-B14F-4D97-AF65-F5344CB8AC3E}">
        <p14:creationId xmlns:p14="http://schemas.microsoft.com/office/powerpoint/2010/main" val="1007266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Introduction</a:t>
            </a:r>
            <a:r>
              <a:rPr lang="en-GB" i="1" dirty="0"/>
              <a:t> </a:t>
            </a:r>
            <a:br>
              <a:rPr lang="en-GB" b="1" i="1" dirty="0"/>
            </a:br>
            <a:endParaRPr lang="en-GB" dirty="0"/>
          </a:p>
        </p:txBody>
      </p:sp>
      <p:sp>
        <p:nvSpPr>
          <p:cNvPr id="3" name="Content Placeholder 2"/>
          <p:cNvSpPr>
            <a:spLocks noGrp="1"/>
          </p:cNvSpPr>
          <p:nvPr>
            <p:ph idx="1"/>
          </p:nvPr>
        </p:nvSpPr>
        <p:spPr>
          <a:xfrm>
            <a:off x="2447545" y="1386626"/>
            <a:ext cx="6438878" cy="5028688"/>
          </a:xfrm>
        </p:spPr>
        <p:txBody>
          <a:bodyPr>
            <a:normAutofit fontScale="85000" lnSpcReduction="20000"/>
          </a:bodyPr>
          <a:lstStyle/>
          <a:p>
            <a:r>
              <a:rPr lang="en-GB" dirty="0"/>
              <a:t>One of the largest employers on a global scale, the NHS is currently employing more than 1.4 million employees (both clinical and non-clinical).</a:t>
            </a:r>
          </a:p>
          <a:p>
            <a:r>
              <a:rPr lang="en-GB" dirty="0"/>
              <a:t>Service quality and sustainability remain extremely reliant on sound Human Capital Management.</a:t>
            </a:r>
          </a:p>
          <a:p>
            <a:r>
              <a:rPr lang="en-GB" dirty="0"/>
              <a:t>HCM is a direct determinant of available workforce, staff wellbeing, productivity and patient outcomes.</a:t>
            </a:r>
          </a:p>
          <a:p>
            <a:r>
              <a:rPr lang="en-GB" dirty="0"/>
              <a:t>The reasons behind workforce problems are not short-lived, and the majority of professions have substantial shortages.</a:t>
            </a:r>
          </a:p>
          <a:p>
            <a:r>
              <a:rPr lang="en-GB" dirty="0"/>
              <a:t>Increasing burnout, decreasing morale, and growing turnover intentions, which are apparent after the pandemic.</a:t>
            </a:r>
          </a:p>
          <a:p>
            <a:r>
              <a:rPr lang="en-GB" dirty="0"/>
              <a:t>NHS Staff Survey identifies workload, work-life balance and organisational support discontent.</a:t>
            </a:r>
          </a:p>
          <a:p>
            <a:r>
              <a:rPr lang="en-GB" dirty="0"/>
              <a:t>COVID-19 uncovered weak areas that have existed in the planning and management of the workforce.</a:t>
            </a:r>
          </a:p>
          <a:p>
            <a:r>
              <a:rPr lang="en-GB" dirty="0"/>
              <a:t>There is an increasing demand for services, but there is no corresponding capacity in the workforce.</a:t>
            </a:r>
          </a:p>
          <a:p>
            <a:r>
              <a:rPr lang="en-GB" dirty="0"/>
              <a:t>The long-term threats are risks to care quality, failure to retain as a result of no strategic HCM investment, and sustainability of the service (NHS England, 2023).</a:t>
            </a:r>
          </a:p>
          <a:p>
            <a:endParaRPr lang="en-GB" dirty="0"/>
          </a:p>
        </p:txBody>
      </p:sp>
      <p:pic>
        <p:nvPicPr>
          <p:cNvPr id="4" name="Picture 3"/>
          <p:cNvPicPr>
            <a:picLocks noChangeAspect="1"/>
          </p:cNvPicPr>
          <p:nvPr/>
        </p:nvPicPr>
        <p:blipFill>
          <a:blip r:embed="rId3"/>
          <a:stretch>
            <a:fillRect/>
          </a:stretch>
        </p:blipFill>
        <p:spPr>
          <a:xfrm>
            <a:off x="9091612" y="2299124"/>
            <a:ext cx="2705100" cy="1952625"/>
          </a:xfrm>
          <a:prstGeom prst="rect">
            <a:avLst/>
          </a:prstGeom>
        </p:spPr>
      </p:pic>
    </p:spTree>
    <p:extLst>
      <p:ext uri="{BB962C8B-B14F-4D97-AF65-F5344CB8AC3E}">
        <p14:creationId xmlns:p14="http://schemas.microsoft.com/office/powerpoint/2010/main" val="181395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Strategic Workforce Challenges in the NHS </a:t>
            </a:r>
            <a:br>
              <a:rPr lang="en-GB" b="1" i="1" dirty="0"/>
            </a:br>
            <a:endParaRPr lang="en-GB" dirty="0"/>
          </a:p>
        </p:txBody>
      </p:sp>
      <p:sp>
        <p:nvSpPr>
          <p:cNvPr id="3" name="Content Placeholder 2"/>
          <p:cNvSpPr>
            <a:spLocks noGrp="1"/>
          </p:cNvSpPr>
          <p:nvPr>
            <p:ph idx="1"/>
          </p:nvPr>
        </p:nvSpPr>
        <p:spPr>
          <a:xfrm>
            <a:off x="2387074" y="1435099"/>
            <a:ext cx="9323388" cy="3866522"/>
          </a:xfrm>
        </p:spPr>
        <p:txBody>
          <a:bodyPr>
            <a:normAutofit fontScale="85000" lnSpcReduction="20000"/>
          </a:bodyPr>
          <a:lstStyle/>
          <a:p>
            <a:r>
              <a:rPr lang="en-GB" dirty="0"/>
              <a:t>Constant shortages of workforce and high turnover of various staff groups.</a:t>
            </a:r>
          </a:p>
          <a:p>
            <a:r>
              <a:rPr lang="en-GB" dirty="0"/>
              <a:t>Demand is expected to be increasing owing to an ageing of the population, chronic health condition, and the complexity of care.</a:t>
            </a:r>
          </a:p>
          <a:p>
            <a:r>
              <a:rPr lang="en-GB" dirty="0"/>
              <a:t>Lack of workforce supply that is not able to meet service demand.</a:t>
            </a:r>
          </a:p>
          <a:p>
            <a:r>
              <a:rPr lang="en-GB" dirty="0"/>
              <a:t>The national statistics indicate a decrease in morale, involvement, and an increase in emotional exhaustion.</a:t>
            </a:r>
          </a:p>
          <a:p>
            <a:r>
              <a:rPr lang="en-GB" dirty="0"/>
              <a:t>Frontline and primary care staff members are particularly challenged by high levels of burnout.</a:t>
            </a:r>
          </a:p>
          <a:p>
            <a:r>
              <a:rPr lang="en-GB" dirty="0"/>
              <a:t>Ineffective team climate is associated with decreased job satisfaction, increased burnout, and decreased performance.</a:t>
            </a:r>
          </a:p>
          <a:p>
            <a:r>
              <a:rPr lang="en-GB" dirty="0"/>
              <a:t>Stability of workforce: This interferes with continuity of care and leads to a temporary workforce.</a:t>
            </a:r>
          </a:p>
          <a:p>
            <a:r>
              <a:rPr lang="en-GB" dirty="0"/>
              <a:t>High turnover brings about financial expenses and diminishes organisational learning.</a:t>
            </a:r>
          </a:p>
          <a:p>
            <a:r>
              <a:rPr lang="en-GB" dirty="0"/>
              <a:t>Burnout and disinterest are associated with diminished output and a patient safety threat.</a:t>
            </a:r>
          </a:p>
          <a:p>
            <a:r>
              <a:rPr lang="en-GB" dirty="0"/>
              <a:t>Strategy HRM alignment is required to ensure that workforce planning is connected to the long-term targets of service provision (Williams et al., 2025).</a:t>
            </a:r>
          </a:p>
          <a:p>
            <a:endParaRPr lang="en-GB" dirty="0"/>
          </a:p>
        </p:txBody>
      </p:sp>
      <p:pic>
        <p:nvPicPr>
          <p:cNvPr id="4" name="Picture 3"/>
          <p:cNvPicPr>
            <a:picLocks noChangeAspect="1"/>
          </p:cNvPicPr>
          <p:nvPr/>
        </p:nvPicPr>
        <p:blipFill>
          <a:blip r:embed="rId3"/>
          <a:stretch>
            <a:fillRect/>
          </a:stretch>
        </p:blipFill>
        <p:spPr>
          <a:xfrm>
            <a:off x="5045075" y="5504598"/>
            <a:ext cx="3371850" cy="1216024"/>
          </a:xfrm>
          <a:prstGeom prst="rect">
            <a:avLst/>
          </a:prstGeom>
        </p:spPr>
      </p:pic>
    </p:spTree>
    <p:extLst>
      <p:ext uri="{BB962C8B-B14F-4D97-AF65-F5344CB8AC3E}">
        <p14:creationId xmlns:p14="http://schemas.microsoft.com/office/powerpoint/2010/main" val="2395681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8754" y="275767"/>
            <a:ext cx="8911687" cy="1280890"/>
          </a:xfrm>
        </p:spPr>
        <p:txBody>
          <a:bodyPr>
            <a:normAutofit/>
          </a:bodyPr>
          <a:lstStyle/>
          <a:p>
            <a:r>
              <a:rPr lang="en-GB" b="1" i="1" dirty="0"/>
              <a:t>Recruitment Challenges in the NHS </a:t>
            </a:r>
            <a:br>
              <a:rPr lang="en-GB" b="1" i="1" dirty="0"/>
            </a:br>
            <a:endParaRPr lang="en-GB" dirty="0"/>
          </a:p>
        </p:txBody>
      </p:sp>
      <p:sp>
        <p:nvSpPr>
          <p:cNvPr id="3" name="Content Placeholder 2"/>
          <p:cNvSpPr>
            <a:spLocks noGrp="1"/>
          </p:cNvSpPr>
          <p:nvPr>
            <p:ph idx="1"/>
          </p:nvPr>
        </p:nvSpPr>
        <p:spPr>
          <a:xfrm>
            <a:off x="2153782" y="1309600"/>
            <a:ext cx="7614332" cy="5152571"/>
          </a:xfrm>
        </p:spPr>
        <p:txBody>
          <a:bodyPr>
            <a:noAutofit/>
          </a:bodyPr>
          <a:lstStyle/>
          <a:p>
            <a:r>
              <a:rPr lang="en-GB" sz="1500" dirty="0"/>
              <a:t>Not only can labour shortages be considered as a recruitment challenge, but also the structural and cultural barriers.</a:t>
            </a:r>
          </a:p>
          <a:p>
            <a:r>
              <a:rPr lang="en-GB" sz="1500" dirty="0"/>
              <a:t>Indications of inequality and lack of consistency in the recruitment and selection procedures (Ross et al., 2020)</a:t>
            </a:r>
          </a:p>
          <a:p>
            <a:r>
              <a:rPr lang="en-GB" sz="1500" dirty="0"/>
              <a:t>Absence of openness destroys the image of equity and inclusivity.</a:t>
            </a:r>
          </a:p>
          <a:p>
            <a:r>
              <a:rPr lang="en-GB" sz="1500" dirty="0"/>
              <a:t>Recent graduates have a challenging experience of education in the NHS work life.</a:t>
            </a:r>
          </a:p>
          <a:p>
            <a:r>
              <a:rPr lang="en-GB" sz="1500" dirty="0"/>
              <a:t>Low induction, excessive workloads, and exposure to early shortage decrease early-career satisfaction.</a:t>
            </a:r>
          </a:p>
          <a:p>
            <a:r>
              <a:rPr lang="en-GB" sz="1500" dirty="0"/>
              <a:t>Problems with transition raise the risk of premature leaving the NHS employment.</a:t>
            </a:r>
          </a:p>
          <a:p>
            <a:r>
              <a:rPr lang="en-GB" sz="1500" dirty="0"/>
              <a:t>Recruitment issues acutely affect midwifery and social care-related jobs.</a:t>
            </a:r>
          </a:p>
          <a:p>
            <a:r>
              <a:rPr lang="en-GB" sz="1500" dirty="0"/>
              <a:t>Stress normalisation within the organisational cultures reduces the level of appeal of the employers.</a:t>
            </a:r>
          </a:p>
          <a:p>
            <a:r>
              <a:rPr lang="en-GB" sz="1500" dirty="0"/>
              <a:t>Poor planning of workforce will result into reactive and cyclical recruitment strategies.</a:t>
            </a:r>
          </a:p>
          <a:p>
            <a:r>
              <a:rPr lang="en-GB" sz="1500" dirty="0"/>
              <a:t>Combined hiring and retention strategies had to be sustainable (</a:t>
            </a:r>
            <a:r>
              <a:rPr lang="en-GB" sz="1500" dirty="0" err="1"/>
              <a:t>Manthorpe</a:t>
            </a:r>
            <a:r>
              <a:rPr lang="en-GB" sz="1500" dirty="0"/>
              <a:t> et al., 2023).</a:t>
            </a:r>
          </a:p>
          <a:p>
            <a:endParaRPr lang="en-GB" sz="1500" dirty="0"/>
          </a:p>
        </p:txBody>
      </p:sp>
      <p:pic>
        <p:nvPicPr>
          <p:cNvPr id="4" name="Picture 3"/>
          <p:cNvPicPr>
            <a:picLocks noChangeAspect="1"/>
          </p:cNvPicPr>
          <p:nvPr/>
        </p:nvPicPr>
        <p:blipFill>
          <a:blip r:embed="rId3"/>
          <a:stretch>
            <a:fillRect/>
          </a:stretch>
        </p:blipFill>
        <p:spPr>
          <a:xfrm>
            <a:off x="9985828" y="2600011"/>
            <a:ext cx="1988911" cy="2571750"/>
          </a:xfrm>
          <a:prstGeom prst="rect">
            <a:avLst/>
          </a:prstGeom>
        </p:spPr>
      </p:pic>
    </p:spTree>
    <p:extLst>
      <p:ext uri="{BB962C8B-B14F-4D97-AF65-F5344CB8AC3E}">
        <p14:creationId xmlns:p14="http://schemas.microsoft.com/office/powerpoint/2010/main" val="1085024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5839" y="377367"/>
            <a:ext cx="8911687" cy="1280890"/>
          </a:xfrm>
        </p:spPr>
        <p:txBody>
          <a:bodyPr>
            <a:normAutofit fontScale="90000"/>
          </a:bodyPr>
          <a:lstStyle/>
          <a:p>
            <a:r>
              <a:rPr lang="en-GB" b="1" i="1" dirty="0"/>
              <a:t>Job Satisfaction, Morale and Work Engagement </a:t>
            </a:r>
            <a:br>
              <a:rPr lang="en-GB" b="1" i="1" dirty="0"/>
            </a:br>
            <a:endParaRPr lang="en-GB" dirty="0"/>
          </a:p>
        </p:txBody>
      </p:sp>
      <p:sp>
        <p:nvSpPr>
          <p:cNvPr id="3" name="Content Placeholder 2"/>
          <p:cNvSpPr>
            <a:spLocks noGrp="1"/>
          </p:cNvSpPr>
          <p:nvPr>
            <p:ph idx="1"/>
          </p:nvPr>
        </p:nvSpPr>
        <p:spPr>
          <a:xfrm>
            <a:off x="2124755" y="1658257"/>
            <a:ext cx="6511245" cy="4916714"/>
          </a:xfrm>
        </p:spPr>
        <p:txBody>
          <a:bodyPr>
            <a:normAutofit fontScale="47500" lnSpcReduction="20000"/>
          </a:bodyPr>
          <a:lstStyle/>
          <a:p>
            <a:r>
              <a:rPr lang="en-GB" sz="3200" dirty="0"/>
              <a:t>Results of the national evidence include worsening of job satisfaction and morale in the NHS.</a:t>
            </a:r>
          </a:p>
          <a:p>
            <a:r>
              <a:rPr lang="en-GB" sz="3200" dirty="0"/>
              <a:t>Discontentment associated with workload stress, staffing issues, and support.</a:t>
            </a:r>
          </a:p>
          <a:p>
            <a:r>
              <a:rPr lang="en-GB" sz="3200" dirty="0"/>
              <a:t>Emotional exhaustion and burnout reported in the settings of the NHS (Oliver, 2024)</a:t>
            </a:r>
          </a:p>
          <a:p>
            <a:r>
              <a:rPr lang="en-GB" sz="3200" dirty="0"/>
              <a:t>Team climate is an important factor that contributes to job satisfaction and engagement.</a:t>
            </a:r>
          </a:p>
          <a:p>
            <a:r>
              <a:rPr lang="en-GB" sz="3200" dirty="0"/>
              <a:t>Ineffective team environments were associated with increased burnout and decreased organisational commitment.</a:t>
            </a:r>
          </a:p>
          <a:p>
            <a:r>
              <a:rPr lang="en-GB" sz="3200" dirty="0"/>
              <a:t>Job performance in clinical setting is linked to job satisfaction in a positive manner (Al-</a:t>
            </a:r>
            <a:r>
              <a:rPr lang="en-GB" sz="3200" dirty="0" err="1"/>
              <a:t>Fuqaha</a:t>
            </a:r>
            <a:r>
              <a:rPr lang="en-GB" sz="3200" dirty="0"/>
              <a:t> et al., 2025).</a:t>
            </a:r>
          </a:p>
          <a:p>
            <a:r>
              <a:rPr lang="en-GB" sz="3200" dirty="0"/>
              <a:t>Work engagement enhances the </a:t>
            </a:r>
            <a:r>
              <a:rPr lang="en-GB" sz="3200" dirty="0" err="1"/>
              <a:t>satisfactionperformance</a:t>
            </a:r>
            <a:r>
              <a:rPr lang="en-GB" sz="3200" dirty="0"/>
              <a:t> relationship.</a:t>
            </a:r>
          </a:p>
          <a:p>
            <a:r>
              <a:rPr lang="en-GB" sz="3200" dirty="0"/>
              <a:t>The staff supported and engaged will have higher chances of providing safe and effective care.</a:t>
            </a:r>
          </a:p>
          <a:p>
            <a:r>
              <a:rPr lang="en-GB" sz="3200" dirty="0"/>
              <a:t>Low satisfaction poses a risk of errors, low productivity, and damaged patient experience.</a:t>
            </a:r>
          </a:p>
          <a:p>
            <a:r>
              <a:rPr lang="en-GB" sz="3200" dirty="0"/>
              <a:t>Strategic HCM emphasis on involvement and team interaction is necessary.</a:t>
            </a:r>
          </a:p>
          <a:p>
            <a:endParaRPr lang="en-GB" dirty="0"/>
          </a:p>
        </p:txBody>
      </p:sp>
      <p:pic>
        <p:nvPicPr>
          <p:cNvPr id="4" name="Picture 3"/>
          <p:cNvPicPr>
            <a:picLocks noChangeAspect="1"/>
          </p:cNvPicPr>
          <p:nvPr/>
        </p:nvPicPr>
        <p:blipFill>
          <a:blip r:embed="rId3"/>
          <a:stretch>
            <a:fillRect/>
          </a:stretch>
        </p:blipFill>
        <p:spPr>
          <a:xfrm>
            <a:off x="9652000" y="2289768"/>
            <a:ext cx="2365375" cy="2514600"/>
          </a:xfrm>
          <a:prstGeom prst="rect">
            <a:avLst/>
          </a:prstGeom>
        </p:spPr>
      </p:pic>
    </p:spTree>
    <p:extLst>
      <p:ext uri="{BB962C8B-B14F-4D97-AF65-F5344CB8AC3E}">
        <p14:creationId xmlns:p14="http://schemas.microsoft.com/office/powerpoint/2010/main" val="2559158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Retention and Turnover in the NHS </a:t>
            </a:r>
            <a:br>
              <a:rPr lang="en-GB" b="1" i="1" dirty="0"/>
            </a:br>
            <a:endParaRPr lang="en-GB" dirty="0"/>
          </a:p>
        </p:txBody>
      </p:sp>
      <p:sp>
        <p:nvSpPr>
          <p:cNvPr id="3" name="Content Placeholder 2"/>
          <p:cNvSpPr>
            <a:spLocks noGrp="1"/>
          </p:cNvSpPr>
          <p:nvPr>
            <p:ph idx="1"/>
          </p:nvPr>
        </p:nvSpPr>
        <p:spPr>
          <a:xfrm>
            <a:off x="2487612" y="1364343"/>
            <a:ext cx="9515702" cy="3966307"/>
          </a:xfrm>
        </p:spPr>
        <p:txBody>
          <a:bodyPr>
            <a:normAutofit fontScale="85000" lnSpcReduction="20000"/>
          </a:bodyPr>
          <a:lstStyle/>
          <a:p>
            <a:r>
              <a:rPr lang="en-GB" dirty="0"/>
              <a:t>More and more employees are thinking about quitting NHS.</a:t>
            </a:r>
          </a:p>
          <a:p>
            <a:r>
              <a:rPr lang="en-GB" dirty="0"/>
              <a:t>Cumulative pressures cause turnover as opposed to individual factors.</a:t>
            </a:r>
          </a:p>
          <a:p>
            <a:r>
              <a:rPr lang="en-GB" dirty="0"/>
              <a:t>Labour force satisfaction is amongst the important predictors of retention.</a:t>
            </a:r>
          </a:p>
          <a:p>
            <a:r>
              <a:rPr lang="en-GB" dirty="0"/>
              <a:t>Pay dissatisfaction is a contributor of disengagement especially in comparison to workload (</a:t>
            </a:r>
            <a:r>
              <a:rPr lang="en-GB" dirty="0" err="1"/>
              <a:t>Bimpong</a:t>
            </a:r>
            <a:r>
              <a:rPr lang="en-GB" dirty="0"/>
              <a:t> et al., 2020).</a:t>
            </a:r>
          </a:p>
          <a:p>
            <a:r>
              <a:rPr lang="en-GB" dirty="0"/>
              <a:t>Workforce deficits enhance the level of stress and contribute to additional turnover (</a:t>
            </a:r>
            <a:r>
              <a:rPr lang="en-GB" dirty="0" err="1"/>
              <a:t>Onyejesi</a:t>
            </a:r>
            <a:r>
              <a:rPr lang="en-GB" dirty="0"/>
              <a:t> et al., 2025).</a:t>
            </a:r>
          </a:p>
          <a:p>
            <a:r>
              <a:rPr lang="en-GB" dirty="0"/>
              <a:t>Burnout, poor working-life balance, lack of progression, and support are some of the driving factors behind exits.</a:t>
            </a:r>
          </a:p>
          <a:p>
            <a:r>
              <a:rPr lang="en-GB" dirty="0"/>
              <a:t>Our experience shows that a great number of leavers stay in healthcare but want less stressful places.</a:t>
            </a:r>
          </a:p>
          <a:p>
            <a:r>
              <a:rPr lang="en-GB" dirty="0"/>
              <a:t>Midwifery evidence indicates that morale, recruitment and retention are interconnected.</a:t>
            </a:r>
          </a:p>
          <a:p>
            <a:r>
              <a:rPr lang="en-GB" dirty="0"/>
              <a:t>Uncontrolled turnover will result to losing experience and increasing recruitment expenses.</a:t>
            </a:r>
          </a:p>
          <a:p>
            <a:r>
              <a:rPr lang="en-GB" dirty="0"/>
              <a:t>A long term solution would be necessary to stabilise workforce capacity</a:t>
            </a:r>
            <a:r>
              <a:rPr lang="en-GB" sz="1900" dirty="0"/>
              <a:t>.</a:t>
            </a:r>
          </a:p>
          <a:p>
            <a:endParaRPr lang="en-GB" dirty="0"/>
          </a:p>
        </p:txBody>
      </p:sp>
      <p:pic>
        <p:nvPicPr>
          <p:cNvPr id="4" name="Picture 3"/>
          <p:cNvPicPr>
            <a:picLocks noChangeAspect="1"/>
          </p:cNvPicPr>
          <p:nvPr/>
        </p:nvPicPr>
        <p:blipFill>
          <a:blip r:embed="rId3"/>
          <a:stretch>
            <a:fillRect/>
          </a:stretch>
        </p:blipFill>
        <p:spPr>
          <a:xfrm>
            <a:off x="3135086" y="5486399"/>
            <a:ext cx="6415313" cy="1214211"/>
          </a:xfrm>
          <a:prstGeom prst="rect">
            <a:avLst/>
          </a:prstGeom>
        </p:spPr>
      </p:pic>
    </p:spTree>
    <p:extLst>
      <p:ext uri="{BB962C8B-B14F-4D97-AF65-F5344CB8AC3E}">
        <p14:creationId xmlns:p14="http://schemas.microsoft.com/office/powerpoint/2010/main" val="154870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4868" y="319310"/>
            <a:ext cx="8911687" cy="1280890"/>
          </a:xfrm>
        </p:spPr>
        <p:txBody>
          <a:bodyPr>
            <a:normAutofit fontScale="90000"/>
          </a:bodyPr>
          <a:lstStyle/>
          <a:p>
            <a:r>
              <a:rPr lang="en-GB" b="1" i="1" dirty="0"/>
              <a:t>Workforce Wellbeing and Inclusive Retention </a:t>
            </a:r>
            <a:br>
              <a:rPr lang="en-GB" b="1" i="1" dirty="0"/>
            </a:br>
            <a:endParaRPr lang="en-GB" dirty="0"/>
          </a:p>
        </p:txBody>
      </p:sp>
      <p:sp>
        <p:nvSpPr>
          <p:cNvPr id="3" name="Content Placeholder 2"/>
          <p:cNvSpPr>
            <a:spLocks noGrp="1"/>
          </p:cNvSpPr>
          <p:nvPr>
            <p:ph idx="1"/>
          </p:nvPr>
        </p:nvSpPr>
        <p:spPr>
          <a:xfrm>
            <a:off x="2153783" y="1480457"/>
            <a:ext cx="7556274" cy="5268686"/>
          </a:xfrm>
        </p:spPr>
        <p:txBody>
          <a:bodyPr>
            <a:noAutofit/>
          </a:bodyPr>
          <a:lstStyle/>
          <a:p>
            <a:r>
              <a:rPr lang="en-GB" sz="1500" dirty="0"/>
              <a:t>Retention is based on workforce wellbeing, especially in the case of employees with chronic illnesses.</a:t>
            </a:r>
          </a:p>
          <a:p>
            <a:r>
              <a:rPr lang="en-GB" sz="1500" dirty="0"/>
              <a:t>Inflexible working and irregular support is the case with employees with chronic conditions.</a:t>
            </a:r>
          </a:p>
          <a:p>
            <a:r>
              <a:rPr lang="en-GB" sz="1500" dirty="0"/>
              <a:t>Obstacles encourage the absence, lack of engagement and early quitting.</a:t>
            </a:r>
          </a:p>
          <a:p>
            <a:r>
              <a:rPr lang="en-GB" sz="1500" dirty="0"/>
              <a:t>Flexible working, adaptation of roles and line managerial support enhance retention.</a:t>
            </a:r>
          </a:p>
          <a:p>
            <a:r>
              <a:rPr lang="en-GB" sz="1500" dirty="0"/>
              <a:t>Access to supportive practices differs amongst the NHS organisations (Remnant et al., 2025).</a:t>
            </a:r>
          </a:p>
          <a:p>
            <a:r>
              <a:rPr lang="en-GB" sz="1500" dirty="0"/>
              <a:t>Inclusion and perceived organisational support have a strong effect on retention decisions.</a:t>
            </a:r>
          </a:p>
          <a:p>
            <a:r>
              <a:rPr lang="en-GB" sz="1500" dirty="0"/>
              <a:t>Inclusive retention practices are beneficial to individuals and organisational culture.</a:t>
            </a:r>
          </a:p>
          <a:p>
            <a:r>
              <a:rPr lang="en-GB" sz="1500" dirty="0"/>
              <a:t>Some moral and strategic reasons why the company should keep long-term employees with health issues.</a:t>
            </a:r>
          </a:p>
          <a:p>
            <a:r>
              <a:rPr lang="en-GB" sz="1500" dirty="0"/>
              <a:t>HCM is inclusive, which enhances resilience and sustainability (</a:t>
            </a:r>
            <a:r>
              <a:rPr lang="en-GB" sz="1500" dirty="0" err="1"/>
              <a:t>Onyejesi</a:t>
            </a:r>
            <a:r>
              <a:rPr lang="en-GB" sz="1500" dirty="0"/>
              <a:t> et al., 2025).</a:t>
            </a:r>
          </a:p>
        </p:txBody>
      </p:sp>
      <p:pic>
        <p:nvPicPr>
          <p:cNvPr id="4" name="Picture 3"/>
          <p:cNvPicPr>
            <a:picLocks noChangeAspect="1"/>
          </p:cNvPicPr>
          <p:nvPr/>
        </p:nvPicPr>
        <p:blipFill>
          <a:blip r:embed="rId3"/>
          <a:stretch>
            <a:fillRect/>
          </a:stretch>
        </p:blipFill>
        <p:spPr>
          <a:xfrm>
            <a:off x="9710057" y="1988142"/>
            <a:ext cx="2278743" cy="3269937"/>
          </a:xfrm>
          <a:prstGeom prst="rect">
            <a:avLst/>
          </a:prstGeom>
        </p:spPr>
      </p:pic>
    </p:spTree>
    <p:extLst>
      <p:ext uri="{BB962C8B-B14F-4D97-AF65-F5344CB8AC3E}">
        <p14:creationId xmlns:p14="http://schemas.microsoft.com/office/powerpoint/2010/main" val="2494215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377367"/>
            <a:ext cx="8911687" cy="1280890"/>
          </a:xfrm>
        </p:spPr>
        <p:txBody>
          <a:bodyPr>
            <a:normAutofit fontScale="90000"/>
          </a:bodyPr>
          <a:lstStyle/>
          <a:p>
            <a:r>
              <a:rPr lang="en-GB" b="1" i="1" dirty="0"/>
              <a:t>Evidence-Based HRM Interventions and Strategic Responses </a:t>
            </a:r>
            <a:br>
              <a:rPr lang="en-GB" b="1" i="1" dirty="0"/>
            </a:br>
            <a:endParaRPr lang="en-GB" dirty="0"/>
          </a:p>
        </p:txBody>
      </p:sp>
      <p:sp>
        <p:nvSpPr>
          <p:cNvPr id="3" name="Content Placeholder 2"/>
          <p:cNvSpPr>
            <a:spLocks noGrp="1"/>
          </p:cNvSpPr>
          <p:nvPr>
            <p:ph idx="1"/>
          </p:nvPr>
        </p:nvSpPr>
        <p:spPr>
          <a:xfrm>
            <a:off x="2182811" y="1658257"/>
            <a:ext cx="9530217" cy="3777622"/>
          </a:xfrm>
        </p:spPr>
        <p:txBody>
          <a:bodyPr>
            <a:normAutofit/>
          </a:bodyPr>
          <a:lstStyle/>
          <a:p>
            <a:r>
              <a:rPr lang="en-GB" sz="1500" dirty="0"/>
              <a:t>Fairness and transparency in recruitment is a key to a sustainable workforce.</a:t>
            </a:r>
          </a:p>
          <a:p>
            <a:r>
              <a:rPr lang="en-GB" sz="1500" dirty="0"/>
              <a:t>By recruiting inclusively and enhancing the </a:t>
            </a:r>
            <a:r>
              <a:rPr lang="en-GB" sz="1500" dirty="0" err="1"/>
              <a:t>onboarding</a:t>
            </a:r>
            <a:r>
              <a:rPr lang="en-GB" sz="1500" dirty="0"/>
              <a:t> process, early attrition is minimised.</a:t>
            </a:r>
          </a:p>
          <a:p>
            <a:r>
              <a:rPr lang="en-GB" sz="1500" dirty="0"/>
              <a:t>Easy access to jobs creates confidence in the NHS employers (NHS England, 2023).</a:t>
            </a:r>
          </a:p>
          <a:p>
            <a:r>
              <a:rPr lang="en-GB" sz="1500" dirty="0"/>
              <a:t>Favourable team climate associated with increased enjoyment and reduced burnout.</a:t>
            </a:r>
          </a:p>
          <a:p>
            <a:r>
              <a:rPr lang="en-GB" sz="1500" dirty="0"/>
              <a:t>The engagement is improved by the development of leadership and the psychological safety.</a:t>
            </a:r>
          </a:p>
          <a:p>
            <a:r>
              <a:rPr lang="en-GB" sz="1500" dirty="0"/>
              <a:t>Specialised retention policies required amongst high-risk personnel.</a:t>
            </a:r>
          </a:p>
          <a:p>
            <a:r>
              <a:rPr lang="en-GB" sz="1500" dirty="0"/>
              <a:t>Early-career and high-demand positions need to be supported in a different way.</a:t>
            </a:r>
          </a:p>
          <a:p>
            <a:r>
              <a:rPr lang="en-GB" sz="1500" dirty="0"/>
              <a:t>The change of reactive to preventive HRM is possible with the help of strategic planning (</a:t>
            </a:r>
            <a:r>
              <a:rPr lang="en-GB" sz="1500" dirty="0" err="1"/>
              <a:t>Ajemba</a:t>
            </a:r>
            <a:r>
              <a:rPr lang="en-GB" sz="1500" dirty="0"/>
              <a:t> et al., 2024).</a:t>
            </a:r>
          </a:p>
          <a:p>
            <a:endParaRPr lang="en-GB" dirty="0"/>
          </a:p>
        </p:txBody>
      </p:sp>
      <p:pic>
        <p:nvPicPr>
          <p:cNvPr id="4" name="Picture 3"/>
          <p:cNvPicPr>
            <a:picLocks noChangeAspect="1"/>
          </p:cNvPicPr>
          <p:nvPr/>
        </p:nvPicPr>
        <p:blipFill>
          <a:blip r:embed="rId3"/>
          <a:stretch>
            <a:fillRect/>
          </a:stretch>
        </p:blipFill>
        <p:spPr>
          <a:xfrm>
            <a:off x="5439228" y="4804229"/>
            <a:ext cx="3810000" cy="1724251"/>
          </a:xfrm>
          <a:prstGeom prst="rect">
            <a:avLst/>
          </a:prstGeom>
        </p:spPr>
      </p:pic>
    </p:spTree>
    <p:extLst>
      <p:ext uri="{BB962C8B-B14F-4D97-AF65-F5344CB8AC3E}">
        <p14:creationId xmlns:p14="http://schemas.microsoft.com/office/powerpoint/2010/main" val="92337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5210" y="362853"/>
            <a:ext cx="8911687" cy="1280890"/>
          </a:xfrm>
        </p:spPr>
        <p:txBody>
          <a:bodyPr>
            <a:normAutofit fontScale="90000"/>
          </a:bodyPr>
          <a:lstStyle/>
          <a:p>
            <a:r>
              <a:rPr lang="en-GB" b="1" i="1" dirty="0"/>
              <a:t>Implications for HR Leaders and Managers </a:t>
            </a:r>
            <a:br>
              <a:rPr lang="en-GB" b="1" i="1" dirty="0"/>
            </a:br>
            <a:br>
              <a:rPr lang="en-GB" b="1" i="1" dirty="0"/>
            </a:br>
            <a:endParaRPr lang="en-GB" dirty="0"/>
          </a:p>
        </p:txBody>
      </p:sp>
      <p:sp>
        <p:nvSpPr>
          <p:cNvPr id="3" name="Content Placeholder 2"/>
          <p:cNvSpPr>
            <a:spLocks noGrp="1"/>
          </p:cNvSpPr>
          <p:nvPr>
            <p:ph idx="1"/>
          </p:nvPr>
        </p:nvSpPr>
        <p:spPr>
          <a:xfrm>
            <a:off x="2545670" y="1291771"/>
            <a:ext cx="6525760" cy="4775199"/>
          </a:xfrm>
        </p:spPr>
        <p:txBody>
          <a:bodyPr>
            <a:normAutofit/>
          </a:bodyPr>
          <a:lstStyle/>
          <a:p>
            <a:r>
              <a:rPr lang="en-GB" sz="1500" dirty="0"/>
              <a:t>HR needs to act as the strategic partner in the NHS (NHS England, 2023).</a:t>
            </a:r>
          </a:p>
          <a:p>
            <a:r>
              <a:rPr lang="en-GB" sz="1500" dirty="0"/>
              <a:t>Organisational sustainability relies on workforce planning.</a:t>
            </a:r>
          </a:p>
          <a:p>
            <a:r>
              <a:rPr lang="en-GB" sz="1500" dirty="0"/>
              <a:t>One of the leadership issues is balancing service requirements and staff welfare.</a:t>
            </a:r>
          </a:p>
          <a:p>
            <a:r>
              <a:rPr lang="en-GB" sz="1500" dirty="0"/>
              <a:t>Poor workload and dissatisfaction are heightened in turnover.</a:t>
            </a:r>
          </a:p>
          <a:p>
            <a:r>
              <a:rPr lang="en-GB" sz="1500" dirty="0"/>
              <a:t>HR executives should promote friendly and inclusive policies.</a:t>
            </a:r>
          </a:p>
          <a:p>
            <a:r>
              <a:rPr lang="en-GB" sz="1500" dirty="0"/>
              <a:t>Strategic leadership is a constrained type of ethical judgement.</a:t>
            </a:r>
          </a:p>
          <a:p>
            <a:r>
              <a:rPr lang="en-GB" sz="1500" dirty="0"/>
              <a:t>HR should use workforce data to make decisions.</a:t>
            </a:r>
          </a:p>
          <a:p>
            <a:r>
              <a:rPr lang="en-GB" sz="1500" dirty="0"/>
              <a:t>The leadership has to be inclusive in order to accommodate the various needs of staff.</a:t>
            </a:r>
          </a:p>
          <a:p>
            <a:r>
              <a:rPr lang="en-GB" sz="1500" dirty="0"/>
              <a:t>Sustainable HCM is all about ethical responsibility (</a:t>
            </a:r>
            <a:r>
              <a:rPr lang="en-GB" sz="1500" dirty="0" err="1"/>
              <a:t>Bimpong</a:t>
            </a:r>
            <a:r>
              <a:rPr lang="en-GB" sz="1500" dirty="0"/>
              <a:t> et al., 2020).</a:t>
            </a:r>
          </a:p>
          <a:p>
            <a:endParaRPr lang="en-GB" dirty="0"/>
          </a:p>
        </p:txBody>
      </p:sp>
      <p:pic>
        <p:nvPicPr>
          <p:cNvPr id="4" name="Picture 3"/>
          <p:cNvPicPr>
            <a:picLocks noChangeAspect="1"/>
          </p:cNvPicPr>
          <p:nvPr/>
        </p:nvPicPr>
        <p:blipFill>
          <a:blip r:embed="rId3"/>
          <a:stretch>
            <a:fillRect/>
          </a:stretch>
        </p:blipFill>
        <p:spPr>
          <a:xfrm>
            <a:off x="9448801" y="2199507"/>
            <a:ext cx="2561090" cy="3330435"/>
          </a:xfrm>
          <a:prstGeom prst="rect">
            <a:avLst/>
          </a:prstGeom>
        </p:spPr>
      </p:pic>
    </p:spTree>
    <p:extLst>
      <p:ext uri="{BB962C8B-B14F-4D97-AF65-F5344CB8AC3E}">
        <p14:creationId xmlns:p14="http://schemas.microsoft.com/office/powerpoint/2010/main" val="2850496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Conclusion </a:t>
            </a:r>
            <a:br>
              <a:rPr lang="en-GB" b="1" i="1" dirty="0"/>
            </a:br>
            <a:endParaRPr lang="en-GB" dirty="0"/>
          </a:p>
        </p:txBody>
      </p:sp>
      <p:sp>
        <p:nvSpPr>
          <p:cNvPr id="3" name="Content Placeholder 2"/>
          <p:cNvSpPr>
            <a:spLocks noGrp="1"/>
          </p:cNvSpPr>
          <p:nvPr>
            <p:ph idx="1"/>
          </p:nvPr>
        </p:nvSpPr>
        <p:spPr>
          <a:xfrm>
            <a:off x="2473098" y="1625600"/>
            <a:ext cx="8915400" cy="3777622"/>
          </a:xfrm>
        </p:spPr>
        <p:txBody>
          <a:bodyPr>
            <a:normAutofit/>
          </a:bodyPr>
          <a:lstStyle/>
          <a:p>
            <a:r>
              <a:rPr lang="en-GB" sz="1500" dirty="0"/>
              <a:t>NHS workforce issues are both systems and network processes.</a:t>
            </a:r>
          </a:p>
          <a:p>
            <a:r>
              <a:rPr lang="en-GB" sz="1500" dirty="0"/>
              <a:t>Recruitment, satisfaction, well-being, and retention should be dealt with as a single issue.</a:t>
            </a:r>
          </a:p>
          <a:p>
            <a:r>
              <a:rPr lang="en-GB" sz="1500" dirty="0"/>
              <a:t>Engagement is enhanced by fair recruitment and favourable team climates.</a:t>
            </a:r>
          </a:p>
          <a:p>
            <a:r>
              <a:rPr lang="en-GB" sz="1500" dirty="0"/>
              <a:t>Competent practices in wellbeing minimise turnover and save prowess.</a:t>
            </a:r>
          </a:p>
          <a:p>
            <a:r>
              <a:rPr lang="en-GB" sz="1500" dirty="0"/>
              <a:t>Retention is a result of organisational support and work-life balance.</a:t>
            </a:r>
          </a:p>
          <a:p>
            <a:r>
              <a:rPr lang="en-GB" sz="1500" dirty="0"/>
              <a:t>Short term HR solutions are inadequate.</a:t>
            </a:r>
          </a:p>
          <a:p>
            <a:r>
              <a:rPr lang="en-GB" sz="1500" dirty="0"/>
              <a:t>Research based HCM strategies are necessary on a long-term basis.</a:t>
            </a:r>
          </a:p>
          <a:p>
            <a:r>
              <a:rPr lang="en-GB" sz="1500" dirty="0"/>
              <a:t>Combination strategy builds resilience and continuity of the workforce.</a:t>
            </a:r>
          </a:p>
          <a:p>
            <a:r>
              <a:rPr lang="en-GB" sz="1500" dirty="0"/>
              <a:t>Sustained human capital investment is the key to NHS sustainability.</a:t>
            </a:r>
          </a:p>
          <a:p>
            <a:pPr marL="0" indent="0">
              <a:buNone/>
            </a:pPr>
            <a:endParaRPr lang="en-GB" dirty="0"/>
          </a:p>
        </p:txBody>
      </p:sp>
    </p:spTree>
    <p:extLst>
      <p:ext uri="{BB962C8B-B14F-4D97-AF65-F5344CB8AC3E}">
        <p14:creationId xmlns:p14="http://schemas.microsoft.com/office/powerpoint/2010/main" val="2101589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dirty="0"/>
              <a:t>References</a:t>
            </a:r>
            <a:endParaRPr lang="en-GB" b="1" i="1" dirty="0"/>
          </a:p>
        </p:txBody>
      </p:sp>
      <p:sp>
        <p:nvSpPr>
          <p:cNvPr id="3" name="Content Placeholder 2"/>
          <p:cNvSpPr>
            <a:spLocks noGrp="1"/>
          </p:cNvSpPr>
          <p:nvPr>
            <p:ph idx="1"/>
          </p:nvPr>
        </p:nvSpPr>
        <p:spPr/>
        <p:txBody>
          <a:bodyPr>
            <a:normAutofit fontScale="47500" lnSpcReduction="20000"/>
          </a:bodyPr>
          <a:lstStyle/>
          <a:p>
            <a:r>
              <a:rPr lang="en-GB" dirty="0"/>
              <a:t>NHS England. 2023. </a:t>
            </a:r>
            <a:r>
              <a:rPr lang="en-GB" i="1" dirty="0"/>
              <a:t>NHS Long Term Workforce Plan. </a:t>
            </a:r>
            <a:r>
              <a:rPr lang="en-GB" dirty="0"/>
              <a:t>Available at: </a:t>
            </a:r>
            <a:r>
              <a:rPr lang="en-GB" u="sng" dirty="0">
                <a:hlinkClick r:id="rId2"/>
              </a:rPr>
              <a:t>https://www.england.nhs.uk/wp-content/uploads/2023/06/nhs-long-term-workforce-plan-v1.21.pdf</a:t>
            </a:r>
            <a:endParaRPr lang="en-GB" dirty="0"/>
          </a:p>
          <a:p>
            <a:r>
              <a:rPr lang="en-GB" dirty="0"/>
              <a:t>Oliver, D., 2024. David Oliver: The NHS staff survey 2023 has depressing findings and worrying implications. </a:t>
            </a:r>
            <a:r>
              <a:rPr lang="en-GB" i="1" dirty="0" err="1"/>
              <a:t>bmj</a:t>
            </a:r>
            <a:r>
              <a:rPr lang="en-GB" dirty="0"/>
              <a:t>, </a:t>
            </a:r>
            <a:r>
              <a:rPr lang="en-GB" i="1" dirty="0"/>
              <a:t>384</a:t>
            </a:r>
            <a:r>
              <a:rPr lang="en-GB" dirty="0"/>
              <a:t>.</a:t>
            </a:r>
          </a:p>
          <a:p>
            <a:r>
              <a:rPr lang="en-GB" dirty="0"/>
              <a:t>Ross, S., </a:t>
            </a:r>
            <a:r>
              <a:rPr lang="en-GB" dirty="0" err="1"/>
              <a:t>Jabbal</a:t>
            </a:r>
            <a:r>
              <a:rPr lang="en-GB" dirty="0"/>
              <a:t>, J., Chauhan, K., Maguire, D., Randhawa, M. and </a:t>
            </a:r>
            <a:r>
              <a:rPr lang="en-GB" dirty="0" err="1"/>
              <a:t>Dahir</a:t>
            </a:r>
            <a:r>
              <a:rPr lang="en-GB" dirty="0"/>
              <a:t>, S., 2020. </a:t>
            </a:r>
            <a:r>
              <a:rPr lang="en-GB" i="1" dirty="0"/>
              <a:t>Workforce race inequalities and inclusion in NHS providers</a:t>
            </a:r>
            <a:r>
              <a:rPr lang="en-GB" dirty="0"/>
              <a:t> (p. 12). King's Fund.</a:t>
            </a:r>
          </a:p>
          <a:p>
            <a:r>
              <a:rPr lang="en-GB" dirty="0" err="1"/>
              <a:t>Bimpong</a:t>
            </a:r>
            <a:r>
              <a:rPr lang="en-GB" dirty="0"/>
              <a:t>, K.A.A., Khan, A., Slight, R., </a:t>
            </a:r>
            <a:r>
              <a:rPr lang="en-GB" dirty="0" err="1"/>
              <a:t>Tolley</a:t>
            </a:r>
            <a:r>
              <a:rPr lang="en-GB" dirty="0"/>
              <a:t>, C.L. and Slight, S.P., 2020. Relationship between labour force satisfaction, wages and retention within the UK National Health Service: a systematic review of the literature. </a:t>
            </a:r>
            <a:r>
              <a:rPr lang="en-GB" i="1" dirty="0"/>
              <a:t>BMJ open</a:t>
            </a:r>
            <a:r>
              <a:rPr lang="en-GB" dirty="0"/>
              <a:t>, </a:t>
            </a:r>
            <a:r>
              <a:rPr lang="en-GB" i="1" dirty="0"/>
              <a:t>10</a:t>
            </a:r>
            <a:r>
              <a:rPr lang="en-GB" dirty="0"/>
              <a:t>(7), p.e034919.</a:t>
            </a:r>
          </a:p>
          <a:p>
            <a:r>
              <a:rPr lang="en-GB" dirty="0"/>
              <a:t>Williams, P., Gage, H., Jones, B., </a:t>
            </a:r>
            <a:r>
              <a:rPr lang="en-GB" dirty="0" err="1"/>
              <a:t>Aspden</a:t>
            </a:r>
            <a:r>
              <a:rPr lang="en-GB" dirty="0"/>
              <a:t>, C., </a:t>
            </a:r>
            <a:r>
              <a:rPr lang="en-GB" dirty="0" err="1"/>
              <a:t>Smylie</a:t>
            </a:r>
            <a:r>
              <a:rPr lang="en-GB" dirty="0"/>
              <a:t>, J., Bird, T., </a:t>
            </a:r>
            <a:r>
              <a:rPr lang="en-GB" dirty="0" err="1"/>
              <a:t>Touray</a:t>
            </a:r>
            <a:r>
              <a:rPr lang="en-GB" dirty="0"/>
              <a:t>, M.M., Brady, P., Campbell, J., </a:t>
            </a:r>
            <a:r>
              <a:rPr lang="en-GB" dirty="0" err="1"/>
              <a:t>Chilvers</a:t>
            </a:r>
            <a:r>
              <a:rPr lang="en-GB" dirty="0"/>
              <a:t>, R. and </a:t>
            </a:r>
            <a:r>
              <a:rPr lang="en-GB" dirty="0" err="1"/>
              <a:t>Marchand</a:t>
            </a:r>
            <a:r>
              <a:rPr lang="en-GB" dirty="0"/>
              <a:t>, C., 2025. Team climate, job satisfaction, burnout and practice performance: results of a national survey of staff in general practices in England. </a:t>
            </a:r>
            <a:r>
              <a:rPr lang="en-GB" i="1" dirty="0"/>
              <a:t>BMC primary care</a:t>
            </a:r>
            <a:r>
              <a:rPr lang="en-GB" dirty="0"/>
              <a:t>, </a:t>
            </a:r>
            <a:r>
              <a:rPr lang="en-GB" i="1" dirty="0"/>
              <a:t>26</a:t>
            </a:r>
            <a:r>
              <a:rPr lang="en-GB" dirty="0"/>
              <a:t>(1), p.173.</a:t>
            </a:r>
          </a:p>
          <a:p>
            <a:r>
              <a:rPr lang="en-GB" dirty="0" err="1"/>
              <a:t>Manthorpe</a:t>
            </a:r>
            <a:r>
              <a:rPr lang="en-GB" dirty="0"/>
              <a:t>, J. and </a:t>
            </a:r>
            <a:r>
              <a:rPr lang="en-GB" dirty="0" err="1"/>
              <a:t>Baginsky</a:t>
            </a:r>
            <a:r>
              <a:rPr lang="en-GB" dirty="0"/>
              <a:t>, M., 2023. Midwives’ morale, recruitment and retention–a rapid scoping review with some observations from the profession of social work.</a:t>
            </a:r>
          </a:p>
          <a:p>
            <a:r>
              <a:rPr lang="en-GB" dirty="0"/>
              <a:t>Al-</a:t>
            </a:r>
            <a:r>
              <a:rPr lang="en-GB" dirty="0" err="1"/>
              <a:t>Fuqaha</a:t>
            </a:r>
            <a:r>
              <a:rPr lang="en-GB" dirty="0"/>
              <a:t>, O.N., Rayan, A., </a:t>
            </a:r>
            <a:r>
              <a:rPr lang="en-GB" dirty="0" err="1"/>
              <a:t>Baqeas</a:t>
            </a:r>
            <a:r>
              <a:rPr lang="en-GB" dirty="0"/>
              <a:t>, M.H., </a:t>
            </a:r>
            <a:r>
              <a:rPr lang="en-GB" dirty="0" err="1"/>
              <a:t>Alqadrie</a:t>
            </a:r>
            <a:r>
              <a:rPr lang="en-GB" dirty="0"/>
              <a:t>, W.T., </a:t>
            </a:r>
            <a:r>
              <a:rPr lang="en-GB" dirty="0" err="1"/>
              <a:t>Alhalaiqa</a:t>
            </a:r>
            <a:r>
              <a:rPr lang="en-GB" dirty="0"/>
              <a:t>, F., </a:t>
            </a:r>
            <a:r>
              <a:rPr lang="en-GB" dirty="0" err="1"/>
              <a:t>Batiha</a:t>
            </a:r>
            <a:r>
              <a:rPr lang="en-GB" dirty="0"/>
              <a:t>, A.M. and </a:t>
            </a:r>
            <a:r>
              <a:rPr lang="en-GB" dirty="0" err="1"/>
              <a:t>Rayani</a:t>
            </a:r>
            <a:r>
              <a:rPr lang="en-GB" dirty="0"/>
              <a:t>, A.M., 2025. Job satisfaction and job performance among critical care nurses: The moderating role of work engagement in public hospitals. </a:t>
            </a:r>
            <a:r>
              <a:rPr lang="en-GB" i="1" dirty="0"/>
              <a:t>Risk Management and Healthcare Policy</a:t>
            </a:r>
            <a:r>
              <a:rPr lang="en-GB" dirty="0"/>
              <a:t>, pp.3311-3327.</a:t>
            </a:r>
          </a:p>
          <a:p>
            <a:r>
              <a:rPr lang="en-GB" dirty="0"/>
              <a:t>Remnant, J., Kelly, M., </a:t>
            </a:r>
            <a:r>
              <a:rPr lang="en-GB" dirty="0" err="1"/>
              <a:t>Cowley</a:t>
            </a:r>
            <a:r>
              <a:rPr lang="en-GB" dirty="0"/>
              <a:t>, L. and Booth, S., 2025, October. Supporting and Retaining NHS England Staff with Long-Term Health Conditions—A Qualitative Study. In </a:t>
            </a:r>
            <a:r>
              <a:rPr lang="en-GB" i="1" dirty="0"/>
              <a:t>Healthcare</a:t>
            </a:r>
            <a:r>
              <a:rPr lang="en-GB" dirty="0"/>
              <a:t> (Vol. 13, No. 20, p. 2573). MDPI.</a:t>
            </a:r>
          </a:p>
          <a:p>
            <a:r>
              <a:rPr lang="en-GB" dirty="0" err="1"/>
              <a:t>Onyejesi</a:t>
            </a:r>
            <a:r>
              <a:rPr lang="en-GB" dirty="0"/>
              <a:t>, C.R., James, T. and </a:t>
            </a:r>
            <a:r>
              <a:rPr lang="en-GB" dirty="0" err="1"/>
              <a:t>Kharicha</a:t>
            </a:r>
            <a:r>
              <a:rPr lang="en-GB" dirty="0"/>
              <a:t>, K., 2025. Understanding why health professionals are leaving the UK national health service (NHS)–A systematic review and narrative synthesis. </a:t>
            </a:r>
            <a:r>
              <a:rPr lang="en-GB" i="1" dirty="0"/>
              <a:t>Journal of Health Services Research &amp; Policy</a:t>
            </a:r>
            <a:r>
              <a:rPr lang="en-GB" dirty="0"/>
              <a:t>, p.13558196251384845.</a:t>
            </a:r>
          </a:p>
          <a:p>
            <a:r>
              <a:rPr lang="en-GB" dirty="0" err="1"/>
              <a:t>Ajemba</a:t>
            </a:r>
            <a:r>
              <a:rPr lang="en-GB" dirty="0"/>
              <a:t>, M.N., </a:t>
            </a:r>
            <a:r>
              <a:rPr lang="en-GB" dirty="0" err="1"/>
              <a:t>Nweze</a:t>
            </a:r>
            <a:r>
              <a:rPr lang="en-GB" dirty="0"/>
              <a:t>, A.L., </a:t>
            </a:r>
            <a:r>
              <a:rPr lang="en-GB" dirty="0" err="1"/>
              <a:t>Arene</a:t>
            </a:r>
            <a:r>
              <a:rPr lang="en-GB" dirty="0"/>
              <a:t>, E.C., </a:t>
            </a:r>
            <a:r>
              <a:rPr lang="en-GB" dirty="0" err="1"/>
              <a:t>Iroanya</a:t>
            </a:r>
            <a:r>
              <a:rPr lang="en-GB" dirty="0"/>
              <a:t>, C.J., </a:t>
            </a:r>
            <a:r>
              <a:rPr lang="en-GB" dirty="0" err="1"/>
              <a:t>Nwafor</a:t>
            </a:r>
            <a:r>
              <a:rPr lang="en-GB" dirty="0"/>
              <a:t>, D. and Fish, I., 2024. Improving staff retention in the research and development department sections of NHS hospitals in the United Kingdom: A systematic review. </a:t>
            </a:r>
            <a:r>
              <a:rPr lang="en-GB" i="1" dirty="0"/>
              <a:t>World Journal Of Advanced Research And Reviews</a:t>
            </a:r>
            <a:r>
              <a:rPr lang="en-GB" dirty="0"/>
              <a:t>, </a:t>
            </a:r>
            <a:r>
              <a:rPr lang="en-GB" i="1" dirty="0"/>
              <a:t>21</a:t>
            </a:r>
            <a:r>
              <a:rPr lang="en-GB" dirty="0"/>
              <a:t>(1), pp.2168-2181.</a:t>
            </a:r>
          </a:p>
          <a:p>
            <a:endParaRPr lang="en-GB" dirty="0"/>
          </a:p>
        </p:txBody>
      </p:sp>
    </p:spTree>
    <p:extLst>
      <p:ext uri="{BB962C8B-B14F-4D97-AF65-F5344CB8AC3E}">
        <p14:creationId xmlns:p14="http://schemas.microsoft.com/office/powerpoint/2010/main" val="144159800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82</TotalTime>
  <Words>4807</Words>
  <Application>Microsoft Office PowerPoint</Application>
  <PresentationFormat>Widescreen</PresentationFormat>
  <Paragraphs>155</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Wisp</vt:lpstr>
      <vt:lpstr>Group presentation: Human Capital Challenges in the NHS: An HRM Perspective</vt:lpstr>
      <vt:lpstr>Introduction  </vt:lpstr>
      <vt:lpstr>Strategic Workforce Challenges in the NHS  </vt:lpstr>
      <vt:lpstr>Recruitment Challenges in the NHS  </vt:lpstr>
      <vt:lpstr>Job Satisfaction, Morale and Work Engagement  </vt:lpstr>
      <vt:lpstr>Retention and Turnover in the NHS  </vt:lpstr>
      <vt:lpstr>Workforce Wellbeing and Inclusive Retention  </vt:lpstr>
      <vt:lpstr>Evidence-Based HRM Interventions and Strategic Responses  </vt:lpstr>
      <vt:lpstr>Implications for HR Leaders and Managers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Savaiz Kamran</cp:lastModifiedBy>
  <cp:revision>1</cp:revision>
  <dcterms:created xsi:type="dcterms:W3CDTF">2026-01-30T14:11:30Z</dcterms:created>
  <dcterms:modified xsi:type="dcterms:W3CDTF">2026-01-30T18:37:09Z</dcterms:modified>
</cp:coreProperties>
</file>