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60" r:id="rId1"/>
    <p:sldMasterId id="2147483945" r:id="rId2"/>
  </p:sldMasterIdLst>
  <p:notesMasterIdLst>
    <p:notesMasterId r:id="rId115"/>
  </p:notesMasterIdLst>
  <p:handoutMasterIdLst>
    <p:handoutMasterId r:id="rId116"/>
  </p:handoutMasterIdLst>
  <p:sldIdLst>
    <p:sldId id="500" r:id="rId3"/>
    <p:sldId id="941" r:id="rId4"/>
    <p:sldId id="541" r:id="rId5"/>
    <p:sldId id="864" r:id="rId6"/>
    <p:sldId id="867" r:id="rId7"/>
    <p:sldId id="942" r:id="rId8"/>
    <p:sldId id="874" r:id="rId9"/>
    <p:sldId id="943" r:id="rId10"/>
    <p:sldId id="944" r:id="rId11"/>
    <p:sldId id="877" r:id="rId12"/>
    <p:sldId id="878" r:id="rId13"/>
    <p:sldId id="945" r:id="rId14"/>
    <p:sldId id="946" r:id="rId15"/>
    <p:sldId id="880" r:id="rId16"/>
    <p:sldId id="947" r:id="rId17"/>
    <p:sldId id="882" r:id="rId18"/>
    <p:sldId id="884" r:id="rId19"/>
    <p:sldId id="883" r:id="rId20"/>
    <p:sldId id="885" r:id="rId21"/>
    <p:sldId id="886" r:id="rId22"/>
    <p:sldId id="887" r:id="rId23"/>
    <p:sldId id="889" r:id="rId24"/>
    <p:sldId id="890" r:id="rId25"/>
    <p:sldId id="948" r:id="rId26"/>
    <p:sldId id="891" r:id="rId27"/>
    <p:sldId id="949" r:id="rId28"/>
    <p:sldId id="950" r:id="rId29"/>
    <p:sldId id="893" r:id="rId30"/>
    <p:sldId id="951" r:id="rId31"/>
    <p:sldId id="894" r:id="rId32"/>
    <p:sldId id="952" r:id="rId33"/>
    <p:sldId id="895" r:id="rId34"/>
    <p:sldId id="953" r:id="rId35"/>
    <p:sldId id="954" r:id="rId36"/>
    <p:sldId id="896" r:id="rId37"/>
    <p:sldId id="960" r:id="rId38"/>
    <p:sldId id="955" r:id="rId39"/>
    <p:sldId id="956" r:id="rId40"/>
    <p:sldId id="957" r:id="rId41"/>
    <p:sldId id="958" r:id="rId42"/>
    <p:sldId id="959" r:id="rId43"/>
    <p:sldId id="961" r:id="rId44"/>
    <p:sldId id="962" r:id="rId45"/>
    <p:sldId id="898" r:id="rId46"/>
    <p:sldId id="963" r:id="rId47"/>
    <p:sldId id="964" r:id="rId48"/>
    <p:sldId id="900" r:id="rId49"/>
    <p:sldId id="901" r:id="rId50"/>
    <p:sldId id="902" r:id="rId51"/>
    <p:sldId id="903" r:id="rId52"/>
    <p:sldId id="904" r:id="rId53"/>
    <p:sldId id="965" r:id="rId54"/>
    <p:sldId id="906" r:id="rId55"/>
    <p:sldId id="966" r:id="rId56"/>
    <p:sldId id="907" r:id="rId57"/>
    <p:sldId id="968" r:id="rId58"/>
    <p:sldId id="970" r:id="rId59"/>
    <p:sldId id="971" r:id="rId60"/>
    <p:sldId id="972" r:id="rId61"/>
    <p:sldId id="1004" r:id="rId62"/>
    <p:sldId id="977" r:id="rId63"/>
    <p:sldId id="910" r:id="rId64"/>
    <p:sldId id="911" r:id="rId65"/>
    <p:sldId id="978" r:id="rId66"/>
    <p:sldId id="912" r:id="rId67"/>
    <p:sldId id="913" r:id="rId68"/>
    <p:sldId id="979" r:id="rId69"/>
    <p:sldId id="914" r:id="rId70"/>
    <p:sldId id="980" r:id="rId71"/>
    <p:sldId id="981" r:id="rId72"/>
    <p:sldId id="982" r:id="rId73"/>
    <p:sldId id="983" r:id="rId74"/>
    <p:sldId id="984" r:id="rId75"/>
    <p:sldId id="985" r:id="rId76"/>
    <p:sldId id="986" r:id="rId77"/>
    <p:sldId id="987" r:id="rId78"/>
    <p:sldId id="917" r:id="rId79"/>
    <p:sldId id="988" r:id="rId80"/>
    <p:sldId id="918" r:id="rId81"/>
    <p:sldId id="919" r:id="rId82"/>
    <p:sldId id="920" r:id="rId83"/>
    <p:sldId id="989" r:id="rId84"/>
    <p:sldId id="922" r:id="rId85"/>
    <p:sldId id="990" r:id="rId86"/>
    <p:sldId id="991" r:id="rId87"/>
    <p:sldId id="992" r:id="rId88"/>
    <p:sldId id="924" r:id="rId89"/>
    <p:sldId id="993" r:id="rId90"/>
    <p:sldId id="994" r:id="rId91"/>
    <p:sldId id="995" r:id="rId92"/>
    <p:sldId id="996" r:id="rId93"/>
    <p:sldId id="997" r:id="rId94"/>
    <p:sldId id="926" r:id="rId95"/>
    <p:sldId id="927" r:id="rId96"/>
    <p:sldId id="928" r:id="rId97"/>
    <p:sldId id="998" r:id="rId98"/>
    <p:sldId id="929" r:id="rId99"/>
    <p:sldId id="999" r:id="rId100"/>
    <p:sldId id="930" r:id="rId101"/>
    <p:sldId id="931" r:id="rId102"/>
    <p:sldId id="1003" r:id="rId103"/>
    <p:sldId id="933" r:id="rId104"/>
    <p:sldId id="934" r:id="rId105"/>
    <p:sldId id="935" r:id="rId106"/>
    <p:sldId id="1000" r:id="rId107"/>
    <p:sldId id="936" r:id="rId108"/>
    <p:sldId id="937" r:id="rId109"/>
    <p:sldId id="938" r:id="rId110"/>
    <p:sldId id="939" r:id="rId111"/>
    <p:sldId id="1001" r:id="rId112"/>
    <p:sldId id="1002" r:id="rId113"/>
    <p:sldId id="940" r:id="rId114"/>
  </p:sldIdLst>
  <p:sldSz cx="9144000" cy="6858000" type="screen4x3"/>
  <p:notesSz cx="7010400" cy="9296400"/>
  <p:defaultTextStyle>
    <a:defPPr>
      <a:defRPr lang="en-US"/>
    </a:defPPr>
    <a:lvl1pPr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1pPr>
    <a:lvl2pPr marL="4572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2pPr>
    <a:lvl3pPr marL="9144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3pPr>
    <a:lvl4pPr marL="13716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4pPr>
    <a:lvl5pPr marL="18288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5pPr>
    <a:lvl6pPr marL="2286000" algn="l" defTabSz="457200" rtl="0" eaLnBrk="1" latinLnBrk="0" hangingPunct="1">
      <a:defRPr sz="2400" kern="1200">
        <a:solidFill>
          <a:schemeClr val="tx1"/>
        </a:solidFill>
        <a:latin typeface="Arial" charset="0"/>
        <a:ea typeface="ＭＳ Ｐゴシック" charset="0"/>
        <a:cs typeface="ＭＳ Ｐゴシック" charset="0"/>
      </a:defRPr>
    </a:lvl6pPr>
    <a:lvl7pPr marL="2743200" algn="l" defTabSz="457200" rtl="0" eaLnBrk="1" latinLnBrk="0" hangingPunct="1">
      <a:defRPr sz="2400" kern="1200">
        <a:solidFill>
          <a:schemeClr val="tx1"/>
        </a:solidFill>
        <a:latin typeface="Arial" charset="0"/>
        <a:ea typeface="ＭＳ Ｐゴシック" charset="0"/>
        <a:cs typeface="ＭＳ Ｐゴシック" charset="0"/>
      </a:defRPr>
    </a:lvl7pPr>
    <a:lvl8pPr marL="3200400" algn="l" defTabSz="457200" rtl="0" eaLnBrk="1" latinLnBrk="0" hangingPunct="1">
      <a:defRPr sz="2400" kern="1200">
        <a:solidFill>
          <a:schemeClr val="tx1"/>
        </a:solidFill>
        <a:latin typeface="Arial" charset="0"/>
        <a:ea typeface="ＭＳ Ｐゴシック" charset="0"/>
        <a:cs typeface="ＭＳ Ｐゴシック" charset="0"/>
      </a:defRPr>
    </a:lvl8pPr>
    <a:lvl9pPr marL="3657600" algn="l" defTabSz="457200" rtl="0" eaLnBrk="1" latinLnBrk="0" hangingPunct="1">
      <a:defRPr sz="2400" kern="1200">
        <a:solidFill>
          <a:schemeClr val="tx1"/>
        </a:solidFill>
        <a:latin typeface="Arial" charset="0"/>
        <a:ea typeface="ＭＳ Ｐゴシック" charset="0"/>
        <a:cs typeface="ＭＳ Ｐゴシック" charset="0"/>
      </a:defRPr>
    </a:lvl9pPr>
  </p:defaultTextStyle>
  <p:extLst>
    <p:ext uri="{EFAFB233-063F-42B5-8137-9DF3F51BA10A}">
      <p15:sldGuideLst xmlns="" xmlns:p15="http://schemas.microsoft.com/office/powerpoint/2012/main">
        <p15:guide id="1" orient="horz" pos="2160">
          <p15:clr>
            <a:srgbClr val="A4A3A4"/>
          </p15:clr>
        </p15:guide>
        <p15:guide id="2" pos="2880">
          <p15:clr>
            <a:srgbClr val="A4A3A4"/>
          </p15:clr>
        </p15:guide>
      </p15:sldGuideLst>
    </p:ext>
    <p:ext uri="{2D200454-40CA-4A62-9FC3-DE9A4176ACB9}">
      <p15:notesGuideLst xmlns=""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vittoria deloulay" initials="VD" lastIdx="17" clrIdx="0"/>
  <p:cmAuthor id="1" name="Rick Graziani" initials="d" lastIdx="9" clrIdx="1"/>
  <p:cmAuthor id="2" name="carykell" initials="c" lastIdx="1"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browse/>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708CA1"/>
    <a:srgbClr val="3E67A4"/>
    <a:srgbClr val="C0C0C4"/>
    <a:srgbClr val="678DC5"/>
    <a:srgbClr val="3E8DC5"/>
    <a:srgbClr val="5F5F65"/>
    <a:srgbClr val="7E7E86"/>
    <a:srgbClr val="FFFFFF"/>
    <a:srgbClr val="8E8E95"/>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vertBarState="minimized">
    <p:restoredLeft sz="21796" autoAdjust="0"/>
    <p:restoredTop sz="75055" autoAdjust="0"/>
  </p:normalViewPr>
  <p:slideViewPr>
    <p:cSldViewPr snapToGrid="0">
      <p:cViewPr>
        <p:scale>
          <a:sx n="66" d="100"/>
          <a:sy n="66" d="100"/>
        </p:scale>
        <p:origin x="-3594" y="-642"/>
      </p:cViewPr>
      <p:guideLst>
        <p:guide orient="horz" pos="2160"/>
        <p:guide pos="2880"/>
      </p:guideLst>
    </p:cSldViewPr>
  </p:slideViewPr>
  <p:outlineViewPr>
    <p:cViewPr>
      <p:scale>
        <a:sx n="33" d="100"/>
        <a:sy n="33" d="100"/>
      </p:scale>
      <p:origin x="0" y="5022"/>
    </p:cViewPr>
    <p:sldLst>
      <p:sld r:id="rId1" collapse="1"/>
    </p:sldLst>
  </p:outlineViewPr>
  <p:notesTextViewPr>
    <p:cViewPr>
      <p:scale>
        <a:sx n="100" d="100"/>
        <a:sy n="100" d="100"/>
      </p:scale>
      <p:origin x="0" y="0"/>
    </p:cViewPr>
  </p:notesTextViewPr>
  <p:sorterViewPr>
    <p:cViewPr>
      <p:scale>
        <a:sx n="100" d="100"/>
        <a:sy n="100" d="100"/>
      </p:scale>
      <p:origin x="0" y="7596"/>
    </p:cViewPr>
  </p:sorterViewPr>
  <p:notesViewPr>
    <p:cSldViewPr snapToGrid="0">
      <p:cViewPr varScale="1">
        <p:scale>
          <a:sx n="66" d="100"/>
          <a:sy n="66" d="100"/>
        </p:scale>
        <p:origin x="0" y="0"/>
      </p:cViewPr>
      <p:guideLst/>
    </p:cSldViewPr>
  </p:notes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4.xml"/><Relationship Id="rId117" Type="http://schemas.openxmlformats.org/officeDocument/2006/relationships/commentAuthors" Target="commentAuthors.xml"/><Relationship Id="rId21" Type="http://schemas.openxmlformats.org/officeDocument/2006/relationships/slide" Target="slides/slide19.xml"/><Relationship Id="rId42" Type="http://schemas.openxmlformats.org/officeDocument/2006/relationships/slide" Target="slides/slide40.xml"/><Relationship Id="rId47" Type="http://schemas.openxmlformats.org/officeDocument/2006/relationships/slide" Target="slides/slide45.xml"/><Relationship Id="rId63" Type="http://schemas.openxmlformats.org/officeDocument/2006/relationships/slide" Target="slides/slide61.xml"/><Relationship Id="rId68" Type="http://schemas.openxmlformats.org/officeDocument/2006/relationships/slide" Target="slides/slide66.xml"/><Relationship Id="rId84" Type="http://schemas.openxmlformats.org/officeDocument/2006/relationships/slide" Target="slides/slide82.xml"/><Relationship Id="rId89" Type="http://schemas.openxmlformats.org/officeDocument/2006/relationships/slide" Target="slides/slide87.xml"/><Relationship Id="rId112" Type="http://schemas.openxmlformats.org/officeDocument/2006/relationships/slide" Target="slides/slide110.xml"/><Relationship Id="rId16" Type="http://schemas.openxmlformats.org/officeDocument/2006/relationships/slide" Target="slides/slide14.xml"/><Relationship Id="rId107" Type="http://schemas.openxmlformats.org/officeDocument/2006/relationships/slide" Target="slides/slide105.xml"/><Relationship Id="rId11" Type="http://schemas.openxmlformats.org/officeDocument/2006/relationships/slide" Target="slides/slide9.xml"/><Relationship Id="rId32" Type="http://schemas.openxmlformats.org/officeDocument/2006/relationships/slide" Target="slides/slide30.xml"/><Relationship Id="rId37" Type="http://schemas.openxmlformats.org/officeDocument/2006/relationships/slide" Target="slides/slide35.xml"/><Relationship Id="rId53" Type="http://schemas.openxmlformats.org/officeDocument/2006/relationships/slide" Target="slides/slide51.xml"/><Relationship Id="rId58" Type="http://schemas.openxmlformats.org/officeDocument/2006/relationships/slide" Target="slides/slide56.xml"/><Relationship Id="rId74" Type="http://schemas.openxmlformats.org/officeDocument/2006/relationships/slide" Target="slides/slide72.xml"/><Relationship Id="rId79" Type="http://schemas.openxmlformats.org/officeDocument/2006/relationships/slide" Target="slides/slide77.xml"/><Relationship Id="rId102" Type="http://schemas.openxmlformats.org/officeDocument/2006/relationships/slide" Target="slides/slide100.xml"/><Relationship Id="rId5" Type="http://schemas.openxmlformats.org/officeDocument/2006/relationships/slide" Target="slides/slide3.xml"/><Relationship Id="rId90" Type="http://schemas.openxmlformats.org/officeDocument/2006/relationships/slide" Target="slides/slide88.xml"/><Relationship Id="rId95" Type="http://schemas.openxmlformats.org/officeDocument/2006/relationships/slide" Target="slides/slide93.xml"/><Relationship Id="rId22" Type="http://schemas.openxmlformats.org/officeDocument/2006/relationships/slide" Target="slides/slide20.xml"/><Relationship Id="rId27" Type="http://schemas.openxmlformats.org/officeDocument/2006/relationships/slide" Target="slides/slide25.xml"/><Relationship Id="rId43" Type="http://schemas.openxmlformats.org/officeDocument/2006/relationships/slide" Target="slides/slide41.xml"/><Relationship Id="rId48" Type="http://schemas.openxmlformats.org/officeDocument/2006/relationships/slide" Target="slides/slide46.xml"/><Relationship Id="rId64" Type="http://schemas.openxmlformats.org/officeDocument/2006/relationships/slide" Target="slides/slide62.xml"/><Relationship Id="rId69" Type="http://schemas.openxmlformats.org/officeDocument/2006/relationships/slide" Target="slides/slide67.xml"/><Relationship Id="rId113" Type="http://schemas.openxmlformats.org/officeDocument/2006/relationships/slide" Target="slides/slide111.xml"/><Relationship Id="rId118" Type="http://schemas.openxmlformats.org/officeDocument/2006/relationships/presProps" Target="presProps.xml"/><Relationship Id="rId80" Type="http://schemas.openxmlformats.org/officeDocument/2006/relationships/slide" Target="slides/slide78.xml"/><Relationship Id="rId85" Type="http://schemas.openxmlformats.org/officeDocument/2006/relationships/slide" Target="slides/slide83.xml"/><Relationship Id="rId12" Type="http://schemas.openxmlformats.org/officeDocument/2006/relationships/slide" Target="slides/slide10.xml"/><Relationship Id="rId17" Type="http://schemas.openxmlformats.org/officeDocument/2006/relationships/slide" Target="slides/slide15.xml"/><Relationship Id="rId33" Type="http://schemas.openxmlformats.org/officeDocument/2006/relationships/slide" Target="slides/slide31.xml"/><Relationship Id="rId38" Type="http://schemas.openxmlformats.org/officeDocument/2006/relationships/slide" Target="slides/slide36.xml"/><Relationship Id="rId59" Type="http://schemas.openxmlformats.org/officeDocument/2006/relationships/slide" Target="slides/slide57.xml"/><Relationship Id="rId103" Type="http://schemas.openxmlformats.org/officeDocument/2006/relationships/slide" Target="slides/slide101.xml"/><Relationship Id="rId108" Type="http://schemas.openxmlformats.org/officeDocument/2006/relationships/slide" Target="slides/slide106.xml"/><Relationship Id="rId54" Type="http://schemas.openxmlformats.org/officeDocument/2006/relationships/slide" Target="slides/slide52.xml"/><Relationship Id="rId70" Type="http://schemas.openxmlformats.org/officeDocument/2006/relationships/slide" Target="slides/slide68.xml"/><Relationship Id="rId75" Type="http://schemas.openxmlformats.org/officeDocument/2006/relationships/slide" Target="slides/slide73.xml"/><Relationship Id="rId91" Type="http://schemas.openxmlformats.org/officeDocument/2006/relationships/slide" Target="slides/slide89.xml"/><Relationship Id="rId96" Type="http://schemas.openxmlformats.org/officeDocument/2006/relationships/slide" Target="slides/slide94.xml"/><Relationship Id="rId1" Type="http://schemas.openxmlformats.org/officeDocument/2006/relationships/slideMaster" Target="slideMasters/slideMaster1.xml"/><Relationship Id="rId6" Type="http://schemas.openxmlformats.org/officeDocument/2006/relationships/slide" Target="slides/slide4.xml"/><Relationship Id="rId23" Type="http://schemas.openxmlformats.org/officeDocument/2006/relationships/slide" Target="slides/slide21.xml"/><Relationship Id="rId28" Type="http://schemas.openxmlformats.org/officeDocument/2006/relationships/slide" Target="slides/slide26.xml"/><Relationship Id="rId49" Type="http://schemas.openxmlformats.org/officeDocument/2006/relationships/slide" Target="slides/slide47.xml"/><Relationship Id="rId114" Type="http://schemas.openxmlformats.org/officeDocument/2006/relationships/slide" Target="slides/slide112.xml"/><Relationship Id="rId119" Type="http://schemas.openxmlformats.org/officeDocument/2006/relationships/viewProps" Target="viewProps.xml"/><Relationship Id="rId44" Type="http://schemas.openxmlformats.org/officeDocument/2006/relationships/slide" Target="slides/slide42.xml"/><Relationship Id="rId60" Type="http://schemas.openxmlformats.org/officeDocument/2006/relationships/slide" Target="slides/slide58.xml"/><Relationship Id="rId65" Type="http://schemas.openxmlformats.org/officeDocument/2006/relationships/slide" Target="slides/slide63.xml"/><Relationship Id="rId81" Type="http://schemas.openxmlformats.org/officeDocument/2006/relationships/slide" Target="slides/slide79.xml"/><Relationship Id="rId86" Type="http://schemas.openxmlformats.org/officeDocument/2006/relationships/slide" Target="slides/slide84.xml"/><Relationship Id="rId4" Type="http://schemas.openxmlformats.org/officeDocument/2006/relationships/slide" Target="slides/slide2.xml"/><Relationship Id="rId9" Type="http://schemas.openxmlformats.org/officeDocument/2006/relationships/slide" Target="slides/slide7.xml"/><Relationship Id="rId13" Type="http://schemas.openxmlformats.org/officeDocument/2006/relationships/slide" Target="slides/slide11.xml"/><Relationship Id="rId18" Type="http://schemas.openxmlformats.org/officeDocument/2006/relationships/slide" Target="slides/slide16.xml"/><Relationship Id="rId39" Type="http://schemas.openxmlformats.org/officeDocument/2006/relationships/slide" Target="slides/slide37.xml"/><Relationship Id="rId109" Type="http://schemas.openxmlformats.org/officeDocument/2006/relationships/slide" Target="slides/slide107.xml"/><Relationship Id="rId34" Type="http://schemas.openxmlformats.org/officeDocument/2006/relationships/slide" Target="slides/slide32.xml"/><Relationship Id="rId50" Type="http://schemas.openxmlformats.org/officeDocument/2006/relationships/slide" Target="slides/slide48.xml"/><Relationship Id="rId55" Type="http://schemas.openxmlformats.org/officeDocument/2006/relationships/slide" Target="slides/slide53.xml"/><Relationship Id="rId76" Type="http://schemas.openxmlformats.org/officeDocument/2006/relationships/slide" Target="slides/slide74.xml"/><Relationship Id="rId97" Type="http://schemas.openxmlformats.org/officeDocument/2006/relationships/slide" Target="slides/slide95.xml"/><Relationship Id="rId104" Type="http://schemas.openxmlformats.org/officeDocument/2006/relationships/slide" Target="slides/slide102.xml"/><Relationship Id="rId120" Type="http://schemas.openxmlformats.org/officeDocument/2006/relationships/theme" Target="theme/theme1.xml"/><Relationship Id="rId7" Type="http://schemas.openxmlformats.org/officeDocument/2006/relationships/slide" Target="slides/slide5.xml"/><Relationship Id="rId71" Type="http://schemas.openxmlformats.org/officeDocument/2006/relationships/slide" Target="slides/slide69.xml"/><Relationship Id="rId92" Type="http://schemas.openxmlformats.org/officeDocument/2006/relationships/slide" Target="slides/slide90.xml"/><Relationship Id="rId2" Type="http://schemas.openxmlformats.org/officeDocument/2006/relationships/slideMaster" Target="slideMasters/slideMaster2.xml"/><Relationship Id="rId29" Type="http://schemas.openxmlformats.org/officeDocument/2006/relationships/slide" Target="slides/slide27.xml"/><Relationship Id="rId24" Type="http://schemas.openxmlformats.org/officeDocument/2006/relationships/slide" Target="slides/slide22.xml"/><Relationship Id="rId40" Type="http://schemas.openxmlformats.org/officeDocument/2006/relationships/slide" Target="slides/slide38.xml"/><Relationship Id="rId45" Type="http://schemas.openxmlformats.org/officeDocument/2006/relationships/slide" Target="slides/slide43.xml"/><Relationship Id="rId66" Type="http://schemas.openxmlformats.org/officeDocument/2006/relationships/slide" Target="slides/slide64.xml"/><Relationship Id="rId87" Type="http://schemas.openxmlformats.org/officeDocument/2006/relationships/slide" Target="slides/slide85.xml"/><Relationship Id="rId110" Type="http://schemas.openxmlformats.org/officeDocument/2006/relationships/slide" Target="slides/slide108.xml"/><Relationship Id="rId115" Type="http://schemas.openxmlformats.org/officeDocument/2006/relationships/notesMaster" Target="notesMasters/notesMaster1.xml"/><Relationship Id="rId61" Type="http://schemas.openxmlformats.org/officeDocument/2006/relationships/slide" Target="slides/slide59.xml"/><Relationship Id="rId82" Type="http://schemas.openxmlformats.org/officeDocument/2006/relationships/slide" Target="slides/slide80.xml"/><Relationship Id="rId19" Type="http://schemas.openxmlformats.org/officeDocument/2006/relationships/slide" Target="slides/slide17.xml"/><Relationship Id="rId14" Type="http://schemas.openxmlformats.org/officeDocument/2006/relationships/slide" Target="slides/slide12.xml"/><Relationship Id="rId30" Type="http://schemas.openxmlformats.org/officeDocument/2006/relationships/slide" Target="slides/slide28.xml"/><Relationship Id="rId35" Type="http://schemas.openxmlformats.org/officeDocument/2006/relationships/slide" Target="slides/slide33.xml"/><Relationship Id="rId56" Type="http://schemas.openxmlformats.org/officeDocument/2006/relationships/slide" Target="slides/slide54.xml"/><Relationship Id="rId77" Type="http://schemas.openxmlformats.org/officeDocument/2006/relationships/slide" Target="slides/slide75.xml"/><Relationship Id="rId100" Type="http://schemas.openxmlformats.org/officeDocument/2006/relationships/slide" Target="slides/slide98.xml"/><Relationship Id="rId105" Type="http://schemas.openxmlformats.org/officeDocument/2006/relationships/slide" Target="slides/slide103.xml"/><Relationship Id="rId8" Type="http://schemas.openxmlformats.org/officeDocument/2006/relationships/slide" Target="slides/slide6.xml"/><Relationship Id="rId51" Type="http://schemas.openxmlformats.org/officeDocument/2006/relationships/slide" Target="slides/slide49.xml"/><Relationship Id="rId72" Type="http://schemas.openxmlformats.org/officeDocument/2006/relationships/slide" Target="slides/slide70.xml"/><Relationship Id="rId93" Type="http://schemas.openxmlformats.org/officeDocument/2006/relationships/slide" Target="slides/slide91.xml"/><Relationship Id="rId98" Type="http://schemas.openxmlformats.org/officeDocument/2006/relationships/slide" Target="slides/slide96.xml"/><Relationship Id="rId121" Type="http://schemas.openxmlformats.org/officeDocument/2006/relationships/tableStyles" Target="tableStyles.xml"/><Relationship Id="rId3" Type="http://schemas.openxmlformats.org/officeDocument/2006/relationships/slide" Target="slides/slide1.xml"/><Relationship Id="rId25" Type="http://schemas.openxmlformats.org/officeDocument/2006/relationships/slide" Target="slides/slide23.xml"/><Relationship Id="rId46" Type="http://schemas.openxmlformats.org/officeDocument/2006/relationships/slide" Target="slides/slide44.xml"/><Relationship Id="rId67" Type="http://schemas.openxmlformats.org/officeDocument/2006/relationships/slide" Target="slides/slide65.xml"/><Relationship Id="rId116" Type="http://schemas.openxmlformats.org/officeDocument/2006/relationships/handoutMaster" Target="handoutMasters/handoutMaster1.xml"/><Relationship Id="rId20" Type="http://schemas.openxmlformats.org/officeDocument/2006/relationships/slide" Target="slides/slide18.xml"/><Relationship Id="rId41" Type="http://schemas.openxmlformats.org/officeDocument/2006/relationships/slide" Target="slides/slide39.xml"/><Relationship Id="rId62" Type="http://schemas.openxmlformats.org/officeDocument/2006/relationships/slide" Target="slides/slide60.xml"/><Relationship Id="rId83" Type="http://schemas.openxmlformats.org/officeDocument/2006/relationships/slide" Target="slides/slide81.xml"/><Relationship Id="rId88" Type="http://schemas.openxmlformats.org/officeDocument/2006/relationships/slide" Target="slides/slide86.xml"/><Relationship Id="rId111" Type="http://schemas.openxmlformats.org/officeDocument/2006/relationships/slide" Target="slides/slide109.xml"/><Relationship Id="rId15" Type="http://schemas.openxmlformats.org/officeDocument/2006/relationships/slide" Target="slides/slide13.xml"/><Relationship Id="rId36" Type="http://schemas.openxmlformats.org/officeDocument/2006/relationships/slide" Target="slides/slide34.xml"/><Relationship Id="rId57" Type="http://schemas.openxmlformats.org/officeDocument/2006/relationships/slide" Target="slides/slide55.xml"/><Relationship Id="rId106" Type="http://schemas.openxmlformats.org/officeDocument/2006/relationships/slide" Target="slides/slide104.xml"/><Relationship Id="rId10" Type="http://schemas.openxmlformats.org/officeDocument/2006/relationships/slide" Target="slides/slide8.xml"/><Relationship Id="rId31" Type="http://schemas.openxmlformats.org/officeDocument/2006/relationships/slide" Target="slides/slide29.xml"/><Relationship Id="rId52" Type="http://schemas.openxmlformats.org/officeDocument/2006/relationships/slide" Target="slides/slide50.xml"/><Relationship Id="rId73" Type="http://schemas.openxmlformats.org/officeDocument/2006/relationships/slide" Target="slides/slide71.xml"/><Relationship Id="rId78" Type="http://schemas.openxmlformats.org/officeDocument/2006/relationships/slide" Target="slides/slide76.xml"/><Relationship Id="rId94" Type="http://schemas.openxmlformats.org/officeDocument/2006/relationships/slide" Target="slides/slide92.xml"/><Relationship Id="rId99" Type="http://schemas.openxmlformats.org/officeDocument/2006/relationships/slide" Target="slides/slide97.xml"/><Relationship Id="rId101" Type="http://schemas.openxmlformats.org/officeDocument/2006/relationships/slide" Target="slides/slide99.xml"/></Relationships>
</file>

<file path=ppt/_rels/viewProps.xml.rels><?xml version="1.0" encoding="UTF-8" standalone="yes"?>
<Relationships xmlns="http://schemas.openxmlformats.org/package/2006/relationships"><Relationship Id="rId1" Type="http://schemas.openxmlformats.org/officeDocument/2006/relationships/slide" Target="slides/slide6.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2" name="Rectangle 11"/>
          <p:cNvSpPr>
            <a:spLocks noChangeArrowheads="1"/>
          </p:cNvSpPr>
          <p:nvPr/>
        </p:nvSpPr>
        <p:spPr bwMode="auto">
          <a:xfrm>
            <a:off x="6249988" y="8609013"/>
            <a:ext cx="449262" cy="21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a:p>
        </p:txBody>
      </p:sp>
      <p:sp>
        <p:nvSpPr>
          <p:cNvPr id="5123" name="Rectangle 12"/>
          <p:cNvSpPr>
            <a:spLocks noChangeArrowheads="1"/>
          </p:cNvSpPr>
          <p:nvPr/>
        </p:nvSpPr>
        <p:spPr bwMode="auto">
          <a:xfrm>
            <a:off x="57150" y="8785225"/>
            <a:ext cx="2619375" cy="347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667" tIns="50185" rIns="95667" bIns="50185">
            <a:spAutoFit/>
          </a:bodyPr>
          <a:lstStyle/>
          <a:p>
            <a:pPr algn="l" defTabSz="611188">
              <a:lnSpc>
                <a:spcPct val="100000"/>
              </a:lnSpc>
              <a:tabLst>
                <a:tab pos="2387600" algn="l"/>
                <a:tab pos="4830763" algn="l"/>
              </a:tabLst>
            </a:pPr>
            <a:r>
              <a:rPr lang="en-US" sz="800"/>
              <a:t>© 2006, Cisco Systems, Inc. All rights reserved.</a:t>
            </a:r>
          </a:p>
          <a:p>
            <a:pPr algn="l" defTabSz="611188">
              <a:lnSpc>
                <a:spcPct val="100000"/>
              </a:lnSpc>
              <a:tabLst>
                <a:tab pos="2387600" algn="l"/>
                <a:tab pos="4830763" algn="l"/>
              </a:tabLst>
            </a:pPr>
            <a:r>
              <a:rPr lang="en-US" sz="800"/>
              <a:t>Presentation_ID.scr</a:t>
            </a:r>
          </a:p>
        </p:txBody>
      </p:sp>
      <p:sp>
        <p:nvSpPr>
          <p:cNvPr id="5124" name="Line 13"/>
          <p:cNvSpPr>
            <a:spLocks noChangeShapeType="1"/>
          </p:cNvSpPr>
          <p:nvPr/>
        </p:nvSpPr>
        <p:spPr bwMode="auto">
          <a:xfrm>
            <a:off x="152400" y="8799513"/>
            <a:ext cx="6653213"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US"/>
          </a:p>
        </p:txBody>
      </p:sp>
      <p:sp>
        <p:nvSpPr>
          <p:cNvPr id="5125" name="Rectangle 14"/>
          <p:cNvSpPr>
            <a:spLocks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p>
            <a:pPr algn="r" defTabSz="903288">
              <a:lnSpc>
                <a:spcPct val="100000"/>
              </a:lnSpc>
            </a:pPr>
            <a:fld id="{22244E67-557B-7741-B9F5-F61AA18495DF}" type="slidenum">
              <a:rPr lang="en-US" sz="800"/>
              <a:pPr algn="r" defTabSz="903288">
                <a:lnSpc>
                  <a:spcPct val="100000"/>
                </a:lnSpc>
              </a:pPr>
              <a:t>‹#›</a:t>
            </a:fld>
            <a:endParaRPr lang="en-US" sz="800"/>
          </a:p>
        </p:txBody>
      </p:sp>
    </p:spTree>
    <p:extLst>
      <p:ext uri="{BB962C8B-B14F-4D97-AF65-F5344CB8AC3E}">
        <p14:creationId xmlns:p14="http://schemas.microsoft.com/office/powerpoint/2010/main" val="218101517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Rectangle 8"/>
          <p:cNvSpPr>
            <a:spLocks noChangeArrowheads="1"/>
          </p:cNvSpPr>
          <p:nvPr/>
        </p:nvSpPr>
        <p:spPr bwMode="auto">
          <a:xfrm>
            <a:off x="6249988" y="8609013"/>
            <a:ext cx="449262" cy="21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a:p>
        </p:txBody>
      </p:sp>
      <p:sp>
        <p:nvSpPr>
          <p:cNvPr id="6147" name="Rectangle 9"/>
          <p:cNvSpPr>
            <a:spLocks noChangeArrowheads="1"/>
          </p:cNvSpPr>
          <p:nvPr/>
        </p:nvSpPr>
        <p:spPr bwMode="auto">
          <a:xfrm>
            <a:off x="57150" y="8785225"/>
            <a:ext cx="2619375" cy="347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667" tIns="50185" rIns="95667" bIns="50185">
            <a:spAutoFit/>
          </a:bodyPr>
          <a:lstStyle/>
          <a:p>
            <a:pPr algn="l" defTabSz="611188">
              <a:lnSpc>
                <a:spcPct val="100000"/>
              </a:lnSpc>
              <a:tabLst>
                <a:tab pos="2387600" algn="l"/>
                <a:tab pos="4830763" algn="l"/>
              </a:tabLst>
            </a:pPr>
            <a:r>
              <a:rPr lang="en-US" sz="800"/>
              <a:t>© 2006, Cisco Systems, Inc. All rights reserved.</a:t>
            </a:r>
          </a:p>
          <a:p>
            <a:pPr algn="l" defTabSz="611188">
              <a:lnSpc>
                <a:spcPct val="100000"/>
              </a:lnSpc>
              <a:tabLst>
                <a:tab pos="2387600" algn="l"/>
                <a:tab pos="4830763" algn="l"/>
              </a:tabLst>
            </a:pPr>
            <a:r>
              <a:rPr lang="en-US" sz="800"/>
              <a:t>Presentation_ID.scr</a:t>
            </a:r>
          </a:p>
        </p:txBody>
      </p:sp>
      <p:sp>
        <p:nvSpPr>
          <p:cNvPr id="6148" name="Line 10"/>
          <p:cNvSpPr>
            <a:spLocks noChangeShapeType="1"/>
          </p:cNvSpPr>
          <p:nvPr/>
        </p:nvSpPr>
        <p:spPr bwMode="auto">
          <a:xfrm>
            <a:off x="152400" y="8799513"/>
            <a:ext cx="6653213"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US"/>
          </a:p>
        </p:txBody>
      </p:sp>
      <p:sp>
        <p:nvSpPr>
          <p:cNvPr id="183307" name="Rectangle 11"/>
          <p:cNvSpPr>
            <a:spLocks noGrp="1" noChangeArrowheads="1"/>
          </p:cNvSpPr>
          <p:nvPr>
            <p:ph type="sldNum" sz="quarter" idx="5"/>
          </p:nvPr>
        </p:nvSpPr>
        <p:spPr bwMode="auto">
          <a:xfrm>
            <a:off x="5929313" y="8680450"/>
            <a:ext cx="812800" cy="287338"/>
          </a:xfrm>
          <a:prstGeom prst="rect">
            <a:avLst/>
          </a:prstGeom>
          <a:noFill/>
          <a:ln w="9525">
            <a:noFill/>
            <a:miter lim="800000"/>
            <a:headEnd/>
            <a:tailEnd/>
          </a:ln>
          <a:effectLst/>
        </p:spPr>
        <p:txBody>
          <a:bodyPr vert="horz" wrap="square" lIns="18819" tIns="0" rIns="18819" bIns="0" numCol="1" anchor="b" anchorCtr="0" compatLnSpc="1">
            <a:prstTxWarp prst="textNoShape">
              <a:avLst/>
            </a:prstTxWarp>
          </a:bodyPr>
          <a:lstStyle>
            <a:lvl1pPr algn="r" defTabSz="903288">
              <a:lnSpc>
                <a:spcPct val="100000"/>
              </a:lnSpc>
              <a:defRPr sz="800" smtClean="0">
                <a:cs typeface="+mn-cs"/>
              </a:defRPr>
            </a:lvl1pPr>
          </a:lstStyle>
          <a:p>
            <a:pPr>
              <a:defRPr/>
            </a:pPr>
            <a:fld id="{F4CE0E46-7F05-B940-8356-5580BE265E49}" type="slidenum">
              <a:rPr lang="en-US"/>
              <a:pPr>
                <a:defRPr/>
              </a:pPr>
              <a:t>‹#›</a:t>
            </a:fld>
            <a:endParaRPr lang="en-US"/>
          </a:p>
        </p:txBody>
      </p:sp>
      <p:sp>
        <p:nvSpPr>
          <p:cNvPr id="6150" name="Rectangle 12"/>
          <p:cNvSpPr>
            <a:spLocks noGrp="1" noRot="1" noChangeAspect="1" noChangeArrowheads="1" noTextEdit="1"/>
          </p:cNvSpPr>
          <p:nvPr>
            <p:ph type="sldImg" idx="2"/>
          </p:nvPr>
        </p:nvSpPr>
        <p:spPr bwMode="auto">
          <a:xfrm>
            <a:off x="873125" y="244475"/>
            <a:ext cx="5321300" cy="399097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183309" name="Rectangle 13"/>
          <p:cNvSpPr>
            <a:spLocks noGrp="1" noChangeArrowheads="1"/>
          </p:cNvSpPr>
          <p:nvPr>
            <p:ph type="body" sz="quarter" idx="3"/>
          </p:nvPr>
        </p:nvSpPr>
        <p:spPr bwMode="auto">
          <a:xfrm>
            <a:off x="768350" y="4378325"/>
            <a:ext cx="5468938" cy="4252913"/>
          </a:xfrm>
          <a:prstGeom prst="rect">
            <a:avLst/>
          </a:prstGeom>
          <a:noFill/>
          <a:ln w="9525">
            <a:noFill/>
            <a:miter lim="800000"/>
            <a:headEnd/>
            <a:tailEnd/>
          </a:ln>
          <a:effectLst/>
        </p:spPr>
        <p:txBody>
          <a:bodyPr vert="horz" wrap="square" lIns="95667" tIns="50185" rIns="95667" bIns="50185" numCol="1" anchor="t" anchorCtr="0" compatLnSpc="1">
            <a:prstTxWarp prst="textNoShape">
              <a:avLst/>
            </a:prstTxWarp>
          </a:bodyPr>
          <a:lstStyle/>
          <a:p>
            <a:pPr lvl="0"/>
            <a:r>
              <a:rPr lang="en-US" noProof="0" smtClean="0"/>
              <a:t>Body Text</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p>
        </p:txBody>
      </p:sp>
    </p:spTree>
    <p:extLst>
      <p:ext uri="{BB962C8B-B14F-4D97-AF65-F5344CB8AC3E}">
        <p14:creationId xmlns:p14="http://schemas.microsoft.com/office/powerpoint/2010/main" val="626460584"/>
      </p:ext>
    </p:extLst>
  </p:cSld>
  <p:clrMap bg1="lt1" tx1="dk1" bg2="lt2" tx2="dk2" accent1="accent1" accent2="accent2" accent3="accent3" accent4="accent4" accent5="accent5" accent6="accent6" hlink="hlink" folHlink="folHlink"/>
  <p:notesStyle>
    <a:lvl1pPr marL="112713" indent="-112713" algn="l" defTabSz="1020763" rtl="0" eaLnBrk="0" fontAlgn="base" hangingPunct="0">
      <a:lnSpc>
        <a:spcPct val="90000"/>
      </a:lnSpc>
      <a:spcBef>
        <a:spcPct val="50000"/>
      </a:spcBef>
      <a:spcAft>
        <a:spcPct val="0"/>
      </a:spcAft>
      <a:buSzPct val="100000"/>
      <a:buChar char="•"/>
      <a:defRPr sz="1200" kern="1200">
        <a:solidFill>
          <a:schemeClr val="tx1"/>
        </a:solidFill>
        <a:latin typeface="Arial" charset="0"/>
        <a:ea typeface="ＭＳ Ｐゴシック" charset="0"/>
        <a:cs typeface="ＭＳ Ｐゴシック" charset="0"/>
      </a:defRPr>
    </a:lvl1pPr>
    <a:lvl2pPr marL="482600" indent="-120650"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2pPr>
    <a:lvl3pPr marL="9667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3pPr>
    <a:lvl4pPr marL="14493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4pPr>
    <a:lvl5pPr marL="19319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CD9030C1-C977-B14B-8EB7-BA2B30FCDB63}" type="slidenum">
              <a:rPr lang="en-US" sz="800"/>
              <a:pPr/>
              <a:t>1</a:t>
            </a:fld>
            <a:endParaRPr lang="en-US" sz="800"/>
          </a:p>
        </p:txBody>
      </p:sp>
      <p:sp>
        <p:nvSpPr>
          <p:cNvPr id="8194" name="Rectangle 2"/>
          <p:cNvSpPr>
            <a:spLocks noGrp="1" noRot="1" noChangeAspect="1" noChangeArrowheads="1" noTextEdit="1"/>
          </p:cNvSpPr>
          <p:nvPr>
            <p:ph type="sldImg"/>
          </p:nvPr>
        </p:nvSpPr>
        <p:spPr>
          <a:ln/>
        </p:spPr>
      </p:sp>
      <p:sp>
        <p:nvSpPr>
          <p:cNvPr id="8195" name="Rectangle 3"/>
          <p:cNvSpPr>
            <a:spLocks noGrp="1" noChangeArrowheads="1"/>
          </p:cNvSpPr>
          <p:nvPr>
            <p:ph type="body" idx="1"/>
          </p:nvPr>
        </p:nvSpPr>
        <p:spPr>
          <a:xfrm>
            <a:off x="404813" y="4378325"/>
            <a:ext cx="6121400" cy="4252913"/>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GB" b="1" dirty="0"/>
          </a:p>
        </p:txBody>
      </p:sp>
    </p:spTree>
    <p:extLst>
      <p:ext uri="{BB962C8B-B14F-4D97-AF65-F5344CB8AC3E}">
        <p14:creationId xmlns:p14="http://schemas.microsoft.com/office/powerpoint/2010/main" val="7026015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1"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5C9B772C-9A16-E444-84E4-86EFFD35BFA2}" type="slidenum">
              <a:rPr lang="en-US" sz="800"/>
              <a:pPr/>
              <a:t>2</a:t>
            </a:fld>
            <a:endParaRPr lang="en-US" sz="800"/>
          </a:p>
        </p:txBody>
      </p:sp>
      <p:sp>
        <p:nvSpPr>
          <p:cNvPr id="10242" name="Rectangle 2"/>
          <p:cNvSpPr>
            <a:spLocks noGrp="1" noRot="1" noChangeAspect="1" noChangeArrowheads="1" noTextEdit="1"/>
          </p:cNvSpPr>
          <p:nvPr>
            <p:ph type="sldImg"/>
          </p:nvPr>
        </p:nvSpPr>
        <p:spPr>
          <a:ln/>
        </p:spPr>
      </p:sp>
      <p:sp>
        <p:nvSpPr>
          <p:cNvPr id="1024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US" b="1" dirty="0"/>
          </a:p>
        </p:txBody>
      </p:sp>
    </p:spTree>
    <p:extLst>
      <p:ext uri="{BB962C8B-B14F-4D97-AF65-F5344CB8AC3E}">
        <p14:creationId xmlns:p14="http://schemas.microsoft.com/office/powerpoint/2010/main" val="27019885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1"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5C9B772C-9A16-E444-84E4-86EFFD35BFA2}" type="slidenum">
              <a:rPr lang="en-US" sz="800"/>
              <a:pPr/>
              <a:t>3</a:t>
            </a:fld>
            <a:endParaRPr lang="en-US" sz="800"/>
          </a:p>
        </p:txBody>
      </p:sp>
      <p:sp>
        <p:nvSpPr>
          <p:cNvPr id="10242" name="Rectangle 2"/>
          <p:cNvSpPr>
            <a:spLocks noGrp="1" noRot="1" noChangeAspect="1" noChangeArrowheads="1" noTextEdit="1"/>
          </p:cNvSpPr>
          <p:nvPr>
            <p:ph type="sldImg"/>
          </p:nvPr>
        </p:nvSpPr>
        <p:spPr>
          <a:ln/>
        </p:spPr>
      </p:sp>
      <p:sp>
        <p:nvSpPr>
          <p:cNvPr id="1024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US" b="1" dirty="0"/>
          </a:p>
        </p:txBody>
      </p:sp>
    </p:spTree>
    <p:extLst>
      <p:ext uri="{BB962C8B-B14F-4D97-AF65-F5344CB8AC3E}">
        <p14:creationId xmlns:p14="http://schemas.microsoft.com/office/powerpoint/2010/main" val="27019885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4</a:t>
            </a:fld>
            <a:endParaRPr lang="en-US" dirty="0" smtClean="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endParaRPr lang="en-GB" b="1" dirty="0" smtClean="0"/>
          </a:p>
        </p:txBody>
      </p:sp>
    </p:spTree>
    <p:extLst>
      <p:ext uri="{BB962C8B-B14F-4D97-AF65-F5344CB8AC3E}">
        <p14:creationId xmlns:p14="http://schemas.microsoft.com/office/powerpoint/2010/main" val="169945014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12713" marR="0" indent="-112713" algn="l" defTabSz="1020763" rtl="0" eaLnBrk="0" fontAlgn="base" latinLnBrk="0" hangingPunct="0">
              <a:lnSpc>
                <a:spcPct val="90000"/>
              </a:lnSpc>
              <a:spcBef>
                <a:spcPct val="50000"/>
              </a:spcBef>
              <a:spcAft>
                <a:spcPct val="0"/>
              </a:spcAft>
              <a:buClrTx/>
              <a:buSzPct val="100000"/>
              <a:buFontTx/>
              <a:buChar char="•"/>
              <a:tabLst/>
              <a:defRPr/>
            </a:pPr>
            <a:r>
              <a:rPr lang="en-US" sz="1200" dirty="0" smtClean="0">
                <a:latin typeface="Arial" charset="0"/>
              </a:rPr>
              <a:t>Secure network devices with </a:t>
            </a:r>
            <a:r>
              <a:rPr lang="en-US" sz="1200" b="0" i="0" kern="1200" dirty="0" smtClean="0">
                <a:solidFill>
                  <a:schemeClr val="tx1"/>
                </a:solidFill>
                <a:effectLst/>
                <a:latin typeface="Arial" charset="0"/>
                <a:ea typeface="ＭＳ Ｐゴシック" charset="0"/>
                <a:cs typeface="ＭＳ Ｐゴシック" charset="0"/>
              </a:rPr>
              <a:t>Authentication, authorization, and accounting (</a:t>
            </a:r>
            <a:r>
              <a:rPr lang="en-US" sz="1200" dirty="0" smtClean="0">
                <a:latin typeface="Arial" charset="0"/>
              </a:rPr>
              <a:t>AAA), SSH, role-based CLI, syslog, SNMP, and Network time protocol (NTP). Secure services using </a:t>
            </a:r>
            <a:r>
              <a:rPr lang="en-US" sz="1200" dirty="0" err="1" smtClean="0">
                <a:latin typeface="Arial" charset="0"/>
              </a:rPr>
              <a:t>AutoSecure</a:t>
            </a:r>
            <a:r>
              <a:rPr lang="en-US" sz="1200" dirty="0" smtClean="0">
                <a:latin typeface="Arial" charset="0"/>
              </a:rPr>
              <a:t> and one-step lockdown. </a:t>
            </a:r>
          </a:p>
          <a:p>
            <a:pPr marL="112713" marR="0" indent="-112713" algn="l" defTabSz="1020763" rtl="0" eaLnBrk="0" fontAlgn="base" latinLnBrk="0" hangingPunct="0">
              <a:lnSpc>
                <a:spcPct val="90000"/>
              </a:lnSpc>
              <a:spcBef>
                <a:spcPct val="50000"/>
              </a:spcBef>
              <a:spcAft>
                <a:spcPct val="0"/>
              </a:spcAft>
              <a:buClrTx/>
              <a:buSzPct val="100000"/>
              <a:buFontTx/>
              <a:buChar char="•"/>
              <a:tabLst/>
              <a:defRPr/>
            </a:pPr>
            <a:r>
              <a:rPr lang="en-US" sz="1200" dirty="0" smtClean="0">
                <a:latin typeface="Arial" charset="0"/>
              </a:rPr>
              <a:t>Protects network endpoints, such as workstations and servers, against viruses, Trojan Horses, and worms with Cisco NAC, Cisco IronPort, and Cisco Security Agent. </a:t>
            </a:r>
          </a:p>
          <a:p>
            <a:pPr marL="112713" marR="0" indent="-112713" algn="l" defTabSz="1020763" rtl="0" eaLnBrk="0" fontAlgn="base" latinLnBrk="0" hangingPunct="0">
              <a:lnSpc>
                <a:spcPct val="90000"/>
              </a:lnSpc>
              <a:spcBef>
                <a:spcPct val="50000"/>
              </a:spcBef>
              <a:spcAft>
                <a:spcPct val="0"/>
              </a:spcAft>
              <a:buClrTx/>
              <a:buSzPct val="100000"/>
              <a:buFontTx/>
              <a:buChar char="•"/>
              <a:tabLst/>
              <a:defRPr/>
            </a:pPr>
            <a:r>
              <a:rPr lang="en-US" sz="1200" dirty="0" smtClean="0">
                <a:latin typeface="Arial" charset="0"/>
              </a:rPr>
              <a:t>Uses Cisco IOS Firewall and accompanying ACLs to secure resources internally while protecting those resources from outside attacks. </a:t>
            </a:r>
          </a:p>
          <a:p>
            <a:pPr marL="112713" marR="0" indent="-112713" algn="l" defTabSz="1020763" rtl="0" eaLnBrk="0" fontAlgn="base" latinLnBrk="0" hangingPunct="0">
              <a:lnSpc>
                <a:spcPct val="90000"/>
              </a:lnSpc>
              <a:spcBef>
                <a:spcPct val="50000"/>
              </a:spcBef>
              <a:spcAft>
                <a:spcPct val="0"/>
              </a:spcAft>
              <a:buClrTx/>
              <a:buSzPct val="100000"/>
              <a:buFontTx/>
              <a:buChar char="•"/>
              <a:tabLst/>
              <a:defRPr/>
            </a:pPr>
            <a:r>
              <a:rPr lang="en-US" sz="1200" dirty="0" smtClean="0">
                <a:latin typeface="Arial" charset="0"/>
              </a:rPr>
              <a:t>Supplements Cisco IOS Firewall with Cisco IPS technology to evaluate traffic using an attack signature database.  </a:t>
            </a:r>
          </a:p>
          <a:p>
            <a:pPr marL="112713" marR="0" indent="-112713" algn="l" defTabSz="1020763" rtl="0" eaLnBrk="0" fontAlgn="base" latinLnBrk="0" hangingPunct="0">
              <a:lnSpc>
                <a:spcPct val="90000"/>
              </a:lnSpc>
              <a:spcBef>
                <a:spcPct val="50000"/>
              </a:spcBef>
              <a:spcAft>
                <a:spcPct val="0"/>
              </a:spcAft>
              <a:buClrTx/>
              <a:buSzPct val="100000"/>
              <a:buFontTx/>
              <a:buChar char="•"/>
              <a:tabLst/>
              <a:defRPr/>
            </a:pPr>
            <a:r>
              <a:rPr lang="en-US" sz="1200" dirty="0" smtClean="0">
                <a:latin typeface="Arial" charset="0"/>
              </a:rPr>
              <a:t>Protects the LAN by following Layer 2 and VLAN recommended practices and by using a variety of technologies, including BPDU guard, root guard, </a:t>
            </a:r>
            <a:r>
              <a:rPr lang="en-US" sz="1200" dirty="0" err="1" smtClean="0">
                <a:latin typeface="Arial" charset="0"/>
              </a:rPr>
              <a:t>PortFast</a:t>
            </a:r>
            <a:r>
              <a:rPr lang="en-US" sz="1200" dirty="0" smtClean="0">
                <a:latin typeface="Arial" charset="0"/>
              </a:rPr>
              <a:t>, and SPAN. </a:t>
            </a:r>
          </a:p>
          <a:p>
            <a:pPr marL="112713" marR="0" indent="-112713" algn="l" defTabSz="1020763" rtl="0" eaLnBrk="0" fontAlgn="base" latinLnBrk="0" hangingPunct="0">
              <a:lnSpc>
                <a:spcPct val="90000"/>
              </a:lnSpc>
              <a:spcBef>
                <a:spcPct val="50000"/>
              </a:spcBef>
              <a:spcAft>
                <a:spcPct val="0"/>
              </a:spcAft>
              <a:buClrTx/>
              <a:buSzPct val="100000"/>
              <a:buFontTx/>
              <a:buChar char="•"/>
              <a:tabLst/>
              <a:defRPr/>
            </a:pPr>
            <a:endParaRPr lang="en-US" sz="1200" dirty="0" smtClean="0">
              <a:latin typeface="Arial" charset="0"/>
            </a:endParaRPr>
          </a:p>
          <a:p>
            <a:endParaRPr lang="en-US" dirty="0"/>
          </a:p>
        </p:txBody>
      </p:sp>
      <p:sp>
        <p:nvSpPr>
          <p:cNvPr id="4" name="Slide Number Placeholder 3"/>
          <p:cNvSpPr>
            <a:spLocks noGrp="1"/>
          </p:cNvSpPr>
          <p:nvPr>
            <p:ph type="sldNum" sz="quarter" idx="10"/>
          </p:nvPr>
        </p:nvSpPr>
        <p:spPr/>
        <p:txBody>
          <a:bodyPr/>
          <a:lstStyle/>
          <a:p>
            <a:pPr>
              <a:defRPr/>
            </a:pPr>
            <a:fld id="{F4CE0E46-7F05-B940-8356-5580BE265E49}" type="slidenum">
              <a:rPr lang="en-US" smtClean="0"/>
              <a:pPr>
                <a:defRPr/>
              </a:pPr>
              <a:t>5</a:t>
            </a:fld>
            <a:endParaRPr lang="en-US"/>
          </a:p>
        </p:txBody>
      </p:sp>
    </p:spTree>
    <p:extLst>
      <p:ext uri="{BB962C8B-B14F-4D97-AF65-F5344CB8AC3E}">
        <p14:creationId xmlns:p14="http://schemas.microsoft.com/office/powerpoint/2010/main" val="120384953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AE859D19-92DA-A548-BF2C-F95AABC3A619}" type="slidenum">
              <a:rPr lang="en-US" sz="800"/>
              <a:pPr/>
              <a:t>6</a:t>
            </a:fld>
            <a:endParaRPr lang="en-US" sz="800"/>
          </a:p>
        </p:txBody>
      </p:sp>
      <p:sp>
        <p:nvSpPr>
          <p:cNvPr id="16386" name="Rectangle 2"/>
          <p:cNvSpPr>
            <a:spLocks noGrp="1" noRot="1" noChangeAspect="1" noChangeArrowheads="1" noTextEdit="1"/>
          </p:cNvSpPr>
          <p:nvPr>
            <p:ph type="sldImg"/>
          </p:nvPr>
        </p:nvSpPr>
        <p:spPr>
          <a:ln/>
        </p:spPr>
      </p:sp>
      <p:sp>
        <p:nvSpPr>
          <p:cNvPr id="1638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75720564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F4CE0E46-7F05-B940-8356-5580BE265E49}" type="slidenum">
              <a:rPr lang="en-US" smtClean="0"/>
              <a:pPr>
                <a:defRPr/>
              </a:pPr>
              <a:t>16</a:t>
            </a:fld>
            <a:endParaRPr lang="en-US"/>
          </a:p>
        </p:txBody>
      </p:sp>
    </p:spTree>
    <p:extLst>
      <p:ext uri="{BB962C8B-B14F-4D97-AF65-F5344CB8AC3E}">
        <p14:creationId xmlns:p14="http://schemas.microsoft.com/office/powerpoint/2010/main" val="424621648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26</a:t>
            </a:fld>
            <a:endParaRPr lang="en-US" dirty="0" smtClean="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endParaRPr lang="en-GB" b="1" dirty="0" smtClean="0"/>
          </a:p>
        </p:txBody>
      </p:sp>
    </p:spTree>
    <p:extLst>
      <p:ext uri="{BB962C8B-B14F-4D97-AF65-F5344CB8AC3E}">
        <p14:creationId xmlns:p14="http://schemas.microsoft.com/office/powerpoint/2010/main" val="169945014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43</a:t>
            </a:fld>
            <a:endParaRPr lang="en-US" dirty="0" smtClean="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endParaRPr lang="en-GB" b="1" dirty="0" smtClean="0"/>
          </a:p>
        </p:txBody>
      </p:sp>
    </p:spTree>
    <p:extLst>
      <p:ext uri="{BB962C8B-B14F-4D97-AF65-F5344CB8AC3E}">
        <p14:creationId xmlns:p14="http://schemas.microsoft.com/office/powerpoint/2010/main" val="169945014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F4CE0E46-7F05-B940-8356-5580BE265E49}" type="slidenum">
              <a:rPr lang="en-US" smtClean="0"/>
              <a:pPr>
                <a:defRPr/>
              </a:pPr>
              <a:t>47</a:t>
            </a:fld>
            <a:endParaRPr lang="en-US"/>
          </a:p>
        </p:txBody>
      </p:sp>
    </p:spTree>
    <p:extLst>
      <p:ext uri="{BB962C8B-B14F-4D97-AF65-F5344CB8AC3E}">
        <p14:creationId xmlns:p14="http://schemas.microsoft.com/office/powerpoint/2010/main" val="88272232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52</a:t>
            </a:fld>
            <a:endParaRPr lang="en-US" dirty="0" smtClean="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endParaRPr lang="en-GB" b="1" dirty="0" smtClean="0"/>
          </a:p>
        </p:txBody>
      </p:sp>
    </p:spTree>
    <p:extLst>
      <p:ext uri="{BB962C8B-B14F-4D97-AF65-F5344CB8AC3E}">
        <p14:creationId xmlns:p14="http://schemas.microsoft.com/office/powerpoint/2010/main" val="169945014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61</a:t>
            </a:fld>
            <a:endParaRPr lang="en-US" dirty="0" smtClean="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r>
              <a:rPr lang="en-GB" b="1" dirty="0" smtClean="0"/>
              <a:t> </a:t>
            </a:r>
          </a:p>
        </p:txBody>
      </p:sp>
    </p:spTree>
    <p:extLst>
      <p:ext uri="{BB962C8B-B14F-4D97-AF65-F5344CB8AC3E}">
        <p14:creationId xmlns:p14="http://schemas.microsoft.com/office/powerpoint/2010/main" val="169945014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75</a:t>
            </a:fld>
            <a:endParaRPr lang="en-US" dirty="0" smtClean="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endParaRPr lang="en-GB" b="1" dirty="0" smtClean="0"/>
          </a:p>
        </p:txBody>
      </p:sp>
    </p:spTree>
    <p:extLst>
      <p:ext uri="{BB962C8B-B14F-4D97-AF65-F5344CB8AC3E}">
        <p14:creationId xmlns:p14="http://schemas.microsoft.com/office/powerpoint/2010/main" val="169945014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12713" marR="0" indent="-112713" algn="l" defTabSz="1020763" rtl="0" eaLnBrk="0" fontAlgn="base" latinLnBrk="0" hangingPunct="0">
              <a:lnSpc>
                <a:spcPct val="90000"/>
              </a:lnSpc>
              <a:spcBef>
                <a:spcPct val="50000"/>
              </a:spcBef>
              <a:spcAft>
                <a:spcPct val="0"/>
              </a:spcAft>
              <a:buClrTx/>
              <a:buSzPct val="100000"/>
              <a:buFontTx/>
              <a:buChar char="•"/>
              <a:tabLst/>
              <a:defRPr/>
            </a:pPr>
            <a:r>
              <a:rPr lang="en-US" sz="1200" b="1" i="0" kern="1200" dirty="0" smtClean="0">
                <a:solidFill>
                  <a:schemeClr val="tx1"/>
                </a:solidFill>
                <a:effectLst/>
                <a:latin typeface="Arial" charset="0"/>
                <a:ea typeface="ＭＳ Ｐゴシック" charset="0"/>
                <a:cs typeface="ＭＳ Ｐゴシック" charset="0"/>
              </a:rPr>
              <a:t>Risk assessment</a:t>
            </a:r>
            <a:r>
              <a:rPr lang="en-US" sz="1200" b="0" i="0" kern="1200" dirty="0" smtClean="0">
                <a:solidFill>
                  <a:schemeClr val="tx1"/>
                </a:solidFill>
                <a:effectLst/>
                <a:latin typeface="Arial" charset="0"/>
                <a:ea typeface="ＭＳ Ｐゴシック" charset="0"/>
                <a:cs typeface="ＭＳ Ｐゴシック" charset="0"/>
              </a:rPr>
              <a:t> - Identify the protection requirements for the system through a formal risk assessment process. This analysis builds on the risk assessment that was performed during the initiation phase, but is more in-depth and specific.</a:t>
            </a:r>
          </a:p>
          <a:p>
            <a:pPr marL="112713" marR="0" indent="-112713" algn="l" defTabSz="1020763" rtl="0" eaLnBrk="0" fontAlgn="base" latinLnBrk="0" hangingPunct="0">
              <a:lnSpc>
                <a:spcPct val="90000"/>
              </a:lnSpc>
              <a:spcBef>
                <a:spcPct val="50000"/>
              </a:spcBef>
              <a:spcAft>
                <a:spcPct val="0"/>
              </a:spcAft>
              <a:buClrTx/>
              <a:buSzPct val="100000"/>
              <a:buFontTx/>
              <a:buChar char="•"/>
              <a:tabLst/>
              <a:defRPr/>
            </a:pPr>
            <a:r>
              <a:rPr lang="en-US" sz="1200" b="1" i="0" kern="1200" dirty="0" smtClean="0">
                <a:solidFill>
                  <a:schemeClr val="tx1"/>
                </a:solidFill>
                <a:effectLst/>
                <a:latin typeface="Arial" charset="0"/>
                <a:ea typeface="ＭＳ Ｐゴシック" charset="0"/>
                <a:cs typeface="ＭＳ Ｐゴシック" charset="0"/>
              </a:rPr>
              <a:t>Security functional requirements</a:t>
            </a:r>
            <a:r>
              <a:rPr lang="en-US" sz="1200" b="0" i="0" kern="1200" dirty="0" smtClean="0">
                <a:solidFill>
                  <a:schemeClr val="tx1"/>
                </a:solidFill>
                <a:effectLst/>
                <a:latin typeface="Arial" charset="0"/>
                <a:ea typeface="ＭＳ Ｐゴシック" charset="0"/>
                <a:cs typeface="ＭＳ Ｐゴシック" charset="0"/>
              </a:rPr>
              <a:t> - Analyzes the operating necessities addressing the system security environment, the enterprise information security policy, and enterprise security architecture.</a:t>
            </a:r>
          </a:p>
          <a:p>
            <a:pPr marL="112713" marR="0" indent="-112713" algn="l" defTabSz="1020763" rtl="0" eaLnBrk="0" fontAlgn="base" latinLnBrk="0" hangingPunct="0">
              <a:lnSpc>
                <a:spcPct val="90000"/>
              </a:lnSpc>
              <a:spcBef>
                <a:spcPct val="50000"/>
              </a:spcBef>
              <a:spcAft>
                <a:spcPct val="0"/>
              </a:spcAft>
              <a:buClrTx/>
              <a:buSzPct val="100000"/>
              <a:buFontTx/>
              <a:buChar char="•"/>
              <a:tabLst/>
              <a:defRPr/>
            </a:pPr>
            <a:r>
              <a:rPr lang="en-US" sz="1200" b="1" i="0" kern="1200" dirty="0" smtClean="0">
                <a:solidFill>
                  <a:schemeClr val="tx1"/>
                </a:solidFill>
                <a:effectLst/>
                <a:latin typeface="Arial" charset="0"/>
                <a:ea typeface="ＭＳ Ｐゴシック" charset="0"/>
                <a:cs typeface="ＭＳ Ｐゴシック" charset="0"/>
              </a:rPr>
              <a:t>Security assurance requirements </a:t>
            </a:r>
            <a:r>
              <a:rPr lang="en-US" sz="1200" b="0" i="0" kern="1200" dirty="0" smtClean="0">
                <a:solidFill>
                  <a:schemeClr val="tx1"/>
                </a:solidFill>
                <a:effectLst/>
                <a:latin typeface="Arial" charset="0"/>
                <a:ea typeface="ＭＳ Ｐゴシック" charset="0"/>
                <a:cs typeface="ＭＳ Ｐゴシック" charset="0"/>
              </a:rPr>
              <a:t>- Addresses the developmental activities that are required and the assurance evidence that is needed to produce the desired level of confidence that the information security is working correctly and effectively. The analysis, which is based on legal and functional security requirements, serves as the basis for determining how much and what kinds of assurance are required.</a:t>
            </a:r>
          </a:p>
          <a:p>
            <a:pPr marL="112713" marR="0" indent="-112713" algn="l" defTabSz="1020763" rtl="0" eaLnBrk="0" fontAlgn="base" latinLnBrk="0" hangingPunct="0">
              <a:lnSpc>
                <a:spcPct val="90000"/>
              </a:lnSpc>
              <a:spcBef>
                <a:spcPct val="50000"/>
              </a:spcBef>
              <a:spcAft>
                <a:spcPct val="0"/>
              </a:spcAft>
              <a:buClrTx/>
              <a:buSzPct val="100000"/>
              <a:buFontTx/>
              <a:buChar char="•"/>
              <a:tabLst/>
              <a:defRPr/>
            </a:pPr>
            <a:r>
              <a:rPr lang="en-US" sz="1200" b="1" i="0" kern="1200" dirty="0" smtClean="0">
                <a:solidFill>
                  <a:schemeClr val="tx1"/>
                </a:solidFill>
                <a:effectLst/>
                <a:latin typeface="Arial" charset="0"/>
                <a:ea typeface="ＭＳ Ｐゴシック" charset="0"/>
                <a:cs typeface="ＭＳ Ｐゴシック" charset="0"/>
              </a:rPr>
              <a:t>Security cost considerations and reporting</a:t>
            </a:r>
            <a:r>
              <a:rPr lang="en-US" sz="1200" b="0" i="0" kern="1200" dirty="0" smtClean="0">
                <a:solidFill>
                  <a:schemeClr val="tx1"/>
                </a:solidFill>
                <a:effectLst/>
                <a:latin typeface="Arial" charset="0"/>
                <a:ea typeface="ＭＳ Ｐゴシック" charset="0"/>
                <a:cs typeface="ＭＳ Ｐゴシック" charset="0"/>
              </a:rPr>
              <a:t>- Determines how much of the development cost to attribute toward information security over the life cycle of the system. These costs include hardware, software, personnel, and training.</a:t>
            </a:r>
          </a:p>
          <a:p>
            <a:pPr marL="112713" marR="0" indent="-112713" algn="l" defTabSz="1020763" rtl="0" eaLnBrk="0" fontAlgn="base" latinLnBrk="0" hangingPunct="0">
              <a:lnSpc>
                <a:spcPct val="90000"/>
              </a:lnSpc>
              <a:spcBef>
                <a:spcPct val="50000"/>
              </a:spcBef>
              <a:spcAft>
                <a:spcPct val="0"/>
              </a:spcAft>
              <a:buClrTx/>
              <a:buSzPct val="100000"/>
              <a:buFontTx/>
              <a:buChar char="•"/>
              <a:tabLst/>
              <a:defRPr/>
            </a:pPr>
            <a:r>
              <a:rPr lang="en-US" sz="1200" b="1" i="0" kern="1200" dirty="0" smtClean="0">
                <a:solidFill>
                  <a:schemeClr val="tx1"/>
                </a:solidFill>
                <a:effectLst/>
                <a:latin typeface="Arial" charset="0"/>
                <a:ea typeface="ＭＳ Ｐゴシック" charset="0"/>
                <a:cs typeface="ＭＳ Ｐゴシック" charset="0"/>
              </a:rPr>
              <a:t>Security planning </a:t>
            </a:r>
            <a:r>
              <a:rPr lang="en-US" sz="1200" b="0" i="0" kern="1200" dirty="0" smtClean="0">
                <a:solidFill>
                  <a:schemeClr val="tx1"/>
                </a:solidFill>
                <a:effectLst/>
                <a:latin typeface="Arial" charset="0"/>
                <a:ea typeface="ＭＳ Ｐゴシック" charset="0"/>
                <a:cs typeface="ＭＳ Ｐゴシック" charset="0"/>
              </a:rPr>
              <a:t>- Completes document of the agreed-upon security controls. The security plan also fully describes the information system and includes attachments or references to key documents that support the information security program of the organization. </a:t>
            </a:r>
          </a:p>
          <a:p>
            <a:pPr marL="112713" marR="0" indent="-112713" algn="l" defTabSz="1020763" rtl="0" eaLnBrk="0" fontAlgn="base" latinLnBrk="0" hangingPunct="0">
              <a:lnSpc>
                <a:spcPct val="90000"/>
              </a:lnSpc>
              <a:spcBef>
                <a:spcPct val="50000"/>
              </a:spcBef>
              <a:spcAft>
                <a:spcPct val="0"/>
              </a:spcAft>
              <a:buClrTx/>
              <a:buSzPct val="100000"/>
              <a:buFontTx/>
              <a:buChar char="•"/>
              <a:tabLst/>
              <a:defRPr/>
            </a:pPr>
            <a:r>
              <a:rPr lang="en-US" sz="1200" b="1" i="0" kern="1200" dirty="0" smtClean="0">
                <a:solidFill>
                  <a:schemeClr val="tx1"/>
                </a:solidFill>
                <a:effectLst/>
                <a:latin typeface="Arial" charset="0"/>
                <a:ea typeface="ＭＳ Ｐゴシック" charset="0"/>
                <a:cs typeface="ＭＳ Ｐゴシック" charset="0"/>
              </a:rPr>
              <a:t>Security control development</a:t>
            </a:r>
            <a:r>
              <a:rPr lang="en-US" sz="1200" b="0" i="0" kern="1200" dirty="0" smtClean="0">
                <a:solidFill>
                  <a:schemeClr val="tx1"/>
                </a:solidFill>
                <a:effectLst/>
                <a:latin typeface="Arial" charset="0"/>
                <a:ea typeface="ＭＳ Ｐゴシック" charset="0"/>
                <a:cs typeface="ＭＳ Ｐゴシック" charset="0"/>
              </a:rPr>
              <a:t> - Ensures that the security controls that are described by the various security plans are designed, developed, and implemented.</a:t>
            </a:r>
          </a:p>
          <a:p>
            <a:pPr marL="112713" marR="0" indent="-112713" algn="l" defTabSz="1020763" rtl="0" eaLnBrk="0" fontAlgn="base" latinLnBrk="0" hangingPunct="0">
              <a:lnSpc>
                <a:spcPct val="90000"/>
              </a:lnSpc>
              <a:spcBef>
                <a:spcPct val="50000"/>
              </a:spcBef>
              <a:spcAft>
                <a:spcPct val="0"/>
              </a:spcAft>
              <a:buClrTx/>
              <a:buSzPct val="100000"/>
              <a:buFontTx/>
              <a:buChar char="•"/>
              <a:tabLst/>
              <a:defRPr/>
            </a:pPr>
            <a:r>
              <a:rPr lang="en-US" sz="1200" b="1" i="0" kern="1200" dirty="0" smtClean="0">
                <a:solidFill>
                  <a:schemeClr val="tx1"/>
                </a:solidFill>
                <a:effectLst/>
                <a:latin typeface="Arial" charset="0"/>
                <a:ea typeface="ＭＳ Ｐゴシック" charset="0"/>
                <a:cs typeface="ＭＳ Ｐゴシック" charset="0"/>
              </a:rPr>
              <a:t>Developmental security test and evaluation</a:t>
            </a:r>
            <a:r>
              <a:rPr lang="en-US" sz="1200" b="0" i="0" kern="1200" dirty="0" smtClean="0">
                <a:solidFill>
                  <a:schemeClr val="tx1"/>
                </a:solidFill>
                <a:effectLst/>
                <a:latin typeface="Arial" charset="0"/>
                <a:ea typeface="ＭＳ Ｐゴシック" charset="0"/>
                <a:cs typeface="ＭＳ Ｐゴシック" charset="0"/>
              </a:rPr>
              <a:t> - Ensures that security controls that are developed for a new information system are working properly and are effective. Some types of security controls, primarily those of a non-technical nature, cannot be tested and evaluated until the information system is deployed. These controls are typically management and operational controls.</a:t>
            </a:r>
          </a:p>
          <a:p>
            <a:pPr marL="112713" marR="0" indent="-112713" algn="l" defTabSz="1020763" rtl="0" eaLnBrk="0" fontAlgn="base" latinLnBrk="0" hangingPunct="0">
              <a:lnSpc>
                <a:spcPct val="90000"/>
              </a:lnSpc>
              <a:spcBef>
                <a:spcPct val="50000"/>
              </a:spcBef>
              <a:spcAft>
                <a:spcPct val="0"/>
              </a:spcAft>
              <a:buClrTx/>
              <a:buSzPct val="100000"/>
              <a:buFontTx/>
              <a:buChar char="•"/>
              <a:tabLst/>
              <a:defRPr/>
            </a:pPr>
            <a:endParaRPr lang="en-US" sz="1200" b="0" i="0" kern="1200" dirty="0" smtClean="0">
              <a:solidFill>
                <a:schemeClr val="tx1"/>
              </a:solidFill>
              <a:effectLst/>
              <a:latin typeface="Arial" charset="0"/>
              <a:ea typeface="ＭＳ Ｐゴシック" charset="0"/>
              <a:cs typeface="ＭＳ Ｐゴシック" charset="0"/>
            </a:endParaRPr>
          </a:p>
          <a:p>
            <a:pPr marL="112713" marR="0" indent="-112713" algn="l" defTabSz="1020763" rtl="0" eaLnBrk="0" fontAlgn="base" latinLnBrk="0" hangingPunct="0">
              <a:lnSpc>
                <a:spcPct val="90000"/>
              </a:lnSpc>
              <a:spcBef>
                <a:spcPct val="50000"/>
              </a:spcBef>
              <a:spcAft>
                <a:spcPct val="0"/>
              </a:spcAft>
              <a:buClrTx/>
              <a:buSzPct val="100000"/>
              <a:buFontTx/>
              <a:buChar char="•"/>
              <a:tabLst/>
              <a:defRPr/>
            </a:pPr>
            <a:endParaRPr lang="en-US" sz="1200" b="0" i="0" kern="1200" dirty="0" smtClean="0">
              <a:solidFill>
                <a:schemeClr val="tx1"/>
              </a:solidFill>
              <a:effectLst/>
              <a:latin typeface="Arial" charset="0"/>
              <a:ea typeface="ＭＳ Ｐゴシック" charset="0"/>
              <a:cs typeface="ＭＳ Ｐゴシック" charset="0"/>
            </a:endParaRPr>
          </a:p>
          <a:p>
            <a:endParaRPr lang="en-US" dirty="0"/>
          </a:p>
        </p:txBody>
      </p:sp>
      <p:sp>
        <p:nvSpPr>
          <p:cNvPr id="4" name="Slide Number Placeholder 3"/>
          <p:cNvSpPr>
            <a:spLocks noGrp="1"/>
          </p:cNvSpPr>
          <p:nvPr>
            <p:ph type="sldNum" sz="quarter" idx="10"/>
          </p:nvPr>
        </p:nvSpPr>
        <p:spPr/>
        <p:txBody>
          <a:bodyPr/>
          <a:lstStyle/>
          <a:p>
            <a:pPr>
              <a:defRPr/>
            </a:pPr>
            <a:fld id="{F4CE0E46-7F05-B940-8356-5580BE265E49}" type="slidenum">
              <a:rPr lang="en-US" smtClean="0"/>
              <a:pPr>
                <a:defRPr/>
              </a:pPr>
              <a:t>80</a:t>
            </a:fld>
            <a:endParaRPr lang="en-US"/>
          </a:p>
        </p:txBody>
      </p:sp>
    </p:spTree>
    <p:extLst>
      <p:ext uri="{BB962C8B-B14F-4D97-AF65-F5344CB8AC3E}">
        <p14:creationId xmlns:p14="http://schemas.microsoft.com/office/powerpoint/2010/main" val="261454295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12713" marR="0" indent="-112713" algn="l" defTabSz="1020763" rtl="0" eaLnBrk="0" fontAlgn="base" latinLnBrk="0" hangingPunct="0">
              <a:lnSpc>
                <a:spcPct val="90000"/>
              </a:lnSpc>
              <a:spcBef>
                <a:spcPct val="50000"/>
              </a:spcBef>
              <a:spcAft>
                <a:spcPct val="0"/>
              </a:spcAft>
              <a:buClrTx/>
              <a:buSzPct val="100000"/>
              <a:buFontTx/>
              <a:buChar char="•"/>
              <a:tabLst/>
              <a:defRPr/>
            </a:pPr>
            <a:r>
              <a:rPr lang="en-US" sz="1200" b="1" i="0" kern="1200" dirty="0" smtClean="0">
                <a:solidFill>
                  <a:schemeClr val="tx1"/>
                </a:solidFill>
                <a:effectLst/>
                <a:latin typeface="Arial" charset="0"/>
                <a:ea typeface="ＭＳ Ｐゴシック" charset="0"/>
                <a:cs typeface="ＭＳ Ｐゴシック" charset="0"/>
              </a:rPr>
              <a:t>Inspection and acceptance - </a:t>
            </a:r>
            <a:r>
              <a:rPr lang="en-US" sz="1200" b="0" i="0" kern="1200" dirty="0" smtClean="0">
                <a:solidFill>
                  <a:schemeClr val="tx1"/>
                </a:solidFill>
                <a:effectLst/>
                <a:latin typeface="Arial" charset="0"/>
                <a:ea typeface="ＭＳ Ｐゴシック" charset="0"/>
                <a:cs typeface="ＭＳ Ｐゴシック" charset="0"/>
              </a:rPr>
              <a:t>Validates and verifies that the functionality the specification describes is included in the deliverables.</a:t>
            </a:r>
          </a:p>
          <a:p>
            <a:pPr marL="112713" marR="0" indent="-112713" algn="l" defTabSz="1020763" rtl="0" eaLnBrk="0" fontAlgn="base" latinLnBrk="0" hangingPunct="0">
              <a:lnSpc>
                <a:spcPct val="90000"/>
              </a:lnSpc>
              <a:spcBef>
                <a:spcPct val="50000"/>
              </a:spcBef>
              <a:spcAft>
                <a:spcPct val="0"/>
              </a:spcAft>
              <a:buClrTx/>
              <a:buSzPct val="100000"/>
              <a:buFontTx/>
              <a:buChar char="•"/>
              <a:tabLst/>
              <a:defRPr/>
            </a:pPr>
            <a:r>
              <a:rPr lang="en-US" sz="1200" b="1" i="0" kern="1200" dirty="0" smtClean="0">
                <a:solidFill>
                  <a:schemeClr val="tx1"/>
                </a:solidFill>
                <a:effectLst/>
                <a:latin typeface="Arial" charset="0"/>
                <a:ea typeface="ＭＳ Ｐゴシック" charset="0"/>
                <a:cs typeface="ＭＳ Ｐゴシック" charset="0"/>
              </a:rPr>
              <a:t>System integration</a:t>
            </a:r>
            <a:r>
              <a:rPr lang="en-US" sz="1200" b="0" i="0" kern="1200" dirty="0" smtClean="0">
                <a:solidFill>
                  <a:schemeClr val="tx1"/>
                </a:solidFill>
                <a:effectLst/>
                <a:latin typeface="Arial" charset="0"/>
                <a:ea typeface="ＭＳ Ｐゴシック" charset="0"/>
                <a:cs typeface="ＭＳ Ｐゴシック" charset="0"/>
              </a:rPr>
              <a:t> - Ensures that the system is integrated at the operational site where the information system is deployed. The security control settings and switches must be enabled in accordance with the vendor instructions and the available security implementation guidance.</a:t>
            </a:r>
          </a:p>
          <a:p>
            <a:pPr marL="112713" marR="0" indent="-112713" algn="l" defTabSz="1020763" rtl="0" eaLnBrk="0" fontAlgn="base" latinLnBrk="0" hangingPunct="0">
              <a:lnSpc>
                <a:spcPct val="90000"/>
              </a:lnSpc>
              <a:spcBef>
                <a:spcPct val="50000"/>
              </a:spcBef>
              <a:spcAft>
                <a:spcPct val="0"/>
              </a:spcAft>
              <a:buClrTx/>
              <a:buSzPct val="100000"/>
              <a:buFontTx/>
              <a:buChar char="•"/>
              <a:tabLst/>
              <a:defRPr/>
            </a:pPr>
            <a:r>
              <a:rPr lang="en-US" sz="1200" b="1" i="0" kern="1200" dirty="0" smtClean="0">
                <a:solidFill>
                  <a:schemeClr val="tx1"/>
                </a:solidFill>
                <a:effectLst/>
                <a:latin typeface="Arial" charset="0"/>
                <a:ea typeface="ＭＳ Ｐゴシック" charset="0"/>
                <a:cs typeface="ＭＳ Ｐゴシック" charset="0"/>
              </a:rPr>
              <a:t>Security certification</a:t>
            </a:r>
            <a:r>
              <a:rPr lang="en-US" sz="1200" b="0" i="0" kern="1200" dirty="0" smtClean="0">
                <a:solidFill>
                  <a:schemeClr val="tx1"/>
                </a:solidFill>
                <a:effectLst/>
                <a:latin typeface="Arial" charset="0"/>
                <a:ea typeface="ＭＳ Ｐゴシック" charset="0"/>
                <a:cs typeface="ＭＳ Ｐゴシック" charset="0"/>
              </a:rPr>
              <a:t> - Uses established verification techniques and procedures. This step gives organization officials confidence that the appropriate safeguards and countermeasures are in place. Security certification also uncovers and describes the known vulnerabilities in the information system.</a:t>
            </a:r>
          </a:p>
          <a:p>
            <a:pPr marL="112713" marR="0" indent="-112713" algn="l" defTabSz="1020763" rtl="0" eaLnBrk="0" fontAlgn="base" latinLnBrk="0" hangingPunct="0">
              <a:lnSpc>
                <a:spcPct val="90000"/>
              </a:lnSpc>
              <a:spcBef>
                <a:spcPct val="50000"/>
              </a:spcBef>
              <a:spcAft>
                <a:spcPct val="0"/>
              </a:spcAft>
              <a:buClrTx/>
              <a:buSzPct val="100000"/>
              <a:buFontTx/>
              <a:buChar char="•"/>
              <a:tabLst/>
              <a:defRPr/>
            </a:pPr>
            <a:r>
              <a:rPr lang="en-US" sz="1200" b="1" i="0" kern="1200" dirty="0" smtClean="0">
                <a:solidFill>
                  <a:schemeClr val="tx1"/>
                </a:solidFill>
                <a:effectLst/>
                <a:latin typeface="Arial" charset="0"/>
                <a:ea typeface="ＭＳ Ｐゴシック" charset="0"/>
                <a:cs typeface="ＭＳ Ｐゴシック" charset="0"/>
              </a:rPr>
              <a:t>Security accreditation</a:t>
            </a:r>
            <a:r>
              <a:rPr lang="en-US" sz="1200" b="0" i="0" kern="1200" dirty="0" smtClean="0">
                <a:solidFill>
                  <a:schemeClr val="tx1"/>
                </a:solidFill>
                <a:effectLst/>
                <a:latin typeface="Arial" charset="0"/>
                <a:ea typeface="ＭＳ Ｐゴシック" charset="0"/>
                <a:cs typeface="ＭＳ Ｐゴシック" charset="0"/>
              </a:rPr>
              <a:t> - Provides the necessary security authorization to process, store, and transmit the information that is required. This authorization is granted by a senior organization official and is based on the verified effectiveness of security controls to some agreed-upon level of assurance and an identified residual risk to organization assets or operations.</a:t>
            </a:r>
          </a:p>
          <a:p>
            <a:endParaRPr lang="en-US" dirty="0"/>
          </a:p>
        </p:txBody>
      </p:sp>
      <p:sp>
        <p:nvSpPr>
          <p:cNvPr id="4" name="Slide Number Placeholder 3"/>
          <p:cNvSpPr>
            <a:spLocks noGrp="1"/>
          </p:cNvSpPr>
          <p:nvPr>
            <p:ph type="sldNum" sz="quarter" idx="10"/>
          </p:nvPr>
        </p:nvSpPr>
        <p:spPr/>
        <p:txBody>
          <a:bodyPr/>
          <a:lstStyle/>
          <a:p>
            <a:pPr>
              <a:defRPr/>
            </a:pPr>
            <a:fld id="{F4CE0E46-7F05-B940-8356-5580BE265E49}" type="slidenum">
              <a:rPr lang="en-US" smtClean="0"/>
              <a:pPr>
                <a:defRPr/>
              </a:pPr>
              <a:t>81</a:t>
            </a:fld>
            <a:endParaRPr lang="en-US"/>
          </a:p>
        </p:txBody>
      </p:sp>
    </p:spTree>
    <p:extLst>
      <p:ext uri="{BB962C8B-B14F-4D97-AF65-F5344CB8AC3E}">
        <p14:creationId xmlns:p14="http://schemas.microsoft.com/office/powerpoint/2010/main" val="3066423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12713" marR="0" indent="-112713" algn="l" defTabSz="1020763" rtl="0" eaLnBrk="0" fontAlgn="base" latinLnBrk="0" hangingPunct="0">
              <a:lnSpc>
                <a:spcPct val="90000"/>
              </a:lnSpc>
              <a:spcBef>
                <a:spcPct val="50000"/>
              </a:spcBef>
              <a:spcAft>
                <a:spcPct val="0"/>
              </a:spcAft>
              <a:buClrTx/>
              <a:buSzPct val="100000"/>
              <a:buFontTx/>
              <a:buChar char="•"/>
              <a:tabLst/>
              <a:defRPr/>
            </a:pPr>
            <a:r>
              <a:rPr lang="en-US" sz="1200" b="1" i="0" kern="1200" dirty="0" smtClean="0">
                <a:solidFill>
                  <a:schemeClr val="tx1"/>
                </a:solidFill>
                <a:effectLst/>
                <a:latin typeface="Arial" charset="0"/>
                <a:ea typeface="ＭＳ Ｐゴシック" charset="0"/>
                <a:cs typeface="ＭＳ Ｐゴシック" charset="0"/>
              </a:rPr>
              <a:t>Configuration management and control </a:t>
            </a:r>
            <a:r>
              <a:rPr lang="en-US" sz="1200" b="0" i="0" kern="1200" dirty="0" smtClean="0">
                <a:solidFill>
                  <a:schemeClr val="tx1"/>
                </a:solidFill>
                <a:effectLst/>
                <a:latin typeface="Arial" charset="0"/>
                <a:ea typeface="ＭＳ Ｐゴシック" charset="0"/>
                <a:cs typeface="ＭＳ Ｐゴシック" charset="0"/>
              </a:rPr>
              <a:t>- Considers the potential security impacts caused by specific changes to an information system or its surrounding environment. Configuration management and configuration control procedures are critical to establishing an initial baseline of hardware, software, and firmware components and subsequently controlling and maintaining an accurate inventory of any changes to the system.</a:t>
            </a:r>
          </a:p>
          <a:p>
            <a:pPr marL="112713" marR="0" indent="-112713" algn="l" defTabSz="1020763" rtl="0" eaLnBrk="0" fontAlgn="base" latinLnBrk="0" hangingPunct="0">
              <a:lnSpc>
                <a:spcPct val="90000"/>
              </a:lnSpc>
              <a:spcBef>
                <a:spcPct val="50000"/>
              </a:spcBef>
              <a:spcAft>
                <a:spcPct val="0"/>
              </a:spcAft>
              <a:buClrTx/>
              <a:buSzPct val="100000"/>
              <a:buFontTx/>
              <a:buChar char="•"/>
              <a:tabLst/>
              <a:defRPr/>
            </a:pPr>
            <a:r>
              <a:rPr lang="en-US" sz="1200" b="1" i="0" kern="1200" dirty="0" smtClean="0">
                <a:solidFill>
                  <a:schemeClr val="tx1"/>
                </a:solidFill>
                <a:effectLst/>
                <a:latin typeface="Arial" charset="0"/>
                <a:ea typeface="ＭＳ Ｐゴシック" charset="0"/>
                <a:cs typeface="ＭＳ Ｐゴシック" charset="0"/>
              </a:rPr>
              <a:t>Continuous monitoring </a:t>
            </a:r>
            <a:r>
              <a:rPr lang="en-US" sz="1200" b="0" i="0" kern="1200" dirty="0" smtClean="0">
                <a:solidFill>
                  <a:schemeClr val="tx1"/>
                </a:solidFill>
                <a:effectLst/>
                <a:latin typeface="Arial" charset="0"/>
                <a:ea typeface="ＭＳ Ｐゴシック" charset="0"/>
                <a:cs typeface="ＭＳ Ｐゴシック" charset="0"/>
              </a:rPr>
              <a:t>- Ensures that controls continue to be effective through periodic testing and evaluation. Reporting the security status of the information system to the appropriate officials is an essential activity of a comprehensive information security program.</a:t>
            </a:r>
          </a:p>
          <a:p>
            <a:endParaRPr lang="en-US" dirty="0"/>
          </a:p>
        </p:txBody>
      </p:sp>
      <p:sp>
        <p:nvSpPr>
          <p:cNvPr id="4" name="Slide Number Placeholder 3"/>
          <p:cNvSpPr>
            <a:spLocks noGrp="1"/>
          </p:cNvSpPr>
          <p:nvPr>
            <p:ph type="sldNum" sz="quarter" idx="10"/>
          </p:nvPr>
        </p:nvSpPr>
        <p:spPr/>
        <p:txBody>
          <a:bodyPr/>
          <a:lstStyle/>
          <a:p>
            <a:pPr>
              <a:defRPr/>
            </a:pPr>
            <a:fld id="{F4CE0E46-7F05-B940-8356-5580BE265E49}" type="slidenum">
              <a:rPr lang="en-US" smtClean="0"/>
              <a:pPr>
                <a:defRPr/>
              </a:pPr>
              <a:t>82</a:t>
            </a:fld>
            <a:endParaRPr lang="en-US"/>
          </a:p>
        </p:txBody>
      </p:sp>
    </p:spTree>
    <p:extLst>
      <p:ext uri="{BB962C8B-B14F-4D97-AF65-F5344CB8AC3E}">
        <p14:creationId xmlns:p14="http://schemas.microsoft.com/office/powerpoint/2010/main" val="165644136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0" kern="1200" dirty="0" smtClean="0">
                <a:solidFill>
                  <a:schemeClr val="tx1"/>
                </a:solidFill>
                <a:effectLst/>
                <a:latin typeface="Arial" charset="0"/>
                <a:ea typeface="ＭＳ Ｐゴシック" charset="0"/>
                <a:cs typeface="ＭＳ Ｐゴシック" charset="0"/>
              </a:rPr>
              <a:t>Information preservation </a:t>
            </a:r>
            <a:r>
              <a:rPr lang="en-US" sz="1200" b="0" i="0" kern="1200" dirty="0" smtClean="0">
                <a:solidFill>
                  <a:schemeClr val="tx1"/>
                </a:solidFill>
                <a:effectLst/>
                <a:latin typeface="Arial" charset="0"/>
                <a:ea typeface="ＭＳ Ｐゴシック" charset="0"/>
                <a:cs typeface="ＭＳ Ｐゴシック" charset="0"/>
              </a:rPr>
              <a:t>- Retains information as necessary to conform to legal requirements and to accommodate future technology changes that can render the retrieval method obsolete.</a:t>
            </a:r>
          </a:p>
          <a:p>
            <a:r>
              <a:rPr lang="en-US" sz="1200" b="1" i="0" kern="1200" dirty="0" smtClean="0">
                <a:solidFill>
                  <a:schemeClr val="tx1"/>
                </a:solidFill>
                <a:effectLst/>
                <a:latin typeface="Arial" charset="0"/>
                <a:ea typeface="ＭＳ Ｐゴシック" charset="0"/>
                <a:cs typeface="ＭＳ Ｐゴシック" charset="0"/>
              </a:rPr>
              <a:t>Media sanitization </a:t>
            </a:r>
            <a:r>
              <a:rPr lang="en-US" sz="1200" b="0" i="0" kern="1200" dirty="0" smtClean="0">
                <a:solidFill>
                  <a:schemeClr val="tx1"/>
                </a:solidFill>
                <a:effectLst/>
                <a:latin typeface="Arial" charset="0"/>
                <a:ea typeface="ＭＳ Ｐゴシック" charset="0"/>
                <a:cs typeface="ＭＳ Ｐゴシック" charset="0"/>
              </a:rPr>
              <a:t>- Ensures that data is deleted, erased, and written over, as necessary.</a:t>
            </a:r>
          </a:p>
          <a:p>
            <a:r>
              <a:rPr lang="en-US" sz="1200" b="1" i="0" kern="1200" dirty="0" smtClean="0">
                <a:solidFill>
                  <a:schemeClr val="tx1"/>
                </a:solidFill>
                <a:effectLst/>
                <a:latin typeface="Arial" charset="0"/>
                <a:ea typeface="ＭＳ Ｐゴシック" charset="0"/>
                <a:cs typeface="ＭＳ Ｐゴシック" charset="0"/>
              </a:rPr>
              <a:t>Hardware and software disposal </a:t>
            </a:r>
            <a:r>
              <a:rPr lang="en-US" sz="1200" b="0" i="0" kern="1200" dirty="0" smtClean="0">
                <a:solidFill>
                  <a:schemeClr val="tx1"/>
                </a:solidFill>
                <a:effectLst/>
                <a:latin typeface="Arial" charset="0"/>
                <a:ea typeface="ＭＳ Ｐゴシック" charset="0"/>
                <a:cs typeface="ＭＳ Ｐゴシック" charset="0"/>
              </a:rPr>
              <a:t>- Disposes of hardware and software as directed by the information system security officer.</a:t>
            </a:r>
          </a:p>
          <a:p>
            <a:endParaRPr lang="en-US" dirty="0"/>
          </a:p>
        </p:txBody>
      </p:sp>
      <p:sp>
        <p:nvSpPr>
          <p:cNvPr id="4" name="Slide Number Placeholder 3"/>
          <p:cNvSpPr>
            <a:spLocks noGrp="1"/>
          </p:cNvSpPr>
          <p:nvPr>
            <p:ph type="sldNum" sz="quarter" idx="10"/>
          </p:nvPr>
        </p:nvSpPr>
        <p:spPr/>
        <p:txBody>
          <a:bodyPr/>
          <a:lstStyle/>
          <a:p>
            <a:pPr>
              <a:defRPr/>
            </a:pPr>
            <a:fld id="{F4CE0E46-7F05-B940-8356-5580BE265E49}" type="slidenum">
              <a:rPr lang="en-US" smtClean="0"/>
              <a:pPr>
                <a:defRPr/>
              </a:pPr>
              <a:t>83</a:t>
            </a:fld>
            <a:endParaRPr lang="en-US"/>
          </a:p>
        </p:txBody>
      </p:sp>
    </p:spTree>
    <p:extLst>
      <p:ext uri="{BB962C8B-B14F-4D97-AF65-F5344CB8AC3E}">
        <p14:creationId xmlns:p14="http://schemas.microsoft.com/office/powerpoint/2010/main" val="150583827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84</a:t>
            </a:fld>
            <a:endParaRPr lang="en-US" dirty="0" smtClean="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endParaRPr lang="en-GB" b="1" dirty="0" smtClean="0"/>
          </a:p>
        </p:txBody>
      </p:sp>
    </p:spTree>
    <p:extLst>
      <p:ext uri="{BB962C8B-B14F-4D97-AF65-F5344CB8AC3E}">
        <p14:creationId xmlns:p14="http://schemas.microsoft.com/office/powerpoint/2010/main" val="16994501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6" name="Rectangle 4"/>
          <p:cNvSpPr>
            <a:spLocks noChangeArrowheads="1"/>
          </p:cNvSpPr>
          <p:nvPr/>
        </p:nvSpPr>
        <p:spPr bwMode="auto">
          <a:xfrm>
            <a:off x="7123113" y="6672263"/>
            <a:ext cx="6508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Public</a:t>
            </a:r>
          </a:p>
        </p:txBody>
      </p:sp>
      <p:sp>
        <p:nvSpPr>
          <p:cNvPr id="8" name="Rectangle 6"/>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DC7FBAF0-BCF5-8741-945F-3C6763791038}" type="slidenum">
              <a:rPr lang="en-US" sz="1000">
                <a:solidFill>
                  <a:srgbClr val="D3D3D3"/>
                </a:solidFill>
              </a:rPr>
              <a:pPr algn="r" defTabSz="814388">
                <a:lnSpc>
                  <a:spcPct val="100000"/>
                </a:lnSpc>
              </a:pPr>
              <a:t>‹#›</a:t>
            </a:fld>
            <a:endParaRPr lang="en-US" sz="1000">
              <a:solidFill>
                <a:srgbClr val="D3D3D3"/>
              </a:solidFill>
            </a:endParaRPr>
          </a:p>
        </p:txBody>
      </p:sp>
      <p:sp>
        <p:nvSpPr>
          <p:cNvPr id="1290247" name="Rectangle 7"/>
          <p:cNvSpPr>
            <a:spLocks noGrp="1" noChangeArrowheads="1"/>
          </p:cNvSpPr>
          <p:nvPr>
            <p:ph type="ctrTitle"/>
          </p:nvPr>
        </p:nvSpPr>
        <p:spPr bwMode="white">
          <a:xfrm>
            <a:off x="311150" y="2671763"/>
            <a:ext cx="3768725" cy="830262"/>
          </a:xfrm>
          <a:ln/>
        </p:spPr>
        <p:txBody>
          <a:bodyPr anchor="ctr"/>
          <a:lstStyle>
            <a:lvl1pPr>
              <a:defRPr sz="3000" b="0">
                <a:solidFill>
                  <a:srgbClr val="FFFFFF"/>
                </a:solidFill>
              </a:defRPr>
            </a:lvl1pPr>
          </a:lstStyle>
          <a:p>
            <a:r>
              <a:rPr lang="en-US"/>
              <a:t>Click To Edit Master Title Style</a:t>
            </a:r>
          </a:p>
        </p:txBody>
      </p:sp>
      <p:sp>
        <p:nvSpPr>
          <p:cNvPr id="1290248" name="Rectangle 8"/>
          <p:cNvSpPr>
            <a:spLocks noGrp="1" noChangeArrowheads="1"/>
          </p:cNvSpPr>
          <p:nvPr>
            <p:ph type="subTitle" idx="1"/>
          </p:nvPr>
        </p:nvSpPr>
        <p:spPr>
          <a:xfrm>
            <a:off x="311150" y="4672013"/>
            <a:ext cx="4103688" cy="658812"/>
          </a:xfrm>
          <a:ln/>
        </p:spPr>
        <p:txBody>
          <a:bodyPr/>
          <a:lstStyle>
            <a:lvl1pPr marL="0" indent="0">
              <a:lnSpc>
                <a:spcPct val="90000"/>
              </a:lnSpc>
              <a:buFont typeface="Wingdings" pitchFamily="2" charset="2"/>
              <a:buNone/>
              <a:defRPr sz="2000" b="1">
                <a:solidFill>
                  <a:schemeClr val="bg2"/>
                </a:solidFill>
              </a:defRPr>
            </a:lvl1pPr>
          </a:lstStyle>
          <a:p>
            <a:r>
              <a:rPr lang="en-US"/>
              <a:t>Click to Edit Master Subtitle Style</a:t>
            </a:r>
          </a:p>
        </p:txBody>
      </p:sp>
    </p:spTree>
    <p:extLst>
      <p:ext uri="{BB962C8B-B14F-4D97-AF65-F5344CB8AC3E}">
        <p14:creationId xmlns:p14="http://schemas.microsoft.com/office/powerpoint/2010/main" val="38540273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55638" y="702293"/>
            <a:ext cx="8145462" cy="838200"/>
          </a:xfrm>
        </p:spPr>
        <p:txBody>
          <a:bodyPr/>
          <a:lstStyle/>
          <a:p>
            <a:r>
              <a:rPr lang="en-US" smtClean="0"/>
              <a:t>Click to edit Master title style</a:t>
            </a:r>
            <a:endParaRPr lang="en-US"/>
          </a:p>
        </p:txBody>
      </p:sp>
      <p:sp>
        <p:nvSpPr>
          <p:cNvPr id="3" name="Content Placeholder 2"/>
          <p:cNvSpPr>
            <a:spLocks noGrp="1"/>
          </p:cNvSpPr>
          <p:nvPr>
            <p:ph idx="1"/>
          </p:nvPr>
        </p:nvSpPr>
        <p:spPr>
          <a:xfrm>
            <a:off x="655638" y="1687390"/>
            <a:ext cx="7940675" cy="472078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39609755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Tree>
    <p:extLst>
      <p:ext uri="{BB962C8B-B14F-4D97-AF65-F5344CB8AC3E}">
        <p14:creationId xmlns:p14="http://schemas.microsoft.com/office/powerpoint/2010/main" val="7811502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655638" y="2014538"/>
            <a:ext cx="3894137"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702175" y="2014538"/>
            <a:ext cx="3894138"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5389473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12002792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33883690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5948584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extLst>
      <p:ext uri="{BB962C8B-B14F-4D97-AF65-F5344CB8AC3E}">
        <p14:creationId xmlns:p14="http://schemas.microsoft.com/office/powerpoint/2010/main" val="7749952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dirty="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extLst>
      <p:ext uri="{BB962C8B-B14F-4D97-AF65-F5344CB8AC3E}">
        <p14:creationId xmlns:p14="http://schemas.microsoft.com/office/powerpoint/2010/main" val="22919012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34875252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5925" y="798513"/>
            <a:ext cx="2035175" cy="4787900"/>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655638" y="798513"/>
            <a:ext cx="5957887" cy="47879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32676633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655638" y="798513"/>
            <a:ext cx="8145462" cy="838200"/>
          </a:xfrm>
        </p:spPr>
        <p:txBody>
          <a:bodyPr/>
          <a:lstStyle/>
          <a:p>
            <a:r>
              <a:rPr lang="en-US" smtClean="0"/>
              <a:t>Click to edit Master title style</a:t>
            </a:r>
            <a:endParaRPr lang="en-US"/>
          </a:p>
        </p:txBody>
      </p:sp>
      <p:sp>
        <p:nvSpPr>
          <p:cNvPr id="3" name="Table Placeholder 2"/>
          <p:cNvSpPr>
            <a:spLocks noGrp="1"/>
          </p:cNvSpPr>
          <p:nvPr>
            <p:ph type="tbl" idx="1"/>
          </p:nvPr>
        </p:nvSpPr>
        <p:spPr>
          <a:xfrm>
            <a:off x="655638" y="2014538"/>
            <a:ext cx="7940675" cy="3571875"/>
          </a:xfrm>
        </p:spPr>
        <p:txBody>
          <a:bodyPr/>
          <a:lstStyle/>
          <a:p>
            <a:pPr lvl="0"/>
            <a:endParaRPr lang="en-US" noProof="0" dirty="0" smtClean="0"/>
          </a:p>
        </p:txBody>
      </p:sp>
    </p:spTree>
    <p:extLst>
      <p:ext uri="{BB962C8B-B14F-4D97-AF65-F5344CB8AC3E}">
        <p14:creationId xmlns:p14="http://schemas.microsoft.com/office/powerpoint/2010/main" val="39697481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6" name="Rectangle 279"/>
          <p:cNvSpPr>
            <a:spLocks noChangeArrowheads="1"/>
          </p:cNvSpPr>
          <p:nvPr/>
        </p:nvSpPr>
        <p:spPr bwMode="auto">
          <a:xfrm>
            <a:off x="6896100" y="6672263"/>
            <a:ext cx="877888"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Confidential</a:t>
            </a:r>
          </a:p>
        </p:txBody>
      </p:sp>
      <p:sp>
        <p:nvSpPr>
          <p:cNvPr id="8" name="Rectangle 281"/>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7F1BC4EF-034A-F647-AA58-B71D58802FDB}" type="slidenum">
              <a:rPr lang="en-US" sz="1000">
                <a:solidFill>
                  <a:srgbClr val="D3D3D3"/>
                </a:solidFill>
              </a:rPr>
              <a:pPr algn="r" defTabSz="814388">
                <a:lnSpc>
                  <a:spcPct val="100000"/>
                </a:lnSpc>
              </a:pPr>
              <a:t>‹#›</a:t>
            </a:fld>
            <a:endParaRPr lang="en-US" sz="1000">
              <a:solidFill>
                <a:srgbClr val="D3D3D3"/>
              </a:solidFill>
            </a:endParaRPr>
          </a:p>
        </p:txBody>
      </p:sp>
      <p:sp>
        <p:nvSpPr>
          <p:cNvPr id="369873" name="Rectangle 209"/>
          <p:cNvSpPr>
            <a:spLocks noGrp="1" noChangeArrowheads="1"/>
          </p:cNvSpPr>
          <p:nvPr>
            <p:ph type="ctrTitle"/>
          </p:nvPr>
        </p:nvSpPr>
        <p:spPr bwMode="white">
          <a:xfrm>
            <a:off x="311150" y="2671763"/>
            <a:ext cx="3768725" cy="830262"/>
          </a:xfrm>
          <a:ln/>
        </p:spPr>
        <p:txBody>
          <a:bodyPr anchor="ctr"/>
          <a:lstStyle>
            <a:lvl1pPr>
              <a:defRPr sz="3000" b="0">
                <a:solidFill>
                  <a:srgbClr val="FFFFFF"/>
                </a:solidFill>
              </a:defRPr>
            </a:lvl1pPr>
          </a:lstStyle>
          <a:p>
            <a:r>
              <a:rPr lang="en-US" smtClean="0"/>
              <a:t>Click to edit Master title style</a:t>
            </a:r>
            <a:endParaRPr lang="en-US"/>
          </a:p>
        </p:txBody>
      </p:sp>
      <p:sp>
        <p:nvSpPr>
          <p:cNvPr id="369874" name="Rectangle 210"/>
          <p:cNvSpPr>
            <a:spLocks noGrp="1" noChangeArrowheads="1"/>
          </p:cNvSpPr>
          <p:nvPr>
            <p:ph type="subTitle" idx="1"/>
          </p:nvPr>
        </p:nvSpPr>
        <p:spPr>
          <a:xfrm>
            <a:off x="311150" y="4672013"/>
            <a:ext cx="4103688" cy="658812"/>
          </a:xfrm>
          <a:ln/>
        </p:spPr>
        <p:txBody>
          <a:bodyPr/>
          <a:lstStyle>
            <a:lvl1pPr marL="0" indent="0">
              <a:lnSpc>
                <a:spcPct val="90000"/>
              </a:lnSpc>
              <a:buFont typeface="Wingdings" pitchFamily="2" charset="2"/>
              <a:buNone/>
              <a:defRPr sz="2000" b="1">
                <a:solidFill>
                  <a:schemeClr val="bg2"/>
                </a:solidFill>
              </a:defRPr>
            </a:lvl1pPr>
          </a:lstStyle>
          <a:p>
            <a:r>
              <a:rPr lang="en-US" smtClean="0"/>
              <a:t>Click to edit Master subtitle style</a:t>
            </a:r>
            <a:endParaRPr lang="en-US"/>
          </a:p>
        </p:txBody>
      </p:sp>
    </p:spTree>
    <p:extLst>
      <p:ext uri="{BB962C8B-B14F-4D97-AF65-F5344CB8AC3E}">
        <p14:creationId xmlns:p14="http://schemas.microsoft.com/office/powerpoint/2010/main" val="88488569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206104739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Tree>
    <p:extLst>
      <p:ext uri="{BB962C8B-B14F-4D97-AF65-F5344CB8AC3E}">
        <p14:creationId xmlns:p14="http://schemas.microsoft.com/office/powerpoint/2010/main" val="332285175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655638" y="2014538"/>
            <a:ext cx="3894137"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702175" y="2014538"/>
            <a:ext cx="3894138"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84923193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196437391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264084824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70856951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extLst>
      <p:ext uri="{BB962C8B-B14F-4D97-AF65-F5344CB8AC3E}">
        <p14:creationId xmlns:p14="http://schemas.microsoft.com/office/powerpoint/2010/main" val="85425332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extLst>
      <p:ext uri="{BB962C8B-B14F-4D97-AF65-F5344CB8AC3E}">
        <p14:creationId xmlns:p14="http://schemas.microsoft.com/office/powerpoint/2010/main" val="413749116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299862915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5925" y="798513"/>
            <a:ext cx="2035175" cy="4787900"/>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655638" y="798513"/>
            <a:ext cx="5957887" cy="47879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403160796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cSld name="Bullet">
    <p:spTree>
      <p:nvGrpSpPr>
        <p:cNvPr id="1" name=""/>
        <p:cNvGrpSpPr/>
        <p:nvPr/>
      </p:nvGrpSpPr>
      <p:grpSpPr>
        <a:xfrm>
          <a:off x="0" y="0"/>
          <a:ext cx="0" cy="0"/>
          <a:chOff x="0" y="0"/>
          <a:chExt cx="0" cy="0"/>
        </a:xfrm>
      </p:grpSpPr>
      <p:sp>
        <p:nvSpPr>
          <p:cNvPr id="4" name="Text Placeholder 3"/>
          <p:cNvSpPr>
            <a:spLocks noGrp="1"/>
          </p:cNvSpPr>
          <p:nvPr>
            <p:ph type="body" sz="quarter" idx="10"/>
          </p:nvPr>
        </p:nvSpPr>
        <p:spPr>
          <a:xfrm>
            <a:off x="239713" y="914400"/>
            <a:ext cx="8578850" cy="5394960"/>
          </a:xfrm>
        </p:spPr>
        <p:txBody>
          <a:bodyPr/>
          <a:lstStyle>
            <a:lvl1pPr>
              <a:lnSpc>
                <a:spcPct val="95000"/>
              </a:lnSpc>
              <a:spcBef>
                <a:spcPts val="1480"/>
              </a:spcBef>
              <a:defRPr sz="2200">
                <a:solidFill>
                  <a:srgbClr val="000000"/>
                </a:solidFill>
                <a:latin typeface="+mj-lt"/>
              </a:defRPr>
            </a:lvl1pPr>
            <a:lvl2pPr>
              <a:lnSpc>
                <a:spcPct val="95000"/>
              </a:lnSpc>
              <a:spcBef>
                <a:spcPts val="600"/>
              </a:spcBef>
              <a:defRPr>
                <a:solidFill>
                  <a:srgbClr val="000000"/>
                </a:solidFill>
                <a:latin typeface="+mj-lt"/>
              </a:defRPr>
            </a:lvl2pPr>
            <a:lvl3pPr>
              <a:defRPr>
                <a:solidFill>
                  <a:srgbClr val="000000"/>
                </a:solidFill>
                <a:latin typeface="+mj-lt"/>
              </a:defRPr>
            </a:lvl3pPr>
            <a:lvl4pPr>
              <a:defRPr>
                <a:solidFill>
                  <a:srgbClr val="000000"/>
                </a:solidFill>
                <a:latin typeface="+mj-lt"/>
              </a:defRPr>
            </a:lvl4pPr>
            <a:lvl5pPr>
              <a:defRPr>
                <a:solidFill>
                  <a:srgbClr val="000000"/>
                </a:solidFill>
                <a:latin typeface="+mj-lt"/>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3" name="Title 2"/>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629254985"/>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Layout>
</file>

<file path=ppt/slideLayouts/slideLayout25.xml><?xml version="1.0" encoding="utf-8"?>
<p:sldLayout xmlns:a="http://schemas.openxmlformats.org/drawingml/2006/main" xmlns:r="http://schemas.openxmlformats.org/officeDocument/2006/relationships" xmlns:p="http://schemas.openxmlformats.org/presentationml/2006/main">
  <p:cSld name="Bullet_Heavy Text">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smtClean="0"/>
              <a:t>Click to edit Master title style</a:t>
            </a:r>
            <a:endParaRPr lang="en-US"/>
          </a:p>
        </p:txBody>
      </p:sp>
      <p:sp>
        <p:nvSpPr>
          <p:cNvPr id="6" name="Text Placeholder 2"/>
          <p:cNvSpPr>
            <a:spLocks noGrp="1"/>
          </p:cNvSpPr>
          <p:nvPr>
            <p:ph type="body" sz="half" idx="1"/>
          </p:nvPr>
        </p:nvSpPr>
        <p:spPr>
          <a:xfrm>
            <a:off x="228599" y="914400"/>
            <a:ext cx="4221163" cy="5410200"/>
          </a:xfrm>
        </p:spPr>
        <p:txBody>
          <a:bodyPr/>
          <a:lstStyle>
            <a:lvl1pPr>
              <a:defRPr>
                <a:solidFill>
                  <a:srgbClr val="000000"/>
                </a:solidFill>
              </a:defRPr>
            </a:lvl1pPr>
            <a:lvl2pPr>
              <a:defRPr>
                <a:solidFill>
                  <a:srgbClr val="000000"/>
                </a:solidFill>
              </a:defRPr>
            </a:lvl2pPr>
            <a:lvl3pPr>
              <a:defRPr>
                <a:solidFill>
                  <a:srgbClr val="000000"/>
                </a:solidFill>
              </a:defRPr>
            </a:lvl3pPr>
            <a:lvl4pPr>
              <a:defRPr>
                <a:solidFill>
                  <a:srgbClr val="000000"/>
                </a:solidFill>
              </a:defRPr>
            </a:lvl4pPr>
            <a:lvl5pPr>
              <a:defRPr>
                <a:solidFill>
                  <a:srgbClr val="000000"/>
                </a:solidFil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Content Placeholder 3"/>
          <p:cNvSpPr>
            <a:spLocks noGrp="1"/>
          </p:cNvSpPr>
          <p:nvPr>
            <p:ph sz="half" idx="2"/>
          </p:nvPr>
        </p:nvSpPr>
        <p:spPr>
          <a:xfrm>
            <a:off x="4602163" y="914400"/>
            <a:ext cx="4237037" cy="5410200"/>
          </a:xfrm>
        </p:spPr>
        <p:txBody>
          <a:bodyPr/>
          <a:lstStyle>
            <a:lvl1pPr>
              <a:defRPr>
                <a:solidFill>
                  <a:srgbClr val="000000"/>
                </a:solidFill>
              </a:defRPr>
            </a:lvl1pPr>
            <a:lvl2pPr>
              <a:defRPr>
                <a:solidFill>
                  <a:srgbClr val="000000"/>
                </a:solidFill>
              </a:defRPr>
            </a:lvl2pPr>
            <a:lvl3pPr>
              <a:defRPr>
                <a:solidFill>
                  <a:srgbClr val="000000"/>
                </a:solidFill>
              </a:defRPr>
            </a:lvl3pPr>
            <a:lvl4pPr>
              <a:defRPr>
                <a:solidFill>
                  <a:srgbClr val="000000"/>
                </a:solidFill>
              </a:defRPr>
            </a:lvl4pPr>
            <a:lvl5pPr>
              <a:defRPr>
                <a:solidFill>
                  <a:srgbClr val="000000"/>
                </a:solidFil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4268308009"/>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Layout>
</file>

<file path=ppt/slideLayouts/slideLayout26.xml><?xml version="1.0" encoding="utf-8"?>
<p:sldLayout xmlns:a="http://schemas.openxmlformats.org/drawingml/2006/main" xmlns:r="http://schemas.openxmlformats.org/officeDocument/2006/relationships" xmlns:p="http://schemas.openxmlformats.org/presentationml/2006/main">
  <p:cSld name="1_Blank">
    <p:spTree>
      <p:nvGrpSpPr>
        <p:cNvPr id="1" name=""/>
        <p:cNvGrpSpPr/>
        <p:nvPr/>
      </p:nvGrpSpPr>
      <p:grpSpPr>
        <a:xfrm>
          <a:off x="0" y="0"/>
          <a:ext cx="0" cy="0"/>
          <a:chOff x="0" y="0"/>
          <a:chExt cx="0" cy="0"/>
        </a:xfrm>
      </p:grpSpPr>
      <p:sp>
        <p:nvSpPr>
          <p:cNvPr id="5" name="Rectangle 4"/>
          <p:cNvSpPr>
            <a:spLocks noChangeArrowheads="1"/>
          </p:cNvSpPr>
          <p:nvPr/>
        </p:nvSpPr>
        <p:spPr bwMode="ltGray">
          <a:xfrm>
            <a:off x="251373" y="6586246"/>
            <a:ext cx="3420515" cy="175257"/>
          </a:xfrm>
          <a:prstGeom prst="rect">
            <a:avLst/>
          </a:prstGeom>
          <a:noFill/>
          <a:ln w="9525">
            <a:noFill/>
            <a:miter lim="800000"/>
            <a:headEnd/>
            <a:tailEnd/>
          </a:ln>
          <a:effectLst/>
        </p:spPr>
        <p:txBody>
          <a:bodyPr wrap="square" lIns="82124" tIns="41061" rIns="82124" bIns="41061" anchor="b" anchorCtr="0">
            <a:spAutoFit/>
          </a:bodyPr>
          <a:lstStyle/>
          <a:p>
            <a:pPr algn="l" defTabSz="814388">
              <a:lnSpc>
                <a:spcPct val="100000"/>
              </a:lnSpc>
            </a:pPr>
            <a:r>
              <a:rPr lang="en-US" sz="600" dirty="0" smtClean="0">
                <a:solidFill>
                  <a:srgbClr val="C0C0C0"/>
                </a:solidFill>
                <a:latin typeface="+mj-lt"/>
              </a:rPr>
              <a:t>© 2012 Cisco and/or its affiliates. All rights reserved.</a:t>
            </a:r>
            <a:endParaRPr lang="en-US" sz="600" dirty="0">
              <a:solidFill>
                <a:srgbClr val="C0C0C0"/>
              </a:solidFill>
              <a:latin typeface="+mj-lt"/>
            </a:endParaRPr>
          </a:p>
        </p:txBody>
      </p:sp>
      <p:sp>
        <p:nvSpPr>
          <p:cNvPr id="6" name="Rectangle 7"/>
          <p:cNvSpPr>
            <a:spLocks noChangeArrowheads="1"/>
          </p:cNvSpPr>
          <p:nvPr/>
        </p:nvSpPr>
        <p:spPr bwMode="ltGray">
          <a:xfrm>
            <a:off x="8639981" y="6580408"/>
            <a:ext cx="260429" cy="175257"/>
          </a:xfrm>
          <a:prstGeom prst="rect">
            <a:avLst/>
          </a:prstGeom>
          <a:noFill/>
          <a:ln w="9525" algn="ctr">
            <a:noFill/>
            <a:miter lim="800000"/>
            <a:headEnd/>
            <a:tailEnd/>
          </a:ln>
          <a:effectLst/>
        </p:spPr>
        <p:txBody>
          <a:bodyPr wrap="none" lIns="82124" tIns="41061" rIns="82124" bIns="41061" anchor="b">
            <a:spAutoFit/>
          </a:bodyPr>
          <a:lstStyle/>
          <a:p>
            <a:pPr algn="r" defTabSz="814388">
              <a:lnSpc>
                <a:spcPct val="100000"/>
              </a:lnSpc>
            </a:pPr>
            <a:fld id="{DFCF27A5-1A5B-48D3-A060-2758FFBB1ADD}" type="slidenum">
              <a:rPr lang="en-US" sz="600">
                <a:solidFill>
                  <a:srgbClr val="C0C0C0"/>
                </a:solidFill>
                <a:latin typeface="+mj-lt"/>
              </a:rPr>
              <a:pPr algn="r" defTabSz="814388">
                <a:lnSpc>
                  <a:spcPct val="100000"/>
                </a:lnSpc>
              </a:pPr>
              <a:t>‹#›</a:t>
            </a:fld>
            <a:endParaRPr lang="en-US" sz="600" dirty="0">
              <a:solidFill>
                <a:srgbClr val="C0C0C0"/>
              </a:solidFill>
              <a:latin typeface="+mj-lt"/>
            </a:endParaRPr>
          </a:p>
        </p:txBody>
      </p:sp>
    </p:spTree>
    <p:extLst>
      <p:ext uri="{BB962C8B-B14F-4D97-AF65-F5344CB8AC3E}">
        <p14:creationId xmlns:p14="http://schemas.microsoft.com/office/powerpoint/2010/main" val="1772536971"/>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slideLayout" Target="../slideLayouts/slideLayout25.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6" Type="http://schemas.openxmlformats.org/officeDocument/2006/relationships/image" Target="../media/image1.jpg"/><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5" Type="http://schemas.openxmlformats.org/officeDocument/2006/relationships/theme" Target="../theme/theme2.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slideLayout" Target="../slideLayouts/slideLayout2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55638" y="798513"/>
            <a:ext cx="8145462" cy="83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b" anchorCtr="0" compatLnSpc="1">
            <a:prstTxWarp prst="textNoShape">
              <a:avLst/>
            </a:prstTxWarp>
          </a:bodyPr>
          <a:lstStyle/>
          <a:p>
            <a:pPr lvl="0"/>
            <a:r>
              <a:rPr lang="en-US"/>
              <a:t>Slide Title</a:t>
            </a:r>
          </a:p>
        </p:txBody>
      </p:sp>
      <p:sp>
        <p:nvSpPr>
          <p:cNvPr id="1028" name="Rectangle 5"/>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28856D66-2D7E-BA44-8BF8-F720D8CAD36C}" type="slidenum">
              <a:rPr lang="en-US" sz="1000">
                <a:solidFill>
                  <a:srgbClr val="D3D3D3"/>
                </a:solidFill>
              </a:rPr>
              <a:pPr algn="r" defTabSz="814388">
                <a:lnSpc>
                  <a:spcPct val="100000"/>
                </a:lnSpc>
              </a:pPr>
              <a:t>‹#›</a:t>
            </a:fld>
            <a:endParaRPr lang="en-US" sz="1000">
              <a:solidFill>
                <a:srgbClr val="D3D3D3"/>
              </a:solidFill>
            </a:endParaRPr>
          </a:p>
        </p:txBody>
      </p:sp>
      <p:sp>
        <p:nvSpPr>
          <p:cNvPr id="1029" name="Rectangle 6"/>
          <p:cNvSpPr>
            <a:spLocks noGrp="1" noChangeArrowheads="1"/>
          </p:cNvSpPr>
          <p:nvPr>
            <p:ph type="body" idx="1"/>
          </p:nvPr>
        </p:nvSpPr>
        <p:spPr bwMode="auto">
          <a:xfrm>
            <a:off x="655638" y="2014538"/>
            <a:ext cx="7940675" cy="3571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t" anchorCtr="0" compatLnSpc="1">
            <a:prstTxWarp prst="textNoShape">
              <a:avLst/>
            </a:prstTxWarp>
          </a:bodyPr>
          <a:lstStyle/>
          <a:p>
            <a:pPr lvl="0"/>
            <a:r>
              <a:rPr lang="en-US"/>
              <a:t>Body Text</a:t>
            </a:r>
          </a:p>
          <a:p>
            <a:pPr lvl="1"/>
            <a:r>
              <a:rPr lang="en-US"/>
              <a:t>Second Level</a:t>
            </a:r>
          </a:p>
          <a:p>
            <a:pPr lvl="2"/>
            <a:r>
              <a:rPr lang="en-US"/>
              <a:t>Third Level</a:t>
            </a:r>
          </a:p>
          <a:p>
            <a:pPr lvl="3"/>
            <a:r>
              <a:rPr lang="en-US"/>
              <a:t>Fourth Level</a:t>
            </a:r>
          </a:p>
          <a:p>
            <a:pPr lvl="4"/>
            <a:r>
              <a:rPr lang="en-US"/>
              <a:t>Fifth Level</a:t>
            </a:r>
          </a:p>
        </p:txBody>
      </p:sp>
      <p:sp>
        <p:nvSpPr>
          <p:cNvPr id="1032" name="Rectangle 9"/>
          <p:cNvSpPr>
            <a:spLocks noChangeArrowheads="1"/>
          </p:cNvSpPr>
          <p:nvPr/>
        </p:nvSpPr>
        <p:spPr bwMode="auto">
          <a:xfrm>
            <a:off x="7123113" y="6672263"/>
            <a:ext cx="6508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Public</a:t>
            </a:r>
          </a:p>
        </p:txBody>
      </p:sp>
    </p:spTree>
  </p:cSld>
  <p:clrMap bg1="lt1" tx1="dk1" bg2="lt2" tx2="dk2" accent1="accent1" accent2="accent2" accent3="accent3" accent4="accent4" accent5="accent5" accent6="accent6" hlink="hlink" folHlink="folHlink"/>
  <p:sldLayoutIdLst>
    <p:sldLayoutId id="2147484055" r:id="rId1"/>
    <p:sldLayoutId id="2147484034" r:id="rId2"/>
    <p:sldLayoutId id="2147484035" r:id="rId3"/>
    <p:sldLayoutId id="2147484036" r:id="rId4"/>
    <p:sldLayoutId id="2147484037" r:id="rId5"/>
    <p:sldLayoutId id="2147484038" r:id="rId6"/>
    <p:sldLayoutId id="2147484039" r:id="rId7"/>
    <p:sldLayoutId id="2147484040" r:id="rId8"/>
    <p:sldLayoutId id="2147484041" r:id="rId9"/>
    <p:sldLayoutId id="2147484042" r:id="rId10"/>
    <p:sldLayoutId id="2147484043" r:id="rId11"/>
    <p:sldLayoutId id="2147484044" r:id="rId12"/>
  </p:sldLayoutIdLst>
  <p:timing>
    <p:tnLst>
      <p:par>
        <p:cTn id="1" dur="indefinite" restart="never" nodeType="tmRoot"/>
      </p:par>
    </p:tnLst>
  </p:timing>
  <p:txStyles>
    <p:titleStyle>
      <a:lvl1pPr algn="l" defTabSz="814388" rtl="0" eaLnBrk="0" fontAlgn="base" hangingPunct="0">
        <a:lnSpc>
          <a:spcPct val="90000"/>
        </a:lnSpc>
        <a:spcBef>
          <a:spcPct val="0"/>
        </a:spcBef>
        <a:spcAft>
          <a:spcPct val="0"/>
        </a:spcAft>
        <a:defRPr sz="3200" b="1">
          <a:solidFill>
            <a:srgbClr val="708CA1"/>
          </a:solidFill>
          <a:latin typeface="+mj-lt"/>
          <a:ea typeface="ＭＳ Ｐゴシック" charset="0"/>
          <a:cs typeface="ＭＳ Ｐゴシック" charset="0"/>
        </a:defRPr>
      </a:lvl1pPr>
      <a:lvl2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2pPr>
      <a:lvl3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3pPr>
      <a:lvl4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4pPr>
      <a:lvl5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5pPr>
      <a:lvl6pPr marL="457200" algn="l" defTabSz="814388" rtl="0" fontAlgn="base">
        <a:lnSpc>
          <a:spcPct val="90000"/>
        </a:lnSpc>
        <a:spcBef>
          <a:spcPct val="0"/>
        </a:spcBef>
        <a:spcAft>
          <a:spcPct val="0"/>
        </a:spcAft>
        <a:defRPr sz="3200" b="1">
          <a:solidFill>
            <a:srgbClr val="708CA1"/>
          </a:solidFill>
          <a:latin typeface="Arial" charset="0"/>
        </a:defRPr>
      </a:lvl6pPr>
      <a:lvl7pPr marL="914400" algn="l" defTabSz="814388" rtl="0" fontAlgn="base">
        <a:lnSpc>
          <a:spcPct val="90000"/>
        </a:lnSpc>
        <a:spcBef>
          <a:spcPct val="0"/>
        </a:spcBef>
        <a:spcAft>
          <a:spcPct val="0"/>
        </a:spcAft>
        <a:defRPr sz="3200" b="1">
          <a:solidFill>
            <a:srgbClr val="708CA1"/>
          </a:solidFill>
          <a:latin typeface="Arial" charset="0"/>
        </a:defRPr>
      </a:lvl7pPr>
      <a:lvl8pPr marL="1371600" algn="l" defTabSz="814388" rtl="0" fontAlgn="base">
        <a:lnSpc>
          <a:spcPct val="90000"/>
        </a:lnSpc>
        <a:spcBef>
          <a:spcPct val="0"/>
        </a:spcBef>
        <a:spcAft>
          <a:spcPct val="0"/>
        </a:spcAft>
        <a:defRPr sz="3200" b="1">
          <a:solidFill>
            <a:srgbClr val="708CA1"/>
          </a:solidFill>
          <a:latin typeface="Arial" charset="0"/>
        </a:defRPr>
      </a:lvl8pPr>
      <a:lvl9pPr marL="1828800" algn="l" defTabSz="814388" rtl="0" fontAlgn="base">
        <a:lnSpc>
          <a:spcPct val="90000"/>
        </a:lnSpc>
        <a:spcBef>
          <a:spcPct val="0"/>
        </a:spcBef>
        <a:spcAft>
          <a:spcPct val="0"/>
        </a:spcAft>
        <a:defRPr sz="3200" b="1">
          <a:solidFill>
            <a:srgbClr val="708CA1"/>
          </a:solidFill>
          <a:latin typeface="Arial" charset="0"/>
        </a:defRPr>
      </a:lvl9pPr>
    </p:titleStyle>
    <p:body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0" fontAlgn="base" hangingPunct="0">
        <a:lnSpc>
          <a:spcPct val="95000"/>
        </a:lnSpc>
        <a:spcBef>
          <a:spcPct val="35000"/>
        </a:spcBef>
        <a:spcAft>
          <a:spcPct val="0"/>
        </a:spcAft>
        <a:buClr>
          <a:srgbClr val="708CA1"/>
        </a:buClr>
        <a:defRPr sz="2000">
          <a:solidFill>
            <a:schemeClr val="tx1"/>
          </a:solidFill>
          <a:latin typeface="+mn-lt"/>
        </a:defRPr>
      </a:lvl6pPr>
      <a:lvl7pPr marL="2519363" algn="l" defTabSz="814388" rtl="0" eaLnBrk="0" fontAlgn="base" hangingPunct="0">
        <a:lnSpc>
          <a:spcPct val="95000"/>
        </a:lnSpc>
        <a:spcBef>
          <a:spcPct val="35000"/>
        </a:spcBef>
        <a:spcAft>
          <a:spcPct val="0"/>
        </a:spcAft>
        <a:buClr>
          <a:srgbClr val="708CA1"/>
        </a:buClr>
        <a:defRPr sz="2000">
          <a:solidFill>
            <a:schemeClr val="tx1"/>
          </a:solidFill>
          <a:latin typeface="+mn-lt"/>
        </a:defRPr>
      </a:lvl7pPr>
      <a:lvl8pPr marL="2976563" algn="l" defTabSz="814388" rtl="0" eaLnBrk="0" fontAlgn="base" hangingPunct="0">
        <a:lnSpc>
          <a:spcPct val="95000"/>
        </a:lnSpc>
        <a:spcBef>
          <a:spcPct val="35000"/>
        </a:spcBef>
        <a:spcAft>
          <a:spcPct val="0"/>
        </a:spcAft>
        <a:buClr>
          <a:srgbClr val="708CA1"/>
        </a:buClr>
        <a:defRPr sz="2000">
          <a:solidFill>
            <a:schemeClr val="tx1"/>
          </a:solidFill>
          <a:latin typeface="+mn-lt"/>
        </a:defRPr>
      </a:lvl8pPr>
      <a:lvl9pPr marL="3433763" algn="l" defTabSz="814388" rtl="0" eaLnBrk="0" fontAlgn="base" hangingPunct="0">
        <a:lnSpc>
          <a:spcPct val="95000"/>
        </a:lnSpc>
        <a:spcBef>
          <a:spcPct val="35000"/>
        </a:spcBef>
        <a:spcAft>
          <a:spcPct val="0"/>
        </a:spcAft>
        <a:buClr>
          <a:srgbClr val="708CA1"/>
        </a:buCl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6">
            <a:lum/>
          </a:blip>
          <a:srcRect/>
          <a:stretch>
            <a:fillRect/>
          </a:stretch>
        </a:blipFill>
        <a:effectLst/>
      </p:bgPr>
    </p:bg>
    <p:spTree>
      <p:nvGrpSpPr>
        <p:cNvPr id="1" name=""/>
        <p:cNvGrpSpPr/>
        <p:nvPr/>
      </p:nvGrpSpPr>
      <p:grpSpPr>
        <a:xfrm>
          <a:off x="0" y="0"/>
          <a:ext cx="0" cy="0"/>
          <a:chOff x="0" y="0"/>
          <a:chExt cx="0" cy="0"/>
        </a:xfrm>
      </p:grpSpPr>
      <p:sp>
        <p:nvSpPr>
          <p:cNvPr id="3074" name="Rectangle 6146"/>
          <p:cNvSpPr>
            <a:spLocks noGrp="1" noChangeArrowheads="1"/>
          </p:cNvSpPr>
          <p:nvPr>
            <p:ph type="title"/>
          </p:nvPr>
        </p:nvSpPr>
        <p:spPr bwMode="auto">
          <a:xfrm>
            <a:off x="193868" y="394392"/>
            <a:ext cx="8772157" cy="83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b" anchorCtr="0" compatLnSpc="1">
            <a:prstTxWarp prst="textNoShape">
              <a:avLst/>
            </a:prstTxWarp>
          </a:bodyPr>
          <a:lstStyle/>
          <a:p>
            <a:pPr lvl="0"/>
            <a:r>
              <a:rPr lang="en-US"/>
              <a:t>Slide Title</a:t>
            </a:r>
          </a:p>
        </p:txBody>
      </p:sp>
      <p:sp>
        <p:nvSpPr>
          <p:cNvPr id="3076" name="Rectangle 6282"/>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6084AB3D-AE30-934E-B0BC-A74C2CCEE444}" type="slidenum">
              <a:rPr lang="en-US" sz="1000">
                <a:solidFill>
                  <a:srgbClr val="D3D3D3"/>
                </a:solidFill>
              </a:rPr>
              <a:pPr algn="r" defTabSz="814388">
                <a:lnSpc>
                  <a:spcPct val="100000"/>
                </a:lnSpc>
              </a:pPr>
              <a:t>‹#›</a:t>
            </a:fld>
            <a:endParaRPr lang="en-US" sz="1000">
              <a:solidFill>
                <a:srgbClr val="D3D3D3"/>
              </a:solidFill>
            </a:endParaRPr>
          </a:p>
        </p:txBody>
      </p:sp>
      <p:sp>
        <p:nvSpPr>
          <p:cNvPr id="3077" name="Rectangle 6284"/>
          <p:cNvSpPr>
            <a:spLocks noGrp="1" noChangeArrowheads="1"/>
          </p:cNvSpPr>
          <p:nvPr>
            <p:ph type="body" idx="1"/>
          </p:nvPr>
        </p:nvSpPr>
        <p:spPr bwMode="auto">
          <a:xfrm>
            <a:off x="213109" y="1379492"/>
            <a:ext cx="8733677" cy="50864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t" anchorCtr="0" compatLnSpc="1">
            <a:prstTxWarp prst="textNoShape">
              <a:avLst/>
            </a:prstTxWarp>
          </a:bodyPr>
          <a:lstStyle/>
          <a:p>
            <a:pPr lvl="0"/>
            <a:r>
              <a:rPr lang="en-US"/>
              <a:t>Body Text</a:t>
            </a:r>
          </a:p>
          <a:p>
            <a:pPr lvl="1"/>
            <a:r>
              <a:rPr lang="en-US"/>
              <a:t>Second Level</a:t>
            </a:r>
          </a:p>
          <a:p>
            <a:pPr lvl="2"/>
            <a:r>
              <a:rPr lang="en-US"/>
              <a:t>Third Level</a:t>
            </a:r>
          </a:p>
          <a:p>
            <a:pPr lvl="3"/>
            <a:r>
              <a:rPr lang="en-US"/>
              <a:t>Fourth Level</a:t>
            </a:r>
          </a:p>
          <a:p>
            <a:pPr lvl="4"/>
            <a:r>
              <a:rPr lang="en-US"/>
              <a:t>Fifth Level</a:t>
            </a:r>
          </a:p>
        </p:txBody>
      </p:sp>
      <p:sp>
        <p:nvSpPr>
          <p:cNvPr id="3079" name="Rectangle 6313"/>
          <p:cNvSpPr>
            <a:spLocks noChangeArrowheads="1"/>
          </p:cNvSpPr>
          <p:nvPr/>
        </p:nvSpPr>
        <p:spPr bwMode="auto">
          <a:xfrm>
            <a:off x="6896100" y="6672263"/>
            <a:ext cx="877888"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Confidential</a:t>
            </a:r>
          </a:p>
        </p:txBody>
      </p:sp>
    </p:spTree>
  </p:cSld>
  <p:clrMap bg1="lt1" tx1="dk1" bg2="lt2" tx2="dk2" accent1="accent1" accent2="accent2" accent3="accent3" accent4="accent4" accent5="accent5" accent6="accent6" hlink="hlink" folHlink="folHlink"/>
  <p:sldLayoutIdLst>
    <p:sldLayoutId id="2147484056" r:id="rId1"/>
    <p:sldLayoutId id="2147484045" r:id="rId2"/>
    <p:sldLayoutId id="2147484046" r:id="rId3"/>
    <p:sldLayoutId id="2147484047" r:id="rId4"/>
    <p:sldLayoutId id="2147484048" r:id="rId5"/>
    <p:sldLayoutId id="2147484049" r:id="rId6"/>
    <p:sldLayoutId id="2147484050" r:id="rId7"/>
    <p:sldLayoutId id="2147484051" r:id="rId8"/>
    <p:sldLayoutId id="2147484052" r:id="rId9"/>
    <p:sldLayoutId id="2147484053" r:id="rId10"/>
    <p:sldLayoutId id="2147484054" r:id="rId11"/>
    <p:sldLayoutId id="2147484058" r:id="rId12"/>
    <p:sldLayoutId id="2147484060" r:id="rId13"/>
    <p:sldLayoutId id="2147484061" r:id="rId14"/>
  </p:sldLayoutIdLst>
  <p:timing>
    <p:tnLst>
      <p:par>
        <p:cTn id="1" dur="indefinite" restart="never" nodeType="tmRoot"/>
      </p:par>
    </p:tnLst>
  </p:timing>
  <p:txStyles>
    <p:titleStyle>
      <a:lvl1pPr algn="l" defTabSz="814388" rtl="0" eaLnBrk="0" fontAlgn="base" hangingPunct="0">
        <a:lnSpc>
          <a:spcPct val="90000"/>
        </a:lnSpc>
        <a:spcBef>
          <a:spcPct val="0"/>
        </a:spcBef>
        <a:spcAft>
          <a:spcPct val="0"/>
        </a:spcAft>
        <a:defRPr sz="3200" b="1">
          <a:solidFill>
            <a:srgbClr val="708CA1"/>
          </a:solidFill>
          <a:latin typeface="+mj-lt"/>
          <a:ea typeface="ＭＳ Ｐゴシック" charset="0"/>
          <a:cs typeface="ＭＳ Ｐゴシック" charset="0"/>
        </a:defRPr>
      </a:lvl1pPr>
      <a:lvl2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2pPr>
      <a:lvl3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3pPr>
      <a:lvl4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4pPr>
      <a:lvl5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5pPr>
      <a:lvl6pPr marL="457200" algn="l" defTabSz="814388" rtl="0" eaLnBrk="1" fontAlgn="base" hangingPunct="1">
        <a:lnSpc>
          <a:spcPct val="90000"/>
        </a:lnSpc>
        <a:spcBef>
          <a:spcPct val="0"/>
        </a:spcBef>
        <a:spcAft>
          <a:spcPct val="0"/>
        </a:spcAft>
        <a:defRPr sz="3200" b="1">
          <a:solidFill>
            <a:srgbClr val="708CA1"/>
          </a:solidFill>
          <a:latin typeface="Arial" charset="0"/>
        </a:defRPr>
      </a:lvl6pPr>
      <a:lvl7pPr marL="914400" algn="l" defTabSz="814388" rtl="0" eaLnBrk="1" fontAlgn="base" hangingPunct="1">
        <a:lnSpc>
          <a:spcPct val="90000"/>
        </a:lnSpc>
        <a:spcBef>
          <a:spcPct val="0"/>
        </a:spcBef>
        <a:spcAft>
          <a:spcPct val="0"/>
        </a:spcAft>
        <a:defRPr sz="3200" b="1">
          <a:solidFill>
            <a:srgbClr val="708CA1"/>
          </a:solidFill>
          <a:latin typeface="Arial" charset="0"/>
        </a:defRPr>
      </a:lvl7pPr>
      <a:lvl8pPr marL="1371600" algn="l" defTabSz="814388" rtl="0" eaLnBrk="1" fontAlgn="base" hangingPunct="1">
        <a:lnSpc>
          <a:spcPct val="90000"/>
        </a:lnSpc>
        <a:spcBef>
          <a:spcPct val="0"/>
        </a:spcBef>
        <a:spcAft>
          <a:spcPct val="0"/>
        </a:spcAft>
        <a:defRPr sz="3200" b="1">
          <a:solidFill>
            <a:srgbClr val="708CA1"/>
          </a:solidFill>
          <a:latin typeface="Arial" charset="0"/>
        </a:defRPr>
      </a:lvl8pPr>
      <a:lvl9pPr marL="1828800" algn="l" defTabSz="814388" rtl="0" eaLnBrk="1" fontAlgn="base" hangingPunct="1">
        <a:lnSpc>
          <a:spcPct val="90000"/>
        </a:lnSpc>
        <a:spcBef>
          <a:spcPct val="0"/>
        </a:spcBef>
        <a:spcAft>
          <a:spcPct val="0"/>
        </a:spcAft>
        <a:defRPr sz="3200" b="1">
          <a:solidFill>
            <a:srgbClr val="708CA1"/>
          </a:solidFill>
          <a:latin typeface="Arial" charset="0"/>
        </a:defRPr>
      </a:lvl9pPr>
    </p:titleStyle>
    <p:body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4.xml"/></Relationships>
</file>

<file path=ppt/slides/_rels/slide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4.xml"/><Relationship Id="rId4" Type="http://schemas.openxmlformats.org/officeDocument/2006/relationships/image" Target="../media/image7.png"/></Relationships>
</file>

<file path=ppt/slides/_rels/slide1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4.xml"/></Relationships>
</file>

<file path=ppt/slides/_rels/slide1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4.xml"/></Relationships>
</file>

<file path=ppt/slides/_rels/slide1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4.xml"/></Relationships>
</file>

<file path=ppt/slides/_rels/slide2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4.xml"/></Relationships>
</file>

<file path=ppt/slides/_rels/slide2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4.xml"/></Relationships>
</file>

<file path=ppt/slides/_rels/slide2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4.xml"/></Relationships>
</file>

<file path=ppt/slides/_rels/slide2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4.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4.xml"/></Relationships>
</file>

<file path=ppt/slides/_rels/slide3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4.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6.xml.rels><?xml version="1.0" encoding="UTF-8" standalone="yes"?>
<Relationships xmlns="http://schemas.openxmlformats.org/package/2006/relationships"><Relationship Id="rId8" Type="http://schemas.openxmlformats.org/officeDocument/2006/relationships/image" Target="../media/image26.png"/><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image" Target="../media/image20.png"/><Relationship Id="rId1" Type="http://schemas.openxmlformats.org/officeDocument/2006/relationships/slideLayout" Target="../slideLayouts/slideLayout24.xml"/><Relationship Id="rId6" Type="http://schemas.openxmlformats.org/officeDocument/2006/relationships/image" Target="../media/image24.png"/><Relationship Id="rId5" Type="http://schemas.openxmlformats.org/officeDocument/2006/relationships/image" Target="../media/image23.png"/><Relationship Id="rId4" Type="http://schemas.openxmlformats.org/officeDocument/2006/relationships/image" Target="../media/image22.png"/><Relationship Id="rId9" Type="http://schemas.openxmlformats.org/officeDocument/2006/relationships/image" Target="../media/image27.png"/></Relationships>
</file>

<file path=ppt/slides/_rels/slide37.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24.xml"/></Relationships>
</file>

<file path=ppt/slides/_rels/slide38.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4.xml"/></Relationships>
</file>

<file path=ppt/slides/_rels/slide39.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4.xml"/></Relationships>
</file>

<file path=ppt/slides/_rels/slide40.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slideLayout" Target="../slideLayouts/slideLayout24.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42.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4.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45.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4.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47.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0.xml"/><Relationship Id="rId1" Type="http://schemas.openxmlformats.org/officeDocument/2006/relationships/slideLayout" Target="../slideLayouts/slideLayout24.xml"/></Relationships>
</file>

<file path=ppt/slides/_rels/slide48.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4.xml"/></Relationships>
</file>

<file path=ppt/slides/_rels/slide49.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24.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54.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24.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63.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4.xml"/></Relationships>
</file>

<file path=ppt/slides/_rels/slide64.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4.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67.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24.xml"/></Relationships>
</file>

<file path=ppt/slides/_rels/slide68.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24.xml"/></Relationships>
</file>

<file path=ppt/slides/_rels/slide69.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24.xml"/></Relationships>
</file>

<file path=ppt/slides/_rels/slide70.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24.xml"/></Relationships>
</file>

<file path=ppt/slides/_rels/slide71.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24.xml"/></Relationships>
</file>

<file path=ppt/slides/_rels/slide72.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24.xml"/></Relationships>
</file>

<file path=ppt/slides/_rels/slide73.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24.xml"/></Relationships>
</file>

<file path=ppt/slides/_rels/slide74.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24.xml"/></Relationships>
</file>

<file path=ppt/slides/_rels/slide7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78.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24.xml"/></Relationships>
</file>

<file path=ppt/slides/_rels/slide79.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24.xml"/></Relationships>
</file>

<file path=ppt/slides/_rels/slide80.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14.xml"/><Relationship Id="rId1" Type="http://schemas.openxmlformats.org/officeDocument/2006/relationships/slideLayout" Target="../slideLayouts/slideLayout24.xml"/></Relationships>
</file>

<file path=ppt/slides/_rels/slide81.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15.xml"/><Relationship Id="rId1" Type="http://schemas.openxmlformats.org/officeDocument/2006/relationships/slideLayout" Target="../slideLayouts/slideLayout24.xml"/></Relationships>
</file>

<file path=ppt/slides/_rels/slide82.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16.xml"/><Relationship Id="rId1" Type="http://schemas.openxmlformats.org/officeDocument/2006/relationships/slideLayout" Target="../slideLayouts/slideLayout24.xml"/></Relationships>
</file>

<file path=ppt/slides/_rels/slide83.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17.xml"/><Relationship Id="rId1" Type="http://schemas.openxmlformats.org/officeDocument/2006/relationships/slideLayout" Target="../slideLayouts/slideLayout24.xml"/></Relationships>
</file>

<file path=ppt/slides/_rels/slide84.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3.xml"/></Relationships>
</file>

<file path=ppt/slides/_rels/slide85.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25.xml"/></Relationships>
</file>

<file path=ppt/slides/_rels/slide86.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Layout" Target="../slideLayouts/slideLayout25.xml"/></Relationships>
</file>

<file path=ppt/slides/_rels/slide87.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25.xml"/></Relationships>
</file>

<file path=ppt/slides/_rels/slide88.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25.xml"/></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90.xml.rels><?xml version="1.0" encoding="UTF-8" standalone="yes"?>
<Relationships xmlns="http://schemas.openxmlformats.org/package/2006/relationships"><Relationship Id="rId2" Type="http://schemas.openxmlformats.org/officeDocument/2006/relationships/image" Target="../media/image56.png"/><Relationship Id="rId1" Type="http://schemas.openxmlformats.org/officeDocument/2006/relationships/slideLayout" Target="../slideLayouts/slideLayout25.xml"/></Relationships>
</file>

<file path=ppt/slides/_rels/slide91.xml.rels><?xml version="1.0" encoding="UTF-8" standalone="yes"?>
<Relationships xmlns="http://schemas.openxmlformats.org/package/2006/relationships"><Relationship Id="rId2" Type="http://schemas.openxmlformats.org/officeDocument/2006/relationships/image" Target="../media/image57.png"/><Relationship Id="rId1" Type="http://schemas.openxmlformats.org/officeDocument/2006/relationships/slideLayout" Target="../slideLayouts/slideLayout25.xml"/></Relationships>
</file>

<file path=ppt/slides/_rels/slide92.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Layout" Target="../slideLayouts/slideLayout25.xml"/></Relationships>
</file>

<file path=ppt/slides/_rels/slide9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9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9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9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97.xml.rels><?xml version="1.0" encoding="UTF-8" standalone="yes"?>
<Relationships xmlns="http://schemas.openxmlformats.org/package/2006/relationships"><Relationship Id="rId2" Type="http://schemas.openxmlformats.org/officeDocument/2006/relationships/image" Target="../media/image59.png"/><Relationship Id="rId1" Type="http://schemas.openxmlformats.org/officeDocument/2006/relationships/slideLayout" Target="../slideLayouts/slideLayout24.xml"/></Relationships>
</file>

<file path=ppt/slides/_rels/slide9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99.xml.rels><?xml version="1.0" encoding="UTF-8" standalone="yes"?>
<Relationships xmlns="http://schemas.openxmlformats.org/package/2006/relationships"><Relationship Id="rId2" Type="http://schemas.openxmlformats.org/officeDocument/2006/relationships/image" Target="../media/image60.png"/><Relationship Id="rId1" Type="http://schemas.openxmlformats.org/officeDocument/2006/relationships/slideLayout" Target="../slideLayouts/slideLayout24.xml"/></Relationships>
</file>

<file path=ppt/slides/_rels/slide10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01.xml.rels><?xml version="1.0" encoding="UTF-8" standalone="yes"?>
<Relationships xmlns="http://schemas.openxmlformats.org/package/2006/relationships"><Relationship Id="rId3" Type="http://schemas.openxmlformats.org/officeDocument/2006/relationships/image" Target="../media/image62.jpeg"/><Relationship Id="rId2" Type="http://schemas.openxmlformats.org/officeDocument/2006/relationships/image" Target="../media/image61.jpeg"/><Relationship Id="rId1" Type="http://schemas.openxmlformats.org/officeDocument/2006/relationships/slideLayout" Target="../slideLayouts/slideLayout24.xml"/><Relationship Id="rId4" Type="http://schemas.openxmlformats.org/officeDocument/2006/relationships/image" Target="../media/image63.jpeg"/></Relationships>
</file>

<file path=ppt/slides/_rels/slide102.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image" Target="../media/image64.jpeg"/><Relationship Id="rId1" Type="http://schemas.openxmlformats.org/officeDocument/2006/relationships/slideLayout" Target="../slideLayouts/slideLayout24.xml"/></Relationships>
</file>

<file path=ppt/slides/_rels/slide103.xml.rels><?xml version="1.0" encoding="UTF-8" standalone="yes"?>
<Relationships xmlns="http://schemas.openxmlformats.org/package/2006/relationships"><Relationship Id="rId2" Type="http://schemas.openxmlformats.org/officeDocument/2006/relationships/image" Target="../media/image66.png"/><Relationship Id="rId1" Type="http://schemas.openxmlformats.org/officeDocument/2006/relationships/slideLayout" Target="../slideLayouts/slideLayout18.xml"/></Relationships>
</file>

<file path=ppt/slides/_rels/slide10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0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0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07.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0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0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1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1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12.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9" name="Rectangle 2"/>
          <p:cNvSpPr>
            <a:spLocks noGrp="1" noChangeArrowheads="1"/>
          </p:cNvSpPr>
          <p:nvPr>
            <p:ph type="ctrTitle"/>
          </p:nvPr>
        </p:nvSpPr>
        <p:spPr>
          <a:xfrm>
            <a:off x="1306286" y="2307318"/>
            <a:ext cx="6691085" cy="1219653"/>
          </a:xfrm>
        </p:spPr>
        <p:txBody>
          <a:bodyPr/>
          <a:lstStyle/>
          <a:p>
            <a:pPr algn="ctr" eaLnBrk="1" hangingPunct="1"/>
            <a:r>
              <a:rPr lang="en-US" sz="2800" dirty="0" smtClean="0">
                <a:solidFill>
                  <a:schemeClr val="tx1"/>
                </a:solidFill>
                <a:latin typeface="Arial" charset="0"/>
              </a:rPr>
              <a:t>Lec4&amp;5: Managing a Secure Network</a:t>
            </a:r>
            <a:endParaRPr lang="en-US" sz="2800" dirty="0">
              <a:solidFill>
                <a:schemeClr val="tx1"/>
              </a:solidFill>
              <a:latin typeface="Arial" charset="0"/>
            </a:endParaRPr>
          </a:p>
        </p:txBody>
      </p:sp>
      <p:sp>
        <p:nvSpPr>
          <p:cNvPr id="7170" name="Rectangle 3"/>
          <p:cNvSpPr>
            <a:spLocks noGrp="1" noChangeArrowheads="1"/>
          </p:cNvSpPr>
          <p:nvPr>
            <p:ph type="subTitle" idx="1"/>
          </p:nvPr>
        </p:nvSpPr>
        <p:spPr>
          <a:xfrm>
            <a:off x="2880178" y="970871"/>
            <a:ext cx="4260851" cy="658812"/>
          </a:xfrm>
        </p:spPr>
        <p:txBody>
          <a:bodyPr/>
          <a:lstStyle/>
          <a:p>
            <a:pPr algn="ctr" eaLnBrk="1" hangingPunct="1">
              <a:buFont typeface="Wingdings" charset="0"/>
              <a:buNone/>
            </a:pPr>
            <a:r>
              <a:rPr lang="en-US" sz="2400" dirty="0" smtClean="0">
                <a:latin typeface="Arial" charset="0"/>
              </a:rPr>
              <a:t>Internet Security</a:t>
            </a:r>
            <a:endParaRPr lang="en-US" sz="2400" dirty="0">
              <a:latin typeface="Arial" charset="0"/>
            </a:endParaRPr>
          </a:p>
        </p:txBody>
      </p:sp>
      <p:sp>
        <p:nvSpPr>
          <p:cNvPr id="4" name="TextBox 6"/>
          <p:cNvSpPr txBox="1">
            <a:spLocks noChangeArrowheads="1"/>
          </p:cNvSpPr>
          <p:nvPr/>
        </p:nvSpPr>
        <p:spPr bwMode="auto">
          <a:xfrm>
            <a:off x="2935515" y="4952999"/>
            <a:ext cx="388620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tx1"/>
                </a:solidFill>
                <a:latin typeface="Comic Sans MS" pitchFamily="66" charset="0"/>
              </a:defRPr>
            </a:lvl1pPr>
            <a:lvl2pPr marL="742950" indent="-285750" eaLnBrk="0" hangingPunct="0">
              <a:spcBef>
                <a:spcPct val="20000"/>
              </a:spcBef>
              <a:buChar char="–"/>
              <a:defRPr sz="2000">
                <a:solidFill>
                  <a:schemeClr val="tx1"/>
                </a:solidFill>
                <a:latin typeface="Comic Sans MS" pitchFamily="66" charset="0"/>
              </a:defRPr>
            </a:lvl2pPr>
            <a:lvl3pPr marL="1143000" indent="-228600" eaLnBrk="0" hangingPunct="0">
              <a:spcBef>
                <a:spcPct val="20000"/>
              </a:spcBef>
              <a:buChar char="•"/>
              <a:defRPr sz="2400">
                <a:solidFill>
                  <a:schemeClr val="tx1"/>
                </a:solidFill>
                <a:latin typeface="Comic Sans MS" pitchFamily="66" charset="0"/>
              </a:defRPr>
            </a:lvl3pPr>
            <a:lvl4pPr marL="1600200" indent="-228600" eaLnBrk="0" hangingPunct="0">
              <a:spcBef>
                <a:spcPct val="20000"/>
              </a:spcBef>
              <a:buChar char="–"/>
              <a:defRPr sz="2000">
                <a:solidFill>
                  <a:schemeClr val="tx1"/>
                </a:solidFill>
                <a:latin typeface="Comic Sans MS" pitchFamily="66" charset="0"/>
              </a:defRPr>
            </a:lvl4pPr>
            <a:lvl5pPr marL="2057400" indent="-228600" eaLnBrk="0" hangingPunct="0">
              <a:spcBef>
                <a:spcPct val="20000"/>
              </a:spcBef>
              <a:buChar char="»"/>
              <a:defRPr sz="2000">
                <a:solidFill>
                  <a:schemeClr val="tx1"/>
                </a:solidFill>
                <a:latin typeface="Comic Sans MS" pitchFamily="66" charset="0"/>
              </a:defRPr>
            </a:lvl5pPr>
            <a:lvl6pPr marL="2514600" indent="-228600" eaLnBrk="0" fontAlgn="base" hangingPunct="0">
              <a:spcBef>
                <a:spcPct val="20000"/>
              </a:spcBef>
              <a:spcAft>
                <a:spcPct val="0"/>
              </a:spcAft>
              <a:buChar char="»"/>
              <a:defRPr sz="2000">
                <a:solidFill>
                  <a:schemeClr val="tx1"/>
                </a:solidFill>
                <a:latin typeface="Comic Sans MS" pitchFamily="66" charset="0"/>
              </a:defRPr>
            </a:lvl6pPr>
            <a:lvl7pPr marL="2971800" indent="-228600" eaLnBrk="0" fontAlgn="base" hangingPunct="0">
              <a:spcBef>
                <a:spcPct val="20000"/>
              </a:spcBef>
              <a:spcAft>
                <a:spcPct val="0"/>
              </a:spcAft>
              <a:buChar char="»"/>
              <a:defRPr sz="2000">
                <a:solidFill>
                  <a:schemeClr val="tx1"/>
                </a:solidFill>
                <a:latin typeface="Comic Sans MS" pitchFamily="66" charset="0"/>
              </a:defRPr>
            </a:lvl7pPr>
            <a:lvl8pPr marL="3429000" indent="-228600" eaLnBrk="0" fontAlgn="base" hangingPunct="0">
              <a:spcBef>
                <a:spcPct val="20000"/>
              </a:spcBef>
              <a:spcAft>
                <a:spcPct val="0"/>
              </a:spcAft>
              <a:buChar char="»"/>
              <a:defRPr sz="2000">
                <a:solidFill>
                  <a:schemeClr val="tx1"/>
                </a:solidFill>
                <a:latin typeface="Comic Sans MS" pitchFamily="66" charset="0"/>
              </a:defRPr>
            </a:lvl8pPr>
            <a:lvl9pPr marL="3886200" indent="-228600" eaLnBrk="0" fontAlgn="base" hangingPunct="0">
              <a:spcBef>
                <a:spcPct val="20000"/>
              </a:spcBef>
              <a:spcAft>
                <a:spcPct val="0"/>
              </a:spcAft>
              <a:buChar char="»"/>
              <a:defRPr sz="2000">
                <a:solidFill>
                  <a:schemeClr val="tx1"/>
                </a:solidFill>
                <a:latin typeface="Comic Sans MS" pitchFamily="66" charset="0"/>
              </a:defRPr>
            </a:lvl9pPr>
          </a:lstStyle>
          <a:p>
            <a:pPr algn="ctr" eaLnBrk="1" hangingPunct="1">
              <a:spcBef>
                <a:spcPct val="0"/>
              </a:spcBef>
              <a:buFontTx/>
              <a:buNone/>
            </a:pPr>
            <a:r>
              <a:rPr lang="en-GB" altLang="en-US" b="1" dirty="0" err="1">
                <a:latin typeface="Arial" charset="0"/>
              </a:rPr>
              <a:t>Dr.</a:t>
            </a:r>
            <a:r>
              <a:rPr lang="en-GB" altLang="en-US" b="1" dirty="0">
                <a:latin typeface="Arial" charset="0"/>
              </a:rPr>
              <a:t> Carlene Campbell</a:t>
            </a:r>
          </a:p>
        </p:txBody>
      </p:sp>
    </p:spTree>
  </p:cSld>
  <p:clrMapOvr>
    <a:masterClrMapping/>
  </p:clrMapOvr>
  <p:transition>
    <p:wipe dir="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7" name="Rectangle 2"/>
          <p:cNvSpPr>
            <a:spLocks noGrp="1" noChangeArrowheads="1"/>
          </p:cNvSpPr>
          <p:nvPr>
            <p:ph type="title"/>
          </p:nvPr>
        </p:nvSpPr>
        <p:spPr>
          <a:xfrm>
            <a:off x="1248229" y="48655"/>
            <a:ext cx="5747657" cy="444837"/>
          </a:xfrm>
        </p:spPr>
        <p:txBody>
          <a:bodyPr/>
          <a:lstStyle/>
          <a:p>
            <a:pPr eaLnBrk="1" hangingPunct="1"/>
            <a:r>
              <a:rPr lang="en-US" dirty="0" smtClean="0">
                <a:latin typeface="Arial" charset="0"/>
              </a:rPr>
              <a:t>Objectives </a:t>
            </a:r>
            <a:endParaRPr lang="en-US" dirty="0">
              <a:latin typeface="Arial" charset="0"/>
            </a:endParaRPr>
          </a:p>
        </p:txBody>
      </p:sp>
      <p:sp>
        <p:nvSpPr>
          <p:cNvPr id="5" name="Rectangle 3"/>
          <p:cNvSpPr txBox="1">
            <a:spLocks noChangeArrowheads="1"/>
          </p:cNvSpPr>
          <p:nvPr/>
        </p:nvSpPr>
        <p:spPr bwMode="auto">
          <a:xfrm>
            <a:off x="972458" y="502026"/>
            <a:ext cx="7939314" cy="50134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t" anchorCtr="0" compatLnSpc="1">
            <a:prstTxWarp prst="textNoShape">
              <a:avLst/>
            </a:prstTxWarp>
          </a:bodyPr>
          <a:lst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a:lstStyle>
          <a:p>
            <a:pPr marL="0" indent="0" eaLnBrk="1" hangingPunct="1">
              <a:buFont typeface="Wingdings" charset="0"/>
              <a:buNone/>
            </a:pPr>
            <a:r>
              <a:rPr lang="en-US" sz="1400" b="1" kern="0" dirty="0" smtClean="0">
                <a:latin typeface="Arial" charset="0"/>
              </a:rPr>
              <a:t>In this Lecture, you will:</a:t>
            </a:r>
          </a:p>
          <a:p>
            <a:r>
              <a:rPr lang="en-US" sz="1100" kern="0" dirty="0" smtClean="0">
                <a:latin typeface="Arial" charset="0"/>
              </a:rPr>
              <a:t>Describe the high-level considerations for ensuring that a network is secure.</a:t>
            </a:r>
          </a:p>
          <a:p>
            <a:r>
              <a:rPr lang="en-US" sz="1100" kern="0" dirty="0" smtClean="0">
                <a:latin typeface="Arial" charset="0"/>
              </a:rPr>
              <a:t>Describe the benefits of risk management and the measures to take to optimize risk management.</a:t>
            </a:r>
          </a:p>
          <a:p>
            <a:r>
              <a:rPr lang="en-US" sz="1100" kern="0" dirty="0" smtClean="0">
                <a:latin typeface="Arial" charset="0"/>
              </a:rPr>
              <a:t>Define and describe the components, technologies and devices of the Cisco </a:t>
            </a:r>
            <a:r>
              <a:rPr lang="en-US" sz="1100" kern="0" dirty="0" err="1" smtClean="0">
                <a:latin typeface="Arial" charset="0"/>
              </a:rPr>
              <a:t>SecureX</a:t>
            </a:r>
            <a:r>
              <a:rPr lang="en-US" sz="1100" kern="0" dirty="0" smtClean="0">
                <a:latin typeface="Arial" charset="0"/>
              </a:rPr>
              <a:t> Architecture.</a:t>
            </a:r>
          </a:p>
          <a:p>
            <a:r>
              <a:rPr lang="en-US" sz="1100" kern="0" dirty="0" smtClean="0">
                <a:latin typeface="Arial" charset="0"/>
              </a:rPr>
              <a:t>Describe the five product families used in the </a:t>
            </a:r>
            <a:r>
              <a:rPr lang="en-US" sz="1100" kern="0" dirty="0" err="1" smtClean="0">
                <a:latin typeface="Arial" charset="0"/>
              </a:rPr>
              <a:t>SecureX</a:t>
            </a:r>
            <a:r>
              <a:rPr lang="en-US" sz="1100" kern="0" dirty="0" smtClean="0">
                <a:latin typeface="Arial" charset="0"/>
              </a:rPr>
              <a:t> Architecture.</a:t>
            </a:r>
          </a:p>
          <a:p>
            <a:r>
              <a:rPr lang="en-US" sz="1100" kern="0" dirty="0" smtClean="0">
                <a:latin typeface="Arial" charset="0"/>
              </a:rPr>
              <a:t>Describe the overarching concepts of operations security.</a:t>
            </a:r>
          </a:p>
          <a:p>
            <a:r>
              <a:rPr lang="en-US" sz="1100" kern="0" dirty="0" smtClean="0">
                <a:latin typeface="Arial" charset="0"/>
              </a:rPr>
              <a:t>Describe the core principles of operations security.</a:t>
            </a:r>
          </a:p>
          <a:p>
            <a:r>
              <a:rPr lang="en-US" sz="1100" kern="0" dirty="0" smtClean="0">
                <a:latin typeface="Arial" charset="0"/>
              </a:rPr>
              <a:t>Describe the purpose of and the techniques used in network security testing.</a:t>
            </a:r>
          </a:p>
          <a:p>
            <a:r>
              <a:rPr lang="en-US" sz="1100" kern="0" dirty="0" smtClean="0">
                <a:latin typeface="Arial" charset="0"/>
              </a:rPr>
              <a:t>Describe the tools used in network security testing.</a:t>
            </a:r>
          </a:p>
          <a:p>
            <a:r>
              <a:rPr lang="en-US" sz="1100" kern="0" dirty="0" smtClean="0">
                <a:latin typeface="Arial" charset="0"/>
              </a:rPr>
              <a:t>Describe business continuity planning and disaster recovery.</a:t>
            </a:r>
          </a:p>
          <a:p>
            <a:r>
              <a:rPr lang="en-US" sz="1100" kern="0" dirty="0" smtClean="0">
                <a:latin typeface="Arial" charset="0"/>
              </a:rPr>
              <a:t>Configure the Cisco Secure Copy feature.</a:t>
            </a:r>
          </a:p>
          <a:p>
            <a:r>
              <a:rPr lang="en-US" sz="1100" kern="0" dirty="0" smtClean="0">
                <a:latin typeface="Arial" charset="0"/>
              </a:rPr>
              <a:t>Describe the SDLC.</a:t>
            </a:r>
          </a:p>
          <a:p>
            <a:r>
              <a:rPr lang="en-US" sz="1100" kern="0" dirty="0" smtClean="0">
                <a:latin typeface="Arial" charset="0"/>
              </a:rPr>
              <a:t>Describe the five phases of the SDLC.</a:t>
            </a:r>
          </a:p>
          <a:p>
            <a:r>
              <a:rPr lang="en-US" sz="1100" kern="0" dirty="0" smtClean="0">
                <a:latin typeface="Arial" charset="0"/>
              </a:rPr>
              <a:t>Describe the goals of a security policy.</a:t>
            </a:r>
          </a:p>
          <a:p>
            <a:r>
              <a:rPr lang="en-US" sz="1100" kern="0" dirty="0" smtClean="0">
                <a:latin typeface="Arial" charset="0"/>
              </a:rPr>
              <a:t>Describe the structure of a security policy.</a:t>
            </a:r>
          </a:p>
          <a:p>
            <a:r>
              <a:rPr lang="en-US" sz="1100" kern="0" dirty="0" smtClean="0">
                <a:latin typeface="Arial" charset="0"/>
              </a:rPr>
              <a:t>Describe the standards, guidelines, and procedures of a security policy.</a:t>
            </a:r>
          </a:p>
          <a:p>
            <a:r>
              <a:rPr lang="en-US" sz="1100" kern="0" dirty="0" smtClean="0">
                <a:latin typeface="Arial" charset="0"/>
              </a:rPr>
              <a:t>Describe the roles and responsibilities entailed within a security policy.</a:t>
            </a:r>
          </a:p>
          <a:p>
            <a:r>
              <a:rPr lang="en-US" sz="1100" kern="0" dirty="0" smtClean="0">
                <a:latin typeface="Arial" charset="0"/>
              </a:rPr>
              <a:t>Describe the concepts of security awareness and how to achieve security awareness through education and training.</a:t>
            </a:r>
          </a:p>
          <a:p>
            <a:r>
              <a:rPr lang="en-US" sz="1100" kern="0" dirty="0" smtClean="0">
                <a:latin typeface="Arial" charset="0"/>
              </a:rPr>
              <a:t>Describe ethical guidelines and laws for network security.</a:t>
            </a:r>
          </a:p>
          <a:p>
            <a:r>
              <a:rPr lang="en-US" sz="1100" kern="0" dirty="0" smtClean="0">
                <a:latin typeface="Arial" charset="0"/>
              </a:rPr>
              <a:t>Describe how to respond to a security breach.</a:t>
            </a:r>
            <a:endParaRPr lang="en-US" sz="1100" kern="0" dirty="0">
              <a:latin typeface="Arial" charset="0"/>
            </a:endParaRPr>
          </a:p>
        </p:txBody>
      </p:sp>
    </p:spTree>
    <p:extLst>
      <p:ext uri="{BB962C8B-B14F-4D97-AF65-F5344CB8AC3E}">
        <p14:creationId xmlns:p14="http://schemas.microsoft.com/office/powerpoint/2010/main" val="21579728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7" name="Rectangle 2"/>
          <p:cNvSpPr>
            <a:spLocks noGrp="1" noChangeArrowheads="1"/>
          </p:cNvSpPr>
          <p:nvPr>
            <p:ph type="title"/>
          </p:nvPr>
        </p:nvSpPr>
        <p:spPr>
          <a:xfrm>
            <a:off x="1190172" y="63169"/>
            <a:ext cx="7387772" cy="517408"/>
          </a:xfrm>
        </p:spPr>
        <p:txBody>
          <a:bodyPr/>
          <a:lstStyle/>
          <a:p>
            <a:pPr eaLnBrk="1" hangingPunct="1"/>
            <a:r>
              <a:rPr lang="en-US" dirty="0" smtClean="0">
                <a:latin typeface="Arial" charset="0"/>
              </a:rPr>
              <a:t>Content</a:t>
            </a:r>
            <a:endParaRPr lang="en-US" dirty="0">
              <a:latin typeface="Arial" charset="0"/>
            </a:endParaRPr>
          </a:p>
        </p:txBody>
      </p:sp>
      <p:sp>
        <p:nvSpPr>
          <p:cNvPr id="9218" name="Rectangle 3"/>
          <p:cNvSpPr>
            <a:spLocks noGrp="1" noChangeArrowheads="1"/>
          </p:cNvSpPr>
          <p:nvPr>
            <p:ph idx="1"/>
          </p:nvPr>
        </p:nvSpPr>
        <p:spPr>
          <a:xfrm>
            <a:off x="1190171" y="820610"/>
            <a:ext cx="7053077" cy="4201333"/>
          </a:xfrm>
        </p:spPr>
        <p:txBody>
          <a:bodyPr/>
          <a:lstStyle/>
          <a:p>
            <a:pPr marL="0" indent="0" eaLnBrk="1" hangingPunct="1">
              <a:buNone/>
            </a:pPr>
            <a:r>
              <a:rPr lang="en-US" sz="1800" dirty="0" smtClean="0">
                <a:latin typeface="Arial" charset="0"/>
              </a:rPr>
              <a:t>Introduction</a:t>
            </a:r>
          </a:p>
          <a:p>
            <a:pPr marL="0" indent="0" eaLnBrk="1" hangingPunct="1">
              <a:buNone/>
            </a:pPr>
            <a:r>
              <a:rPr lang="en-US" sz="1800" dirty="0" smtClean="0">
                <a:latin typeface="Arial" charset="0"/>
              </a:rPr>
              <a:t>Principles of Secure Network Design</a:t>
            </a:r>
            <a:endParaRPr lang="en-US" sz="1800" dirty="0">
              <a:latin typeface="Arial" charset="0"/>
            </a:endParaRPr>
          </a:p>
          <a:p>
            <a:pPr marL="0" indent="0" eaLnBrk="1" hangingPunct="1">
              <a:buNone/>
            </a:pPr>
            <a:r>
              <a:rPr lang="en-US" sz="1800" dirty="0" smtClean="0">
                <a:latin typeface="Arial" charset="0"/>
              </a:rPr>
              <a:t>Security Architecture</a:t>
            </a:r>
            <a:endParaRPr lang="en-US" sz="1800" dirty="0">
              <a:latin typeface="Arial" charset="0"/>
            </a:endParaRPr>
          </a:p>
          <a:p>
            <a:pPr marL="0" indent="0" eaLnBrk="1" hangingPunct="1">
              <a:buNone/>
            </a:pPr>
            <a:r>
              <a:rPr lang="en-US" sz="1800" dirty="0" smtClean="0">
                <a:latin typeface="Arial" charset="0"/>
              </a:rPr>
              <a:t>Operations Security</a:t>
            </a:r>
            <a:endParaRPr lang="en-US" sz="1800" dirty="0">
              <a:latin typeface="Arial" charset="0"/>
            </a:endParaRPr>
          </a:p>
          <a:p>
            <a:pPr marL="0" indent="0" eaLnBrk="1" hangingPunct="1">
              <a:buNone/>
            </a:pPr>
            <a:r>
              <a:rPr lang="en-US" sz="1800" dirty="0" smtClean="0">
                <a:latin typeface="Arial" charset="0"/>
              </a:rPr>
              <a:t>Network Security Testing</a:t>
            </a:r>
          </a:p>
          <a:p>
            <a:pPr marL="0" indent="0" eaLnBrk="1" hangingPunct="1">
              <a:buNone/>
            </a:pPr>
            <a:r>
              <a:rPr lang="en-US" sz="1800" dirty="0" smtClean="0">
                <a:latin typeface="Arial" charset="0"/>
              </a:rPr>
              <a:t>Business Continuity Planning and Disaster Recovery</a:t>
            </a:r>
          </a:p>
          <a:p>
            <a:pPr marL="0" indent="0" eaLnBrk="1" hangingPunct="1">
              <a:buNone/>
            </a:pPr>
            <a:r>
              <a:rPr lang="en-US" sz="1800" dirty="0" smtClean="0">
                <a:latin typeface="Arial" charset="0"/>
              </a:rPr>
              <a:t>System Development Life Cycle</a:t>
            </a:r>
          </a:p>
          <a:p>
            <a:pPr marL="0" indent="0" eaLnBrk="1" hangingPunct="1">
              <a:buNone/>
            </a:pPr>
            <a:r>
              <a:rPr lang="en-US" sz="1800" dirty="0" smtClean="0">
                <a:latin typeface="Arial" charset="0"/>
              </a:rPr>
              <a:t>Developing a Comprehensive Security Policy</a:t>
            </a:r>
          </a:p>
          <a:p>
            <a:pPr marL="0" indent="0" eaLnBrk="1" hangingPunct="1">
              <a:buNone/>
            </a:pPr>
            <a:r>
              <a:rPr lang="en-US" sz="1800" dirty="0" smtClean="0">
                <a:latin typeface="Arial" charset="0"/>
              </a:rPr>
              <a:t>Summary</a:t>
            </a:r>
            <a:endParaRPr lang="en-US" sz="1800" dirty="0">
              <a:latin typeface="Arial" charset="0"/>
            </a:endParaRP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1857829" y="2176689"/>
            <a:ext cx="5718627" cy="1481138"/>
          </a:xfrm>
        </p:spPr>
        <p:txBody>
          <a:bodyPr/>
          <a:lstStyle/>
          <a:p>
            <a:pPr marL="682625" indent="-682625" eaLnBrk="1" hangingPunct="1"/>
            <a:r>
              <a:rPr lang="en-US" sz="2400" dirty="0" smtClean="0">
                <a:solidFill>
                  <a:schemeClr val="tx1"/>
                </a:solidFill>
              </a:rPr>
              <a:t>Principles of Secure Network Design</a:t>
            </a:r>
          </a:p>
        </p:txBody>
      </p:sp>
    </p:spTree>
    <p:extLst>
      <p:ext uri="{BB962C8B-B14F-4D97-AF65-F5344CB8AC3E}">
        <p14:creationId xmlns:p14="http://schemas.microsoft.com/office/powerpoint/2010/main" val="2604281973"/>
      </p:ext>
    </p:extLst>
  </p:cSld>
  <p:clrMapOvr>
    <a:masterClrMapping/>
  </p:clrMapOvr>
  <p:transition>
    <p:wipe dir="r"/>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1262743" y="75084"/>
            <a:ext cx="7732310" cy="563551"/>
          </a:xfrm>
        </p:spPr>
        <p:txBody>
          <a:bodyPr/>
          <a:lstStyle/>
          <a:p>
            <a:pPr eaLnBrk="1" hangingPunct="1"/>
            <a:r>
              <a:rPr lang="en-US" sz="1800" smtClean="0">
                <a:latin typeface="Arial" charset="0"/>
              </a:rPr>
              <a:t/>
            </a:r>
            <a:br>
              <a:rPr lang="en-US" sz="1800" smtClean="0">
                <a:latin typeface="Arial" charset="0"/>
              </a:rPr>
            </a:br>
            <a:r>
              <a:rPr lang="en-US" smtClean="0">
                <a:latin typeface="Arial" charset="0"/>
              </a:rPr>
              <a:t>Secure End-to-End Network Approach</a:t>
            </a:r>
            <a:endParaRPr lang="en-US" dirty="0">
              <a:latin typeface="Arial" charset="0"/>
            </a:endParaRPr>
          </a:p>
        </p:txBody>
      </p:sp>
      <p:pic>
        <p:nvPicPr>
          <p:cNvPr id="6147" name="Picture 5"/>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3744684" y="607959"/>
            <a:ext cx="5312229" cy="44244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148" name="Rectangle 6"/>
          <p:cNvSpPr>
            <a:spLocks noChangeArrowheads="1"/>
          </p:cNvSpPr>
          <p:nvPr/>
        </p:nvSpPr>
        <p:spPr bwMode="auto">
          <a:xfrm>
            <a:off x="533400" y="5032375"/>
            <a:ext cx="8305800" cy="10588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lstStyle/>
          <a:p>
            <a:pPr marL="177800" indent="-177800" defTabSz="814388">
              <a:spcBef>
                <a:spcPct val="5000"/>
              </a:spcBef>
              <a:spcAft>
                <a:spcPct val="5000"/>
              </a:spcAft>
              <a:buClr>
                <a:schemeClr val="tx2"/>
              </a:buClr>
              <a:buSzPct val="100000"/>
              <a:buFont typeface="Wingdings" charset="0"/>
              <a:buChar char="§"/>
            </a:pPr>
            <a:endParaRPr lang="en-US" b="0"/>
          </a:p>
        </p:txBody>
      </p:sp>
      <p:sp>
        <p:nvSpPr>
          <p:cNvPr id="2" name="Content Placeholder 1"/>
          <p:cNvSpPr>
            <a:spLocks noGrp="1"/>
          </p:cNvSpPr>
          <p:nvPr>
            <p:ph idx="1"/>
          </p:nvPr>
        </p:nvSpPr>
        <p:spPr>
          <a:xfrm>
            <a:off x="198598" y="566695"/>
            <a:ext cx="3734776" cy="4835457"/>
          </a:xfrm>
        </p:spPr>
        <p:txBody>
          <a:bodyPr/>
          <a:lstStyle/>
          <a:p>
            <a:pPr marL="112713" indent="-112713" algn="just" defTabSz="1020763">
              <a:lnSpc>
                <a:spcPct val="90000"/>
              </a:lnSpc>
              <a:buClrTx/>
              <a:buSzPct val="100000"/>
              <a:buFontTx/>
              <a:buChar char="•"/>
              <a:defRPr/>
            </a:pPr>
            <a:r>
              <a:rPr lang="en-US" sz="1500" smtClean="0">
                <a:latin typeface="Arial" charset="0"/>
              </a:rPr>
              <a:t>Secure network devices with AAA, SSH, role-based CLI, syslog, SNMP, and NTP. Secure services using AutoSecure and one-step lockdown. </a:t>
            </a:r>
          </a:p>
          <a:p>
            <a:pPr marL="112713" indent="-112713" algn="just" defTabSz="1020763">
              <a:lnSpc>
                <a:spcPct val="90000"/>
              </a:lnSpc>
              <a:buClrTx/>
              <a:buSzPct val="100000"/>
              <a:buFontTx/>
              <a:buChar char="•"/>
              <a:defRPr/>
            </a:pPr>
            <a:r>
              <a:rPr lang="en-US" sz="1500" smtClean="0">
                <a:latin typeface="Arial" charset="0"/>
              </a:rPr>
              <a:t>Protects network endpoints, such as workstations and servers, against viruses, Trojan Horses, and worms with Cisco NAC, Cisco IronPort, and Cisco Security Agent. </a:t>
            </a:r>
          </a:p>
          <a:p>
            <a:pPr marL="112713" indent="-112713" algn="just" defTabSz="1020763">
              <a:lnSpc>
                <a:spcPct val="90000"/>
              </a:lnSpc>
              <a:buClrTx/>
              <a:buSzPct val="100000"/>
              <a:buFontTx/>
              <a:buChar char="•"/>
              <a:defRPr/>
            </a:pPr>
            <a:r>
              <a:rPr lang="en-US" sz="1500" smtClean="0">
                <a:latin typeface="Arial" charset="0"/>
              </a:rPr>
              <a:t>Uses Cisco IOS Firewall and accompanying ACLs to secure resources internally while protecting those resources from outside attacks. </a:t>
            </a:r>
          </a:p>
          <a:p>
            <a:pPr marL="112713" indent="-112713" algn="just" defTabSz="1020763">
              <a:lnSpc>
                <a:spcPct val="90000"/>
              </a:lnSpc>
              <a:buClrTx/>
              <a:buSzPct val="100000"/>
              <a:buFontTx/>
              <a:buChar char="•"/>
              <a:defRPr/>
            </a:pPr>
            <a:r>
              <a:rPr lang="en-US" sz="1500" smtClean="0">
                <a:latin typeface="Arial" charset="0"/>
              </a:rPr>
              <a:t>Supplements Cisco IOS Firewall with Cisco IPS technology to evaluate traffic using an attack signature database.  </a:t>
            </a:r>
          </a:p>
          <a:p>
            <a:pPr marL="112713" indent="-112713" algn="just" defTabSz="1020763">
              <a:lnSpc>
                <a:spcPct val="90000"/>
              </a:lnSpc>
              <a:buClrTx/>
              <a:buSzPct val="100000"/>
              <a:buFontTx/>
              <a:buChar char="•"/>
              <a:defRPr/>
            </a:pPr>
            <a:r>
              <a:rPr lang="en-US" sz="1500" smtClean="0">
                <a:latin typeface="Arial" charset="0"/>
              </a:rPr>
              <a:t>Protects the LAN by following Layer 2 and VLAN recommended practices and by using a variety of technologies, including BPDU guard, root guard, PortFast, and SPAN. </a:t>
            </a:r>
          </a:p>
          <a:p>
            <a:endParaRPr lang="en-US" dirty="0"/>
          </a:p>
        </p:txBody>
      </p:sp>
      <p:sp>
        <p:nvSpPr>
          <p:cNvPr id="7" name="Rectangle 5"/>
          <p:cNvSpPr txBox="1">
            <a:spLocks noChangeArrowheads="1"/>
          </p:cNvSpPr>
          <p:nvPr/>
        </p:nvSpPr>
        <p:spPr bwMode="auto">
          <a:xfrm>
            <a:off x="4572000" y="5073488"/>
            <a:ext cx="4267200" cy="560153"/>
          </a:xfrm>
          <a:prstGeom prst="rect">
            <a:avLst/>
          </a:prstGeom>
          <a:solidFill>
            <a:srgbClr val="FFFF99"/>
          </a:solidFill>
          <a:ln w="19050">
            <a:solidFill>
              <a:schemeClr val="tx1"/>
            </a:solidFill>
            <a:miter lim="800000"/>
            <a:headEnd/>
            <a:tailEnd/>
          </a:ln>
          <a:extLst>
            <a:ext uri="{FAA26D3D-D897-4be2-8F04-BA451C77F1D7}">
              <ma14:placeholderFlag xmlns="" xmlns:ma14="http://schemas.microsoft.com/office/mac/drawingml/2011/main" val="1"/>
            </a:ext>
          </a:extLst>
        </p:spPr>
        <p:txBody>
          <a:bodyPr vert="horz" wrap="square" lIns="91440" tIns="45720" rIns="91440" bIns="45720" numCol="1" rtlCol="0" anchor="t" anchorCtr="0" compatLnSpc="1">
            <a:prstTxWarp prst="textNoShape">
              <a:avLst/>
            </a:prstTxWarp>
            <a:spAutoFit/>
          </a:bodyPr>
          <a:lst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a:lstStyle>
          <a:p>
            <a:pPr marL="0" indent="0">
              <a:buFont typeface="Wingdings" charset="0"/>
              <a:buNone/>
            </a:pPr>
            <a:r>
              <a:rPr lang="en-US" sz="1600" kern="0" dirty="0" smtClean="0">
                <a:latin typeface="Arial" charset="0"/>
              </a:rPr>
              <a:t>Where are all of these security approaches documented?</a:t>
            </a:r>
            <a:endParaRPr lang="en-US" sz="1600" kern="0" dirty="0">
              <a:latin typeface="Arial" charset="0"/>
            </a:endParaRPr>
          </a:p>
        </p:txBody>
      </p:sp>
    </p:spTree>
    <p:extLst>
      <p:ext uri="{BB962C8B-B14F-4D97-AF65-F5344CB8AC3E}">
        <p14:creationId xmlns:p14="http://schemas.microsoft.com/office/powerpoint/2010/main" val="4229060317"/>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Rectangle 2"/>
          <p:cNvSpPr>
            <a:spLocks noGrp="1" noChangeArrowheads="1"/>
          </p:cNvSpPr>
          <p:nvPr>
            <p:ph type="title"/>
          </p:nvPr>
        </p:nvSpPr>
        <p:spPr>
          <a:xfrm>
            <a:off x="1262743" y="104112"/>
            <a:ext cx="7445828" cy="418402"/>
          </a:xfrm>
        </p:spPr>
        <p:txBody>
          <a:bodyPr/>
          <a:lstStyle/>
          <a:p>
            <a:pPr eaLnBrk="1" hangingPunct="1"/>
            <a:r>
              <a:rPr lang="en-US" sz="1800" dirty="0" smtClean="0">
                <a:latin typeface="Arial" charset="0"/>
              </a:rPr>
              <a:t/>
            </a:r>
            <a:br>
              <a:rPr lang="en-US" sz="1800" dirty="0" smtClean="0">
                <a:latin typeface="Arial" charset="0"/>
              </a:rPr>
            </a:br>
            <a:r>
              <a:rPr lang="en-US" dirty="0" smtClean="0">
                <a:latin typeface="Arial" charset="0"/>
              </a:rPr>
              <a:t>Security Policies</a:t>
            </a:r>
            <a:endParaRPr lang="en-US" dirty="0">
              <a:latin typeface="Arial" charset="0"/>
            </a:endParaRPr>
          </a:p>
        </p:txBody>
      </p:sp>
      <p:sp>
        <p:nvSpPr>
          <p:cNvPr id="3" name="Content Placeholder 2"/>
          <p:cNvSpPr>
            <a:spLocks noGrp="1"/>
          </p:cNvSpPr>
          <p:nvPr>
            <p:ph idx="1"/>
          </p:nvPr>
        </p:nvSpPr>
        <p:spPr>
          <a:xfrm>
            <a:off x="809709" y="537678"/>
            <a:ext cx="7811777" cy="4760038"/>
          </a:xfrm>
        </p:spPr>
        <p:txBody>
          <a:bodyPr/>
          <a:lstStyle/>
          <a:p>
            <a:pPr algn="just">
              <a:lnSpc>
                <a:spcPct val="100000"/>
              </a:lnSpc>
              <a:spcBef>
                <a:spcPts val="0"/>
              </a:spcBef>
            </a:pPr>
            <a:r>
              <a:rPr lang="en-US" sz="1900" dirty="0" smtClean="0"/>
              <a:t>Created </a:t>
            </a:r>
            <a:r>
              <a:rPr lang="en-US" sz="1900" dirty="0"/>
              <a:t>and </a:t>
            </a:r>
            <a:r>
              <a:rPr lang="en-US" sz="1900" dirty="0" smtClean="0"/>
              <a:t>maintained to mitigate </a:t>
            </a:r>
            <a:r>
              <a:rPr lang="en-US" sz="1900" dirty="0"/>
              <a:t>existing </a:t>
            </a:r>
            <a:r>
              <a:rPr lang="en-US" sz="1900" dirty="0" smtClean="0"/>
              <a:t>and new </a:t>
            </a:r>
            <a:r>
              <a:rPr lang="en-US" sz="1900" dirty="0"/>
              <a:t>kinds of attacks. </a:t>
            </a:r>
          </a:p>
          <a:p>
            <a:pPr algn="just">
              <a:lnSpc>
                <a:spcPct val="100000"/>
              </a:lnSpc>
              <a:spcBef>
                <a:spcPts val="0"/>
              </a:spcBef>
            </a:pPr>
            <a:r>
              <a:rPr lang="en-US" sz="1900" dirty="0" smtClean="0"/>
              <a:t>Enforce </a:t>
            </a:r>
            <a:r>
              <a:rPr lang="en-US" sz="1900" dirty="0"/>
              <a:t>a structured, informed, consistent approach to securing the network.</a:t>
            </a:r>
          </a:p>
          <a:p>
            <a:pPr algn="just">
              <a:lnSpc>
                <a:spcPct val="100000"/>
              </a:lnSpc>
              <a:spcBef>
                <a:spcPts val="0"/>
              </a:spcBef>
            </a:pPr>
            <a:r>
              <a:rPr lang="en-US" sz="1900" dirty="0" smtClean="0"/>
              <a:t>Designed to address the </a:t>
            </a:r>
            <a:r>
              <a:rPr lang="en-US" sz="1900" dirty="0"/>
              <a:t>following:</a:t>
            </a:r>
          </a:p>
          <a:p>
            <a:pPr marL="800100" lvl="1" indent="-342900" algn="just">
              <a:lnSpc>
                <a:spcPct val="100000"/>
              </a:lnSpc>
              <a:spcBef>
                <a:spcPts val="0"/>
              </a:spcBef>
              <a:buFont typeface="Arial"/>
              <a:buChar char="•"/>
            </a:pPr>
            <a:r>
              <a:rPr lang="en-US" sz="1900" dirty="0"/>
              <a:t>Business needs</a:t>
            </a:r>
          </a:p>
          <a:p>
            <a:pPr marL="800100" lvl="1" indent="-342900" algn="just">
              <a:lnSpc>
                <a:spcPct val="100000"/>
              </a:lnSpc>
              <a:spcBef>
                <a:spcPts val="0"/>
              </a:spcBef>
              <a:buFont typeface="Arial"/>
              <a:buChar char="•"/>
            </a:pPr>
            <a:r>
              <a:rPr lang="en-US" sz="1900" dirty="0"/>
              <a:t>Threat Identification</a:t>
            </a:r>
          </a:p>
          <a:p>
            <a:pPr marL="800100" lvl="1" indent="-342900" algn="just">
              <a:lnSpc>
                <a:spcPct val="100000"/>
              </a:lnSpc>
              <a:spcBef>
                <a:spcPts val="0"/>
              </a:spcBef>
              <a:buFont typeface="Arial"/>
              <a:buChar char="•"/>
            </a:pPr>
            <a:r>
              <a:rPr lang="en-US" sz="1900" dirty="0"/>
              <a:t>Risk analysis</a:t>
            </a:r>
          </a:p>
          <a:p>
            <a:pPr marL="800100" lvl="1" indent="-342900" algn="just">
              <a:lnSpc>
                <a:spcPct val="100000"/>
              </a:lnSpc>
              <a:spcBef>
                <a:spcPts val="0"/>
              </a:spcBef>
              <a:buFont typeface="Arial"/>
              <a:buChar char="•"/>
            </a:pPr>
            <a:r>
              <a:rPr lang="en-US" sz="1900" dirty="0"/>
              <a:t>Security needs</a:t>
            </a:r>
          </a:p>
          <a:p>
            <a:pPr marL="800100" lvl="1" indent="-342900" algn="just">
              <a:lnSpc>
                <a:spcPct val="100000"/>
              </a:lnSpc>
              <a:spcBef>
                <a:spcPts val="0"/>
              </a:spcBef>
              <a:buFont typeface="Arial"/>
              <a:buChar char="•"/>
            </a:pPr>
            <a:r>
              <a:rPr lang="en-US" sz="1900" dirty="0"/>
              <a:t>Industry-recommended practices</a:t>
            </a:r>
          </a:p>
          <a:p>
            <a:pPr marL="800100" lvl="1" indent="-342900" algn="just">
              <a:lnSpc>
                <a:spcPct val="100000"/>
              </a:lnSpc>
              <a:spcBef>
                <a:spcPts val="0"/>
              </a:spcBef>
              <a:buFont typeface="Arial"/>
              <a:buChar char="•"/>
            </a:pPr>
            <a:r>
              <a:rPr lang="en-US" sz="1900" dirty="0"/>
              <a:t>Security </a:t>
            </a:r>
            <a:r>
              <a:rPr lang="en-US" sz="1900" dirty="0" smtClean="0"/>
              <a:t>operations</a:t>
            </a:r>
          </a:p>
          <a:p>
            <a:pPr algn="just">
              <a:lnSpc>
                <a:spcPct val="100000"/>
              </a:lnSpc>
              <a:spcBef>
                <a:spcPts val="0"/>
              </a:spcBef>
            </a:pPr>
            <a:r>
              <a:rPr lang="en-US" sz="1900" dirty="0"/>
              <a:t>Business needs:</a:t>
            </a:r>
          </a:p>
          <a:p>
            <a:pPr marL="800100" lvl="1" indent="-342900" algn="just">
              <a:lnSpc>
                <a:spcPct val="100000"/>
              </a:lnSpc>
              <a:spcBef>
                <a:spcPts val="0"/>
              </a:spcBef>
              <a:buFont typeface="Arial"/>
              <a:buChar char="•"/>
            </a:pPr>
            <a:r>
              <a:rPr lang="en-US" sz="1900" dirty="0"/>
              <a:t>What does the organization want to do with the network? </a:t>
            </a:r>
          </a:p>
          <a:p>
            <a:pPr marL="800100" lvl="1" indent="-342900" algn="just">
              <a:lnSpc>
                <a:spcPct val="100000"/>
              </a:lnSpc>
              <a:spcBef>
                <a:spcPts val="0"/>
              </a:spcBef>
              <a:buFont typeface="Arial"/>
              <a:buChar char="•"/>
            </a:pPr>
            <a:r>
              <a:rPr lang="en-US" sz="1900" dirty="0"/>
              <a:t>What are the organizational needs? </a:t>
            </a:r>
          </a:p>
          <a:p>
            <a:pPr algn="just">
              <a:lnSpc>
                <a:spcPct val="100000"/>
              </a:lnSpc>
              <a:spcBef>
                <a:spcPts val="0"/>
              </a:spcBef>
            </a:pPr>
            <a:r>
              <a:rPr lang="en-US" sz="1900" dirty="0"/>
              <a:t>Threat identification - What are the most likely types of threats given the organization’s purpose? </a:t>
            </a:r>
          </a:p>
          <a:p>
            <a:pPr marL="461963" indent="-342900" algn="just">
              <a:lnSpc>
                <a:spcPct val="100000"/>
              </a:lnSpc>
              <a:spcBef>
                <a:spcPts val="0"/>
              </a:spcBef>
              <a:buFont typeface="Arial"/>
              <a:buChar char="•"/>
            </a:pPr>
            <a:endParaRPr lang="en-US" sz="1900" dirty="0"/>
          </a:p>
        </p:txBody>
      </p:sp>
      <p:pic>
        <p:nvPicPr>
          <p:cNvPr id="2" name="Picture 1"/>
          <p:cNvPicPr>
            <a:picLocks noChangeAspect="1"/>
          </p:cNvPicPr>
          <p:nvPr/>
        </p:nvPicPr>
        <p:blipFill>
          <a:blip r:embed="rId3"/>
          <a:stretch>
            <a:fillRect/>
          </a:stretch>
        </p:blipFill>
        <p:spPr>
          <a:xfrm>
            <a:off x="5578230" y="1599012"/>
            <a:ext cx="3319028" cy="2356447"/>
          </a:xfrm>
          <a:prstGeom prst="rect">
            <a:avLst/>
          </a:prstGeom>
        </p:spPr>
      </p:pic>
    </p:spTree>
    <p:extLst>
      <p:ext uri="{BB962C8B-B14F-4D97-AF65-F5344CB8AC3E}">
        <p14:creationId xmlns:p14="http://schemas.microsoft.com/office/powerpoint/2010/main" val="622784772"/>
      </p:ext>
    </p:extLst>
  </p:cSld>
  <p:clrMapOvr>
    <a:masterClrMapping/>
  </p:clrMapOvr>
  <p:transition spd="med">
    <p:wipe dir="r"/>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84515" name="Rectangle 3"/>
          <p:cNvSpPr>
            <a:spLocks noGrp="1" noChangeArrowheads="1"/>
          </p:cNvSpPr>
          <p:nvPr>
            <p:ph type="body" sz="quarter" idx="10"/>
          </p:nvPr>
        </p:nvSpPr>
        <p:spPr>
          <a:xfrm>
            <a:off x="675142" y="681136"/>
            <a:ext cx="8352744" cy="4703664"/>
          </a:xfrm>
        </p:spPr>
        <p:txBody>
          <a:bodyPr/>
          <a:lstStyle/>
          <a:p>
            <a:pPr algn="just"/>
            <a:r>
              <a:rPr lang="en-US" sz="2000" dirty="0" smtClean="0"/>
              <a:t>Risk analysis:</a:t>
            </a:r>
          </a:p>
          <a:p>
            <a:pPr marL="800100" lvl="1" indent="-342900" algn="just">
              <a:buFont typeface="Arial"/>
              <a:buChar char="•"/>
            </a:pPr>
            <a:r>
              <a:rPr lang="en-US" sz="1800" dirty="0"/>
              <a:t>What is the cost versus benefit analysis of implementing various security technologies? </a:t>
            </a:r>
          </a:p>
          <a:p>
            <a:pPr marL="800100" lvl="1" indent="-342900" algn="just">
              <a:buFont typeface="Arial"/>
              <a:buChar char="•"/>
            </a:pPr>
            <a:r>
              <a:rPr lang="en-US" sz="1800" dirty="0"/>
              <a:t>How do the latest security techniques affect the network environment and what is the risk if they are not implemented? </a:t>
            </a:r>
            <a:endParaRPr lang="en-US" sz="1800" dirty="0" smtClean="0"/>
          </a:p>
          <a:p>
            <a:pPr algn="just"/>
            <a:r>
              <a:rPr lang="en-US" sz="2000" dirty="0"/>
              <a:t>Security needs:</a:t>
            </a:r>
          </a:p>
          <a:p>
            <a:pPr marL="800100" lvl="1" indent="-342900" algn="just">
              <a:buFont typeface="Arial"/>
              <a:buChar char="•"/>
            </a:pPr>
            <a:r>
              <a:rPr lang="en-US" sz="1800" dirty="0"/>
              <a:t>What are the policies, standards, and guidelines needed to address business needs and risks?</a:t>
            </a:r>
          </a:p>
          <a:p>
            <a:pPr algn="just"/>
            <a:r>
              <a:rPr lang="en-US" sz="2000" dirty="0"/>
              <a:t>Industry-recommended practices:</a:t>
            </a:r>
          </a:p>
          <a:p>
            <a:pPr marL="800100" lvl="1" indent="-342900" algn="just">
              <a:buFont typeface="Arial"/>
              <a:buChar char="•"/>
            </a:pPr>
            <a:r>
              <a:rPr lang="en-US" sz="1800" dirty="0"/>
              <a:t>What are the reliable, well-understood, and recommended security practices that similar organizations currently employ?</a:t>
            </a:r>
          </a:p>
          <a:p>
            <a:pPr algn="just"/>
            <a:r>
              <a:rPr lang="en-US" sz="2000" dirty="0"/>
              <a:t>Security operations:</a:t>
            </a:r>
          </a:p>
          <a:p>
            <a:pPr marL="800100" lvl="1" indent="-342900" algn="just">
              <a:buFont typeface="Arial"/>
              <a:buChar char="•"/>
            </a:pPr>
            <a:r>
              <a:rPr lang="en-US" sz="1800" dirty="0"/>
              <a:t>What are the current procedures for incident response, monitoring, maintenance, and auditing of the system for compliance?</a:t>
            </a:r>
          </a:p>
          <a:p>
            <a:pPr marL="461963" indent="-342900" algn="just">
              <a:buFont typeface="Arial"/>
              <a:buChar char="•"/>
            </a:pPr>
            <a:endParaRPr lang="en-US" dirty="0"/>
          </a:p>
        </p:txBody>
      </p:sp>
      <p:sp>
        <p:nvSpPr>
          <p:cNvPr id="13314" name="Rectangle 2"/>
          <p:cNvSpPr>
            <a:spLocks noGrp="1" noChangeArrowheads="1"/>
          </p:cNvSpPr>
          <p:nvPr>
            <p:ph type="title"/>
          </p:nvPr>
        </p:nvSpPr>
        <p:spPr>
          <a:xfrm>
            <a:off x="1277257" y="87090"/>
            <a:ext cx="7688768" cy="522514"/>
          </a:xfrm>
        </p:spPr>
        <p:txBody>
          <a:bodyPr/>
          <a:lstStyle/>
          <a:p>
            <a:r>
              <a:rPr lang="en-US" sz="1800" dirty="0">
                <a:latin typeface="Arial" charset="0"/>
              </a:rPr>
              <a:t/>
            </a:r>
            <a:br>
              <a:rPr lang="en-US" sz="1800" dirty="0">
                <a:latin typeface="Arial" charset="0"/>
              </a:rPr>
            </a:br>
            <a:r>
              <a:rPr lang="en-US" dirty="0">
                <a:latin typeface="Arial" charset="0"/>
              </a:rPr>
              <a:t>Security </a:t>
            </a:r>
            <a:r>
              <a:rPr lang="en-US" dirty="0" smtClean="0">
                <a:latin typeface="Arial" charset="0"/>
              </a:rPr>
              <a:t>Policies </a:t>
            </a:r>
            <a:r>
              <a:rPr lang="en-US" dirty="0">
                <a:latin typeface="Arial" charset="0"/>
              </a:rPr>
              <a:t>Cont.</a:t>
            </a:r>
            <a:endParaRPr lang="en-US" dirty="0"/>
          </a:p>
        </p:txBody>
      </p:sp>
    </p:spTree>
    <p:extLst>
      <p:ext uri="{BB962C8B-B14F-4D97-AF65-F5344CB8AC3E}">
        <p14:creationId xmlns:p14="http://schemas.microsoft.com/office/powerpoint/2010/main" val="1995125616"/>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85539" name="Rectangle 3"/>
          <p:cNvSpPr>
            <a:spLocks noGrp="1" noChangeArrowheads="1"/>
          </p:cNvSpPr>
          <p:nvPr>
            <p:ph type="body" sz="quarter" idx="10"/>
          </p:nvPr>
        </p:nvSpPr>
        <p:spPr>
          <a:xfrm>
            <a:off x="913486" y="609599"/>
            <a:ext cx="8128907" cy="4702629"/>
          </a:xfrm>
        </p:spPr>
        <p:txBody>
          <a:bodyPr/>
          <a:lstStyle/>
          <a:p>
            <a:pPr marL="0" indent="0" algn="just">
              <a:buNone/>
            </a:pPr>
            <a:r>
              <a:rPr lang="en-US" dirty="0"/>
              <a:t>There are guidelines to help you avoid making wrong assumptions:</a:t>
            </a:r>
          </a:p>
          <a:p>
            <a:pPr algn="just"/>
            <a:r>
              <a:rPr lang="en-US" dirty="0"/>
              <a:t>Expect that any aspect of a security system might fail. </a:t>
            </a:r>
          </a:p>
          <a:p>
            <a:pPr algn="just"/>
            <a:r>
              <a:rPr lang="en-US" dirty="0"/>
              <a:t>Identify any elements that fail-open. </a:t>
            </a:r>
            <a:r>
              <a:rPr lang="en-US" dirty="0" smtClean="0"/>
              <a:t>Fail-open </a:t>
            </a:r>
            <a:r>
              <a:rPr lang="en-US" dirty="0"/>
              <a:t>occurs when a failure results in a complete bypass of the security </a:t>
            </a:r>
            <a:r>
              <a:rPr lang="en-US" dirty="0" smtClean="0"/>
              <a:t>function</a:t>
            </a:r>
          </a:p>
          <a:p>
            <a:pPr algn="just"/>
            <a:r>
              <a:rPr lang="en-US" dirty="0" smtClean="0"/>
              <a:t>Try </a:t>
            </a:r>
            <a:r>
              <a:rPr lang="en-US" dirty="0"/>
              <a:t>to identify all attack possibilities. </a:t>
            </a:r>
            <a:endParaRPr lang="en-US" dirty="0" smtClean="0"/>
          </a:p>
          <a:p>
            <a:pPr marL="800100" lvl="1" indent="-342900" algn="just">
              <a:buFont typeface="Arial"/>
              <a:buChar char="•"/>
            </a:pPr>
            <a:r>
              <a:rPr lang="en-US" dirty="0" smtClean="0"/>
              <a:t>Use </a:t>
            </a:r>
            <a:r>
              <a:rPr lang="en-US" dirty="0"/>
              <a:t>top-down analysis of possible system failures, which involves evaluating the simplicity and probability of every attack on a system. </a:t>
            </a:r>
            <a:endParaRPr lang="en-US" dirty="0" smtClean="0"/>
          </a:p>
          <a:p>
            <a:pPr marL="800100" lvl="1" indent="-342900" algn="just">
              <a:buFont typeface="Arial"/>
              <a:buChar char="•"/>
            </a:pPr>
            <a:r>
              <a:rPr lang="en-US" dirty="0" smtClean="0"/>
              <a:t>Known </a:t>
            </a:r>
            <a:r>
              <a:rPr lang="en-US" dirty="0"/>
              <a:t>an attack tree analysis</a:t>
            </a:r>
            <a:r>
              <a:rPr lang="en-US" dirty="0" smtClean="0"/>
              <a:t>.</a:t>
            </a:r>
            <a:endParaRPr lang="en-US" dirty="0"/>
          </a:p>
        </p:txBody>
      </p:sp>
      <p:sp>
        <p:nvSpPr>
          <p:cNvPr id="14338" name="Rectangle 2"/>
          <p:cNvSpPr>
            <a:spLocks noGrp="1" noChangeArrowheads="1"/>
          </p:cNvSpPr>
          <p:nvPr>
            <p:ph type="title"/>
          </p:nvPr>
        </p:nvSpPr>
        <p:spPr>
          <a:xfrm>
            <a:off x="1335314" y="60570"/>
            <a:ext cx="7630710" cy="432922"/>
          </a:xfrm>
        </p:spPr>
        <p:txBody>
          <a:bodyPr/>
          <a:lstStyle/>
          <a:p>
            <a:r>
              <a:rPr lang="en-US" sz="1800" dirty="0" smtClean="0">
                <a:latin typeface="Arial" charset="0"/>
              </a:rPr>
              <a:t/>
            </a:r>
            <a:br>
              <a:rPr lang="en-US" sz="1800" dirty="0" smtClean="0">
                <a:latin typeface="Arial" charset="0"/>
              </a:rPr>
            </a:br>
            <a:r>
              <a:rPr lang="en-US" dirty="0" smtClean="0">
                <a:latin typeface="Arial" charset="0"/>
              </a:rPr>
              <a:t>Avoid Wrong Assumptions</a:t>
            </a:r>
            <a:endParaRPr lang="en-US" dirty="0"/>
          </a:p>
        </p:txBody>
      </p:sp>
    </p:spTree>
    <p:extLst>
      <p:ext uri="{BB962C8B-B14F-4D97-AF65-F5344CB8AC3E}">
        <p14:creationId xmlns:p14="http://schemas.microsoft.com/office/powerpoint/2010/main" val="1547550176"/>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85539" name="Rectangle 3"/>
          <p:cNvSpPr>
            <a:spLocks noGrp="1" noChangeArrowheads="1"/>
          </p:cNvSpPr>
          <p:nvPr>
            <p:ph type="body" sz="quarter" idx="10"/>
          </p:nvPr>
        </p:nvSpPr>
        <p:spPr>
          <a:xfrm>
            <a:off x="870856" y="745615"/>
            <a:ext cx="8121877" cy="4595639"/>
          </a:xfrm>
        </p:spPr>
        <p:txBody>
          <a:bodyPr/>
          <a:lstStyle/>
          <a:p>
            <a:pPr algn="just"/>
            <a:r>
              <a:rPr lang="en-US" dirty="0" smtClean="0"/>
              <a:t>Evaluate </a:t>
            </a:r>
            <a:r>
              <a:rPr lang="en-US" dirty="0"/>
              <a:t>the probability of exploitation. </a:t>
            </a:r>
            <a:r>
              <a:rPr lang="en-US" dirty="0" smtClean="0"/>
              <a:t>Focus </a:t>
            </a:r>
            <a:r>
              <a:rPr lang="en-US" dirty="0"/>
              <a:t>on the resources that are needed to create an attack, not the obscurity of a particular vulnerability. </a:t>
            </a:r>
          </a:p>
          <a:p>
            <a:pPr algn="just"/>
            <a:r>
              <a:rPr lang="en-US" dirty="0" smtClean="0"/>
              <a:t>Assume </a:t>
            </a:r>
            <a:r>
              <a:rPr lang="en-US" dirty="0"/>
              <a:t>that people make mistakes. </a:t>
            </a:r>
            <a:endParaRPr lang="en-US" dirty="0" smtClean="0"/>
          </a:p>
          <a:p>
            <a:pPr algn="just"/>
            <a:r>
              <a:rPr lang="en-US" dirty="0" smtClean="0"/>
              <a:t>Attackers </a:t>
            </a:r>
            <a:r>
              <a:rPr lang="en-US" dirty="0"/>
              <a:t>might not use common and well-established techniques to compromise a </a:t>
            </a:r>
            <a:r>
              <a:rPr lang="en-US" dirty="0" smtClean="0"/>
              <a:t>system..</a:t>
            </a:r>
            <a:endParaRPr lang="en-US" dirty="0"/>
          </a:p>
          <a:p>
            <a:pPr algn="just"/>
            <a:r>
              <a:rPr lang="en-US" dirty="0"/>
              <a:t>Check all assumptions with other people. </a:t>
            </a:r>
            <a:r>
              <a:rPr lang="en-US" dirty="0" smtClean="0"/>
              <a:t>Peers </a:t>
            </a:r>
            <a:r>
              <a:rPr lang="en-US" dirty="0"/>
              <a:t>might have a fresh perspective on potential threats and their probability. </a:t>
            </a:r>
          </a:p>
        </p:txBody>
      </p:sp>
      <p:sp>
        <p:nvSpPr>
          <p:cNvPr id="14338" name="Rectangle 2"/>
          <p:cNvSpPr>
            <a:spLocks noGrp="1" noChangeArrowheads="1"/>
          </p:cNvSpPr>
          <p:nvPr>
            <p:ph type="title"/>
          </p:nvPr>
        </p:nvSpPr>
        <p:spPr>
          <a:xfrm>
            <a:off x="1204685" y="104112"/>
            <a:ext cx="7761339" cy="549031"/>
          </a:xfrm>
        </p:spPr>
        <p:txBody>
          <a:bodyPr/>
          <a:lstStyle/>
          <a:p>
            <a:r>
              <a:rPr lang="en-US" sz="1800" dirty="0">
                <a:latin typeface="Arial" charset="0"/>
              </a:rPr>
              <a:t/>
            </a:r>
            <a:br>
              <a:rPr lang="en-US" sz="1800" dirty="0">
                <a:latin typeface="Arial" charset="0"/>
              </a:rPr>
            </a:br>
            <a:r>
              <a:rPr lang="en-US" dirty="0" smtClean="0">
                <a:latin typeface="Arial" charset="0"/>
              </a:rPr>
              <a:t>Avoid Wrong Assumptions </a:t>
            </a:r>
            <a:r>
              <a:rPr lang="en-US" dirty="0">
                <a:latin typeface="Arial" charset="0"/>
              </a:rPr>
              <a:t>Cont.</a:t>
            </a:r>
            <a:endParaRPr lang="en-US" dirty="0"/>
          </a:p>
        </p:txBody>
      </p:sp>
    </p:spTree>
    <p:extLst>
      <p:ext uri="{BB962C8B-B14F-4D97-AF65-F5344CB8AC3E}">
        <p14:creationId xmlns:p14="http://schemas.microsoft.com/office/powerpoint/2010/main" val="3597316652"/>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86572" name="Rectangle 12"/>
          <p:cNvSpPr>
            <a:spLocks noGrp="1" noChangeArrowheads="1"/>
          </p:cNvSpPr>
          <p:nvPr>
            <p:ph type="body" sz="quarter" idx="10"/>
          </p:nvPr>
        </p:nvSpPr>
        <p:spPr>
          <a:xfrm>
            <a:off x="1065671" y="673939"/>
            <a:ext cx="8078329" cy="1430632"/>
          </a:xfrm>
        </p:spPr>
        <p:txBody>
          <a:bodyPr/>
          <a:lstStyle/>
          <a:p>
            <a:pPr marL="0" indent="0" algn="just">
              <a:buNone/>
            </a:pPr>
            <a:r>
              <a:rPr lang="en-US" dirty="0" smtClean="0"/>
              <a:t>When identifying threats, it is important to ask two questions:</a:t>
            </a:r>
          </a:p>
          <a:p>
            <a:pPr marL="803275" lvl="1" indent="-346075" algn="just">
              <a:buFont typeface="+mj-lt"/>
              <a:buAutoNum type="arabicPeriod"/>
            </a:pPr>
            <a:r>
              <a:rPr lang="en-US" dirty="0" smtClean="0"/>
              <a:t>What are the possible vulnerabilities of a system?</a:t>
            </a:r>
          </a:p>
          <a:p>
            <a:pPr marL="803275" lvl="1" indent="-346075" algn="just">
              <a:buFont typeface="+mj-lt"/>
              <a:buAutoNum type="arabicPeriod"/>
            </a:pPr>
            <a:r>
              <a:rPr lang="en-US" dirty="0" smtClean="0"/>
              <a:t>What are the consequences if system vulnerabilities are exploited?</a:t>
            </a:r>
          </a:p>
          <a:p>
            <a:endParaRPr lang="en-US" dirty="0"/>
          </a:p>
        </p:txBody>
      </p:sp>
      <p:sp>
        <p:nvSpPr>
          <p:cNvPr id="16386" name="Rectangle 7"/>
          <p:cNvSpPr>
            <a:spLocks noGrp="1" noChangeArrowheads="1"/>
          </p:cNvSpPr>
          <p:nvPr>
            <p:ph type="title"/>
          </p:nvPr>
        </p:nvSpPr>
        <p:spPr>
          <a:xfrm>
            <a:off x="1291771" y="75084"/>
            <a:ext cx="7674254" cy="505494"/>
          </a:xfrm>
        </p:spPr>
        <p:txBody>
          <a:bodyPr/>
          <a:lstStyle/>
          <a:p>
            <a:r>
              <a:rPr lang="en-US" sz="1800" dirty="0">
                <a:latin typeface="Arial" charset="0"/>
              </a:rPr>
              <a:t/>
            </a:r>
            <a:br>
              <a:rPr lang="en-US" sz="1800" dirty="0">
                <a:latin typeface="Arial" charset="0"/>
              </a:rPr>
            </a:br>
            <a:r>
              <a:rPr lang="en-US" dirty="0" smtClean="0"/>
              <a:t>Identifying Threats</a:t>
            </a:r>
            <a:endParaRPr lang="en-US" dirty="0"/>
          </a:p>
        </p:txBody>
      </p:sp>
      <p:pic>
        <p:nvPicPr>
          <p:cNvPr id="3" name="Picture 2"/>
          <p:cNvPicPr>
            <a:picLocks noChangeAspect="1"/>
          </p:cNvPicPr>
          <p:nvPr/>
        </p:nvPicPr>
        <p:blipFill>
          <a:blip r:embed="rId2"/>
          <a:stretch>
            <a:fillRect/>
          </a:stretch>
        </p:blipFill>
        <p:spPr>
          <a:xfrm>
            <a:off x="3330347" y="2061029"/>
            <a:ext cx="5233082" cy="3614058"/>
          </a:xfrm>
          <a:prstGeom prst="rect">
            <a:avLst/>
          </a:prstGeom>
        </p:spPr>
      </p:pic>
    </p:spTree>
    <p:extLst>
      <p:ext uri="{BB962C8B-B14F-4D97-AF65-F5344CB8AC3E}">
        <p14:creationId xmlns:p14="http://schemas.microsoft.com/office/powerpoint/2010/main" val="3249205964"/>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1" name="Rectangle 5"/>
          <p:cNvSpPr>
            <a:spLocks noGrp="1" noChangeArrowheads="1"/>
          </p:cNvSpPr>
          <p:nvPr>
            <p:ph type="body" sz="quarter" idx="10"/>
          </p:nvPr>
        </p:nvSpPr>
        <p:spPr>
          <a:xfrm>
            <a:off x="936400" y="702269"/>
            <a:ext cx="4198293" cy="4537388"/>
          </a:xfrm>
        </p:spPr>
        <p:txBody>
          <a:bodyPr/>
          <a:lstStyle/>
          <a:p>
            <a:pPr algn="just"/>
            <a:r>
              <a:rPr lang="en-US" dirty="0" smtClean="0"/>
              <a:t>Risk analysis is the systematic study of uncertainties and risks. It identifies the risks, determines how and when those risks might arise, and estimates the impact (financial or otherwise) of adverse outcomes. </a:t>
            </a:r>
          </a:p>
          <a:p>
            <a:pPr algn="just"/>
            <a:r>
              <a:rPr lang="en-US" dirty="0" smtClean="0"/>
              <a:t>After the threats are evaluated for severity and likelihood, the information is used in a risk analysis. </a:t>
            </a:r>
          </a:p>
        </p:txBody>
      </p:sp>
      <p:sp>
        <p:nvSpPr>
          <p:cNvPr id="17410" name="Rectangle 4"/>
          <p:cNvSpPr>
            <a:spLocks noGrp="1" noChangeArrowheads="1"/>
          </p:cNvSpPr>
          <p:nvPr>
            <p:ph type="title"/>
          </p:nvPr>
        </p:nvSpPr>
        <p:spPr>
          <a:xfrm>
            <a:off x="1291771" y="60570"/>
            <a:ext cx="7674254" cy="520001"/>
          </a:xfrm>
        </p:spPr>
        <p:txBody>
          <a:bodyPr/>
          <a:lstStyle/>
          <a:p>
            <a:r>
              <a:rPr lang="en-US" dirty="0" smtClean="0"/>
              <a:t>Risk Analysis in IT</a:t>
            </a:r>
            <a:endParaRPr lang="en-US" dirty="0"/>
          </a:p>
        </p:txBody>
      </p:sp>
      <p:pic>
        <p:nvPicPr>
          <p:cNvPr id="2" name="Picture 1"/>
          <p:cNvPicPr>
            <a:picLocks noChangeAspect="1"/>
          </p:cNvPicPr>
          <p:nvPr/>
        </p:nvPicPr>
        <p:blipFill>
          <a:blip r:embed="rId2"/>
          <a:stretch>
            <a:fillRect/>
          </a:stretch>
        </p:blipFill>
        <p:spPr>
          <a:xfrm>
            <a:off x="5382845" y="1117599"/>
            <a:ext cx="3761155" cy="3715657"/>
          </a:xfrm>
          <a:prstGeom prst="rect">
            <a:avLst/>
          </a:prstGeom>
        </p:spPr>
      </p:pic>
    </p:spTree>
    <p:extLst>
      <p:ext uri="{BB962C8B-B14F-4D97-AF65-F5344CB8AC3E}">
        <p14:creationId xmlns:p14="http://schemas.microsoft.com/office/powerpoint/2010/main" val="175258662"/>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1" name="Rectangle 5"/>
          <p:cNvSpPr>
            <a:spLocks noGrp="1" noChangeArrowheads="1"/>
          </p:cNvSpPr>
          <p:nvPr>
            <p:ph type="body" sz="quarter" idx="10"/>
          </p:nvPr>
        </p:nvSpPr>
        <p:spPr>
          <a:xfrm>
            <a:off x="965429" y="635444"/>
            <a:ext cx="7801200" cy="4807414"/>
          </a:xfrm>
        </p:spPr>
        <p:txBody>
          <a:bodyPr/>
          <a:lstStyle/>
          <a:p>
            <a:pPr marL="0" indent="0" algn="just">
              <a:buNone/>
            </a:pPr>
            <a:r>
              <a:rPr lang="en-US" sz="2000" dirty="0"/>
              <a:t>The first step in developing a risk analysis is to evaluate each threat to determine its severity and probability. </a:t>
            </a:r>
            <a:endParaRPr lang="en-US" sz="2000" dirty="0" smtClean="0"/>
          </a:p>
          <a:p>
            <a:pPr marL="0" indent="0" algn="just">
              <a:buNone/>
            </a:pPr>
            <a:r>
              <a:rPr lang="en-US" sz="2000" dirty="0" smtClean="0"/>
              <a:t>For </a:t>
            </a:r>
            <a:r>
              <a:rPr lang="en-US" sz="2000" dirty="0"/>
              <a:t>example, threats in an e-banking system may include:</a:t>
            </a:r>
          </a:p>
          <a:p>
            <a:pPr algn="just"/>
            <a:r>
              <a:rPr lang="en-US" sz="2000" b="1" dirty="0"/>
              <a:t>Internal system </a:t>
            </a:r>
            <a:r>
              <a:rPr lang="en-US" sz="2000" b="1" dirty="0" smtClean="0"/>
              <a:t>compromise</a:t>
            </a:r>
            <a:endParaRPr lang="en-US" sz="2000" dirty="0"/>
          </a:p>
          <a:p>
            <a:pPr algn="just"/>
            <a:r>
              <a:rPr lang="en-US" sz="2000" b="1" dirty="0"/>
              <a:t>Stolen customer data</a:t>
            </a:r>
            <a:r>
              <a:rPr lang="en-US" sz="2000" dirty="0"/>
              <a:t> </a:t>
            </a:r>
          </a:p>
          <a:p>
            <a:pPr algn="just"/>
            <a:r>
              <a:rPr lang="en-US" sz="2000" b="1" dirty="0"/>
              <a:t>Phony transactions if external server is breached</a:t>
            </a:r>
            <a:r>
              <a:rPr lang="en-US" sz="2000" dirty="0"/>
              <a:t> </a:t>
            </a:r>
          </a:p>
          <a:p>
            <a:pPr algn="just"/>
            <a:r>
              <a:rPr lang="en-US" sz="2000" b="1" dirty="0"/>
              <a:t>Phony transactions using a stolen customer PIN or smart </a:t>
            </a:r>
            <a:r>
              <a:rPr lang="en-US" sz="2000" b="1" dirty="0" smtClean="0"/>
              <a:t>card</a:t>
            </a:r>
            <a:endParaRPr lang="en-US" sz="2000" dirty="0" smtClean="0"/>
          </a:p>
          <a:p>
            <a:pPr algn="just"/>
            <a:r>
              <a:rPr lang="en-US" sz="2000" b="1" dirty="0" smtClean="0"/>
              <a:t>Insider </a:t>
            </a:r>
            <a:r>
              <a:rPr lang="en-US" sz="2000" b="1" dirty="0"/>
              <a:t>attack on the system</a:t>
            </a:r>
            <a:r>
              <a:rPr lang="en-US" sz="2000" dirty="0"/>
              <a:t> </a:t>
            </a:r>
          </a:p>
          <a:p>
            <a:pPr algn="just"/>
            <a:r>
              <a:rPr lang="en-US" sz="2000" b="1" dirty="0"/>
              <a:t>Data input </a:t>
            </a:r>
            <a:r>
              <a:rPr lang="en-US" sz="2000" b="1" dirty="0" smtClean="0"/>
              <a:t>errors</a:t>
            </a:r>
            <a:endParaRPr lang="en-US" sz="2000" dirty="0" smtClean="0"/>
          </a:p>
          <a:p>
            <a:pPr algn="just"/>
            <a:r>
              <a:rPr lang="en-US" sz="2000" b="1" dirty="0" smtClean="0"/>
              <a:t>Data </a:t>
            </a:r>
            <a:r>
              <a:rPr lang="en-US" sz="2000" b="1" dirty="0"/>
              <a:t>center destruction</a:t>
            </a:r>
            <a:r>
              <a:rPr lang="en-US" sz="2000" dirty="0"/>
              <a:t> </a:t>
            </a:r>
          </a:p>
        </p:txBody>
      </p:sp>
      <p:sp>
        <p:nvSpPr>
          <p:cNvPr id="17410" name="Rectangle 4"/>
          <p:cNvSpPr>
            <a:spLocks noGrp="1" noChangeArrowheads="1"/>
          </p:cNvSpPr>
          <p:nvPr>
            <p:ph type="title"/>
          </p:nvPr>
        </p:nvSpPr>
        <p:spPr>
          <a:xfrm>
            <a:off x="1364343" y="133140"/>
            <a:ext cx="7601682" cy="505489"/>
          </a:xfrm>
        </p:spPr>
        <p:txBody>
          <a:bodyPr/>
          <a:lstStyle/>
          <a:p>
            <a:r>
              <a:rPr lang="en-US" dirty="0" smtClean="0">
                <a:latin typeface="Arial" charset="0"/>
              </a:rPr>
              <a:t/>
            </a:r>
            <a:br>
              <a:rPr lang="en-US" dirty="0" smtClean="0">
                <a:latin typeface="Arial" charset="0"/>
              </a:rPr>
            </a:br>
            <a:r>
              <a:rPr lang="en-US" dirty="0" smtClean="0"/>
              <a:t>Risk Analysis in IT</a:t>
            </a:r>
            <a:r>
              <a:rPr lang="en-US" dirty="0" smtClean="0">
                <a:solidFill>
                  <a:srgbClr val="FF0000"/>
                </a:solidFill>
              </a:rPr>
              <a:t> </a:t>
            </a:r>
            <a:r>
              <a:rPr lang="en-US" dirty="0">
                <a:latin typeface="Arial" charset="0"/>
              </a:rPr>
              <a:t>Cont.</a:t>
            </a:r>
            <a:endParaRPr lang="en-US" dirty="0"/>
          </a:p>
        </p:txBody>
      </p:sp>
    </p:spTree>
    <p:extLst>
      <p:ext uri="{BB962C8B-B14F-4D97-AF65-F5344CB8AC3E}">
        <p14:creationId xmlns:p14="http://schemas.microsoft.com/office/powerpoint/2010/main" val="4150748145"/>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1" name="Rectangle 5"/>
          <p:cNvSpPr>
            <a:spLocks noGrp="1" noChangeArrowheads="1"/>
          </p:cNvSpPr>
          <p:nvPr>
            <p:ph type="body" sz="quarter" idx="10"/>
          </p:nvPr>
        </p:nvSpPr>
        <p:spPr>
          <a:xfrm>
            <a:off x="950913" y="795098"/>
            <a:ext cx="7989887" cy="4618730"/>
          </a:xfrm>
        </p:spPr>
        <p:txBody>
          <a:bodyPr/>
          <a:lstStyle/>
          <a:p>
            <a:pPr algn="just"/>
            <a:r>
              <a:rPr lang="en-US" dirty="0"/>
              <a:t>After the threats are evaluated for severity and likelihood, this information is used in a risk analysis. </a:t>
            </a:r>
            <a:endParaRPr lang="en-US" dirty="0" smtClean="0"/>
          </a:p>
          <a:p>
            <a:pPr algn="just"/>
            <a:r>
              <a:rPr lang="en-US" dirty="0" smtClean="0"/>
              <a:t>There </a:t>
            </a:r>
            <a:r>
              <a:rPr lang="en-US" dirty="0"/>
              <a:t>are two types of risk analysis in information security:</a:t>
            </a:r>
          </a:p>
          <a:p>
            <a:pPr marL="800100" lvl="1" indent="-342900" algn="just">
              <a:buFont typeface="Arial" panose="020B0604020202020204" pitchFamily="34" charset="0"/>
              <a:buChar char="•"/>
            </a:pPr>
            <a:r>
              <a:rPr lang="en-US" b="1" dirty="0"/>
              <a:t>Quantitative Risk Analysis</a:t>
            </a:r>
            <a:r>
              <a:rPr lang="en-US" dirty="0"/>
              <a:t> </a:t>
            </a:r>
            <a:r>
              <a:rPr lang="en-US" b="1" dirty="0" smtClean="0"/>
              <a:t>-</a:t>
            </a:r>
            <a:r>
              <a:rPr lang="en-US" dirty="0" smtClean="0"/>
              <a:t> Uses </a:t>
            </a:r>
            <a:r>
              <a:rPr lang="en-US" dirty="0"/>
              <a:t>a mathematical model that assigns a monetary figure to the value of assets, the cost of threats being realized, and the cost of security implementations. </a:t>
            </a:r>
          </a:p>
          <a:p>
            <a:pPr marL="800100" lvl="1" indent="-342900" algn="just">
              <a:buFont typeface="Arial" panose="020B0604020202020204" pitchFamily="34" charset="0"/>
              <a:buChar char="•"/>
            </a:pPr>
            <a:r>
              <a:rPr lang="en-US" b="1" dirty="0"/>
              <a:t>Qualitative Risk </a:t>
            </a:r>
            <a:r>
              <a:rPr lang="en-US" b="1" dirty="0" smtClean="0"/>
              <a:t>Analysis</a:t>
            </a:r>
            <a:r>
              <a:rPr lang="en-US" dirty="0"/>
              <a:t> </a:t>
            </a:r>
            <a:r>
              <a:rPr lang="en-US" b="1" dirty="0" smtClean="0"/>
              <a:t>-</a:t>
            </a:r>
            <a:r>
              <a:rPr lang="en-US" dirty="0" smtClean="0"/>
              <a:t> Can </a:t>
            </a:r>
            <a:r>
              <a:rPr lang="en-US" dirty="0"/>
              <a:t>be used when the risk assessment must either be done in a relatively short time, under a tight budget, or when relevant data or lack of expertise is not readily available. </a:t>
            </a:r>
          </a:p>
        </p:txBody>
      </p:sp>
      <p:sp>
        <p:nvSpPr>
          <p:cNvPr id="17410" name="Rectangle 4"/>
          <p:cNvSpPr>
            <a:spLocks noGrp="1" noChangeArrowheads="1"/>
          </p:cNvSpPr>
          <p:nvPr>
            <p:ph type="title"/>
          </p:nvPr>
        </p:nvSpPr>
        <p:spPr>
          <a:xfrm>
            <a:off x="1233715" y="133135"/>
            <a:ext cx="7717796" cy="607094"/>
          </a:xfrm>
        </p:spPr>
        <p:txBody>
          <a:bodyPr/>
          <a:lstStyle/>
          <a:p>
            <a:r>
              <a:rPr lang="en-US" dirty="0" smtClean="0">
                <a:latin typeface="Arial" charset="0"/>
              </a:rPr>
              <a:t/>
            </a:r>
            <a:br>
              <a:rPr lang="en-US" dirty="0" smtClean="0">
                <a:latin typeface="Arial" charset="0"/>
              </a:rPr>
            </a:br>
            <a:r>
              <a:rPr lang="en-US" dirty="0" smtClean="0"/>
              <a:t>Risk Analysis in IT </a:t>
            </a:r>
            <a:r>
              <a:rPr lang="en-US" dirty="0">
                <a:latin typeface="Arial" charset="0"/>
              </a:rPr>
              <a:t>Cont.</a:t>
            </a:r>
            <a:endParaRPr lang="en-US" dirty="0"/>
          </a:p>
        </p:txBody>
      </p:sp>
    </p:spTree>
    <p:extLst>
      <p:ext uri="{BB962C8B-B14F-4D97-AF65-F5344CB8AC3E}">
        <p14:creationId xmlns:p14="http://schemas.microsoft.com/office/powerpoint/2010/main" val="320393697"/>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9459" name="Rectangle 3"/>
          <p:cNvSpPr>
            <a:spLocks noGrp="1" noChangeArrowheads="1"/>
          </p:cNvSpPr>
          <p:nvPr>
            <p:ph type="body" sz="quarter" idx="10"/>
          </p:nvPr>
        </p:nvSpPr>
        <p:spPr>
          <a:xfrm>
            <a:off x="994456" y="742201"/>
            <a:ext cx="7975373" cy="4642600"/>
          </a:xfrm>
        </p:spPr>
        <p:txBody>
          <a:bodyPr/>
          <a:lstStyle/>
          <a:p>
            <a:pPr algn="just"/>
            <a:r>
              <a:rPr lang="en-US" dirty="0" smtClean="0"/>
              <a:t>Various ways of conducting qualitative risk analysis exist. </a:t>
            </a:r>
          </a:p>
          <a:p>
            <a:pPr algn="just"/>
            <a:r>
              <a:rPr lang="en-US" dirty="0" smtClean="0"/>
              <a:t>One method uses a scenario-based model. </a:t>
            </a:r>
          </a:p>
          <a:p>
            <a:pPr marL="800100" lvl="1" indent="-342900" algn="just">
              <a:buFont typeface="Arial"/>
              <a:buChar char="•"/>
            </a:pPr>
            <a:r>
              <a:rPr lang="en-US" dirty="0" smtClean="0"/>
              <a:t>This approach is best for large cities, states, and countries because it is impractical to try to list all the assets, which is the starting point for any quantitative risk analysis. </a:t>
            </a:r>
          </a:p>
          <a:p>
            <a:pPr marL="800100" lvl="1" indent="-342900" algn="just">
              <a:buFont typeface="Arial"/>
              <a:buChar char="•"/>
            </a:pPr>
            <a:r>
              <a:rPr lang="en-US" dirty="0" smtClean="0"/>
              <a:t>For example, by the time a typical national government lists all of its assets, the list would have hundreds or thousands of changes and would no longer be accurate.</a:t>
            </a:r>
          </a:p>
          <a:p>
            <a:pPr algn="just"/>
            <a:r>
              <a:rPr lang="en-US" dirty="0" smtClean="0"/>
              <a:t>With qualitative risk analysis, research is exploratory and cannot always be graphed or proven mathematically. It focuses mostly on the understanding of why risk is present and how various solutions work to resolve the risk. </a:t>
            </a:r>
            <a:endParaRPr lang="en-US" dirty="0"/>
          </a:p>
        </p:txBody>
      </p:sp>
      <p:sp>
        <p:nvSpPr>
          <p:cNvPr id="19458" name="Rectangle 2"/>
          <p:cNvSpPr>
            <a:spLocks noGrp="1" noChangeArrowheads="1"/>
          </p:cNvSpPr>
          <p:nvPr>
            <p:ph type="title"/>
          </p:nvPr>
        </p:nvSpPr>
        <p:spPr>
          <a:xfrm>
            <a:off x="1248229" y="104106"/>
            <a:ext cx="7663542" cy="563551"/>
          </a:xfrm>
        </p:spPr>
        <p:txBody>
          <a:bodyPr/>
          <a:lstStyle/>
          <a:p>
            <a:r>
              <a:rPr lang="en-US" dirty="0" smtClean="0"/>
              <a:t>Risk </a:t>
            </a:r>
            <a:r>
              <a:rPr lang="en-US" dirty="0"/>
              <a:t>Analysis in </a:t>
            </a:r>
            <a:r>
              <a:rPr lang="en-US" dirty="0" smtClean="0"/>
              <a:t>IT </a:t>
            </a:r>
            <a:r>
              <a:rPr lang="en-US" dirty="0">
                <a:latin typeface="Arial" charset="0"/>
              </a:rPr>
              <a:t>Cont.</a:t>
            </a:r>
            <a:endParaRPr lang="en-US" dirty="0"/>
          </a:p>
        </p:txBody>
      </p:sp>
    </p:spTree>
    <p:extLst>
      <p:ext uri="{BB962C8B-B14F-4D97-AF65-F5344CB8AC3E}">
        <p14:creationId xmlns:p14="http://schemas.microsoft.com/office/powerpoint/2010/main" val="3221894348"/>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1" name="Rectangle 5"/>
          <p:cNvSpPr>
            <a:spLocks noGrp="1" noChangeArrowheads="1"/>
          </p:cNvSpPr>
          <p:nvPr>
            <p:ph type="body" sz="quarter" idx="10"/>
          </p:nvPr>
        </p:nvSpPr>
        <p:spPr>
          <a:xfrm>
            <a:off x="794464" y="820588"/>
            <a:ext cx="7986679" cy="4331984"/>
          </a:xfrm>
        </p:spPr>
        <p:txBody>
          <a:bodyPr/>
          <a:lstStyle/>
          <a:p>
            <a:pPr algn="just"/>
            <a:r>
              <a:rPr lang="en-US" dirty="0"/>
              <a:t>Quantitative risk analysis relies on specific formulas to determine the value of the risk decision variables. </a:t>
            </a:r>
            <a:endParaRPr lang="en-US" dirty="0" smtClean="0"/>
          </a:p>
          <a:p>
            <a:pPr algn="just"/>
            <a:r>
              <a:rPr lang="en-US" dirty="0" smtClean="0"/>
              <a:t>These </a:t>
            </a:r>
            <a:r>
              <a:rPr lang="en-US" dirty="0"/>
              <a:t>include formulas that calculate the:</a:t>
            </a:r>
          </a:p>
          <a:p>
            <a:pPr marL="800100" lvl="1" indent="-342900" algn="just">
              <a:buFont typeface="Arial"/>
              <a:buChar char="•"/>
            </a:pPr>
            <a:r>
              <a:rPr lang="en-US" b="1" dirty="0"/>
              <a:t>Asset Value (AV) </a:t>
            </a:r>
            <a:endParaRPr lang="en-US" b="1" dirty="0" smtClean="0"/>
          </a:p>
          <a:p>
            <a:pPr marL="800100" lvl="1" indent="-342900" algn="just">
              <a:buFont typeface="Arial"/>
              <a:buChar char="•"/>
            </a:pPr>
            <a:r>
              <a:rPr lang="en-US" b="1" dirty="0" smtClean="0"/>
              <a:t>Exposure </a:t>
            </a:r>
            <a:r>
              <a:rPr lang="en-US" b="1" dirty="0"/>
              <a:t>Factor (EF) </a:t>
            </a:r>
            <a:endParaRPr lang="en-US" b="1" dirty="0" smtClean="0"/>
          </a:p>
        </p:txBody>
      </p:sp>
      <p:sp>
        <p:nvSpPr>
          <p:cNvPr id="17410" name="Rectangle 4"/>
          <p:cNvSpPr>
            <a:spLocks noGrp="1" noChangeArrowheads="1"/>
          </p:cNvSpPr>
          <p:nvPr>
            <p:ph type="title"/>
          </p:nvPr>
        </p:nvSpPr>
        <p:spPr>
          <a:xfrm>
            <a:off x="1161141" y="147654"/>
            <a:ext cx="7920996" cy="549037"/>
          </a:xfrm>
        </p:spPr>
        <p:txBody>
          <a:bodyPr/>
          <a:lstStyle/>
          <a:p>
            <a:r>
              <a:rPr lang="en-US" dirty="0" smtClean="0">
                <a:latin typeface="Arial" charset="0"/>
              </a:rPr>
              <a:t/>
            </a:r>
            <a:br>
              <a:rPr lang="en-US" dirty="0" smtClean="0">
                <a:latin typeface="Arial" charset="0"/>
              </a:rPr>
            </a:br>
            <a:r>
              <a:rPr lang="en-US" sz="2400" dirty="0" smtClean="0"/>
              <a:t>Single Loss Expectancy Quantitative Risk Analysis</a:t>
            </a:r>
            <a:endParaRPr lang="en-US" sz="2400" dirty="0"/>
          </a:p>
        </p:txBody>
      </p:sp>
    </p:spTree>
    <p:extLst>
      <p:ext uri="{BB962C8B-B14F-4D97-AF65-F5344CB8AC3E}">
        <p14:creationId xmlns:p14="http://schemas.microsoft.com/office/powerpoint/2010/main" val="1803741098"/>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02947" name="Rectangle 3"/>
          <p:cNvSpPr>
            <a:spLocks noGrp="1" noChangeArrowheads="1"/>
          </p:cNvSpPr>
          <p:nvPr>
            <p:ph type="body" sz="quarter" idx="10"/>
          </p:nvPr>
        </p:nvSpPr>
        <p:spPr>
          <a:xfrm>
            <a:off x="398511" y="1781844"/>
            <a:ext cx="8578850" cy="3544901"/>
          </a:xfrm>
        </p:spPr>
        <p:txBody>
          <a:bodyPr>
            <a:normAutofit/>
          </a:bodyPr>
          <a:lstStyle/>
          <a:p>
            <a:pPr algn="just">
              <a:lnSpc>
                <a:spcPct val="120000"/>
              </a:lnSpc>
              <a:defRPr/>
            </a:pPr>
            <a:r>
              <a:rPr lang="en-US" sz="1800" b="1" dirty="0" smtClean="0">
                <a:solidFill>
                  <a:schemeClr val="tx1"/>
                </a:solidFill>
                <a:ea typeface="+mn-ea"/>
              </a:rPr>
              <a:t>Single Loss </a:t>
            </a:r>
            <a:r>
              <a:rPr lang="en-US" sz="1800" b="1" dirty="0">
                <a:solidFill>
                  <a:schemeClr val="tx1"/>
                </a:solidFill>
              </a:rPr>
              <a:t>E</a:t>
            </a:r>
            <a:r>
              <a:rPr lang="en-US" sz="1800" b="1" dirty="0" smtClean="0">
                <a:solidFill>
                  <a:schemeClr val="tx1"/>
                </a:solidFill>
                <a:ea typeface="+mn-ea"/>
              </a:rPr>
              <a:t>xpectancy (SLE) - </a:t>
            </a:r>
            <a:r>
              <a:rPr lang="en-US" sz="1400" dirty="0" smtClean="0">
                <a:solidFill>
                  <a:schemeClr val="tx1"/>
                </a:solidFill>
              </a:rPr>
              <a:t>Represents the expected loss from a single occurrence of the threat.</a:t>
            </a:r>
          </a:p>
          <a:p>
            <a:pPr algn="just">
              <a:lnSpc>
                <a:spcPct val="120000"/>
              </a:lnSpc>
              <a:defRPr/>
            </a:pPr>
            <a:r>
              <a:rPr lang="en-US" sz="1800" b="1" dirty="0" smtClean="0">
                <a:solidFill>
                  <a:schemeClr val="tx1"/>
                </a:solidFill>
                <a:ea typeface="+mn-ea"/>
              </a:rPr>
              <a:t>Asset </a:t>
            </a:r>
            <a:r>
              <a:rPr lang="en-US" sz="1800" b="1" dirty="0">
                <a:solidFill>
                  <a:schemeClr val="tx1"/>
                </a:solidFill>
              </a:rPr>
              <a:t>V</a:t>
            </a:r>
            <a:r>
              <a:rPr lang="en-US" sz="1800" b="1" dirty="0" smtClean="0">
                <a:solidFill>
                  <a:schemeClr val="tx1"/>
                </a:solidFill>
                <a:ea typeface="+mn-ea"/>
              </a:rPr>
              <a:t>alue (AV) - </a:t>
            </a:r>
            <a:r>
              <a:rPr lang="en-US" sz="1400" dirty="0" smtClean="0">
                <a:solidFill>
                  <a:schemeClr val="tx1"/>
                </a:solidFill>
              </a:rPr>
              <a:t>Includes the cost of development or purchase price, deployment, and maintenance. </a:t>
            </a:r>
          </a:p>
          <a:p>
            <a:pPr algn="just">
              <a:lnSpc>
                <a:spcPct val="120000"/>
              </a:lnSpc>
              <a:defRPr/>
            </a:pPr>
            <a:r>
              <a:rPr lang="en-US" sz="1800" b="1" dirty="0" smtClean="0">
                <a:solidFill>
                  <a:schemeClr val="tx1"/>
                </a:solidFill>
                <a:ea typeface="+mn-ea"/>
              </a:rPr>
              <a:t>Exposure </a:t>
            </a:r>
            <a:r>
              <a:rPr lang="en-US" sz="1800" b="1" dirty="0">
                <a:solidFill>
                  <a:schemeClr val="tx1"/>
                </a:solidFill>
              </a:rPr>
              <a:t>F</a:t>
            </a:r>
            <a:r>
              <a:rPr lang="en-US" sz="1800" b="1" dirty="0" smtClean="0">
                <a:solidFill>
                  <a:schemeClr val="tx1"/>
                </a:solidFill>
                <a:ea typeface="+mn-ea"/>
              </a:rPr>
              <a:t>actor (EF) - </a:t>
            </a:r>
            <a:r>
              <a:rPr lang="en-US" sz="1400" dirty="0" smtClean="0">
                <a:solidFill>
                  <a:schemeClr val="tx1"/>
                </a:solidFill>
              </a:rPr>
              <a:t>An estimate of the degree of destruction that could occur. </a:t>
            </a:r>
            <a:endParaRPr lang="en-US" sz="900" b="1" dirty="0" smtClean="0">
              <a:solidFill>
                <a:schemeClr val="tx1"/>
              </a:solidFill>
            </a:endParaRPr>
          </a:p>
          <a:p>
            <a:pPr algn="just">
              <a:lnSpc>
                <a:spcPct val="120000"/>
              </a:lnSpc>
              <a:defRPr/>
            </a:pPr>
            <a:r>
              <a:rPr lang="en-US" sz="1800" b="1" dirty="0" smtClean="0">
                <a:solidFill>
                  <a:schemeClr val="tx1"/>
                </a:solidFill>
                <a:ea typeface="+mn-ea"/>
              </a:rPr>
              <a:t>Annualized </a:t>
            </a:r>
            <a:r>
              <a:rPr lang="en-US" sz="1800" b="1" dirty="0">
                <a:solidFill>
                  <a:schemeClr val="tx1"/>
                </a:solidFill>
              </a:rPr>
              <a:t>L</a:t>
            </a:r>
            <a:r>
              <a:rPr lang="en-US" sz="1800" b="1" dirty="0" smtClean="0">
                <a:solidFill>
                  <a:schemeClr val="tx1"/>
                </a:solidFill>
                <a:ea typeface="+mn-ea"/>
              </a:rPr>
              <a:t>oss </a:t>
            </a:r>
            <a:r>
              <a:rPr lang="en-US" sz="1800" b="1" dirty="0">
                <a:solidFill>
                  <a:schemeClr val="tx1"/>
                </a:solidFill>
              </a:rPr>
              <a:t>E</a:t>
            </a:r>
            <a:r>
              <a:rPr lang="en-US" sz="1800" b="1" dirty="0" smtClean="0">
                <a:solidFill>
                  <a:schemeClr val="tx1"/>
                </a:solidFill>
                <a:ea typeface="+mn-ea"/>
              </a:rPr>
              <a:t>xpectancy (ALE) - </a:t>
            </a:r>
            <a:r>
              <a:rPr lang="en-US" sz="1400" dirty="0" smtClean="0">
                <a:solidFill>
                  <a:schemeClr val="tx1"/>
                </a:solidFill>
              </a:rPr>
              <a:t>Addresses the cost to the organization if it does nothing to counter existing threats. </a:t>
            </a:r>
          </a:p>
          <a:p>
            <a:pPr algn="just">
              <a:lnSpc>
                <a:spcPct val="120000"/>
              </a:lnSpc>
              <a:defRPr/>
            </a:pPr>
            <a:r>
              <a:rPr lang="en-US" sz="1800" b="1" dirty="0" smtClean="0">
                <a:solidFill>
                  <a:schemeClr val="tx1"/>
                </a:solidFill>
                <a:ea typeface="+mn-ea"/>
              </a:rPr>
              <a:t>Annualized </a:t>
            </a:r>
            <a:r>
              <a:rPr lang="en-US" sz="1800" b="1" dirty="0">
                <a:solidFill>
                  <a:schemeClr val="tx1"/>
                </a:solidFill>
              </a:rPr>
              <a:t>R</a:t>
            </a:r>
            <a:r>
              <a:rPr lang="en-US" sz="1800" b="1" dirty="0" smtClean="0">
                <a:solidFill>
                  <a:schemeClr val="tx1"/>
                </a:solidFill>
                <a:ea typeface="+mn-ea"/>
              </a:rPr>
              <a:t>ate of Occurrence (ARO) - </a:t>
            </a:r>
            <a:r>
              <a:rPr lang="en-US" sz="1400" dirty="0" smtClean="0">
                <a:solidFill>
                  <a:schemeClr val="tx1"/>
                </a:solidFill>
              </a:rPr>
              <a:t>Estimates the frequency of an event and is used to calculate </a:t>
            </a:r>
            <a:r>
              <a:rPr lang="en-US" sz="1400" dirty="0" smtClean="0"/>
              <a:t>the ALE.</a:t>
            </a:r>
            <a:endParaRPr lang="en-US" sz="900" b="1" dirty="0">
              <a:solidFill>
                <a:schemeClr val="hlink"/>
              </a:solidFill>
            </a:endParaRPr>
          </a:p>
        </p:txBody>
      </p:sp>
      <p:sp>
        <p:nvSpPr>
          <p:cNvPr id="21506" name="Rectangle 2"/>
          <p:cNvSpPr>
            <a:spLocks noGrp="1" noChangeArrowheads="1"/>
          </p:cNvSpPr>
          <p:nvPr>
            <p:ph type="title"/>
          </p:nvPr>
        </p:nvSpPr>
        <p:spPr>
          <a:xfrm>
            <a:off x="1103087" y="118620"/>
            <a:ext cx="7920996" cy="447437"/>
          </a:xfrm>
        </p:spPr>
        <p:txBody>
          <a:bodyPr>
            <a:normAutofit fontScale="90000"/>
          </a:bodyPr>
          <a:lstStyle/>
          <a:p>
            <a:pPr eaLnBrk="1" hangingPunct="1"/>
            <a:r>
              <a:rPr lang="en-US" dirty="0">
                <a:latin typeface="Arial" charset="0"/>
              </a:rPr>
              <a:t/>
            </a:r>
            <a:br>
              <a:rPr lang="en-US" dirty="0">
                <a:latin typeface="Arial" charset="0"/>
              </a:rPr>
            </a:br>
            <a:r>
              <a:rPr lang="en-US" sz="2400" dirty="0"/>
              <a:t>Single Loss Expectancy Quantitative Risk </a:t>
            </a:r>
            <a:r>
              <a:rPr lang="en-US" sz="2400" dirty="0" smtClean="0"/>
              <a:t>Analysis </a:t>
            </a:r>
            <a:r>
              <a:rPr lang="en-US" sz="2400" dirty="0">
                <a:latin typeface="Arial" charset="0"/>
              </a:rPr>
              <a:t>Cont.</a:t>
            </a:r>
          </a:p>
        </p:txBody>
      </p:sp>
      <p:pic>
        <p:nvPicPr>
          <p:cNvPr id="4" name="Picture 2"/>
          <p:cNvPicPr>
            <a:picLocks noChangeAspect="1" noChangeArrowheads="1"/>
          </p:cNvPicPr>
          <p:nvPr/>
        </p:nvPicPr>
        <p:blipFill>
          <a:blip r:embed="rId3" cstate="email">
            <a:extLst>
              <a:ext uri="{28A0092B-C50C-407E-A947-70E740481C1C}">
                <a14:useLocalDpi xmlns:a14="http://schemas.microsoft.com/office/drawing/2010/main" val="0"/>
              </a:ext>
            </a:extLst>
          </a:blip>
          <a:srcRect l="5243" t="2226" b="48795"/>
          <a:stretch>
            <a:fillRect/>
          </a:stretch>
        </p:blipFill>
        <p:spPr bwMode="auto">
          <a:xfrm>
            <a:off x="1395483" y="621157"/>
            <a:ext cx="2895600" cy="1044575"/>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pic>
        <p:nvPicPr>
          <p:cNvPr id="5" name="Picture 4"/>
          <p:cNvPicPr>
            <a:picLocks noChangeAspect="1" noChangeArrowheads="1"/>
          </p:cNvPicPr>
          <p:nvPr/>
        </p:nvPicPr>
        <p:blipFill>
          <a:blip r:embed="rId4" cstate="email">
            <a:extLst>
              <a:ext uri="{28A0092B-C50C-407E-A947-70E740481C1C}">
                <a14:useLocalDpi xmlns:a14="http://schemas.microsoft.com/office/drawing/2010/main" val="0"/>
              </a:ext>
            </a:extLst>
          </a:blip>
          <a:srcRect b="53433"/>
          <a:stretch>
            <a:fillRect/>
          </a:stretch>
        </p:blipFill>
        <p:spPr bwMode="auto">
          <a:xfrm>
            <a:off x="4796410" y="621156"/>
            <a:ext cx="2895600" cy="1044575"/>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97328976"/>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04996" name="Rectangle 4"/>
          <p:cNvSpPr>
            <a:spLocks noGrp="1" noChangeArrowheads="1"/>
          </p:cNvSpPr>
          <p:nvPr>
            <p:ph type="body" sz="quarter" idx="10"/>
          </p:nvPr>
        </p:nvSpPr>
        <p:spPr>
          <a:xfrm>
            <a:off x="972456" y="797015"/>
            <a:ext cx="7844541" cy="2376919"/>
          </a:xfrm>
        </p:spPr>
        <p:txBody>
          <a:bodyPr/>
          <a:lstStyle/>
          <a:p>
            <a:pPr marL="0" indent="0">
              <a:buNone/>
              <a:defRPr/>
            </a:pPr>
            <a:r>
              <a:rPr lang="en-US" b="1" u="sng" dirty="0" smtClean="0">
                <a:ea typeface="+mn-ea"/>
              </a:rPr>
              <a:t>Flood threat</a:t>
            </a:r>
          </a:p>
          <a:p>
            <a:pPr lvl="1">
              <a:defRPr/>
            </a:pPr>
            <a:r>
              <a:rPr lang="en-US" dirty="0" smtClean="0"/>
              <a:t>Exposure Factor is:	 </a:t>
            </a:r>
            <a:r>
              <a:rPr lang="en-US" dirty="0" smtClean="0">
                <a:solidFill>
                  <a:srgbClr val="0070C0"/>
                </a:solidFill>
              </a:rPr>
              <a:t> </a:t>
            </a:r>
            <a:r>
              <a:rPr lang="en-US" b="1" dirty="0" smtClean="0">
                <a:solidFill>
                  <a:srgbClr val="0070C0"/>
                </a:solidFill>
              </a:rPr>
              <a:t>60</a:t>
            </a:r>
            <a:r>
              <a:rPr lang="en-US" dirty="0" smtClean="0">
                <a:solidFill>
                  <a:srgbClr val="0070C0"/>
                </a:solidFill>
              </a:rPr>
              <a:t> </a:t>
            </a:r>
            <a:r>
              <a:rPr lang="en-US" dirty="0" smtClean="0"/>
              <a:t>percent </a:t>
            </a:r>
          </a:p>
          <a:p>
            <a:pPr lvl="1">
              <a:defRPr/>
            </a:pPr>
            <a:r>
              <a:rPr lang="en-US" dirty="0" smtClean="0"/>
              <a:t>AV of the enterprise is:	$</a:t>
            </a:r>
            <a:r>
              <a:rPr lang="en-US" b="1" dirty="0" smtClean="0">
                <a:solidFill>
                  <a:schemeClr val="accent2"/>
                </a:solidFill>
              </a:rPr>
              <a:t>10,000,000</a:t>
            </a:r>
          </a:p>
          <a:p>
            <a:pPr lvl="1">
              <a:defRPr/>
            </a:pPr>
            <a:endParaRPr lang="en-US" b="1" dirty="0" smtClean="0">
              <a:solidFill>
                <a:schemeClr val="accent2"/>
              </a:solidFill>
            </a:endParaRPr>
          </a:p>
          <a:p>
            <a:pPr lvl="1">
              <a:defRPr/>
            </a:pPr>
            <a:r>
              <a:rPr lang="en-US" dirty="0" smtClean="0"/>
              <a:t>SLE is:			$</a:t>
            </a:r>
            <a:r>
              <a:rPr lang="en-US" b="1" dirty="0" smtClean="0">
                <a:solidFill>
                  <a:schemeClr val="accent2"/>
                </a:solidFill>
              </a:rPr>
              <a:t>10,000,000</a:t>
            </a:r>
            <a:r>
              <a:rPr lang="en-US" dirty="0" smtClean="0"/>
              <a:t> * </a:t>
            </a:r>
            <a:r>
              <a:rPr lang="en-US" b="1" dirty="0" smtClean="0">
                <a:solidFill>
                  <a:srgbClr val="0070C0"/>
                </a:solidFill>
              </a:rPr>
              <a:t>.60</a:t>
            </a:r>
          </a:p>
          <a:p>
            <a:pPr lvl="1">
              <a:defRPr/>
            </a:pPr>
            <a:r>
              <a:rPr lang="en-US" dirty="0" smtClean="0"/>
              <a:t>SLE is equal to:	</a:t>
            </a:r>
            <a:r>
              <a:rPr lang="en-US" b="1" dirty="0" smtClean="0">
                <a:solidFill>
                  <a:schemeClr val="hlink"/>
                </a:solidFill>
              </a:rPr>
              <a:t>	</a:t>
            </a:r>
            <a:r>
              <a:rPr lang="en-US" dirty="0" smtClean="0"/>
              <a:t>$ </a:t>
            </a:r>
            <a:r>
              <a:rPr lang="en-US" b="1" dirty="0" smtClean="0">
                <a:solidFill>
                  <a:srgbClr val="92D050"/>
                </a:solidFill>
              </a:rPr>
              <a:t>6,000,000</a:t>
            </a:r>
          </a:p>
          <a:p>
            <a:pPr>
              <a:buFont typeface="Wingdings" pitchFamily="2" charset="2"/>
              <a:buChar char="§"/>
              <a:defRPr/>
            </a:pPr>
            <a:endParaRPr lang="en-US" b="1" dirty="0" smtClean="0">
              <a:solidFill>
                <a:srgbClr val="009900"/>
              </a:solidFill>
              <a:ea typeface="+mn-ea"/>
            </a:endParaRPr>
          </a:p>
        </p:txBody>
      </p:sp>
      <p:sp>
        <p:nvSpPr>
          <p:cNvPr id="23555" name="Rectangle 3"/>
          <p:cNvSpPr>
            <a:spLocks noGrp="1" noChangeArrowheads="1"/>
          </p:cNvSpPr>
          <p:nvPr>
            <p:ph type="title"/>
          </p:nvPr>
        </p:nvSpPr>
        <p:spPr>
          <a:xfrm>
            <a:off x="522514" y="75084"/>
            <a:ext cx="8443511" cy="505494"/>
          </a:xfrm>
        </p:spPr>
        <p:txBody>
          <a:bodyPr/>
          <a:lstStyle/>
          <a:p>
            <a:pPr eaLnBrk="1" hangingPunct="1"/>
            <a:r>
              <a:rPr lang="en-US" dirty="0">
                <a:latin typeface="Arial" charset="0"/>
              </a:rPr>
              <a:t/>
            </a:r>
            <a:br>
              <a:rPr lang="en-US" dirty="0">
                <a:latin typeface="Arial" charset="0"/>
              </a:rPr>
            </a:br>
            <a:r>
              <a:rPr lang="en-US" sz="2400" dirty="0"/>
              <a:t>Single Loss Expectancy Quantitative Risk </a:t>
            </a:r>
            <a:r>
              <a:rPr lang="en-US" sz="2400" dirty="0" smtClean="0"/>
              <a:t>Analysis </a:t>
            </a:r>
            <a:r>
              <a:rPr lang="en-US" sz="2400" dirty="0">
                <a:latin typeface="Arial" charset="0"/>
              </a:rPr>
              <a:t>Cont.</a:t>
            </a:r>
          </a:p>
        </p:txBody>
      </p:sp>
      <p:pic>
        <p:nvPicPr>
          <p:cNvPr id="5" name="Picture 4"/>
          <p:cNvPicPr>
            <a:picLocks noChangeAspect="1"/>
          </p:cNvPicPr>
          <p:nvPr/>
        </p:nvPicPr>
        <p:blipFill>
          <a:blip r:embed="rId2"/>
          <a:stretch>
            <a:fillRect/>
          </a:stretch>
        </p:blipFill>
        <p:spPr>
          <a:xfrm>
            <a:off x="1814287" y="3147266"/>
            <a:ext cx="5428342" cy="2339134"/>
          </a:xfrm>
          <a:prstGeom prst="rect">
            <a:avLst/>
          </a:prstGeom>
        </p:spPr>
      </p:pic>
    </p:spTree>
    <p:extLst>
      <p:ext uri="{BB962C8B-B14F-4D97-AF65-F5344CB8AC3E}">
        <p14:creationId xmlns:p14="http://schemas.microsoft.com/office/powerpoint/2010/main" val="756856188"/>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00900" name="Rectangle 4"/>
          <p:cNvSpPr>
            <a:spLocks noGrp="1" noChangeArrowheads="1"/>
          </p:cNvSpPr>
          <p:nvPr>
            <p:ph type="body" sz="quarter" idx="10"/>
          </p:nvPr>
        </p:nvSpPr>
        <p:spPr>
          <a:xfrm>
            <a:off x="455710" y="3260885"/>
            <a:ext cx="8578850" cy="2240030"/>
          </a:xfrm>
        </p:spPr>
        <p:txBody>
          <a:bodyPr/>
          <a:lstStyle/>
          <a:p>
            <a:pPr marL="0" indent="0">
              <a:buNone/>
              <a:defRPr/>
            </a:pPr>
            <a:r>
              <a:rPr lang="en-US" b="1" u="sng" dirty="0" smtClean="0">
                <a:ea typeface="+mn-ea"/>
              </a:rPr>
              <a:t>Data entry error</a:t>
            </a:r>
          </a:p>
          <a:p>
            <a:pPr lvl="1">
              <a:defRPr/>
            </a:pPr>
            <a:r>
              <a:rPr lang="en-US" dirty="0" smtClean="0"/>
              <a:t>Exposure Factor is:	 	</a:t>
            </a:r>
            <a:r>
              <a:rPr lang="en-US" b="1" dirty="0" smtClean="0">
                <a:solidFill>
                  <a:srgbClr val="3E67A4"/>
                </a:solidFill>
              </a:rPr>
              <a:t>.001</a:t>
            </a:r>
            <a:r>
              <a:rPr lang="en-US" dirty="0" smtClean="0">
                <a:solidFill>
                  <a:srgbClr val="3E67A4"/>
                </a:solidFill>
              </a:rPr>
              <a:t> </a:t>
            </a:r>
            <a:r>
              <a:rPr lang="en-US" dirty="0" smtClean="0"/>
              <a:t>percent </a:t>
            </a:r>
          </a:p>
          <a:p>
            <a:pPr lvl="1">
              <a:defRPr/>
            </a:pPr>
            <a:r>
              <a:rPr lang="en-US" dirty="0" smtClean="0"/>
              <a:t>AV of the enterprise is:	$</a:t>
            </a:r>
            <a:r>
              <a:rPr lang="en-US" b="1" dirty="0" smtClean="0">
                <a:solidFill>
                  <a:schemeClr val="accent2"/>
                </a:solidFill>
              </a:rPr>
              <a:t>1,000,000</a:t>
            </a:r>
          </a:p>
          <a:p>
            <a:pPr lvl="1">
              <a:defRPr/>
            </a:pPr>
            <a:endParaRPr lang="en-US" sz="1400" b="1" dirty="0" smtClean="0">
              <a:solidFill>
                <a:schemeClr val="accent2"/>
              </a:solidFill>
            </a:endParaRPr>
          </a:p>
          <a:p>
            <a:pPr lvl="1">
              <a:defRPr/>
            </a:pPr>
            <a:r>
              <a:rPr lang="en-US" dirty="0" smtClean="0"/>
              <a:t>SLE is:			$</a:t>
            </a:r>
            <a:r>
              <a:rPr lang="en-US" b="1" dirty="0" smtClean="0">
                <a:solidFill>
                  <a:schemeClr val="accent2"/>
                </a:solidFill>
              </a:rPr>
              <a:t>1,000,000</a:t>
            </a:r>
            <a:r>
              <a:rPr lang="en-US" dirty="0" smtClean="0"/>
              <a:t> * </a:t>
            </a:r>
            <a:r>
              <a:rPr lang="en-US" b="1" dirty="0" smtClean="0">
                <a:solidFill>
                  <a:srgbClr val="3E67A4"/>
                </a:solidFill>
              </a:rPr>
              <a:t>.00001</a:t>
            </a:r>
          </a:p>
          <a:p>
            <a:pPr lvl="1">
              <a:defRPr/>
            </a:pPr>
            <a:r>
              <a:rPr lang="en-US" dirty="0" smtClean="0"/>
              <a:t>SLE is equal to:	</a:t>
            </a:r>
            <a:r>
              <a:rPr lang="en-US" b="1" dirty="0" smtClean="0">
                <a:solidFill>
                  <a:schemeClr val="hlink"/>
                </a:solidFill>
              </a:rPr>
              <a:t>	</a:t>
            </a:r>
            <a:r>
              <a:rPr lang="en-US" dirty="0" smtClean="0"/>
              <a:t>$ </a:t>
            </a:r>
            <a:r>
              <a:rPr lang="en-US" b="1" dirty="0" smtClean="0">
                <a:solidFill>
                  <a:srgbClr val="92D050"/>
                </a:solidFill>
              </a:rPr>
              <a:t>10</a:t>
            </a:r>
          </a:p>
        </p:txBody>
      </p:sp>
      <p:sp>
        <p:nvSpPr>
          <p:cNvPr id="22531" name="Rectangle 3"/>
          <p:cNvSpPr>
            <a:spLocks noGrp="1" noChangeArrowheads="1"/>
          </p:cNvSpPr>
          <p:nvPr>
            <p:ph type="title"/>
          </p:nvPr>
        </p:nvSpPr>
        <p:spPr>
          <a:xfrm>
            <a:off x="580570" y="75084"/>
            <a:ext cx="8472539" cy="447438"/>
          </a:xfrm>
        </p:spPr>
        <p:txBody>
          <a:bodyPr/>
          <a:lstStyle/>
          <a:p>
            <a:pPr eaLnBrk="1" hangingPunct="1"/>
            <a:r>
              <a:rPr lang="en-US" sz="2400" dirty="0" smtClean="0"/>
              <a:t>Single </a:t>
            </a:r>
            <a:r>
              <a:rPr lang="en-US" sz="2400" dirty="0"/>
              <a:t>Loss Expectancy Quantitative Risk </a:t>
            </a:r>
            <a:r>
              <a:rPr lang="en-US" sz="2400" dirty="0" smtClean="0"/>
              <a:t>Analysis </a:t>
            </a:r>
            <a:r>
              <a:rPr lang="en-US" sz="2400" dirty="0">
                <a:latin typeface="Arial" charset="0"/>
              </a:rPr>
              <a:t>Cont.</a:t>
            </a:r>
          </a:p>
        </p:txBody>
      </p:sp>
      <p:pic>
        <p:nvPicPr>
          <p:cNvPr id="2" name="Picture 1"/>
          <p:cNvPicPr>
            <a:picLocks noChangeAspect="1"/>
          </p:cNvPicPr>
          <p:nvPr/>
        </p:nvPicPr>
        <p:blipFill>
          <a:blip r:embed="rId2"/>
          <a:stretch>
            <a:fillRect/>
          </a:stretch>
        </p:blipFill>
        <p:spPr>
          <a:xfrm>
            <a:off x="1712686" y="499566"/>
            <a:ext cx="6342743" cy="2751634"/>
          </a:xfrm>
          <a:prstGeom prst="rect">
            <a:avLst/>
          </a:prstGeom>
        </p:spPr>
      </p:pic>
    </p:spTree>
    <p:extLst>
      <p:ext uri="{BB962C8B-B14F-4D97-AF65-F5344CB8AC3E}">
        <p14:creationId xmlns:p14="http://schemas.microsoft.com/office/powerpoint/2010/main" val="1087796519"/>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543060" y="521864"/>
            <a:ext cx="5646817" cy="2932538"/>
          </a:xfrm>
          <a:prstGeom prst="rect">
            <a:avLst/>
          </a:prstGeom>
        </p:spPr>
      </p:pic>
      <p:sp>
        <p:nvSpPr>
          <p:cNvPr id="2006019" name="Rectangle 3"/>
          <p:cNvSpPr>
            <a:spLocks noGrp="1" noChangeArrowheads="1"/>
          </p:cNvSpPr>
          <p:nvPr>
            <p:ph type="body" sz="quarter" idx="10"/>
          </p:nvPr>
        </p:nvSpPr>
        <p:spPr>
          <a:xfrm>
            <a:off x="461635" y="3454402"/>
            <a:ext cx="7172879" cy="2084346"/>
          </a:xfrm>
        </p:spPr>
        <p:txBody>
          <a:bodyPr/>
          <a:lstStyle/>
          <a:p>
            <a:pPr marL="0" indent="0">
              <a:buNone/>
              <a:defRPr/>
            </a:pPr>
            <a:r>
              <a:rPr lang="en-US" b="1" u="sng" dirty="0" smtClean="0">
                <a:ea typeface="+mn-ea"/>
              </a:rPr>
              <a:t>Data entry error</a:t>
            </a:r>
          </a:p>
          <a:p>
            <a:pPr lvl="1">
              <a:defRPr/>
            </a:pPr>
            <a:r>
              <a:rPr lang="en-US" dirty="0" err="1" smtClean="0"/>
              <a:t>SLE</a:t>
            </a:r>
            <a:r>
              <a:rPr lang="en-US" dirty="0" smtClean="0"/>
              <a:t> is:	 		 $ </a:t>
            </a:r>
            <a:r>
              <a:rPr lang="en-US" b="1" dirty="0" smtClean="0">
                <a:solidFill>
                  <a:srgbClr val="009900"/>
                </a:solidFill>
              </a:rPr>
              <a:t>10</a:t>
            </a:r>
            <a:endParaRPr lang="en-US" dirty="0" smtClean="0"/>
          </a:p>
          <a:p>
            <a:pPr lvl="1">
              <a:defRPr/>
            </a:pPr>
            <a:r>
              <a:rPr lang="en-US" dirty="0" err="1" smtClean="0"/>
              <a:t>ARO</a:t>
            </a:r>
            <a:r>
              <a:rPr lang="en-US" dirty="0" smtClean="0"/>
              <a:t> is:			</a:t>
            </a:r>
            <a:r>
              <a:rPr lang="en-US" b="1" dirty="0" smtClean="0">
                <a:solidFill>
                  <a:srgbClr val="9900CC"/>
                </a:solidFill>
              </a:rPr>
              <a:t>125,000</a:t>
            </a:r>
          </a:p>
          <a:p>
            <a:pPr lvl="1">
              <a:defRPr/>
            </a:pPr>
            <a:r>
              <a:rPr lang="en-US" dirty="0" smtClean="0"/>
              <a:t>ALE is:			$</a:t>
            </a:r>
            <a:r>
              <a:rPr lang="en-US" b="1" dirty="0" smtClean="0">
                <a:solidFill>
                  <a:srgbClr val="009900"/>
                </a:solidFill>
              </a:rPr>
              <a:t>10</a:t>
            </a:r>
            <a:r>
              <a:rPr lang="en-US" dirty="0" smtClean="0"/>
              <a:t> * </a:t>
            </a:r>
            <a:r>
              <a:rPr lang="en-US" b="1" dirty="0" smtClean="0">
                <a:solidFill>
                  <a:srgbClr val="9900CC"/>
                </a:solidFill>
              </a:rPr>
              <a:t>125,000</a:t>
            </a:r>
          </a:p>
          <a:p>
            <a:pPr lvl="1">
              <a:defRPr/>
            </a:pPr>
            <a:r>
              <a:rPr lang="en-US" dirty="0" smtClean="0"/>
              <a:t>ALE is equal to:	</a:t>
            </a:r>
            <a:r>
              <a:rPr lang="en-US" b="1" dirty="0" smtClean="0">
                <a:solidFill>
                  <a:schemeClr val="hlink"/>
                </a:solidFill>
              </a:rPr>
              <a:t>	</a:t>
            </a:r>
            <a:r>
              <a:rPr lang="en-US" dirty="0" smtClean="0"/>
              <a:t>$ </a:t>
            </a:r>
            <a:r>
              <a:rPr lang="en-US" b="1" dirty="0" smtClean="0">
                <a:solidFill>
                  <a:schemeClr val="folHlink"/>
                </a:solidFill>
              </a:rPr>
              <a:t>1,250,000</a:t>
            </a:r>
          </a:p>
          <a:p>
            <a:pPr>
              <a:buFont typeface="Wingdings" pitchFamily="2" charset="2"/>
              <a:buChar char="§"/>
              <a:defRPr/>
            </a:pPr>
            <a:endParaRPr lang="en-US" b="1" dirty="0" smtClean="0">
              <a:solidFill>
                <a:srgbClr val="009900"/>
              </a:solidFill>
              <a:ea typeface="+mn-ea"/>
            </a:endParaRPr>
          </a:p>
        </p:txBody>
      </p:sp>
      <p:sp>
        <p:nvSpPr>
          <p:cNvPr id="24578" name="Rectangle 2"/>
          <p:cNvSpPr>
            <a:spLocks noGrp="1" noChangeArrowheads="1"/>
          </p:cNvSpPr>
          <p:nvPr>
            <p:ph type="title"/>
          </p:nvPr>
        </p:nvSpPr>
        <p:spPr>
          <a:xfrm>
            <a:off x="377370" y="104113"/>
            <a:ext cx="8661225" cy="432922"/>
          </a:xfrm>
        </p:spPr>
        <p:txBody>
          <a:bodyPr/>
          <a:lstStyle/>
          <a:p>
            <a:pPr eaLnBrk="1" hangingPunct="1"/>
            <a:r>
              <a:rPr lang="en-US" dirty="0">
                <a:latin typeface="Arial" charset="0"/>
              </a:rPr>
              <a:t/>
            </a:r>
            <a:br>
              <a:rPr lang="en-US" dirty="0">
                <a:latin typeface="Arial" charset="0"/>
              </a:rPr>
            </a:br>
            <a:r>
              <a:rPr lang="en-US" sz="2400" dirty="0" smtClean="0">
                <a:latin typeface="Arial" charset="0"/>
              </a:rPr>
              <a:t>Annualized Rate of Occurrence </a:t>
            </a:r>
            <a:r>
              <a:rPr lang="en-US" sz="2400" dirty="0" smtClean="0"/>
              <a:t>Quantitative Risk Analysis</a:t>
            </a:r>
            <a:endParaRPr lang="en-US" sz="2400" dirty="0">
              <a:latin typeface="Arial" charset="0"/>
            </a:endParaRPr>
          </a:p>
        </p:txBody>
      </p:sp>
      <p:sp>
        <p:nvSpPr>
          <p:cNvPr id="2006021" name="Rectangle 5"/>
          <p:cNvSpPr>
            <a:spLocks noChangeArrowheads="1"/>
          </p:cNvSpPr>
          <p:nvPr/>
        </p:nvSpPr>
        <p:spPr bwMode="auto">
          <a:xfrm>
            <a:off x="5444594" y="1727585"/>
            <a:ext cx="3179763" cy="2936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296" tIns="36576" rIns="82296" bIns="36576" anchorCtr="1">
            <a:spAutoFit/>
          </a:bodyPr>
          <a:lstStyle/>
          <a:p>
            <a:pPr defTabSz="814388"/>
            <a:r>
              <a:rPr lang="en-US" sz="1600" dirty="0"/>
              <a:t>Annualized Rate of Occurrence</a:t>
            </a:r>
          </a:p>
        </p:txBody>
      </p:sp>
      <p:sp>
        <p:nvSpPr>
          <p:cNvPr id="2006022" name="Rectangle 6"/>
          <p:cNvSpPr>
            <a:spLocks noChangeArrowheads="1"/>
          </p:cNvSpPr>
          <p:nvPr/>
        </p:nvSpPr>
        <p:spPr bwMode="auto">
          <a:xfrm>
            <a:off x="163629" y="1713071"/>
            <a:ext cx="2962275" cy="2936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296" tIns="36576" rIns="82296" bIns="36576" anchorCtr="1">
            <a:spAutoFit/>
          </a:bodyPr>
          <a:lstStyle/>
          <a:p>
            <a:pPr defTabSz="814388"/>
            <a:r>
              <a:rPr lang="en-US" sz="1600" dirty="0"/>
              <a:t>Annualized Loss Expectancy</a:t>
            </a:r>
          </a:p>
        </p:txBody>
      </p:sp>
    </p:spTree>
    <p:extLst>
      <p:ext uri="{BB962C8B-B14F-4D97-AF65-F5344CB8AC3E}">
        <p14:creationId xmlns:p14="http://schemas.microsoft.com/office/powerpoint/2010/main" val="728459239"/>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2"/>
          <a:stretch>
            <a:fillRect/>
          </a:stretch>
        </p:blipFill>
        <p:spPr>
          <a:xfrm>
            <a:off x="1543060" y="386663"/>
            <a:ext cx="5646817" cy="2850023"/>
          </a:xfrm>
          <a:prstGeom prst="rect">
            <a:avLst/>
          </a:prstGeom>
        </p:spPr>
      </p:pic>
      <p:sp>
        <p:nvSpPr>
          <p:cNvPr id="2007043" name="Rectangle 3"/>
          <p:cNvSpPr>
            <a:spLocks noGrp="1" noChangeArrowheads="1"/>
          </p:cNvSpPr>
          <p:nvPr>
            <p:ph type="body" sz="quarter" idx="10"/>
          </p:nvPr>
        </p:nvSpPr>
        <p:spPr>
          <a:xfrm>
            <a:off x="420914" y="3235214"/>
            <a:ext cx="8113486" cy="2152791"/>
          </a:xfrm>
        </p:spPr>
        <p:txBody>
          <a:bodyPr/>
          <a:lstStyle/>
          <a:p>
            <a:pPr marL="0" indent="0">
              <a:buNone/>
              <a:defRPr/>
            </a:pPr>
            <a:r>
              <a:rPr lang="en-US" b="1" u="sng" dirty="0" smtClean="0">
                <a:ea typeface="+mn-ea"/>
              </a:rPr>
              <a:t>Flood threat</a:t>
            </a:r>
          </a:p>
          <a:p>
            <a:pPr lvl="1">
              <a:defRPr/>
            </a:pPr>
            <a:r>
              <a:rPr lang="en-US" dirty="0" smtClean="0"/>
              <a:t>SLE is:	 		 $ </a:t>
            </a:r>
            <a:r>
              <a:rPr lang="en-US" b="1" dirty="0" smtClean="0">
                <a:solidFill>
                  <a:srgbClr val="009900"/>
                </a:solidFill>
              </a:rPr>
              <a:t>6,000,000</a:t>
            </a:r>
            <a:endParaRPr lang="en-US" dirty="0" smtClean="0"/>
          </a:p>
          <a:p>
            <a:pPr lvl="1">
              <a:defRPr/>
            </a:pPr>
            <a:r>
              <a:rPr lang="en-US" dirty="0" smtClean="0"/>
              <a:t>ARO is:			</a:t>
            </a:r>
            <a:r>
              <a:rPr lang="en-US" b="1" dirty="0" smtClean="0">
                <a:solidFill>
                  <a:srgbClr val="9900CC"/>
                </a:solidFill>
              </a:rPr>
              <a:t>.01</a:t>
            </a:r>
          </a:p>
          <a:p>
            <a:pPr lvl="1">
              <a:defRPr/>
            </a:pPr>
            <a:endParaRPr lang="en-US" b="1" dirty="0" smtClean="0">
              <a:solidFill>
                <a:schemeClr val="accent2"/>
              </a:solidFill>
            </a:endParaRPr>
          </a:p>
          <a:p>
            <a:pPr lvl="1">
              <a:defRPr/>
            </a:pPr>
            <a:r>
              <a:rPr lang="en-US" dirty="0" smtClean="0"/>
              <a:t>ALE is:			$ </a:t>
            </a:r>
            <a:r>
              <a:rPr lang="en-US" b="1" dirty="0" smtClean="0">
                <a:solidFill>
                  <a:srgbClr val="009900"/>
                </a:solidFill>
              </a:rPr>
              <a:t>6,000,000</a:t>
            </a:r>
            <a:r>
              <a:rPr lang="en-US" dirty="0" smtClean="0"/>
              <a:t> * </a:t>
            </a:r>
            <a:r>
              <a:rPr lang="en-US" b="1" dirty="0" smtClean="0">
                <a:solidFill>
                  <a:srgbClr val="9900CC"/>
                </a:solidFill>
              </a:rPr>
              <a:t>.01</a:t>
            </a:r>
          </a:p>
          <a:p>
            <a:pPr lvl="1">
              <a:defRPr/>
            </a:pPr>
            <a:r>
              <a:rPr lang="en-US" dirty="0" smtClean="0"/>
              <a:t>ALE is equal to:	</a:t>
            </a:r>
            <a:r>
              <a:rPr lang="en-US" b="1" dirty="0" smtClean="0">
                <a:solidFill>
                  <a:schemeClr val="hlink"/>
                </a:solidFill>
              </a:rPr>
              <a:t>	</a:t>
            </a:r>
            <a:r>
              <a:rPr lang="en-US" dirty="0" smtClean="0"/>
              <a:t>$ </a:t>
            </a:r>
            <a:r>
              <a:rPr lang="en-US" b="1" dirty="0" smtClean="0">
                <a:solidFill>
                  <a:schemeClr val="folHlink"/>
                </a:solidFill>
              </a:rPr>
              <a:t>60,000</a:t>
            </a:r>
          </a:p>
        </p:txBody>
      </p:sp>
      <p:sp>
        <p:nvSpPr>
          <p:cNvPr id="25602" name="Rectangle 2"/>
          <p:cNvSpPr>
            <a:spLocks noGrp="1" noChangeArrowheads="1"/>
          </p:cNvSpPr>
          <p:nvPr>
            <p:ph type="title"/>
          </p:nvPr>
        </p:nvSpPr>
        <p:spPr>
          <a:xfrm>
            <a:off x="1074055" y="75084"/>
            <a:ext cx="7979054" cy="374865"/>
          </a:xfrm>
        </p:spPr>
        <p:txBody>
          <a:bodyPr/>
          <a:lstStyle/>
          <a:p>
            <a:pPr eaLnBrk="1" hangingPunct="1"/>
            <a:r>
              <a:rPr lang="en-US" dirty="0">
                <a:latin typeface="Arial" charset="0"/>
              </a:rPr>
              <a:t/>
            </a:r>
            <a:br>
              <a:rPr lang="en-US" dirty="0">
                <a:latin typeface="Arial" charset="0"/>
              </a:rPr>
            </a:br>
            <a:r>
              <a:rPr lang="en-US" sz="2000" dirty="0">
                <a:latin typeface="Arial" charset="0"/>
              </a:rPr>
              <a:t>Annualized Rate of Occurrence </a:t>
            </a:r>
            <a:r>
              <a:rPr lang="en-US" sz="2000" dirty="0"/>
              <a:t>Quantitative Risk </a:t>
            </a:r>
            <a:r>
              <a:rPr lang="en-US" sz="2000" dirty="0" smtClean="0"/>
              <a:t>Analysis </a:t>
            </a:r>
            <a:r>
              <a:rPr lang="en-US" sz="2000" dirty="0">
                <a:latin typeface="Arial" charset="0"/>
              </a:rPr>
              <a:t>Cont.</a:t>
            </a:r>
          </a:p>
        </p:txBody>
      </p:sp>
      <p:sp>
        <p:nvSpPr>
          <p:cNvPr id="25605" name="Rectangle 5"/>
          <p:cNvSpPr>
            <a:spLocks noChangeArrowheads="1"/>
          </p:cNvSpPr>
          <p:nvPr/>
        </p:nvSpPr>
        <p:spPr bwMode="auto">
          <a:xfrm>
            <a:off x="5512872" y="1650718"/>
            <a:ext cx="3179763" cy="2936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296" tIns="36576" rIns="82296" bIns="36576" anchorCtr="1">
            <a:spAutoFit/>
          </a:bodyPr>
          <a:lstStyle/>
          <a:p>
            <a:pPr defTabSz="814388"/>
            <a:r>
              <a:rPr lang="en-US" sz="1600"/>
              <a:t>Annualized Rate of Occurrence</a:t>
            </a:r>
          </a:p>
        </p:txBody>
      </p:sp>
      <p:sp>
        <p:nvSpPr>
          <p:cNvPr id="25606" name="Rectangle 6"/>
          <p:cNvSpPr>
            <a:spLocks noChangeArrowheads="1"/>
          </p:cNvSpPr>
          <p:nvPr/>
        </p:nvSpPr>
        <p:spPr bwMode="auto">
          <a:xfrm>
            <a:off x="201246" y="1582445"/>
            <a:ext cx="2962275" cy="2936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296" tIns="36576" rIns="82296" bIns="36576" anchorCtr="1">
            <a:spAutoFit/>
          </a:bodyPr>
          <a:lstStyle/>
          <a:p>
            <a:pPr defTabSz="814388"/>
            <a:r>
              <a:rPr lang="en-US" sz="1600" dirty="0"/>
              <a:t>Annualized Loss Expectancy</a:t>
            </a:r>
          </a:p>
        </p:txBody>
      </p:sp>
    </p:spTree>
    <p:extLst>
      <p:ext uri="{BB962C8B-B14F-4D97-AF65-F5344CB8AC3E}">
        <p14:creationId xmlns:p14="http://schemas.microsoft.com/office/powerpoint/2010/main" val="976031190"/>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7" name="Rectangle 3"/>
          <p:cNvSpPr>
            <a:spLocks noGrp="1" noChangeArrowheads="1"/>
          </p:cNvSpPr>
          <p:nvPr>
            <p:ph type="body" sz="quarter" idx="10"/>
          </p:nvPr>
        </p:nvSpPr>
        <p:spPr>
          <a:xfrm>
            <a:off x="457423" y="614165"/>
            <a:ext cx="8578850" cy="1475892"/>
          </a:xfrm>
        </p:spPr>
        <p:txBody>
          <a:bodyPr/>
          <a:lstStyle/>
          <a:p>
            <a:pPr algn="just"/>
            <a:r>
              <a:rPr lang="en-US" sz="2000" dirty="0" smtClean="0"/>
              <a:t>It is necessary to perform a quantitative risk analysis for all threats identified during the threat identification process. </a:t>
            </a:r>
          </a:p>
          <a:p>
            <a:pPr algn="just"/>
            <a:r>
              <a:rPr lang="en-US" sz="2000" dirty="0" smtClean="0">
                <a:solidFill>
                  <a:schemeClr val="tx1"/>
                </a:solidFill>
              </a:rPr>
              <a:t>Then prioritize the threats and address the most serious threat first to enable management to focus resources where they do the most good</a:t>
            </a:r>
            <a:r>
              <a:rPr lang="en-US" sz="2000" dirty="0" smtClean="0"/>
              <a:t>. </a:t>
            </a:r>
            <a:endParaRPr lang="en-US" sz="2000" dirty="0"/>
          </a:p>
        </p:txBody>
      </p:sp>
      <p:sp>
        <p:nvSpPr>
          <p:cNvPr id="26626" name="Rectangle 2"/>
          <p:cNvSpPr>
            <a:spLocks noGrp="1" noChangeArrowheads="1"/>
          </p:cNvSpPr>
          <p:nvPr>
            <p:ph type="title"/>
          </p:nvPr>
        </p:nvSpPr>
        <p:spPr>
          <a:xfrm>
            <a:off x="1161143" y="60570"/>
            <a:ext cx="7804882" cy="490979"/>
          </a:xfrm>
        </p:spPr>
        <p:txBody>
          <a:bodyPr/>
          <a:lstStyle/>
          <a:p>
            <a:r>
              <a:rPr lang="en-US" sz="1800" dirty="0" smtClean="0">
                <a:latin typeface="Arial" charset="0"/>
              </a:rPr>
              <a:t/>
            </a:r>
            <a:br>
              <a:rPr lang="en-US" sz="1800" dirty="0" smtClean="0">
                <a:latin typeface="Arial" charset="0"/>
              </a:rPr>
            </a:br>
            <a:r>
              <a:rPr lang="en-US" dirty="0" smtClean="0"/>
              <a:t>Quantitative Risk Analysis</a:t>
            </a:r>
            <a:endParaRPr lang="en-US" dirty="0"/>
          </a:p>
        </p:txBody>
      </p:sp>
      <p:pic>
        <p:nvPicPr>
          <p:cNvPr id="2" name="Picture 1"/>
          <p:cNvPicPr>
            <a:picLocks noChangeAspect="1"/>
          </p:cNvPicPr>
          <p:nvPr/>
        </p:nvPicPr>
        <p:blipFill>
          <a:blip r:embed="rId2"/>
          <a:stretch>
            <a:fillRect/>
          </a:stretch>
        </p:blipFill>
        <p:spPr>
          <a:xfrm>
            <a:off x="905521" y="2476194"/>
            <a:ext cx="7803049" cy="3009900"/>
          </a:xfrm>
          <a:prstGeom prst="rect">
            <a:avLst/>
          </a:prstGeom>
        </p:spPr>
      </p:pic>
      <p:pic>
        <p:nvPicPr>
          <p:cNvPr id="3" name="Picture 2"/>
          <p:cNvPicPr>
            <a:picLocks noChangeAspect="1"/>
          </p:cNvPicPr>
          <p:nvPr/>
        </p:nvPicPr>
        <p:blipFill>
          <a:blip r:embed="rId3"/>
          <a:stretch>
            <a:fillRect/>
          </a:stretch>
        </p:blipFill>
        <p:spPr>
          <a:xfrm>
            <a:off x="3098800" y="2133599"/>
            <a:ext cx="2933700" cy="537029"/>
          </a:xfrm>
          <a:prstGeom prst="rect">
            <a:avLst/>
          </a:prstGeom>
        </p:spPr>
      </p:pic>
    </p:spTree>
    <p:extLst>
      <p:ext uri="{BB962C8B-B14F-4D97-AF65-F5344CB8AC3E}">
        <p14:creationId xmlns:p14="http://schemas.microsoft.com/office/powerpoint/2010/main" val="345734729"/>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3796202" y="3252243"/>
            <a:ext cx="3083570" cy="2335757"/>
          </a:xfrm>
          <a:prstGeom prst="rect">
            <a:avLst/>
          </a:prstGeom>
        </p:spPr>
      </p:pic>
      <p:sp>
        <p:nvSpPr>
          <p:cNvPr id="28675" name="Rectangle 3"/>
          <p:cNvSpPr>
            <a:spLocks noGrp="1" noChangeArrowheads="1"/>
          </p:cNvSpPr>
          <p:nvPr>
            <p:ph type="body" sz="quarter" idx="10"/>
          </p:nvPr>
        </p:nvSpPr>
        <p:spPr>
          <a:xfrm>
            <a:off x="399367" y="842950"/>
            <a:ext cx="8578850" cy="2703603"/>
          </a:xfrm>
        </p:spPr>
        <p:txBody>
          <a:bodyPr/>
          <a:lstStyle/>
          <a:p>
            <a:pPr algn="just"/>
            <a:r>
              <a:rPr lang="en-US" dirty="0" smtClean="0"/>
              <a:t>When the threats are identified and the risks are assessed, a protection strategy must be deployed to protect against the risks. </a:t>
            </a:r>
          </a:p>
          <a:p>
            <a:pPr algn="just"/>
            <a:r>
              <a:rPr lang="en-US" dirty="0" smtClean="0"/>
              <a:t>There are two very </a:t>
            </a:r>
            <a:r>
              <a:rPr lang="en-US" dirty="0" smtClean="0">
                <a:solidFill>
                  <a:schemeClr val="tx1"/>
                </a:solidFill>
              </a:rPr>
              <a:t>different methods to handle risks:</a:t>
            </a:r>
          </a:p>
          <a:p>
            <a:pPr marL="800100" lvl="1" indent="-342900" algn="just">
              <a:buFont typeface="Arial"/>
              <a:buChar char="•"/>
            </a:pPr>
            <a:r>
              <a:rPr lang="en-US" b="1" dirty="0">
                <a:solidFill>
                  <a:schemeClr val="tx1"/>
                </a:solidFill>
              </a:rPr>
              <a:t>Risk management -</a:t>
            </a:r>
            <a:r>
              <a:rPr lang="en-US" dirty="0">
                <a:solidFill>
                  <a:schemeClr val="tx1"/>
                </a:solidFill>
              </a:rPr>
              <a:t> </a:t>
            </a:r>
            <a:r>
              <a:rPr lang="en-US" dirty="0" smtClean="0">
                <a:solidFill>
                  <a:schemeClr val="tx1"/>
                </a:solidFill>
              </a:rPr>
              <a:t>Deploys </a:t>
            </a:r>
            <a:r>
              <a:rPr lang="en-US" dirty="0">
                <a:solidFill>
                  <a:schemeClr val="tx1"/>
                </a:solidFill>
              </a:rPr>
              <a:t>protection mechanisms to reduce risks to acceptable levels. </a:t>
            </a:r>
            <a:endParaRPr lang="en-US" dirty="0" smtClean="0">
              <a:solidFill>
                <a:schemeClr val="tx1"/>
              </a:solidFill>
            </a:endParaRPr>
          </a:p>
          <a:p>
            <a:pPr marL="800100" lvl="1" indent="-342900" algn="just">
              <a:buFont typeface="Arial"/>
              <a:buChar char="•"/>
            </a:pPr>
            <a:r>
              <a:rPr lang="en-US" b="1" dirty="0" smtClean="0">
                <a:solidFill>
                  <a:schemeClr val="tx1"/>
                </a:solidFill>
              </a:rPr>
              <a:t>Risk </a:t>
            </a:r>
            <a:r>
              <a:rPr lang="en-US" b="1" dirty="0">
                <a:solidFill>
                  <a:schemeClr val="tx1"/>
                </a:solidFill>
              </a:rPr>
              <a:t>avoidance -</a:t>
            </a:r>
            <a:r>
              <a:rPr lang="en-US" dirty="0">
                <a:solidFill>
                  <a:schemeClr val="tx1"/>
                </a:solidFill>
              </a:rPr>
              <a:t> </a:t>
            </a:r>
            <a:r>
              <a:rPr lang="en-US" dirty="0" smtClean="0">
                <a:solidFill>
                  <a:schemeClr val="tx1"/>
                </a:solidFill>
              </a:rPr>
              <a:t>Eliminates </a:t>
            </a:r>
            <a:r>
              <a:rPr lang="en-US" dirty="0"/>
              <a:t>risk by avoiding the threats </a:t>
            </a:r>
            <a:r>
              <a:rPr lang="en-US" dirty="0" smtClean="0"/>
              <a:t>altogether.</a:t>
            </a:r>
            <a:endParaRPr lang="en-US" dirty="0"/>
          </a:p>
        </p:txBody>
      </p:sp>
      <p:sp>
        <p:nvSpPr>
          <p:cNvPr id="28674" name="Rectangle 2"/>
          <p:cNvSpPr>
            <a:spLocks noGrp="1" noChangeArrowheads="1"/>
          </p:cNvSpPr>
          <p:nvPr>
            <p:ph type="title"/>
          </p:nvPr>
        </p:nvSpPr>
        <p:spPr>
          <a:xfrm>
            <a:off x="1233715" y="89598"/>
            <a:ext cx="7732310" cy="476465"/>
          </a:xfrm>
        </p:spPr>
        <p:txBody>
          <a:bodyPr/>
          <a:lstStyle/>
          <a:p>
            <a:r>
              <a:rPr lang="en-US" dirty="0" smtClean="0"/>
              <a:t>Methods of Handling Risks</a:t>
            </a:r>
            <a:endParaRPr lang="en-US" dirty="0"/>
          </a:p>
        </p:txBody>
      </p:sp>
    </p:spTree>
    <p:extLst>
      <p:ext uri="{BB962C8B-B14F-4D97-AF65-F5344CB8AC3E}">
        <p14:creationId xmlns:p14="http://schemas.microsoft.com/office/powerpoint/2010/main" val="1202120283"/>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9" name="Rectangle 3"/>
          <p:cNvSpPr>
            <a:spLocks noGrp="1" noChangeArrowheads="1"/>
          </p:cNvSpPr>
          <p:nvPr>
            <p:ph type="body" sz="quarter" idx="10"/>
          </p:nvPr>
        </p:nvSpPr>
        <p:spPr>
          <a:xfrm>
            <a:off x="239713" y="1136669"/>
            <a:ext cx="8578850" cy="4073964"/>
          </a:xfrm>
        </p:spPr>
        <p:txBody>
          <a:bodyPr/>
          <a:lstStyle/>
          <a:p>
            <a:pPr algn="just"/>
            <a:r>
              <a:rPr lang="en-US" dirty="0" smtClean="0"/>
              <a:t>Method deploys protection mechanisms to reduce risks to acceptable levels. </a:t>
            </a:r>
          </a:p>
          <a:p>
            <a:pPr algn="just"/>
            <a:r>
              <a:rPr lang="en-US" dirty="0" smtClean="0"/>
              <a:t>Risk management is perhaps the most basic and the most difficult aspect of building secure systems, because it requires a good knowledge of risks, risk environments, and mitigation methods.</a:t>
            </a:r>
          </a:p>
        </p:txBody>
      </p:sp>
      <p:sp>
        <p:nvSpPr>
          <p:cNvPr id="29698" name="Rectangle 2"/>
          <p:cNvSpPr>
            <a:spLocks noGrp="1" noChangeArrowheads="1"/>
          </p:cNvSpPr>
          <p:nvPr>
            <p:ph type="title"/>
          </p:nvPr>
        </p:nvSpPr>
        <p:spPr>
          <a:xfrm>
            <a:off x="1204686" y="104112"/>
            <a:ext cx="7761339" cy="723202"/>
          </a:xfrm>
        </p:spPr>
        <p:txBody>
          <a:bodyPr/>
          <a:lstStyle/>
          <a:p>
            <a:r>
              <a:rPr lang="en-US" dirty="0"/>
              <a:t/>
            </a:r>
            <a:br>
              <a:rPr lang="en-US" dirty="0"/>
            </a:br>
            <a:r>
              <a:rPr lang="en-US" dirty="0" smtClean="0"/>
              <a:t>Risk Management</a:t>
            </a:r>
            <a:endParaRPr lang="en-US" dirty="0"/>
          </a:p>
        </p:txBody>
      </p:sp>
    </p:spTree>
    <p:extLst>
      <p:ext uri="{BB962C8B-B14F-4D97-AF65-F5344CB8AC3E}">
        <p14:creationId xmlns:p14="http://schemas.microsoft.com/office/powerpoint/2010/main" val="49926081"/>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9" name="Rectangle 3"/>
          <p:cNvSpPr>
            <a:spLocks noGrp="1" noChangeArrowheads="1"/>
          </p:cNvSpPr>
          <p:nvPr>
            <p:ph type="body" sz="quarter" idx="10"/>
          </p:nvPr>
        </p:nvSpPr>
        <p:spPr>
          <a:xfrm>
            <a:off x="413881" y="759304"/>
            <a:ext cx="8578850" cy="3632113"/>
          </a:xfrm>
        </p:spPr>
        <p:txBody>
          <a:bodyPr/>
          <a:lstStyle/>
          <a:p>
            <a:pPr marL="0" indent="0" algn="just">
              <a:buNone/>
            </a:pPr>
            <a:r>
              <a:rPr lang="en-US" dirty="0" smtClean="0">
                <a:solidFill>
                  <a:schemeClr val="tx1"/>
                </a:solidFill>
              </a:rPr>
              <a:t>Not </a:t>
            </a:r>
            <a:r>
              <a:rPr lang="en-US" dirty="0">
                <a:solidFill>
                  <a:schemeClr val="tx1"/>
                </a:solidFill>
              </a:rPr>
              <a:t>all mitigation techniques are implemented based on the risk versus </a:t>
            </a:r>
            <a:r>
              <a:rPr lang="en-US" dirty="0"/>
              <a:t>cost formula used in the quantitative risk analysis:</a:t>
            </a:r>
          </a:p>
          <a:p>
            <a:pPr marL="800100" lvl="1" indent="-342900" algn="just">
              <a:buFont typeface="Arial"/>
              <a:buChar char="•"/>
            </a:pPr>
            <a:r>
              <a:rPr lang="en-US" dirty="0"/>
              <a:t>Internal system </a:t>
            </a:r>
            <a:r>
              <a:rPr lang="en-US" dirty="0" smtClean="0"/>
              <a:t>compromise</a:t>
            </a:r>
            <a:endParaRPr lang="en-US" dirty="0"/>
          </a:p>
          <a:p>
            <a:pPr marL="800100" lvl="1" indent="-342900" algn="just">
              <a:buFont typeface="Arial"/>
              <a:buChar char="•"/>
            </a:pPr>
            <a:r>
              <a:rPr lang="en-US" dirty="0"/>
              <a:t>Stolen customer data </a:t>
            </a:r>
          </a:p>
          <a:p>
            <a:pPr marL="800100" lvl="1" indent="-342900" algn="just">
              <a:buFont typeface="Arial"/>
              <a:buChar char="•"/>
            </a:pPr>
            <a:r>
              <a:rPr lang="en-US" dirty="0"/>
              <a:t>Phony transactions if </a:t>
            </a:r>
            <a:r>
              <a:rPr lang="en-US" dirty="0" smtClean="0"/>
              <a:t>external </a:t>
            </a:r>
            <a:r>
              <a:rPr lang="en-US" dirty="0"/>
              <a:t>server is broken </a:t>
            </a:r>
            <a:r>
              <a:rPr lang="en-US" dirty="0" smtClean="0"/>
              <a:t>into </a:t>
            </a:r>
          </a:p>
          <a:p>
            <a:pPr marL="800100" lvl="1" indent="-342900" algn="just">
              <a:buFont typeface="Arial"/>
              <a:buChar char="•"/>
            </a:pPr>
            <a:r>
              <a:rPr lang="en-US" dirty="0" smtClean="0"/>
              <a:t>Phony </a:t>
            </a:r>
            <a:r>
              <a:rPr lang="en-US" dirty="0"/>
              <a:t>transactions using a stolen customer PIN or smart </a:t>
            </a:r>
            <a:r>
              <a:rPr lang="en-US" dirty="0" smtClean="0"/>
              <a:t>card</a:t>
            </a:r>
            <a:endParaRPr lang="en-US" dirty="0"/>
          </a:p>
          <a:p>
            <a:pPr marL="800100" lvl="1" indent="-342900" algn="just">
              <a:buFont typeface="Arial"/>
              <a:buChar char="•"/>
            </a:pPr>
            <a:r>
              <a:rPr lang="en-US" dirty="0"/>
              <a:t>Insider attack on the system </a:t>
            </a:r>
            <a:r>
              <a:rPr lang="en-US" dirty="0" smtClean="0"/>
              <a:t>Data </a:t>
            </a:r>
            <a:r>
              <a:rPr lang="en-US" dirty="0"/>
              <a:t>input </a:t>
            </a:r>
            <a:r>
              <a:rPr lang="en-US" dirty="0" smtClean="0"/>
              <a:t>error</a:t>
            </a:r>
            <a:endParaRPr lang="en-US" dirty="0"/>
          </a:p>
          <a:p>
            <a:pPr marL="800100" lvl="1" indent="-342900" algn="just">
              <a:buFont typeface="Arial"/>
              <a:buChar char="•"/>
            </a:pPr>
            <a:r>
              <a:rPr lang="en-US" dirty="0"/>
              <a:t>Data center </a:t>
            </a:r>
            <a:r>
              <a:rPr lang="en-US" dirty="0" smtClean="0"/>
              <a:t>destruction</a:t>
            </a:r>
            <a:endParaRPr lang="en-US" dirty="0"/>
          </a:p>
        </p:txBody>
      </p:sp>
      <p:sp>
        <p:nvSpPr>
          <p:cNvPr id="29698" name="Rectangle 2"/>
          <p:cNvSpPr>
            <a:spLocks noGrp="1" noChangeArrowheads="1"/>
          </p:cNvSpPr>
          <p:nvPr>
            <p:ph type="title"/>
          </p:nvPr>
        </p:nvSpPr>
        <p:spPr>
          <a:xfrm>
            <a:off x="1219200" y="118626"/>
            <a:ext cx="7746825" cy="592579"/>
          </a:xfrm>
        </p:spPr>
        <p:txBody>
          <a:bodyPr/>
          <a:lstStyle/>
          <a:p>
            <a:r>
              <a:rPr lang="en-US" dirty="0"/>
              <a:t/>
            </a:r>
            <a:br>
              <a:rPr lang="en-US" dirty="0"/>
            </a:br>
            <a:r>
              <a:rPr lang="en-US" dirty="0" smtClean="0"/>
              <a:t>Risk Management </a:t>
            </a:r>
            <a:r>
              <a:rPr lang="en-US" dirty="0">
                <a:latin typeface="Arial" charset="0"/>
              </a:rPr>
              <a:t>Cont.</a:t>
            </a:r>
            <a:endParaRPr lang="en-US" dirty="0"/>
          </a:p>
        </p:txBody>
      </p:sp>
      <p:pic>
        <p:nvPicPr>
          <p:cNvPr id="2" name="Picture 1"/>
          <p:cNvPicPr>
            <a:picLocks noChangeAspect="1"/>
          </p:cNvPicPr>
          <p:nvPr/>
        </p:nvPicPr>
        <p:blipFill>
          <a:blip r:embed="rId2"/>
          <a:stretch>
            <a:fillRect/>
          </a:stretch>
        </p:blipFill>
        <p:spPr>
          <a:xfrm>
            <a:off x="4518650" y="3379847"/>
            <a:ext cx="3620515" cy="2261188"/>
          </a:xfrm>
          <a:prstGeom prst="rect">
            <a:avLst/>
          </a:prstGeom>
        </p:spPr>
      </p:pic>
    </p:spTree>
    <p:extLst>
      <p:ext uri="{BB962C8B-B14F-4D97-AF65-F5344CB8AC3E}">
        <p14:creationId xmlns:p14="http://schemas.microsoft.com/office/powerpoint/2010/main" val="142808708"/>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3" name="Rectangle 3"/>
          <p:cNvSpPr>
            <a:spLocks noGrp="1" noChangeArrowheads="1"/>
          </p:cNvSpPr>
          <p:nvPr>
            <p:ph type="body" sz="quarter" idx="10"/>
          </p:nvPr>
        </p:nvSpPr>
        <p:spPr>
          <a:xfrm>
            <a:off x="413885" y="592759"/>
            <a:ext cx="8578850" cy="2457819"/>
          </a:xfrm>
        </p:spPr>
        <p:txBody>
          <a:bodyPr/>
          <a:lstStyle/>
          <a:p>
            <a:pPr algn="just"/>
            <a:r>
              <a:rPr lang="en-US" dirty="0"/>
              <a:t>Using the risk avoidance approach, a company might decide against offering e-banking services as it is deemed too risky. </a:t>
            </a:r>
            <a:endParaRPr lang="en-US" dirty="0" smtClean="0"/>
          </a:p>
          <a:p>
            <a:pPr algn="just"/>
            <a:r>
              <a:rPr lang="en-US" dirty="0" smtClean="0"/>
              <a:t>Such </a:t>
            </a:r>
            <a:r>
              <a:rPr lang="en-US" dirty="0"/>
              <a:t>an attitude might be valid for some military organizations, but is usually not an option in the commercial world. </a:t>
            </a:r>
            <a:endParaRPr lang="en-US" dirty="0" smtClean="0"/>
          </a:p>
          <a:p>
            <a:pPr algn="just"/>
            <a:r>
              <a:rPr lang="en-US" dirty="0" smtClean="0"/>
              <a:t>Organizations </a:t>
            </a:r>
            <a:r>
              <a:rPr lang="en-US" dirty="0"/>
              <a:t>that can manage the risks are traditionally the most profitable.</a:t>
            </a:r>
          </a:p>
        </p:txBody>
      </p:sp>
      <p:sp>
        <p:nvSpPr>
          <p:cNvPr id="30722" name="Rectangle 2"/>
          <p:cNvSpPr>
            <a:spLocks noGrp="1" noChangeArrowheads="1"/>
          </p:cNvSpPr>
          <p:nvPr>
            <p:ph type="title"/>
          </p:nvPr>
        </p:nvSpPr>
        <p:spPr>
          <a:xfrm>
            <a:off x="1175657" y="89598"/>
            <a:ext cx="7790368" cy="447437"/>
          </a:xfrm>
        </p:spPr>
        <p:txBody>
          <a:bodyPr/>
          <a:lstStyle/>
          <a:p>
            <a:r>
              <a:rPr lang="en-US" dirty="0"/>
              <a:t/>
            </a:r>
            <a:br>
              <a:rPr lang="en-US" dirty="0"/>
            </a:br>
            <a:r>
              <a:rPr lang="en-US" dirty="0"/>
              <a:t>Risk </a:t>
            </a:r>
            <a:r>
              <a:rPr lang="en-US" dirty="0" smtClean="0"/>
              <a:t>Management </a:t>
            </a:r>
            <a:r>
              <a:rPr lang="en-US" dirty="0">
                <a:latin typeface="Arial" charset="0"/>
              </a:rPr>
              <a:t>Cont.</a:t>
            </a:r>
            <a:endParaRPr lang="en-US" dirty="0"/>
          </a:p>
        </p:txBody>
      </p:sp>
      <p:pic>
        <p:nvPicPr>
          <p:cNvPr id="2" name="Picture 1"/>
          <p:cNvPicPr>
            <a:picLocks noChangeAspect="1"/>
          </p:cNvPicPr>
          <p:nvPr/>
        </p:nvPicPr>
        <p:blipFill>
          <a:blip r:embed="rId2"/>
          <a:stretch>
            <a:fillRect/>
          </a:stretch>
        </p:blipFill>
        <p:spPr>
          <a:xfrm>
            <a:off x="3110597" y="2835868"/>
            <a:ext cx="2862202" cy="2723103"/>
          </a:xfrm>
          <a:prstGeom prst="rect">
            <a:avLst/>
          </a:prstGeom>
        </p:spPr>
      </p:pic>
    </p:spTree>
    <p:extLst>
      <p:ext uri="{BB962C8B-B14F-4D97-AF65-F5344CB8AC3E}">
        <p14:creationId xmlns:p14="http://schemas.microsoft.com/office/powerpoint/2010/main" val="4157430825"/>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2706007" y="1828347"/>
            <a:ext cx="3854450" cy="1481138"/>
          </a:xfrm>
        </p:spPr>
        <p:txBody>
          <a:bodyPr/>
          <a:lstStyle/>
          <a:p>
            <a:pPr eaLnBrk="1" hangingPunct="1"/>
            <a:r>
              <a:rPr lang="en-US" sz="2400" dirty="0" smtClean="0">
                <a:solidFill>
                  <a:schemeClr val="tx1"/>
                </a:solidFill>
              </a:rPr>
              <a:t>Security Architecture</a:t>
            </a:r>
          </a:p>
        </p:txBody>
      </p:sp>
    </p:spTree>
    <p:extLst>
      <p:ext uri="{BB962C8B-B14F-4D97-AF65-F5344CB8AC3E}">
        <p14:creationId xmlns:p14="http://schemas.microsoft.com/office/powerpoint/2010/main" val="2268174452"/>
      </p:ext>
    </p:extLst>
  </p:cSld>
  <p:clrMapOvr>
    <a:masterClrMapping/>
  </p:clrMapOvr>
  <p:transition>
    <p:wipe dir="r"/>
  </p:transition>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9" name="Rectangle 3"/>
          <p:cNvSpPr>
            <a:spLocks noGrp="1" noChangeArrowheads="1"/>
          </p:cNvSpPr>
          <p:nvPr>
            <p:ph type="body" sz="quarter" idx="10"/>
          </p:nvPr>
        </p:nvSpPr>
        <p:spPr>
          <a:xfrm>
            <a:off x="442913" y="715750"/>
            <a:ext cx="8578850" cy="3632113"/>
          </a:xfrm>
        </p:spPr>
        <p:txBody>
          <a:bodyPr/>
          <a:lstStyle/>
          <a:p>
            <a:pPr algn="just"/>
            <a:r>
              <a:rPr lang="en-US" dirty="0"/>
              <a:t>Today, Internet worms and other security threats spread across the world in a matter of minutes requiring that the security system, and the network itself, react instantaneously</a:t>
            </a:r>
            <a:r>
              <a:rPr lang="en-US" dirty="0" smtClean="0"/>
              <a:t>.</a:t>
            </a:r>
          </a:p>
          <a:p>
            <a:pPr algn="just"/>
            <a:r>
              <a:rPr lang="en-US" dirty="0"/>
              <a:t>C</a:t>
            </a:r>
            <a:r>
              <a:rPr lang="en-US" dirty="0" smtClean="0"/>
              <a:t>onsumer </a:t>
            </a:r>
            <a:r>
              <a:rPr lang="en-US" dirty="0"/>
              <a:t>endpoints, such as iPhones, BlackBerrys, netbooks, and thousands </a:t>
            </a:r>
            <a:r>
              <a:rPr lang="en-US" dirty="0">
                <a:solidFill>
                  <a:schemeClr val="tx1"/>
                </a:solidFill>
              </a:rPr>
              <a:t>of other devices, are becoming powerful substitutes for, or complements to, the traditional PC. </a:t>
            </a:r>
            <a:endParaRPr lang="en-US" dirty="0" smtClean="0">
              <a:solidFill>
                <a:schemeClr val="tx1"/>
              </a:solidFill>
            </a:endParaRPr>
          </a:p>
          <a:p>
            <a:pPr algn="just"/>
            <a:r>
              <a:rPr lang="en-US" dirty="0" smtClean="0">
                <a:solidFill>
                  <a:schemeClr val="tx1"/>
                </a:solidFill>
              </a:rPr>
              <a:t>More people use </a:t>
            </a:r>
            <a:r>
              <a:rPr lang="en-US" dirty="0">
                <a:solidFill>
                  <a:schemeClr val="tx1"/>
                </a:solidFill>
              </a:rPr>
              <a:t>these </a:t>
            </a:r>
            <a:r>
              <a:rPr lang="en-US" dirty="0"/>
              <a:t>devices to access enterprise information.</a:t>
            </a:r>
          </a:p>
        </p:txBody>
      </p:sp>
      <p:sp>
        <p:nvSpPr>
          <p:cNvPr id="29698" name="Rectangle 2"/>
          <p:cNvSpPr>
            <a:spLocks noGrp="1" noChangeArrowheads="1"/>
          </p:cNvSpPr>
          <p:nvPr>
            <p:ph type="title"/>
          </p:nvPr>
        </p:nvSpPr>
        <p:spPr>
          <a:xfrm>
            <a:off x="1190171" y="75084"/>
            <a:ext cx="7775854" cy="505494"/>
          </a:xfrm>
        </p:spPr>
        <p:txBody>
          <a:bodyPr/>
          <a:lstStyle/>
          <a:p>
            <a:r>
              <a:rPr lang="en-US" dirty="0"/>
              <a:t/>
            </a:r>
            <a:br>
              <a:rPr lang="en-US" dirty="0"/>
            </a:br>
            <a:r>
              <a:rPr lang="en-US" dirty="0" smtClean="0"/>
              <a:t>Borderless Networks</a:t>
            </a:r>
            <a:endParaRPr lang="en-US" dirty="0"/>
          </a:p>
        </p:txBody>
      </p:sp>
      <p:pic>
        <p:nvPicPr>
          <p:cNvPr id="3" name="Picture 2"/>
          <p:cNvPicPr>
            <a:picLocks noChangeAspect="1"/>
          </p:cNvPicPr>
          <p:nvPr/>
        </p:nvPicPr>
        <p:blipFill>
          <a:blip r:embed="rId2"/>
          <a:stretch>
            <a:fillRect/>
          </a:stretch>
        </p:blipFill>
        <p:spPr>
          <a:xfrm>
            <a:off x="3164114" y="3477115"/>
            <a:ext cx="4644572" cy="2125399"/>
          </a:xfrm>
          <a:prstGeom prst="rect">
            <a:avLst/>
          </a:prstGeom>
        </p:spPr>
      </p:pic>
    </p:spTree>
    <p:extLst>
      <p:ext uri="{BB962C8B-B14F-4D97-AF65-F5344CB8AC3E}">
        <p14:creationId xmlns:p14="http://schemas.microsoft.com/office/powerpoint/2010/main" val="3175764483"/>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0"/>
          </p:nvPr>
        </p:nvSpPr>
        <p:spPr>
          <a:xfrm>
            <a:off x="565150" y="624367"/>
            <a:ext cx="8578850" cy="4930250"/>
          </a:xfrm>
        </p:spPr>
        <p:txBody>
          <a:bodyPr/>
          <a:lstStyle/>
          <a:p>
            <a:pPr algn="just"/>
            <a:r>
              <a:rPr lang="en-US" dirty="0" smtClean="0">
                <a:solidFill>
                  <a:schemeClr val="tx1"/>
                </a:solidFill>
              </a:rPr>
              <a:t>Designed </a:t>
            </a:r>
            <a:r>
              <a:rPr lang="en-US" dirty="0">
                <a:solidFill>
                  <a:schemeClr val="tx1"/>
                </a:solidFill>
              </a:rPr>
              <a:t>to provide effective security for any user, using any device, from any location, and at any time. </a:t>
            </a:r>
          </a:p>
          <a:p>
            <a:pPr algn="just"/>
            <a:r>
              <a:rPr lang="en-US" dirty="0" smtClean="0">
                <a:solidFill>
                  <a:schemeClr val="tx1"/>
                </a:solidFill>
              </a:rPr>
              <a:t>Uses </a:t>
            </a:r>
            <a:r>
              <a:rPr lang="en-US" dirty="0">
                <a:solidFill>
                  <a:schemeClr val="tx1"/>
                </a:solidFill>
              </a:rPr>
              <a:t>a high-level policy language that can describe the full context of a situation, including who, what, where, </a:t>
            </a:r>
            <a:r>
              <a:rPr lang="en-US" dirty="0" smtClean="0">
                <a:solidFill>
                  <a:schemeClr val="tx1"/>
                </a:solidFill>
              </a:rPr>
              <a:t>when, </a:t>
            </a:r>
            <a:r>
              <a:rPr lang="en-US" dirty="0">
                <a:solidFill>
                  <a:schemeClr val="tx1"/>
                </a:solidFill>
              </a:rPr>
              <a:t>and how. </a:t>
            </a:r>
            <a:endParaRPr lang="en-US" dirty="0" smtClean="0">
              <a:solidFill>
                <a:schemeClr val="tx1"/>
              </a:solidFill>
            </a:endParaRPr>
          </a:p>
          <a:p>
            <a:pPr algn="just"/>
            <a:r>
              <a:rPr lang="en-US" dirty="0" smtClean="0">
                <a:solidFill>
                  <a:schemeClr val="tx1"/>
                </a:solidFill>
              </a:rPr>
              <a:t>With </a:t>
            </a:r>
            <a:r>
              <a:rPr lang="en-US" dirty="0">
                <a:solidFill>
                  <a:schemeClr val="tx1"/>
                </a:solidFill>
              </a:rPr>
              <a:t>highly distributed </a:t>
            </a:r>
            <a:r>
              <a:rPr lang="en-US" dirty="0"/>
              <a:t>security policy enforcement, security is pushed closer to where the end user is working, anywhere on the planet. This architecture is comprised of five major components</a:t>
            </a:r>
            <a:r>
              <a:rPr lang="en-US" dirty="0" smtClean="0"/>
              <a:t>:</a:t>
            </a:r>
          </a:p>
          <a:p>
            <a:pPr marL="800100" lvl="1" indent="-342900" algn="just">
              <a:buFont typeface="Arial"/>
              <a:buChar char="•"/>
            </a:pPr>
            <a:r>
              <a:rPr lang="en-US" dirty="0" smtClean="0"/>
              <a:t>Scanning engines</a:t>
            </a:r>
          </a:p>
          <a:p>
            <a:pPr marL="800100" lvl="1" indent="-342900" algn="just">
              <a:buFont typeface="Arial"/>
              <a:buChar char="•"/>
            </a:pPr>
            <a:r>
              <a:rPr lang="en-US" dirty="0" smtClean="0"/>
              <a:t>Delivery mechanisms</a:t>
            </a:r>
          </a:p>
          <a:p>
            <a:pPr marL="800100" lvl="1" indent="-342900" algn="just">
              <a:buFont typeface="Arial"/>
              <a:buChar char="•"/>
            </a:pPr>
            <a:r>
              <a:rPr lang="en-US" dirty="0" smtClean="0"/>
              <a:t>Security Intelligence Operations (SIO)</a:t>
            </a:r>
          </a:p>
          <a:p>
            <a:pPr marL="800100" lvl="1" indent="-342900" algn="just">
              <a:buFont typeface="Arial"/>
              <a:buChar char="•"/>
            </a:pPr>
            <a:r>
              <a:rPr lang="en-US" dirty="0" smtClean="0"/>
              <a:t>Policy management consoles</a:t>
            </a:r>
          </a:p>
          <a:p>
            <a:pPr marL="800100" lvl="1" indent="-342900" algn="just">
              <a:buFont typeface="Arial"/>
              <a:buChar char="•"/>
            </a:pPr>
            <a:r>
              <a:rPr lang="en-US" dirty="0" smtClean="0"/>
              <a:t>Next-generation endpoints</a:t>
            </a:r>
            <a:endParaRPr lang="en-US" dirty="0"/>
          </a:p>
        </p:txBody>
      </p:sp>
      <p:sp>
        <p:nvSpPr>
          <p:cNvPr id="3" name="Title 2"/>
          <p:cNvSpPr>
            <a:spLocks noGrp="1"/>
          </p:cNvSpPr>
          <p:nvPr>
            <p:ph type="title"/>
          </p:nvPr>
        </p:nvSpPr>
        <p:spPr>
          <a:xfrm>
            <a:off x="1204686" y="46056"/>
            <a:ext cx="7761339" cy="549037"/>
          </a:xfrm>
        </p:spPr>
        <p:txBody>
          <a:bodyPr/>
          <a:lstStyle/>
          <a:p>
            <a:r>
              <a:rPr lang="en-US" sz="1800" dirty="0" smtClean="0"/>
              <a:t/>
            </a:r>
            <a:br>
              <a:rPr lang="en-US" sz="1800" dirty="0" smtClean="0"/>
            </a:br>
            <a:r>
              <a:rPr lang="en-US" dirty="0" err="1" smtClean="0"/>
              <a:t>SecureX</a:t>
            </a:r>
            <a:r>
              <a:rPr lang="en-US" dirty="0" smtClean="0"/>
              <a:t> Security Architecture</a:t>
            </a:r>
            <a:endParaRPr lang="en-US" dirty="0"/>
          </a:p>
        </p:txBody>
      </p:sp>
    </p:spTree>
    <p:extLst>
      <p:ext uri="{BB962C8B-B14F-4D97-AF65-F5344CB8AC3E}">
        <p14:creationId xmlns:p14="http://schemas.microsoft.com/office/powerpoint/2010/main" val="2485442539"/>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188019" y="220224"/>
            <a:ext cx="7778006" cy="563551"/>
          </a:xfrm>
        </p:spPr>
        <p:txBody>
          <a:bodyPr/>
          <a:lstStyle/>
          <a:p>
            <a:r>
              <a:rPr lang="en-US" sz="1800" dirty="0" smtClean="0"/>
              <a:t/>
            </a:r>
            <a:br>
              <a:rPr lang="en-US" sz="1800" dirty="0" smtClean="0"/>
            </a:br>
            <a:r>
              <a:rPr lang="en-US" dirty="0" smtClean="0"/>
              <a:t>SecureX Security Architecture </a:t>
            </a:r>
            <a:r>
              <a:rPr lang="en-US" dirty="0">
                <a:latin typeface="Arial" charset="0"/>
              </a:rPr>
              <a:t>Cont.</a:t>
            </a:r>
            <a:endParaRPr lang="en-US" dirty="0"/>
          </a:p>
        </p:txBody>
      </p:sp>
      <p:pic>
        <p:nvPicPr>
          <p:cNvPr id="5" name="Picture 4"/>
          <p:cNvPicPr>
            <a:picLocks noChangeAspect="1"/>
          </p:cNvPicPr>
          <p:nvPr/>
        </p:nvPicPr>
        <p:blipFill>
          <a:blip r:embed="rId2"/>
          <a:stretch>
            <a:fillRect/>
          </a:stretch>
        </p:blipFill>
        <p:spPr>
          <a:xfrm>
            <a:off x="943430" y="791382"/>
            <a:ext cx="7489370" cy="4738561"/>
          </a:xfrm>
          <a:prstGeom prst="rect">
            <a:avLst/>
          </a:prstGeom>
        </p:spPr>
      </p:pic>
    </p:spTree>
    <p:extLst>
      <p:ext uri="{BB962C8B-B14F-4D97-AF65-F5344CB8AC3E}">
        <p14:creationId xmlns:p14="http://schemas.microsoft.com/office/powerpoint/2010/main" val="2592328402"/>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0"/>
          </p:nvPr>
        </p:nvSpPr>
        <p:spPr>
          <a:xfrm>
            <a:off x="399367" y="638629"/>
            <a:ext cx="8578850" cy="4775200"/>
          </a:xfrm>
        </p:spPr>
        <p:txBody>
          <a:bodyPr>
            <a:normAutofit fontScale="92500" lnSpcReduction="20000"/>
          </a:bodyPr>
          <a:lstStyle/>
          <a:p>
            <a:pPr algn="just"/>
            <a:r>
              <a:rPr lang="en-US" dirty="0" smtClean="0"/>
              <a:t>A context-aware scanning element does </a:t>
            </a:r>
            <a:r>
              <a:rPr lang="en-US" dirty="0"/>
              <a:t>more than just </a:t>
            </a:r>
            <a:r>
              <a:rPr lang="en-US" dirty="0" smtClean="0"/>
              <a:t>examine </a:t>
            </a:r>
            <a:r>
              <a:rPr lang="en-US" dirty="0"/>
              <a:t>packets on the wire. </a:t>
            </a:r>
            <a:endParaRPr lang="en-US" dirty="0" smtClean="0"/>
          </a:p>
          <a:p>
            <a:pPr algn="just"/>
            <a:r>
              <a:rPr lang="en-US" dirty="0" smtClean="0"/>
              <a:t>It </a:t>
            </a:r>
            <a:r>
              <a:rPr lang="en-US" dirty="0"/>
              <a:t>looks at external information to understand the full context of the </a:t>
            </a:r>
            <a:r>
              <a:rPr lang="en-US" dirty="0" smtClean="0"/>
              <a:t>situation: the </a:t>
            </a:r>
            <a:r>
              <a:rPr lang="en-US" dirty="0"/>
              <a:t>who, what, where, </a:t>
            </a:r>
            <a:r>
              <a:rPr lang="en-US" dirty="0" smtClean="0"/>
              <a:t>when</a:t>
            </a:r>
            <a:r>
              <a:rPr lang="en-US" dirty="0" smtClean="0">
                <a:solidFill>
                  <a:srgbClr val="FF0000"/>
                </a:solidFill>
              </a:rPr>
              <a:t>,</a:t>
            </a:r>
            <a:r>
              <a:rPr lang="en-US" dirty="0" smtClean="0"/>
              <a:t> </a:t>
            </a:r>
            <a:r>
              <a:rPr lang="en-US" dirty="0"/>
              <a:t>and </a:t>
            </a:r>
            <a:r>
              <a:rPr lang="en-US" dirty="0">
                <a:solidFill>
                  <a:schemeClr val="tx1"/>
                </a:solidFill>
              </a:rPr>
              <a:t>how of security</a:t>
            </a:r>
            <a:r>
              <a:rPr lang="en-US" dirty="0" smtClean="0">
                <a:solidFill>
                  <a:schemeClr val="tx1"/>
                </a:solidFill>
              </a:rPr>
              <a:t>.</a:t>
            </a:r>
            <a:endParaRPr lang="en-US" dirty="0">
              <a:solidFill>
                <a:schemeClr val="tx1"/>
              </a:solidFill>
            </a:endParaRPr>
          </a:p>
          <a:p>
            <a:pPr algn="just"/>
            <a:r>
              <a:rPr lang="en-US" dirty="0">
                <a:solidFill>
                  <a:schemeClr val="tx1"/>
                </a:solidFill>
              </a:rPr>
              <a:t>These scanning elements are available as </a:t>
            </a:r>
            <a:r>
              <a:rPr lang="en-US" dirty="0" smtClean="0">
                <a:solidFill>
                  <a:schemeClr val="tx1"/>
                </a:solidFill>
              </a:rPr>
              <a:t>standalone </a:t>
            </a:r>
            <a:r>
              <a:rPr lang="en-US" dirty="0">
                <a:solidFill>
                  <a:schemeClr val="tx1"/>
                </a:solidFill>
              </a:rPr>
              <a:t>appliances, software modules running in a router, or an image in the </a:t>
            </a:r>
            <a:r>
              <a:rPr lang="en-US" dirty="0"/>
              <a:t>cloud. </a:t>
            </a:r>
            <a:endParaRPr lang="en-US" dirty="0" smtClean="0"/>
          </a:p>
          <a:p>
            <a:pPr algn="just"/>
            <a:r>
              <a:rPr lang="en-US" dirty="0" smtClean="0"/>
              <a:t>They </a:t>
            </a:r>
            <a:r>
              <a:rPr lang="en-US" dirty="0"/>
              <a:t>are </a:t>
            </a:r>
            <a:r>
              <a:rPr lang="en-US" dirty="0">
                <a:solidFill>
                  <a:schemeClr val="tx1"/>
                </a:solidFill>
              </a:rPr>
              <a:t>managed from a central policy console that uses a high level </a:t>
            </a:r>
            <a:r>
              <a:rPr lang="en-US" dirty="0" smtClean="0">
                <a:solidFill>
                  <a:schemeClr val="tx1"/>
                </a:solidFill>
              </a:rPr>
              <a:t>to build context aware policies. </a:t>
            </a:r>
            <a:endParaRPr lang="en-US" dirty="0">
              <a:solidFill>
                <a:schemeClr val="tx1"/>
              </a:solidFill>
            </a:endParaRPr>
          </a:p>
          <a:p>
            <a:pPr algn="just"/>
            <a:r>
              <a:rPr lang="en-US" dirty="0">
                <a:solidFill>
                  <a:schemeClr val="tx1"/>
                </a:solidFill>
              </a:rPr>
              <a:t>A context-aware policy uses a simplified descriptive business language to define security policies based on five parameters: </a:t>
            </a:r>
          </a:p>
          <a:p>
            <a:pPr marL="800100" lvl="1" indent="-342900" algn="just">
              <a:buFont typeface="Arial"/>
              <a:buChar char="•"/>
            </a:pPr>
            <a:r>
              <a:rPr lang="en-US" dirty="0" smtClean="0">
                <a:solidFill>
                  <a:schemeClr val="tx1"/>
                </a:solidFill>
              </a:rPr>
              <a:t>The person’s </a:t>
            </a:r>
            <a:r>
              <a:rPr lang="en-US" dirty="0">
                <a:solidFill>
                  <a:schemeClr val="tx1"/>
                </a:solidFill>
              </a:rPr>
              <a:t>identity</a:t>
            </a:r>
          </a:p>
          <a:p>
            <a:pPr marL="800100" lvl="1" indent="-342900" algn="just">
              <a:buFont typeface="Arial"/>
              <a:buChar char="•"/>
            </a:pPr>
            <a:r>
              <a:rPr lang="en-US" dirty="0">
                <a:solidFill>
                  <a:schemeClr val="tx1"/>
                </a:solidFill>
              </a:rPr>
              <a:t>The application in use</a:t>
            </a:r>
          </a:p>
          <a:p>
            <a:pPr marL="800100" lvl="1" indent="-342900" algn="just">
              <a:buFont typeface="Arial"/>
              <a:buChar char="•"/>
            </a:pPr>
            <a:r>
              <a:rPr lang="en-US" dirty="0">
                <a:solidFill>
                  <a:schemeClr val="tx1"/>
                </a:solidFill>
              </a:rPr>
              <a:t>The type of device being used for access</a:t>
            </a:r>
          </a:p>
          <a:p>
            <a:pPr marL="800100" lvl="1" indent="-342900" algn="just">
              <a:buFont typeface="Arial"/>
              <a:buChar char="•"/>
            </a:pPr>
            <a:r>
              <a:rPr lang="en-US" dirty="0">
                <a:solidFill>
                  <a:schemeClr val="tx1"/>
                </a:solidFill>
              </a:rPr>
              <a:t>The location </a:t>
            </a:r>
          </a:p>
          <a:p>
            <a:pPr marL="800100" lvl="1" indent="-342900" algn="just">
              <a:buFont typeface="Arial"/>
              <a:buChar char="•"/>
            </a:pPr>
            <a:r>
              <a:rPr lang="en-US" dirty="0"/>
              <a:t>The time of access</a:t>
            </a:r>
          </a:p>
        </p:txBody>
      </p:sp>
      <p:sp>
        <p:nvSpPr>
          <p:cNvPr id="3" name="Title 2"/>
          <p:cNvSpPr>
            <a:spLocks noGrp="1"/>
          </p:cNvSpPr>
          <p:nvPr>
            <p:ph type="title"/>
          </p:nvPr>
        </p:nvSpPr>
        <p:spPr>
          <a:xfrm>
            <a:off x="1175657" y="60570"/>
            <a:ext cx="7790368" cy="520008"/>
          </a:xfrm>
        </p:spPr>
        <p:txBody>
          <a:bodyPr/>
          <a:lstStyle/>
          <a:p>
            <a:r>
              <a:rPr lang="en-US" sz="1800" dirty="0" smtClean="0"/>
              <a:t/>
            </a:r>
            <a:br>
              <a:rPr lang="en-US" sz="1800" dirty="0" smtClean="0"/>
            </a:br>
            <a:r>
              <a:rPr lang="en-US" dirty="0" smtClean="0"/>
              <a:t>Centralized Context-Aware</a:t>
            </a:r>
            <a:endParaRPr lang="en-US" dirty="0"/>
          </a:p>
        </p:txBody>
      </p:sp>
    </p:spTree>
    <p:extLst>
      <p:ext uri="{BB962C8B-B14F-4D97-AF65-F5344CB8AC3E}">
        <p14:creationId xmlns:p14="http://schemas.microsoft.com/office/powerpoint/2010/main" val="3423826324"/>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219200" y="104112"/>
            <a:ext cx="7746825" cy="461951"/>
          </a:xfrm>
        </p:spPr>
        <p:txBody>
          <a:bodyPr/>
          <a:lstStyle/>
          <a:p>
            <a:r>
              <a:rPr lang="en-US" sz="1800" dirty="0" smtClean="0"/>
              <a:t/>
            </a:r>
            <a:br>
              <a:rPr lang="en-US" sz="1800" dirty="0" smtClean="0"/>
            </a:br>
            <a:r>
              <a:rPr lang="en-US" dirty="0" smtClean="0"/>
              <a:t>Centralized Context-Aware</a:t>
            </a:r>
            <a:endParaRPr lang="en-US" dirty="0"/>
          </a:p>
        </p:txBody>
      </p:sp>
      <p:pic>
        <p:nvPicPr>
          <p:cNvPr id="5" name="Picture 4"/>
          <p:cNvPicPr>
            <a:picLocks noChangeAspect="1"/>
          </p:cNvPicPr>
          <p:nvPr/>
        </p:nvPicPr>
        <p:blipFill>
          <a:blip r:embed="rId2"/>
          <a:stretch>
            <a:fillRect/>
          </a:stretch>
        </p:blipFill>
        <p:spPr>
          <a:xfrm>
            <a:off x="957943" y="546034"/>
            <a:ext cx="6923314" cy="4809737"/>
          </a:xfrm>
          <a:prstGeom prst="rect">
            <a:avLst/>
          </a:prstGeom>
        </p:spPr>
      </p:pic>
    </p:spTree>
    <p:extLst>
      <p:ext uri="{BB962C8B-B14F-4D97-AF65-F5344CB8AC3E}">
        <p14:creationId xmlns:p14="http://schemas.microsoft.com/office/powerpoint/2010/main" val="3669911812"/>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0"/>
          </p:nvPr>
        </p:nvSpPr>
        <p:spPr>
          <a:xfrm>
            <a:off x="565150" y="783414"/>
            <a:ext cx="8404679" cy="3577948"/>
          </a:xfrm>
        </p:spPr>
        <p:txBody>
          <a:bodyPr>
            <a:normAutofit/>
          </a:bodyPr>
          <a:lstStyle/>
          <a:p>
            <a:pPr algn="just"/>
            <a:r>
              <a:rPr lang="en-US" dirty="0" smtClean="0"/>
              <a:t>Delivers real</a:t>
            </a:r>
            <a:r>
              <a:rPr lang="en-US" dirty="0"/>
              <a:t>-time global threat </a:t>
            </a:r>
            <a:r>
              <a:rPr lang="en-US" dirty="0" smtClean="0"/>
              <a:t>intelligence.</a:t>
            </a:r>
            <a:endParaRPr lang="en-US" dirty="0"/>
          </a:p>
          <a:p>
            <a:pPr algn="just"/>
            <a:r>
              <a:rPr lang="en-US" dirty="0" smtClean="0">
                <a:solidFill>
                  <a:schemeClr val="tx1"/>
                </a:solidFill>
              </a:rPr>
              <a:t>World’s </a:t>
            </a:r>
            <a:r>
              <a:rPr lang="en-US" dirty="0">
                <a:solidFill>
                  <a:schemeClr val="tx1"/>
                </a:solidFill>
              </a:rPr>
              <a:t>largest cloud-based security ecosystem, using almost a million live </a:t>
            </a:r>
            <a:r>
              <a:rPr lang="en-US" dirty="0"/>
              <a:t>data feeds from deployed Cisco email, web, firewall, and IPS solutions. </a:t>
            </a:r>
            <a:endParaRPr lang="en-US" dirty="0" smtClean="0"/>
          </a:p>
          <a:p>
            <a:pPr algn="just"/>
            <a:r>
              <a:rPr lang="en-US" dirty="0" smtClean="0"/>
              <a:t>Cisco </a:t>
            </a:r>
            <a:r>
              <a:rPr lang="en-US" dirty="0"/>
              <a:t>SIO weighs and processes the data, automatically categorizing threats and creating rules using more than 200 parameters. </a:t>
            </a:r>
            <a:endParaRPr lang="en-US" dirty="0" smtClean="0"/>
          </a:p>
          <a:p>
            <a:pPr algn="just"/>
            <a:r>
              <a:rPr lang="en-US" dirty="0" smtClean="0"/>
              <a:t>Rules </a:t>
            </a:r>
            <a:r>
              <a:rPr lang="en-US" dirty="0"/>
              <a:t>are dynamically delivered to deployed Cisco security devices every three to five minutes</a:t>
            </a:r>
            <a:r>
              <a:rPr lang="en-US" dirty="0" smtClean="0"/>
              <a:t>.</a:t>
            </a:r>
          </a:p>
        </p:txBody>
      </p:sp>
      <p:sp>
        <p:nvSpPr>
          <p:cNvPr id="3" name="Title 2"/>
          <p:cNvSpPr>
            <a:spLocks noGrp="1"/>
          </p:cNvSpPr>
          <p:nvPr>
            <p:ph type="title"/>
          </p:nvPr>
        </p:nvSpPr>
        <p:spPr>
          <a:xfrm>
            <a:off x="1146629" y="104112"/>
            <a:ext cx="7819396" cy="534522"/>
          </a:xfrm>
        </p:spPr>
        <p:txBody>
          <a:bodyPr/>
          <a:lstStyle/>
          <a:p>
            <a:r>
              <a:rPr lang="en-US" dirty="0"/>
              <a:t/>
            </a:r>
            <a:br>
              <a:rPr lang="en-US" dirty="0"/>
            </a:br>
            <a:r>
              <a:rPr lang="en-US" dirty="0"/>
              <a:t>Cisco </a:t>
            </a:r>
            <a:r>
              <a:rPr lang="en-US" dirty="0" smtClean="0"/>
              <a:t>Security Intelligence Operations</a:t>
            </a:r>
            <a:endParaRPr lang="en-US" strike="sngStrike" dirty="0">
              <a:solidFill>
                <a:srgbClr val="FF0000"/>
              </a:solidFill>
            </a:endParaRPr>
          </a:p>
        </p:txBody>
      </p:sp>
    </p:spTree>
    <p:extLst>
      <p:ext uri="{BB962C8B-B14F-4D97-AF65-F5344CB8AC3E}">
        <p14:creationId xmlns:p14="http://schemas.microsoft.com/office/powerpoint/2010/main" val="1247038514"/>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146629" y="162168"/>
            <a:ext cx="7819396" cy="838200"/>
          </a:xfrm>
        </p:spPr>
        <p:txBody>
          <a:bodyPr/>
          <a:lstStyle/>
          <a:p>
            <a:r>
              <a:rPr lang="en-US" dirty="0"/>
              <a:t/>
            </a:r>
            <a:br>
              <a:rPr lang="en-US" dirty="0"/>
            </a:br>
            <a:r>
              <a:rPr lang="en-US" dirty="0"/>
              <a:t>Cisco </a:t>
            </a:r>
            <a:r>
              <a:rPr lang="en-US" dirty="0" smtClean="0"/>
              <a:t>Security Intelligence Operations </a:t>
            </a:r>
            <a:r>
              <a:rPr lang="en-US" dirty="0">
                <a:latin typeface="Arial" charset="0"/>
              </a:rPr>
              <a:t>Cont.</a:t>
            </a:r>
            <a:endParaRPr lang="en-US" strike="sngStrike" dirty="0">
              <a:solidFill>
                <a:srgbClr val="FF0000"/>
              </a:solidFill>
            </a:endParaRPr>
          </a:p>
        </p:txBody>
      </p:sp>
      <p:pic>
        <p:nvPicPr>
          <p:cNvPr id="5" name="Picture 4"/>
          <p:cNvPicPr>
            <a:picLocks noChangeAspect="1"/>
          </p:cNvPicPr>
          <p:nvPr/>
        </p:nvPicPr>
        <p:blipFill>
          <a:blip r:embed="rId2"/>
          <a:stretch>
            <a:fillRect/>
          </a:stretch>
        </p:blipFill>
        <p:spPr>
          <a:xfrm>
            <a:off x="161547" y="1127063"/>
            <a:ext cx="8758897" cy="3986421"/>
          </a:xfrm>
          <a:prstGeom prst="rect">
            <a:avLst/>
          </a:prstGeom>
        </p:spPr>
      </p:pic>
    </p:spTree>
    <p:extLst>
      <p:ext uri="{BB962C8B-B14F-4D97-AF65-F5344CB8AC3E}">
        <p14:creationId xmlns:p14="http://schemas.microsoft.com/office/powerpoint/2010/main" val="2985942804"/>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335314" y="133140"/>
            <a:ext cx="7630711" cy="563546"/>
          </a:xfrm>
        </p:spPr>
        <p:txBody>
          <a:bodyPr/>
          <a:lstStyle/>
          <a:p>
            <a:r>
              <a:rPr lang="en-US" dirty="0"/>
              <a:t/>
            </a:r>
            <a:br>
              <a:rPr lang="en-US" dirty="0"/>
            </a:br>
            <a:r>
              <a:rPr lang="en-US" dirty="0" err="1" smtClean="0"/>
              <a:t>SecureX</a:t>
            </a:r>
            <a:r>
              <a:rPr lang="en-US" dirty="0" smtClean="0"/>
              <a:t> Products</a:t>
            </a:r>
            <a:endParaRPr lang="en-US" dirty="0"/>
          </a:p>
        </p:txBody>
      </p:sp>
      <p:pic>
        <p:nvPicPr>
          <p:cNvPr id="2" name="Picture 1"/>
          <p:cNvPicPr>
            <a:picLocks noChangeAspect="1"/>
          </p:cNvPicPr>
          <p:nvPr/>
        </p:nvPicPr>
        <p:blipFill>
          <a:blip r:embed="rId2"/>
          <a:stretch>
            <a:fillRect/>
          </a:stretch>
        </p:blipFill>
        <p:spPr>
          <a:xfrm>
            <a:off x="1665958" y="740183"/>
            <a:ext cx="5663756" cy="4731703"/>
          </a:xfrm>
          <a:prstGeom prst="rect">
            <a:avLst/>
          </a:prstGeom>
        </p:spPr>
      </p:pic>
    </p:spTree>
    <p:extLst>
      <p:ext uri="{BB962C8B-B14F-4D97-AF65-F5344CB8AC3E}">
        <p14:creationId xmlns:p14="http://schemas.microsoft.com/office/powerpoint/2010/main" val="1353651798"/>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0"/>
          </p:nvPr>
        </p:nvSpPr>
        <p:spPr>
          <a:xfrm>
            <a:off x="537029" y="845935"/>
            <a:ext cx="8240568" cy="2471929"/>
          </a:xfrm>
        </p:spPr>
        <p:txBody>
          <a:bodyPr>
            <a:normAutofit/>
          </a:bodyPr>
          <a:lstStyle/>
          <a:p>
            <a:pPr marL="461963" indent="-342900" algn="just">
              <a:buFont typeface="Arial"/>
              <a:buChar char="•"/>
            </a:pPr>
            <a:r>
              <a:rPr lang="en-US" dirty="0" smtClean="0"/>
              <a:t>The </a:t>
            </a:r>
            <a:r>
              <a:rPr lang="en-US" dirty="0"/>
              <a:t>goal of the Cisco secure edge and branch is to deploy devices and systems to detect and block attacks and exploits, and prevent intruder </a:t>
            </a:r>
            <a:r>
              <a:rPr lang="en-US" dirty="0" smtClean="0"/>
              <a:t>access.</a:t>
            </a:r>
          </a:p>
          <a:p>
            <a:pPr marL="461963" indent="-342900" algn="just">
              <a:buFont typeface="Arial"/>
              <a:buChar char="•"/>
            </a:pPr>
            <a:r>
              <a:rPr lang="en-US" dirty="0" smtClean="0"/>
              <a:t>With </a:t>
            </a:r>
            <a:r>
              <a:rPr lang="en-US" dirty="0"/>
              <a:t>firewall and intrusion prevention in standalone and integrated deployment options, organizations can avoid attacks and meet compliance requirements. </a:t>
            </a:r>
            <a:endParaRPr lang="en-US" dirty="0" smtClean="0"/>
          </a:p>
        </p:txBody>
      </p:sp>
      <p:sp>
        <p:nvSpPr>
          <p:cNvPr id="3" name="Title 2"/>
          <p:cNvSpPr>
            <a:spLocks noGrp="1"/>
          </p:cNvSpPr>
          <p:nvPr>
            <p:ph type="title"/>
          </p:nvPr>
        </p:nvSpPr>
        <p:spPr>
          <a:xfrm>
            <a:off x="1175657" y="104112"/>
            <a:ext cx="7790368" cy="534522"/>
          </a:xfrm>
        </p:spPr>
        <p:txBody>
          <a:bodyPr/>
          <a:lstStyle/>
          <a:p>
            <a:r>
              <a:rPr lang="en-US" dirty="0"/>
              <a:t/>
            </a:r>
            <a:br>
              <a:rPr lang="en-US" dirty="0"/>
            </a:br>
            <a:r>
              <a:rPr lang="en-US" dirty="0" smtClean="0"/>
              <a:t>Cisco Secure Edge and Branch</a:t>
            </a:r>
            <a:endParaRPr lang="en-US" dirty="0"/>
          </a:p>
        </p:txBody>
      </p:sp>
    </p:spTree>
    <p:extLst>
      <p:ext uri="{BB962C8B-B14F-4D97-AF65-F5344CB8AC3E}">
        <p14:creationId xmlns:p14="http://schemas.microsoft.com/office/powerpoint/2010/main" val="2993478488"/>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175657" y="147654"/>
            <a:ext cx="7790368" cy="461951"/>
          </a:xfrm>
        </p:spPr>
        <p:txBody>
          <a:bodyPr/>
          <a:lstStyle/>
          <a:p>
            <a:r>
              <a:rPr lang="en-US" dirty="0"/>
              <a:t/>
            </a:r>
            <a:br>
              <a:rPr lang="en-US" dirty="0"/>
            </a:br>
            <a:r>
              <a:rPr lang="en-US" dirty="0" smtClean="0"/>
              <a:t>Cisco Secure Edge and Branch </a:t>
            </a:r>
            <a:r>
              <a:rPr lang="en-US" dirty="0">
                <a:latin typeface="Arial" charset="0"/>
              </a:rPr>
              <a:t>Cont.</a:t>
            </a:r>
            <a:endParaRPr lang="en-US" dirty="0"/>
          </a:p>
        </p:txBody>
      </p:sp>
      <p:grpSp>
        <p:nvGrpSpPr>
          <p:cNvPr id="2" name="Group 1"/>
          <p:cNvGrpSpPr/>
          <p:nvPr/>
        </p:nvGrpSpPr>
        <p:grpSpPr>
          <a:xfrm>
            <a:off x="145144" y="787743"/>
            <a:ext cx="8853714" cy="4690024"/>
            <a:chOff x="0" y="1440872"/>
            <a:chExt cx="9019655" cy="5294237"/>
          </a:xfrm>
        </p:grpSpPr>
        <p:pic>
          <p:nvPicPr>
            <p:cNvPr id="5" name="Picture 4"/>
            <p:cNvPicPr>
              <a:picLocks noChangeAspect="1"/>
            </p:cNvPicPr>
            <p:nvPr/>
          </p:nvPicPr>
          <p:blipFill>
            <a:blip r:embed="rId2"/>
            <a:stretch>
              <a:fillRect/>
            </a:stretch>
          </p:blipFill>
          <p:spPr>
            <a:xfrm>
              <a:off x="0" y="1942436"/>
              <a:ext cx="4266451" cy="1618859"/>
            </a:xfrm>
            <a:prstGeom prst="rect">
              <a:avLst/>
            </a:prstGeom>
          </p:spPr>
        </p:pic>
        <p:pic>
          <p:nvPicPr>
            <p:cNvPr id="6" name="Picture 5"/>
            <p:cNvPicPr>
              <a:picLocks noChangeAspect="1"/>
            </p:cNvPicPr>
            <p:nvPr/>
          </p:nvPicPr>
          <p:blipFill>
            <a:blip r:embed="rId3"/>
            <a:stretch>
              <a:fillRect/>
            </a:stretch>
          </p:blipFill>
          <p:spPr>
            <a:xfrm>
              <a:off x="895107" y="1505326"/>
              <a:ext cx="2082800" cy="393700"/>
            </a:xfrm>
            <a:prstGeom prst="rect">
              <a:avLst/>
            </a:prstGeom>
          </p:spPr>
        </p:pic>
        <p:pic>
          <p:nvPicPr>
            <p:cNvPr id="7" name="Picture 6"/>
            <p:cNvPicPr>
              <a:picLocks noChangeAspect="1"/>
            </p:cNvPicPr>
            <p:nvPr/>
          </p:nvPicPr>
          <p:blipFill>
            <a:blip r:embed="rId4"/>
            <a:stretch>
              <a:fillRect/>
            </a:stretch>
          </p:blipFill>
          <p:spPr>
            <a:xfrm>
              <a:off x="4888635" y="1876445"/>
              <a:ext cx="3913980" cy="1927890"/>
            </a:xfrm>
            <a:prstGeom prst="rect">
              <a:avLst/>
            </a:prstGeom>
          </p:spPr>
        </p:pic>
        <p:pic>
          <p:nvPicPr>
            <p:cNvPr id="8" name="Picture 7"/>
            <p:cNvPicPr>
              <a:picLocks noChangeAspect="1"/>
            </p:cNvPicPr>
            <p:nvPr/>
          </p:nvPicPr>
          <p:blipFill>
            <a:blip r:embed="rId5"/>
            <a:stretch>
              <a:fillRect/>
            </a:stretch>
          </p:blipFill>
          <p:spPr>
            <a:xfrm>
              <a:off x="6035551" y="1440872"/>
              <a:ext cx="1866900" cy="495300"/>
            </a:xfrm>
            <a:prstGeom prst="rect">
              <a:avLst/>
            </a:prstGeom>
          </p:spPr>
        </p:pic>
        <p:pic>
          <p:nvPicPr>
            <p:cNvPr id="9" name="Picture 8"/>
            <p:cNvPicPr>
              <a:picLocks noChangeAspect="1"/>
            </p:cNvPicPr>
            <p:nvPr/>
          </p:nvPicPr>
          <p:blipFill>
            <a:blip r:embed="rId6"/>
            <a:stretch>
              <a:fillRect/>
            </a:stretch>
          </p:blipFill>
          <p:spPr>
            <a:xfrm>
              <a:off x="134691" y="4455990"/>
              <a:ext cx="4057518" cy="1674906"/>
            </a:xfrm>
            <a:prstGeom prst="rect">
              <a:avLst/>
            </a:prstGeom>
          </p:spPr>
        </p:pic>
        <p:pic>
          <p:nvPicPr>
            <p:cNvPr id="10" name="Picture 9"/>
            <p:cNvPicPr>
              <a:picLocks noChangeAspect="1"/>
            </p:cNvPicPr>
            <p:nvPr/>
          </p:nvPicPr>
          <p:blipFill>
            <a:blip r:embed="rId7"/>
            <a:stretch>
              <a:fillRect/>
            </a:stretch>
          </p:blipFill>
          <p:spPr>
            <a:xfrm>
              <a:off x="453868" y="3818674"/>
              <a:ext cx="3784600" cy="558800"/>
            </a:xfrm>
            <a:prstGeom prst="rect">
              <a:avLst/>
            </a:prstGeom>
          </p:spPr>
        </p:pic>
        <p:pic>
          <p:nvPicPr>
            <p:cNvPr id="11" name="Picture 10"/>
            <p:cNvPicPr>
              <a:picLocks noChangeAspect="1"/>
            </p:cNvPicPr>
            <p:nvPr/>
          </p:nvPicPr>
          <p:blipFill>
            <a:blip r:embed="rId8"/>
            <a:stretch>
              <a:fillRect/>
            </a:stretch>
          </p:blipFill>
          <p:spPr>
            <a:xfrm>
              <a:off x="4645082" y="4260221"/>
              <a:ext cx="4089255" cy="2474888"/>
            </a:xfrm>
            <a:prstGeom prst="rect">
              <a:avLst/>
            </a:prstGeom>
          </p:spPr>
        </p:pic>
        <p:pic>
          <p:nvPicPr>
            <p:cNvPr id="12" name="Picture 11"/>
            <p:cNvPicPr>
              <a:picLocks noChangeAspect="1"/>
            </p:cNvPicPr>
            <p:nvPr/>
          </p:nvPicPr>
          <p:blipFill>
            <a:blip r:embed="rId9"/>
            <a:stretch>
              <a:fillRect/>
            </a:stretch>
          </p:blipFill>
          <p:spPr>
            <a:xfrm>
              <a:off x="4180955" y="3791364"/>
              <a:ext cx="4838700" cy="546100"/>
            </a:xfrm>
            <a:prstGeom prst="rect">
              <a:avLst/>
            </a:prstGeom>
          </p:spPr>
        </p:pic>
      </p:grpSp>
    </p:spTree>
    <p:extLst>
      <p:ext uri="{BB962C8B-B14F-4D97-AF65-F5344CB8AC3E}">
        <p14:creationId xmlns:p14="http://schemas.microsoft.com/office/powerpoint/2010/main" val="3504828383"/>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0"/>
          </p:nvPr>
        </p:nvSpPr>
        <p:spPr>
          <a:xfrm>
            <a:off x="446506" y="666557"/>
            <a:ext cx="8578850" cy="3236584"/>
          </a:xfrm>
        </p:spPr>
        <p:txBody>
          <a:bodyPr>
            <a:normAutofit/>
          </a:bodyPr>
          <a:lstStyle/>
          <a:p>
            <a:pPr marL="461963" indent="-342900" algn="just">
              <a:buFont typeface="Arial"/>
              <a:buChar char="•"/>
            </a:pPr>
            <a:r>
              <a:rPr lang="en-US" dirty="0" smtClean="0"/>
              <a:t>Cisco </a:t>
            </a:r>
            <a:r>
              <a:rPr lang="en-US" dirty="0"/>
              <a:t>secure email and web solutions protect an organization from evolving email and web </a:t>
            </a:r>
            <a:r>
              <a:rPr lang="en-US" dirty="0" smtClean="0"/>
              <a:t>threats.</a:t>
            </a:r>
          </a:p>
          <a:p>
            <a:pPr marL="461963" indent="-342900" algn="just">
              <a:buFont typeface="Arial"/>
              <a:buChar char="•"/>
            </a:pPr>
            <a:r>
              <a:rPr lang="en-US" dirty="0" smtClean="0"/>
              <a:t>They </a:t>
            </a:r>
            <a:r>
              <a:rPr lang="en-US" dirty="0"/>
              <a:t>reduce costly downtime associated with email-based spam, viruses, and web threats, and are available in a variety of form factors, including:</a:t>
            </a:r>
          </a:p>
          <a:p>
            <a:pPr marL="800100" lvl="1" indent="-342900" algn="just">
              <a:buFont typeface="Arial"/>
              <a:buChar char="•"/>
            </a:pPr>
            <a:r>
              <a:rPr lang="en-US" b="1" dirty="0"/>
              <a:t>On-</a:t>
            </a:r>
            <a:r>
              <a:rPr lang="en-US" dirty="0"/>
              <a:t> </a:t>
            </a:r>
            <a:r>
              <a:rPr lang="en-US" b="1" dirty="0"/>
              <a:t>premise appliances -</a:t>
            </a:r>
            <a:r>
              <a:rPr lang="en-US" dirty="0"/>
              <a:t> Includes Cisco </a:t>
            </a:r>
            <a:r>
              <a:rPr lang="en-US" dirty="0" err="1"/>
              <a:t>IronPort</a:t>
            </a:r>
            <a:r>
              <a:rPr lang="en-US" dirty="0"/>
              <a:t> email security and </a:t>
            </a:r>
            <a:r>
              <a:rPr lang="en-US" dirty="0" err="1"/>
              <a:t>IronPort</a:t>
            </a:r>
            <a:r>
              <a:rPr lang="en-US" dirty="0"/>
              <a:t> web security </a:t>
            </a:r>
            <a:r>
              <a:rPr lang="en-US" dirty="0" smtClean="0"/>
              <a:t>appliances</a:t>
            </a:r>
            <a:endParaRPr lang="en-US" dirty="0"/>
          </a:p>
          <a:p>
            <a:pPr marL="800100" lvl="1" indent="-342900" algn="just">
              <a:buFont typeface="Arial"/>
              <a:buChar char="•"/>
            </a:pPr>
            <a:r>
              <a:rPr lang="en-US" b="1" dirty="0"/>
              <a:t>Cisco </a:t>
            </a:r>
            <a:r>
              <a:rPr lang="en-US" b="1" dirty="0" err="1"/>
              <a:t>ScanSafe</a:t>
            </a:r>
            <a:r>
              <a:rPr lang="en-US" b="1" dirty="0"/>
              <a:t> Cloud Web Security</a:t>
            </a:r>
            <a:r>
              <a:rPr lang="en-US" dirty="0"/>
              <a:t> </a:t>
            </a:r>
          </a:p>
        </p:txBody>
      </p:sp>
      <p:sp>
        <p:nvSpPr>
          <p:cNvPr id="3" name="Title 2"/>
          <p:cNvSpPr>
            <a:spLocks noGrp="1"/>
          </p:cNvSpPr>
          <p:nvPr>
            <p:ph type="title"/>
          </p:nvPr>
        </p:nvSpPr>
        <p:spPr>
          <a:xfrm>
            <a:off x="1175657" y="89598"/>
            <a:ext cx="7790368" cy="505494"/>
          </a:xfrm>
        </p:spPr>
        <p:txBody>
          <a:bodyPr/>
          <a:lstStyle/>
          <a:p>
            <a:r>
              <a:rPr lang="en-US" dirty="0"/>
              <a:t/>
            </a:r>
            <a:br>
              <a:rPr lang="en-US" dirty="0"/>
            </a:br>
            <a:r>
              <a:rPr lang="en-US" dirty="0" smtClean="0"/>
              <a:t>Secure Email and Web</a:t>
            </a:r>
            <a:endParaRPr lang="en-US" dirty="0"/>
          </a:p>
        </p:txBody>
      </p:sp>
      <p:grpSp>
        <p:nvGrpSpPr>
          <p:cNvPr id="6" name="Group 5"/>
          <p:cNvGrpSpPr/>
          <p:nvPr/>
        </p:nvGrpSpPr>
        <p:grpSpPr>
          <a:xfrm>
            <a:off x="2569029" y="3672873"/>
            <a:ext cx="4542971" cy="1842556"/>
            <a:chOff x="2714171" y="4108302"/>
            <a:chExt cx="4043520" cy="2595242"/>
          </a:xfrm>
        </p:grpSpPr>
        <p:pic>
          <p:nvPicPr>
            <p:cNvPr id="5" name="Picture 4"/>
            <p:cNvPicPr>
              <a:picLocks noChangeAspect="1"/>
            </p:cNvPicPr>
            <p:nvPr/>
          </p:nvPicPr>
          <p:blipFill>
            <a:blip r:embed="rId2"/>
            <a:stretch>
              <a:fillRect/>
            </a:stretch>
          </p:blipFill>
          <p:spPr>
            <a:xfrm>
              <a:off x="3770731" y="4108302"/>
              <a:ext cx="1930400" cy="520700"/>
            </a:xfrm>
            <a:prstGeom prst="rect">
              <a:avLst/>
            </a:prstGeom>
          </p:spPr>
        </p:pic>
        <p:pic>
          <p:nvPicPr>
            <p:cNvPr id="4" name="Picture 3"/>
            <p:cNvPicPr>
              <a:picLocks noChangeAspect="1"/>
            </p:cNvPicPr>
            <p:nvPr/>
          </p:nvPicPr>
          <p:blipFill>
            <a:blip r:embed="rId3"/>
            <a:stretch>
              <a:fillRect/>
            </a:stretch>
          </p:blipFill>
          <p:spPr>
            <a:xfrm>
              <a:off x="2714171" y="4397680"/>
              <a:ext cx="4043520" cy="2305864"/>
            </a:xfrm>
            <a:prstGeom prst="rect">
              <a:avLst/>
            </a:prstGeom>
          </p:spPr>
        </p:pic>
      </p:grpSp>
    </p:spTree>
    <p:extLst>
      <p:ext uri="{BB962C8B-B14F-4D97-AF65-F5344CB8AC3E}">
        <p14:creationId xmlns:p14="http://schemas.microsoft.com/office/powerpoint/2010/main" val="2778136148"/>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0"/>
          </p:nvPr>
        </p:nvSpPr>
        <p:spPr>
          <a:xfrm>
            <a:off x="474513" y="715309"/>
            <a:ext cx="8578850" cy="1543419"/>
          </a:xfrm>
        </p:spPr>
        <p:txBody>
          <a:bodyPr>
            <a:normAutofit/>
          </a:bodyPr>
          <a:lstStyle/>
          <a:p>
            <a:pPr marL="119063" indent="0" algn="just">
              <a:buNone/>
            </a:pPr>
            <a:r>
              <a:rPr lang="en-US" sz="2000" dirty="0" smtClean="0"/>
              <a:t>Secure </a:t>
            </a:r>
            <a:r>
              <a:rPr lang="en-US" sz="2000" dirty="0"/>
              <a:t>access technologies </a:t>
            </a:r>
            <a:r>
              <a:rPr lang="en-US" sz="2000" dirty="0" smtClean="0"/>
              <a:t>enforce </a:t>
            </a:r>
            <a:r>
              <a:rPr lang="en-US" sz="2000" dirty="0"/>
              <a:t>network security policies, secure user and host access controls, and control network access based on dynamic conditions</a:t>
            </a:r>
            <a:r>
              <a:rPr lang="en-US" sz="2000" dirty="0" smtClean="0"/>
              <a:t>.</a:t>
            </a:r>
          </a:p>
        </p:txBody>
      </p:sp>
      <p:sp>
        <p:nvSpPr>
          <p:cNvPr id="3" name="Title 2"/>
          <p:cNvSpPr>
            <a:spLocks noGrp="1"/>
          </p:cNvSpPr>
          <p:nvPr>
            <p:ph type="title"/>
          </p:nvPr>
        </p:nvSpPr>
        <p:spPr>
          <a:xfrm>
            <a:off x="1146629" y="60570"/>
            <a:ext cx="7819396" cy="592579"/>
          </a:xfrm>
        </p:spPr>
        <p:txBody>
          <a:bodyPr>
            <a:noAutofit/>
          </a:bodyPr>
          <a:lstStyle/>
          <a:p>
            <a:r>
              <a:rPr lang="en-US" dirty="0"/>
              <a:t/>
            </a:r>
            <a:br>
              <a:rPr lang="en-US" dirty="0"/>
            </a:br>
            <a:r>
              <a:rPr lang="en-US" dirty="0" err="1"/>
              <a:t>SecureX</a:t>
            </a:r>
            <a:r>
              <a:rPr lang="en-US" dirty="0"/>
              <a:t> Products</a:t>
            </a:r>
          </a:p>
        </p:txBody>
      </p:sp>
      <p:pic>
        <p:nvPicPr>
          <p:cNvPr id="4" name="Picture 3"/>
          <p:cNvPicPr>
            <a:picLocks noChangeAspect="1"/>
          </p:cNvPicPr>
          <p:nvPr/>
        </p:nvPicPr>
        <p:blipFill>
          <a:blip r:embed="rId2"/>
          <a:stretch>
            <a:fillRect/>
          </a:stretch>
        </p:blipFill>
        <p:spPr>
          <a:xfrm>
            <a:off x="1886857" y="1604920"/>
            <a:ext cx="5704114" cy="3910512"/>
          </a:xfrm>
          <a:prstGeom prst="rect">
            <a:avLst/>
          </a:prstGeom>
        </p:spPr>
      </p:pic>
    </p:spTree>
    <p:extLst>
      <p:ext uri="{BB962C8B-B14F-4D97-AF65-F5344CB8AC3E}">
        <p14:creationId xmlns:p14="http://schemas.microsoft.com/office/powerpoint/2010/main" val="2778136148"/>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0"/>
          </p:nvPr>
        </p:nvSpPr>
        <p:spPr>
          <a:xfrm>
            <a:off x="445490" y="642726"/>
            <a:ext cx="8578850" cy="1502455"/>
          </a:xfrm>
        </p:spPr>
        <p:txBody>
          <a:bodyPr>
            <a:normAutofit/>
          </a:bodyPr>
          <a:lstStyle/>
          <a:p>
            <a:pPr marL="119063" indent="0" algn="just">
              <a:buNone/>
            </a:pPr>
            <a:r>
              <a:rPr lang="en-US" dirty="0" smtClean="0"/>
              <a:t>Cisco </a:t>
            </a:r>
            <a:r>
              <a:rPr lang="en-US" dirty="0"/>
              <a:t>secure mobility solutions promote highly secure mobile connectivity with VPN, wireless security, and remote workforce security solutions that extend network access safely and easily to a wide range of users and devices. </a:t>
            </a:r>
            <a:endParaRPr lang="en-US" dirty="0" smtClean="0"/>
          </a:p>
        </p:txBody>
      </p:sp>
      <p:sp>
        <p:nvSpPr>
          <p:cNvPr id="3" name="Title 2"/>
          <p:cNvSpPr>
            <a:spLocks noGrp="1"/>
          </p:cNvSpPr>
          <p:nvPr>
            <p:ph type="title"/>
          </p:nvPr>
        </p:nvSpPr>
        <p:spPr>
          <a:xfrm>
            <a:off x="1204686" y="89598"/>
            <a:ext cx="7761339" cy="461951"/>
          </a:xfrm>
        </p:spPr>
        <p:txBody>
          <a:bodyPr/>
          <a:lstStyle/>
          <a:p>
            <a:r>
              <a:rPr lang="en-US" dirty="0"/>
              <a:t/>
            </a:r>
            <a:br>
              <a:rPr lang="en-US" dirty="0"/>
            </a:br>
            <a:r>
              <a:rPr lang="en-US" dirty="0" smtClean="0"/>
              <a:t>Secure Mobility</a:t>
            </a:r>
            <a:endParaRPr lang="en-US" dirty="0"/>
          </a:p>
        </p:txBody>
      </p:sp>
      <p:pic>
        <p:nvPicPr>
          <p:cNvPr id="4" name="Picture 3"/>
          <p:cNvPicPr>
            <a:picLocks noChangeAspect="1"/>
          </p:cNvPicPr>
          <p:nvPr/>
        </p:nvPicPr>
        <p:blipFill>
          <a:blip r:embed="rId2"/>
          <a:stretch>
            <a:fillRect/>
          </a:stretch>
        </p:blipFill>
        <p:spPr>
          <a:xfrm>
            <a:off x="2061965" y="2025110"/>
            <a:ext cx="4977463" cy="3533861"/>
          </a:xfrm>
          <a:prstGeom prst="rect">
            <a:avLst/>
          </a:prstGeom>
        </p:spPr>
      </p:pic>
    </p:spTree>
    <p:extLst>
      <p:ext uri="{BB962C8B-B14F-4D97-AF65-F5344CB8AC3E}">
        <p14:creationId xmlns:p14="http://schemas.microsoft.com/office/powerpoint/2010/main" val="2778136148"/>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0"/>
          </p:nvPr>
        </p:nvSpPr>
        <p:spPr>
          <a:xfrm>
            <a:off x="358401" y="1092673"/>
            <a:ext cx="8578850" cy="1188400"/>
          </a:xfrm>
        </p:spPr>
        <p:txBody>
          <a:bodyPr>
            <a:normAutofit/>
          </a:bodyPr>
          <a:lstStyle/>
          <a:p>
            <a:pPr marL="119063" indent="0" algn="just">
              <a:buNone/>
            </a:pPr>
            <a:r>
              <a:rPr lang="en-US" dirty="0" smtClean="0"/>
              <a:t>Cisco </a:t>
            </a:r>
            <a:r>
              <a:rPr lang="en-US" dirty="0"/>
              <a:t>secure data center and virtualization solutions protect high-value data and data center resources with threat defense, secure virtualization, </a:t>
            </a:r>
            <a:r>
              <a:rPr lang="en-US" dirty="0" smtClean="0">
                <a:solidFill>
                  <a:schemeClr val="tx1"/>
                </a:solidFill>
              </a:rPr>
              <a:t>segmentation, </a:t>
            </a:r>
            <a:r>
              <a:rPr lang="en-US" dirty="0">
                <a:solidFill>
                  <a:schemeClr val="tx1"/>
                </a:solidFill>
              </a:rPr>
              <a:t>and </a:t>
            </a:r>
            <a:r>
              <a:rPr lang="en-US" dirty="0"/>
              <a:t>policy control.</a:t>
            </a:r>
          </a:p>
        </p:txBody>
      </p:sp>
      <p:sp>
        <p:nvSpPr>
          <p:cNvPr id="3" name="Title 2"/>
          <p:cNvSpPr>
            <a:spLocks noGrp="1"/>
          </p:cNvSpPr>
          <p:nvPr>
            <p:ph type="title"/>
          </p:nvPr>
        </p:nvSpPr>
        <p:spPr>
          <a:xfrm>
            <a:off x="1175657" y="104112"/>
            <a:ext cx="7790368" cy="505494"/>
          </a:xfrm>
        </p:spPr>
        <p:txBody>
          <a:bodyPr/>
          <a:lstStyle/>
          <a:p>
            <a:r>
              <a:rPr lang="en-US" dirty="0"/>
              <a:t/>
            </a:r>
            <a:br>
              <a:rPr lang="en-US" dirty="0"/>
            </a:br>
            <a:r>
              <a:rPr lang="en-US" dirty="0" smtClean="0"/>
              <a:t>Secure Data Center and Virtualization</a:t>
            </a:r>
            <a:endParaRPr lang="en-US" dirty="0"/>
          </a:p>
        </p:txBody>
      </p:sp>
      <p:grpSp>
        <p:nvGrpSpPr>
          <p:cNvPr id="6" name="Group 5"/>
          <p:cNvGrpSpPr/>
          <p:nvPr/>
        </p:nvGrpSpPr>
        <p:grpSpPr>
          <a:xfrm>
            <a:off x="958512" y="2597688"/>
            <a:ext cx="7035800" cy="2621802"/>
            <a:chOff x="958512" y="2844426"/>
            <a:chExt cx="7035800" cy="2621802"/>
          </a:xfrm>
        </p:grpSpPr>
        <p:pic>
          <p:nvPicPr>
            <p:cNvPr id="4" name="Picture 3"/>
            <p:cNvPicPr>
              <a:picLocks noChangeAspect="1"/>
            </p:cNvPicPr>
            <p:nvPr/>
          </p:nvPicPr>
          <p:blipFill>
            <a:blip r:embed="rId2"/>
            <a:stretch>
              <a:fillRect/>
            </a:stretch>
          </p:blipFill>
          <p:spPr>
            <a:xfrm>
              <a:off x="958512" y="3345328"/>
              <a:ext cx="7035800" cy="2120900"/>
            </a:xfrm>
            <a:prstGeom prst="rect">
              <a:avLst/>
            </a:prstGeom>
          </p:spPr>
        </p:pic>
        <p:pic>
          <p:nvPicPr>
            <p:cNvPr id="5" name="Picture 4"/>
            <p:cNvPicPr>
              <a:picLocks noChangeAspect="1"/>
            </p:cNvPicPr>
            <p:nvPr/>
          </p:nvPicPr>
          <p:blipFill>
            <a:blip r:embed="rId3"/>
            <a:stretch>
              <a:fillRect/>
            </a:stretch>
          </p:blipFill>
          <p:spPr>
            <a:xfrm>
              <a:off x="3453725" y="2844426"/>
              <a:ext cx="1841500" cy="431800"/>
            </a:xfrm>
            <a:prstGeom prst="rect">
              <a:avLst/>
            </a:prstGeom>
          </p:spPr>
        </p:pic>
      </p:grpSp>
    </p:spTree>
    <p:extLst>
      <p:ext uri="{BB962C8B-B14F-4D97-AF65-F5344CB8AC3E}">
        <p14:creationId xmlns:p14="http://schemas.microsoft.com/office/powerpoint/2010/main" val="2778136148"/>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0"/>
          </p:nvPr>
        </p:nvSpPr>
        <p:spPr>
          <a:xfrm>
            <a:off x="426511" y="1323782"/>
            <a:ext cx="8578850" cy="2485583"/>
          </a:xfrm>
        </p:spPr>
        <p:txBody>
          <a:bodyPr>
            <a:normAutofit/>
          </a:bodyPr>
          <a:lstStyle/>
          <a:p>
            <a:pPr algn="just"/>
            <a:r>
              <a:rPr lang="en-US" dirty="0"/>
              <a:t>The </a:t>
            </a:r>
            <a:r>
              <a:rPr lang="en-US" dirty="0">
                <a:solidFill>
                  <a:schemeClr val="tx1"/>
                </a:solidFill>
              </a:rPr>
              <a:t>security industry is always </a:t>
            </a:r>
            <a:r>
              <a:rPr lang="en-US" dirty="0" smtClean="0">
                <a:solidFill>
                  <a:schemeClr val="tx1"/>
                </a:solidFill>
              </a:rPr>
              <a:t>changing.</a:t>
            </a:r>
          </a:p>
          <a:p>
            <a:pPr algn="just"/>
            <a:r>
              <a:rPr lang="en-US" dirty="0" smtClean="0">
                <a:solidFill>
                  <a:schemeClr val="tx1"/>
                </a:solidFill>
              </a:rPr>
              <a:t>The </a:t>
            </a:r>
            <a:r>
              <a:rPr lang="en-US" dirty="0">
                <a:solidFill>
                  <a:schemeClr val="tx1"/>
                </a:solidFill>
              </a:rPr>
              <a:t>next few years </a:t>
            </a:r>
            <a:r>
              <a:rPr lang="en-US" dirty="0" smtClean="0">
                <a:solidFill>
                  <a:schemeClr val="tx1"/>
                </a:solidFill>
              </a:rPr>
              <a:t>prove to be </a:t>
            </a:r>
            <a:r>
              <a:rPr lang="en-US" dirty="0">
                <a:solidFill>
                  <a:schemeClr val="tx1"/>
                </a:solidFill>
              </a:rPr>
              <a:t>a period of significant change, driven by three major trends: </a:t>
            </a:r>
            <a:endParaRPr lang="en-US" dirty="0" smtClean="0">
              <a:solidFill>
                <a:schemeClr val="tx1"/>
              </a:solidFill>
            </a:endParaRPr>
          </a:p>
          <a:p>
            <a:pPr marL="800100" lvl="1" indent="-342900" algn="just">
              <a:buFont typeface="Arial"/>
              <a:buChar char="•"/>
            </a:pPr>
            <a:r>
              <a:rPr lang="en-US" dirty="0" err="1" smtClean="0">
                <a:solidFill>
                  <a:schemeClr val="tx1"/>
                </a:solidFill>
              </a:rPr>
              <a:t>Consumerization</a:t>
            </a:r>
            <a:r>
              <a:rPr lang="en-US" dirty="0" smtClean="0">
                <a:solidFill>
                  <a:schemeClr val="tx1"/>
                </a:solidFill>
              </a:rPr>
              <a:t> </a:t>
            </a:r>
            <a:r>
              <a:rPr lang="en-US" dirty="0">
                <a:solidFill>
                  <a:schemeClr val="tx1"/>
                </a:solidFill>
              </a:rPr>
              <a:t>of the </a:t>
            </a:r>
            <a:r>
              <a:rPr lang="en-US" dirty="0" smtClean="0">
                <a:solidFill>
                  <a:schemeClr val="tx1"/>
                </a:solidFill>
              </a:rPr>
              <a:t>endpoint</a:t>
            </a:r>
            <a:endParaRPr lang="en-US" dirty="0">
              <a:solidFill>
                <a:schemeClr val="tx1"/>
              </a:solidFill>
            </a:endParaRPr>
          </a:p>
          <a:p>
            <a:pPr marL="800100" lvl="1" indent="-342900" algn="just">
              <a:buFont typeface="Arial"/>
              <a:buChar char="•"/>
            </a:pPr>
            <a:r>
              <a:rPr lang="en-US" dirty="0" smtClean="0">
                <a:solidFill>
                  <a:schemeClr val="tx1"/>
                </a:solidFill>
              </a:rPr>
              <a:t>Increasing </a:t>
            </a:r>
            <a:r>
              <a:rPr lang="en-US" dirty="0">
                <a:solidFill>
                  <a:schemeClr val="tx1"/>
                </a:solidFill>
              </a:rPr>
              <a:t>use of high-definition video conferencing </a:t>
            </a:r>
            <a:endParaRPr lang="en-US" dirty="0" smtClean="0">
              <a:solidFill>
                <a:schemeClr val="tx1"/>
              </a:solidFill>
            </a:endParaRPr>
          </a:p>
          <a:p>
            <a:pPr marL="800100" lvl="1" indent="-342900" algn="just">
              <a:buFont typeface="Arial"/>
              <a:buChar char="•"/>
            </a:pPr>
            <a:r>
              <a:rPr lang="en-US" dirty="0" smtClean="0">
                <a:solidFill>
                  <a:schemeClr val="tx1"/>
                </a:solidFill>
              </a:rPr>
              <a:t>Adoption </a:t>
            </a:r>
            <a:r>
              <a:rPr lang="en-US" dirty="0"/>
              <a:t>of cloud </a:t>
            </a:r>
            <a:r>
              <a:rPr lang="en-US" dirty="0" smtClean="0"/>
              <a:t>computing</a:t>
            </a:r>
          </a:p>
        </p:txBody>
      </p:sp>
      <p:sp>
        <p:nvSpPr>
          <p:cNvPr id="3" name="Title 2"/>
          <p:cNvSpPr>
            <a:spLocks noGrp="1"/>
          </p:cNvSpPr>
          <p:nvPr>
            <p:ph type="title"/>
          </p:nvPr>
        </p:nvSpPr>
        <p:spPr>
          <a:xfrm>
            <a:off x="1306286" y="394392"/>
            <a:ext cx="7659739" cy="563551"/>
          </a:xfrm>
        </p:spPr>
        <p:txBody>
          <a:bodyPr/>
          <a:lstStyle/>
          <a:p>
            <a:r>
              <a:rPr lang="en-US" dirty="0"/>
              <a:t/>
            </a:r>
            <a:br>
              <a:rPr lang="en-US" dirty="0"/>
            </a:br>
            <a:r>
              <a:rPr lang="en-US" dirty="0" smtClean="0"/>
              <a:t>Network Security Services</a:t>
            </a:r>
            <a:endParaRPr lang="en-US" dirty="0"/>
          </a:p>
        </p:txBody>
      </p:sp>
    </p:spTree>
    <p:extLst>
      <p:ext uri="{BB962C8B-B14F-4D97-AF65-F5344CB8AC3E}">
        <p14:creationId xmlns:p14="http://schemas.microsoft.com/office/powerpoint/2010/main" val="2778136148"/>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133398" y="89598"/>
            <a:ext cx="7832627" cy="505494"/>
          </a:xfrm>
        </p:spPr>
        <p:txBody>
          <a:bodyPr/>
          <a:lstStyle/>
          <a:p>
            <a:r>
              <a:rPr lang="en-US" dirty="0"/>
              <a:t/>
            </a:r>
            <a:br>
              <a:rPr lang="en-US" dirty="0"/>
            </a:br>
            <a:r>
              <a:rPr lang="en-US" dirty="0" smtClean="0"/>
              <a:t>Network Security Services </a:t>
            </a:r>
            <a:r>
              <a:rPr lang="en-US" dirty="0">
                <a:latin typeface="Arial" charset="0"/>
              </a:rPr>
              <a:t>Cont.</a:t>
            </a:r>
            <a:endParaRPr lang="en-US" dirty="0"/>
          </a:p>
        </p:txBody>
      </p:sp>
      <p:pic>
        <p:nvPicPr>
          <p:cNvPr id="4" name="Picture 3"/>
          <p:cNvPicPr>
            <a:picLocks noChangeAspect="1"/>
          </p:cNvPicPr>
          <p:nvPr/>
        </p:nvPicPr>
        <p:blipFill>
          <a:blip r:embed="rId2"/>
          <a:stretch>
            <a:fillRect/>
          </a:stretch>
        </p:blipFill>
        <p:spPr>
          <a:xfrm>
            <a:off x="1133398" y="664030"/>
            <a:ext cx="7386488" cy="4880427"/>
          </a:xfrm>
          <a:prstGeom prst="rect">
            <a:avLst/>
          </a:prstGeom>
        </p:spPr>
      </p:pic>
    </p:spTree>
    <p:extLst>
      <p:ext uri="{BB962C8B-B14F-4D97-AF65-F5344CB8AC3E}">
        <p14:creationId xmlns:p14="http://schemas.microsoft.com/office/powerpoint/2010/main" val="2422060811"/>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2488293" y="2191204"/>
            <a:ext cx="3854450" cy="1481138"/>
          </a:xfrm>
        </p:spPr>
        <p:txBody>
          <a:bodyPr/>
          <a:lstStyle/>
          <a:p>
            <a:pPr eaLnBrk="1" hangingPunct="1"/>
            <a:r>
              <a:rPr lang="en-US" sz="2400" dirty="0" smtClean="0">
                <a:solidFill>
                  <a:schemeClr val="tx1"/>
                </a:solidFill>
              </a:rPr>
              <a:t>Operations Security</a:t>
            </a:r>
          </a:p>
        </p:txBody>
      </p:sp>
    </p:spTree>
    <p:extLst>
      <p:ext uri="{BB962C8B-B14F-4D97-AF65-F5344CB8AC3E}">
        <p14:creationId xmlns:p14="http://schemas.microsoft.com/office/powerpoint/2010/main" val="1792248038"/>
      </p:ext>
    </p:extLst>
  </p:cSld>
  <p:clrMapOvr>
    <a:masterClrMapping/>
  </p:clrMapOvr>
  <p:transition>
    <p:wipe dir="r"/>
  </p:transition>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5" name="Rectangle 3"/>
          <p:cNvSpPr>
            <a:spLocks noGrp="1" noChangeArrowheads="1"/>
          </p:cNvSpPr>
          <p:nvPr>
            <p:ph type="body" sz="quarter" idx="10"/>
          </p:nvPr>
        </p:nvSpPr>
        <p:spPr>
          <a:xfrm>
            <a:off x="239713" y="1283528"/>
            <a:ext cx="8578850" cy="4130301"/>
          </a:xfrm>
        </p:spPr>
        <p:txBody>
          <a:bodyPr/>
          <a:lstStyle/>
          <a:p>
            <a:pPr algn="just"/>
            <a:r>
              <a:rPr lang="en-US" dirty="0" smtClean="0"/>
              <a:t>Operations security is concerned with the day-to-day practices necessary to first deploy and later maintain a secure system. </a:t>
            </a:r>
          </a:p>
          <a:p>
            <a:pPr algn="just"/>
            <a:r>
              <a:rPr lang="en-US" dirty="0" smtClean="0"/>
              <a:t>It starts with the planning and implementation process of a network. </a:t>
            </a:r>
          </a:p>
          <a:p>
            <a:pPr marL="800100" lvl="1" indent="-342900" algn="just">
              <a:buFont typeface="Arial"/>
              <a:buChar char="•"/>
            </a:pPr>
            <a:r>
              <a:rPr lang="en-US" dirty="0" smtClean="0"/>
              <a:t>During these phases, the operations team proactively analyzes designs, identifies risks and vulnerabilities, and makes the necessary adaptations. </a:t>
            </a:r>
          </a:p>
          <a:p>
            <a:pPr marL="800100" lvl="1" indent="-342900" algn="just">
              <a:buFont typeface="Arial"/>
              <a:buChar char="•"/>
            </a:pPr>
            <a:r>
              <a:rPr lang="en-US" dirty="0" smtClean="0"/>
              <a:t>After a network is set up, the actual operational tasks begin, including the continual day-to-day maintenance of the environment. </a:t>
            </a:r>
          </a:p>
        </p:txBody>
      </p:sp>
      <p:sp>
        <p:nvSpPr>
          <p:cNvPr id="44034" name="Rectangle 2"/>
          <p:cNvSpPr>
            <a:spLocks noGrp="1" noChangeArrowheads="1"/>
          </p:cNvSpPr>
          <p:nvPr>
            <p:ph type="title"/>
          </p:nvPr>
        </p:nvSpPr>
        <p:spPr>
          <a:xfrm>
            <a:off x="1277257" y="133140"/>
            <a:ext cx="7688768" cy="432922"/>
          </a:xfrm>
        </p:spPr>
        <p:txBody>
          <a:bodyPr/>
          <a:lstStyle/>
          <a:p>
            <a:r>
              <a:rPr lang="en-US" sz="1800" dirty="0" smtClean="0"/>
              <a:t/>
            </a:r>
            <a:br>
              <a:rPr lang="en-US" sz="1800" dirty="0" smtClean="0"/>
            </a:br>
            <a:r>
              <a:rPr lang="en-US" dirty="0" smtClean="0"/>
              <a:t>Operations Security</a:t>
            </a:r>
            <a:endParaRPr lang="en-US" dirty="0"/>
          </a:p>
        </p:txBody>
      </p:sp>
    </p:spTree>
    <p:extLst>
      <p:ext uri="{BB962C8B-B14F-4D97-AF65-F5344CB8AC3E}">
        <p14:creationId xmlns:p14="http://schemas.microsoft.com/office/powerpoint/2010/main" val="130093887"/>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5" name="Rectangle 3"/>
          <p:cNvSpPr>
            <a:spLocks noGrp="1" noChangeArrowheads="1"/>
          </p:cNvSpPr>
          <p:nvPr>
            <p:ph type="body" sz="quarter" idx="10"/>
          </p:nvPr>
        </p:nvSpPr>
        <p:spPr>
          <a:xfrm>
            <a:off x="414861" y="615871"/>
            <a:ext cx="8578850" cy="2949384"/>
          </a:xfrm>
        </p:spPr>
        <p:txBody>
          <a:bodyPr/>
          <a:lstStyle/>
          <a:p>
            <a:pPr algn="just"/>
            <a:r>
              <a:rPr lang="en-US" dirty="0"/>
              <a:t>The responsibilities of the operations team pertain to everything that takes place to keep the network, computer systems, applications, and the environment up and running in a secure and protected manner. </a:t>
            </a:r>
            <a:endParaRPr lang="en-US" dirty="0" smtClean="0"/>
          </a:p>
          <a:p>
            <a:pPr algn="just"/>
            <a:r>
              <a:rPr lang="en-US" dirty="0"/>
              <a:t>The operations team usually has the objectives of preventing reoccurring problems, reducing hardware failures to an acceptable level, and reducing the impact of hardware failure or disruption. </a:t>
            </a:r>
            <a:endParaRPr lang="en-US" dirty="0" smtClean="0"/>
          </a:p>
        </p:txBody>
      </p:sp>
      <p:sp>
        <p:nvSpPr>
          <p:cNvPr id="44034" name="Rectangle 2"/>
          <p:cNvSpPr>
            <a:spLocks noGrp="1" noChangeArrowheads="1"/>
          </p:cNvSpPr>
          <p:nvPr>
            <p:ph type="title"/>
          </p:nvPr>
        </p:nvSpPr>
        <p:spPr>
          <a:xfrm>
            <a:off x="1146629" y="31542"/>
            <a:ext cx="7819396" cy="578065"/>
          </a:xfrm>
        </p:spPr>
        <p:txBody>
          <a:bodyPr/>
          <a:lstStyle/>
          <a:p>
            <a:r>
              <a:rPr lang="en-US" sz="1800" dirty="0" smtClean="0"/>
              <a:t/>
            </a:r>
            <a:br>
              <a:rPr lang="en-US" sz="1800" dirty="0" smtClean="0"/>
            </a:br>
            <a:r>
              <a:rPr lang="en-US" dirty="0" smtClean="0"/>
              <a:t>Operations Security Team</a:t>
            </a:r>
            <a:endParaRPr lang="en-US" dirty="0"/>
          </a:p>
        </p:txBody>
      </p:sp>
      <p:pic>
        <p:nvPicPr>
          <p:cNvPr id="3" name="Picture 2"/>
          <p:cNvPicPr>
            <a:picLocks noChangeAspect="1"/>
          </p:cNvPicPr>
          <p:nvPr/>
        </p:nvPicPr>
        <p:blipFill>
          <a:blip r:embed="rId2"/>
          <a:stretch>
            <a:fillRect/>
          </a:stretch>
        </p:blipFill>
        <p:spPr>
          <a:xfrm>
            <a:off x="2641600" y="3161406"/>
            <a:ext cx="4122057" cy="2441111"/>
          </a:xfrm>
          <a:prstGeom prst="rect">
            <a:avLst/>
          </a:prstGeom>
        </p:spPr>
      </p:pic>
    </p:spTree>
    <p:extLst>
      <p:ext uri="{BB962C8B-B14F-4D97-AF65-F5344CB8AC3E}">
        <p14:creationId xmlns:p14="http://schemas.microsoft.com/office/powerpoint/2010/main" val="3451130813"/>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5" name="Rectangle 3"/>
          <p:cNvSpPr>
            <a:spLocks noGrp="1" noChangeArrowheads="1"/>
          </p:cNvSpPr>
          <p:nvPr>
            <p:ph type="body" sz="quarter" idx="10"/>
          </p:nvPr>
        </p:nvSpPr>
        <p:spPr>
          <a:xfrm>
            <a:off x="239713" y="1283528"/>
            <a:ext cx="8578850" cy="3506186"/>
          </a:xfrm>
        </p:spPr>
        <p:txBody>
          <a:bodyPr/>
          <a:lstStyle/>
          <a:p>
            <a:pPr marL="0" indent="0" algn="just">
              <a:buNone/>
            </a:pPr>
            <a:r>
              <a:rPr lang="en-US" dirty="0"/>
              <a:t>To ensure a secure working environment within the operations department, certain core principles should be integrated into the day-to-day activities:</a:t>
            </a:r>
          </a:p>
          <a:p>
            <a:pPr marL="236538" lvl="1" indent="-236538" algn="just">
              <a:spcBef>
                <a:spcPts val="1480"/>
              </a:spcBef>
              <a:buFont typeface="Wingdings" charset="0"/>
              <a:buChar char="§"/>
            </a:pPr>
            <a:r>
              <a:rPr lang="en-US" sz="2200" dirty="0">
                <a:cs typeface="ＭＳ Ｐゴシック" charset="0"/>
              </a:rPr>
              <a:t>Separation of duties </a:t>
            </a:r>
          </a:p>
          <a:p>
            <a:pPr marL="236538" lvl="1" indent="-236538" algn="just">
              <a:spcBef>
                <a:spcPts val="1480"/>
              </a:spcBef>
              <a:buFont typeface="Wingdings" charset="0"/>
              <a:buChar char="§"/>
            </a:pPr>
            <a:r>
              <a:rPr lang="en-US" sz="2200" dirty="0">
                <a:cs typeface="ＭＳ Ｐゴシック" charset="0"/>
              </a:rPr>
              <a:t>Rotation of duties</a:t>
            </a:r>
          </a:p>
          <a:p>
            <a:pPr marL="236538" lvl="1" indent="-236538" algn="just">
              <a:spcBef>
                <a:spcPts val="1480"/>
              </a:spcBef>
              <a:buFont typeface="Wingdings" charset="0"/>
              <a:buChar char="§"/>
            </a:pPr>
            <a:r>
              <a:rPr lang="en-US" sz="2200" dirty="0">
                <a:cs typeface="ＭＳ Ｐゴシック" charset="0"/>
              </a:rPr>
              <a:t>Trusted recovery </a:t>
            </a:r>
          </a:p>
          <a:p>
            <a:pPr marL="236538" lvl="1" indent="-236538" algn="just">
              <a:spcBef>
                <a:spcPts val="1480"/>
              </a:spcBef>
              <a:buFont typeface="Wingdings" charset="0"/>
              <a:buChar char="§"/>
            </a:pPr>
            <a:r>
              <a:rPr lang="en-US" sz="2200" dirty="0">
                <a:cs typeface="ＭＳ Ｐゴシック" charset="0"/>
              </a:rPr>
              <a:t>Change and configuration controls</a:t>
            </a:r>
          </a:p>
        </p:txBody>
      </p:sp>
      <p:sp>
        <p:nvSpPr>
          <p:cNvPr id="44034" name="Rectangle 2"/>
          <p:cNvSpPr>
            <a:spLocks noGrp="1" noChangeArrowheads="1"/>
          </p:cNvSpPr>
          <p:nvPr>
            <p:ph type="title"/>
          </p:nvPr>
        </p:nvSpPr>
        <p:spPr>
          <a:xfrm>
            <a:off x="1175657" y="0"/>
            <a:ext cx="7968343" cy="838200"/>
          </a:xfrm>
        </p:spPr>
        <p:txBody>
          <a:bodyPr/>
          <a:lstStyle/>
          <a:p>
            <a:r>
              <a:rPr lang="en-US" sz="1800" dirty="0" smtClean="0"/>
              <a:t/>
            </a:r>
            <a:br>
              <a:rPr lang="en-US" sz="1800" dirty="0" smtClean="0"/>
            </a:br>
            <a:r>
              <a:rPr lang="en-US" dirty="0" smtClean="0"/>
              <a:t>Operations Security Team </a:t>
            </a:r>
            <a:r>
              <a:rPr lang="en-US" dirty="0">
                <a:latin typeface="Arial" charset="0"/>
              </a:rPr>
              <a:t>Cont.</a:t>
            </a:r>
            <a:endParaRPr lang="en-US" dirty="0"/>
          </a:p>
        </p:txBody>
      </p:sp>
    </p:spTree>
    <p:extLst>
      <p:ext uri="{BB962C8B-B14F-4D97-AF65-F5344CB8AC3E}">
        <p14:creationId xmlns:p14="http://schemas.microsoft.com/office/powerpoint/2010/main" val="3003082713"/>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3" name="Rectangle 3"/>
          <p:cNvSpPr>
            <a:spLocks noGrp="1" noChangeArrowheads="1"/>
          </p:cNvSpPr>
          <p:nvPr>
            <p:ph type="body" sz="quarter" idx="10"/>
          </p:nvPr>
        </p:nvSpPr>
        <p:spPr>
          <a:xfrm>
            <a:off x="305535" y="554380"/>
            <a:ext cx="4717199" cy="4946534"/>
          </a:xfrm>
        </p:spPr>
        <p:txBody>
          <a:bodyPr/>
          <a:lstStyle/>
          <a:p>
            <a:pPr algn="just"/>
            <a:r>
              <a:rPr lang="en-US" dirty="0" smtClean="0"/>
              <a:t>Is the most difficult and sometimes the most costly control to achieve. </a:t>
            </a:r>
          </a:p>
          <a:p>
            <a:pPr algn="just"/>
            <a:r>
              <a:rPr lang="en-US" dirty="0" err="1" smtClean="0"/>
              <a:t>SoD</a:t>
            </a:r>
            <a:r>
              <a:rPr lang="en-US" dirty="0" smtClean="0"/>
              <a:t> states that no single individual has control over two or more phases of a transaction or operation. </a:t>
            </a:r>
          </a:p>
          <a:p>
            <a:pPr marL="800100" lvl="1" indent="-342900" algn="just">
              <a:buFont typeface="Arial"/>
              <a:buChar char="•"/>
            </a:pPr>
            <a:r>
              <a:rPr lang="en-US" dirty="0" smtClean="0"/>
              <a:t>Instead, responsibilities are assigned in a way that incorporates checks and balances. </a:t>
            </a:r>
          </a:p>
          <a:p>
            <a:pPr marL="800100" lvl="1" indent="-342900" algn="just">
              <a:buFont typeface="Arial"/>
              <a:buChar char="•"/>
            </a:pPr>
            <a:r>
              <a:rPr lang="en-US" dirty="0" smtClean="0"/>
              <a:t>This makes a deliberate fraud more difficult to perpetrate because it requires a collusion of two or more individuals or parties.</a:t>
            </a:r>
            <a:endParaRPr lang="en-US" dirty="0"/>
          </a:p>
        </p:txBody>
      </p:sp>
      <p:sp>
        <p:nvSpPr>
          <p:cNvPr id="46082" name="Rectangle 2"/>
          <p:cNvSpPr>
            <a:spLocks noGrp="1" noChangeArrowheads="1"/>
          </p:cNvSpPr>
          <p:nvPr>
            <p:ph type="title"/>
          </p:nvPr>
        </p:nvSpPr>
        <p:spPr>
          <a:xfrm>
            <a:off x="1248229" y="89599"/>
            <a:ext cx="7717796" cy="545084"/>
          </a:xfrm>
        </p:spPr>
        <p:txBody>
          <a:bodyPr/>
          <a:lstStyle/>
          <a:p>
            <a:r>
              <a:rPr lang="en-US" sz="1800" dirty="0" smtClean="0"/>
              <a:t/>
            </a:r>
            <a:br>
              <a:rPr lang="en-US" sz="1800" dirty="0" smtClean="0"/>
            </a:br>
            <a:r>
              <a:rPr lang="en-US" dirty="0" smtClean="0"/>
              <a:t>Separation of Duties</a:t>
            </a:r>
            <a:endParaRPr lang="en-US" dirty="0"/>
          </a:p>
        </p:txBody>
      </p:sp>
      <p:pic>
        <p:nvPicPr>
          <p:cNvPr id="2" name="Picture 1"/>
          <p:cNvPicPr>
            <a:picLocks noChangeAspect="1"/>
          </p:cNvPicPr>
          <p:nvPr/>
        </p:nvPicPr>
        <p:blipFill>
          <a:blip r:embed="rId3"/>
          <a:stretch>
            <a:fillRect/>
          </a:stretch>
        </p:blipFill>
        <p:spPr>
          <a:xfrm>
            <a:off x="5351761" y="634682"/>
            <a:ext cx="3725260" cy="4973671"/>
          </a:xfrm>
          <a:prstGeom prst="rect">
            <a:avLst/>
          </a:prstGeom>
        </p:spPr>
      </p:pic>
    </p:spTree>
    <p:extLst>
      <p:ext uri="{BB962C8B-B14F-4D97-AF65-F5344CB8AC3E}">
        <p14:creationId xmlns:p14="http://schemas.microsoft.com/office/powerpoint/2010/main" val="981925721"/>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5107039" y="1295257"/>
            <a:ext cx="3905446" cy="3869322"/>
          </a:xfrm>
          <a:prstGeom prst="rect">
            <a:avLst/>
          </a:prstGeom>
        </p:spPr>
      </p:pic>
      <p:sp>
        <p:nvSpPr>
          <p:cNvPr id="47107" name="Rectangle 3"/>
          <p:cNvSpPr>
            <a:spLocks noGrp="1" noChangeArrowheads="1"/>
          </p:cNvSpPr>
          <p:nvPr>
            <p:ph type="body" sz="quarter" idx="10"/>
          </p:nvPr>
        </p:nvSpPr>
        <p:spPr>
          <a:xfrm>
            <a:off x="219276" y="861949"/>
            <a:ext cx="4516659" cy="4580908"/>
          </a:xfrm>
        </p:spPr>
        <p:txBody>
          <a:bodyPr/>
          <a:lstStyle/>
          <a:p>
            <a:pPr algn="just"/>
            <a:r>
              <a:rPr lang="en-US" sz="1800" dirty="0" smtClean="0">
                <a:solidFill>
                  <a:schemeClr val="tx1"/>
                </a:solidFill>
              </a:rPr>
              <a:t>Trained individuals are given a specific assignment for a certain amount of time before moving to a new assignment. </a:t>
            </a:r>
          </a:p>
          <a:p>
            <a:pPr algn="just"/>
            <a:r>
              <a:rPr lang="en-US" sz="1800" dirty="0" smtClean="0">
                <a:solidFill>
                  <a:schemeClr val="tx1"/>
                </a:solidFill>
              </a:rPr>
              <a:t>A peer review is built into the practice of rotation of duties. For example, when five people do one job in the course of the week, each person reviews the work of the others.</a:t>
            </a:r>
          </a:p>
          <a:p>
            <a:pPr algn="just"/>
            <a:r>
              <a:rPr lang="en-US" sz="1800" dirty="0" smtClean="0">
                <a:solidFill>
                  <a:schemeClr val="tx1"/>
                </a:solidFill>
              </a:rPr>
              <a:t>Rotation of duties also prevents boredom and gives individuals a greater breadth of exposure to the entire network operation and creates a strong and flexible operations department. </a:t>
            </a:r>
          </a:p>
        </p:txBody>
      </p:sp>
      <p:sp>
        <p:nvSpPr>
          <p:cNvPr id="47106" name="Rectangle 2"/>
          <p:cNvSpPr>
            <a:spLocks noGrp="1" noChangeArrowheads="1"/>
          </p:cNvSpPr>
          <p:nvPr>
            <p:ph type="title"/>
          </p:nvPr>
        </p:nvSpPr>
        <p:spPr>
          <a:xfrm>
            <a:off x="1233714" y="250970"/>
            <a:ext cx="7538443" cy="445718"/>
          </a:xfrm>
        </p:spPr>
        <p:txBody>
          <a:bodyPr/>
          <a:lstStyle/>
          <a:p>
            <a:r>
              <a:rPr lang="en-US" dirty="0"/>
              <a:t/>
            </a:r>
            <a:br>
              <a:rPr lang="en-US" dirty="0"/>
            </a:br>
            <a:r>
              <a:rPr lang="en-US" dirty="0" smtClean="0"/>
              <a:t>Rotation of </a:t>
            </a:r>
            <a:r>
              <a:rPr lang="en-US" dirty="0"/>
              <a:t>Duties</a:t>
            </a:r>
          </a:p>
        </p:txBody>
      </p:sp>
    </p:spTree>
    <p:extLst>
      <p:ext uri="{BB962C8B-B14F-4D97-AF65-F5344CB8AC3E}">
        <p14:creationId xmlns:p14="http://schemas.microsoft.com/office/powerpoint/2010/main" val="3893654147"/>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1" name="Rectangle 3"/>
          <p:cNvSpPr>
            <a:spLocks noGrp="1" noChangeArrowheads="1"/>
          </p:cNvSpPr>
          <p:nvPr>
            <p:ph type="body" sz="quarter" idx="10"/>
          </p:nvPr>
        </p:nvSpPr>
        <p:spPr>
          <a:xfrm>
            <a:off x="173154" y="574907"/>
            <a:ext cx="4283496" cy="4955187"/>
          </a:xfrm>
        </p:spPr>
        <p:txBody>
          <a:bodyPr/>
          <a:lstStyle/>
          <a:p>
            <a:pPr algn="just"/>
            <a:r>
              <a:rPr lang="en-US" sz="2000" dirty="0" smtClean="0"/>
              <a:t>Systems eventually fail! </a:t>
            </a:r>
          </a:p>
          <a:p>
            <a:pPr marL="800100" lvl="1" indent="-342900" algn="just">
              <a:buFont typeface="Arial"/>
              <a:buChar char="•"/>
            </a:pPr>
            <a:r>
              <a:rPr lang="en-US" sz="1800" dirty="0" smtClean="0"/>
              <a:t>Therefore a process for recovery must be established. </a:t>
            </a:r>
          </a:p>
          <a:p>
            <a:pPr marL="800100" lvl="1" indent="-342900" algn="just">
              <a:buFont typeface="Arial"/>
              <a:buChar char="•"/>
            </a:pPr>
            <a:r>
              <a:rPr lang="en-US" sz="1800" dirty="0" smtClean="0"/>
              <a:t>Back up data on a regular basis.</a:t>
            </a:r>
          </a:p>
          <a:p>
            <a:pPr algn="just"/>
            <a:r>
              <a:rPr lang="en-US" sz="2000" dirty="0" smtClean="0"/>
              <a:t>Backing up data is standard practice in most IT departments. </a:t>
            </a:r>
          </a:p>
          <a:p>
            <a:pPr algn="just"/>
            <a:r>
              <a:rPr lang="en-US" sz="2000" dirty="0" smtClean="0"/>
              <a:t>Being prepared for system failure is also an important part of operations security:</a:t>
            </a:r>
          </a:p>
          <a:p>
            <a:pPr marL="800100" lvl="1" indent="-342900" algn="just">
              <a:buFont typeface="Arial"/>
              <a:buChar char="•"/>
            </a:pPr>
            <a:r>
              <a:rPr lang="en-US" sz="1800" dirty="0" smtClean="0"/>
              <a:t>Back up critical data on a regular basis.</a:t>
            </a:r>
          </a:p>
          <a:p>
            <a:pPr marL="800100" lvl="1" indent="-342900" algn="just">
              <a:buFont typeface="Arial"/>
              <a:buChar char="•"/>
            </a:pPr>
            <a:r>
              <a:rPr lang="en-US" sz="1800" dirty="0" smtClean="0"/>
              <a:t>Evaluate who has access to the files to back them up and what kind of access they have.</a:t>
            </a:r>
          </a:p>
          <a:p>
            <a:pPr marL="800100" lvl="1" indent="-342900" algn="just">
              <a:buFont typeface="Arial"/>
              <a:buChar char="•"/>
            </a:pPr>
            <a:r>
              <a:rPr lang="en-US" sz="1800" dirty="0" smtClean="0"/>
              <a:t>Secure the backup media.</a:t>
            </a:r>
            <a:endParaRPr lang="en-US" sz="1800" dirty="0"/>
          </a:p>
        </p:txBody>
      </p:sp>
      <p:sp>
        <p:nvSpPr>
          <p:cNvPr id="48130" name="Rectangle 2"/>
          <p:cNvSpPr>
            <a:spLocks noGrp="1" noChangeArrowheads="1"/>
          </p:cNvSpPr>
          <p:nvPr>
            <p:ph type="title"/>
          </p:nvPr>
        </p:nvSpPr>
        <p:spPr>
          <a:xfrm>
            <a:off x="1262744" y="162163"/>
            <a:ext cx="7717796" cy="447437"/>
          </a:xfrm>
        </p:spPr>
        <p:txBody>
          <a:bodyPr/>
          <a:lstStyle/>
          <a:p>
            <a:r>
              <a:rPr lang="en-US" sz="1800" dirty="0"/>
              <a:t/>
            </a:r>
            <a:br>
              <a:rPr lang="en-US" sz="1800" dirty="0"/>
            </a:br>
            <a:r>
              <a:rPr lang="en-US" dirty="0" smtClean="0"/>
              <a:t>Trusted Recovery</a:t>
            </a:r>
            <a:endParaRPr lang="en-US" dirty="0"/>
          </a:p>
        </p:txBody>
      </p:sp>
      <p:pic>
        <p:nvPicPr>
          <p:cNvPr id="2" name="Picture 1"/>
          <p:cNvPicPr>
            <a:picLocks noChangeAspect="1"/>
          </p:cNvPicPr>
          <p:nvPr/>
        </p:nvPicPr>
        <p:blipFill>
          <a:blip r:embed="rId2"/>
          <a:stretch>
            <a:fillRect/>
          </a:stretch>
        </p:blipFill>
        <p:spPr>
          <a:xfrm>
            <a:off x="4811523" y="1519968"/>
            <a:ext cx="4219572" cy="3777898"/>
          </a:xfrm>
          <a:prstGeom prst="rect">
            <a:avLst/>
          </a:prstGeom>
        </p:spPr>
      </p:pic>
    </p:spTree>
    <p:extLst>
      <p:ext uri="{BB962C8B-B14F-4D97-AF65-F5344CB8AC3E}">
        <p14:creationId xmlns:p14="http://schemas.microsoft.com/office/powerpoint/2010/main" val="3431405163"/>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5" name="Rectangle 3"/>
          <p:cNvSpPr>
            <a:spLocks noGrp="1" noChangeArrowheads="1"/>
          </p:cNvSpPr>
          <p:nvPr>
            <p:ph type="body" sz="quarter" idx="10"/>
          </p:nvPr>
        </p:nvSpPr>
        <p:spPr>
          <a:xfrm>
            <a:off x="341313" y="686621"/>
            <a:ext cx="8578850" cy="4766395"/>
          </a:xfrm>
        </p:spPr>
        <p:txBody>
          <a:bodyPr/>
          <a:lstStyle/>
          <a:p>
            <a:pPr algn="just"/>
            <a:r>
              <a:rPr lang="en-US" dirty="0" smtClean="0"/>
              <a:t>Ensures that standardized methods and procedures are used to efficiently handle all changes. </a:t>
            </a:r>
          </a:p>
          <a:p>
            <a:pPr algn="just"/>
            <a:r>
              <a:rPr lang="en-US" dirty="0" smtClean="0"/>
              <a:t>It should address three major components: </a:t>
            </a:r>
          </a:p>
          <a:p>
            <a:pPr marL="800100" lvl="1" indent="-342900" algn="just">
              <a:buFont typeface="Arial"/>
              <a:buChar char="•"/>
            </a:pPr>
            <a:r>
              <a:rPr lang="en-US" dirty="0" smtClean="0"/>
              <a:t>The processes in place to minimize system and network disruption</a:t>
            </a:r>
          </a:p>
          <a:p>
            <a:pPr marL="800100" lvl="1" indent="-342900" algn="just">
              <a:buFont typeface="Arial"/>
              <a:buChar char="•"/>
            </a:pPr>
            <a:r>
              <a:rPr lang="en-US" dirty="0" smtClean="0"/>
              <a:t>Backups and reversing changes that go badly</a:t>
            </a:r>
          </a:p>
          <a:p>
            <a:pPr marL="800100" lvl="1" indent="-342900" algn="just">
              <a:buFont typeface="Arial"/>
              <a:buChar char="•"/>
            </a:pPr>
            <a:r>
              <a:rPr lang="en-US" dirty="0" smtClean="0"/>
              <a:t>Guidance on the economic utilization of resources and time</a:t>
            </a:r>
          </a:p>
          <a:p>
            <a:pPr algn="just"/>
            <a:r>
              <a:rPr lang="en-US" dirty="0" smtClean="0"/>
              <a:t>A few suggestions are recommended to accomplish configuration changes in an effective and safe manner:</a:t>
            </a:r>
          </a:p>
          <a:p>
            <a:pPr marL="800100" lvl="1" indent="-342900" algn="just">
              <a:buFont typeface="Arial"/>
              <a:buChar char="•"/>
            </a:pPr>
            <a:r>
              <a:rPr lang="en-US" dirty="0" smtClean="0"/>
              <a:t>Ensure that the change is implemented in an orderly manner with formalized testing.</a:t>
            </a:r>
          </a:p>
          <a:p>
            <a:pPr marL="800100" lvl="1" indent="-342900" algn="just">
              <a:buFont typeface="Arial"/>
              <a:buChar char="•"/>
            </a:pPr>
            <a:r>
              <a:rPr lang="en-US" dirty="0" smtClean="0"/>
              <a:t>Ensure that the end users are aware of the coming change when necessary.</a:t>
            </a:r>
          </a:p>
          <a:p>
            <a:pPr marL="800100" lvl="1" indent="-342900" algn="just">
              <a:buFont typeface="Arial"/>
              <a:buChar char="•"/>
            </a:pPr>
            <a:r>
              <a:rPr lang="en-US" dirty="0" smtClean="0"/>
              <a:t>Analyze the effects of the change after it is implemented.</a:t>
            </a:r>
          </a:p>
          <a:p>
            <a:endParaRPr lang="en-US" dirty="0"/>
          </a:p>
        </p:txBody>
      </p:sp>
      <p:sp>
        <p:nvSpPr>
          <p:cNvPr id="49154" name="Rectangle 2"/>
          <p:cNvSpPr>
            <a:spLocks noGrp="1" noChangeArrowheads="1"/>
          </p:cNvSpPr>
          <p:nvPr>
            <p:ph type="title"/>
          </p:nvPr>
        </p:nvSpPr>
        <p:spPr>
          <a:xfrm>
            <a:off x="1030514" y="60570"/>
            <a:ext cx="7935511" cy="563551"/>
          </a:xfrm>
        </p:spPr>
        <p:txBody>
          <a:bodyPr/>
          <a:lstStyle/>
          <a:p>
            <a:r>
              <a:rPr lang="en-US" sz="1800" dirty="0" smtClean="0"/>
              <a:t/>
            </a:r>
            <a:br>
              <a:rPr lang="en-US" sz="1800" dirty="0" smtClean="0"/>
            </a:br>
            <a:r>
              <a:rPr lang="en-US" dirty="0" smtClean="0"/>
              <a:t>Configuration and Change Control</a:t>
            </a:r>
            <a:endParaRPr lang="en-US" dirty="0"/>
          </a:p>
        </p:txBody>
      </p:sp>
    </p:spTree>
    <p:extLst>
      <p:ext uri="{BB962C8B-B14F-4D97-AF65-F5344CB8AC3E}">
        <p14:creationId xmlns:p14="http://schemas.microsoft.com/office/powerpoint/2010/main" val="1472818944"/>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29571" name="Rectangle 3"/>
          <p:cNvSpPr>
            <a:spLocks noGrp="1" noChangeArrowheads="1"/>
          </p:cNvSpPr>
          <p:nvPr>
            <p:ph type="body" sz="quarter" idx="10"/>
          </p:nvPr>
        </p:nvSpPr>
        <p:spPr>
          <a:xfrm>
            <a:off x="863827" y="1329549"/>
            <a:ext cx="7510916" cy="3866565"/>
          </a:xfrm>
        </p:spPr>
        <p:txBody>
          <a:bodyPr/>
          <a:lstStyle/>
          <a:p>
            <a:pPr marL="0" indent="0">
              <a:buNone/>
            </a:pPr>
            <a:r>
              <a:rPr lang="en-US" dirty="0" smtClean="0"/>
              <a:t>Step 1. Apply to introduce the change.</a:t>
            </a:r>
          </a:p>
          <a:p>
            <a:pPr marL="0" indent="0">
              <a:buNone/>
            </a:pPr>
            <a:r>
              <a:rPr lang="en-US" dirty="0" smtClean="0"/>
              <a:t>Step 2. Catalog the proposed change.</a:t>
            </a:r>
          </a:p>
          <a:p>
            <a:pPr marL="0" indent="0">
              <a:buNone/>
            </a:pPr>
            <a:r>
              <a:rPr lang="en-US" dirty="0" smtClean="0"/>
              <a:t>Step 3. Schedule the change.</a:t>
            </a:r>
          </a:p>
          <a:p>
            <a:pPr marL="0" indent="0">
              <a:buNone/>
            </a:pPr>
            <a:r>
              <a:rPr lang="en-US" dirty="0" smtClean="0"/>
              <a:t>Step 4. Implement the change.</a:t>
            </a:r>
          </a:p>
          <a:p>
            <a:pPr marL="0" indent="0">
              <a:buNone/>
            </a:pPr>
            <a:r>
              <a:rPr lang="en-US" dirty="0" smtClean="0"/>
              <a:t>Step 5. Report the change to the relevant parties.</a:t>
            </a:r>
            <a:endParaRPr lang="en-US" dirty="0"/>
          </a:p>
        </p:txBody>
      </p:sp>
      <p:sp>
        <p:nvSpPr>
          <p:cNvPr id="50178" name="Rectangle 2"/>
          <p:cNvSpPr>
            <a:spLocks noGrp="1" noChangeArrowheads="1"/>
          </p:cNvSpPr>
          <p:nvPr>
            <p:ph type="title"/>
          </p:nvPr>
        </p:nvSpPr>
        <p:spPr>
          <a:xfrm>
            <a:off x="1208489" y="176678"/>
            <a:ext cx="7935511" cy="838200"/>
          </a:xfrm>
        </p:spPr>
        <p:txBody>
          <a:bodyPr>
            <a:normAutofit fontScale="90000"/>
          </a:bodyPr>
          <a:lstStyle/>
          <a:p>
            <a:r>
              <a:rPr lang="en-US" sz="2000" dirty="0"/>
              <a:t/>
            </a:r>
            <a:br>
              <a:rPr lang="en-US" sz="2000" dirty="0"/>
            </a:br>
            <a:r>
              <a:rPr lang="en-US" dirty="0"/>
              <a:t>Configuration and Change </a:t>
            </a:r>
            <a:r>
              <a:rPr lang="en-US" dirty="0" smtClean="0"/>
              <a:t>Control </a:t>
            </a:r>
            <a:r>
              <a:rPr lang="en-US" dirty="0">
                <a:latin typeface="Arial" charset="0"/>
              </a:rPr>
              <a:t>Cont.</a:t>
            </a:r>
            <a:endParaRPr lang="en-US" dirty="0"/>
          </a:p>
        </p:txBody>
      </p:sp>
    </p:spTree>
    <p:extLst>
      <p:ext uri="{BB962C8B-B14F-4D97-AF65-F5344CB8AC3E}">
        <p14:creationId xmlns:p14="http://schemas.microsoft.com/office/powerpoint/2010/main" val="2189845993"/>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1843302" y="2263775"/>
            <a:ext cx="5007428" cy="1481138"/>
          </a:xfrm>
        </p:spPr>
        <p:txBody>
          <a:bodyPr/>
          <a:lstStyle/>
          <a:p>
            <a:pPr marL="682625" indent="-682625" algn="ctr" eaLnBrk="1" hangingPunct="1"/>
            <a:r>
              <a:rPr lang="en-US" sz="2400" dirty="0" smtClean="0">
                <a:solidFill>
                  <a:schemeClr val="tx1"/>
                </a:solidFill>
              </a:rPr>
              <a:t>Network Security Testing</a:t>
            </a:r>
          </a:p>
        </p:txBody>
      </p:sp>
    </p:spTree>
    <p:extLst>
      <p:ext uri="{BB962C8B-B14F-4D97-AF65-F5344CB8AC3E}">
        <p14:creationId xmlns:p14="http://schemas.microsoft.com/office/powerpoint/2010/main" val="1937789757"/>
      </p:ext>
    </p:extLst>
  </p:cSld>
  <p:clrMapOvr>
    <a:masterClrMapping/>
  </p:clrMapOvr>
  <p:transition>
    <p:wipe dir="r"/>
  </p:transition>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7" name="Rectangle 3"/>
          <p:cNvSpPr>
            <a:spLocks noGrp="1" noChangeArrowheads="1"/>
          </p:cNvSpPr>
          <p:nvPr>
            <p:ph type="body" sz="quarter" idx="10"/>
          </p:nvPr>
        </p:nvSpPr>
        <p:spPr>
          <a:xfrm>
            <a:off x="384856" y="669039"/>
            <a:ext cx="8578850" cy="5107759"/>
          </a:xfrm>
        </p:spPr>
        <p:txBody>
          <a:bodyPr>
            <a:normAutofit/>
          </a:bodyPr>
          <a:lstStyle/>
          <a:p>
            <a:pPr algn="just"/>
            <a:r>
              <a:rPr lang="en-US" dirty="0" smtClean="0"/>
              <a:t>Network security testing is testing that is performed on a network to ensure all security implementations are operating as expected. Testing is typically conducted during the implementation and operational stages.</a:t>
            </a:r>
          </a:p>
          <a:p>
            <a:pPr algn="just"/>
            <a:r>
              <a:rPr lang="en-US" dirty="0" smtClean="0"/>
              <a:t>During the implementation stage, security testing is conducted on specific parts of the security system. </a:t>
            </a:r>
          </a:p>
          <a:p>
            <a:pPr algn="just"/>
            <a:r>
              <a:rPr lang="en-US" dirty="0" smtClean="0"/>
              <a:t>After a network is fully integrated and operational, a Security Test and Evaluation (ST&amp;E) is performed. ST&amp;E is an examination or analysis of the protective measures that are placed on an operational network. </a:t>
            </a:r>
          </a:p>
          <a:p>
            <a:pPr algn="just"/>
            <a:r>
              <a:rPr lang="en-US" dirty="0" smtClean="0"/>
              <a:t>Tests should be repeated periodically and whenever a change is made to the system. Test more frequently on critical information or hosts that are exposed to constant threat.</a:t>
            </a:r>
            <a:endParaRPr lang="en-US" dirty="0"/>
          </a:p>
        </p:txBody>
      </p:sp>
      <p:sp>
        <p:nvSpPr>
          <p:cNvPr id="52226" name="Rectangle 2"/>
          <p:cNvSpPr>
            <a:spLocks noGrp="1" noChangeArrowheads="1"/>
          </p:cNvSpPr>
          <p:nvPr>
            <p:ph type="title"/>
          </p:nvPr>
        </p:nvSpPr>
        <p:spPr>
          <a:xfrm>
            <a:off x="1233713" y="31542"/>
            <a:ext cx="7732311" cy="621601"/>
          </a:xfrm>
        </p:spPr>
        <p:txBody>
          <a:bodyPr/>
          <a:lstStyle/>
          <a:p>
            <a:r>
              <a:rPr lang="en-US" dirty="0" smtClean="0"/>
              <a:t/>
            </a:r>
            <a:br>
              <a:rPr lang="en-US" dirty="0" smtClean="0"/>
            </a:br>
            <a:r>
              <a:rPr lang="en-US" dirty="0" smtClean="0"/>
              <a:t>Network Security Testing</a:t>
            </a:r>
            <a:endParaRPr lang="en-US" dirty="0"/>
          </a:p>
        </p:txBody>
      </p:sp>
    </p:spTree>
    <p:extLst>
      <p:ext uri="{BB962C8B-B14F-4D97-AF65-F5344CB8AC3E}">
        <p14:creationId xmlns:p14="http://schemas.microsoft.com/office/powerpoint/2010/main" val="1062248258"/>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1" name="Rectangle 3"/>
          <p:cNvSpPr>
            <a:spLocks noGrp="1" noChangeArrowheads="1"/>
          </p:cNvSpPr>
          <p:nvPr>
            <p:ph type="body" sz="quarter" idx="10"/>
          </p:nvPr>
        </p:nvSpPr>
        <p:spPr>
          <a:xfrm>
            <a:off x="370342" y="711453"/>
            <a:ext cx="8578850" cy="4702376"/>
          </a:xfrm>
        </p:spPr>
        <p:txBody>
          <a:bodyPr/>
          <a:lstStyle/>
          <a:p>
            <a:pPr marL="0" indent="0">
              <a:buNone/>
            </a:pPr>
            <a:r>
              <a:rPr lang="en-US" dirty="0" smtClean="0"/>
              <a:t>Many tests can be conducted to assess the operational status of the system:</a:t>
            </a:r>
          </a:p>
          <a:p>
            <a:pPr marL="236538" lvl="1" indent="-236538">
              <a:spcBef>
                <a:spcPts val="1480"/>
              </a:spcBef>
              <a:buFont typeface="Wingdings" charset="0"/>
              <a:buChar char="§"/>
            </a:pPr>
            <a:r>
              <a:rPr lang="en-US" sz="2200" dirty="0">
                <a:cs typeface="ＭＳ Ｐゴシック" charset="0"/>
              </a:rPr>
              <a:t>Penetration testing</a:t>
            </a:r>
          </a:p>
          <a:p>
            <a:pPr marL="236538" lvl="1" indent="-236538">
              <a:spcBef>
                <a:spcPts val="1480"/>
              </a:spcBef>
              <a:buFont typeface="Wingdings" charset="0"/>
              <a:buChar char="§"/>
            </a:pPr>
            <a:r>
              <a:rPr lang="en-US" sz="2200" dirty="0">
                <a:cs typeface="ＭＳ Ｐゴシック" charset="0"/>
              </a:rPr>
              <a:t>Network scanning </a:t>
            </a:r>
          </a:p>
          <a:p>
            <a:pPr marL="236538" lvl="1" indent="-236538">
              <a:spcBef>
                <a:spcPts val="1480"/>
              </a:spcBef>
              <a:buFont typeface="Wingdings" charset="0"/>
              <a:buChar char="§"/>
            </a:pPr>
            <a:r>
              <a:rPr lang="en-US" sz="2200" dirty="0">
                <a:cs typeface="ＭＳ Ｐゴシック" charset="0"/>
              </a:rPr>
              <a:t>Vulnerability scanning</a:t>
            </a:r>
          </a:p>
          <a:p>
            <a:pPr marL="236538" lvl="1" indent="-236538">
              <a:spcBef>
                <a:spcPts val="1480"/>
              </a:spcBef>
              <a:buFont typeface="Wingdings" charset="0"/>
              <a:buChar char="§"/>
            </a:pPr>
            <a:r>
              <a:rPr lang="en-US" sz="2200" dirty="0">
                <a:cs typeface="ＭＳ Ｐゴシック" charset="0"/>
              </a:rPr>
              <a:t>Password cracking</a:t>
            </a:r>
          </a:p>
          <a:p>
            <a:pPr marL="236538" lvl="1" indent="-236538">
              <a:spcBef>
                <a:spcPts val="1480"/>
              </a:spcBef>
              <a:buFont typeface="Wingdings" charset="0"/>
              <a:buChar char="§"/>
            </a:pPr>
            <a:r>
              <a:rPr lang="en-US" sz="2200" dirty="0">
                <a:cs typeface="ＭＳ Ｐゴシック" charset="0"/>
              </a:rPr>
              <a:t>Log review</a:t>
            </a:r>
          </a:p>
          <a:p>
            <a:pPr marL="236538" lvl="1" indent="-236538">
              <a:spcBef>
                <a:spcPts val="1480"/>
              </a:spcBef>
              <a:buFont typeface="Wingdings" charset="0"/>
              <a:buChar char="§"/>
            </a:pPr>
            <a:r>
              <a:rPr lang="en-US" sz="2200" dirty="0">
                <a:cs typeface="ＭＳ Ｐゴシック" charset="0"/>
              </a:rPr>
              <a:t>Integrity checkers </a:t>
            </a:r>
          </a:p>
          <a:p>
            <a:pPr marL="236538" lvl="1" indent="-236538">
              <a:spcBef>
                <a:spcPts val="1480"/>
              </a:spcBef>
              <a:buFont typeface="Wingdings" charset="0"/>
              <a:buChar char="§"/>
            </a:pPr>
            <a:r>
              <a:rPr lang="en-US" sz="2200" dirty="0">
                <a:cs typeface="ＭＳ Ｐゴシック" charset="0"/>
              </a:rPr>
              <a:t>Virus detection</a:t>
            </a:r>
          </a:p>
        </p:txBody>
      </p:sp>
      <p:sp>
        <p:nvSpPr>
          <p:cNvPr id="53250" name="Rectangle 2"/>
          <p:cNvSpPr>
            <a:spLocks noGrp="1" noChangeArrowheads="1"/>
          </p:cNvSpPr>
          <p:nvPr>
            <p:ph type="title"/>
          </p:nvPr>
        </p:nvSpPr>
        <p:spPr>
          <a:xfrm>
            <a:off x="1277257" y="104106"/>
            <a:ext cx="7688768" cy="505494"/>
          </a:xfrm>
        </p:spPr>
        <p:txBody>
          <a:bodyPr/>
          <a:lstStyle/>
          <a:p>
            <a:r>
              <a:rPr lang="en-US" sz="1800" dirty="0"/>
              <a:t/>
            </a:r>
            <a:br>
              <a:rPr lang="en-US" sz="1800" dirty="0"/>
            </a:br>
            <a:r>
              <a:rPr lang="en-US" dirty="0"/>
              <a:t>Network Security </a:t>
            </a:r>
            <a:r>
              <a:rPr lang="en-US" dirty="0" smtClean="0"/>
              <a:t>Tests</a:t>
            </a:r>
            <a:endParaRPr lang="en-US" dirty="0"/>
          </a:p>
        </p:txBody>
      </p:sp>
      <p:pic>
        <p:nvPicPr>
          <p:cNvPr id="2" name="Picture 1"/>
          <p:cNvPicPr>
            <a:picLocks noChangeAspect="1"/>
          </p:cNvPicPr>
          <p:nvPr/>
        </p:nvPicPr>
        <p:blipFill>
          <a:blip r:embed="rId2"/>
          <a:stretch>
            <a:fillRect/>
          </a:stretch>
        </p:blipFill>
        <p:spPr>
          <a:xfrm>
            <a:off x="4353229" y="1360753"/>
            <a:ext cx="4592810" cy="3388870"/>
          </a:xfrm>
          <a:prstGeom prst="rect">
            <a:avLst/>
          </a:prstGeom>
        </p:spPr>
      </p:pic>
    </p:spTree>
    <p:extLst>
      <p:ext uri="{BB962C8B-B14F-4D97-AF65-F5344CB8AC3E}">
        <p14:creationId xmlns:p14="http://schemas.microsoft.com/office/powerpoint/2010/main" val="3923940427"/>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1" name="Rectangle 3"/>
          <p:cNvSpPr>
            <a:spLocks noGrp="1" noChangeArrowheads="1"/>
          </p:cNvSpPr>
          <p:nvPr>
            <p:ph type="body" sz="quarter" idx="10"/>
          </p:nvPr>
        </p:nvSpPr>
        <p:spPr>
          <a:xfrm>
            <a:off x="565150" y="900139"/>
            <a:ext cx="8578850" cy="4930250"/>
          </a:xfrm>
        </p:spPr>
        <p:txBody>
          <a:bodyPr/>
          <a:lstStyle/>
          <a:p>
            <a:pPr algn="just"/>
            <a:r>
              <a:rPr lang="en-US" b="1" dirty="0" smtClean="0"/>
              <a:t>Penetration testing </a:t>
            </a:r>
          </a:p>
          <a:p>
            <a:pPr marL="800100" lvl="1" indent="-342900" algn="just">
              <a:buFont typeface="Arial"/>
              <a:buChar char="•"/>
            </a:pPr>
            <a:r>
              <a:rPr lang="en-US" dirty="0" smtClean="0"/>
              <a:t>Network penetration tests, or pen testing, simulate attacks from malicious sources. </a:t>
            </a:r>
          </a:p>
          <a:p>
            <a:pPr marL="800100" lvl="1" indent="-342900" algn="just">
              <a:buFont typeface="Arial"/>
              <a:buChar char="•"/>
            </a:pPr>
            <a:r>
              <a:rPr lang="en-US" dirty="0" smtClean="0"/>
              <a:t>The goal is to determine the feasibility of an attack and possible consequences if one were to occur.</a:t>
            </a:r>
          </a:p>
          <a:p>
            <a:pPr algn="just"/>
            <a:r>
              <a:rPr lang="en-US" b="1" dirty="0"/>
              <a:t>Network scanning </a:t>
            </a:r>
            <a:endParaRPr lang="en-US" b="1" dirty="0">
              <a:solidFill>
                <a:schemeClr val="tx1"/>
              </a:solidFill>
            </a:endParaRPr>
          </a:p>
          <a:p>
            <a:pPr marL="800100" lvl="1" indent="-342900" algn="just">
              <a:buFont typeface="Arial"/>
              <a:buChar char="•"/>
            </a:pPr>
            <a:r>
              <a:rPr lang="en-US" dirty="0">
                <a:solidFill>
                  <a:schemeClr val="tx1"/>
                </a:solidFill>
              </a:rPr>
              <a:t>Includes software that can ping computers, scan for listening TCP ports and display which types of resources are available on the network.</a:t>
            </a:r>
          </a:p>
          <a:p>
            <a:pPr marL="800100" lvl="1" indent="-342900" algn="just">
              <a:buFont typeface="Arial"/>
              <a:buChar char="•"/>
            </a:pPr>
            <a:r>
              <a:rPr lang="en-US" dirty="0">
                <a:solidFill>
                  <a:schemeClr val="tx1"/>
                </a:solidFill>
              </a:rPr>
              <a:t>Some scanning software can also detect </a:t>
            </a:r>
            <a:r>
              <a:rPr lang="en-US" dirty="0" smtClean="0">
                <a:solidFill>
                  <a:schemeClr val="tx1"/>
                </a:solidFill>
              </a:rPr>
              <a:t>usernames</a:t>
            </a:r>
            <a:r>
              <a:rPr lang="en-US" dirty="0">
                <a:solidFill>
                  <a:schemeClr val="tx1"/>
                </a:solidFill>
              </a:rPr>
              <a:t>, </a:t>
            </a:r>
            <a:r>
              <a:rPr lang="en-US" dirty="0" smtClean="0">
                <a:solidFill>
                  <a:schemeClr val="tx1"/>
                </a:solidFill>
              </a:rPr>
              <a:t>groups, </a:t>
            </a:r>
            <a:r>
              <a:rPr lang="en-US" dirty="0">
                <a:solidFill>
                  <a:schemeClr val="tx1"/>
                </a:solidFill>
              </a:rPr>
              <a:t>and shared resources.</a:t>
            </a:r>
          </a:p>
          <a:p>
            <a:pPr marL="800100" lvl="1" indent="-342900" algn="just">
              <a:buFont typeface="Arial"/>
              <a:buChar char="•"/>
            </a:pPr>
            <a:r>
              <a:rPr lang="en-US" dirty="0"/>
              <a:t>Network administrators can use this information to strengthen their networks</a:t>
            </a:r>
            <a:r>
              <a:rPr lang="en-US" dirty="0" smtClean="0"/>
              <a:t>.</a:t>
            </a:r>
            <a:endParaRPr lang="en-US" dirty="0"/>
          </a:p>
        </p:txBody>
      </p:sp>
      <p:sp>
        <p:nvSpPr>
          <p:cNvPr id="53250" name="Rectangle 2"/>
          <p:cNvSpPr>
            <a:spLocks noGrp="1" noChangeArrowheads="1"/>
          </p:cNvSpPr>
          <p:nvPr>
            <p:ph type="title"/>
          </p:nvPr>
        </p:nvSpPr>
        <p:spPr>
          <a:xfrm>
            <a:off x="1074057" y="133135"/>
            <a:ext cx="7906482" cy="650636"/>
          </a:xfrm>
        </p:spPr>
        <p:txBody>
          <a:bodyPr/>
          <a:lstStyle/>
          <a:p>
            <a:r>
              <a:rPr lang="en-US" sz="1800" dirty="0"/>
              <a:t/>
            </a:r>
            <a:br>
              <a:rPr lang="en-US" sz="1800" dirty="0"/>
            </a:br>
            <a:r>
              <a:rPr lang="en-US" dirty="0"/>
              <a:t>Network </a:t>
            </a:r>
            <a:r>
              <a:rPr lang="en-US" dirty="0" smtClean="0"/>
              <a:t>Security Tests </a:t>
            </a:r>
            <a:r>
              <a:rPr lang="en-US" dirty="0">
                <a:latin typeface="Arial" charset="0"/>
              </a:rPr>
              <a:t>Cont.</a:t>
            </a:r>
            <a:endParaRPr lang="en-US" dirty="0"/>
          </a:p>
        </p:txBody>
      </p:sp>
    </p:spTree>
    <p:extLst>
      <p:ext uri="{BB962C8B-B14F-4D97-AF65-F5344CB8AC3E}">
        <p14:creationId xmlns:p14="http://schemas.microsoft.com/office/powerpoint/2010/main" val="2788373650"/>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1" name="Rectangle 3"/>
          <p:cNvSpPr>
            <a:spLocks noGrp="1" noChangeArrowheads="1"/>
          </p:cNvSpPr>
          <p:nvPr>
            <p:ph type="body" sz="quarter" idx="10"/>
          </p:nvPr>
        </p:nvSpPr>
        <p:spPr>
          <a:xfrm>
            <a:off x="442913" y="813053"/>
            <a:ext cx="8578850" cy="4930250"/>
          </a:xfrm>
        </p:spPr>
        <p:txBody>
          <a:bodyPr/>
          <a:lstStyle/>
          <a:p>
            <a:pPr algn="just"/>
            <a:r>
              <a:rPr lang="en-US" b="1" dirty="0" smtClean="0"/>
              <a:t>Vulnerability </a:t>
            </a:r>
            <a:r>
              <a:rPr lang="en-US" b="1" dirty="0"/>
              <a:t>scanning </a:t>
            </a:r>
          </a:p>
          <a:p>
            <a:pPr marL="800100" lvl="1" indent="-342900" algn="just">
              <a:buFont typeface="Arial"/>
              <a:buChar char="•"/>
            </a:pPr>
            <a:r>
              <a:rPr lang="en-US" dirty="0" smtClean="0"/>
              <a:t>Includes </a:t>
            </a:r>
            <a:r>
              <a:rPr lang="en-US" dirty="0"/>
              <a:t>software that can detect potential weaknesses in the tested systems. </a:t>
            </a:r>
            <a:endParaRPr lang="en-US" dirty="0" smtClean="0"/>
          </a:p>
          <a:p>
            <a:pPr marL="800100" lvl="1" indent="-342900" algn="just">
              <a:buFont typeface="Arial"/>
              <a:buChar char="•"/>
            </a:pPr>
            <a:r>
              <a:rPr lang="en-US" dirty="0" smtClean="0"/>
              <a:t>These </a:t>
            </a:r>
            <a:r>
              <a:rPr lang="en-US" dirty="0"/>
              <a:t>weaknesses can include misconfiguration, blank or default passwords, or potential targets for </a:t>
            </a:r>
            <a:r>
              <a:rPr lang="en-US" dirty="0" err="1"/>
              <a:t>DoS</a:t>
            </a:r>
            <a:r>
              <a:rPr lang="en-US" dirty="0"/>
              <a:t> attacks. </a:t>
            </a:r>
            <a:endParaRPr lang="en-US" dirty="0" smtClean="0"/>
          </a:p>
          <a:p>
            <a:pPr marL="800100" lvl="1" indent="-342900" algn="just">
              <a:buFont typeface="Arial"/>
              <a:buChar char="•"/>
            </a:pPr>
            <a:r>
              <a:rPr lang="en-US" dirty="0" smtClean="0"/>
              <a:t>Some </a:t>
            </a:r>
            <a:r>
              <a:rPr lang="en-US" dirty="0"/>
              <a:t>software allows administrators to attempt to crash the system through the identified vulnerability</a:t>
            </a:r>
            <a:r>
              <a:rPr lang="en-US" dirty="0" smtClean="0"/>
              <a:t>.</a:t>
            </a:r>
          </a:p>
          <a:p>
            <a:pPr algn="just"/>
            <a:r>
              <a:rPr lang="en-US" b="1" dirty="0"/>
              <a:t>Password cracking </a:t>
            </a:r>
          </a:p>
          <a:p>
            <a:pPr marL="800100" lvl="1" indent="-342900" algn="just">
              <a:buFont typeface="Arial"/>
              <a:buChar char="•"/>
            </a:pPr>
            <a:r>
              <a:rPr lang="en-US" dirty="0"/>
              <a:t>Includes software that is used to test and detect weak passwords that should be changed. </a:t>
            </a:r>
          </a:p>
          <a:p>
            <a:pPr marL="800100" lvl="1" indent="-342900" algn="just">
              <a:buFont typeface="Arial"/>
              <a:buChar char="•"/>
            </a:pPr>
            <a:r>
              <a:rPr lang="en-US" dirty="0"/>
              <a:t>Password policies should include guidelines to prevent weak passwords</a:t>
            </a:r>
            <a:r>
              <a:rPr lang="en-US" dirty="0" smtClean="0"/>
              <a:t>.</a:t>
            </a:r>
            <a:endParaRPr lang="en-US" dirty="0"/>
          </a:p>
        </p:txBody>
      </p:sp>
      <p:sp>
        <p:nvSpPr>
          <p:cNvPr id="53250" name="Rectangle 2"/>
          <p:cNvSpPr>
            <a:spLocks noGrp="1" noChangeArrowheads="1"/>
          </p:cNvSpPr>
          <p:nvPr>
            <p:ph type="title"/>
          </p:nvPr>
        </p:nvSpPr>
        <p:spPr>
          <a:xfrm>
            <a:off x="1204685" y="118621"/>
            <a:ext cx="7775854" cy="549036"/>
          </a:xfrm>
        </p:spPr>
        <p:txBody>
          <a:bodyPr/>
          <a:lstStyle/>
          <a:p>
            <a:r>
              <a:rPr lang="en-US" sz="1800" dirty="0"/>
              <a:t/>
            </a:r>
            <a:br>
              <a:rPr lang="en-US" sz="1800" dirty="0"/>
            </a:br>
            <a:r>
              <a:rPr lang="en-US" dirty="0"/>
              <a:t>Network </a:t>
            </a:r>
            <a:r>
              <a:rPr lang="en-US" dirty="0" smtClean="0"/>
              <a:t>Security Tests </a:t>
            </a:r>
            <a:r>
              <a:rPr lang="en-US" dirty="0">
                <a:latin typeface="Arial" charset="0"/>
              </a:rPr>
              <a:t>Cont.</a:t>
            </a:r>
            <a:endParaRPr lang="en-US" dirty="0"/>
          </a:p>
        </p:txBody>
      </p:sp>
    </p:spTree>
    <p:extLst>
      <p:ext uri="{BB962C8B-B14F-4D97-AF65-F5344CB8AC3E}">
        <p14:creationId xmlns:p14="http://schemas.microsoft.com/office/powerpoint/2010/main" val="3923940427"/>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1" name="Rectangle 3"/>
          <p:cNvSpPr>
            <a:spLocks noGrp="1" noChangeArrowheads="1"/>
          </p:cNvSpPr>
          <p:nvPr>
            <p:ph type="body" sz="quarter" idx="10"/>
          </p:nvPr>
        </p:nvSpPr>
        <p:spPr>
          <a:xfrm>
            <a:off x="457427" y="740482"/>
            <a:ext cx="8578850" cy="4930250"/>
          </a:xfrm>
        </p:spPr>
        <p:txBody>
          <a:bodyPr/>
          <a:lstStyle/>
          <a:p>
            <a:pPr algn="just"/>
            <a:r>
              <a:rPr lang="en-US" b="1" dirty="0" smtClean="0"/>
              <a:t>Log </a:t>
            </a:r>
            <a:r>
              <a:rPr lang="en-US" b="1" dirty="0"/>
              <a:t>review </a:t>
            </a:r>
          </a:p>
          <a:p>
            <a:pPr marL="800100" lvl="1" indent="-342900" algn="just">
              <a:buFont typeface="Arial"/>
              <a:buChar char="•"/>
            </a:pPr>
            <a:r>
              <a:rPr lang="en-US" dirty="0" smtClean="0"/>
              <a:t>System </a:t>
            </a:r>
            <a:r>
              <a:rPr lang="en-US" dirty="0"/>
              <a:t>administrators should review security logs to identify potential security threats. </a:t>
            </a:r>
            <a:endParaRPr lang="en-US" dirty="0" smtClean="0"/>
          </a:p>
          <a:p>
            <a:pPr marL="800100" lvl="1" indent="-342900" algn="just">
              <a:buFont typeface="Arial"/>
              <a:buChar char="•"/>
            </a:pPr>
            <a:r>
              <a:rPr lang="en-US" dirty="0" smtClean="0"/>
              <a:t>Abnormal </a:t>
            </a:r>
            <a:r>
              <a:rPr lang="en-US" dirty="0"/>
              <a:t>activity should be investigated using filtering software to scan lengthy log files. </a:t>
            </a:r>
            <a:endParaRPr lang="en-US" dirty="0" smtClean="0"/>
          </a:p>
          <a:p>
            <a:pPr algn="just"/>
            <a:r>
              <a:rPr lang="en-US" b="1" dirty="0"/>
              <a:t>Integrity checkers </a:t>
            </a:r>
          </a:p>
          <a:p>
            <a:pPr marL="800100" lvl="1" indent="-342900" algn="just">
              <a:buFont typeface="Arial"/>
              <a:buChar char="•"/>
            </a:pPr>
            <a:r>
              <a:rPr lang="en-US" dirty="0"/>
              <a:t>An integrity checking system detects and reports on changes in the system. </a:t>
            </a:r>
          </a:p>
          <a:p>
            <a:pPr marL="800100" lvl="1" indent="-342900" algn="just">
              <a:buFont typeface="Arial"/>
              <a:buChar char="•"/>
            </a:pPr>
            <a:r>
              <a:rPr lang="en-US" dirty="0"/>
              <a:t>Most of the monitoring is focused on file system. However, some checking systems can report on login and logout activities</a:t>
            </a:r>
            <a:r>
              <a:rPr lang="en-US" dirty="0" smtClean="0"/>
              <a:t>.</a:t>
            </a:r>
          </a:p>
          <a:p>
            <a:pPr algn="just"/>
            <a:r>
              <a:rPr lang="en-US" b="1" dirty="0"/>
              <a:t>Virus detection </a:t>
            </a:r>
          </a:p>
          <a:p>
            <a:pPr marL="800100" lvl="1" indent="-342900" algn="just">
              <a:buFont typeface="Arial"/>
              <a:buChar char="•"/>
            </a:pPr>
            <a:r>
              <a:rPr lang="en-US" dirty="0"/>
              <a:t>Virus detection software can be used to identify and remove computer viruses and other malware</a:t>
            </a:r>
            <a:r>
              <a:rPr lang="en-US" dirty="0" smtClean="0"/>
              <a:t>.</a:t>
            </a:r>
            <a:endParaRPr lang="en-US" dirty="0"/>
          </a:p>
          <a:p>
            <a:pPr marL="461963" indent="-342900" algn="just">
              <a:buFont typeface="Arial"/>
              <a:buChar char="•"/>
            </a:pPr>
            <a:endParaRPr lang="en-US" dirty="0"/>
          </a:p>
        </p:txBody>
      </p:sp>
      <p:sp>
        <p:nvSpPr>
          <p:cNvPr id="53250" name="Rectangle 2"/>
          <p:cNvSpPr>
            <a:spLocks noGrp="1" noChangeArrowheads="1"/>
          </p:cNvSpPr>
          <p:nvPr>
            <p:ph type="title"/>
          </p:nvPr>
        </p:nvSpPr>
        <p:spPr>
          <a:xfrm>
            <a:off x="1117600" y="60570"/>
            <a:ext cx="7848425" cy="621608"/>
          </a:xfrm>
        </p:spPr>
        <p:txBody>
          <a:bodyPr/>
          <a:lstStyle/>
          <a:p>
            <a:r>
              <a:rPr lang="en-US" sz="1800" dirty="0"/>
              <a:t/>
            </a:r>
            <a:br>
              <a:rPr lang="en-US" sz="1800" dirty="0"/>
            </a:br>
            <a:r>
              <a:rPr lang="en-US" dirty="0"/>
              <a:t>Network </a:t>
            </a:r>
            <a:r>
              <a:rPr lang="en-US" dirty="0" smtClean="0"/>
              <a:t>Security Tests </a:t>
            </a:r>
            <a:r>
              <a:rPr lang="en-US" dirty="0">
                <a:latin typeface="Arial" charset="0"/>
              </a:rPr>
              <a:t>Cont.</a:t>
            </a:r>
            <a:endParaRPr lang="en-US" dirty="0"/>
          </a:p>
        </p:txBody>
      </p:sp>
    </p:spTree>
    <p:extLst>
      <p:ext uri="{BB962C8B-B14F-4D97-AF65-F5344CB8AC3E}">
        <p14:creationId xmlns:p14="http://schemas.microsoft.com/office/powerpoint/2010/main" val="3923940427"/>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1" name="Rectangle 3"/>
          <p:cNvSpPr>
            <a:spLocks noGrp="1" noChangeArrowheads="1"/>
          </p:cNvSpPr>
          <p:nvPr>
            <p:ph type="body" sz="quarter" idx="10"/>
          </p:nvPr>
        </p:nvSpPr>
        <p:spPr>
          <a:xfrm>
            <a:off x="565150" y="537285"/>
            <a:ext cx="8578850" cy="4930250"/>
          </a:xfrm>
        </p:spPr>
        <p:txBody>
          <a:bodyPr/>
          <a:lstStyle/>
          <a:p>
            <a:pPr marL="0" indent="0">
              <a:buNone/>
            </a:pPr>
            <a:r>
              <a:rPr lang="en-US" dirty="0"/>
              <a:t>Network security testing results can be used in several ways:</a:t>
            </a:r>
          </a:p>
          <a:p>
            <a:pPr marL="236538" lvl="1" indent="-236538">
              <a:spcBef>
                <a:spcPts val="1480"/>
              </a:spcBef>
              <a:buFont typeface="Wingdings" charset="0"/>
              <a:buChar char="§"/>
            </a:pPr>
            <a:r>
              <a:rPr lang="en-US" sz="2200" dirty="0">
                <a:cs typeface="ＭＳ Ｐゴシック" charset="0"/>
              </a:rPr>
              <a:t>To define mitigation activities to address identified vulnerabilities</a:t>
            </a:r>
          </a:p>
          <a:p>
            <a:pPr marL="236538" lvl="1" indent="-236538">
              <a:spcBef>
                <a:spcPts val="1480"/>
              </a:spcBef>
              <a:buFont typeface="Wingdings" charset="0"/>
              <a:buChar char="§"/>
            </a:pPr>
            <a:r>
              <a:rPr lang="en-US" sz="2200" dirty="0">
                <a:cs typeface="ＭＳ Ｐゴシック" charset="0"/>
              </a:rPr>
              <a:t>As a benchmark to trace the progress of an organization in meeting security requirements</a:t>
            </a:r>
          </a:p>
          <a:p>
            <a:pPr marL="236538" lvl="1" indent="-236538">
              <a:spcBef>
                <a:spcPts val="1480"/>
              </a:spcBef>
              <a:buFont typeface="Wingdings" charset="0"/>
              <a:buChar char="§"/>
            </a:pPr>
            <a:r>
              <a:rPr lang="en-US" sz="2200" dirty="0">
                <a:cs typeface="ＭＳ Ｐゴシック" charset="0"/>
              </a:rPr>
              <a:t>To assess the implementation status of system security requirements</a:t>
            </a:r>
          </a:p>
          <a:p>
            <a:pPr marL="236538" lvl="1" indent="-236538">
              <a:spcBef>
                <a:spcPts val="1480"/>
              </a:spcBef>
              <a:buFont typeface="Wingdings" charset="0"/>
              <a:buChar char="§"/>
            </a:pPr>
            <a:r>
              <a:rPr lang="en-US" sz="2200" dirty="0">
                <a:cs typeface="ＭＳ Ｐゴシック" charset="0"/>
              </a:rPr>
              <a:t>To conduct cost and benefit analysis for improvements to system security</a:t>
            </a:r>
          </a:p>
          <a:p>
            <a:pPr marL="236538" lvl="1" indent="-236538">
              <a:spcBef>
                <a:spcPts val="1480"/>
              </a:spcBef>
              <a:buFont typeface="Wingdings" charset="0"/>
              <a:buChar char="§"/>
            </a:pPr>
            <a:r>
              <a:rPr lang="en-US" sz="2200" dirty="0">
                <a:cs typeface="ＭＳ Ｐゴシック" charset="0"/>
              </a:rPr>
              <a:t>To enhance other activities, such as risk assessments, certification and authorization (C&amp;A), and performance improvement efforts</a:t>
            </a:r>
          </a:p>
          <a:p>
            <a:pPr marL="236538" lvl="1" indent="-236538">
              <a:spcBef>
                <a:spcPts val="1480"/>
              </a:spcBef>
              <a:buFont typeface="Wingdings" charset="0"/>
              <a:buChar char="§"/>
            </a:pPr>
            <a:r>
              <a:rPr lang="en-US" sz="2200" dirty="0">
                <a:cs typeface="ＭＳ Ｐゴシック" charset="0"/>
              </a:rPr>
              <a:t>As a reference point for corrective action</a:t>
            </a:r>
          </a:p>
        </p:txBody>
      </p:sp>
      <p:sp>
        <p:nvSpPr>
          <p:cNvPr id="53250" name="Rectangle 2"/>
          <p:cNvSpPr>
            <a:spLocks noGrp="1" noChangeArrowheads="1"/>
          </p:cNvSpPr>
          <p:nvPr>
            <p:ph type="title"/>
          </p:nvPr>
        </p:nvSpPr>
        <p:spPr>
          <a:xfrm>
            <a:off x="1219199" y="75079"/>
            <a:ext cx="7775854" cy="461951"/>
          </a:xfrm>
        </p:spPr>
        <p:txBody>
          <a:bodyPr/>
          <a:lstStyle/>
          <a:p>
            <a:r>
              <a:rPr lang="en-US" sz="1800" dirty="0"/>
              <a:t/>
            </a:r>
            <a:br>
              <a:rPr lang="en-US" sz="1800" dirty="0"/>
            </a:br>
            <a:r>
              <a:rPr lang="en-US" dirty="0" smtClean="0"/>
              <a:t>Applying Network Test Results</a:t>
            </a:r>
            <a:endParaRPr lang="en-US" dirty="0"/>
          </a:p>
        </p:txBody>
      </p:sp>
    </p:spTree>
    <p:extLst>
      <p:ext uri="{BB962C8B-B14F-4D97-AF65-F5344CB8AC3E}">
        <p14:creationId xmlns:p14="http://schemas.microsoft.com/office/powerpoint/2010/main" val="72666666"/>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1" name="Rectangle 3"/>
          <p:cNvSpPr>
            <a:spLocks noGrp="1" noChangeArrowheads="1"/>
          </p:cNvSpPr>
          <p:nvPr>
            <p:ph type="body" sz="quarter" idx="10"/>
          </p:nvPr>
        </p:nvSpPr>
        <p:spPr>
          <a:xfrm>
            <a:off x="428399" y="721770"/>
            <a:ext cx="8578850" cy="4808173"/>
          </a:xfrm>
        </p:spPr>
        <p:txBody>
          <a:bodyPr/>
          <a:lstStyle/>
          <a:p>
            <a:pPr marL="404813" indent="-285750"/>
            <a:r>
              <a:rPr lang="en-US" sz="1800" b="1" dirty="0" err="1" smtClean="0"/>
              <a:t>Nmap</a:t>
            </a:r>
            <a:r>
              <a:rPr lang="en-US" sz="1800" dirty="0" smtClean="0"/>
              <a:t> </a:t>
            </a:r>
            <a:r>
              <a:rPr lang="en-US" sz="1800" b="1" dirty="0"/>
              <a:t>-</a:t>
            </a:r>
            <a:r>
              <a:rPr lang="en-US" sz="1800" dirty="0"/>
              <a:t> Discovers computers and services on a computer network, thus creating a map of the network</a:t>
            </a:r>
          </a:p>
          <a:p>
            <a:pPr marL="404813" indent="-285750"/>
            <a:r>
              <a:rPr lang="en-US" sz="1800" b="1" dirty="0" err="1"/>
              <a:t>SuperScan</a:t>
            </a:r>
            <a:r>
              <a:rPr lang="en-US" sz="1800" dirty="0"/>
              <a:t> </a:t>
            </a:r>
            <a:r>
              <a:rPr lang="en-US" sz="1800" b="1" dirty="0"/>
              <a:t>-</a:t>
            </a:r>
            <a:r>
              <a:rPr lang="en-US" sz="1800" dirty="0"/>
              <a:t> Port scanning software designed to detect open TCP and UDP ports, what services are running on those ports, and run queries, such as </a:t>
            </a:r>
            <a:r>
              <a:rPr lang="en-US" sz="1800" dirty="0" err="1"/>
              <a:t>whois</a:t>
            </a:r>
            <a:r>
              <a:rPr lang="en-US" sz="1800" dirty="0"/>
              <a:t>, ping, </a:t>
            </a:r>
            <a:r>
              <a:rPr lang="en-US" sz="1800" dirty="0" err="1"/>
              <a:t>traceroute</a:t>
            </a:r>
            <a:r>
              <a:rPr lang="en-US" sz="1800" dirty="0"/>
              <a:t>, and hostname lookups</a:t>
            </a:r>
          </a:p>
          <a:p>
            <a:pPr marL="404813" indent="-285750"/>
            <a:r>
              <a:rPr lang="en-US" sz="1800" b="1" dirty="0"/>
              <a:t>GFI </a:t>
            </a:r>
            <a:r>
              <a:rPr lang="en-US" sz="1800" b="1" dirty="0" err="1"/>
              <a:t>LANguard</a:t>
            </a:r>
            <a:r>
              <a:rPr lang="en-US" sz="1800" dirty="0"/>
              <a:t> </a:t>
            </a:r>
            <a:r>
              <a:rPr lang="en-US" sz="1800" b="1" dirty="0"/>
              <a:t>-</a:t>
            </a:r>
            <a:r>
              <a:rPr lang="en-US" sz="1800" dirty="0"/>
              <a:t> Network and security scanner which detects vulnerabilities</a:t>
            </a:r>
          </a:p>
          <a:p>
            <a:pPr marL="404813" indent="-285750"/>
            <a:r>
              <a:rPr lang="en-US" sz="1800" b="1" dirty="0"/>
              <a:t>Tripwire</a:t>
            </a:r>
            <a:r>
              <a:rPr lang="en-US" sz="1800" dirty="0"/>
              <a:t> </a:t>
            </a:r>
            <a:r>
              <a:rPr lang="en-US" sz="1800" b="1" dirty="0"/>
              <a:t>-</a:t>
            </a:r>
            <a:r>
              <a:rPr lang="en-US" sz="1800" dirty="0"/>
              <a:t> Assesses and validates IT configurations against internal policies, compliance standards, and security best </a:t>
            </a:r>
            <a:r>
              <a:rPr lang="en-US" sz="1800" dirty="0" smtClean="0"/>
              <a:t>practices</a:t>
            </a:r>
          </a:p>
          <a:p>
            <a:pPr marL="404813" indent="-285750"/>
            <a:r>
              <a:rPr lang="en-US" sz="1800" b="1" dirty="0" smtClean="0"/>
              <a:t>Nessus</a:t>
            </a:r>
            <a:r>
              <a:rPr lang="en-US" sz="1800" dirty="0" smtClean="0"/>
              <a:t> </a:t>
            </a:r>
            <a:r>
              <a:rPr lang="en-US" sz="1800" b="1" dirty="0" smtClean="0"/>
              <a:t>-</a:t>
            </a:r>
            <a:r>
              <a:rPr lang="en-US" sz="1800" dirty="0" smtClean="0"/>
              <a:t> Vulnerability scanning software, focusing on remote access, misconfiguration passwords, and </a:t>
            </a:r>
            <a:r>
              <a:rPr lang="en-US" sz="1800" dirty="0" err="1" smtClean="0"/>
              <a:t>DoS</a:t>
            </a:r>
            <a:r>
              <a:rPr lang="en-US" sz="1800" dirty="0" smtClean="0"/>
              <a:t> against the TCP/IP stack</a:t>
            </a:r>
          </a:p>
          <a:p>
            <a:pPr marL="404813" indent="-285750"/>
            <a:r>
              <a:rPr lang="en-US" sz="1800" b="1" dirty="0" smtClean="0"/>
              <a:t>L0phtcrack</a:t>
            </a:r>
            <a:r>
              <a:rPr lang="en-US" sz="1800" dirty="0" smtClean="0"/>
              <a:t> </a:t>
            </a:r>
            <a:r>
              <a:rPr lang="en-US" sz="1800" b="1" dirty="0" smtClean="0"/>
              <a:t>-</a:t>
            </a:r>
            <a:r>
              <a:rPr lang="en-US" sz="1800" dirty="0" smtClean="0"/>
              <a:t> Password auditing and recovery application</a:t>
            </a:r>
          </a:p>
          <a:p>
            <a:pPr marL="404813" indent="-285750"/>
            <a:r>
              <a:rPr lang="en-US" sz="1800" b="1" dirty="0" err="1" smtClean="0"/>
              <a:t>Metasploit</a:t>
            </a:r>
            <a:r>
              <a:rPr lang="en-US" sz="1800" dirty="0" smtClean="0"/>
              <a:t> </a:t>
            </a:r>
            <a:r>
              <a:rPr lang="en-US" sz="1800" b="1" dirty="0" smtClean="0"/>
              <a:t>-</a:t>
            </a:r>
            <a:r>
              <a:rPr lang="en-US" sz="1800" dirty="0" smtClean="0"/>
              <a:t> Provides information about vulnerabilities and aids in penetration testing and IDS signature development</a:t>
            </a:r>
            <a:endParaRPr lang="en-US" sz="1800" dirty="0"/>
          </a:p>
        </p:txBody>
      </p:sp>
      <p:sp>
        <p:nvSpPr>
          <p:cNvPr id="53250" name="Rectangle 2"/>
          <p:cNvSpPr>
            <a:spLocks noGrp="1" noChangeArrowheads="1"/>
          </p:cNvSpPr>
          <p:nvPr>
            <p:ph type="title"/>
          </p:nvPr>
        </p:nvSpPr>
        <p:spPr>
          <a:xfrm>
            <a:off x="1190172" y="104108"/>
            <a:ext cx="7746825" cy="563550"/>
          </a:xfrm>
        </p:spPr>
        <p:txBody>
          <a:bodyPr/>
          <a:lstStyle/>
          <a:p>
            <a:r>
              <a:rPr lang="en-US" sz="1800" dirty="0"/>
              <a:t/>
            </a:r>
            <a:br>
              <a:rPr lang="en-US" sz="1800" dirty="0"/>
            </a:br>
            <a:r>
              <a:rPr lang="en-US" dirty="0" smtClean="0"/>
              <a:t>Network Testing Tools</a:t>
            </a:r>
            <a:endParaRPr lang="en-US" dirty="0"/>
          </a:p>
        </p:txBody>
      </p:sp>
    </p:spTree>
    <p:extLst>
      <p:ext uri="{BB962C8B-B14F-4D97-AF65-F5344CB8AC3E}">
        <p14:creationId xmlns:p14="http://schemas.microsoft.com/office/powerpoint/2010/main" val="3005897051"/>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930400" y="2005478"/>
            <a:ext cx="5486400" cy="838200"/>
          </a:xfrm>
        </p:spPr>
        <p:txBody>
          <a:bodyPr/>
          <a:lstStyle/>
          <a:p>
            <a:pPr algn="ctr"/>
            <a:r>
              <a:rPr lang="en-GB" sz="5400" dirty="0" smtClean="0"/>
              <a:t>Questions?</a:t>
            </a:r>
            <a:endParaRPr lang="en-US" sz="5400" dirty="0"/>
          </a:p>
        </p:txBody>
      </p:sp>
    </p:spTree>
    <p:extLst>
      <p:ext uri="{BB962C8B-B14F-4D97-AF65-F5344CB8AC3E}">
        <p14:creationId xmlns:p14="http://schemas.microsoft.com/office/powerpoint/2010/main" val="741573803"/>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1544864" y="1973489"/>
            <a:ext cx="6975021" cy="1481138"/>
          </a:xfrm>
        </p:spPr>
        <p:txBody>
          <a:bodyPr/>
          <a:lstStyle/>
          <a:p>
            <a:pPr marL="682625" indent="-682625" eaLnBrk="1" hangingPunct="1"/>
            <a:r>
              <a:rPr lang="en-US" sz="2400" dirty="0" smtClean="0">
                <a:solidFill>
                  <a:schemeClr val="tx1"/>
                </a:solidFill>
              </a:rPr>
              <a:t>Business Continuity and Business Planning</a:t>
            </a:r>
          </a:p>
        </p:txBody>
      </p:sp>
    </p:spTree>
    <p:extLst>
      <p:ext uri="{BB962C8B-B14F-4D97-AF65-F5344CB8AC3E}">
        <p14:creationId xmlns:p14="http://schemas.microsoft.com/office/powerpoint/2010/main" val="994848983"/>
      </p:ext>
    </p:extLst>
  </p:cSld>
  <p:clrMapOvr>
    <a:masterClrMapping/>
  </p:clrMapOvr>
  <p:transition>
    <p:wipe dir="r"/>
  </p:transition>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3" name="Rectangle 3"/>
          <p:cNvSpPr>
            <a:spLocks noGrp="1" noChangeArrowheads="1"/>
          </p:cNvSpPr>
          <p:nvPr>
            <p:ph type="body" sz="quarter" idx="10"/>
          </p:nvPr>
        </p:nvSpPr>
        <p:spPr>
          <a:xfrm>
            <a:off x="384856" y="798538"/>
            <a:ext cx="8578850" cy="4716891"/>
          </a:xfrm>
        </p:spPr>
        <p:txBody>
          <a:bodyPr/>
          <a:lstStyle/>
          <a:p>
            <a:pPr algn="just"/>
            <a:r>
              <a:rPr lang="en-US" dirty="0" smtClean="0"/>
              <a:t>Business continuity planning addresses the continuing operations of an organization in the event of a disaster or prolonged service interruption that affects the mission of the organization. </a:t>
            </a:r>
          </a:p>
          <a:p>
            <a:pPr algn="just"/>
            <a:r>
              <a:rPr lang="en-US" dirty="0"/>
              <a:t>These plans address: </a:t>
            </a:r>
          </a:p>
          <a:p>
            <a:pPr marL="800100" lvl="1" indent="-342900" algn="just">
              <a:buFont typeface="Arial"/>
              <a:buChar char="•"/>
            </a:pPr>
            <a:r>
              <a:rPr lang="en-US" dirty="0"/>
              <a:t>An emergency response phase</a:t>
            </a:r>
          </a:p>
          <a:p>
            <a:pPr marL="800100" lvl="1" indent="-342900" algn="just">
              <a:buFont typeface="Arial"/>
              <a:buChar char="•"/>
            </a:pPr>
            <a:r>
              <a:rPr lang="en-US" dirty="0"/>
              <a:t>A recovery phase</a:t>
            </a:r>
          </a:p>
          <a:p>
            <a:pPr marL="800100" lvl="1" indent="-342900" algn="just">
              <a:buFont typeface="Arial"/>
              <a:buChar char="•"/>
            </a:pPr>
            <a:r>
              <a:rPr lang="en-US" dirty="0"/>
              <a:t>A return to normal operation </a:t>
            </a:r>
            <a:r>
              <a:rPr lang="en-US" dirty="0" smtClean="0"/>
              <a:t>phase</a:t>
            </a:r>
          </a:p>
          <a:p>
            <a:pPr algn="just"/>
            <a:r>
              <a:rPr lang="en-US" dirty="0"/>
              <a:t>Business continuity planning may include plans, such as:</a:t>
            </a:r>
          </a:p>
          <a:p>
            <a:pPr marL="800100" lvl="1" indent="-342900" algn="just">
              <a:buFont typeface="Arial"/>
              <a:buChar char="•"/>
            </a:pPr>
            <a:r>
              <a:rPr lang="en-US" dirty="0"/>
              <a:t>Moving or relocating critical business components and people to a remote location while the original location is being repaired.</a:t>
            </a:r>
          </a:p>
          <a:p>
            <a:pPr marL="800100" lvl="1" indent="-342900" algn="just">
              <a:buFont typeface="Arial"/>
              <a:buChar char="•"/>
            </a:pPr>
            <a:r>
              <a:rPr lang="en-US" dirty="0"/>
              <a:t>Using different channels of communication to deal with customers, shareholders, and partners until operations are returned to normal.</a:t>
            </a:r>
          </a:p>
          <a:p>
            <a:pPr marL="461963" indent="-342900">
              <a:buFont typeface="Arial"/>
              <a:buChar char="•"/>
            </a:pPr>
            <a:endParaRPr lang="en-US" dirty="0"/>
          </a:p>
        </p:txBody>
      </p:sp>
      <p:sp>
        <p:nvSpPr>
          <p:cNvPr id="56322" name="Rectangle 2"/>
          <p:cNvSpPr>
            <a:spLocks noGrp="1" noChangeArrowheads="1"/>
          </p:cNvSpPr>
          <p:nvPr>
            <p:ph type="title"/>
          </p:nvPr>
        </p:nvSpPr>
        <p:spPr>
          <a:xfrm>
            <a:off x="1146629" y="220224"/>
            <a:ext cx="7819396" cy="505494"/>
          </a:xfrm>
        </p:spPr>
        <p:txBody>
          <a:bodyPr/>
          <a:lstStyle/>
          <a:p>
            <a:r>
              <a:rPr lang="en-US" sz="1800" dirty="0" smtClean="0"/>
              <a:t/>
            </a:r>
            <a:br>
              <a:rPr lang="en-US" sz="1800" dirty="0" smtClean="0"/>
            </a:br>
            <a:r>
              <a:rPr lang="en-US" dirty="0" smtClean="0"/>
              <a:t>Business Continuity Planning</a:t>
            </a:r>
            <a:endParaRPr lang="en-US" dirty="0"/>
          </a:p>
        </p:txBody>
      </p:sp>
    </p:spTree>
    <p:extLst>
      <p:ext uri="{BB962C8B-B14F-4D97-AF65-F5344CB8AC3E}">
        <p14:creationId xmlns:p14="http://schemas.microsoft.com/office/powerpoint/2010/main" val="2948463161"/>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7" name="Rectangle 3"/>
          <p:cNvSpPr>
            <a:spLocks noGrp="1" noChangeArrowheads="1"/>
          </p:cNvSpPr>
          <p:nvPr>
            <p:ph type="body" sz="quarter" idx="10"/>
          </p:nvPr>
        </p:nvSpPr>
        <p:spPr>
          <a:xfrm>
            <a:off x="508000" y="543299"/>
            <a:ext cx="8438654" cy="1884329"/>
          </a:xfrm>
        </p:spPr>
        <p:txBody>
          <a:bodyPr/>
          <a:lstStyle/>
          <a:p>
            <a:pPr algn="just"/>
            <a:r>
              <a:rPr lang="en-US" dirty="0"/>
              <a:t>Disaster recovery is the process of regaining access to the data, hardware, and software necessary to resume critical business operations after a natural or human-induced disaster. </a:t>
            </a:r>
            <a:endParaRPr lang="en-US" dirty="0" smtClean="0"/>
          </a:p>
          <a:p>
            <a:pPr algn="just"/>
            <a:r>
              <a:rPr lang="en-US" dirty="0" smtClean="0"/>
              <a:t>It </a:t>
            </a:r>
            <a:r>
              <a:rPr lang="en-US" dirty="0"/>
              <a:t>includes plans for coping with the unexpected or sudden loss of key personnel. </a:t>
            </a:r>
          </a:p>
        </p:txBody>
      </p:sp>
      <p:sp>
        <p:nvSpPr>
          <p:cNvPr id="57346" name="Rectangle 2"/>
          <p:cNvSpPr>
            <a:spLocks noGrp="1" noChangeArrowheads="1"/>
          </p:cNvSpPr>
          <p:nvPr>
            <p:ph type="title"/>
          </p:nvPr>
        </p:nvSpPr>
        <p:spPr>
          <a:xfrm>
            <a:off x="1277257" y="104112"/>
            <a:ext cx="7688768" cy="389379"/>
          </a:xfrm>
        </p:spPr>
        <p:txBody>
          <a:bodyPr/>
          <a:lstStyle/>
          <a:p>
            <a:r>
              <a:rPr lang="en-US" dirty="0"/>
              <a:t/>
            </a:r>
            <a:br>
              <a:rPr lang="en-US" dirty="0"/>
            </a:br>
            <a:r>
              <a:rPr lang="en-US" dirty="0" smtClean="0"/>
              <a:t>Disaster Recovery</a:t>
            </a:r>
            <a:endParaRPr lang="en-US" dirty="0"/>
          </a:p>
        </p:txBody>
      </p:sp>
      <p:pic>
        <p:nvPicPr>
          <p:cNvPr id="2" name="Picture 1"/>
          <p:cNvPicPr>
            <a:picLocks noChangeAspect="1"/>
          </p:cNvPicPr>
          <p:nvPr/>
        </p:nvPicPr>
        <p:blipFill>
          <a:blip r:embed="rId2"/>
          <a:stretch>
            <a:fillRect/>
          </a:stretch>
        </p:blipFill>
        <p:spPr>
          <a:xfrm>
            <a:off x="1708210" y="2466612"/>
            <a:ext cx="5665810" cy="3018151"/>
          </a:xfrm>
          <a:prstGeom prst="rect">
            <a:avLst/>
          </a:prstGeom>
        </p:spPr>
      </p:pic>
    </p:spTree>
    <p:extLst>
      <p:ext uri="{BB962C8B-B14F-4D97-AF65-F5344CB8AC3E}">
        <p14:creationId xmlns:p14="http://schemas.microsoft.com/office/powerpoint/2010/main" val="3416392745"/>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7" name="Rectangle 3"/>
          <p:cNvSpPr>
            <a:spLocks noGrp="1" noChangeArrowheads="1"/>
          </p:cNvSpPr>
          <p:nvPr>
            <p:ph type="body" sz="quarter" idx="10"/>
          </p:nvPr>
        </p:nvSpPr>
        <p:spPr>
          <a:xfrm>
            <a:off x="526869" y="731022"/>
            <a:ext cx="4334847" cy="5434513"/>
          </a:xfrm>
        </p:spPr>
        <p:txBody>
          <a:bodyPr/>
          <a:lstStyle/>
          <a:p>
            <a:pPr algn="just"/>
            <a:r>
              <a:rPr lang="en-US" dirty="0"/>
              <a:t>When planning for disaster recovery and business continuity, the first step is identifying the possible types of disasters and disruptions. </a:t>
            </a:r>
            <a:endParaRPr lang="en-US" dirty="0" smtClean="0"/>
          </a:p>
          <a:p>
            <a:pPr algn="just"/>
            <a:r>
              <a:rPr lang="en-US" dirty="0" smtClean="0"/>
              <a:t>Not </a:t>
            </a:r>
            <a:r>
              <a:rPr lang="en-US" dirty="0"/>
              <a:t>all disruptions to business operations are equal. </a:t>
            </a:r>
            <a:endParaRPr lang="en-US" dirty="0" smtClean="0"/>
          </a:p>
          <a:p>
            <a:pPr algn="just"/>
            <a:r>
              <a:rPr lang="en-US" dirty="0" smtClean="0"/>
              <a:t>A </a:t>
            </a:r>
            <a:r>
              <a:rPr lang="en-US" dirty="0"/>
              <a:t>good disaster recovery plan considers the magnitude of the disruption, recognizing that there are differences between catastrophes, disasters, and minor incidents. </a:t>
            </a:r>
          </a:p>
        </p:txBody>
      </p:sp>
      <p:sp>
        <p:nvSpPr>
          <p:cNvPr id="57346" name="Rectangle 2"/>
          <p:cNvSpPr>
            <a:spLocks noGrp="1" noChangeArrowheads="1"/>
          </p:cNvSpPr>
          <p:nvPr>
            <p:ph type="title"/>
          </p:nvPr>
        </p:nvSpPr>
        <p:spPr>
          <a:xfrm>
            <a:off x="1190171" y="133135"/>
            <a:ext cx="7790368" cy="549036"/>
          </a:xfrm>
        </p:spPr>
        <p:txBody>
          <a:bodyPr/>
          <a:lstStyle/>
          <a:p>
            <a:r>
              <a:rPr lang="en-US" dirty="0"/>
              <a:t/>
            </a:r>
            <a:br>
              <a:rPr lang="en-US" dirty="0"/>
            </a:br>
            <a:r>
              <a:rPr lang="en-US" dirty="0" smtClean="0"/>
              <a:t>Recovery Plans</a:t>
            </a:r>
            <a:endParaRPr lang="en-US" dirty="0"/>
          </a:p>
        </p:txBody>
      </p:sp>
      <p:pic>
        <p:nvPicPr>
          <p:cNvPr id="3" name="Picture 2"/>
          <p:cNvPicPr>
            <a:picLocks noChangeAspect="1"/>
          </p:cNvPicPr>
          <p:nvPr/>
        </p:nvPicPr>
        <p:blipFill>
          <a:blip r:embed="rId2"/>
          <a:stretch>
            <a:fillRect/>
          </a:stretch>
        </p:blipFill>
        <p:spPr>
          <a:xfrm>
            <a:off x="4861716" y="1095600"/>
            <a:ext cx="4282284" cy="4153816"/>
          </a:xfrm>
          <a:prstGeom prst="rect">
            <a:avLst/>
          </a:prstGeom>
        </p:spPr>
      </p:pic>
    </p:spTree>
    <p:extLst>
      <p:ext uri="{BB962C8B-B14F-4D97-AF65-F5344CB8AC3E}">
        <p14:creationId xmlns:p14="http://schemas.microsoft.com/office/powerpoint/2010/main" val="181920762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78727" name="Rectangle 7"/>
          <p:cNvSpPr>
            <a:spLocks noGrp="1" noChangeArrowheads="1"/>
          </p:cNvSpPr>
          <p:nvPr>
            <p:ph type="body" sz="quarter" idx="10"/>
          </p:nvPr>
        </p:nvSpPr>
        <p:spPr>
          <a:xfrm>
            <a:off x="711200" y="641460"/>
            <a:ext cx="8287657" cy="4971214"/>
          </a:xfrm>
        </p:spPr>
        <p:txBody>
          <a:bodyPr>
            <a:normAutofit fontScale="92500" lnSpcReduction="10000"/>
          </a:bodyPr>
          <a:lstStyle/>
          <a:p>
            <a:pPr algn="just"/>
            <a:r>
              <a:rPr lang="en-US" dirty="0" smtClean="0"/>
              <a:t>Large organizations might require a redundant facility if some catastrophic event results in facility destruction. </a:t>
            </a:r>
          </a:p>
          <a:p>
            <a:pPr algn="just"/>
            <a:r>
              <a:rPr lang="en-US" dirty="0" smtClean="0"/>
              <a:t>Hot sites:</a:t>
            </a:r>
          </a:p>
          <a:p>
            <a:pPr marL="800100" lvl="1" indent="-342900" algn="just">
              <a:buFont typeface="Arial"/>
              <a:buChar char="•"/>
            </a:pPr>
            <a:r>
              <a:rPr lang="en-US" dirty="0" smtClean="0"/>
              <a:t>A completely redundant facility with almost identical equipment. </a:t>
            </a:r>
          </a:p>
          <a:p>
            <a:pPr algn="just"/>
            <a:r>
              <a:rPr lang="en-US" dirty="0" smtClean="0"/>
              <a:t>Warm site:</a:t>
            </a:r>
          </a:p>
          <a:p>
            <a:pPr marL="800100" lvl="1" indent="-342900" algn="just">
              <a:buFont typeface="Arial"/>
              <a:buChar char="•"/>
            </a:pPr>
            <a:r>
              <a:rPr lang="en-US" dirty="0" smtClean="0"/>
              <a:t>Physically redundant facilities, but software and data are not stored and updated on the equipment. </a:t>
            </a:r>
          </a:p>
          <a:p>
            <a:pPr marL="800100" lvl="1" indent="-342900" algn="just">
              <a:buFont typeface="Arial"/>
              <a:buChar char="•"/>
            </a:pPr>
            <a:r>
              <a:rPr lang="en-US" dirty="0" smtClean="0"/>
              <a:t>A disaster recovery team is required to physically go to the redundant facility and get it operational. </a:t>
            </a:r>
          </a:p>
          <a:p>
            <a:pPr marL="800100" lvl="1" indent="-342900" algn="just">
              <a:buFont typeface="Arial"/>
              <a:buChar char="•"/>
            </a:pPr>
            <a:r>
              <a:rPr lang="en-US" dirty="0" smtClean="0"/>
              <a:t>Depending on how much software and data is involved, it can take days before operations are ready to resume.</a:t>
            </a:r>
          </a:p>
          <a:p>
            <a:pPr algn="just"/>
            <a:r>
              <a:rPr lang="en-US" dirty="0" smtClean="0"/>
              <a:t>Cold site:</a:t>
            </a:r>
          </a:p>
          <a:p>
            <a:pPr marL="800100" lvl="1" indent="-342900" algn="just">
              <a:buFont typeface="Arial"/>
              <a:buChar char="•"/>
            </a:pPr>
            <a:r>
              <a:rPr lang="en-US" dirty="0" smtClean="0"/>
              <a:t>An empty datacenter with racks, power, WAN links, and heating, ventilation, and air conditioning (HVAC) already present, but no equipment. </a:t>
            </a:r>
            <a:endParaRPr lang="en-US" dirty="0"/>
          </a:p>
        </p:txBody>
      </p:sp>
      <p:sp>
        <p:nvSpPr>
          <p:cNvPr id="58370" name="Rectangle 6"/>
          <p:cNvSpPr>
            <a:spLocks noGrp="1" noChangeArrowheads="1"/>
          </p:cNvSpPr>
          <p:nvPr>
            <p:ph type="title"/>
          </p:nvPr>
        </p:nvSpPr>
        <p:spPr>
          <a:xfrm>
            <a:off x="1291771" y="60570"/>
            <a:ext cx="7674254" cy="578065"/>
          </a:xfrm>
        </p:spPr>
        <p:txBody>
          <a:bodyPr/>
          <a:lstStyle/>
          <a:p>
            <a:r>
              <a:rPr lang="en-US" sz="1800" dirty="0"/>
              <a:t/>
            </a:r>
            <a:br>
              <a:rPr lang="en-US" sz="1800" dirty="0"/>
            </a:br>
            <a:r>
              <a:rPr lang="en-US" dirty="0" smtClean="0"/>
              <a:t>Redundancy</a:t>
            </a:r>
            <a:endParaRPr lang="en-US" dirty="0"/>
          </a:p>
        </p:txBody>
      </p:sp>
    </p:spTree>
    <p:extLst>
      <p:ext uri="{BB962C8B-B14F-4D97-AF65-F5344CB8AC3E}">
        <p14:creationId xmlns:p14="http://schemas.microsoft.com/office/powerpoint/2010/main" val="3839195834"/>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0"/>
          </p:nvPr>
        </p:nvSpPr>
        <p:spPr>
          <a:xfrm>
            <a:off x="355828" y="661132"/>
            <a:ext cx="8578850" cy="5053141"/>
          </a:xfrm>
        </p:spPr>
        <p:txBody>
          <a:bodyPr/>
          <a:lstStyle/>
          <a:p>
            <a:pPr algn="just"/>
            <a:r>
              <a:rPr lang="en-US" dirty="0" smtClean="0"/>
              <a:t>The </a:t>
            </a:r>
            <a:r>
              <a:rPr lang="en-US" dirty="0"/>
              <a:t>primary goal of disaster recovery is to restore the network to a fully functional state. </a:t>
            </a:r>
            <a:endParaRPr lang="en-US" dirty="0" smtClean="0"/>
          </a:p>
          <a:p>
            <a:pPr algn="just"/>
            <a:r>
              <a:rPr lang="en-US" dirty="0" smtClean="0"/>
              <a:t>Two </a:t>
            </a:r>
            <a:r>
              <a:rPr lang="en-US" dirty="0"/>
              <a:t>of the most critical components of a functional network are the router configuration and the router image files. </a:t>
            </a:r>
            <a:endParaRPr lang="en-US" dirty="0" smtClean="0"/>
          </a:p>
          <a:p>
            <a:pPr algn="just"/>
            <a:r>
              <a:rPr lang="en-US" dirty="0" smtClean="0"/>
              <a:t>Every </a:t>
            </a:r>
            <a:r>
              <a:rPr lang="en-US" dirty="0"/>
              <a:t>disaster recovery plan should include backup and retrieval of these files</a:t>
            </a:r>
            <a:r>
              <a:rPr lang="en-US" dirty="0" smtClean="0"/>
              <a:t>.</a:t>
            </a:r>
          </a:p>
          <a:p>
            <a:pPr algn="just"/>
            <a:r>
              <a:rPr lang="en-US" dirty="0" smtClean="0"/>
              <a:t> </a:t>
            </a:r>
            <a:r>
              <a:rPr lang="en-US" dirty="0"/>
              <a:t>Because an organization's network configuration includes private or proprietary information, these files must be copied in a secure manner. </a:t>
            </a:r>
            <a:endParaRPr lang="en-US" dirty="0" smtClean="0"/>
          </a:p>
          <a:p>
            <a:pPr algn="just"/>
            <a:r>
              <a:rPr lang="en-US" dirty="0" smtClean="0"/>
              <a:t>The </a:t>
            </a:r>
            <a:r>
              <a:rPr lang="en-US" dirty="0"/>
              <a:t>secure copy (SCP) feature provides a secure and authenticated method for copying router configuration or router image files.</a:t>
            </a:r>
          </a:p>
        </p:txBody>
      </p:sp>
      <p:sp>
        <p:nvSpPr>
          <p:cNvPr id="3" name="Title 2"/>
          <p:cNvSpPr>
            <a:spLocks noGrp="1"/>
          </p:cNvSpPr>
          <p:nvPr>
            <p:ph type="title"/>
          </p:nvPr>
        </p:nvSpPr>
        <p:spPr>
          <a:xfrm>
            <a:off x="1291771" y="118621"/>
            <a:ext cx="7852229" cy="520008"/>
          </a:xfrm>
        </p:spPr>
        <p:txBody>
          <a:bodyPr/>
          <a:lstStyle/>
          <a:p>
            <a:r>
              <a:rPr lang="en-US" sz="1800" dirty="0" smtClean="0"/>
              <a:t/>
            </a:r>
            <a:br>
              <a:rPr lang="en-US" sz="1800" dirty="0" smtClean="0"/>
            </a:br>
            <a:r>
              <a:rPr lang="en-US" dirty="0" smtClean="0"/>
              <a:t>Secure Copy</a:t>
            </a:r>
            <a:endParaRPr lang="en-US" dirty="0"/>
          </a:p>
        </p:txBody>
      </p:sp>
    </p:spTree>
    <p:extLst>
      <p:ext uri="{BB962C8B-B14F-4D97-AF65-F5344CB8AC3E}">
        <p14:creationId xmlns:p14="http://schemas.microsoft.com/office/powerpoint/2010/main" val="3696508226"/>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248569" y="118621"/>
            <a:ext cx="7717456" cy="592579"/>
          </a:xfrm>
        </p:spPr>
        <p:txBody>
          <a:bodyPr/>
          <a:lstStyle/>
          <a:p>
            <a:r>
              <a:rPr lang="en-US" sz="1800" dirty="0" smtClean="0"/>
              <a:t/>
            </a:r>
            <a:br>
              <a:rPr lang="en-US" sz="1800" dirty="0" smtClean="0"/>
            </a:br>
            <a:r>
              <a:rPr lang="en-US" dirty="0" smtClean="0"/>
              <a:t>Secure Copy </a:t>
            </a:r>
            <a:r>
              <a:rPr lang="en-US" dirty="0">
                <a:latin typeface="Arial" charset="0"/>
              </a:rPr>
              <a:t>Cont.</a:t>
            </a:r>
            <a:endParaRPr lang="en-US" dirty="0"/>
          </a:p>
        </p:txBody>
      </p:sp>
      <p:pic>
        <p:nvPicPr>
          <p:cNvPr id="5" name="Picture 4"/>
          <p:cNvPicPr>
            <a:picLocks noChangeAspect="1"/>
          </p:cNvPicPr>
          <p:nvPr/>
        </p:nvPicPr>
        <p:blipFill>
          <a:blip r:embed="rId2"/>
          <a:stretch>
            <a:fillRect/>
          </a:stretch>
        </p:blipFill>
        <p:spPr>
          <a:xfrm>
            <a:off x="1393712" y="845217"/>
            <a:ext cx="6023088" cy="4452498"/>
          </a:xfrm>
          <a:prstGeom prst="rect">
            <a:avLst/>
          </a:prstGeom>
        </p:spPr>
      </p:pic>
    </p:spTree>
    <p:extLst>
      <p:ext uri="{BB962C8B-B14F-4D97-AF65-F5344CB8AC3E}">
        <p14:creationId xmlns:p14="http://schemas.microsoft.com/office/powerpoint/2010/main" val="1835424708"/>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0"/>
          </p:nvPr>
        </p:nvSpPr>
        <p:spPr>
          <a:xfrm>
            <a:off x="235259" y="629070"/>
            <a:ext cx="8578850" cy="2854258"/>
          </a:xfrm>
        </p:spPr>
        <p:txBody>
          <a:bodyPr>
            <a:normAutofit/>
          </a:bodyPr>
          <a:lstStyle/>
          <a:p>
            <a:pPr algn="just"/>
            <a:r>
              <a:rPr lang="en-US" dirty="0"/>
              <a:t>Because SCP relies on SSH for secure transport, before enabling SCP, you must correctly configure SSH, and the router must have an RSA key </a:t>
            </a:r>
            <a:r>
              <a:rPr lang="en-US" dirty="0" smtClean="0"/>
              <a:t>pair.</a:t>
            </a:r>
          </a:p>
          <a:p>
            <a:pPr algn="just"/>
            <a:r>
              <a:rPr lang="en-US" dirty="0" smtClean="0"/>
              <a:t>To </a:t>
            </a:r>
            <a:r>
              <a:rPr lang="en-US" dirty="0">
                <a:solidFill>
                  <a:schemeClr val="tx1"/>
                </a:solidFill>
              </a:rPr>
              <a:t>configure the router for server-side SCP, perform these </a:t>
            </a:r>
            <a:r>
              <a:rPr lang="en-US" dirty="0" smtClean="0">
                <a:solidFill>
                  <a:schemeClr val="tx1"/>
                </a:solidFill>
              </a:rPr>
              <a:t>steps:</a:t>
            </a:r>
            <a:endParaRPr lang="en-US" dirty="0">
              <a:solidFill>
                <a:schemeClr val="tx1"/>
              </a:solidFill>
            </a:endParaRPr>
          </a:p>
          <a:p>
            <a:pPr marL="1255713" lvl="1" indent="-974725" algn="just"/>
            <a:endParaRPr lang="en-US" b="1" dirty="0" smtClean="0">
              <a:solidFill>
                <a:schemeClr val="tx1"/>
              </a:solidFill>
            </a:endParaRPr>
          </a:p>
          <a:p>
            <a:pPr marL="1255713" lvl="1" indent="-974725" algn="just"/>
            <a:r>
              <a:rPr lang="en-US" b="1" dirty="0" smtClean="0">
                <a:solidFill>
                  <a:schemeClr val="tx1"/>
                </a:solidFill>
              </a:rPr>
              <a:t>Step </a:t>
            </a:r>
            <a:r>
              <a:rPr lang="en-US" b="1" dirty="0">
                <a:solidFill>
                  <a:schemeClr val="tx1"/>
                </a:solidFill>
              </a:rPr>
              <a:t>1.</a:t>
            </a:r>
            <a:r>
              <a:rPr lang="en-US" dirty="0">
                <a:solidFill>
                  <a:schemeClr val="tx1"/>
                </a:solidFill>
              </a:rPr>
              <a:t> Enable AAA with the </a:t>
            </a:r>
            <a:r>
              <a:rPr lang="en-US" b="1" dirty="0">
                <a:solidFill>
                  <a:schemeClr val="tx1"/>
                </a:solidFill>
                <a:latin typeface="Courier New"/>
                <a:cs typeface="Courier New"/>
              </a:rPr>
              <a:t>aaa new-model </a:t>
            </a:r>
            <a:r>
              <a:rPr lang="en-US" dirty="0">
                <a:solidFill>
                  <a:schemeClr val="tx1"/>
                </a:solidFill>
              </a:rPr>
              <a:t>global configuration </a:t>
            </a:r>
            <a:r>
              <a:rPr lang="en-US" dirty="0" smtClean="0">
                <a:solidFill>
                  <a:schemeClr val="tx1"/>
                </a:solidFill>
              </a:rPr>
              <a:t>mode command</a:t>
            </a:r>
            <a:r>
              <a:rPr lang="en-US" dirty="0" smtClean="0"/>
              <a:t>.</a:t>
            </a:r>
            <a:endParaRPr lang="en-US" dirty="0"/>
          </a:p>
        </p:txBody>
      </p:sp>
      <p:sp>
        <p:nvSpPr>
          <p:cNvPr id="3" name="Title 2"/>
          <p:cNvSpPr>
            <a:spLocks noGrp="1"/>
          </p:cNvSpPr>
          <p:nvPr>
            <p:ph type="title"/>
          </p:nvPr>
        </p:nvSpPr>
        <p:spPr>
          <a:xfrm>
            <a:off x="1233714" y="133135"/>
            <a:ext cx="7518400" cy="563551"/>
          </a:xfrm>
        </p:spPr>
        <p:txBody>
          <a:bodyPr/>
          <a:lstStyle/>
          <a:p>
            <a:r>
              <a:rPr lang="en-US" sz="1800" dirty="0"/>
              <a:t/>
            </a:r>
            <a:br>
              <a:rPr lang="en-US" sz="1800" dirty="0"/>
            </a:br>
            <a:r>
              <a:rPr lang="en-US" dirty="0"/>
              <a:t>SCP </a:t>
            </a:r>
            <a:r>
              <a:rPr lang="en-US" dirty="0" smtClean="0"/>
              <a:t>Server Configuration</a:t>
            </a:r>
            <a:endParaRPr lang="en-US" dirty="0"/>
          </a:p>
        </p:txBody>
      </p:sp>
      <p:pic>
        <p:nvPicPr>
          <p:cNvPr id="4" name="Picture 3"/>
          <p:cNvPicPr>
            <a:picLocks noChangeAspect="1"/>
          </p:cNvPicPr>
          <p:nvPr/>
        </p:nvPicPr>
        <p:blipFill>
          <a:blip r:embed="rId2"/>
          <a:stretch>
            <a:fillRect/>
          </a:stretch>
        </p:blipFill>
        <p:spPr>
          <a:xfrm>
            <a:off x="1065122" y="3242465"/>
            <a:ext cx="7353300" cy="2096466"/>
          </a:xfrm>
          <a:prstGeom prst="rect">
            <a:avLst/>
          </a:prstGeom>
        </p:spPr>
      </p:pic>
      <p:sp>
        <p:nvSpPr>
          <p:cNvPr id="5" name="Rectangle 4"/>
          <p:cNvSpPr/>
          <p:nvPr/>
        </p:nvSpPr>
        <p:spPr bwMode="auto">
          <a:xfrm>
            <a:off x="1340893" y="4017961"/>
            <a:ext cx="3004188" cy="273091"/>
          </a:xfrm>
          <a:prstGeom prst="rect">
            <a:avLst/>
          </a:prstGeom>
          <a:noFill/>
          <a:ln w="38100" cap="flat" cmpd="sng" algn="ctr">
            <a:solidFill>
              <a:schemeClr val="accent6"/>
            </a:solidFill>
            <a:prstDash val="solid"/>
            <a:round/>
            <a:headEnd type="none" w="med" len="med"/>
            <a:tailEnd type="none" w="med" len="med"/>
          </a:ln>
          <a:effectLst/>
        </p:spPr>
        <p:txBody>
          <a:bodyPr vert="horz" wrap="non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smtClean="0">
              <a:ln>
                <a:noFill/>
              </a:ln>
              <a:solidFill>
                <a:schemeClr val="tx1"/>
              </a:solidFill>
              <a:effectLst/>
              <a:latin typeface="Arial" charset="0"/>
            </a:endParaRPr>
          </a:p>
        </p:txBody>
      </p:sp>
    </p:spTree>
    <p:extLst>
      <p:ext uri="{BB962C8B-B14F-4D97-AF65-F5344CB8AC3E}">
        <p14:creationId xmlns:p14="http://schemas.microsoft.com/office/powerpoint/2010/main" val="1795685380"/>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0"/>
          </p:nvPr>
        </p:nvSpPr>
        <p:spPr>
          <a:xfrm>
            <a:off x="417320" y="614554"/>
            <a:ext cx="8578850" cy="1270329"/>
          </a:xfrm>
        </p:spPr>
        <p:txBody>
          <a:bodyPr>
            <a:normAutofit/>
          </a:bodyPr>
          <a:lstStyle/>
          <a:p>
            <a:pPr marL="1146175" indent="-1027113" algn="just">
              <a:buNone/>
            </a:pPr>
            <a:r>
              <a:rPr lang="en-US" b="1" dirty="0" smtClean="0"/>
              <a:t>Step </a:t>
            </a:r>
            <a:r>
              <a:rPr lang="en-US" b="1" dirty="0"/>
              <a:t>2.</a:t>
            </a:r>
            <a:r>
              <a:rPr lang="en-US" dirty="0"/>
              <a:t> Define a named list of authentication methods, with the </a:t>
            </a:r>
            <a:r>
              <a:rPr lang="en-US" b="1" dirty="0" err="1">
                <a:latin typeface="Courier New"/>
                <a:cs typeface="Courier New"/>
              </a:rPr>
              <a:t>aaa</a:t>
            </a:r>
            <a:r>
              <a:rPr lang="en-US" b="1" dirty="0">
                <a:latin typeface="Courier New"/>
                <a:cs typeface="Courier New"/>
              </a:rPr>
              <a:t> authentication login </a:t>
            </a:r>
            <a:r>
              <a:rPr lang="en-US" dirty="0">
                <a:latin typeface="Courier New"/>
                <a:cs typeface="Courier New"/>
              </a:rPr>
              <a:t>{</a:t>
            </a:r>
            <a:r>
              <a:rPr lang="en-US" b="1" dirty="0">
                <a:latin typeface="Courier New"/>
                <a:cs typeface="Courier New"/>
              </a:rPr>
              <a:t>default </a:t>
            </a:r>
            <a:r>
              <a:rPr lang="en-US" dirty="0">
                <a:latin typeface="Courier New"/>
                <a:cs typeface="Courier New"/>
              </a:rPr>
              <a:t>|</a:t>
            </a:r>
            <a:r>
              <a:rPr lang="en-US" i="1" dirty="0">
                <a:latin typeface="Courier New"/>
                <a:cs typeface="Courier New"/>
              </a:rPr>
              <a:t>list-name</a:t>
            </a:r>
            <a:r>
              <a:rPr lang="en-US" dirty="0">
                <a:latin typeface="Courier New"/>
                <a:cs typeface="Courier New"/>
              </a:rPr>
              <a:t>}</a:t>
            </a:r>
            <a:r>
              <a:rPr lang="en-US" b="1" dirty="0">
                <a:latin typeface="Courier New"/>
                <a:cs typeface="Courier New"/>
              </a:rPr>
              <a:t> </a:t>
            </a:r>
            <a:r>
              <a:rPr lang="en-US" i="1" dirty="0">
                <a:latin typeface="Courier New"/>
                <a:cs typeface="Courier New"/>
              </a:rPr>
              <a:t>method1</a:t>
            </a:r>
            <a:r>
              <a:rPr lang="en-US" b="1" dirty="0">
                <a:latin typeface="Courier New"/>
                <a:cs typeface="Courier New"/>
              </a:rPr>
              <a:t> </a:t>
            </a:r>
            <a:r>
              <a:rPr lang="en-US" dirty="0">
                <a:latin typeface="Courier New"/>
                <a:cs typeface="Courier New"/>
              </a:rPr>
              <a:t>[</a:t>
            </a:r>
            <a:r>
              <a:rPr lang="en-US" i="1" dirty="0">
                <a:latin typeface="Courier New"/>
                <a:cs typeface="Courier New"/>
              </a:rPr>
              <a:t>method2</a:t>
            </a:r>
            <a:r>
              <a:rPr lang="en-US" dirty="0">
                <a:latin typeface="Courier New"/>
                <a:cs typeface="Courier New"/>
              </a:rPr>
              <a:t>...]</a:t>
            </a:r>
            <a:r>
              <a:rPr lang="en-US" dirty="0"/>
              <a:t> command</a:t>
            </a:r>
            <a:r>
              <a:rPr lang="en-US" dirty="0" smtClean="0"/>
              <a:t>.</a:t>
            </a:r>
            <a:endParaRPr lang="en-US" dirty="0"/>
          </a:p>
        </p:txBody>
      </p:sp>
      <p:sp>
        <p:nvSpPr>
          <p:cNvPr id="3" name="Title 2"/>
          <p:cNvSpPr>
            <a:spLocks noGrp="1"/>
          </p:cNvSpPr>
          <p:nvPr>
            <p:ph type="title"/>
          </p:nvPr>
        </p:nvSpPr>
        <p:spPr>
          <a:xfrm>
            <a:off x="1378857" y="60570"/>
            <a:ext cx="7587168" cy="505494"/>
          </a:xfrm>
        </p:spPr>
        <p:txBody>
          <a:bodyPr/>
          <a:lstStyle/>
          <a:p>
            <a:r>
              <a:rPr lang="en-US" sz="1800" dirty="0"/>
              <a:t/>
            </a:r>
            <a:br>
              <a:rPr lang="en-US" sz="1800" dirty="0"/>
            </a:br>
            <a:r>
              <a:rPr lang="en-US" dirty="0"/>
              <a:t>SCP </a:t>
            </a:r>
            <a:r>
              <a:rPr lang="en-US" dirty="0" smtClean="0"/>
              <a:t>Server Configuration </a:t>
            </a:r>
            <a:r>
              <a:rPr lang="en-US" dirty="0">
                <a:latin typeface="Arial" charset="0"/>
              </a:rPr>
              <a:t>Cont.</a:t>
            </a:r>
            <a:endParaRPr lang="en-US" dirty="0"/>
          </a:p>
        </p:txBody>
      </p:sp>
      <p:pic>
        <p:nvPicPr>
          <p:cNvPr id="4" name="Picture 3"/>
          <p:cNvPicPr>
            <a:picLocks noChangeAspect="1"/>
          </p:cNvPicPr>
          <p:nvPr/>
        </p:nvPicPr>
        <p:blipFill>
          <a:blip r:embed="rId2"/>
          <a:stretch>
            <a:fillRect/>
          </a:stretch>
        </p:blipFill>
        <p:spPr>
          <a:xfrm>
            <a:off x="779757" y="1936121"/>
            <a:ext cx="7353300" cy="2324100"/>
          </a:xfrm>
          <a:prstGeom prst="rect">
            <a:avLst/>
          </a:prstGeom>
        </p:spPr>
      </p:pic>
      <p:sp>
        <p:nvSpPr>
          <p:cNvPr id="5" name="Rectangle 4"/>
          <p:cNvSpPr/>
          <p:nvPr/>
        </p:nvSpPr>
        <p:spPr bwMode="auto">
          <a:xfrm>
            <a:off x="1116393" y="3098171"/>
            <a:ext cx="5475817" cy="245781"/>
          </a:xfrm>
          <a:prstGeom prst="rect">
            <a:avLst/>
          </a:prstGeom>
          <a:noFill/>
          <a:ln w="38100" cap="flat" cmpd="sng" algn="ctr">
            <a:solidFill>
              <a:schemeClr val="accent6"/>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smtClean="0">
              <a:ln>
                <a:noFill/>
              </a:ln>
              <a:solidFill>
                <a:schemeClr val="tx1"/>
              </a:solidFill>
              <a:effectLst/>
              <a:latin typeface="Arial" charset="0"/>
            </a:endParaRPr>
          </a:p>
        </p:txBody>
      </p:sp>
    </p:spTree>
    <p:extLst>
      <p:ext uri="{BB962C8B-B14F-4D97-AF65-F5344CB8AC3E}">
        <p14:creationId xmlns:p14="http://schemas.microsoft.com/office/powerpoint/2010/main" val="1728950597"/>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0"/>
          </p:nvPr>
        </p:nvSpPr>
        <p:spPr>
          <a:xfrm>
            <a:off x="417319" y="643584"/>
            <a:ext cx="8578850" cy="1598039"/>
          </a:xfrm>
        </p:spPr>
        <p:txBody>
          <a:bodyPr>
            <a:normAutofit/>
          </a:bodyPr>
          <a:lstStyle/>
          <a:p>
            <a:pPr marL="1146175" indent="-1027113" algn="just">
              <a:buNone/>
            </a:pPr>
            <a:r>
              <a:rPr lang="en-US" b="1" dirty="0" smtClean="0"/>
              <a:t>Step </a:t>
            </a:r>
            <a:r>
              <a:rPr lang="en-US" b="1" dirty="0"/>
              <a:t>3.</a:t>
            </a:r>
            <a:r>
              <a:rPr lang="en-US" dirty="0"/>
              <a:t> Configure </a:t>
            </a:r>
            <a:r>
              <a:rPr lang="en-US" dirty="0">
                <a:solidFill>
                  <a:schemeClr val="tx1"/>
                </a:solidFill>
              </a:rPr>
              <a:t>command </a:t>
            </a:r>
            <a:r>
              <a:rPr lang="en-US" dirty="0" smtClean="0">
                <a:solidFill>
                  <a:schemeClr val="tx1"/>
                </a:solidFill>
              </a:rPr>
              <a:t>authorization with the </a:t>
            </a:r>
            <a:r>
              <a:rPr lang="en-US" b="1" dirty="0">
                <a:solidFill>
                  <a:schemeClr val="tx1"/>
                </a:solidFill>
                <a:latin typeface="Courier New"/>
                <a:cs typeface="Courier New"/>
              </a:rPr>
              <a:t>aaa authorization </a:t>
            </a:r>
            <a:r>
              <a:rPr lang="en-US" dirty="0">
                <a:solidFill>
                  <a:schemeClr val="tx1"/>
                </a:solidFill>
                <a:latin typeface="Courier New"/>
                <a:cs typeface="Courier New"/>
              </a:rPr>
              <a:t>{</a:t>
            </a:r>
            <a:r>
              <a:rPr lang="en-US" b="1" dirty="0">
                <a:solidFill>
                  <a:schemeClr val="tx1"/>
                </a:solidFill>
                <a:latin typeface="Courier New"/>
                <a:cs typeface="Courier New"/>
              </a:rPr>
              <a:t>network </a:t>
            </a:r>
            <a:r>
              <a:rPr lang="en-US" dirty="0">
                <a:solidFill>
                  <a:schemeClr val="tx1"/>
                </a:solidFill>
                <a:latin typeface="Courier New"/>
                <a:cs typeface="Courier New"/>
              </a:rPr>
              <a:t>|</a:t>
            </a:r>
            <a:r>
              <a:rPr lang="en-US" b="1" dirty="0">
                <a:solidFill>
                  <a:schemeClr val="tx1"/>
                </a:solidFill>
                <a:latin typeface="Courier New"/>
                <a:cs typeface="Courier New"/>
              </a:rPr>
              <a:t> exec</a:t>
            </a:r>
            <a:r>
              <a:rPr lang="en-US" dirty="0">
                <a:solidFill>
                  <a:schemeClr val="tx1"/>
                </a:solidFill>
                <a:latin typeface="Courier New"/>
                <a:cs typeface="Courier New"/>
              </a:rPr>
              <a:t> | </a:t>
            </a:r>
            <a:r>
              <a:rPr lang="en-US" b="1" dirty="0">
                <a:solidFill>
                  <a:schemeClr val="tx1"/>
                </a:solidFill>
                <a:latin typeface="Courier New"/>
                <a:cs typeface="Courier New"/>
              </a:rPr>
              <a:t>commands </a:t>
            </a:r>
            <a:r>
              <a:rPr lang="en-US" i="1" dirty="0">
                <a:solidFill>
                  <a:schemeClr val="tx1"/>
                </a:solidFill>
                <a:latin typeface="Courier New"/>
                <a:cs typeface="Courier New"/>
              </a:rPr>
              <a:t>level</a:t>
            </a:r>
            <a:r>
              <a:rPr lang="en-US" dirty="0">
                <a:solidFill>
                  <a:schemeClr val="tx1"/>
                </a:solidFill>
                <a:latin typeface="Courier New"/>
                <a:cs typeface="Courier New"/>
              </a:rPr>
              <a:t>}</a:t>
            </a:r>
            <a:r>
              <a:rPr lang="en-US" b="1" dirty="0">
                <a:solidFill>
                  <a:schemeClr val="tx1"/>
                </a:solidFill>
                <a:latin typeface="Courier New"/>
                <a:cs typeface="Courier New"/>
              </a:rPr>
              <a:t> </a:t>
            </a:r>
            <a:r>
              <a:rPr lang="en-US" dirty="0">
                <a:solidFill>
                  <a:schemeClr val="tx1"/>
                </a:solidFill>
                <a:latin typeface="Courier New"/>
                <a:cs typeface="Courier New"/>
              </a:rPr>
              <a:t>{</a:t>
            </a:r>
            <a:r>
              <a:rPr lang="en-US" b="1" dirty="0">
                <a:solidFill>
                  <a:schemeClr val="tx1"/>
                </a:solidFill>
                <a:latin typeface="Courier New"/>
                <a:cs typeface="Courier New"/>
              </a:rPr>
              <a:t>default </a:t>
            </a:r>
            <a:r>
              <a:rPr lang="en-US" dirty="0">
                <a:solidFill>
                  <a:schemeClr val="tx1"/>
                </a:solidFill>
                <a:latin typeface="Courier New"/>
                <a:cs typeface="Courier New"/>
              </a:rPr>
              <a:t>|</a:t>
            </a:r>
            <a:r>
              <a:rPr lang="en-US" b="1" dirty="0">
                <a:solidFill>
                  <a:schemeClr val="tx1"/>
                </a:solidFill>
                <a:latin typeface="Courier New"/>
                <a:cs typeface="Courier New"/>
              </a:rPr>
              <a:t> </a:t>
            </a:r>
            <a:r>
              <a:rPr lang="en-US" i="1" dirty="0">
                <a:solidFill>
                  <a:schemeClr val="tx1"/>
                </a:solidFill>
                <a:latin typeface="Courier New"/>
                <a:cs typeface="Courier New"/>
              </a:rPr>
              <a:t>list-name</a:t>
            </a:r>
            <a:r>
              <a:rPr lang="en-US" dirty="0">
                <a:solidFill>
                  <a:schemeClr val="tx1"/>
                </a:solidFill>
                <a:latin typeface="Courier New"/>
                <a:cs typeface="Courier New"/>
              </a:rPr>
              <a:t>}</a:t>
            </a:r>
            <a:r>
              <a:rPr lang="en-US" b="1" dirty="0">
                <a:solidFill>
                  <a:schemeClr val="tx1"/>
                </a:solidFill>
                <a:latin typeface="Courier New"/>
                <a:cs typeface="Courier New"/>
              </a:rPr>
              <a:t> </a:t>
            </a:r>
            <a:r>
              <a:rPr lang="en-US" i="1" dirty="0">
                <a:solidFill>
                  <a:schemeClr val="tx1"/>
                </a:solidFill>
                <a:latin typeface="Courier New"/>
                <a:cs typeface="Courier New"/>
              </a:rPr>
              <a:t>method1</a:t>
            </a:r>
            <a:r>
              <a:rPr lang="en-US" dirty="0">
                <a:solidFill>
                  <a:schemeClr val="tx1"/>
                </a:solidFill>
                <a:latin typeface="Courier New"/>
                <a:cs typeface="Courier New"/>
              </a:rPr>
              <a:t>...[</a:t>
            </a:r>
            <a:r>
              <a:rPr lang="en-US" i="1" dirty="0">
                <a:solidFill>
                  <a:schemeClr val="tx1"/>
                </a:solidFill>
                <a:latin typeface="Courier New"/>
                <a:cs typeface="Courier New"/>
              </a:rPr>
              <a:t>method4</a:t>
            </a:r>
            <a:r>
              <a:rPr lang="en-US" dirty="0">
                <a:solidFill>
                  <a:schemeClr val="tx1"/>
                </a:solidFill>
                <a:latin typeface="Courier New"/>
                <a:cs typeface="Courier New"/>
              </a:rPr>
              <a:t>]</a:t>
            </a:r>
            <a:r>
              <a:rPr lang="en-US" b="1" dirty="0">
                <a:solidFill>
                  <a:schemeClr val="tx1"/>
                </a:solidFill>
                <a:latin typeface="Courier New"/>
                <a:cs typeface="Courier New"/>
              </a:rPr>
              <a:t> </a:t>
            </a:r>
            <a:r>
              <a:rPr lang="en-US" dirty="0">
                <a:solidFill>
                  <a:schemeClr val="tx1"/>
                </a:solidFill>
              </a:rPr>
              <a:t>command</a:t>
            </a:r>
            <a:r>
              <a:rPr lang="en-US" dirty="0" smtClean="0">
                <a:solidFill>
                  <a:schemeClr val="tx1"/>
                </a:solidFill>
              </a:rPr>
              <a:t>.</a:t>
            </a:r>
            <a:endParaRPr lang="en-US" dirty="0">
              <a:solidFill>
                <a:schemeClr val="tx1"/>
              </a:solidFill>
            </a:endParaRPr>
          </a:p>
        </p:txBody>
      </p:sp>
      <p:sp>
        <p:nvSpPr>
          <p:cNvPr id="3" name="Title 2"/>
          <p:cNvSpPr>
            <a:spLocks noGrp="1"/>
          </p:cNvSpPr>
          <p:nvPr>
            <p:ph type="title"/>
          </p:nvPr>
        </p:nvSpPr>
        <p:spPr>
          <a:xfrm>
            <a:off x="1262743" y="147654"/>
            <a:ext cx="7703282" cy="418408"/>
          </a:xfrm>
        </p:spPr>
        <p:txBody>
          <a:bodyPr/>
          <a:lstStyle/>
          <a:p>
            <a:r>
              <a:rPr lang="en-US" sz="1800" dirty="0"/>
              <a:t/>
            </a:r>
            <a:br>
              <a:rPr lang="en-US" sz="1800" dirty="0"/>
            </a:br>
            <a:r>
              <a:rPr lang="en-US" dirty="0"/>
              <a:t>SCP </a:t>
            </a:r>
            <a:r>
              <a:rPr lang="en-US" dirty="0" smtClean="0"/>
              <a:t>Server Configuration </a:t>
            </a:r>
            <a:r>
              <a:rPr lang="en-US" dirty="0">
                <a:latin typeface="Arial" charset="0"/>
              </a:rPr>
              <a:t>Cont.</a:t>
            </a:r>
            <a:endParaRPr lang="en-US" dirty="0"/>
          </a:p>
        </p:txBody>
      </p:sp>
      <p:pic>
        <p:nvPicPr>
          <p:cNvPr id="4" name="Picture 3"/>
          <p:cNvPicPr>
            <a:picLocks noChangeAspect="1"/>
          </p:cNvPicPr>
          <p:nvPr/>
        </p:nvPicPr>
        <p:blipFill>
          <a:blip r:embed="rId2"/>
          <a:stretch>
            <a:fillRect/>
          </a:stretch>
        </p:blipFill>
        <p:spPr>
          <a:xfrm>
            <a:off x="779757" y="2134842"/>
            <a:ext cx="7353300" cy="2324100"/>
          </a:xfrm>
          <a:prstGeom prst="rect">
            <a:avLst/>
          </a:prstGeom>
        </p:spPr>
      </p:pic>
      <p:sp>
        <p:nvSpPr>
          <p:cNvPr id="5" name="Rectangle 4"/>
          <p:cNvSpPr/>
          <p:nvPr/>
        </p:nvSpPr>
        <p:spPr bwMode="auto">
          <a:xfrm>
            <a:off x="942222" y="3492706"/>
            <a:ext cx="5475817" cy="245781"/>
          </a:xfrm>
          <a:prstGeom prst="rect">
            <a:avLst/>
          </a:prstGeom>
          <a:noFill/>
          <a:ln w="38100" cap="flat" cmpd="sng" algn="ctr">
            <a:solidFill>
              <a:schemeClr val="accent6"/>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smtClean="0">
              <a:ln>
                <a:noFill/>
              </a:ln>
              <a:solidFill>
                <a:schemeClr val="tx1"/>
              </a:solidFill>
              <a:effectLst/>
              <a:latin typeface="Arial" charset="0"/>
            </a:endParaRPr>
          </a:p>
        </p:txBody>
      </p:sp>
    </p:spTree>
    <p:extLst>
      <p:ext uri="{BB962C8B-B14F-4D97-AF65-F5344CB8AC3E}">
        <p14:creationId xmlns:p14="http://schemas.microsoft.com/office/powerpoint/2010/main" val="1728950597"/>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0"/>
          </p:nvPr>
        </p:nvSpPr>
        <p:spPr>
          <a:xfrm>
            <a:off x="185091" y="788737"/>
            <a:ext cx="8578850" cy="1898439"/>
          </a:xfrm>
        </p:spPr>
        <p:txBody>
          <a:bodyPr>
            <a:normAutofit/>
          </a:bodyPr>
          <a:lstStyle/>
          <a:p>
            <a:pPr marL="1144588" indent="-1033463" algn="just">
              <a:buNone/>
            </a:pPr>
            <a:r>
              <a:rPr lang="en-US" b="1" dirty="0" smtClean="0"/>
              <a:t>Step </a:t>
            </a:r>
            <a:r>
              <a:rPr lang="en-US" b="1" dirty="0"/>
              <a:t>4. </a:t>
            </a:r>
            <a:r>
              <a:rPr lang="en-US" dirty="0"/>
              <a:t>Configure a username and password to use for local authentication with the </a:t>
            </a:r>
            <a:r>
              <a:rPr lang="en-US" b="1" dirty="0">
                <a:latin typeface="Courier New"/>
                <a:cs typeface="Courier New"/>
              </a:rPr>
              <a:t>username </a:t>
            </a:r>
            <a:r>
              <a:rPr lang="en-US" i="1" dirty="0">
                <a:latin typeface="Courier New"/>
                <a:cs typeface="Courier New"/>
              </a:rPr>
              <a:t>name</a:t>
            </a:r>
            <a:r>
              <a:rPr lang="en-US" b="1" dirty="0">
                <a:latin typeface="Courier New"/>
                <a:cs typeface="Courier New"/>
              </a:rPr>
              <a:t> </a:t>
            </a:r>
            <a:r>
              <a:rPr lang="en-US" dirty="0">
                <a:latin typeface="Courier New"/>
                <a:cs typeface="Courier New"/>
              </a:rPr>
              <a:t>[</a:t>
            </a:r>
            <a:r>
              <a:rPr lang="en-US" b="1" dirty="0">
                <a:latin typeface="Courier New"/>
                <a:cs typeface="Courier New"/>
              </a:rPr>
              <a:t>privilege </a:t>
            </a:r>
            <a:r>
              <a:rPr lang="en-US" i="1" dirty="0">
                <a:latin typeface="Courier New"/>
                <a:cs typeface="Courier New"/>
              </a:rPr>
              <a:t>level</a:t>
            </a:r>
            <a:r>
              <a:rPr lang="en-US" dirty="0">
                <a:latin typeface="Courier New"/>
                <a:cs typeface="Courier New"/>
              </a:rPr>
              <a:t>] {</a:t>
            </a:r>
            <a:r>
              <a:rPr lang="en-US" b="1" dirty="0">
                <a:latin typeface="Courier New"/>
                <a:cs typeface="Courier New"/>
              </a:rPr>
              <a:t>password </a:t>
            </a:r>
            <a:r>
              <a:rPr lang="en-US" i="1" dirty="0">
                <a:latin typeface="Courier New"/>
                <a:cs typeface="Courier New"/>
              </a:rPr>
              <a:t>encryption-type password</a:t>
            </a:r>
            <a:r>
              <a:rPr lang="en-US" dirty="0">
                <a:latin typeface="Courier New"/>
                <a:cs typeface="Courier New"/>
              </a:rPr>
              <a:t>}</a:t>
            </a:r>
            <a:r>
              <a:rPr lang="en-US" dirty="0"/>
              <a:t> command. This step is optional if using network-based authentication such as TACACS+ or RADIUS</a:t>
            </a:r>
            <a:r>
              <a:rPr lang="en-US" dirty="0" smtClean="0"/>
              <a:t>.</a:t>
            </a:r>
            <a:endParaRPr lang="en-US" dirty="0"/>
          </a:p>
        </p:txBody>
      </p:sp>
      <p:sp>
        <p:nvSpPr>
          <p:cNvPr id="3" name="Title 2"/>
          <p:cNvSpPr>
            <a:spLocks noGrp="1"/>
          </p:cNvSpPr>
          <p:nvPr>
            <p:ph type="title"/>
          </p:nvPr>
        </p:nvSpPr>
        <p:spPr>
          <a:xfrm>
            <a:off x="1190171" y="89598"/>
            <a:ext cx="7775854" cy="636122"/>
          </a:xfrm>
        </p:spPr>
        <p:txBody>
          <a:bodyPr/>
          <a:lstStyle/>
          <a:p>
            <a:r>
              <a:rPr lang="en-US" sz="1800" dirty="0"/>
              <a:t/>
            </a:r>
            <a:br>
              <a:rPr lang="en-US" sz="1800" dirty="0"/>
            </a:br>
            <a:r>
              <a:rPr lang="en-US" dirty="0"/>
              <a:t>SCP </a:t>
            </a:r>
            <a:r>
              <a:rPr lang="en-US" dirty="0" smtClean="0"/>
              <a:t>Server Configuration </a:t>
            </a:r>
            <a:r>
              <a:rPr lang="en-US" dirty="0">
                <a:latin typeface="Arial" charset="0"/>
              </a:rPr>
              <a:t>Cont.</a:t>
            </a:r>
            <a:endParaRPr lang="en-US" dirty="0"/>
          </a:p>
        </p:txBody>
      </p:sp>
      <p:pic>
        <p:nvPicPr>
          <p:cNvPr id="4" name="Picture 3"/>
          <p:cNvPicPr>
            <a:picLocks noChangeAspect="1"/>
          </p:cNvPicPr>
          <p:nvPr/>
        </p:nvPicPr>
        <p:blipFill>
          <a:blip r:embed="rId2"/>
          <a:stretch>
            <a:fillRect/>
          </a:stretch>
        </p:blipFill>
        <p:spPr>
          <a:xfrm>
            <a:off x="656859" y="2787779"/>
            <a:ext cx="7353300" cy="2324100"/>
          </a:xfrm>
          <a:prstGeom prst="rect">
            <a:avLst/>
          </a:prstGeom>
        </p:spPr>
      </p:pic>
      <p:sp>
        <p:nvSpPr>
          <p:cNvPr id="5" name="Rectangle 4"/>
          <p:cNvSpPr/>
          <p:nvPr/>
        </p:nvSpPr>
        <p:spPr bwMode="auto">
          <a:xfrm>
            <a:off x="928567" y="3025948"/>
            <a:ext cx="6882324" cy="245795"/>
          </a:xfrm>
          <a:prstGeom prst="rect">
            <a:avLst/>
          </a:prstGeom>
          <a:noFill/>
          <a:ln w="38100" cap="flat" cmpd="sng" algn="ctr">
            <a:solidFill>
              <a:schemeClr val="accent6"/>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smtClean="0">
              <a:ln>
                <a:noFill/>
              </a:ln>
              <a:solidFill>
                <a:schemeClr val="tx1"/>
              </a:solidFill>
              <a:effectLst/>
              <a:latin typeface="Arial" charset="0"/>
            </a:endParaRPr>
          </a:p>
        </p:txBody>
      </p:sp>
    </p:spTree>
    <p:extLst>
      <p:ext uri="{BB962C8B-B14F-4D97-AF65-F5344CB8AC3E}">
        <p14:creationId xmlns:p14="http://schemas.microsoft.com/office/powerpoint/2010/main" val="1728950597"/>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0"/>
          </p:nvPr>
        </p:nvSpPr>
        <p:spPr>
          <a:xfrm>
            <a:off x="431833" y="919354"/>
            <a:ext cx="8578850" cy="901656"/>
          </a:xfrm>
        </p:spPr>
        <p:txBody>
          <a:bodyPr>
            <a:normAutofit/>
          </a:bodyPr>
          <a:lstStyle/>
          <a:p>
            <a:pPr marL="1146175" indent="-1027113" algn="just">
              <a:buNone/>
            </a:pPr>
            <a:r>
              <a:rPr lang="en-US" b="1" dirty="0" smtClean="0"/>
              <a:t>Step </a:t>
            </a:r>
            <a:r>
              <a:rPr lang="en-US" b="1" dirty="0"/>
              <a:t>5. </a:t>
            </a:r>
            <a:r>
              <a:rPr lang="en-US" dirty="0"/>
              <a:t>Enable SCP server-side functionality with the </a:t>
            </a:r>
            <a:r>
              <a:rPr lang="en-US" b="1" dirty="0" err="1">
                <a:latin typeface="Courier New"/>
                <a:cs typeface="Courier New"/>
              </a:rPr>
              <a:t>ip</a:t>
            </a:r>
            <a:r>
              <a:rPr lang="en-US" b="1" dirty="0">
                <a:latin typeface="Courier New"/>
                <a:cs typeface="Courier New"/>
              </a:rPr>
              <a:t> </a:t>
            </a:r>
            <a:r>
              <a:rPr lang="en-US" b="1" dirty="0" err="1">
                <a:latin typeface="Courier New"/>
                <a:cs typeface="Courier New"/>
              </a:rPr>
              <a:t>scp</a:t>
            </a:r>
            <a:r>
              <a:rPr lang="en-US" b="1" dirty="0">
                <a:latin typeface="Courier New"/>
                <a:cs typeface="Courier New"/>
              </a:rPr>
              <a:t> server enable </a:t>
            </a:r>
            <a:r>
              <a:rPr lang="en-US" dirty="0"/>
              <a:t>command.</a:t>
            </a:r>
          </a:p>
        </p:txBody>
      </p:sp>
      <p:sp>
        <p:nvSpPr>
          <p:cNvPr id="3" name="Title 2"/>
          <p:cNvSpPr>
            <a:spLocks noGrp="1"/>
          </p:cNvSpPr>
          <p:nvPr>
            <p:ph type="title"/>
          </p:nvPr>
        </p:nvSpPr>
        <p:spPr>
          <a:xfrm>
            <a:off x="1190172" y="118621"/>
            <a:ext cx="7761339" cy="592579"/>
          </a:xfrm>
        </p:spPr>
        <p:txBody>
          <a:bodyPr/>
          <a:lstStyle/>
          <a:p>
            <a:r>
              <a:rPr lang="en-US" sz="1800" dirty="0"/>
              <a:t/>
            </a:r>
            <a:br>
              <a:rPr lang="en-US" sz="1800" dirty="0"/>
            </a:br>
            <a:r>
              <a:rPr lang="en-US" dirty="0"/>
              <a:t>SCP </a:t>
            </a:r>
            <a:r>
              <a:rPr lang="en-US" dirty="0" smtClean="0"/>
              <a:t>Server Configuration </a:t>
            </a:r>
            <a:r>
              <a:rPr lang="en-US" dirty="0">
                <a:latin typeface="Arial" charset="0"/>
              </a:rPr>
              <a:t>Cont.</a:t>
            </a:r>
            <a:endParaRPr lang="en-US" dirty="0"/>
          </a:p>
        </p:txBody>
      </p:sp>
      <p:pic>
        <p:nvPicPr>
          <p:cNvPr id="4" name="Picture 3"/>
          <p:cNvPicPr>
            <a:picLocks noChangeAspect="1"/>
          </p:cNvPicPr>
          <p:nvPr/>
        </p:nvPicPr>
        <p:blipFill>
          <a:blip r:embed="rId2"/>
          <a:stretch>
            <a:fillRect/>
          </a:stretch>
        </p:blipFill>
        <p:spPr>
          <a:xfrm>
            <a:off x="1018850" y="1917326"/>
            <a:ext cx="7353300" cy="2324100"/>
          </a:xfrm>
          <a:prstGeom prst="rect">
            <a:avLst/>
          </a:prstGeom>
        </p:spPr>
      </p:pic>
      <p:sp>
        <p:nvSpPr>
          <p:cNvPr id="5" name="Rectangle 4"/>
          <p:cNvSpPr/>
          <p:nvPr/>
        </p:nvSpPr>
        <p:spPr bwMode="auto">
          <a:xfrm>
            <a:off x="1290559" y="3520964"/>
            <a:ext cx="3645994" cy="259436"/>
          </a:xfrm>
          <a:prstGeom prst="rect">
            <a:avLst/>
          </a:prstGeom>
          <a:noFill/>
          <a:ln w="38100" cap="flat" cmpd="sng" algn="ctr">
            <a:solidFill>
              <a:schemeClr val="accent6"/>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smtClean="0">
              <a:ln>
                <a:noFill/>
              </a:ln>
              <a:solidFill>
                <a:schemeClr val="tx1"/>
              </a:solidFill>
              <a:effectLst/>
              <a:latin typeface="Arial" charset="0"/>
            </a:endParaRPr>
          </a:p>
        </p:txBody>
      </p:sp>
    </p:spTree>
    <p:extLst>
      <p:ext uri="{BB962C8B-B14F-4D97-AF65-F5344CB8AC3E}">
        <p14:creationId xmlns:p14="http://schemas.microsoft.com/office/powerpoint/2010/main" val="1728950597"/>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320800" y="118626"/>
            <a:ext cx="7645225" cy="592579"/>
          </a:xfrm>
        </p:spPr>
        <p:txBody>
          <a:bodyPr/>
          <a:lstStyle/>
          <a:p>
            <a:r>
              <a:rPr lang="en-US" sz="1800" dirty="0"/>
              <a:t/>
            </a:r>
            <a:br>
              <a:rPr lang="en-US" sz="1800" dirty="0"/>
            </a:br>
            <a:r>
              <a:rPr lang="en-US" dirty="0"/>
              <a:t>SCP </a:t>
            </a:r>
            <a:r>
              <a:rPr lang="en-US" dirty="0" smtClean="0"/>
              <a:t>Server Configuration </a:t>
            </a:r>
            <a:r>
              <a:rPr lang="en-US" dirty="0">
                <a:latin typeface="Arial" charset="0"/>
              </a:rPr>
              <a:t>Cont.</a:t>
            </a:r>
            <a:endParaRPr lang="en-US" dirty="0"/>
          </a:p>
        </p:txBody>
      </p:sp>
      <p:pic>
        <p:nvPicPr>
          <p:cNvPr id="6" name="Picture 5"/>
          <p:cNvPicPr>
            <a:picLocks noChangeAspect="1"/>
          </p:cNvPicPr>
          <p:nvPr/>
        </p:nvPicPr>
        <p:blipFill>
          <a:blip r:embed="rId2"/>
          <a:stretch>
            <a:fillRect/>
          </a:stretch>
        </p:blipFill>
        <p:spPr>
          <a:xfrm>
            <a:off x="1382544" y="818161"/>
            <a:ext cx="6077799" cy="4624695"/>
          </a:xfrm>
          <a:prstGeom prst="rect">
            <a:avLst/>
          </a:prstGeom>
        </p:spPr>
      </p:pic>
    </p:spTree>
    <p:extLst>
      <p:ext uri="{BB962C8B-B14F-4D97-AF65-F5344CB8AC3E}">
        <p14:creationId xmlns:p14="http://schemas.microsoft.com/office/powerpoint/2010/main" val="1728950597"/>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262743" y="104112"/>
            <a:ext cx="7703282" cy="447437"/>
          </a:xfrm>
        </p:spPr>
        <p:txBody>
          <a:bodyPr/>
          <a:lstStyle/>
          <a:p>
            <a:r>
              <a:rPr lang="en-US" sz="1800" dirty="0"/>
              <a:t/>
            </a:r>
            <a:br>
              <a:rPr lang="en-US" sz="1800" dirty="0"/>
            </a:br>
            <a:r>
              <a:rPr lang="en-US" dirty="0"/>
              <a:t>SCP </a:t>
            </a:r>
            <a:r>
              <a:rPr lang="en-US" dirty="0" smtClean="0"/>
              <a:t>Server Configuration </a:t>
            </a:r>
            <a:r>
              <a:rPr lang="en-US" dirty="0">
                <a:latin typeface="Arial" charset="0"/>
              </a:rPr>
              <a:t>Cont.</a:t>
            </a:r>
            <a:endParaRPr lang="en-US" dirty="0"/>
          </a:p>
        </p:txBody>
      </p:sp>
      <p:pic>
        <p:nvPicPr>
          <p:cNvPr id="2" name="Picture 1"/>
          <p:cNvPicPr>
            <a:picLocks noChangeAspect="1"/>
          </p:cNvPicPr>
          <p:nvPr/>
        </p:nvPicPr>
        <p:blipFill>
          <a:blip r:embed="rId2"/>
          <a:stretch>
            <a:fillRect/>
          </a:stretch>
        </p:blipFill>
        <p:spPr>
          <a:xfrm>
            <a:off x="1556713" y="610620"/>
            <a:ext cx="6266487" cy="4817724"/>
          </a:xfrm>
          <a:prstGeom prst="rect">
            <a:avLst/>
          </a:prstGeom>
        </p:spPr>
      </p:pic>
    </p:spTree>
    <p:extLst>
      <p:ext uri="{BB962C8B-B14F-4D97-AF65-F5344CB8AC3E}">
        <p14:creationId xmlns:p14="http://schemas.microsoft.com/office/powerpoint/2010/main" val="4148889999"/>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311149" y="2263775"/>
            <a:ext cx="7468507" cy="1481138"/>
          </a:xfrm>
        </p:spPr>
        <p:txBody>
          <a:bodyPr/>
          <a:lstStyle/>
          <a:p>
            <a:pPr marL="682625" indent="-682625" algn="ctr" eaLnBrk="1" hangingPunct="1"/>
            <a:r>
              <a:rPr lang="en-US" sz="2400" dirty="0" smtClean="0">
                <a:solidFill>
                  <a:schemeClr val="tx1"/>
                </a:solidFill>
              </a:rPr>
              <a:t>System Development Life Cycle</a:t>
            </a:r>
          </a:p>
        </p:txBody>
      </p:sp>
    </p:spTree>
    <p:extLst>
      <p:ext uri="{BB962C8B-B14F-4D97-AF65-F5344CB8AC3E}">
        <p14:creationId xmlns:p14="http://schemas.microsoft.com/office/powerpoint/2010/main" val="3992468047"/>
      </p:ext>
    </p:extLst>
  </p:cSld>
  <p:clrMapOvr>
    <a:masterClrMapping/>
  </p:clrMapOvr>
  <p:transition>
    <p:wipe dir="r"/>
  </p:transition>
  <p:timing>
    <p:tnLst>
      <p:par>
        <p:cTn id="1" dur="indefinite" restart="never" nodeType="tmRoot"/>
      </p:par>
    </p:tn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0"/>
          </p:nvPr>
        </p:nvSpPr>
        <p:spPr>
          <a:xfrm>
            <a:off x="725713" y="1296727"/>
            <a:ext cx="8302173" cy="2854258"/>
          </a:xfrm>
        </p:spPr>
        <p:txBody>
          <a:bodyPr>
            <a:normAutofit/>
          </a:bodyPr>
          <a:lstStyle/>
          <a:p>
            <a:pPr algn="just"/>
            <a:r>
              <a:rPr lang="en-US" dirty="0"/>
              <a:t>Business continuity and disaster recovery plans are ever-changing documents. </a:t>
            </a:r>
            <a:endParaRPr lang="en-US" dirty="0" smtClean="0"/>
          </a:p>
          <a:p>
            <a:pPr algn="just"/>
            <a:r>
              <a:rPr lang="en-US" dirty="0"/>
              <a:t>Evaluating system changes and adjusting plans are all part of a system life cycle. </a:t>
            </a:r>
            <a:endParaRPr lang="en-US" dirty="0" smtClean="0"/>
          </a:p>
          <a:p>
            <a:pPr algn="just"/>
            <a:r>
              <a:rPr lang="en-US" dirty="0" smtClean="0"/>
              <a:t>The </a:t>
            </a:r>
            <a:r>
              <a:rPr lang="en-US" dirty="0"/>
              <a:t>term “system” can refer to a single device or a group of devices that operate together within a network.</a:t>
            </a:r>
          </a:p>
        </p:txBody>
      </p:sp>
      <p:sp>
        <p:nvSpPr>
          <p:cNvPr id="3" name="Title 2"/>
          <p:cNvSpPr>
            <a:spLocks noGrp="1"/>
          </p:cNvSpPr>
          <p:nvPr>
            <p:ph type="title"/>
          </p:nvPr>
        </p:nvSpPr>
        <p:spPr>
          <a:xfrm>
            <a:off x="1335314" y="31542"/>
            <a:ext cx="7630711" cy="607094"/>
          </a:xfrm>
        </p:spPr>
        <p:txBody>
          <a:bodyPr/>
          <a:lstStyle/>
          <a:p>
            <a:r>
              <a:rPr lang="en-US" sz="1800" dirty="0" smtClean="0"/>
              <a:t/>
            </a:r>
            <a:br>
              <a:rPr lang="en-US" sz="1800" dirty="0" smtClean="0"/>
            </a:br>
            <a:r>
              <a:rPr lang="en-US" dirty="0" smtClean="0"/>
              <a:t>System Life Cycle</a:t>
            </a:r>
            <a:endParaRPr lang="en-US" dirty="0"/>
          </a:p>
        </p:txBody>
      </p:sp>
    </p:spTree>
    <p:extLst>
      <p:ext uri="{BB962C8B-B14F-4D97-AF65-F5344CB8AC3E}">
        <p14:creationId xmlns:p14="http://schemas.microsoft.com/office/powerpoint/2010/main" val="1358733427"/>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9" name="Rectangle 3"/>
          <p:cNvSpPr>
            <a:spLocks noGrp="1" noChangeArrowheads="1"/>
          </p:cNvSpPr>
          <p:nvPr>
            <p:ph type="body" sz="quarter" idx="10"/>
          </p:nvPr>
        </p:nvSpPr>
        <p:spPr>
          <a:xfrm>
            <a:off x="682170" y="1092263"/>
            <a:ext cx="8296049" cy="4984868"/>
          </a:xfrm>
        </p:spPr>
        <p:txBody>
          <a:bodyPr/>
          <a:lstStyle/>
          <a:p>
            <a:pPr marL="0" indent="0" algn="just">
              <a:buNone/>
            </a:pPr>
            <a:r>
              <a:rPr lang="en-US" dirty="0" smtClean="0"/>
              <a:t>Five phases of the SDLC:</a:t>
            </a:r>
          </a:p>
          <a:p>
            <a:pPr marL="914400" lvl="1" indent="-457200" algn="just">
              <a:buFont typeface="+mj-lt"/>
              <a:buAutoNum type="arabicPeriod"/>
            </a:pPr>
            <a:r>
              <a:rPr lang="en-US" dirty="0" smtClean="0"/>
              <a:t>Initiation</a:t>
            </a:r>
          </a:p>
          <a:p>
            <a:pPr marL="914400" lvl="1" indent="-457200" algn="just">
              <a:buFont typeface="+mj-lt"/>
              <a:buAutoNum type="arabicPeriod"/>
            </a:pPr>
            <a:r>
              <a:rPr lang="en-US" dirty="0" smtClean="0"/>
              <a:t>Acquisition and development</a:t>
            </a:r>
          </a:p>
          <a:p>
            <a:pPr marL="914400" lvl="1" indent="-457200" algn="just">
              <a:buFont typeface="+mj-lt"/>
              <a:buAutoNum type="arabicPeriod"/>
            </a:pPr>
            <a:r>
              <a:rPr lang="en-US" dirty="0" smtClean="0"/>
              <a:t>Implementation</a:t>
            </a:r>
          </a:p>
          <a:p>
            <a:pPr marL="914400" lvl="1" indent="-457200" algn="just">
              <a:buFont typeface="+mj-lt"/>
              <a:buAutoNum type="arabicPeriod"/>
            </a:pPr>
            <a:r>
              <a:rPr lang="en-US" dirty="0" smtClean="0"/>
              <a:t>Operation and maintenance</a:t>
            </a:r>
          </a:p>
          <a:p>
            <a:pPr marL="914400" lvl="1" indent="-457200" algn="just">
              <a:buFont typeface="+mj-lt"/>
              <a:buAutoNum type="arabicPeriod"/>
            </a:pPr>
            <a:r>
              <a:rPr lang="en-US" dirty="0" smtClean="0"/>
              <a:t>Disposition</a:t>
            </a:r>
          </a:p>
          <a:p>
            <a:pPr marL="0" indent="0" algn="just">
              <a:buNone/>
            </a:pPr>
            <a:r>
              <a:rPr lang="en-US" dirty="0" smtClean="0"/>
              <a:t>When using the SDLC to design a network, each phase should include a minimum set of security requirements. This results in less expensive and more effective security as compared to adding security to an operational system after the fact. </a:t>
            </a:r>
            <a:endParaRPr lang="en-US" dirty="0"/>
          </a:p>
        </p:txBody>
      </p:sp>
      <p:sp>
        <p:nvSpPr>
          <p:cNvPr id="60418" name="Rectangle 2"/>
          <p:cNvSpPr>
            <a:spLocks noGrp="1" noChangeArrowheads="1"/>
          </p:cNvSpPr>
          <p:nvPr>
            <p:ph type="title"/>
          </p:nvPr>
        </p:nvSpPr>
        <p:spPr>
          <a:xfrm>
            <a:off x="1262743" y="394392"/>
            <a:ext cx="7703282" cy="578065"/>
          </a:xfrm>
        </p:spPr>
        <p:txBody>
          <a:bodyPr/>
          <a:lstStyle/>
          <a:p>
            <a:r>
              <a:rPr lang="en-US" sz="1800" dirty="0"/>
              <a:t/>
            </a:r>
            <a:br>
              <a:rPr lang="en-US" sz="1800" dirty="0"/>
            </a:br>
            <a:r>
              <a:rPr lang="en-US" dirty="0" smtClean="0"/>
              <a:t>Phases of SCLC</a:t>
            </a:r>
            <a:endParaRPr lang="en-US" dirty="0"/>
          </a:p>
        </p:txBody>
      </p:sp>
    </p:spTree>
    <p:extLst>
      <p:ext uri="{BB962C8B-B14F-4D97-AF65-F5344CB8AC3E}">
        <p14:creationId xmlns:p14="http://schemas.microsoft.com/office/powerpoint/2010/main" val="1861690661"/>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p:cNvSpPr>
            <a:spLocks noGrp="1" noChangeArrowheads="1"/>
          </p:cNvSpPr>
          <p:nvPr>
            <p:ph type="title"/>
          </p:nvPr>
        </p:nvSpPr>
        <p:spPr>
          <a:xfrm>
            <a:off x="1204686" y="75084"/>
            <a:ext cx="7761339" cy="520008"/>
          </a:xfrm>
        </p:spPr>
        <p:txBody>
          <a:bodyPr/>
          <a:lstStyle/>
          <a:p>
            <a:r>
              <a:rPr lang="en-US" sz="1800" dirty="0"/>
              <a:t/>
            </a:r>
            <a:br>
              <a:rPr lang="en-US" sz="1800" dirty="0"/>
            </a:br>
            <a:r>
              <a:rPr lang="en-US" dirty="0" smtClean="0"/>
              <a:t>Phases of SCLC </a:t>
            </a:r>
            <a:r>
              <a:rPr lang="en-US" dirty="0">
                <a:latin typeface="Arial" charset="0"/>
              </a:rPr>
              <a:t>Cont.</a:t>
            </a:r>
            <a:endParaRPr lang="en-US" dirty="0"/>
          </a:p>
        </p:txBody>
      </p:sp>
      <p:pic>
        <p:nvPicPr>
          <p:cNvPr id="3" name="Picture 2"/>
          <p:cNvPicPr>
            <a:picLocks noChangeAspect="1"/>
          </p:cNvPicPr>
          <p:nvPr/>
        </p:nvPicPr>
        <p:blipFill>
          <a:blip r:embed="rId2"/>
          <a:stretch>
            <a:fillRect/>
          </a:stretch>
        </p:blipFill>
        <p:spPr>
          <a:xfrm>
            <a:off x="1378856" y="638224"/>
            <a:ext cx="7021855" cy="4775769"/>
          </a:xfrm>
          <a:prstGeom prst="rect">
            <a:avLst/>
          </a:prstGeom>
        </p:spPr>
      </p:pic>
    </p:spTree>
    <p:extLst>
      <p:ext uri="{BB962C8B-B14F-4D97-AF65-F5344CB8AC3E}">
        <p14:creationId xmlns:p14="http://schemas.microsoft.com/office/powerpoint/2010/main" val="2394804235"/>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4" name="Rectangle 6"/>
          <p:cNvSpPr>
            <a:spLocks noGrp="1" noChangeArrowheads="1"/>
          </p:cNvSpPr>
          <p:nvPr>
            <p:ph type="body" sz="quarter" idx="10"/>
          </p:nvPr>
        </p:nvSpPr>
        <p:spPr>
          <a:xfrm>
            <a:off x="565150" y="703432"/>
            <a:ext cx="8578850" cy="1969412"/>
          </a:xfrm>
        </p:spPr>
        <p:txBody>
          <a:bodyPr>
            <a:normAutofit lnSpcReduction="10000"/>
          </a:bodyPr>
          <a:lstStyle/>
          <a:p>
            <a:pPr marL="236538" lvl="1" indent="-236538" algn="just">
              <a:spcBef>
                <a:spcPts val="1480"/>
              </a:spcBef>
              <a:buFont typeface="Wingdings" charset="0"/>
              <a:buChar char="§"/>
            </a:pPr>
            <a:r>
              <a:rPr lang="en-US" sz="2200" b="1" dirty="0" smtClean="0">
                <a:cs typeface="ＭＳ Ｐゴシック" charset="0"/>
              </a:rPr>
              <a:t>Security categorization</a:t>
            </a:r>
            <a:r>
              <a:rPr lang="en-US" sz="2200" b="1" dirty="0">
                <a:cs typeface="ＭＳ Ｐゴシック" charset="0"/>
              </a:rPr>
              <a:t> </a:t>
            </a:r>
            <a:r>
              <a:rPr lang="en-US" sz="2200" b="1" dirty="0" smtClean="0">
                <a:cs typeface="ＭＳ Ｐゴシック" charset="0"/>
              </a:rPr>
              <a:t>- </a:t>
            </a:r>
            <a:r>
              <a:rPr lang="en-US" dirty="0" smtClean="0"/>
              <a:t>Define three levels (low, moderate, and high) of potential impact on organizations or individuals if there is a breach of security. </a:t>
            </a:r>
          </a:p>
          <a:p>
            <a:pPr marL="236538" lvl="1" indent="-236538" algn="just">
              <a:spcBef>
                <a:spcPts val="1480"/>
              </a:spcBef>
              <a:buFont typeface="Wingdings" charset="0"/>
              <a:buChar char="§"/>
            </a:pPr>
            <a:r>
              <a:rPr lang="en-US" sz="2200" b="1" dirty="0">
                <a:cs typeface="ＭＳ Ｐゴシック" charset="0"/>
              </a:rPr>
              <a:t>Preliminary risk </a:t>
            </a:r>
            <a:r>
              <a:rPr lang="en-US" sz="2200" b="1" dirty="0" smtClean="0">
                <a:solidFill>
                  <a:schemeClr val="tx1"/>
                </a:solidFill>
                <a:cs typeface="ＭＳ Ｐゴシック" charset="0"/>
              </a:rPr>
              <a:t>assessment</a:t>
            </a:r>
            <a:r>
              <a:rPr lang="en-US" sz="2200" dirty="0">
                <a:solidFill>
                  <a:schemeClr val="tx1"/>
                </a:solidFill>
                <a:cs typeface="ＭＳ Ｐゴシック" charset="0"/>
              </a:rPr>
              <a:t> </a:t>
            </a:r>
            <a:r>
              <a:rPr lang="en-US" sz="2200" dirty="0" smtClean="0">
                <a:solidFill>
                  <a:schemeClr val="tx1"/>
                </a:solidFill>
                <a:cs typeface="ＭＳ Ｐゴシック" charset="0"/>
              </a:rPr>
              <a:t>- </a:t>
            </a:r>
            <a:r>
              <a:rPr lang="en-US" dirty="0" smtClean="0">
                <a:solidFill>
                  <a:schemeClr val="tx1"/>
                </a:solidFill>
              </a:rPr>
              <a:t>Initial description of the basic security needs of the system that defines </a:t>
            </a:r>
            <a:r>
              <a:rPr lang="en-US" dirty="0" smtClean="0"/>
              <a:t>the threat environment in which the system operates.</a:t>
            </a:r>
            <a:endParaRPr lang="en-US" dirty="0"/>
          </a:p>
        </p:txBody>
      </p:sp>
      <p:sp>
        <p:nvSpPr>
          <p:cNvPr id="61442" name="Rectangle 2"/>
          <p:cNvSpPr>
            <a:spLocks noGrp="1" noChangeArrowheads="1"/>
          </p:cNvSpPr>
          <p:nvPr>
            <p:ph type="title"/>
          </p:nvPr>
        </p:nvSpPr>
        <p:spPr>
          <a:xfrm>
            <a:off x="1480457" y="104112"/>
            <a:ext cx="7485568" cy="592579"/>
          </a:xfrm>
        </p:spPr>
        <p:txBody>
          <a:bodyPr/>
          <a:lstStyle/>
          <a:p>
            <a:r>
              <a:rPr lang="en-US" sz="1800" dirty="0" smtClean="0"/>
              <a:t/>
            </a:r>
            <a:br>
              <a:rPr lang="en-US" sz="1800" dirty="0" smtClean="0"/>
            </a:br>
            <a:r>
              <a:rPr lang="en-US" dirty="0" smtClean="0"/>
              <a:t>Initiation</a:t>
            </a:r>
            <a:endParaRPr lang="en-US" dirty="0"/>
          </a:p>
        </p:txBody>
      </p:sp>
      <p:pic>
        <p:nvPicPr>
          <p:cNvPr id="2" name="Picture 1"/>
          <p:cNvPicPr>
            <a:picLocks noChangeAspect="1"/>
          </p:cNvPicPr>
          <p:nvPr/>
        </p:nvPicPr>
        <p:blipFill>
          <a:blip r:embed="rId2"/>
          <a:stretch>
            <a:fillRect/>
          </a:stretch>
        </p:blipFill>
        <p:spPr>
          <a:xfrm>
            <a:off x="4347019" y="2479344"/>
            <a:ext cx="4527167" cy="3065114"/>
          </a:xfrm>
          <a:prstGeom prst="rect">
            <a:avLst/>
          </a:prstGeom>
        </p:spPr>
      </p:pic>
    </p:spTree>
    <p:extLst>
      <p:ext uri="{BB962C8B-B14F-4D97-AF65-F5344CB8AC3E}">
        <p14:creationId xmlns:p14="http://schemas.microsoft.com/office/powerpoint/2010/main" val="735455691"/>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sz="quarter" idx="10"/>
          </p:nvPr>
        </p:nvSpPr>
        <p:spPr>
          <a:xfrm>
            <a:off x="492212" y="934978"/>
            <a:ext cx="4388865" cy="4542713"/>
          </a:xfrm>
        </p:spPr>
        <p:txBody>
          <a:bodyPr>
            <a:normAutofit/>
          </a:bodyPr>
          <a:lstStyle/>
          <a:p>
            <a:pPr marL="0" indent="0" algn="just">
              <a:buNone/>
            </a:pPr>
            <a:r>
              <a:rPr lang="en-US" dirty="0" smtClean="0"/>
              <a:t>Consists of the following tasks:</a:t>
            </a:r>
          </a:p>
          <a:p>
            <a:pPr marL="800100" lvl="1" indent="-342900" algn="just">
              <a:buFont typeface="Arial"/>
              <a:buChar char="•"/>
            </a:pPr>
            <a:r>
              <a:rPr lang="en-US" dirty="0" smtClean="0"/>
              <a:t>Risk assessment</a:t>
            </a:r>
          </a:p>
          <a:p>
            <a:pPr marL="800100" lvl="1" indent="-342900" algn="just">
              <a:buFont typeface="Arial"/>
              <a:buChar char="•"/>
            </a:pPr>
            <a:r>
              <a:rPr lang="en-US" dirty="0" smtClean="0"/>
              <a:t>Security functional requirements</a:t>
            </a:r>
          </a:p>
          <a:p>
            <a:pPr marL="800100" lvl="1" indent="-342900" algn="just">
              <a:buFont typeface="Arial"/>
              <a:buChar char="•"/>
            </a:pPr>
            <a:r>
              <a:rPr lang="en-US" dirty="0" smtClean="0"/>
              <a:t>Security assurance requirements </a:t>
            </a:r>
          </a:p>
          <a:p>
            <a:pPr marL="800100" lvl="1" indent="-342900" algn="just">
              <a:buFont typeface="Arial"/>
              <a:buChar char="•"/>
            </a:pPr>
            <a:r>
              <a:rPr lang="en-US" dirty="0" smtClean="0"/>
              <a:t>Security cost considerations and reporting </a:t>
            </a:r>
          </a:p>
          <a:p>
            <a:pPr marL="800100" lvl="1" indent="-342900" algn="just">
              <a:buFont typeface="Arial"/>
              <a:buChar char="•"/>
            </a:pPr>
            <a:r>
              <a:rPr lang="en-US" dirty="0" smtClean="0"/>
              <a:t>Security planning </a:t>
            </a:r>
          </a:p>
          <a:p>
            <a:pPr marL="800100" lvl="1" indent="-342900" algn="just">
              <a:buFont typeface="Arial"/>
              <a:buChar char="•"/>
            </a:pPr>
            <a:r>
              <a:rPr lang="en-US" dirty="0" smtClean="0"/>
              <a:t>Security control development</a:t>
            </a:r>
          </a:p>
          <a:p>
            <a:pPr marL="800100" lvl="1" indent="-342900" algn="just">
              <a:buFont typeface="Arial"/>
              <a:buChar char="•"/>
            </a:pPr>
            <a:r>
              <a:rPr lang="en-US" dirty="0" smtClean="0"/>
              <a:t>Developmental security test and evaluation</a:t>
            </a:r>
          </a:p>
        </p:txBody>
      </p:sp>
      <p:sp>
        <p:nvSpPr>
          <p:cNvPr id="62466" name="Rectangle 2"/>
          <p:cNvSpPr>
            <a:spLocks noGrp="1" noChangeArrowheads="1"/>
          </p:cNvSpPr>
          <p:nvPr>
            <p:ph type="title"/>
          </p:nvPr>
        </p:nvSpPr>
        <p:spPr>
          <a:xfrm>
            <a:off x="1219199" y="118619"/>
            <a:ext cx="7170058" cy="607095"/>
          </a:xfrm>
        </p:spPr>
        <p:txBody>
          <a:bodyPr/>
          <a:lstStyle/>
          <a:p>
            <a:r>
              <a:rPr lang="en-US" dirty="0"/>
              <a:t/>
            </a:r>
            <a:br>
              <a:rPr lang="en-US" dirty="0"/>
            </a:br>
            <a:r>
              <a:rPr lang="en-US" dirty="0"/>
              <a:t>Acquisition </a:t>
            </a:r>
            <a:r>
              <a:rPr lang="en-US" dirty="0" smtClean="0"/>
              <a:t>and Development</a:t>
            </a:r>
            <a:endParaRPr lang="en-US" dirty="0"/>
          </a:p>
        </p:txBody>
      </p:sp>
      <p:pic>
        <p:nvPicPr>
          <p:cNvPr id="2" name="Picture 1"/>
          <p:cNvPicPr>
            <a:picLocks noChangeAspect="1"/>
          </p:cNvPicPr>
          <p:nvPr/>
        </p:nvPicPr>
        <p:blipFill>
          <a:blip r:embed="rId3"/>
          <a:stretch>
            <a:fillRect/>
          </a:stretch>
        </p:blipFill>
        <p:spPr>
          <a:xfrm>
            <a:off x="5123542" y="1540299"/>
            <a:ext cx="4020457" cy="2939152"/>
          </a:xfrm>
          <a:prstGeom prst="rect">
            <a:avLst/>
          </a:prstGeom>
        </p:spPr>
      </p:pic>
    </p:spTree>
    <p:extLst>
      <p:ext uri="{BB962C8B-B14F-4D97-AF65-F5344CB8AC3E}">
        <p14:creationId xmlns:p14="http://schemas.microsoft.com/office/powerpoint/2010/main" val="1394987552"/>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2" name="Rectangle 7"/>
          <p:cNvSpPr>
            <a:spLocks noGrp="1" noChangeArrowheads="1"/>
          </p:cNvSpPr>
          <p:nvPr>
            <p:ph type="body" sz="quarter" idx="10"/>
          </p:nvPr>
        </p:nvSpPr>
        <p:spPr>
          <a:xfrm>
            <a:off x="571214" y="1935912"/>
            <a:ext cx="3467577" cy="3453948"/>
          </a:xfrm>
        </p:spPr>
        <p:txBody>
          <a:bodyPr/>
          <a:lstStyle/>
          <a:p>
            <a:pPr marL="0" indent="0" algn="just">
              <a:buNone/>
            </a:pPr>
            <a:r>
              <a:rPr lang="en-US" dirty="0" smtClean="0"/>
              <a:t>Consists of the following tasks:</a:t>
            </a:r>
          </a:p>
          <a:p>
            <a:pPr marL="800100" lvl="1" indent="-342900" algn="just">
              <a:buFont typeface="Arial"/>
              <a:buChar char="•"/>
            </a:pPr>
            <a:r>
              <a:rPr lang="en-US" dirty="0" smtClean="0"/>
              <a:t>Inspection and acceptance </a:t>
            </a:r>
          </a:p>
          <a:p>
            <a:pPr marL="800100" lvl="1" indent="-342900" algn="just">
              <a:buFont typeface="Arial"/>
              <a:buChar char="•"/>
            </a:pPr>
            <a:r>
              <a:rPr lang="en-US" dirty="0" smtClean="0"/>
              <a:t>System integration</a:t>
            </a:r>
          </a:p>
          <a:p>
            <a:pPr marL="800100" lvl="1" indent="-342900" algn="just">
              <a:buFont typeface="Arial"/>
              <a:buChar char="•"/>
            </a:pPr>
            <a:r>
              <a:rPr lang="en-US" dirty="0" smtClean="0"/>
              <a:t>Security certification</a:t>
            </a:r>
          </a:p>
          <a:p>
            <a:pPr lvl="1" algn="just"/>
            <a:endParaRPr lang="en-US" b="1" dirty="0"/>
          </a:p>
        </p:txBody>
      </p:sp>
      <p:sp>
        <p:nvSpPr>
          <p:cNvPr id="63490" name="Rectangle 2"/>
          <p:cNvSpPr>
            <a:spLocks noGrp="1" noChangeArrowheads="1"/>
          </p:cNvSpPr>
          <p:nvPr>
            <p:ph type="title"/>
          </p:nvPr>
        </p:nvSpPr>
        <p:spPr>
          <a:xfrm>
            <a:off x="1164946" y="162164"/>
            <a:ext cx="7979054" cy="578065"/>
          </a:xfrm>
        </p:spPr>
        <p:txBody>
          <a:bodyPr/>
          <a:lstStyle/>
          <a:p>
            <a:r>
              <a:rPr lang="en-US" sz="1800" dirty="0"/>
              <a:t/>
            </a:r>
            <a:br>
              <a:rPr lang="en-US" sz="1800" dirty="0"/>
            </a:br>
            <a:r>
              <a:rPr lang="en-US" dirty="0"/>
              <a:t>Implementation </a:t>
            </a:r>
            <a:r>
              <a:rPr lang="en-US" dirty="0" smtClean="0"/>
              <a:t>Phase</a:t>
            </a:r>
            <a:endParaRPr lang="en-US" dirty="0"/>
          </a:p>
        </p:txBody>
      </p:sp>
      <p:pic>
        <p:nvPicPr>
          <p:cNvPr id="2" name="Picture 1"/>
          <p:cNvPicPr>
            <a:picLocks noChangeAspect="1"/>
          </p:cNvPicPr>
          <p:nvPr/>
        </p:nvPicPr>
        <p:blipFill>
          <a:blip r:embed="rId3"/>
          <a:stretch>
            <a:fillRect/>
          </a:stretch>
        </p:blipFill>
        <p:spPr>
          <a:xfrm>
            <a:off x="4296229" y="1935912"/>
            <a:ext cx="4279881" cy="3114454"/>
          </a:xfrm>
          <a:prstGeom prst="rect">
            <a:avLst/>
          </a:prstGeom>
        </p:spPr>
      </p:pic>
    </p:spTree>
    <p:extLst>
      <p:ext uri="{BB962C8B-B14F-4D97-AF65-F5344CB8AC3E}">
        <p14:creationId xmlns:p14="http://schemas.microsoft.com/office/powerpoint/2010/main" val="4262150829"/>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4148487" y="1727258"/>
            <a:ext cx="4797485" cy="3198323"/>
          </a:xfrm>
          <a:prstGeom prst="rect">
            <a:avLst/>
          </a:prstGeom>
        </p:spPr>
      </p:pic>
      <p:sp>
        <p:nvSpPr>
          <p:cNvPr id="63492" name="Rectangle 7"/>
          <p:cNvSpPr>
            <a:spLocks noGrp="1" noChangeArrowheads="1"/>
          </p:cNvSpPr>
          <p:nvPr>
            <p:ph type="body" sz="quarter" idx="10"/>
          </p:nvPr>
        </p:nvSpPr>
        <p:spPr>
          <a:xfrm>
            <a:off x="469155" y="1953671"/>
            <a:ext cx="3477203" cy="4302750"/>
          </a:xfrm>
        </p:spPr>
        <p:txBody>
          <a:bodyPr/>
          <a:lstStyle/>
          <a:p>
            <a:pPr marL="0" indent="0" algn="just">
              <a:buNone/>
            </a:pPr>
            <a:r>
              <a:rPr lang="en-US" dirty="0" smtClean="0"/>
              <a:t>Consists of the following tasks:</a:t>
            </a:r>
          </a:p>
          <a:p>
            <a:pPr marL="800100" lvl="1" indent="-342900" algn="just">
              <a:buFont typeface="Arial"/>
              <a:buChar char="•"/>
            </a:pPr>
            <a:r>
              <a:rPr lang="en-US" dirty="0"/>
              <a:t>Configuration management and </a:t>
            </a:r>
            <a:r>
              <a:rPr lang="en-US" dirty="0" smtClean="0"/>
              <a:t>control</a:t>
            </a:r>
          </a:p>
          <a:p>
            <a:pPr marL="800100" lvl="1" indent="-342900" algn="just">
              <a:buFont typeface="Arial"/>
              <a:buChar char="•"/>
            </a:pPr>
            <a:r>
              <a:rPr lang="en-US" dirty="0"/>
              <a:t>Continuous monitoring </a:t>
            </a:r>
          </a:p>
          <a:p>
            <a:pPr marL="800100" lvl="1" indent="-342900">
              <a:buFont typeface="Arial"/>
              <a:buChar char="•"/>
            </a:pPr>
            <a:endParaRPr lang="en-US" dirty="0"/>
          </a:p>
        </p:txBody>
      </p:sp>
      <p:sp>
        <p:nvSpPr>
          <p:cNvPr id="63490" name="Rectangle 2"/>
          <p:cNvSpPr>
            <a:spLocks noGrp="1" noChangeArrowheads="1"/>
          </p:cNvSpPr>
          <p:nvPr>
            <p:ph type="title"/>
          </p:nvPr>
        </p:nvSpPr>
        <p:spPr>
          <a:xfrm>
            <a:off x="972457" y="307309"/>
            <a:ext cx="6415314" cy="621608"/>
          </a:xfrm>
        </p:spPr>
        <p:txBody>
          <a:bodyPr/>
          <a:lstStyle/>
          <a:p>
            <a:r>
              <a:rPr lang="en-US" sz="1800" dirty="0"/>
              <a:t/>
            </a:r>
            <a:br>
              <a:rPr lang="en-US" sz="1800" dirty="0"/>
            </a:br>
            <a:r>
              <a:rPr lang="en-US" dirty="0" smtClean="0"/>
              <a:t>Operations and Maintenance</a:t>
            </a:r>
            <a:endParaRPr lang="en-US" dirty="0"/>
          </a:p>
        </p:txBody>
      </p:sp>
    </p:spTree>
    <p:extLst>
      <p:ext uri="{BB962C8B-B14F-4D97-AF65-F5344CB8AC3E}">
        <p14:creationId xmlns:p14="http://schemas.microsoft.com/office/powerpoint/2010/main" val="1200667036"/>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4223657" y="1732301"/>
            <a:ext cx="4702521" cy="3369089"/>
          </a:xfrm>
          <a:prstGeom prst="rect">
            <a:avLst/>
          </a:prstGeom>
        </p:spPr>
      </p:pic>
      <p:sp>
        <p:nvSpPr>
          <p:cNvPr id="65540" name="Rectangle 5"/>
          <p:cNvSpPr>
            <a:spLocks noGrp="1" noChangeArrowheads="1"/>
          </p:cNvSpPr>
          <p:nvPr>
            <p:ph type="body" sz="quarter" idx="10"/>
          </p:nvPr>
        </p:nvSpPr>
        <p:spPr>
          <a:xfrm>
            <a:off x="279951" y="1529371"/>
            <a:ext cx="3897413" cy="4832928"/>
          </a:xfrm>
        </p:spPr>
        <p:txBody>
          <a:bodyPr/>
          <a:lstStyle/>
          <a:p>
            <a:pPr marL="0" indent="0" algn="just">
              <a:buNone/>
            </a:pPr>
            <a:r>
              <a:rPr lang="en-US" dirty="0" smtClean="0"/>
              <a:t>Consists of the following tasks:</a:t>
            </a:r>
          </a:p>
          <a:p>
            <a:pPr marL="800100" lvl="1" indent="-342900" algn="just">
              <a:buFont typeface="Arial"/>
              <a:buChar char="•"/>
            </a:pPr>
            <a:r>
              <a:rPr lang="en-US" dirty="0" smtClean="0"/>
              <a:t>Information preservation</a:t>
            </a:r>
          </a:p>
          <a:p>
            <a:pPr marL="800100" lvl="1" indent="-342900" algn="just">
              <a:buFont typeface="Arial"/>
              <a:buChar char="•"/>
            </a:pPr>
            <a:r>
              <a:rPr lang="en-US" dirty="0" smtClean="0"/>
              <a:t>Media sanitization</a:t>
            </a:r>
          </a:p>
          <a:p>
            <a:pPr marL="800100" lvl="1" indent="-342900" algn="just">
              <a:buFont typeface="Arial"/>
              <a:buChar char="•"/>
            </a:pPr>
            <a:r>
              <a:rPr lang="en-US" dirty="0" smtClean="0"/>
              <a:t>Hardware and software disposal</a:t>
            </a:r>
            <a:endParaRPr lang="en-US" dirty="0"/>
          </a:p>
        </p:txBody>
      </p:sp>
      <p:sp>
        <p:nvSpPr>
          <p:cNvPr id="65538" name="Rectangle 2"/>
          <p:cNvSpPr>
            <a:spLocks noGrp="1" noChangeArrowheads="1"/>
          </p:cNvSpPr>
          <p:nvPr>
            <p:ph type="title"/>
          </p:nvPr>
        </p:nvSpPr>
        <p:spPr>
          <a:xfrm>
            <a:off x="1001485" y="234738"/>
            <a:ext cx="7979054" cy="578065"/>
          </a:xfrm>
        </p:spPr>
        <p:txBody>
          <a:bodyPr/>
          <a:lstStyle/>
          <a:p>
            <a:r>
              <a:rPr lang="en-US" sz="1800" dirty="0"/>
              <a:t/>
            </a:r>
            <a:br>
              <a:rPr lang="en-US" sz="1800" dirty="0"/>
            </a:br>
            <a:r>
              <a:rPr lang="en-US" dirty="0"/>
              <a:t>Disposition </a:t>
            </a:r>
            <a:r>
              <a:rPr lang="en-US" dirty="0" smtClean="0"/>
              <a:t>Phase</a:t>
            </a:r>
            <a:endParaRPr lang="en-US" dirty="0"/>
          </a:p>
        </p:txBody>
      </p:sp>
    </p:spTree>
    <p:extLst>
      <p:ext uri="{BB962C8B-B14F-4D97-AF65-F5344CB8AC3E}">
        <p14:creationId xmlns:p14="http://schemas.microsoft.com/office/powerpoint/2010/main" val="1282282630"/>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601435" y="2162175"/>
            <a:ext cx="7802337" cy="1481138"/>
          </a:xfrm>
        </p:spPr>
        <p:txBody>
          <a:bodyPr/>
          <a:lstStyle/>
          <a:p>
            <a:pPr marL="682625" indent="-682625" algn="ctr" eaLnBrk="1" hangingPunct="1"/>
            <a:r>
              <a:rPr lang="en-US" sz="2400" dirty="0" smtClean="0">
                <a:solidFill>
                  <a:schemeClr val="tx1"/>
                </a:solidFill>
              </a:rPr>
              <a:t>Developing a Comprehensive Security Policy</a:t>
            </a:r>
          </a:p>
        </p:txBody>
      </p:sp>
    </p:spTree>
    <p:extLst>
      <p:ext uri="{BB962C8B-B14F-4D97-AF65-F5344CB8AC3E}">
        <p14:creationId xmlns:p14="http://schemas.microsoft.com/office/powerpoint/2010/main" val="3681498889"/>
      </p:ext>
    </p:extLst>
  </p:cSld>
  <p:clrMapOvr>
    <a:masterClrMapping/>
  </p:clrMapOvr>
  <p:transition>
    <p:wipe dir="r"/>
  </p:transition>
  <p:timing>
    <p:tnLst>
      <p:par>
        <p:cTn id="1" dur="indefinite" restart="never" nodeType="tmRoot"/>
      </p:par>
    </p:tnLst>
  </p:timing>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2"/>
          <p:cNvSpPr>
            <a:spLocks noGrp="1" noChangeArrowheads="1"/>
          </p:cNvSpPr>
          <p:nvPr>
            <p:ph type="title"/>
          </p:nvPr>
        </p:nvSpPr>
        <p:spPr>
          <a:xfrm>
            <a:off x="1262743" y="31542"/>
            <a:ext cx="7703282" cy="520008"/>
          </a:xfrm>
        </p:spPr>
        <p:txBody>
          <a:bodyPr/>
          <a:lstStyle/>
          <a:p>
            <a:r>
              <a:rPr lang="en-US" sz="1800" dirty="0" smtClean="0"/>
              <a:t/>
            </a:r>
            <a:br>
              <a:rPr lang="en-US" sz="1800" dirty="0" smtClean="0"/>
            </a:br>
            <a:r>
              <a:rPr lang="en-US" dirty="0" smtClean="0"/>
              <a:t>Secure Network Life Cycle</a:t>
            </a:r>
            <a:endParaRPr lang="en-US" dirty="0"/>
          </a:p>
        </p:txBody>
      </p:sp>
      <p:sp>
        <p:nvSpPr>
          <p:cNvPr id="67587" name="Rectangle 3"/>
          <p:cNvSpPr>
            <a:spLocks noGrp="1" noChangeArrowheads="1"/>
          </p:cNvSpPr>
          <p:nvPr>
            <p:ph sz="half" idx="2"/>
          </p:nvPr>
        </p:nvSpPr>
        <p:spPr>
          <a:xfrm>
            <a:off x="421978" y="512555"/>
            <a:ext cx="5038553" cy="5409744"/>
          </a:xfrm>
        </p:spPr>
        <p:txBody>
          <a:bodyPr>
            <a:normAutofit/>
          </a:bodyPr>
          <a:lstStyle/>
          <a:p>
            <a:pPr algn="just"/>
            <a:r>
              <a:rPr lang="en-US" sz="2000" dirty="0"/>
              <a:t>The Secure Network Life Cycle is a process of assessment and re-evaluation of equipment and security needs as the network changes. </a:t>
            </a:r>
            <a:endParaRPr lang="en-US" sz="2000" dirty="0" smtClean="0"/>
          </a:p>
          <a:p>
            <a:pPr algn="just"/>
            <a:r>
              <a:rPr lang="en-US" sz="2000" dirty="0" smtClean="0"/>
              <a:t>One </a:t>
            </a:r>
            <a:r>
              <a:rPr lang="en-US" sz="2000" dirty="0"/>
              <a:t>important aspect of this ongoing evaluation is to understand which assets an organization must protect, even as those assets are changing. </a:t>
            </a:r>
          </a:p>
          <a:p>
            <a:pPr marL="800100" lvl="1" indent="-342900" algn="just">
              <a:buFont typeface="Arial"/>
              <a:buChar char="•"/>
            </a:pPr>
            <a:r>
              <a:rPr lang="en-US" sz="1800" dirty="0"/>
              <a:t>Determine what the assets of an organization are by asking questions:</a:t>
            </a:r>
          </a:p>
          <a:p>
            <a:pPr marL="800100" lvl="1" indent="-342900" algn="just">
              <a:buFont typeface="Arial"/>
              <a:buChar char="•"/>
            </a:pPr>
            <a:r>
              <a:rPr lang="en-US" sz="1800" dirty="0"/>
              <a:t>What does the organization have that others want?</a:t>
            </a:r>
          </a:p>
          <a:p>
            <a:pPr marL="800100" lvl="1" indent="-342900" algn="just">
              <a:buFont typeface="Arial"/>
              <a:buChar char="•"/>
            </a:pPr>
            <a:r>
              <a:rPr lang="en-US" sz="1800" dirty="0"/>
              <a:t>What processes, data, or information systems are critical to the organization?</a:t>
            </a:r>
          </a:p>
          <a:p>
            <a:pPr marL="800100" lvl="1" indent="-342900" algn="just">
              <a:buFont typeface="Arial"/>
              <a:buChar char="•"/>
            </a:pPr>
            <a:r>
              <a:rPr lang="en-US" sz="1800" dirty="0"/>
              <a:t>What would stop the organization from doing business or fulfilling its mission?</a:t>
            </a:r>
          </a:p>
        </p:txBody>
      </p:sp>
      <p:pic>
        <p:nvPicPr>
          <p:cNvPr id="2" name="Picture 1"/>
          <p:cNvPicPr>
            <a:picLocks noChangeAspect="1"/>
          </p:cNvPicPr>
          <p:nvPr/>
        </p:nvPicPr>
        <p:blipFill>
          <a:blip r:embed="rId2"/>
          <a:stretch>
            <a:fillRect/>
          </a:stretch>
        </p:blipFill>
        <p:spPr>
          <a:xfrm>
            <a:off x="5747657" y="1405366"/>
            <a:ext cx="3232714" cy="3442405"/>
          </a:xfrm>
          <a:prstGeom prst="rect">
            <a:avLst/>
          </a:prstGeom>
        </p:spPr>
      </p:pic>
    </p:spTree>
    <p:extLst>
      <p:ext uri="{BB962C8B-B14F-4D97-AF65-F5344CB8AC3E}">
        <p14:creationId xmlns:p14="http://schemas.microsoft.com/office/powerpoint/2010/main" val="4167778425"/>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2"/>
          <p:cNvSpPr>
            <a:spLocks noGrp="1" noChangeArrowheads="1"/>
          </p:cNvSpPr>
          <p:nvPr>
            <p:ph type="title"/>
          </p:nvPr>
        </p:nvSpPr>
        <p:spPr>
          <a:xfrm>
            <a:off x="1277258" y="89598"/>
            <a:ext cx="7630711" cy="490979"/>
          </a:xfrm>
        </p:spPr>
        <p:txBody>
          <a:bodyPr/>
          <a:lstStyle/>
          <a:p>
            <a:r>
              <a:rPr lang="en-US" sz="1800" dirty="0" smtClean="0"/>
              <a:t/>
            </a:r>
            <a:br>
              <a:rPr lang="en-US" sz="1800" dirty="0" smtClean="0"/>
            </a:br>
            <a:r>
              <a:rPr lang="en-US" dirty="0" smtClean="0"/>
              <a:t>Security Policy</a:t>
            </a:r>
            <a:endParaRPr lang="en-US" dirty="0"/>
          </a:p>
        </p:txBody>
      </p:sp>
      <p:sp>
        <p:nvSpPr>
          <p:cNvPr id="67587" name="Rectangle 3"/>
          <p:cNvSpPr>
            <a:spLocks noGrp="1" noChangeArrowheads="1"/>
          </p:cNvSpPr>
          <p:nvPr>
            <p:ph sz="half" idx="2"/>
          </p:nvPr>
        </p:nvSpPr>
        <p:spPr>
          <a:xfrm>
            <a:off x="249769" y="530505"/>
            <a:ext cx="5338971" cy="5547162"/>
          </a:xfrm>
        </p:spPr>
        <p:txBody>
          <a:bodyPr>
            <a:normAutofit fontScale="85000" lnSpcReduction="10000"/>
          </a:bodyPr>
          <a:lstStyle/>
          <a:p>
            <a:pPr marL="0" indent="0" algn="just">
              <a:buNone/>
            </a:pPr>
            <a:r>
              <a:rPr lang="en-US" dirty="0" smtClean="0"/>
              <a:t>A </a:t>
            </a:r>
            <a:r>
              <a:rPr lang="en-US" dirty="0"/>
              <a:t>security policy may include the following:</a:t>
            </a:r>
          </a:p>
          <a:p>
            <a:pPr marL="800100" lvl="1" indent="-342900" algn="just">
              <a:buFont typeface="Arial" panose="020B0604020202020204" pitchFamily="34" charset="0"/>
              <a:buChar char="•"/>
            </a:pPr>
            <a:r>
              <a:rPr lang="en-US" b="1" dirty="0"/>
              <a:t>Identification and Authentication Policies</a:t>
            </a:r>
            <a:r>
              <a:rPr lang="en-US" dirty="0"/>
              <a:t> </a:t>
            </a:r>
            <a:r>
              <a:rPr lang="en-US" b="1" dirty="0"/>
              <a:t>-</a:t>
            </a:r>
            <a:r>
              <a:rPr lang="en-US" dirty="0"/>
              <a:t> Specifies authorized persons that can have access to network resources and verification procedures.</a:t>
            </a:r>
          </a:p>
          <a:p>
            <a:pPr marL="800100" lvl="1" indent="-342900" algn="just">
              <a:buFont typeface="Arial" panose="020B0604020202020204" pitchFamily="34" charset="0"/>
              <a:buChar char="•"/>
            </a:pPr>
            <a:r>
              <a:rPr lang="en-US" b="1" dirty="0"/>
              <a:t>Password Policies</a:t>
            </a:r>
            <a:r>
              <a:rPr lang="en-US" dirty="0"/>
              <a:t> </a:t>
            </a:r>
            <a:r>
              <a:rPr lang="en-US" b="1" dirty="0"/>
              <a:t>- </a:t>
            </a:r>
            <a:r>
              <a:rPr lang="en-US" dirty="0"/>
              <a:t>Ensures passwords meet minimum requirements and are changed regularly.</a:t>
            </a:r>
          </a:p>
          <a:p>
            <a:pPr marL="800100" lvl="1" indent="-342900" algn="just">
              <a:buFont typeface="Arial" panose="020B0604020202020204" pitchFamily="34" charset="0"/>
              <a:buChar char="•"/>
            </a:pPr>
            <a:r>
              <a:rPr lang="en-US" b="1" dirty="0"/>
              <a:t>Acceptable Use Policies - </a:t>
            </a:r>
            <a:r>
              <a:rPr lang="en-US" dirty="0"/>
              <a:t>Identifies network applications and usages that are acceptable to the organization. It may also identify ramifications if this policy is violated.</a:t>
            </a:r>
          </a:p>
          <a:p>
            <a:pPr marL="800100" lvl="1" indent="-342900" algn="just">
              <a:buFont typeface="Arial" panose="020B0604020202020204" pitchFamily="34" charset="0"/>
              <a:buChar char="•"/>
            </a:pPr>
            <a:r>
              <a:rPr lang="en-US" b="1" dirty="0"/>
              <a:t>Remote Access Policies - </a:t>
            </a:r>
            <a:r>
              <a:rPr lang="en-US" dirty="0"/>
              <a:t>Identifies how remote users can access a network and what is accessible via remote connectivity.</a:t>
            </a:r>
          </a:p>
          <a:p>
            <a:pPr marL="800100" lvl="1" indent="-342900" algn="just">
              <a:buFont typeface="Arial" panose="020B0604020202020204" pitchFamily="34" charset="0"/>
              <a:buChar char="•"/>
            </a:pPr>
            <a:r>
              <a:rPr lang="en-US" b="1" dirty="0"/>
              <a:t>Network Maintenance Policies - </a:t>
            </a:r>
            <a:r>
              <a:rPr lang="en-US" dirty="0"/>
              <a:t>Specifies network device operating systems and end user application update procedures.</a:t>
            </a:r>
          </a:p>
          <a:p>
            <a:pPr marL="800100" lvl="1" indent="-342900" algn="just">
              <a:buFont typeface="Arial" panose="020B0604020202020204" pitchFamily="34" charset="0"/>
              <a:buChar char="•"/>
            </a:pPr>
            <a:r>
              <a:rPr lang="en-US" b="1" dirty="0"/>
              <a:t>Incident Handling Procedures</a:t>
            </a:r>
            <a:r>
              <a:rPr lang="en-US" dirty="0"/>
              <a:t> </a:t>
            </a:r>
            <a:r>
              <a:rPr lang="en-US" b="1" dirty="0"/>
              <a:t>-</a:t>
            </a:r>
            <a:r>
              <a:rPr lang="en-US" dirty="0"/>
              <a:t> Describes how security incidents are handled.</a:t>
            </a:r>
          </a:p>
        </p:txBody>
      </p:sp>
      <p:pic>
        <p:nvPicPr>
          <p:cNvPr id="3" name="Picture 2"/>
          <p:cNvPicPr>
            <a:picLocks noChangeAspect="1"/>
          </p:cNvPicPr>
          <p:nvPr/>
        </p:nvPicPr>
        <p:blipFill>
          <a:blip r:embed="rId2"/>
          <a:stretch>
            <a:fillRect/>
          </a:stretch>
        </p:blipFill>
        <p:spPr>
          <a:xfrm>
            <a:off x="5588740" y="530505"/>
            <a:ext cx="3555260" cy="4737144"/>
          </a:xfrm>
          <a:prstGeom prst="rect">
            <a:avLst/>
          </a:prstGeom>
        </p:spPr>
      </p:pic>
    </p:spTree>
    <p:extLst>
      <p:ext uri="{BB962C8B-B14F-4D97-AF65-F5344CB8AC3E}">
        <p14:creationId xmlns:p14="http://schemas.microsoft.com/office/powerpoint/2010/main" val="1376032186"/>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2"/>
          <p:cNvSpPr>
            <a:spLocks noGrp="1" noChangeArrowheads="1"/>
          </p:cNvSpPr>
          <p:nvPr>
            <p:ph type="title"/>
          </p:nvPr>
        </p:nvSpPr>
        <p:spPr>
          <a:xfrm>
            <a:off x="1248229" y="89598"/>
            <a:ext cx="7717796" cy="549037"/>
          </a:xfrm>
        </p:spPr>
        <p:txBody>
          <a:bodyPr/>
          <a:lstStyle/>
          <a:p>
            <a:r>
              <a:rPr lang="en-US" sz="1800" dirty="0"/>
              <a:t/>
            </a:r>
            <a:br>
              <a:rPr lang="en-US" sz="1800" dirty="0"/>
            </a:br>
            <a:r>
              <a:rPr lang="en-US" dirty="0"/>
              <a:t>Security </a:t>
            </a:r>
            <a:r>
              <a:rPr lang="en-US" dirty="0" smtClean="0"/>
              <a:t>Policy Audience</a:t>
            </a:r>
            <a:endParaRPr lang="en-US" dirty="0"/>
          </a:p>
        </p:txBody>
      </p:sp>
      <p:sp>
        <p:nvSpPr>
          <p:cNvPr id="67587" name="Rectangle 3"/>
          <p:cNvSpPr>
            <a:spLocks noGrp="1" noChangeArrowheads="1"/>
          </p:cNvSpPr>
          <p:nvPr>
            <p:ph sz="half" idx="2"/>
          </p:nvPr>
        </p:nvSpPr>
        <p:spPr>
          <a:xfrm>
            <a:off x="530071" y="643184"/>
            <a:ext cx="8497815" cy="2567056"/>
          </a:xfrm>
        </p:spPr>
        <p:txBody>
          <a:bodyPr>
            <a:normAutofit fontScale="92500" lnSpcReduction="10000"/>
          </a:bodyPr>
          <a:lstStyle/>
          <a:p>
            <a:pPr marL="0" indent="0" algn="just">
              <a:buNone/>
            </a:pPr>
            <a:r>
              <a:rPr lang="en-US" dirty="0"/>
              <a:t>The audience for the security policy is anyone who has access to the network. </a:t>
            </a:r>
            <a:endParaRPr lang="en-US" dirty="0" smtClean="0"/>
          </a:p>
          <a:p>
            <a:pPr marL="461963" indent="-342900" algn="just"/>
            <a:r>
              <a:rPr lang="en-US" b="1" dirty="0" smtClean="0"/>
              <a:t>Internal </a:t>
            </a:r>
            <a:r>
              <a:rPr lang="en-US" b="1" dirty="0"/>
              <a:t>audience </a:t>
            </a:r>
            <a:r>
              <a:rPr lang="en-US" dirty="0"/>
              <a:t>includes various personnel, such as managers and executives, departments and business units, technical staff, and employees. </a:t>
            </a:r>
            <a:endParaRPr lang="en-US" dirty="0" smtClean="0"/>
          </a:p>
          <a:p>
            <a:pPr marL="461963" indent="-342900" algn="just"/>
            <a:r>
              <a:rPr lang="en-US" b="1" dirty="0"/>
              <a:t>E</a:t>
            </a:r>
            <a:r>
              <a:rPr lang="en-US" b="1" dirty="0" smtClean="0"/>
              <a:t>xternal </a:t>
            </a:r>
            <a:r>
              <a:rPr lang="en-US" b="1" dirty="0"/>
              <a:t>audience </a:t>
            </a:r>
            <a:r>
              <a:rPr lang="en-US" dirty="0"/>
              <a:t>is also a varied group that includes partners, customers, suppliers, consultants, and contractors. </a:t>
            </a:r>
            <a:endParaRPr lang="en-US" dirty="0" smtClean="0"/>
          </a:p>
        </p:txBody>
      </p:sp>
      <p:pic>
        <p:nvPicPr>
          <p:cNvPr id="2" name="Picture 1"/>
          <p:cNvPicPr>
            <a:picLocks noChangeAspect="1"/>
          </p:cNvPicPr>
          <p:nvPr/>
        </p:nvPicPr>
        <p:blipFill>
          <a:blip r:embed="rId2"/>
          <a:stretch>
            <a:fillRect/>
          </a:stretch>
        </p:blipFill>
        <p:spPr>
          <a:xfrm>
            <a:off x="2972496" y="3086486"/>
            <a:ext cx="4270133" cy="2341858"/>
          </a:xfrm>
          <a:prstGeom prst="rect">
            <a:avLst/>
          </a:prstGeom>
        </p:spPr>
      </p:pic>
    </p:spTree>
    <p:extLst>
      <p:ext uri="{BB962C8B-B14F-4D97-AF65-F5344CB8AC3E}">
        <p14:creationId xmlns:p14="http://schemas.microsoft.com/office/powerpoint/2010/main" val="2311915018"/>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2552590" y="2744502"/>
            <a:ext cx="4509762" cy="2610529"/>
          </a:xfrm>
          <a:prstGeom prst="rect">
            <a:avLst/>
          </a:prstGeom>
        </p:spPr>
      </p:pic>
      <p:sp>
        <p:nvSpPr>
          <p:cNvPr id="67586" name="Rectangle 2"/>
          <p:cNvSpPr>
            <a:spLocks noGrp="1" noChangeArrowheads="1"/>
          </p:cNvSpPr>
          <p:nvPr>
            <p:ph type="title"/>
          </p:nvPr>
        </p:nvSpPr>
        <p:spPr>
          <a:xfrm>
            <a:off x="1166307" y="60570"/>
            <a:ext cx="7092302" cy="389379"/>
          </a:xfrm>
        </p:spPr>
        <p:txBody>
          <a:bodyPr/>
          <a:lstStyle/>
          <a:p>
            <a:r>
              <a:rPr lang="en-US" sz="1800" dirty="0"/>
              <a:t/>
            </a:r>
            <a:br>
              <a:rPr lang="en-US" sz="1800" dirty="0"/>
            </a:br>
            <a:r>
              <a:rPr lang="en-US" dirty="0"/>
              <a:t>Security </a:t>
            </a:r>
            <a:r>
              <a:rPr lang="en-US" dirty="0" smtClean="0"/>
              <a:t>Policy Hierarchy</a:t>
            </a:r>
            <a:endParaRPr lang="en-US" dirty="0"/>
          </a:p>
        </p:txBody>
      </p:sp>
      <p:sp>
        <p:nvSpPr>
          <p:cNvPr id="67587" name="Rectangle 3"/>
          <p:cNvSpPr>
            <a:spLocks noGrp="1" noChangeArrowheads="1"/>
          </p:cNvSpPr>
          <p:nvPr>
            <p:ph sz="half" idx="2"/>
          </p:nvPr>
        </p:nvSpPr>
        <p:spPr>
          <a:xfrm>
            <a:off x="322135" y="472815"/>
            <a:ext cx="8754488" cy="2558096"/>
          </a:xfrm>
        </p:spPr>
        <p:txBody>
          <a:bodyPr>
            <a:noAutofit/>
          </a:bodyPr>
          <a:lstStyle/>
          <a:p>
            <a:pPr marL="0" indent="0" algn="just">
              <a:buNone/>
            </a:pPr>
            <a:r>
              <a:rPr lang="en-US" sz="1600" dirty="0"/>
              <a:t>These documents are often broken into a hierarchical structure:</a:t>
            </a:r>
          </a:p>
          <a:p>
            <a:pPr marL="569913" lvl="1" indent="-342900" algn="just">
              <a:buFont typeface="Arial"/>
              <a:buChar char="•"/>
            </a:pPr>
            <a:r>
              <a:rPr lang="en-US" sz="1400" b="1" dirty="0"/>
              <a:t>Governing policy</a:t>
            </a:r>
            <a:r>
              <a:rPr lang="en-US" sz="1400" dirty="0"/>
              <a:t> - High-level treatment </a:t>
            </a:r>
            <a:r>
              <a:rPr lang="en-US" sz="1400" dirty="0" smtClean="0"/>
              <a:t>of the security </a:t>
            </a:r>
            <a:r>
              <a:rPr lang="en-US" sz="1400" dirty="0"/>
              <a:t>guidelines that are important to the entire company. Managers and technical staff are the intended audience. The governing policy controls all security-related interactions among business units and supporting departments in the company. </a:t>
            </a:r>
          </a:p>
          <a:p>
            <a:pPr marL="569913" lvl="1" indent="-342900" algn="just">
              <a:buFont typeface="Arial"/>
              <a:buChar char="•"/>
            </a:pPr>
            <a:r>
              <a:rPr lang="en-US" sz="1400" b="1" dirty="0"/>
              <a:t>Technical policy</a:t>
            </a:r>
            <a:r>
              <a:rPr lang="en-US" sz="1400" dirty="0"/>
              <a:t> - Used by security staff members as they carry out security responsibilities for the system. These policies are more detailed than the governing policy and are system-specific or issue-specific. For example, access control and physical security issues are described in a technical policy. </a:t>
            </a:r>
          </a:p>
          <a:p>
            <a:pPr marL="569913" lvl="1" indent="-342900" algn="just">
              <a:buFont typeface="Arial"/>
              <a:buChar char="•"/>
            </a:pPr>
            <a:r>
              <a:rPr lang="en-US" sz="1400" b="1" dirty="0"/>
              <a:t>End user policy</a:t>
            </a:r>
            <a:r>
              <a:rPr lang="en-US" sz="1400" dirty="0"/>
              <a:t> - Covers all security topics that are important to end users. End users can include employees, customers, and any other individual user of the network.</a:t>
            </a:r>
          </a:p>
        </p:txBody>
      </p:sp>
    </p:spTree>
    <p:extLst>
      <p:ext uri="{BB962C8B-B14F-4D97-AF65-F5344CB8AC3E}">
        <p14:creationId xmlns:p14="http://schemas.microsoft.com/office/powerpoint/2010/main" val="2975727627"/>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2"/>
          <p:cNvSpPr>
            <a:spLocks noGrp="1" noChangeArrowheads="1"/>
          </p:cNvSpPr>
          <p:nvPr>
            <p:ph type="title"/>
          </p:nvPr>
        </p:nvSpPr>
        <p:spPr>
          <a:xfrm>
            <a:off x="1253391" y="133140"/>
            <a:ext cx="4121240" cy="476465"/>
          </a:xfrm>
        </p:spPr>
        <p:txBody>
          <a:bodyPr/>
          <a:lstStyle/>
          <a:p>
            <a:r>
              <a:rPr lang="en-US" sz="1800" dirty="0"/>
              <a:t/>
            </a:r>
            <a:br>
              <a:rPr lang="en-US" sz="1800" dirty="0"/>
            </a:br>
            <a:r>
              <a:rPr lang="en-US" dirty="0" smtClean="0"/>
              <a:t>Governing Policy</a:t>
            </a:r>
            <a:endParaRPr lang="en-US" dirty="0"/>
          </a:p>
        </p:txBody>
      </p:sp>
      <p:sp>
        <p:nvSpPr>
          <p:cNvPr id="67587" name="Rectangle 3"/>
          <p:cNvSpPr>
            <a:spLocks noGrp="1" noChangeArrowheads="1"/>
          </p:cNvSpPr>
          <p:nvPr>
            <p:ph sz="half" idx="2"/>
          </p:nvPr>
        </p:nvSpPr>
        <p:spPr>
          <a:xfrm>
            <a:off x="530070" y="705535"/>
            <a:ext cx="8497815" cy="4901986"/>
          </a:xfrm>
        </p:spPr>
        <p:txBody>
          <a:bodyPr>
            <a:normAutofit/>
          </a:bodyPr>
          <a:lstStyle/>
          <a:p>
            <a:pPr algn="just"/>
            <a:r>
              <a:rPr lang="en-US" dirty="0"/>
              <a:t>The governing policy outlines the company’s overall security goals for managers and technical staff. </a:t>
            </a:r>
            <a:endParaRPr lang="en-US" dirty="0" smtClean="0"/>
          </a:p>
          <a:p>
            <a:pPr algn="just"/>
            <a:r>
              <a:rPr lang="en-US" dirty="0" smtClean="0"/>
              <a:t>It </a:t>
            </a:r>
            <a:r>
              <a:rPr lang="en-US" dirty="0"/>
              <a:t>covers all security-related interactions among business units and supporting departments in the </a:t>
            </a:r>
            <a:r>
              <a:rPr lang="en-US" dirty="0" smtClean="0"/>
              <a:t>company.</a:t>
            </a:r>
          </a:p>
          <a:p>
            <a:pPr algn="just"/>
            <a:r>
              <a:rPr lang="en-US" dirty="0" smtClean="0"/>
              <a:t>I</a:t>
            </a:r>
            <a:r>
              <a:rPr lang="en-US" dirty="0"/>
              <a:t>ncludes several components:</a:t>
            </a:r>
          </a:p>
          <a:p>
            <a:pPr marL="800100" lvl="1" indent="-342900" algn="just">
              <a:buFont typeface="Arial"/>
              <a:buChar char="•"/>
            </a:pPr>
            <a:r>
              <a:rPr lang="en-US" dirty="0"/>
              <a:t>Statement of the issue that the policy addresses</a:t>
            </a:r>
          </a:p>
          <a:p>
            <a:pPr marL="800100" lvl="1" indent="-342900" algn="just">
              <a:buFont typeface="Arial"/>
              <a:buChar char="•"/>
            </a:pPr>
            <a:r>
              <a:rPr lang="en-US" dirty="0"/>
              <a:t>How the policy applies in the environment</a:t>
            </a:r>
          </a:p>
          <a:p>
            <a:pPr marL="800100" lvl="1" indent="-342900" algn="just">
              <a:buFont typeface="Arial"/>
              <a:buChar char="•"/>
            </a:pPr>
            <a:r>
              <a:rPr lang="en-US" dirty="0"/>
              <a:t>Roles and responsibilities of those affected by the policy</a:t>
            </a:r>
          </a:p>
          <a:p>
            <a:pPr marL="800100" lvl="1" indent="-342900" algn="just">
              <a:buFont typeface="Arial"/>
              <a:buChar char="•"/>
            </a:pPr>
            <a:r>
              <a:rPr lang="en-US" dirty="0"/>
              <a:t>Actions, activities, and processes that are allowed (and not allowed)</a:t>
            </a:r>
          </a:p>
          <a:p>
            <a:pPr marL="800100" lvl="1" indent="-342900" algn="just">
              <a:buFont typeface="Arial"/>
              <a:buChar char="•"/>
            </a:pPr>
            <a:r>
              <a:rPr lang="en-US" dirty="0"/>
              <a:t>Consequences of noncompliance</a:t>
            </a:r>
          </a:p>
          <a:p>
            <a:endParaRPr lang="en-US" dirty="0"/>
          </a:p>
        </p:txBody>
      </p:sp>
    </p:spTree>
    <p:extLst>
      <p:ext uri="{BB962C8B-B14F-4D97-AF65-F5344CB8AC3E}">
        <p14:creationId xmlns:p14="http://schemas.microsoft.com/office/powerpoint/2010/main" val="1887413216"/>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4789714" y="2660515"/>
            <a:ext cx="4354285" cy="3116172"/>
          </a:xfrm>
          <a:prstGeom prst="rect">
            <a:avLst/>
          </a:prstGeom>
        </p:spPr>
      </p:pic>
      <p:sp>
        <p:nvSpPr>
          <p:cNvPr id="67586" name="Rectangle 2"/>
          <p:cNvSpPr>
            <a:spLocks noGrp="1" noChangeArrowheads="1"/>
          </p:cNvSpPr>
          <p:nvPr>
            <p:ph type="title"/>
          </p:nvPr>
        </p:nvSpPr>
        <p:spPr>
          <a:xfrm>
            <a:off x="1238877" y="-12000"/>
            <a:ext cx="7251960" cy="711627"/>
          </a:xfrm>
        </p:spPr>
        <p:txBody>
          <a:bodyPr/>
          <a:lstStyle/>
          <a:p>
            <a:r>
              <a:rPr lang="en-US" sz="1800" dirty="0"/>
              <a:t/>
            </a:r>
            <a:br>
              <a:rPr lang="en-US" sz="1800" dirty="0"/>
            </a:br>
            <a:r>
              <a:rPr lang="en-US" dirty="0" smtClean="0"/>
              <a:t>Technical Policy</a:t>
            </a:r>
            <a:endParaRPr lang="en-US" dirty="0"/>
          </a:p>
        </p:txBody>
      </p:sp>
      <p:sp>
        <p:nvSpPr>
          <p:cNvPr id="67587" name="Rectangle 3"/>
          <p:cNvSpPr>
            <a:spLocks noGrp="1" noChangeArrowheads="1"/>
          </p:cNvSpPr>
          <p:nvPr>
            <p:ph sz="half" idx="2"/>
          </p:nvPr>
        </p:nvSpPr>
        <p:spPr>
          <a:xfrm>
            <a:off x="442985" y="661993"/>
            <a:ext cx="8497815" cy="4901986"/>
          </a:xfrm>
        </p:spPr>
        <p:txBody>
          <a:bodyPr>
            <a:normAutofit/>
          </a:bodyPr>
          <a:lstStyle/>
          <a:p>
            <a:pPr algn="just"/>
            <a:r>
              <a:rPr lang="en-US" dirty="0"/>
              <a:t>Technical policies are detailed documents that are used by technical staff in the conduct of their daily security responsibilities. </a:t>
            </a:r>
            <a:endParaRPr lang="en-US" dirty="0" smtClean="0"/>
          </a:p>
          <a:p>
            <a:pPr algn="just"/>
            <a:r>
              <a:rPr lang="en-US" dirty="0"/>
              <a:t>Technical policies are broken down into specified technical areas, including: </a:t>
            </a:r>
          </a:p>
          <a:p>
            <a:pPr marL="800100" lvl="1" indent="-342900" algn="just">
              <a:buFont typeface="Arial"/>
              <a:buChar char="•"/>
            </a:pPr>
            <a:r>
              <a:rPr lang="en-US" b="1" dirty="0"/>
              <a:t>General Policies</a:t>
            </a:r>
            <a:r>
              <a:rPr lang="en-US" dirty="0"/>
              <a:t> </a:t>
            </a:r>
            <a:endParaRPr lang="en-US" dirty="0" smtClean="0"/>
          </a:p>
          <a:p>
            <a:pPr marL="800100" lvl="1" indent="-342900" algn="just">
              <a:buFont typeface="Arial"/>
              <a:buChar char="•"/>
            </a:pPr>
            <a:r>
              <a:rPr lang="en-US" b="1" dirty="0" smtClean="0"/>
              <a:t>Telephony Policy</a:t>
            </a:r>
            <a:endParaRPr lang="en-US" dirty="0"/>
          </a:p>
          <a:p>
            <a:pPr marL="800100" lvl="1" indent="-342900" algn="just">
              <a:buFont typeface="Arial"/>
              <a:buChar char="•"/>
            </a:pPr>
            <a:r>
              <a:rPr lang="en-US" b="1" dirty="0"/>
              <a:t>Email and Communications Policy</a:t>
            </a:r>
            <a:r>
              <a:rPr lang="en-US" dirty="0"/>
              <a:t> </a:t>
            </a:r>
            <a:endParaRPr lang="en-US" dirty="0" smtClean="0"/>
          </a:p>
          <a:p>
            <a:pPr marL="800100" lvl="1" indent="-342900" algn="just">
              <a:buFont typeface="Arial"/>
              <a:buChar char="•"/>
            </a:pPr>
            <a:r>
              <a:rPr lang="en-US" b="1" dirty="0" smtClean="0"/>
              <a:t>Remote </a:t>
            </a:r>
            <a:r>
              <a:rPr lang="en-US" b="1" dirty="0"/>
              <a:t>Access Policy</a:t>
            </a:r>
            <a:r>
              <a:rPr lang="en-US" dirty="0"/>
              <a:t> </a:t>
            </a:r>
            <a:endParaRPr lang="en-US" dirty="0" smtClean="0"/>
          </a:p>
          <a:p>
            <a:pPr marL="800100" lvl="1" indent="-342900" algn="just">
              <a:buFont typeface="Arial"/>
              <a:buChar char="•"/>
            </a:pPr>
            <a:r>
              <a:rPr lang="en-US" b="1" dirty="0" smtClean="0"/>
              <a:t>Network </a:t>
            </a:r>
            <a:r>
              <a:rPr lang="en-US" b="1" dirty="0"/>
              <a:t>Policy</a:t>
            </a:r>
            <a:r>
              <a:rPr lang="en-US" dirty="0"/>
              <a:t> </a:t>
            </a:r>
            <a:endParaRPr lang="en-US" dirty="0" smtClean="0"/>
          </a:p>
          <a:p>
            <a:pPr marL="800100" lvl="1" indent="-342900" algn="just">
              <a:buFont typeface="Arial"/>
              <a:buChar char="•"/>
            </a:pPr>
            <a:r>
              <a:rPr lang="en-US" b="1" dirty="0" smtClean="0"/>
              <a:t>Application Policy</a:t>
            </a:r>
            <a:endParaRPr lang="en-US" dirty="0"/>
          </a:p>
        </p:txBody>
      </p:sp>
    </p:spTree>
    <p:extLst>
      <p:ext uri="{BB962C8B-B14F-4D97-AF65-F5344CB8AC3E}">
        <p14:creationId xmlns:p14="http://schemas.microsoft.com/office/powerpoint/2010/main" val="1016468351"/>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3628571" y="2336149"/>
            <a:ext cx="5283199" cy="3106708"/>
          </a:xfrm>
          <a:prstGeom prst="rect">
            <a:avLst/>
          </a:prstGeom>
        </p:spPr>
      </p:pic>
      <p:sp>
        <p:nvSpPr>
          <p:cNvPr id="67586" name="Rectangle 2"/>
          <p:cNvSpPr>
            <a:spLocks noGrp="1" noChangeArrowheads="1"/>
          </p:cNvSpPr>
          <p:nvPr>
            <p:ph type="title"/>
          </p:nvPr>
        </p:nvSpPr>
        <p:spPr>
          <a:xfrm>
            <a:off x="1253390" y="2514"/>
            <a:ext cx="5989217" cy="711627"/>
          </a:xfrm>
        </p:spPr>
        <p:txBody>
          <a:bodyPr/>
          <a:lstStyle/>
          <a:p>
            <a:r>
              <a:rPr lang="en-US" sz="1800" dirty="0"/>
              <a:t/>
            </a:r>
            <a:br>
              <a:rPr lang="en-US" sz="1800" dirty="0"/>
            </a:br>
            <a:r>
              <a:rPr lang="en-US" dirty="0" smtClean="0"/>
              <a:t>End User Policies</a:t>
            </a:r>
            <a:endParaRPr lang="en-US" dirty="0"/>
          </a:p>
        </p:txBody>
      </p:sp>
      <p:sp>
        <p:nvSpPr>
          <p:cNvPr id="67587" name="Rectangle 3"/>
          <p:cNvSpPr>
            <a:spLocks noGrp="1" noChangeArrowheads="1"/>
          </p:cNvSpPr>
          <p:nvPr>
            <p:ph sz="half" idx="2"/>
          </p:nvPr>
        </p:nvSpPr>
        <p:spPr>
          <a:xfrm>
            <a:off x="341385" y="763602"/>
            <a:ext cx="8497815" cy="3140548"/>
          </a:xfrm>
        </p:spPr>
        <p:txBody>
          <a:bodyPr>
            <a:normAutofit/>
          </a:bodyPr>
          <a:lstStyle/>
          <a:p>
            <a:pPr algn="just"/>
            <a:r>
              <a:rPr lang="en-US" dirty="0"/>
              <a:t>End user policies cover all rules pertaining to information security that end users should know about and follow. </a:t>
            </a:r>
            <a:endParaRPr lang="en-US" dirty="0" smtClean="0"/>
          </a:p>
          <a:p>
            <a:pPr algn="just"/>
            <a:r>
              <a:rPr lang="en-US" dirty="0" smtClean="0"/>
              <a:t>End </a:t>
            </a:r>
            <a:r>
              <a:rPr lang="en-US" dirty="0"/>
              <a:t>user policies might overlap with technical policies, but may also include: </a:t>
            </a:r>
          </a:p>
          <a:p>
            <a:pPr marL="800100" lvl="1" indent="-342900" algn="just">
              <a:buFont typeface="Arial"/>
              <a:buChar char="•"/>
            </a:pPr>
            <a:r>
              <a:rPr lang="en-US" b="1" dirty="0"/>
              <a:t>Identity </a:t>
            </a:r>
            <a:r>
              <a:rPr lang="en-US" b="1" dirty="0" smtClean="0"/>
              <a:t>Policy</a:t>
            </a:r>
            <a:endParaRPr lang="en-US" dirty="0"/>
          </a:p>
          <a:p>
            <a:pPr marL="800100" lvl="1" indent="-342900" algn="just">
              <a:buFont typeface="Arial"/>
              <a:buChar char="•"/>
            </a:pPr>
            <a:r>
              <a:rPr lang="en-US" b="1" dirty="0"/>
              <a:t>Password </a:t>
            </a:r>
            <a:r>
              <a:rPr lang="en-US" b="1" dirty="0" smtClean="0"/>
              <a:t>Policy</a:t>
            </a:r>
            <a:endParaRPr lang="en-US" dirty="0"/>
          </a:p>
          <a:p>
            <a:pPr marL="800100" lvl="1" indent="-342900" algn="just">
              <a:buFont typeface="Arial"/>
              <a:buChar char="•"/>
            </a:pPr>
            <a:r>
              <a:rPr lang="en-US" b="1" dirty="0"/>
              <a:t>Anti-Virus </a:t>
            </a:r>
            <a:r>
              <a:rPr lang="en-US" b="1" dirty="0" smtClean="0"/>
              <a:t>Policy</a:t>
            </a:r>
            <a:endParaRPr lang="en-US" dirty="0"/>
          </a:p>
        </p:txBody>
      </p:sp>
    </p:spTree>
    <p:extLst>
      <p:ext uri="{BB962C8B-B14F-4D97-AF65-F5344CB8AC3E}">
        <p14:creationId xmlns:p14="http://schemas.microsoft.com/office/powerpoint/2010/main" val="614965830"/>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3308901" y="2122682"/>
            <a:ext cx="5779550" cy="3450038"/>
          </a:xfrm>
          <a:prstGeom prst="rect">
            <a:avLst/>
          </a:prstGeom>
        </p:spPr>
      </p:pic>
      <p:sp>
        <p:nvSpPr>
          <p:cNvPr id="67586" name="Rectangle 2"/>
          <p:cNvSpPr>
            <a:spLocks noGrp="1" noChangeArrowheads="1"/>
          </p:cNvSpPr>
          <p:nvPr>
            <p:ph type="title"/>
          </p:nvPr>
        </p:nvSpPr>
        <p:spPr>
          <a:xfrm>
            <a:off x="1224374" y="46053"/>
            <a:ext cx="7849164" cy="592579"/>
          </a:xfrm>
        </p:spPr>
        <p:txBody>
          <a:bodyPr/>
          <a:lstStyle/>
          <a:p>
            <a:r>
              <a:rPr lang="en-US" sz="1800" dirty="0"/>
              <a:t/>
            </a:r>
            <a:br>
              <a:rPr lang="en-US" sz="1800" dirty="0"/>
            </a:br>
            <a:r>
              <a:rPr lang="en-US" dirty="0" smtClean="0"/>
              <a:t>Security Policy Documents</a:t>
            </a:r>
            <a:endParaRPr lang="en-US" dirty="0"/>
          </a:p>
        </p:txBody>
      </p:sp>
      <p:sp>
        <p:nvSpPr>
          <p:cNvPr id="67587" name="Rectangle 3"/>
          <p:cNvSpPr>
            <a:spLocks noGrp="1" noChangeArrowheads="1"/>
          </p:cNvSpPr>
          <p:nvPr>
            <p:ph sz="half" idx="2"/>
          </p:nvPr>
        </p:nvSpPr>
        <p:spPr>
          <a:xfrm>
            <a:off x="341385" y="792630"/>
            <a:ext cx="8497815" cy="3140548"/>
          </a:xfrm>
        </p:spPr>
        <p:txBody>
          <a:bodyPr>
            <a:normAutofit/>
          </a:bodyPr>
          <a:lstStyle/>
          <a:p>
            <a:pPr algn="just"/>
            <a:r>
              <a:rPr lang="en-US" dirty="0"/>
              <a:t>The security policy documents are high-level overview documents. </a:t>
            </a:r>
            <a:endParaRPr lang="en-US" dirty="0" smtClean="0"/>
          </a:p>
          <a:p>
            <a:pPr algn="just"/>
            <a:r>
              <a:rPr lang="en-US" dirty="0"/>
              <a:t>These </a:t>
            </a:r>
            <a:r>
              <a:rPr lang="en-US" dirty="0" smtClean="0"/>
              <a:t>include:</a:t>
            </a:r>
          </a:p>
          <a:p>
            <a:pPr marL="800100" lvl="1" indent="-342900" algn="just">
              <a:buFont typeface="Arial"/>
              <a:buChar char="•"/>
            </a:pPr>
            <a:r>
              <a:rPr lang="en-US" b="1" dirty="0"/>
              <a:t>S</a:t>
            </a:r>
            <a:r>
              <a:rPr lang="en-US" b="1" dirty="0" smtClean="0"/>
              <a:t>tandards documents</a:t>
            </a:r>
          </a:p>
          <a:p>
            <a:pPr marL="800100" lvl="1" indent="-342900" algn="just">
              <a:buFont typeface="Arial"/>
              <a:buChar char="•"/>
            </a:pPr>
            <a:r>
              <a:rPr lang="en-US" b="1" dirty="0" smtClean="0"/>
              <a:t>Guidelines documents</a:t>
            </a:r>
          </a:p>
          <a:p>
            <a:pPr marL="800100" lvl="1" indent="-342900" algn="just">
              <a:buFont typeface="Arial"/>
              <a:buChar char="•"/>
            </a:pPr>
            <a:r>
              <a:rPr lang="en-US" b="1" dirty="0"/>
              <a:t>P</a:t>
            </a:r>
            <a:r>
              <a:rPr lang="en-US" b="1" dirty="0" smtClean="0"/>
              <a:t>rocedures documents </a:t>
            </a:r>
            <a:endParaRPr lang="en-US" b="1" dirty="0"/>
          </a:p>
        </p:txBody>
      </p:sp>
    </p:spTree>
    <p:extLst>
      <p:ext uri="{BB962C8B-B14F-4D97-AF65-F5344CB8AC3E}">
        <p14:creationId xmlns:p14="http://schemas.microsoft.com/office/powerpoint/2010/main" val="4200012427"/>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5" name="Rectangle 3"/>
          <p:cNvSpPr>
            <a:spLocks noGrp="1" noChangeArrowheads="1"/>
          </p:cNvSpPr>
          <p:nvPr>
            <p:ph type="body" sz="quarter" idx="10"/>
          </p:nvPr>
        </p:nvSpPr>
        <p:spPr>
          <a:xfrm>
            <a:off x="239713" y="1297182"/>
            <a:ext cx="8578850" cy="4131161"/>
          </a:xfrm>
        </p:spPr>
        <p:txBody>
          <a:bodyPr/>
          <a:lstStyle/>
          <a:p>
            <a:pPr algn="just"/>
            <a:r>
              <a:rPr lang="en-US" dirty="0" smtClean="0"/>
              <a:t>One of the most important security principles is consistency and therefore it is necessary for organizations to establish standards. </a:t>
            </a:r>
          </a:p>
          <a:p>
            <a:pPr algn="just"/>
            <a:r>
              <a:rPr lang="en-US" dirty="0" smtClean="0"/>
              <a:t>Each organization develops standards to support its unique operating environment. </a:t>
            </a:r>
          </a:p>
          <a:p>
            <a:pPr algn="just"/>
            <a:r>
              <a:rPr lang="en-US" dirty="0" smtClean="0"/>
              <a:t>Device configuration standards are defined in the technical section of an organization's security policy.</a:t>
            </a:r>
          </a:p>
        </p:txBody>
      </p:sp>
      <p:sp>
        <p:nvSpPr>
          <p:cNvPr id="69634" name="Rectangle 2"/>
          <p:cNvSpPr>
            <a:spLocks noGrp="1" noChangeArrowheads="1"/>
          </p:cNvSpPr>
          <p:nvPr>
            <p:ph type="title"/>
          </p:nvPr>
        </p:nvSpPr>
        <p:spPr>
          <a:xfrm>
            <a:off x="1248229" y="191196"/>
            <a:ext cx="7717796" cy="650637"/>
          </a:xfrm>
        </p:spPr>
        <p:txBody>
          <a:bodyPr/>
          <a:lstStyle/>
          <a:p>
            <a:r>
              <a:rPr lang="en-US" dirty="0"/>
              <a:t/>
            </a:r>
            <a:br>
              <a:rPr lang="en-US" dirty="0"/>
            </a:br>
            <a:r>
              <a:rPr lang="en-US" dirty="0"/>
              <a:t>Standard </a:t>
            </a:r>
            <a:r>
              <a:rPr lang="en-US" dirty="0" smtClean="0"/>
              <a:t>Documents</a:t>
            </a:r>
            <a:endParaRPr lang="en-US" dirty="0"/>
          </a:p>
        </p:txBody>
      </p:sp>
    </p:spTree>
    <p:extLst>
      <p:ext uri="{BB962C8B-B14F-4D97-AF65-F5344CB8AC3E}">
        <p14:creationId xmlns:p14="http://schemas.microsoft.com/office/powerpoint/2010/main" val="3795400954"/>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9" name="Rectangle 3"/>
          <p:cNvSpPr>
            <a:spLocks noGrp="1" noChangeArrowheads="1"/>
          </p:cNvSpPr>
          <p:nvPr>
            <p:ph type="body" sz="quarter" idx="10"/>
          </p:nvPr>
        </p:nvSpPr>
        <p:spPr>
          <a:xfrm>
            <a:off x="239713" y="697811"/>
            <a:ext cx="8578850" cy="4686990"/>
          </a:xfrm>
        </p:spPr>
        <p:txBody>
          <a:bodyPr/>
          <a:lstStyle/>
          <a:p>
            <a:pPr algn="just"/>
            <a:r>
              <a:rPr lang="en-US" dirty="0" smtClean="0"/>
              <a:t>Guidelines provide a list of suggestions on how to do things better. </a:t>
            </a:r>
          </a:p>
          <a:p>
            <a:pPr marL="800100" lvl="1" indent="-342900" algn="just">
              <a:buFont typeface="Arial"/>
              <a:buChar char="•"/>
            </a:pPr>
            <a:r>
              <a:rPr lang="en-US" dirty="0" smtClean="0"/>
              <a:t>They are similar to standards, but are more flexible and are not usually mandatory. </a:t>
            </a:r>
          </a:p>
          <a:p>
            <a:pPr marL="800100" lvl="1" indent="-342900" algn="just">
              <a:buFont typeface="Arial"/>
              <a:buChar char="•"/>
            </a:pPr>
            <a:r>
              <a:rPr lang="en-US" dirty="0" smtClean="0"/>
              <a:t>Guidelines can be used to define how standards are developed and to guarantee adherence to general security policies. </a:t>
            </a:r>
          </a:p>
          <a:p>
            <a:pPr algn="just"/>
            <a:r>
              <a:rPr lang="en-US" dirty="0" smtClean="0"/>
              <a:t>A number of guidelines are widely available:</a:t>
            </a:r>
          </a:p>
          <a:p>
            <a:pPr marL="800100" lvl="1" indent="-342900" algn="just">
              <a:buFont typeface="Arial"/>
              <a:buChar char="•"/>
            </a:pPr>
            <a:r>
              <a:rPr lang="en-US" dirty="0" smtClean="0"/>
              <a:t>National Institute of Standards and Technology (NIST) Computer Security Resource Center</a:t>
            </a:r>
          </a:p>
          <a:p>
            <a:pPr marL="800100" lvl="1" indent="-342900" algn="just">
              <a:buFont typeface="Arial"/>
              <a:buChar char="•"/>
            </a:pPr>
            <a:r>
              <a:rPr lang="en-US" dirty="0" smtClean="0"/>
              <a:t>National Security Agency (NSA) Security Configuration Guides</a:t>
            </a:r>
          </a:p>
          <a:p>
            <a:pPr marL="800100" lvl="1" indent="-342900" algn="just">
              <a:buFont typeface="Arial"/>
              <a:buChar char="•"/>
            </a:pPr>
            <a:r>
              <a:rPr lang="en-US" dirty="0" smtClean="0"/>
              <a:t>The Common Criteria Standard</a:t>
            </a:r>
          </a:p>
        </p:txBody>
      </p:sp>
      <p:sp>
        <p:nvSpPr>
          <p:cNvPr id="70658" name="Rectangle 2"/>
          <p:cNvSpPr>
            <a:spLocks noGrp="1" noChangeArrowheads="1"/>
          </p:cNvSpPr>
          <p:nvPr>
            <p:ph type="title"/>
          </p:nvPr>
        </p:nvSpPr>
        <p:spPr>
          <a:xfrm>
            <a:off x="1161143" y="75084"/>
            <a:ext cx="7804882" cy="490979"/>
          </a:xfrm>
        </p:spPr>
        <p:txBody>
          <a:bodyPr/>
          <a:lstStyle/>
          <a:p>
            <a:r>
              <a:rPr lang="en-US" dirty="0"/>
              <a:t/>
            </a:r>
            <a:br>
              <a:rPr lang="en-US" dirty="0"/>
            </a:br>
            <a:r>
              <a:rPr lang="en-US" dirty="0" smtClean="0"/>
              <a:t>Guideline Documents</a:t>
            </a:r>
            <a:endParaRPr lang="en-US" dirty="0"/>
          </a:p>
        </p:txBody>
      </p:sp>
    </p:spTree>
    <p:extLst>
      <p:ext uri="{BB962C8B-B14F-4D97-AF65-F5344CB8AC3E}">
        <p14:creationId xmlns:p14="http://schemas.microsoft.com/office/powerpoint/2010/main" val="1945427803"/>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3" name="Rectangle 3"/>
          <p:cNvSpPr>
            <a:spLocks noGrp="1" noChangeArrowheads="1"/>
          </p:cNvSpPr>
          <p:nvPr>
            <p:ph type="body" sz="quarter" idx="10"/>
          </p:nvPr>
        </p:nvSpPr>
        <p:spPr>
          <a:xfrm>
            <a:off x="856343" y="775964"/>
            <a:ext cx="8111830" cy="4521751"/>
          </a:xfrm>
        </p:spPr>
        <p:txBody>
          <a:bodyPr/>
          <a:lstStyle/>
          <a:p>
            <a:pPr algn="just"/>
            <a:r>
              <a:rPr lang="en-US" dirty="0" smtClean="0"/>
              <a:t>Procedure documents are longer and more detailed than standards and guidelines. </a:t>
            </a:r>
          </a:p>
          <a:p>
            <a:pPr algn="just"/>
            <a:r>
              <a:rPr lang="en-US" dirty="0" smtClean="0"/>
              <a:t>Procedure documents include implementation details, usually with step-by-step instructions and graphics. </a:t>
            </a:r>
          </a:p>
          <a:p>
            <a:pPr algn="just"/>
            <a:r>
              <a:rPr lang="en-US" dirty="0" smtClean="0"/>
              <a:t>Procedure documents are extremely important for large organizations to have the consistency of deployment that is necessary for a secure environment.</a:t>
            </a:r>
          </a:p>
        </p:txBody>
      </p:sp>
      <p:sp>
        <p:nvSpPr>
          <p:cNvPr id="71682" name="Rectangle 2"/>
          <p:cNvSpPr>
            <a:spLocks noGrp="1" noChangeArrowheads="1"/>
          </p:cNvSpPr>
          <p:nvPr>
            <p:ph type="title"/>
          </p:nvPr>
        </p:nvSpPr>
        <p:spPr>
          <a:xfrm>
            <a:off x="1233714" y="118626"/>
            <a:ext cx="7732311" cy="520008"/>
          </a:xfrm>
        </p:spPr>
        <p:txBody>
          <a:bodyPr/>
          <a:lstStyle/>
          <a:p>
            <a:r>
              <a:rPr lang="en-US" sz="1800" dirty="0"/>
              <a:t/>
            </a:r>
            <a:br>
              <a:rPr lang="en-US" sz="1800" dirty="0"/>
            </a:br>
            <a:r>
              <a:rPr lang="en-US" dirty="0" smtClean="0"/>
              <a:t>Procedure Documents</a:t>
            </a:r>
            <a:endParaRPr lang="en-US" dirty="0"/>
          </a:p>
        </p:txBody>
      </p:sp>
    </p:spTree>
    <p:extLst>
      <p:ext uri="{BB962C8B-B14F-4D97-AF65-F5344CB8AC3E}">
        <p14:creationId xmlns:p14="http://schemas.microsoft.com/office/powerpoint/2010/main" val="3841141754"/>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7" name="Rectangle 9"/>
          <p:cNvSpPr>
            <a:spLocks noGrp="1" noChangeArrowheads="1"/>
          </p:cNvSpPr>
          <p:nvPr>
            <p:ph type="body" sz="quarter" idx="10"/>
          </p:nvPr>
        </p:nvSpPr>
        <p:spPr>
          <a:xfrm>
            <a:off x="239713" y="1256218"/>
            <a:ext cx="8578850" cy="4099553"/>
          </a:xfrm>
        </p:spPr>
        <p:txBody>
          <a:bodyPr>
            <a:normAutofit/>
          </a:bodyPr>
          <a:lstStyle/>
          <a:p>
            <a:pPr algn="just"/>
            <a:r>
              <a:rPr lang="en-US" dirty="0"/>
              <a:t>All persons in an organization, from the Chief Executive Officer (CEO) to the newest hires, are considered end users of the network and must abide by the organization’s security policy. </a:t>
            </a:r>
            <a:endParaRPr lang="en-US" dirty="0" smtClean="0"/>
          </a:p>
          <a:p>
            <a:pPr algn="just"/>
            <a:r>
              <a:rPr lang="en-US" dirty="0" smtClean="0"/>
              <a:t>Developing </a:t>
            </a:r>
            <a:r>
              <a:rPr lang="en-US" dirty="0"/>
              <a:t>and maintaining the security policy is delegated to specific roles within the IT department. </a:t>
            </a:r>
          </a:p>
        </p:txBody>
      </p:sp>
      <p:sp>
        <p:nvSpPr>
          <p:cNvPr id="73730" name="Rectangle 2"/>
          <p:cNvSpPr>
            <a:spLocks noGrp="1" noChangeArrowheads="1"/>
          </p:cNvSpPr>
          <p:nvPr>
            <p:ph type="title"/>
          </p:nvPr>
        </p:nvSpPr>
        <p:spPr>
          <a:xfrm>
            <a:off x="1204685" y="60570"/>
            <a:ext cx="7761339" cy="607094"/>
          </a:xfrm>
        </p:spPr>
        <p:txBody>
          <a:bodyPr/>
          <a:lstStyle/>
          <a:p>
            <a:r>
              <a:rPr lang="en-US" sz="1800" dirty="0" smtClean="0"/>
              <a:t/>
            </a:r>
            <a:br>
              <a:rPr lang="en-US" sz="1800" dirty="0" smtClean="0"/>
            </a:br>
            <a:r>
              <a:rPr lang="en-US" dirty="0" smtClean="0"/>
              <a:t>Organizational Reporting Structure</a:t>
            </a:r>
            <a:endParaRPr lang="en-US" dirty="0"/>
          </a:p>
        </p:txBody>
      </p:sp>
    </p:spTree>
    <p:extLst>
      <p:ext uri="{BB962C8B-B14F-4D97-AF65-F5344CB8AC3E}">
        <p14:creationId xmlns:p14="http://schemas.microsoft.com/office/powerpoint/2010/main" val="3854869376"/>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7" name="Rectangle 9"/>
          <p:cNvSpPr>
            <a:spLocks noGrp="1" noChangeArrowheads="1"/>
          </p:cNvSpPr>
          <p:nvPr>
            <p:ph type="body" sz="quarter" idx="10"/>
          </p:nvPr>
        </p:nvSpPr>
        <p:spPr>
          <a:xfrm>
            <a:off x="461705" y="792529"/>
            <a:ext cx="8578850" cy="3050081"/>
          </a:xfrm>
        </p:spPr>
        <p:txBody>
          <a:bodyPr>
            <a:normAutofit/>
          </a:bodyPr>
          <a:lstStyle/>
          <a:p>
            <a:pPr algn="just"/>
            <a:r>
              <a:rPr lang="en-US" b="1" dirty="0" smtClean="0"/>
              <a:t>Chief Executive Officer (CEO)</a:t>
            </a:r>
          </a:p>
          <a:p>
            <a:pPr marL="800100" lvl="1" indent="-342900" algn="just">
              <a:buFont typeface="Arial"/>
              <a:buChar char="•"/>
            </a:pPr>
            <a:r>
              <a:rPr lang="en-US" dirty="0" smtClean="0"/>
              <a:t>Is ultimately responsible for the success of an organization. </a:t>
            </a:r>
          </a:p>
          <a:p>
            <a:pPr marL="800100" lvl="1" indent="-342900" algn="just">
              <a:buFont typeface="Arial"/>
              <a:buChar char="•"/>
            </a:pPr>
            <a:r>
              <a:rPr lang="en-US" dirty="0" smtClean="0"/>
              <a:t>All executive positions report to the CEO.</a:t>
            </a:r>
          </a:p>
          <a:p>
            <a:pPr algn="just"/>
            <a:r>
              <a:rPr lang="en-US" b="1" dirty="0" smtClean="0"/>
              <a:t>Chief Technology Officer (CTO)</a:t>
            </a:r>
          </a:p>
          <a:p>
            <a:pPr marL="800100" lvl="1" indent="-342900" algn="just">
              <a:buFont typeface="Arial"/>
              <a:buChar char="•"/>
            </a:pPr>
            <a:r>
              <a:rPr lang="en-US" dirty="0" smtClean="0"/>
              <a:t>Identifies and evaluates new technologies and drives new technology development to meet organization objectives. </a:t>
            </a:r>
          </a:p>
          <a:p>
            <a:pPr marL="800100" lvl="1" indent="-342900" algn="just">
              <a:buFont typeface="Arial"/>
              <a:buChar char="•"/>
            </a:pPr>
            <a:r>
              <a:rPr lang="en-US" dirty="0" smtClean="0"/>
              <a:t>Maintains and enhances the enterprise systems, while providing direction in all technology-related to support operations.</a:t>
            </a:r>
          </a:p>
        </p:txBody>
      </p:sp>
      <p:sp>
        <p:nvSpPr>
          <p:cNvPr id="73730" name="Rectangle 2"/>
          <p:cNvSpPr>
            <a:spLocks noGrp="1" noChangeArrowheads="1"/>
          </p:cNvSpPr>
          <p:nvPr>
            <p:ph type="title"/>
          </p:nvPr>
        </p:nvSpPr>
        <p:spPr>
          <a:xfrm>
            <a:off x="1132114" y="46051"/>
            <a:ext cx="7848425" cy="752237"/>
          </a:xfrm>
        </p:spPr>
        <p:txBody>
          <a:bodyPr/>
          <a:lstStyle/>
          <a:p>
            <a:r>
              <a:rPr lang="en-US" sz="1800" dirty="0" smtClean="0"/>
              <a:t>Roles and Responsibilities</a:t>
            </a:r>
            <a:br>
              <a:rPr lang="en-US" sz="1800" dirty="0" smtClean="0"/>
            </a:br>
            <a:r>
              <a:rPr lang="en-US" dirty="0" smtClean="0"/>
              <a:t>Common Executive Titles</a:t>
            </a:r>
            <a:endParaRPr lang="en-US" dirty="0"/>
          </a:p>
        </p:txBody>
      </p:sp>
      <p:pic>
        <p:nvPicPr>
          <p:cNvPr id="2" name="Picture 1"/>
          <p:cNvPicPr>
            <a:picLocks noChangeAspect="1"/>
          </p:cNvPicPr>
          <p:nvPr/>
        </p:nvPicPr>
        <p:blipFill>
          <a:blip r:embed="rId2"/>
          <a:stretch>
            <a:fillRect/>
          </a:stretch>
        </p:blipFill>
        <p:spPr>
          <a:xfrm>
            <a:off x="707658" y="3711984"/>
            <a:ext cx="7467600" cy="1828800"/>
          </a:xfrm>
          <a:prstGeom prst="rect">
            <a:avLst/>
          </a:prstGeom>
        </p:spPr>
      </p:pic>
    </p:spTree>
    <p:extLst>
      <p:ext uri="{BB962C8B-B14F-4D97-AF65-F5344CB8AC3E}">
        <p14:creationId xmlns:p14="http://schemas.microsoft.com/office/powerpoint/2010/main" val="4234242162"/>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7" name="Rectangle 9"/>
          <p:cNvSpPr>
            <a:spLocks noGrp="1" noChangeArrowheads="1"/>
          </p:cNvSpPr>
          <p:nvPr>
            <p:ph type="body" sz="quarter" idx="10"/>
          </p:nvPr>
        </p:nvSpPr>
        <p:spPr>
          <a:xfrm>
            <a:off x="463552" y="545021"/>
            <a:ext cx="8578850" cy="5601782"/>
          </a:xfrm>
        </p:spPr>
        <p:txBody>
          <a:bodyPr>
            <a:noAutofit/>
          </a:bodyPr>
          <a:lstStyle/>
          <a:p>
            <a:pPr algn="just"/>
            <a:r>
              <a:rPr lang="en-US" sz="1600" b="1" dirty="0" smtClean="0"/>
              <a:t>Chief Information Officer (CIO)</a:t>
            </a:r>
          </a:p>
          <a:p>
            <a:pPr marL="800100" lvl="1" indent="-342900" algn="just">
              <a:buFont typeface="Arial"/>
              <a:buChar char="•"/>
            </a:pPr>
            <a:r>
              <a:rPr lang="en-US" sz="1400" dirty="0" smtClean="0"/>
              <a:t>Responsible for the information technology and computer systems that support </a:t>
            </a:r>
            <a:r>
              <a:rPr lang="en-US" sz="1400" dirty="0" smtClean="0">
                <a:solidFill>
                  <a:schemeClr val="tx1"/>
                </a:solidFill>
              </a:rPr>
              <a:t>enterprise goals, including successful deployment of new technologies and work processes. </a:t>
            </a:r>
          </a:p>
          <a:p>
            <a:pPr marL="800100" lvl="1" indent="-342900" algn="just">
              <a:buFont typeface="Arial"/>
              <a:buChar char="•"/>
            </a:pPr>
            <a:r>
              <a:rPr lang="en-US" sz="1400" dirty="0" smtClean="0">
                <a:solidFill>
                  <a:schemeClr val="tx1"/>
                </a:solidFill>
              </a:rPr>
              <a:t>Small-to-medium-sized organizations typically combine the responsibilities of CTO and CIO into a </a:t>
            </a:r>
            <a:r>
              <a:rPr lang="en-US" sz="1400" dirty="0" smtClean="0"/>
              <a:t>single position. </a:t>
            </a:r>
          </a:p>
          <a:p>
            <a:pPr marL="800100" lvl="1" indent="-342900" algn="just">
              <a:buFont typeface="Arial"/>
              <a:buChar char="•"/>
            </a:pPr>
            <a:r>
              <a:rPr lang="en-US" sz="1400" dirty="0" smtClean="0"/>
              <a:t>When an organization has both a CTO and CIO, the CIO is generally responsible for processes and practices supporting the flow of information, and the CTO is responsible for technology infrastructure.</a:t>
            </a:r>
          </a:p>
          <a:p>
            <a:pPr algn="just"/>
            <a:r>
              <a:rPr lang="en-US" sz="1600" b="1" dirty="0" smtClean="0"/>
              <a:t>Chief Security Officer (CSO)</a:t>
            </a:r>
          </a:p>
          <a:p>
            <a:pPr marL="800100" lvl="1" indent="-342900" algn="just">
              <a:buFont typeface="Arial"/>
              <a:buChar char="•"/>
            </a:pPr>
            <a:r>
              <a:rPr lang="en-US" sz="1400" dirty="0" smtClean="0">
                <a:latin typeface="+mn-lt"/>
              </a:rPr>
              <a:t>Develops, implements, and manages the organization</a:t>
            </a:r>
            <a:r>
              <a:rPr lang="en-US" sz="1400" dirty="0" smtClean="0">
                <a:solidFill>
                  <a:srgbClr val="FF0000"/>
                </a:solidFill>
                <a:latin typeface="+mn-lt"/>
              </a:rPr>
              <a:t>’</a:t>
            </a:r>
            <a:r>
              <a:rPr lang="en-US" sz="1400" dirty="0" smtClean="0">
                <a:latin typeface="+mn-lt"/>
              </a:rPr>
              <a:t>s security strategy, programs, and processes associated with all aspects of business operation, including intellectual property. </a:t>
            </a:r>
          </a:p>
          <a:p>
            <a:pPr marL="800100" lvl="1" indent="-342900" algn="just">
              <a:buFont typeface="Arial"/>
              <a:buChar char="•"/>
            </a:pPr>
            <a:r>
              <a:rPr lang="en-US" sz="1400" dirty="0" smtClean="0">
                <a:latin typeface="+mn-lt"/>
              </a:rPr>
              <a:t>A major aspect of this position is to limit exposure to liability in all areas of financial, physical, and personal risk. </a:t>
            </a:r>
          </a:p>
          <a:p>
            <a:pPr algn="just"/>
            <a:r>
              <a:rPr lang="en-US" sz="1600" b="1" dirty="0" smtClean="0"/>
              <a:t>Chief Information Security Officer (CISO)</a:t>
            </a:r>
          </a:p>
          <a:p>
            <a:pPr marL="800100" lvl="1" indent="-342900" algn="just">
              <a:buFont typeface="Arial"/>
              <a:buChar char="•"/>
            </a:pPr>
            <a:r>
              <a:rPr lang="en-US" sz="1400" dirty="0" smtClean="0"/>
              <a:t>Similar to the CSO, except that this position has a specific focus on IT security. </a:t>
            </a:r>
          </a:p>
          <a:p>
            <a:pPr marL="800100" lvl="1" indent="-342900" algn="just">
              <a:buFont typeface="Arial"/>
              <a:buChar char="•"/>
            </a:pPr>
            <a:r>
              <a:rPr lang="en-US" sz="1400" dirty="0" smtClean="0"/>
              <a:t>CISO must develop and implement the security policy, either as the primary author or management of authorship. In either case, the CISO is responsible and accountable for security policy content.</a:t>
            </a:r>
            <a:endParaRPr lang="en-US" sz="1400" dirty="0"/>
          </a:p>
        </p:txBody>
      </p:sp>
      <p:sp>
        <p:nvSpPr>
          <p:cNvPr id="73730" name="Rectangle 2"/>
          <p:cNvSpPr>
            <a:spLocks noGrp="1" noChangeArrowheads="1"/>
          </p:cNvSpPr>
          <p:nvPr>
            <p:ph type="title"/>
          </p:nvPr>
        </p:nvSpPr>
        <p:spPr>
          <a:xfrm>
            <a:off x="1262742" y="46051"/>
            <a:ext cx="7732311" cy="490979"/>
          </a:xfrm>
        </p:spPr>
        <p:txBody>
          <a:bodyPr/>
          <a:lstStyle/>
          <a:p>
            <a:r>
              <a:rPr lang="en-US" sz="1800" dirty="0" smtClean="0"/>
              <a:t/>
            </a:r>
            <a:br>
              <a:rPr lang="en-US" sz="1800" dirty="0" smtClean="0"/>
            </a:br>
            <a:r>
              <a:rPr lang="en-US" dirty="0" smtClean="0"/>
              <a:t>Common Executive Titles</a:t>
            </a:r>
            <a:endParaRPr lang="en-US" dirty="0"/>
          </a:p>
        </p:txBody>
      </p:sp>
    </p:spTree>
    <p:extLst>
      <p:ext uri="{BB962C8B-B14F-4D97-AF65-F5344CB8AC3E}">
        <p14:creationId xmlns:p14="http://schemas.microsoft.com/office/powerpoint/2010/main" val="1721434823"/>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60291" name="Rectangle 3"/>
          <p:cNvSpPr>
            <a:spLocks noGrp="1" noChangeArrowheads="1"/>
          </p:cNvSpPr>
          <p:nvPr>
            <p:ph type="body" sz="quarter" idx="10"/>
          </p:nvPr>
        </p:nvSpPr>
        <p:spPr>
          <a:xfrm>
            <a:off x="740229" y="1012920"/>
            <a:ext cx="8095002" cy="1802856"/>
          </a:xfrm>
        </p:spPr>
        <p:txBody>
          <a:bodyPr/>
          <a:lstStyle/>
          <a:p>
            <a:pPr algn="just"/>
            <a:r>
              <a:rPr lang="en-US" dirty="0" smtClean="0"/>
              <a:t>Where is the weakest link in any network infrastructure? </a:t>
            </a:r>
            <a:br>
              <a:rPr lang="en-US" dirty="0" smtClean="0"/>
            </a:br>
            <a:r>
              <a:rPr lang="en-US" dirty="0" smtClean="0"/>
              <a:t>The User!</a:t>
            </a:r>
          </a:p>
          <a:p>
            <a:pPr algn="just"/>
            <a:r>
              <a:rPr lang="en-US" dirty="0" smtClean="0"/>
              <a:t>To help ensure the enforcement of the security policy, a security awareness program must be put in place.</a:t>
            </a:r>
          </a:p>
        </p:txBody>
      </p:sp>
      <p:sp>
        <p:nvSpPr>
          <p:cNvPr id="78850" name="Rectangle 2"/>
          <p:cNvSpPr>
            <a:spLocks noGrp="1" noChangeArrowheads="1"/>
          </p:cNvSpPr>
          <p:nvPr>
            <p:ph type="title"/>
          </p:nvPr>
        </p:nvSpPr>
        <p:spPr>
          <a:xfrm>
            <a:off x="1320800" y="104112"/>
            <a:ext cx="7645225" cy="838200"/>
          </a:xfrm>
        </p:spPr>
        <p:txBody>
          <a:bodyPr/>
          <a:lstStyle/>
          <a:p>
            <a:r>
              <a:rPr lang="en-US" sz="1800" dirty="0" smtClean="0"/>
              <a:t>Security Awareness and Training</a:t>
            </a:r>
            <a:r>
              <a:rPr lang="en-US" dirty="0" smtClean="0"/>
              <a:t/>
            </a:r>
            <a:br>
              <a:rPr lang="en-US" dirty="0" smtClean="0"/>
            </a:br>
            <a:r>
              <a:rPr lang="en-US" dirty="0" smtClean="0"/>
              <a:t>Security Awareness Program</a:t>
            </a:r>
            <a:endParaRPr lang="en-US" dirty="0"/>
          </a:p>
        </p:txBody>
      </p:sp>
      <p:pic>
        <p:nvPicPr>
          <p:cNvPr id="2060292" name="Picture 4"/>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2612571" y="2670630"/>
            <a:ext cx="3672115" cy="28298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531482038"/>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5" name="Rectangle 3"/>
          <p:cNvSpPr>
            <a:spLocks noGrp="1" noChangeArrowheads="1"/>
          </p:cNvSpPr>
          <p:nvPr>
            <p:ph type="body" sz="quarter" idx="10"/>
          </p:nvPr>
        </p:nvSpPr>
        <p:spPr>
          <a:xfrm>
            <a:off x="428398" y="719190"/>
            <a:ext cx="8578850" cy="4825267"/>
          </a:xfrm>
        </p:spPr>
        <p:txBody>
          <a:bodyPr/>
          <a:lstStyle/>
          <a:p>
            <a:pPr algn="just"/>
            <a:r>
              <a:rPr lang="en-US" dirty="0">
                <a:solidFill>
                  <a:schemeClr val="tx1"/>
                </a:solidFill>
              </a:rPr>
              <a:t>A security awareness program usually has two major components: </a:t>
            </a:r>
          </a:p>
          <a:p>
            <a:pPr marL="800100" lvl="1" indent="-342900" algn="just">
              <a:buFont typeface="Arial"/>
              <a:buChar char="•"/>
            </a:pPr>
            <a:r>
              <a:rPr lang="en-US" dirty="0">
                <a:solidFill>
                  <a:schemeClr val="tx1"/>
                </a:solidFill>
              </a:rPr>
              <a:t>Awareness campaigns </a:t>
            </a:r>
          </a:p>
          <a:p>
            <a:pPr marL="800100" lvl="1" indent="-342900" algn="just">
              <a:buFont typeface="Arial"/>
              <a:buChar char="•"/>
            </a:pPr>
            <a:r>
              <a:rPr lang="en-US" dirty="0">
                <a:solidFill>
                  <a:schemeClr val="tx1"/>
                </a:solidFill>
              </a:rPr>
              <a:t>Training and education</a:t>
            </a:r>
          </a:p>
          <a:p>
            <a:pPr algn="just"/>
            <a:r>
              <a:rPr lang="en-US" dirty="0" smtClean="0">
                <a:solidFill>
                  <a:schemeClr val="tx1"/>
                </a:solidFill>
              </a:rPr>
              <a:t>A good security awareness program:</a:t>
            </a:r>
          </a:p>
          <a:p>
            <a:pPr marL="800100" lvl="1" indent="-342900" algn="just">
              <a:buFont typeface="Arial"/>
              <a:buChar char="•"/>
            </a:pPr>
            <a:r>
              <a:rPr lang="en-US" dirty="0" smtClean="0">
                <a:solidFill>
                  <a:schemeClr val="tx1"/>
                </a:solidFill>
              </a:rPr>
              <a:t>Informs users of their IT security responsibilities.</a:t>
            </a:r>
          </a:p>
          <a:p>
            <a:pPr marL="800100" lvl="1" indent="-342900" algn="just">
              <a:buFont typeface="Arial"/>
              <a:buChar char="•"/>
            </a:pPr>
            <a:r>
              <a:rPr lang="en-US" dirty="0" smtClean="0">
                <a:solidFill>
                  <a:schemeClr val="tx1"/>
                </a:solidFill>
              </a:rPr>
              <a:t>Explains all IT security policies and procedures for using the IT systems and data within a company. </a:t>
            </a:r>
          </a:p>
          <a:p>
            <a:pPr marL="800100" lvl="1" indent="-342900" algn="just">
              <a:buFont typeface="Arial"/>
              <a:buChar char="•"/>
            </a:pPr>
            <a:r>
              <a:rPr lang="en-US" dirty="0" smtClean="0">
                <a:solidFill>
                  <a:schemeClr val="tx1"/>
                </a:solidFill>
              </a:rPr>
              <a:t>Helps protect the organization from loss of intellectual capital, critical data, and even physical equipment. </a:t>
            </a:r>
          </a:p>
          <a:p>
            <a:pPr marL="800100" lvl="1" indent="-342900" algn="just">
              <a:buFont typeface="Arial"/>
              <a:buChar char="•"/>
            </a:pPr>
            <a:r>
              <a:rPr lang="en-US" dirty="0" smtClean="0">
                <a:solidFill>
                  <a:schemeClr val="tx1"/>
                </a:solidFill>
              </a:rPr>
              <a:t>Must also detail the sanctions that the organization imposes for noncompliance. </a:t>
            </a:r>
          </a:p>
          <a:p>
            <a:pPr marL="800100" lvl="1" indent="-342900" algn="just">
              <a:buFont typeface="Arial"/>
              <a:buChar char="•"/>
            </a:pPr>
            <a:r>
              <a:rPr lang="en-US" dirty="0" smtClean="0">
                <a:solidFill>
                  <a:schemeClr val="tx1"/>
                </a:solidFill>
              </a:rPr>
              <a:t>Should be </a:t>
            </a:r>
            <a:r>
              <a:rPr lang="en-US" dirty="0" smtClean="0"/>
              <a:t>part of all new hire orientation.</a:t>
            </a:r>
          </a:p>
        </p:txBody>
      </p:sp>
      <p:sp>
        <p:nvSpPr>
          <p:cNvPr id="79874" name="Rectangle 2"/>
          <p:cNvSpPr>
            <a:spLocks noGrp="1" noChangeArrowheads="1"/>
          </p:cNvSpPr>
          <p:nvPr>
            <p:ph type="title"/>
          </p:nvPr>
        </p:nvSpPr>
        <p:spPr>
          <a:xfrm>
            <a:off x="1161143" y="60570"/>
            <a:ext cx="7804882" cy="592579"/>
          </a:xfrm>
        </p:spPr>
        <p:txBody>
          <a:bodyPr/>
          <a:lstStyle/>
          <a:p>
            <a:r>
              <a:rPr lang="en-US" sz="1800" dirty="0"/>
              <a:t/>
            </a:r>
            <a:br>
              <a:rPr lang="en-US" sz="1800" dirty="0"/>
            </a:br>
            <a:r>
              <a:rPr lang="en-US" dirty="0"/>
              <a:t>Security Awareness </a:t>
            </a:r>
            <a:r>
              <a:rPr lang="en-US" dirty="0" smtClean="0"/>
              <a:t>Program </a:t>
            </a:r>
            <a:r>
              <a:rPr lang="en-US" dirty="0">
                <a:latin typeface="Arial" charset="0"/>
              </a:rPr>
              <a:t>Cont.</a:t>
            </a:r>
            <a:endParaRPr lang="en-US" dirty="0"/>
          </a:p>
        </p:txBody>
      </p:sp>
    </p:spTree>
    <p:extLst>
      <p:ext uri="{BB962C8B-B14F-4D97-AF65-F5344CB8AC3E}">
        <p14:creationId xmlns:p14="http://schemas.microsoft.com/office/powerpoint/2010/main" val="2595651212"/>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69507" name="Rectangle 3"/>
          <p:cNvSpPr>
            <a:spLocks noGrp="1" noChangeArrowheads="1"/>
          </p:cNvSpPr>
          <p:nvPr>
            <p:ph type="body" sz="quarter" idx="10"/>
          </p:nvPr>
        </p:nvSpPr>
        <p:spPr>
          <a:xfrm>
            <a:off x="423607" y="677264"/>
            <a:ext cx="4794300" cy="5227472"/>
          </a:xfrm>
        </p:spPr>
        <p:txBody>
          <a:bodyPr>
            <a:normAutofit/>
          </a:bodyPr>
          <a:lstStyle/>
          <a:p>
            <a:pPr marL="0" indent="0" algn="just">
              <a:buNone/>
            </a:pPr>
            <a:r>
              <a:rPr lang="en-US" dirty="0" smtClean="0">
                <a:latin typeface="+mn-lt"/>
              </a:rPr>
              <a:t>“Awareness is not training. The purpose of awareness presentations is simply to focus attention on security. Awareness presentations are intended to allow individuals to recognize IT security concerns and respond accordingly. In awareness activities, the learner is the recipient of information... Awareness relies on reaching broad audiences with attractive packaging techniques.</a:t>
            </a:r>
            <a:r>
              <a:rPr lang="ja-JP" altLang="en-US" dirty="0" smtClean="0">
                <a:latin typeface="+mn-lt"/>
              </a:rPr>
              <a:t>”</a:t>
            </a:r>
            <a:r>
              <a:rPr lang="en-US" altLang="ja-JP" dirty="0">
                <a:latin typeface="+mn-lt"/>
              </a:rPr>
              <a:t> </a:t>
            </a:r>
            <a:r>
              <a:rPr lang="en-US" altLang="ja-JP" sz="1600" dirty="0" smtClean="0">
                <a:latin typeface="+mn-lt"/>
              </a:rPr>
              <a:t>(</a:t>
            </a:r>
            <a:r>
              <a:rPr lang="en-US" sz="1600" dirty="0" smtClean="0">
                <a:latin typeface="+mn-lt"/>
              </a:rPr>
              <a:t>NIST Special Publication 800-16)</a:t>
            </a:r>
          </a:p>
        </p:txBody>
      </p:sp>
      <p:sp>
        <p:nvSpPr>
          <p:cNvPr id="81922" name="Rectangle 2"/>
          <p:cNvSpPr>
            <a:spLocks noGrp="1" noChangeArrowheads="1"/>
          </p:cNvSpPr>
          <p:nvPr>
            <p:ph type="title"/>
          </p:nvPr>
        </p:nvSpPr>
        <p:spPr>
          <a:xfrm>
            <a:off x="1219200" y="104112"/>
            <a:ext cx="7746825" cy="461951"/>
          </a:xfrm>
        </p:spPr>
        <p:txBody>
          <a:bodyPr/>
          <a:lstStyle/>
          <a:p>
            <a:r>
              <a:rPr lang="en-US" dirty="0" smtClean="0"/>
              <a:t>Awareness Campaigns</a:t>
            </a:r>
            <a:endParaRPr lang="en-US" dirty="0"/>
          </a:p>
        </p:txBody>
      </p:sp>
      <p:grpSp>
        <p:nvGrpSpPr>
          <p:cNvPr id="2" name="Group 1"/>
          <p:cNvGrpSpPr/>
          <p:nvPr/>
        </p:nvGrpSpPr>
        <p:grpSpPr>
          <a:xfrm>
            <a:off x="5587211" y="824042"/>
            <a:ext cx="3382618" cy="4698070"/>
            <a:chOff x="5377561" y="1035069"/>
            <a:chExt cx="3583427" cy="5421210"/>
          </a:xfrm>
        </p:grpSpPr>
        <p:pic>
          <p:nvPicPr>
            <p:cNvPr id="4" name="Picture 8" descr="ssnew"/>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5377561" y="2595537"/>
              <a:ext cx="1489946" cy="22821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10" descr="2005_11_08_IfYouSeeposter"/>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7004635" y="1035069"/>
              <a:ext cx="1644564" cy="2407426"/>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pic>
          <p:nvPicPr>
            <p:cNvPr id="6" name="Picture 15" descr="computer-virus"/>
            <p:cNvPicPr>
              <a:picLocks noChangeAspect="1"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7004635" y="4075688"/>
              <a:ext cx="1956353" cy="2380591"/>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grpSp>
    </p:spTree>
    <p:extLst>
      <p:ext uri="{BB962C8B-B14F-4D97-AF65-F5344CB8AC3E}">
        <p14:creationId xmlns:p14="http://schemas.microsoft.com/office/powerpoint/2010/main" val="4018310268"/>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69507" name="Rectangle 3"/>
          <p:cNvSpPr>
            <a:spLocks noGrp="1" noChangeArrowheads="1"/>
          </p:cNvSpPr>
          <p:nvPr>
            <p:ph type="body" sz="quarter" idx="10"/>
          </p:nvPr>
        </p:nvSpPr>
        <p:spPr>
          <a:xfrm>
            <a:off x="239713" y="1256218"/>
            <a:ext cx="4726923" cy="3983439"/>
          </a:xfrm>
        </p:spPr>
        <p:txBody>
          <a:bodyPr>
            <a:normAutofit/>
          </a:bodyPr>
          <a:lstStyle/>
          <a:p>
            <a:pPr marL="0" indent="0" algn="just">
              <a:buNone/>
            </a:pPr>
            <a:r>
              <a:rPr lang="en-US" dirty="0" smtClean="0"/>
              <a:t>There are several methods of increasing security awareness:</a:t>
            </a:r>
          </a:p>
          <a:p>
            <a:pPr marL="800100" lvl="1" indent="-342900" algn="just">
              <a:buFont typeface="Arial"/>
              <a:buChar char="•"/>
            </a:pPr>
            <a:r>
              <a:rPr lang="en-US" dirty="0" smtClean="0"/>
              <a:t>Posters, newsletter articles, and bulletins</a:t>
            </a:r>
          </a:p>
          <a:p>
            <a:pPr marL="800100" lvl="1" indent="-342900" algn="just">
              <a:buFont typeface="Arial"/>
              <a:buChar char="•"/>
            </a:pPr>
            <a:r>
              <a:rPr lang="en-US" dirty="0" smtClean="0"/>
              <a:t>Lectures, videos</a:t>
            </a:r>
          </a:p>
          <a:p>
            <a:pPr marL="800100" lvl="1" indent="-342900" algn="just">
              <a:buFont typeface="Arial"/>
              <a:buChar char="•"/>
            </a:pPr>
            <a:r>
              <a:rPr lang="en-US" dirty="0" smtClean="0"/>
              <a:t>Awards for good security practices</a:t>
            </a:r>
          </a:p>
          <a:p>
            <a:pPr marL="800100" lvl="1" indent="-342900" algn="just">
              <a:buFont typeface="Arial"/>
              <a:buChar char="•"/>
            </a:pPr>
            <a:r>
              <a:rPr lang="en-US" dirty="0" smtClean="0"/>
              <a:t>Reminders, such as login banners, mouse pads, coffee cups, and notepads, etc.</a:t>
            </a:r>
            <a:endParaRPr lang="en-US" dirty="0"/>
          </a:p>
        </p:txBody>
      </p:sp>
      <p:sp>
        <p:nvSpPr>
          <p:cNvPr id="81922" name="Rectangle 2"/>
          <p:cNvSpPr>
            <a:spLocks noGrp="1" noChangeArrowheads="1"/>
          </p:cNvSpPr>
          <p:nvPr>
            <p:ph type="title"/>
          </p:nvPr>
        </p:nvSpPr>
        <p:spPr>
          <a:xfrm>
            <a:off x="1262743" y="89598"/>
            <a:ext cx="7703282" cy="490979"/>
          </a:xfrm>
        </p:spPr>
        <p:txBody>
          <a:bodyPr/>
          <a:lstStyle/>
          <a:p>
            <a:r>
              <a:rPr lang="en-US" dirty="0"/>
              <a:t/>
            </a:r>
            <a:br>
              <a:rPr lang="en-US" dirty="0"/>
            </a:br>
            <a:r>
              <a:rPr lang="en-US" dirty="0"/>
              <a:t>Awareness Campaigns Cont.</a:t>
            </a:r>
          </a:p>
        </p:txBody>
      </p:sp>
      <p:grpSp>
        <p:nvGrpSpPr>
          <p:cNvPr id="2" name="Group 1"/>
          <p:cNvGrpSpPr/>
          <p:nvPr/>
        </p:nvGrpSpPr>
        <p:grpSpPr>
          <a:xfrm>
            <a:off x="5284473" y="1069767"/>
            <a:ext cx="2855944" cy="4421949"/>
            <a:chOff x="5124819" y="1418103"/>
            <a:chExt cx="2855944" cy="4421949"/>
          </a:xfrm>
        </p:grpSpPr>
        <p:pic>
          <p:nvPicPr>
            <p:cNvPr id="4" name="Picture 5" descr="washhands"/>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5623690" y="1418103"/>
              <a:ext cx="1610062" cy="2010022"/>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pic>
          <p:nvPicPr>
            <p:cNvPr id="5" name="Picture 13" descr="poster2"/>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5124819" y="3939923"/>
              <a:ext cx="2855944" cy="1900129"/>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grpSp>
    </p:spTree>
    <p:extLst>
      <p:ext uri="{BB962C8B-B14F-4D97-AF65-F5344CB8AC3E}">
        <p14:creationId xmlns:p14="http://schemas.microsoft.com/office/powerpoint/2010/main" val="38647224"/>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Rectangle 2"/>
          <p:cNvSpPr>
            <a:spLocks noGrp="1" noChangeArrowheads="1"/>
          </p:cNvSpPr>
          <p:nvPr>
            <p:ph type="title"/>
          </p:nvPr>
        </p:nvSpPr>
        <p:spPr>
          <a:xfrm>
            <a:off x="1248229" y="104112"/>
            <a:ext cx="7717796" cy="389379"/>
          </a:xfrm>
        </p:spPr>
        <p:txBody>
          <a:bodyPr/>
          <a:lstStyle/>
          <a:p>
            <a:pPr eaLnBrk="1" hangingPunct="1"/>
            <a:r>
              <a:rPr lang="en-US" sz="1800" dirty="0"/>
              <a:t/>
            </a:r>
            <a:br>
              <a:rPr lang="en-US" sz="1800" dirty="0"/>
            </a:br>
            <a:r>
              <a:rPr lang="en-US" dirty="0" smtClean="0">
                <a:latin typeface="Arial" charset="0"/>
              </a:rPr>
              <a:t>Security Training Course</a:t>
            </a:r>
            <a:endParaRPr lang="en-US" dirty="0">
              <a:latin typeface="Arial" charset="0"/>
            </a:endParaRPr>
          </a:p>
        </p:txBody>
      </p:sp>
      <p:pic>
        <p:nvPicPr>
          <p:cNvPr id="2" name="Picture 1"/>
          <p:cNvPicPr>
            <a:picLocks noChangeAspect="1"/>
          </p:cNvPicPr>
          <p:nvPr/>
        </p:nvPicPr>
        <p:blipFill>
          <a:blip r:embed="rId2"/>
          <a:stretch>
            <a:fillRect/>
          </a:stretch>
        </p:blipFill>
        <p:spPr>
          <a:xfrm>
            <a:off x="953547" y="549638"/>
            <a:ext cx="7899400" cy="4864191"/>
          </a:xfrm>
          <a:prstGeom prst="rect">
            <a:avLst/>
          </a:prstGeom>
        </p:spPr>
      </p:pic>
    </p:spTree>
    <p:extLst>
      <p:ext uri="{BB962C8B-B14F-4D97-AF65-F5344CB8AC3E}">
        <p14:creationId xmlns:p14="http://schemas.microsoft.com/office/powerpoint/2010/main" val="1169728490"/>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1" name="Rectangle 4"/>
          <p:cNvSpPr>
            <a:spLocks noGrp="1" noChangeArrowheads="1"/>
          </p:cNvSpPr>
          <p:nvPr>
            <p:ph type="body" sz="quarter" idx="10"/>
          </p:nvPr>
        </p:nvSpPr>
        <p:spPr>
          <a:xfrm>
            <a:off x="682169" y="986976"/>
            <a:ext cx="8252506" cy="4368800"/>
          </a:xfrm>
        </p:spPr>
        <p:txBody>
          <a:bodyPr>
            <a:normAutofit/>
          </a:bodyPr>
          <a:lstStyle/>
          <a:p>
            <a:r>
              <a:rPr lang="en-US" dirty="0"/>
              <a:t>An effective security training course requires proper planning, implementation, maintenance, and periodic evaluation. </a:t>
            </a:r>
            <a:endParaRPr lang="en-US" dirty="0" smtClean="0"/>
          </a:p>
          <a:p>
            <a:r>
              <a:rPr lang="en-US" dirty="0" smtClean="0"/>
              <a:t>The </a:t>
            </a:r>
            <a:r>
              <a:rPr lang="en-US" dirty="0"/>
              <a:t>life cycle of a security training course includes several steps:</a:t>
            </a:r>
          </a:p>
          <a:p>
            <a:pPr marL="457200" lvl="1" indent="0"/>
            <a:r>
              <a:rPr lang="en-US" dirty="0"/>
              <a:t>Step 1. Identify course scope, goals, and objectives. </a:t>
            </a:r>
            <a:endParaRPr lang="en-US" dirty="0" smtClean="0"/>
          </a:p>
          <a:p>
            <a:pPr marL="457200" lvl="1" indent="0"/>
            <a:r>
              <a:rPr lang="en-US" dirty="0" smtClean="0"/>
              <a:t>Step </a:t>
            </a:r>
            <a:r>
              <a:rPr lang="en-US" dirty="0"/>
              <a:t>2. Identify and educate training staff. </a:t>
            </a:r>
            <a:endParaRPr lang="en-US" dirty="0" smtClean="0"/>
          </a:p>
          <a:p>
            <a:pPr marL="457200" lvl="1" indent="0"/>
            <a:r>
              <a:rPr lang="en-US" dirty="0" smtClean="0"/>
              <a:t>Step </a:t>
            </a:r>
            <a:r>
              <a:rPr lang="en-US" dirty="0"/>
              <a:t>3. Identify target audiences. </a:t>
            </a:r>
          </a:p>
          <a:p>
            <a:pPr marL="457200" lvl="1" indent="0"/>
            <a:r>
              <a:rPr lang="en-US" dirty="0"/>
              <a:t>Step 4. Motivate management and employees. </a:t>
            </a:r>
            <a:endParaRPr lang="en-US" dirty="0" smtClean="0"/>
          </a:p>
          <a:p>
            <a:pPr marL="457200" lvl="1" indent="0"/>
            <a:r>
              <a:rPr lang="en-US" dirty="0" smtClean="0"/>
              <a:t>Step </a:t>
            </a:r>
            <a:r>
              <a:rPr lang="en-US" dirty="0"/>
              <a:t>5. Administer the courses. </a:t>
            </a:r>
          </a:p>
          <a:p>
            <a:pPr marL="457200" lvl="1" indent="0"/>
            <a:r>
              <a:rPr lang="en-US" dirty="0"/>
              <a:t>Step 6. Maintain the courses. </a:t>
            </a:r>
            <a:endParaRPr lang="en-US" dirty="0" smtClean="0"/>
          </a:p>
          <a:p>
            <a:pPr marL="457200" lvl="1" indent="0"/>
            <a:r>
              <a:rPr lang="en-US" dirty="0" smtClean="0"/>
              <a:t>Step </a:t>
            </a:r>
            <a:r>
              <a:rPr lang="en-US" dirty="0"/>
              <a:t>7. Evaluate the courses. </a:t>
            </a:r>
          </a:p>
        </p:txBody>
      </p:sp>
      <p:sp>
        <p:nvSpPr>
          <p:cNvPr id="83970" name="Rectangle 2"/>
          <p:cNvSpPr>
            <a:spLocks noGrp="1" noChangeArrowheads="1"/>
          </p:cNvSpPr>
          <p:nvPr>
            <p:ph type="title"/>
          </p:nvPr>
        </p:nvSpPr>
        <p:spPr>
          <a:xfrm>
            <a:off x="1190171" y="104112"/>
            <a:ext cx="7775854" cy="534522"/>
          </a:xfrm>
        </p:spPr>
        <p:txBody>
          <a:bodyPr/>
          <a:lstStyle/>
          <a:p>
            <a:r>
              <a:rPr lang="en-US" sz="1800" dirty="0"/>
              <a:t/>
            </a:r>
            <a:br>
              <a:rPr lang="en-US" sz="1800" dirty="0"/>
            </a:br>
            <a:r>
              <a:rPr lang="en-US" dirty="0">
                <a:latin typeface="Arial" charset="0"/>
              </a:rPr>
              <a:t>Security Training </a:t>
            </a:r>
            <a:r>
              <a:rPr lang="en-US" dirty="0" smtClean="0">
                <a:latin typeface="Arial" charset="0"/>
              </a:rPr>
              <a:t>Course </a:t>
            </a:r>
            <a:r>
              <a:rPr lang="en-US" dirty="0"/>
              <a:t>Cont.</a:t>
            </a:r>
          </a:p>
        </p:txBody>
      </p:sp>
    </p:spTree>
    <p:extLst>
      <p:ext uri="{BB962C8B-B14F-4D97-AF65-F5344CB8AC3E}">
        <p14:creationId xmlns:p14="http://schemas.microsoft.com/office/powerpoint/2010/main" val="2356313275"/>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1" name="Rectangle 4"/>
          <p:cNvSpPr>
            <a:spLocks noGrp="1" noChangeArrowheads="1"/>
          </p:cNvSpPr>
          <p:nvPr>
            <p:ph type="body" sz="quarter" idx="10"/>
          </p:nvPr>
        </p:nvSpPr>
        <p:spPr>
          <a:xfrm>
            <a:off x="638629" y="1351801"/>
            <a:ext cx="8179934" cy="4047514"/>
          </a:xfrm>
        </p:spPr>
        <p:txBody>
          <a:bodyPr>
            <a:normAutofit/>
          </a:bodyPr>
          <a:lstStyle/>
          <a:p>
            <a:pPr algn="just"/>
            <a:r>
              <a:rPr lang="en-US" dirty="0"/>
              <a:t>Education integrates all the security skills and competencies of the various functional specialties into a common body of knowledge</a:t>
            </a:r>
            <a:r>
              <a:rPr lang="en-US" dirty="0" smtClean="0"/>
              <a:t>.</a:t>
            </a:r>
            <a:endParaRPr lang="en-US" dirty="0" smtClean="0">
              <a:solidFill>
                <a:schemeClr val="tx1"/>
              </a:solidFill>
            </a:endParaRPr>
          </a:p>
          <a:p>
            <a:pPr algn="just"/>
            <a:r>
              <a:rPr lang="en-US" dirty="0" smtClean="0">
                <a:solidFill>
                  <a:schemeClr val="tx1"/>
                </a:solidFill>
              </a:rPr>
              <a:t>It </a:t>
            </a:r>
            <a:r>
              <a:rPr lang="en-US" dirty="0">
                <a:solidFill>
                  <a:schemeClr val="tx1"/>
                </a:solidFill>
              </a:rPr>
              <a:t>adds a multidisciplinary study of concepts, issues, and </a:t>
            </a:r>
            <a:r>
              <a:rPr lang="en-US" dirty="0" smtClean="0">
                <a:solidFill>
                  <a:schemeClr val="tx1"/>
                </a:solidFill>
              </a:rPr>
              <a:t>principle, both </a:t>
            </a:r>
            <a:r>
              <a:rPr lang="en-US" dirty="0">
                <a:solidFill>
                  <a:schemeClr val="tx1"/>
                </a:solidFill>
              </a:rPr>
              <a:t>technological and </a:t>
            </a:r>
            <a:r>
              <a:rPr lang="en-US" dirty="0" smtClean="0">
                <a:solidFill>
                  <a:schemeClr val="tx1"/>
                </a:solidFill>
              </a:rPr>
              <a:t>social, and </a:t>
            </a:r>
            <a:r>
              <a:rPr lang="en-US" dirty="0">
                <a:solidFill>
                  <a:schemeClr val="tx1"/>
                </a:solidFill>
              </a:rPr>
              <a:t>strives to produce IT security professionals capable of vision and proactive response. </a:t>
            </a:r>
            <a:endParaRPr lang="en-US" dirty="0" smtClean="0">
              <a:solidFill>
                <a:schemeClr val="tx1"/>
              </a:solidFill>
            </a:endParaRPr>
          </a:p>
          <a:p>
            <a:pPr algn="just"/>
            <a:r>
              <a:rPr lang="en-US" dirty="0" smtClean="0">
                <a:solidFill>
                  <a:schemeClr val="tx1"/>
                </a:solidFill>
              </a:rPr>
              <a:t>An </a:t>
            </a:r>
            <a:r>
              <a:rPr lang="en-US" dirty="0">
                <a:solidFill>
                  <a:schemeClr val="tx1"/>
                </a:solidFill>
              </a:rPr>
              <a:t>example of an educational program is a degree program at a college or university. </a:t>
            </a:r>
          </a:p>
        </p:txBody>
      </p:sp>
      <p:sp>
        <p:nvSpPr>
          <p:cNvPr id="83970" name="Rectangle 2"/>
          <p:cNvSpPr>
            <a:spLocks noGrp="1" noChangeArrowheads="1"/>
          </p:cNvSpPr>
          <p:nvPr>
            <p:ph type="title"/>
          </p:nvPr>
        </p:nvSpPr>
        <p:spPr>
          <a:xfrm>
            <a:off x="1291771" y="394392"/>
            <a:ext cx="7674254" cy="505494"/>
          </a:xfrm>
        </p:spPr>
        <p:txBody>
          <a:bodyPr/>
          <a:lstStyle/>
          <a:p>
            <a:r>
              <a:rPr lang="en-US" sz="1800" dirty="0"/>
              <a:t/>
            </a:r>
            <a:br>
              <a:rPr lang="en-US" sz="1800" dirty="0"/>
            </a:br>
            <a:r>
              <a:rPr lang="en-US" dirty="0" smtClean="0">
                <a:latin typeface="Arial" charset="0"/>
              </a:rPr>
              <a:t>Educational Program</a:t>
            </a:r>
            <a:endParaRPr lang="en-US" dirty="0"/>
          </a:p>
        </p:txBody>
      </p:sp>
    </p:spTree>
    <p:extLst>
      <p:ext uri="{BB962C8B-B14F-4D97-AF65-F5344CB8AC3E}">
        <p14:creationId xmlns:p14="http://schemas.microsoft.com/office/powerpoint/2010/main" val="2485059452"/>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5" name="Rectangle 3"/>
          <p:cNvSpPr>
            <a:spLocks noGrp="1" noChangeArrowheads="1"/>
          </p:cNvSpPr>
          <p:nvPr>
            <p:ph type="body" sz="quarter" idx="10"/>
          </p:nvPr>
        </p:nvSpPr>
        <p:spPr>
          <a:xfrm>
            <a:off x="239713" y="794348"/>
            <a:ext cx="8578850" cy="4721081"/>
          </a:xfrm>
        </p:spPr>
        <p:txBody>
          <a:bodyPr>
            <a:normAutofit/>
          </a:bodyPr>
          <a:lstStyle/>
          <a:p>
            <a:pPr algn="just">
              <a:lnSpc>
                <a:spcPct val="100000"/>
              </a:lnSpc>
              <a:spcBef>
                <a:spcPts val="0"/>
              </a:spcBef>
            </a:pPr>
            <a:r>
              <a:rPr lang="en-US" sz="1800" dirty="0" smtClean="0"/>
              <a:t>A big reason for setting </a:t>
            </a:r>
            <a:r>
              <a:rPr lang="en-US" sz="1800" dirty="0" smtClean="0">
                <a:solidFill>
                  <a:schemeClr val="tx1"/>
                </a:solidFill>
              </a:rPr>
              <a:t>security policies and implementing awareness programs is compliance with the law. </a:t>
            </a:r>
          </a:p>
          <a:p>
            <a:pPr marL="800100" lvl="1" indent="-342900" algn="just">
              <a:lnSpc>
                <a:spcPct val="100000"/>
              </a:lnSpc>
              <a:spcBef>
                <a:spcPts val="0"/>
              </a:spcBef>
              <a:buFont typeface="Arial"/>
              <a:buChar char="•"/>
            </a:pPr>
            <a:r>
              <a:rPr lang="en-US" sz="1800" dirty="0" smtClean="0">
                <a:solidFill>
                  <a:schemeClr val="tx1"/>
                </a:solidFill>
              </a:rPr>
              <a:t>You must be familiar with the laws and codes of ethics that are binding for Information Systems Security (INFOSEC) professionals. </a:t>
            </a:r>
          </a:p>
          <a:p>
            <a:pPr algn="just">
              <a:lnSpc>
                <a:spcPct val="100000"/>
              </a:lnSpc>
              <a:spcBef>
                <a:spcPts val="0"/>
              </a:spcBef>
            </a:pPr>
            <a:r>
              <a:rPr lang="en-US" sz="1800" dirty="0" smtClean="0">
                <a:solidFill>
                  <a:schemeClr val="tx1"/>
                </a:solidFill>
              </a:rPr>
              <a:t>Most countries have three types of laws:</a:t>
            </a:r>
          </a:p>
          <a:p>
            <a:pPr marL="800100" lvl="1" indent="-342900" algn="just">
              <a:lnSpc>
                <a:spcPct val="100000"/>
              </a:lnSpc>
              <a:spcBef>
                <a:spcPts val="0"/>
              </a:spcBef>
              <a:buFont typeface="Arial"/>
              <a:buChar char="•"/>
            </a:pPr>
            <a:r>
              <a:rPr lang="en-US" sz="1800" dirty="0" smtClean="0">
                <a:solidFill>
                  <a:schemeClr val="tx1"/>
                </a:solidFill>
              </a:rPr>
              <a:t>Criminal law:</a:t>
            </a:r>
          </a:p>
          <a:p>
            <a:pPr marL="1257300" lvl="2" indent="-342900" algn="just">
              <a:lnSpc>
                <a:spcPct val="100000"/>
              </a:lnSpc>
              <a:spcBef>
                <a:spcPts val="0"/>
              </a:spcBef>
              <a:buFont typeface="Arial"/>
              <a:buChar char="•"/>
            </a:pPr>
            <a:r>
              <a:rPr lang="en-US" sz="1800" dirty="0" smtClean="0">
                <a:solidFill>
                  <a:schemeClr val="tx1"/>
                </a:solidFill>
              </a:rPr>
              <a:t>Concerned with crimes, and its penalties usually involve fines or imprisonment, or both. </a:t>
            </a:r>
          </a:p>
          <a:p>
            <a:pPr marL="800100" lvl="1" indent="-342900" algn="just">
              <a:lnSpc>
                <a:spcPct val="100000"/>
              </a:lnSpc>
              <a:spcBef>
                <a:spcPts val="0"/>
              </a:spcBef>
              <a:buFont typeface="Arial"/>
              <a:buChar char="•"/>
            </a:pPr>
            <a:r>
              <a:rPr lang="en-US" sz="1800" dirty="0" smtClean="0">
                <a:solidFill>
                  <a:schemeClr val="tx1"/>
                </a:solidFill>
              </a:rPr>
              <a:t>Civil law (also called tort):</a:t>
            </a:r>
          </a:p>
          <a:p>
            <a:pPr marL="1257300" lvl="2" indent="-342900" algn="just">
              <a:lnSpc>
                <a:spcPct val="100000"/>
              </a:lnSpc>
              <a:spcBef>
                <a:spcPts val="0"/>
              </a:spcBef>
              <a:buFont typeface="Arial"/>
              <a:buChar char="•"/>
            </a:pPr>
            <a:r>
              <a:rPr lang="en-US" sz="1800" dirty="0" smtClean="0"/>
              <a:t>Focuses on correcting situations in which entities have been harmed and an economic award can help. </a:t>
            </a:r>
          </a:p>
          <a:p>
            <a:pPr marL="1257300" lvl="2" indent="-342900" algn="just">
              <a:lnSpc>
                <a:spcPct val="100000"/>
              </a:lnSpc>
              <a:spcBef>
                <a:spcPts val="0"/>
              </a:spcBef>
              <a:buFont typeface="Arial"/>
              <a:buChar char="•"/>
            </a:pPr>
            <a:r>
              <a:rPr lang="en-US" sz="1800" dirty="0" smtClean="0"/>
              <a:t>Imprisonment is not possible in civil law. </a:t>
            </a:r>
          </a:p>
          <a:p>
            <a:pPr marL="1257300" lvl="2" indent="-342900" algn="just">
              <a:lnSpc>
                <a:spcPct val="100000"/>
              </a:lnSpc>
              <a:spcBef>
                <a:spcPts val="0"/>
              </a:spcBef>
              <a:buFont typeface="Arial"/>
              <a:buChar char="•"/>
            </a:pPr>
            <a:r>
              <a:rPr lang="en-US" sz="1800" dirty="0" smtClean="0"/>
              <a:t>For example: suing for patent infringement.</a:t>
            </a:r>
          </a:p>
          <a:p>
            <a:pPr marL="800100" lvl="1" indent="-342900" algn="just">
              <a:lnSpc>
                <a:spcPct val="100000"/>
              </a:lnSpc>
              <a:spcBef>
                <a:spcPts val="0"/>
              </a:spcBef>
              <a:buFont typeface="Arial"/>
              <a:buChar char="•"/>
            </a:pPr>
            <a:r>
              <a:rPr lang="en-US" sz="1800" dirty="0" smtClean="0"/>
              <a:t>Administrative law:</a:t>
            </a:r>
          </a:p>
          <a:p>
            <a:pPr marL="1257300" lvl="2" indent="-342900" algn="just">
              <a:lnSpc>
                <a:spcPct val="100000"/>
              </a:lnSpc>
              <a:spcBef>
                <a:spcPts val="0"/>
              </a:spcBef>
              <a:buFont typeface="Arial"/>
              <a:buChar char="•"/>
            </a:pPr>
            <a:r>
              <a:rPr lang="en-US" sz="1800" dirty="0" smtClean="0"/>
              <a:t>Involves government agencies enforcing regulations. </a:t>
            </a:r>
          </a:p>
          <a:p>
            <a:pPr marL="1257300" lvl="2" indent="-342900" algn="just">
              <a:lnSpc>
                <a:spcPct val="100000"/>
              </a:lnSpc>
              <a:spcBef>
                <a:spcPts val="0"/>
              </a:spcBef>
              <a:buFont typeface="Arial"/>
              <a:buChar char="•"/>
            </a:pPr>
            <a:r>
              <a:rPr lang="en-US" sz="1800" dirty="0" smtClean="0"/>
              <a:t>For example: a company might owe its employees vacation pay.</a:t>
            </a:r>
            <a:endParaRPr lang="en-US" sz="1800" dirty="0"/>
          </a:p>
        </p:txBody>
      </p:sp>
      <p:sp>
        <p:nvSpPr>
          <p:cNvPr id="84994" name="Rectangle 2"/>
          <p:cNvSpPr>
            <a:spLocks noGrp="1" noChangeArrowheads="1"/>
          </p:cNvSpPr>
          <p:nvPr>
            <p:ph type="title"/>
          </p:nvPr>
        </p:nvSpPr>
        <p:spPr>
          <a:xfrm>
            <a:off x="1364343" y="104112"/>
            <a:ext cx="7601682" cy="679665"/>
          </a:xfrm>
        </p:spPr>
        <p:txBody>
          <a:bodyPr/>
          <a:lstStyle/>
          <a:p>
            <a:r>
              <a:rPr lang="en-US" sz="1800" dirty="0" smtClean="0"/>
              <a:t>Laws and Ethics</a:t>
            </a:r>
            <a:br>
              <a:rPr lang="en-US" sz="1800" dirty="0" smtClean="0"/>
            </a:br>
            <a:r>
              <a:rPr lang="en-US" dirty="0" smtClean="0"/>
              <a:t>Laws</a:t>
            </a:r>
            <a:endParaRPr lang="en-US" dirty="0"/>
          </a:p>
        </p:txBody>
      </p:sp>
    </p:spTree>
    <p:extLst>
      <p:ext uri="{BB962C8B-B14F-4D97-AF65-F5344CB8AC3E}">
        <p14:creationId xmlns:p14="http://schemas.microsoft.com/office/powerpoint/2010/main" val="2908521844"/>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9" name="Rectangle 3"/>
          <p:cNvSpPr>
            <a:spLocks noGrp="1" noChangeArrowheads="1"/>
          </p:cNvSpPr>
          <p:nvPr>
            <p:ph type="body" sz="quarter" idx="10"/>
          </p:nvPr>
        </p:nvSpPr>
        <p:spPr>
          <a:xfrm>
            <a:off x="740229" y="1160535"/>
            <a:ext cx="8223476" cy="4209751"/>
          </a:xfrm>
        </p:spPr>
        <p:txBody>
          <a:bodyPr/>
          <a:lstStyle/>
          <a:p>
            <a:pPr algn="just"/>
            <a:r>
              <a:rPr lang="en-US" dirty="0" smtClean="0"/>
              <a:t>Ethics is a standard that is higher than the law. </a:t>
            </a:r>
          </a:p>
          <a:p>
            <a:pPr algn="just"/>
            <a:r>
              <a:rPr lang="en-US" dirty="0" smtClean="0"/>
              <a:t>It is a set of moral principles that govern civil behavior and are often referred to as codes of ethics. </a:t>
            </a:r>
          </a:p>
          <a:p>
            <a:pPr algn="just"/>
            <a:r>
              <a:rPr lang="en-US" dirty="0" smtClean="0"/>
              <a:t>Ethical principles are often the foundation of many of the laws currently in place. </a:t>
            </a:r>
          </a:p>
          <a:p>
            <a:pPr algn="just"/>
            <a:r>
              <a:rPr lang="en-US" dirty="0" smtClean="0"/>
              <a:t>Individuals that violate the code of ethics can face consequences such as loss of certification, loss of employment, and even prosecution by criminal or civil court. </a:t>
            </a:r>
            <a:endParaRPr lang="en-US" dirty="0"/>
          </a:p>
        </p:txBody>
      </p:sp>
      <p:sp>
        <p:nvSpPr>
          <p:cNvPr id="86018" name="Rectangle 2"/>
          <p:cNvSpPr>
            <a:spLocks noGrp="1" noChangeArrowheads="1"/>
          </p:cNvSpPr>
          <p:nvPr>
            <p:ph type="title"/>
          </p:nvPr>
        </p:nvSpPr>
        <p:spPr>
          <a:xfrm>
            <a:off x="1306286" y="89598"/>
            <a:ext cx="7659739" cy="838200"/>
          </a:xfrm>
        </p:spPr>
        <p:txBody>
          <a:bodyPr/>
          <a:lstStyle/>
          <a:p>
            <a:r>
              <a:rPr lang="en-US" sz="1800" dirty="0"/>
              <a:t>Laws and Ethics</a:t>
            </a:r>
            <a:br>
              <a:rPr lang="en-US" sz="1800" dirty="0"/>
            </a:br>
            <a:r>
              <a:rPr lang="en-US" dirty="0" smtClean="0"/>
              <a:t>Ethics</a:t>
            </a:r>
            <a:endParaRPr lang="en-US" dirty="0"/>
          </a:p>
        </p:txBody>
      </p:sp>
    </p:spTree>
    <p:extLst>
      <p:ext uri="{BB962C8B-B14F-4D97-AF65-F5344CB8AC3E}">
        <p14:creationId xmlns:p14="http://schemas.microsoft.com/office/powerpoint/2010/main" val="3924285078"/>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3" name="Rectangle 3"/>
          <p:cNvSpPr>
            <a:spLocks noGrp="1" noChangeArrowheads="1"/>
          </p:cNvSpPr>
          <p:nvPr>
            <p:ph type="body" sz="quarter" idx="10"/>
          </p:nvPr>
        </p:nvSpPr>
        <p:spPr>
          <a:xfrm>
            <a:off x="595085" y="1124734"/>
            <a:ext cx="8223477" cy="4114926"/>
          </a:xfrm>
        </p:spPr>
        <p:txBody>
          <a:bodyPr/>
          <a:lstStyle/>
          <a:p>
            <a:pPr marL="0" indent="0" algn="just">
              <a:buNone/>
            </a:pPr>
            <a:r>
              <a:rPr lang="en-US" dirty="0" smtClean="0"/>
              <a:t>The information security profession has a number of formalized codes:</a:t>
            </a:r>
          </a:p>
          <a:p>
            <a:pPr marL="236538" lvl="1" indent="-236538" algn="just">
              <a:spcBef>
                <a:spcPts val="1480"/>
              </a:spcBef>
              <a:buFont typeface="Wingdings" charset="0"/>
              <a:buChar char="§"/>
            </a:pPr>
            <a:r>
              <a:rPr lang="en-US" sz="2200" dirty="0">
                <a:cs typeface="ＭＳ Ｐゴシック" charset="0"/>
              </a:rPr>
              <a:t>International Information Systems Security Certification Consortium, </a:t>
            </a:r>
            <a:r>
              <a:rPr lang="en-US" sz="2200" dirty="0" err="1">
                <a:cs typeface="ＭＳ Ｐゴシック" charset="0"/>
              </a:rPr>
              <a:t>Inc</a:t>
            </a:r>
            <a:r>
              <a:rPr lang="en-US" sz="2200" dirty="0">
                <a:cs typeface="ＭＳ Ｐゴシック" charset="0"/>
              </a:rPr>
              <a:t> (ISC)2 Code of Ethics</a:t>
            </a:r>
          </a:p>
          <a:p>
            <a:pPr marL="236538" lvl="1" indent="-236538" algn="just">
              <a:spcBef>
                <a:spcPts val="1480"/>
              </a:spcBef>
              <a:buFont typeface="Wingdings" charset="0"/>
              <a:buChar char="§"/>
            </a:pPr>
            <a:r>
              <a:rPr lang="en-US" sz="2200" dirty="0">
                <a:cs typeface="ＭＳ Ｐゴシック" charset="0"/>
              </a:rPr>
              <a:t>Computer Ethics Institute (CEI)</a:t>
            </a:r>
          </a:p>
          <a:p>
            <a:pPr marL="236538" lvl="1" indent="-236538" algn="just">
              <a:spcBef>
                <a:spcPts val="1480"/>
              </a:spcBef>
              <a:buFont typeface="Wingdings" charset="0"/>
              <a:buChar char="§"/>
            </a:pPr>
            <a:r>
              <a:rPr lang="en-US" sz="2200" dirty="0">
                <a:cs typeface="ＭＳ Ｐゴシック" charset="0"/>
              </a:rPr>
              <a:t>Internet Activities Board (IAB)</a:t>
            </a:r>
          </a:p>
          <a:p>
            <a:pPr marL="236538" lvl="1" indent="-236538" algn="just">
              <a:spcBef>
                <a:spcPts val="1480"/>
              </a:spcBef>
              <a:buFont typeface="Wingdings" charset="0"/>
              <a:buChar char="§"/>
            </a:pPr>
            <a:r>
              <a:rPr lang="en-US" sz="2200" dirty="0">
                <a:cs typeface="ＭＳ Ｐゴシック" charset="0"/>
              </a:rPr>
              <a:t>Generally Accepted System Security Principles (GASSP)</a:t>
            </a:r>
          </a:p>
        </p:txBody>
      </p:sp>
      <p:sp>
        <p:nvSpPr>
          <p:cNvPr id="87042" name="Rectangle 2"/>
          <p:cNvSpPr>
            <a:spLocks noGrp="1" noChangeArrowheads="1"/>
          </p:cNvSpPr>
          <p:nvPr>
            <p:ph type="title"/>
          </p:nvPr>
        </p:nvSpPr>
        <p:spPr>
          <a:xfrm>
            <a:off x="1146629" y="394392"/>
            <a:ext cx="7819396" cy="461951"/>
          </a:xfrm>
        </p:spPr>
        <p:txBody>
          <a:bodyPr/>
          <a:lstStyle/>
          <a:p>
            <a:r>
              <a:rPr lang="en-US" sz="1800" dirty="0"/>
              <a:t/>
            </a:r>
            <a:br>
              <a:rPr lang="en-US" sz="1800" dirty="0"/>
            </a:br>
            <a:r>
              <a:rPr lang="en-US" dirty="0" err="1" smtClean="0"/>
              <a:t>Ethics</a:t>
            </a:r>
            <a:r>
              <a:rPr lang="en-US" dirty="0" smtClean="0"/>
              <a:t> </a:t>
            </a:r>
            <a:r>
              <a:rPr lang="en-US" dirty="0"/>
              <a:t>Cont.</a:t>
            </a:r>
          </a:p>
        </p:txBody>
      </p:sp>
    </p:spTree>
    <p:extLst>
      <p:ext uri="{BB962C8B-B14F-4D97-AF65-F5344CB8AC3E}">
        <p14:creationId xmlns:p14="http://schemas.microsoft.com/office/powerpoint/2010/main" val="480742681"/>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76675" name="Rectangle 3"/>
          <p:cNvSpPr>
            <a:spLocks noGrp="1" noChangeArrowheads="1"/>
          </p:cNvSpPr>
          <p:nvPr>
            <p:ph type="body" sz="quarter" idx="10"/>
          </p:nvPr>
        </p:nvSpPr>
        <p:spPr>
          <a:xfrm>
            <a:off x="478970" y="984648"/>
            <a:ext cx="8412163" cy="4400152"/>
          </a:xfrm>
        </p:spPr>
        <p:txBody>
          <a:bodyPr/>
          <a:lstStyle/>
          <a:p>
            <a:pPr algn="just"/>
            <a:r>
              <a:rPr lang="en-US" dirty="0" smtClean="0"/>
              <a:t>Code of Ethics Preamble</a:t>
            </a:r>
          </a:p>
          <a:p>
            <a:pPr lvl="1" algn="just"/>
            <a:r>
              <a:rPr lang="ja-JP" altLang="en-US" dirty="0" smtClean="0"/>
              <a:t>“</a:t>
            </a:r>
            <a:r>
              <a:rPr lang="en-US" dirty="0" smtClean="0"/>
              <a:t>Safety of the commonwealth, duty to our principals, and to each other requires that we adhere, and be seen to adhere, to the highest ethical standards of behavior. Therefore, strict adherence to this Code is a condition of certification.</a:t>
            </a:r>
            <a:r>
              <a:rPr lang="ja-JP" altLang="en-US" dirty="0" smtClean="0"/>
              <a:t>”</a:t>
            </a:r>
            <a:endParaRPr lang="en-US" dirty="0" smtClean="0"/>
          </a:p>
          <a:p>
            <a:pPr algn="just"/>
            <a:r>
              <a:rPr lang="en-US" dirty="0" smtClean="0"/>
              <a:t>Code of Ethics Canons</a:t>
            </a:r>
          </a:p>
          <a:p>
            <a:pPr marL="800100" lvl="1" indent="-342900" algn="just">
              <a:buFont typeface="Arial"/>
              <a:buChar char="•"/>
            </a:pPr>
            <a:r>
              <a:rPr lang="en-US" dirty="0" smtClean="0"/>
              <a:t>Protect society, the commonwealth, and the infrastructure.</a:t>
            </a:r>
          </a:p>
          <a:p>
            <a:pPr marL="800100" lvl="1" indent="-342900" algn="just">
              <a:buFont typeface="Arial"/>
              <a:buChar char="•"/>
            </a:pPr>
            <a:r>
              <a:rPr lang="en-US" dirty="0" smtClean="0"/>
              <a:t>Act honorably, honestly, justly, responsibly, and legally.</a:t>
            </a:r>
          </a:p>
          <a:p>
            <a:pPr marL="800100" lvl="1" indent="-342900" algn="just">
              <a:buFont typeface="Arial"/>
              <a:buChar char="•"/>
            </a:pPr>
            <a:r>
              <a:rPr lang="en-US" dirty="0" smtClean="0"/>
              <a:t>Provide diligent and competent service to principals.</a:t>
            </a:r>
          </a:p>
          <a:p>
            <a:pPr marL="800100" lvl="1" indent="-342900" algn="just">
              <a:buFont typeface="Arial"/>
              <a:buChar char="•"/>
            </a:pPr>
            <a:r>
              <a:rPr lang="en-US" dirty="0" smtClean="0"/>
              <a:t>Advance and protect the profession.</a:t>
            </a:r>
          </a:p>
        </p:txBody>
      </p:sp>
      <p:sp>
        <p:nvSpPr>
          <p:cNvPr id="88066" name="Rectangle 2"/>
          <p:cNvSpPr>
            <a:spLocks noGrp="1" noChangeArrowheads="1"/>
          </p:cNvSpPr>
          <p:nvPr>
            <p:ph type="title"/>
          </p:nvPr>
        </p:nvSpPr>
        <p:spPr>
          <a:xfrm>
            <a:off x="1204686" y="57127"/>
            <a:ext cx="7775854" cy="668587"/>
          </a:xfrm>
        </p:spPr>
        <p:txBody>
          <a:bodyPr/>
          <a:lstStyle/>
          <a:p>
            <a:r>
              <a:rPr lang="en-US" dirty="0" smtClean="0"/>
              <a:t>Code of Ethics </a:t>
            </a:r>
            <a:endParaRPr lang="en-US" dirty="0"/>
          </a:p>
        </p:txBody>
      </p:sp>
    </p:spTree>
    <p:extLst>
      <p:ext uri="{BB962C8B-B14F-4D97-AF65-F5344CB8AC3E}">
        <p14:creationId xmlns:p14="http://schemas.microsoft.com/office/powerpoint/2010/main" val="4029829735"/>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76675" name="Rectangle 3"/>
          <p:cNvSpPr>
            <a:spLocks noGrp="1" noChangeArrowheads="1"/>
          </p:cNvSpPr>
          <p:nvPr>
            <p:ph type="body" sz="quarter" idx="10"/>
          </p:nvPr>
        </p:nvSpPr>
        <p:spPr>
          <a:xfrm>
            <a:off x="355827" y="999160"/>
            <a:ext cx="8578850" cy="4889286"/>
          </a:xfrm>
        </p:spPr>
        <p:txBody>
          <a:bodyPr/>
          <a:lstStyle/>
          <a:p>
            <a:pPr algn="just"/>
            <a:r>
              <a:rPr lang="en-US" dirty="0"/>
              <a:t>Different countries have different legal standards. In most countries and courts, to successfully prosecute an individual, it is necessary to establish motive, opportunity, and means. </a:t>
            </a:r>
          </a:p>
          <a:p>
            <a:pPr algn="just"/>
            <a:r>
              <a:rPr lang="en-US" dirty="0"/>
              <a:t>Motive answers the question of why a person committed the illegal act. </a:t>
            </a:r>
            <a:endParaRPr lang="en-US" dirty="0" smtClean="0"/>
          </a:p>
          <a:p>
            <a:pPr algn="just"/>
            <a:r>
              <a:rPr lang="en-US" dirty="0"/>
              <a:t>Opportunity answers the question of when and where the person committed the crime. </a:t>
            </a:r>
            <a:endParaRPr lang="en-US" dirty="0" smtClean="0"/>
          </a:p>
          <a:p>
            <a:pPr algn="just"/>
            <a:r>
              <a:rPr lang="en-US" dirty="0"/>
              <a:t>Means answers the question of how the person committed the crime. </a:t>
            </a:r>
            <a:endParaRPr lang="en-US" dirty="0" smtClean="0"/>
          </a:p>
          <a:p>
            <a:pPr algn="just"/>
            <a:r>
              <a:rPr lang="en-US" dirty="0"/>
              <a:t>Establishing motive, opportunity, and means is a standard for finding and prosecuting individuals of all types of crimes</a:t>
            </a:r>
            <a:r>
              <a:rPr lang="en-US" dirty="0" smtClean="0"/>
              <a:t>.</a:t>
            </a:r>
          </a:p>
          <a:p>
            <a:endParaRPr lang="en-US" dirty="0"/>
          </a:p>
        </p:txBody>
      </p:sp>
      <p:sp>
        <p:nvSpPr>
          <p:cNvPr id="88066" name="Rectangle 2"/>
          <p:cNvSpPr>
            <a:spLocks noGrp="1" noChangeArrowheads="1"/>
          </p:cNvSpPr>
          <p:nvPr>
            <p:ph type="title"/>
          </p:nvPr>
        </p:nvSpPr>
        <p:spPr>
          <a:xfrm>
            <a:off x="1248229" y="57132"/>
            <a:ext cx="7717796" cy="838200"/>
          </a:xfrm>
        </p:spPr>
        <p:txBody>
          <a:bodyPr/>
          <a:lstStyle/>
          <a:p>
            <a:r>
              <a:rPr lang="en-US" sz="1800" dirty="0" smtClean="0"/>
              <a:t>Responding to a Security Breach</a:t>
            </a:r>
            <a:r>
              <a:rPr lang="en-US" sz="1800" dirty="0"/>
              <a:t/>
            </a:r>
            <a:br>
              <a:rPr lang="en-US" sz="1800" dirty="0"/>
            </a:br>
            <a:r>
              <a:rPr lang="en-US" dirty="0" smtClean="0"/>
              <a:t>Motive, Opportunity, and Means</a:t>
            </a:r>
            <a:endParaRPr lang="en-US" dirty="0"/>
          </a:p>
        </p:txBody>
      </p:sp>
    </p:spTree>
    <p:extLst>
      <p:ext uri="{BB962C8B-B14F-4D97-AF65-F5344CB8AC3E}">
        <p14:creationId xmlns:p14="http://schemas.microsoft.com/office/powerpoint/2010/main" val="597350683"/>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76675" name="Rectangle 3"/>
          <p:cNvSpPr>
            <a:spLocks noGrp="1" noChangeArrowheads="1"/>
          </p:cNvSpPr>
          <p:nvPr>
            <p:ph type="body" sz="quarter" idx="10"/>
          </p:nvPr>
        </p:nvSpPr>
        <p:spPr>
          <a:xfrm>
            <a:off x="856342" y="682171"/>
            <a:ext cx="8179935" cy="4673600"/>
          </a:xfrm>
        </p:spPr>
        <p:txBody>
          <a:bodyPr/>
          <a:lstStyle/>
          <a:p>
            <a:pPr algn="just"/>
            <a:r>
              <a:rPr lang="en-US" dirty="0"/>
              <a:t>The process of collecting data must be done precisely and quickly. </a:t>
            </a:r>
            <a:endParaRPr lang="en-US" dirty="0" smtClean="0"/>
          </a:p>
          <a:p>
            <a:pPr algn="just"/>
            <a:r>
              <a:rPr lang="en-US" dirty="0" smtClean="0"/>
              <a:t>When </a:t>
            </a:r>
            <a:r>
              <a:rPr lang="en-US" dirty="0"/>
              <a:t>a security breach occurs, it is necessary to isolate the infected system immediately</a:t>
            </a:r>
            <a:r>
              <a:rPr lang="en-US" dirty="0" smtClean="0"/>
              <a:t>.</a:t>
            </a:r>
          </a:p>
          <a:p>
            <a:pPr algn="just"/>
            <a:r>
              <a:rPr lang="en-US" dirty="0"/>
              <a:t>After data is collected, but before equipment is disconnected, it is necessary to photograph the equipment in place. </a:t>
            </a:r>
            <a:endParaRPr lang="en-US" dirty="0" smtClean="0"/>
          </a:p>
          <a:p>
            <a:pPr algn="just"/>
            <a:r>
              <a:rPr lang="en-US" dirty="0"/>
              <a:t>If security protocols are established and followed, organizations can minimize the loss and damages resulting from attacks</a:t>
            </a:r>
            <a:r>
              <a:rPr lang="en-US" dirty="0" smtClean="0"/>
              <a:t>.</a:t>
            </a:r>
          </a:p>
          <a:p>
            <a:endParaRPr lang="en-US" dirty="0"/>
          </a:p>
        </p:txBody>
      </p:sp>
      <p:sp>
        <p:nvSpPr>
          <p:cNvPr id="88066" name="Rectangle 2"/>
          <p:cNvSpPr>
            <a:spLocks noGrp="1" noChangeArrowheads="1"/>
          </p:cNvSpPr>
          <p:nvPr>
            <p:ph type="title"/>
          </p:nvPr>
        </p:nvSpPr>
        <p:spPr>
          <a:xfrm>
            <a:off x="1306286" y="71646"/>
            <a:ext cx="7659739" cy="508933"/>
          </a:xfrm>
        </p:spPr>
        <p:txBody>
          <a:bodyPr/>
          <a:lstStyle/>
          <a:p>
            <a:r>
              <a:rPr lang="en-US" sz="1800" dirty="0"/>
              <a:t/>
            </a:r>
            <a:br>
              <a:rPr lang="en-US" sz="1800" dirty="0"/>
            </a:br>
            <a:r>
              <a:rPr lang="en-US" dirty="0" smtClean="0"/>
              <a:t>Collecting Data</a:t>
            </a:r>
            <a:endParaRPr lang="en-US" dirty="0"/>
          </a:p>
        </p:txBody>
      </p:sp>
    </p:spTree>
    <p:extLst>
      <p:ext uri="{BB962C8B-B14F-4D97-AF65-F5344CB8AC3E}">
        <p14:creationId xmlns:p14="http://schemas.microsoft.com/office/powerpoint/2010/main" val="1519486299"/>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348345" y="2244436"/>
            <a:ext cx="5029200" cy="923330"/>
          </a:xfrm>
          <a:prstGeom prst="rect">
            <a:avLst/>
          </a:prstGeom>
          <a:noFill/>
        </p:spPr>
        <p:txBody>
          <a:bodyPr wrap="square" rtlCol="0">
            <a:spAutoFit/>
          </a:bodyPr>
          <a:lstStyle/>
          <a:p>
            <a:r>
              <a:rPr lang="en-GB" sz="6000" b="1" dirty="0" smtClean="0"/>
              <a:t>Questions?</a:t>
            </a:r>
            <a:endParaRPr lang="en-US" sz="6000" b="1" dirty="0"/>
          </a:p>
        </p:txBody>
      </p:sp>
    </p:spTree>
    <p:extLst>
      <p:ext uri="{BB962C8B-B14F-4D97-AF65-F5344CB8AC3E}">
        <p14:creationId xmlns:p14="http://schemas.microsoft.com/office/powerpoint/2010/main" val="511928164"/>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theme/theme1.xml><?xml version="1.0" encoding="utf-8"?>
<a:theme xmlns:a="http://schemas.openxmlformats.org/drawingml/2006/main" name="PPT-TMPLT-WHT_C">
  <a:themeElements>
    <a:clrScheme name="PPT-TMPLT-WHT_C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fontScheme name="PPT-TMPLT-WHT_C">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PPT-TMPLT-WHT_C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NetAcad-4F_PPT-WHT_060408">
  <a:themeElements>
    <a:clrScheme name="Oct_2006_Cisco White Template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fontScheme name="Oct_2006_Cisco White Template">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Oct_2006_Cisco White Template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24439</TotalTime>
  <Pages>28</Pages>
  <Words>6205</Words>
  <Application>Microsoft Office PowerPoint</Application>
  <PresentationFormat>On-screen Show (4:3)</PresentationFormat>
  <Paragraphs>635</Paragraphs>
  <Slides>112</Slides>
  <Notes>18</Notes>
  <HiddenSlides>1</HiddenSlides>
  <MMClips>0</MMClips>
  <ScaleCrop>false</ScaleCrop>
  <HeadingPairs>
    <vt:vector size="4" baseType="variant">
      <vt:variant>
        <vt:lpstr>Theme</vt:lpstr>
      </vt:variant>
      <vt:variant>
        <vt:i4>2</vt:i4>
      </vt:variant>
      <vt:variant>
        <vt:lpstr>Slide Titles</vt:lpstr>
      </vt:variant>
      <vt:variant>
        <vt:i4>112</vt:i4>
      </vt:variant>
    </vt:vector>
  </HeadingPairs>
  <TitlesOfParts>
    <vt:vector size="114" baseType="lpstr">
      <vt:lpstr>PPT-TMPLT-WHT_C</vt:lpstr>
      <vt:lpstr>NetAcad-4F_PPT-WHT_060408</vt:lpstr>
      <vt:lpstr>Lec4&amp;5: Managing a Secure Network</vt:lpstr>
      <vt:lpstr>Objectives </vt:lpstr>
      <vt:lpstr>Content</vt:lpstr>
      <vt:lpstr>Principles of Secure Network Design</vt:lpstr>
      <vt:lpstr> Secure End-to-End Network Approach</vt:lpstr>
      <vt:lpstr> Security Policies</vt:lpstr>
      <vt:lpstr> Security Policies Cont.</vt:lpstr>
      <vt:lpstr> Avoid Wrong Assumptions</vt:lpstr>
      <vt:lpstr> Avoid Wrong Assumptions Cont.</vt:lpstr>
      <vt:lpstr> Identifying Threats</vt:lpstr>
      <vt:lpstr>Risk Analysis in IT</vt:lpstr>
      <vt:lpstr> Risk Analysis in IT Cont.</vt:lpstr>
      <vt:lpstr> Risk Analysis in IT Cont.</vt:lpstr>
      <vt:lpstr>Risk Analysis in IT Cont.</vt:lpstr>
      <vt:lpstr> Single Loss Expectancy Quantitative Risk Analysis</vt:lpstr>
      <vt:lpstr> Single Loss Expectancy Quantitative Risk Analysis Cont.</vt:lpstr>
      <vt:lpstr> Single Loss Expectancy Quantitative Risk Analysis Cont.</vt:lpstr>
      <vt:lpstr>Single Loss Expectancy Quantitative Risk Analysis Cont.</vt:lpstr>
      <vt:lpstr> Annualized Rate of Occurrence Quantitative Risk Analysis</vt:lpstr>
      <vt:lpstr> Annualized Rate of Occurrence Quantitative Risk Analysis Cont.</vt:lpstr>
      <vt:lpstr> Quantitative Risk Analysis</vt:lpstr>
      <vt:lpstr>Methods of Handling Risks</vt:lpstr>
      <vt:lpstr> Risk Management</vt:lpstr>
      <vt:lpstr> Risk Management Cont.</vt:lpstr>
      <vt:lpstr> Risk Management Cont.</vt:lpstr>
      <vt:lpstr>Security Architecture</vt:lpstr>
      <vt:lpstr> Borderless Networks</vt:lpstr>
      <vt:lpstr> SecureX Security Architecture</vt:lpstr>
      <vt:lpstr> SecureX Security Architecture Cont.</vt:lpstr>
      <vt:lpstr> Centralized Context-Aware</vt:lpstr>
      <vt:lpstr> Centralized Context-Aware</vt:lpstr>
      <vt:lpstr> Cisco Security Intelligence Operations</vt:lpstr>
      <vt:lpstr> Cisco Security Intelligence Operations Cont.</vt:lpstr>
      <vt:lpstr> SecureX Products</vt:lpstr>
      <vt:lpstr> Cisco Secure Edge and Branch</vt:lpstr>
      <vt:lpstr> Cisco Secure Edge and Branch Cont.</vt:lpstr>
      <vt:lpstr> Secure Email and Web</vt:lpstr>
      <vt:lpstr> SecureX Products</vt:lpstr>
      <vt:lpstr> Secure Mobility</vt:lpstr>
      <vt:lpstr> Secure Data Center and Virtualization</vt:lpstr>
      <vt:lpstr> Network Security Services</vt:lpstr>
      <vt:lpstr> Network Security Services Cont.</vt:lpstr>
      <vt:lpstr>Operations Security</vt:lpstr>
      <vt:lpstr> Operations Security</vt:lpstr>
      <vt:lpstr> Operations Security Team</vt:lpstr>
      <vt:lpstr> Operations Security Team Cont.</vt:lpstr>
      <vt:lpstr> Separation of Duties</vt:lpstr>
      <vt:lpstr> Rotation of Duties</vt:lpstr>
      <vt:lpstr> Trusted Recovery</vt:lpstr>
      <vt:lpstr> Configuration and Change Control</vt:lpstr>
      <vt:lpstr> Configuration and Change Control Cont.</vt:lpstr>
      <vt:lpstr>Network Security Testing</vt:lpstr>
      <vt:lpstr> Network Security Testing</vt:lpstr>
      <vt:lpstr> Network Security Tests</vt:lpstr>
      <vt:lpstr> Network Security Tests Cont.</vt:lpstr>
      <vt:lpstr> Network Security Tests Cont.</vt:lpstr>
      <vt:lpstr> Network Security Tests Cont.</vt:lpstr>
      <vt:lpstr> Applying Network Test Results</vt:lpstr>
      <vt:lpstr> Network Testing Tools</vt:lpstr>
      <vt:lpstr>Questions?</vt:lpstr>
      <vt:lpstr>Business Continuity and Business Planning</vt:lpstr>
      <vt:lpstr> Business Continuity Planning</vt:lpstr>
      <vt:lpstr> Disaster Recovery</vt:lpstr>
      <vt:lpstr> Recovery Plans</vt:lpstr>
      <vt:lpstr> Redundancy</vt:lpstr>
      <vt:lpstr> Secure Copy</vt:lpstr>
      <vt:lpstr> Secure Copy Cont.</vt:lpstr>
      <vt:lpstr> SCP Server Configuration</vt:lpstr>
      <vt:lpstr> SCP Server Configuration Cont.</vt:lpstr>
      <vt:lpstr> SCP Server Configuration Cont.</vt:lpstr>
      <vt:lpstr> SCP Server Configuration Cont.</vt:lpstr>
      <vt:lpstr> SCP Server Configuration Cont.</vt:lpstr>
      <vt:lpstr> SCP Server Configuration Cont.</vt:lpstr>
      <vt:lpstr> SCP Server Configuration Cont.</vt:lpstr>
      <vt:lpstr>System Development Life Cycle</vt:lpstr>
      <vt:lpstr> System Life Cycle</vt:lpstr>
      <vt:lpstr> Phases of SCLC</vt:lpstr>
      <vt:lpstr> Phases of SCLC Cont.</vt:lpstr>
      <vt:lpstr> Initiation</vt:lpstr>
      <vt:lpstr> Acquisition and Development</vt:lpstr>
      <vt:lpstr> Implementation Phase</vt:lpstr>
      <vt:lpstr> Operations and Maintenance</vt:lpstr>
      <vt:lpstr> Disposition Phase</vt:lpstr>
      <vt:lpstr>Developing a Comprehensive Security Policy</vt:lpstr>
      <vt:lpstr> Secure Network Life Cycle</vt:lpstr>
      <vt:lpstr> Security Policy</vt:lpstr>
      <vt:lpstr> Security Policy Audience</vt:lpstr>
      <vt:lpstr> Security Policy Hierarchy</vt:lpstr>
      <vt:lpstr> Governing Policy</vt:lpstr>
      <vt:lpstr> Technical Policy</vt:lpstr>
      <vt:lpstr> End User Policies</vt:lpstr>
      <vt:lpstr> Security Policy Documents</vt:lpstr>
      <vt:lpstr> Standard Documents</vt:lpstr>
      <vt:lpstr> Guideline Documents</vt:lpstr>
      <vt:lpstr> Procedure Documents</vt:lpstr>
      <vt:lpstr> Organizational Reporting Structure</vt:lpstr>
      <vt:lpstr>Roles and Responsibilities Common Executive Titles</vt:lpstr>
      <vt:lpstr> Common Executive Titles</vt:lpstr>
      <vt:lpstr>Security Awareness and Training Security Awareness Program</vt:lpstr>
      <vt:lpstr> Security Awareness Program Cont.</vt:lpstr>
      <vt:lpstr>Awareness Campaigns</vt:lpstr>
      <vt:lpstr> Awareness Campaigns Cont.</vt:lpstr>
      <vt:lpstr> Security Training Course</vt:lpstr>
      <vt:lpstr> Security Training Course Cont.</vt:lpstr>
      <vt:lpstr> Educational Program</vt:lpstr>
      <vt:lpstr>Laws and Ethics Laws</vt:lpstr>
      <vt:lpstr>Laws and Ethics Ethics</vt:lpstr>
      <vt:lpstr> Ethics Cont.</vt:lpstr>
      <vt:lpstr>Code of Ethics </vt:lpstr>
      <vt:lpstr>Responding to a Security Breach Motive, Opportunity, and Means</vt:lpstr>
      <vt:lpstr> Collecting Data</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ITE PC v4.0 Chapter 1</dc:title>
  <dc:creator>Karen Alderson</dc:creator>
  <cp:lastModifiedBy>sc-cc</cp:lastModifiedBy>
  <cp:revision>1550</cp:revision>
  <cp:lastPrinted>1999-01-27T00:54:54Z</cp:lastPrinted>
  <dcterms:created xsi:type="dcterms:W3CDTF">2006-10-23T15:07:30Z</dcterms:created>
  <dcterms:modified xsi:type="dcterms:W3CDTF">2014-11-03T11:53:45Z</dcterms:modified>
</cp:coreProperties>
</file>