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66" r:id="rId2"/>
    <p:sldId id="256" r:id="rId3"/>
    <p:sldId id="265" r:id="rId4"/>
    <p:sldId id="262" r:id="rId5"/>
    <p:sldId id="257" r:id="rId6"/>
    <p:sldId id="263" r:id="rId7"/>
    <p:sldId id="260" r:id="rId8"/>
    <p:sldId id="264" r:id="rId9"/>
    <p:sldId id="259" r:id="rId10"/>
    <p:sldId id="261" r:id="rId11"/>
    <p:sldId id="258" r:id="rId1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3456" autoAdjust="0"/>
    <p:restoredTop sz="94660"/>
  </p:normalViewPr>
  <p:slideViewPr>
    <p:cSldViewPr snapToGrid="0">
      <p:cViewPr varScale="1">
        <p:scale>
          <a:sx n="63" d="100"/>
          <a:sy n="63" d="100"/>
        </p:scale>
        <p:origin x="9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C3DB4F-E296-4B7E-BB81-D456832AA165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C06D2B-1B58-4B7E-9461-17716FEE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1542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89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28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7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4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198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0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5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809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78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3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607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F6151-25D4-40B8-834D-DE801943D4C1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4478F-9612-42F4-8D18-84776966F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18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F15BE-DE78-4D4F-BB74-A7453A2201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Methodical Prediction of Fluctuating Timber Values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BF78BC-9B20-4321-B215-4687F31A44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0570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Sean Dugay</a:t>
            </a:r>
          </a:p>
          <a:p>
            <a:r>
              <a:rPr lang="en-GB" dirty="0" smtClean="0"/>
              <a:t>12/7/2019</a:t>
            </a:r>
            <a:endParaRPr lang="en-GB" dirty="0"/>
          </a:p>
          <a:p>
            <a:r>
              <a:rPr lang="en-GB" dirty="0"/>
              <a:t>Research Methods and GIS</a:t>
            </a:r>
          </a:p>
          <a:p>
            <a:r>
              <a:rPr lang="en-GB" dirty="0"/>
              <a:t>Pecha Kucha Presentation</a:t>
            </a:r>
          </a:p>
          <a:p>
            <a:r>
              <a:rPr lang="en-GB" dirty="0"/>
              <a:t>Chris House</a:t>
            </a:r>
          </a:p>
        </p:txBody>
      </p:sp>
      <p:pic>
        <p:nvPicPr>
          <p:cNvPr id="4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78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latin typeface="+mn-lt"/>
              </a:rPr>
              <a:t>Identification of </a:t>
            </a:r>
            <a:r>
              <a:rPr lang="en-GB" sz="4400" b="1" dirty="0">
                <a:latin typeface="+mn-lt"/>
              </a:rPr>
              <a:t>P</a:t>
            </a:r>
            <a:r>
              <a:rPr lang="en-GB" sz="4400" b="1" dirty="0" smtClean="0">
                <a:latin typeface="+mn-lt"/>
              </a:rPr>
              <a:t>roblem </a:t>
            </a:r>
            <a:endParaRPr lang="en-GB"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Inaccuracy of building </a:t>
            </a:r>
            <a:r>
              <a:rPr lang="en-GB" dirty="0" smtClean="0"/>
              <a:t>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Forecast of costs over a long term </a:t>
            </a:r>
            <a:r>
              <a:rPr lang="en-GB" dirty="0" smtClean="0"/>
              <a:t>build (2yrs+)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Confidence in projected costs</a:t>
            </a:r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Image result for probl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59479"/>
            <a:ext cx="3009900" cy="329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842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Aims and Objectives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Develop a formula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Accurate forecast/prediction of total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Accurate forecast/prediction of individual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Save </a:t>
            </a:r>
            <a:r>
              <a:rPr lang="en-GB" dirty="0" smtClean="0"/>
              <a:t>money and time over </a:t>
            </a:r>
            <a:r>
              <a:rPr lang="en-GB" dirty="0"/>
              <a:t>build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4545891"/>
            <a:ext cx="4111625" cy="199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361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What </a:t>
            </a:r>
            <a:r>
              <a:rPr lang="en-GB" sz="4400" b="1" dirty="0" smtClean="0">
                <a:latin typeface="+mn-lt"/>
              </a:rPr>
              <a:t>Are We Currently </a:t>
            </a:r>
            <a:r>
              <a:rPr lang="en-GB" sz="4400" b="1" dirty="0">
                <a:latin typeface="+mn-lt"/>
              </a:rPr>
              <a:t>D</a:t>
            </a:r>
            <a:r>
              <a:rPr lang="en-GB" sz="4400" b="1" dirty="0" smtClean="0">
                <a:latin typeface="+mn-lt"/>
              </a:rPr>
              <a:t>oing</a:t>
            </a:r>
            <a:r>
              <a:rPr lang="en-GB" sz="4400" b="1" dirty="0">
                <a:latin typeface="+mn-lt"/>
              </a:rPr>
              <a:t>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Mark up – 12-15</a:t>
            </a:r>
            <a:r>
              <a:rPr lang="en-GB" dirty="0" smtClean="0"/>
              <a:t>% Profit Margins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Inflation – 2.1</a:t>
            </a:r>
            <a:r>
              <a:rPr lang="en-GB" dirty="0" smtClean="0"/>
              <a:t>%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Lack of structure and forecast ability in building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Image result for construction estimat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3721259"/>
            <a:ext cx="4987925" cy="280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327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Thesis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>
            <a:normAutofit/>
          </a:bodyPr>
          <a:lstStyle/>
          <a:p>
            <a:r>
              <a:rPr lang="en-GB" sz="3200" dirty="0"/>
              <a:t>Methodical Prediction of Fluctuating Timber Values</a:t>
            </a:r>
          </a:p>
          <a:p>
            <a:endParaRPr lang="en-GB" sz="2000" dirty="0"/>
          </a:p>
          <a:p>
            <a:r>
              <a:rPr lang="en-GB" sz="2000" dirty="0" smtClean="0"/>
              <a:t>Can </a:t>
            </a:r>
            <a:r>
              <a:rPr lang="en-GB" sz="2000" dirty="0"/>
              <a:t>we can predict future values with clear understanding of the past</a:t>
            </a:r>
            <a:r>
              <a:rPr lang="en-GB" sz="2000" dirty="0" smtClean="0"/>
              <a:t>?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Image result for predic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8999"/>
            <a:ext cx="3810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3636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What</a:t>
            </a:r>
            <a:r>
              <a:rPr lang="en-GB" sz="4400" b="1" dirty="0"/>
              <a:t> </a:t>
            </a:r>
            <a:r>
              <a:rPr lang="en-GB" sz="4400" b="1" dirty="0" smtClean="0">
                <a:latin typeface="+mn-lt"/>
              </a:rPr>
              <a:t>Will We </a:t>
            </a:r>
            <a:r>
              <a:rPr lang="en-GB" sz="4400" b="1" dirty="0">
                <a:latin typeface="+mn-lt"/>
              </a:rPr>
              <a:t>D</a:t>
            </a:r>
            <a:r>
              <a:rPr lang="en-GB" sz="4400" b="1" dirty="0" smtClean="0">
                <a:latin typeface="+mn-lt"/>
              </a:rPr>
              <a:t>o </a:t>
            </a:r>
            <a:r>
              <a:rPr lang="en-GB" sz="4400" b="1" dirty="0">
                <a:latin typeface="+mn-lt"/>
              </a:rPr>
              <a:t>N</a:t>
            </a:r>
            <a:r>
              <a:rPr lang="en-GB" sz="4400" b="1" dirty="0" smtClean="0">
                <a:latin typeface="+mn-lt"/>
              </a:rPr>
              <a:t>ext</a:t>
            </a:r>
            <a:r>
              <a:rPr lang="en-GB" sz="4400" b="1" dirty="0">
                <a:latin typeface="+mn-lt"/>
              </a:rPr>
              <a:t>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r>
              <a:rPr lang="en-GB" dirty="0" smtClean="0"/>
              <a:t>Statistical analysis</a:t>
            </a:r>
          </a:p>
          <a:p>
            <a:r>
              <a:rPr lang="en-GB" dirty="0"/>
              <a:t>+</a:t>
            </a:r>
            <a:r>
              <a:rPr lang="en-GB" dirty="0" smtClean="0"/>
              <a:t> </a:t>
            </a:r>
          </a:p>
          <a:p>
            <a:r>
              <a:rPr lang="en-GB" dirty="0" smtClean="0"/>
              <a:t>Computer modelling</a:t>
            </a:r>
          </a:p>
          <a:p>
            <a:r>
              <a:rPr lang="en-GB" dirty="0" smtClean="0"/>
              <a:t>=</a:t>
            </a:r>
          </a:p>
          <a:p>
            <a:r>
              <a:rPr lang="en-GB" dirty="0" smtClean="0"/>
              <a:t>Increased forecasting accuracy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pon's Architects' and Builders' Price Book 201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898" y="4849531"/>
            <a:ext cx="1379186" cy="182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Office for National Statistics"/>
          <p:cNvSpPr>
            <a:spLocks noChangeAspect="1" noChangeArrowheads="1"/>
          </p:cNvSpPr>
          <p:nvPr/>
        </p:nvSpPr>
        <p:spPr bwMode="auto">
          <a:xfrm>
            <a:off x="155574" y="-144463"/>
            <a:ext cx="1764665" cy="176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4792" t="7408" r="63958" b="87284"/>
          <a:stretch/>
        </p:blipFill>
        <p:spPr>
          <a:xfrm>
            <a:off x="366204" y="3854965"/>
            <a:ext cx="2057400" cy="546100"/>
          </a:xfrm>
          <a:prstGeom prst="rect">
            <a:avLst/>
          </a:prstGeom>
        </p:spPr>
      </p:pic>
      <p:pic>
        <p:nvPicPr>
          <p:cNvPr id="3080" name="Picture 8" descr="Image result for spons 201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262" y="4849530"/>
            <a:ext cx="1391514" cy="182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spons 201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705" y="4849529"/>
            <a:ext cx="1406435" cy="182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spons 199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729" y="4862465"/>
            <a:ext cx="1406435" cy="181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ight Arrow 6"/>
          <p:cNvSpPr/>
          <p:nvPr/>
        </p:nvSpPr>
        <p:spPr>
          <a:xfrm>
            <a:off x="3604164" y="5449607"/>
            <a:ext cx="892541" cy="514350"/>
          </a:xfrm>
          <a:prstGeom prst="righ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88" name="Picture 16" descr="Image result for selc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63" y="1913565"/>
            <a:ext cx="1709841" cy="128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Image result for exhall and jone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5109" y="2058057"/>
            <a:ext cx="2609403" cy="75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Image result for Travis perkins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6240" y="3854965"/>
            <a:ext cx="1709841" cy="134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Image result for lbs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4" y="248834"/>
            <a:ext cx="2445753" cy="107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90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About</a:t>
            </a:r>
            <a:r>
              <a:rPr lang="en-GB" sz="4400" b="1" dirty="0"/>
              <a:t> </a:t>
            </a:r>
            <a:r>
              <a:rPr lang="en-GB" sz="4400" b="1" dirty="0">
                <a:latin typeface="+mn-lt"/>
              </a:rPr>
              <a:t>T</a:t>
            </a:r>
            <a:r>
              <a:rPr lang="en-GB" sz="4400" b="1" dirty="0" smtClean="0">
                <a:latin typeface="+mn-lt"/>
              </a:rPr>
              <a:t>he Collaboration</a:t>
            </a:r>
            <a:endParaRPr lang="en-GB"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756457" y="2593536"/>
            <a:ext cx="2335877" cy="3955935"/>
            <a:chOff x="111080646" y="113415571"/>
            <a:chExt cx="2686929" cy="8625649"/>
          </a:xfrm>
          <a:solidFill>
            <a:srgbClr val="FFC000"/>
          </a:solidFill>
        </p:grpSpPr>
        <p:sp>
          <p:nvSpPr>
            <p:cNvPr id="5" name="AutoShape 3"/>
            <p:cNvSpPr>
              <a:spLocks noChangeArrowheads="1"/>
            </p:cNvSpPr>
            <p:nvPr/>
          </p:nvSpPr>
          <p:spPr bwMode="auto">
            <a:xfrm>
              <a:off x="111908337" y="114836408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auto">
            <a:xfrm>
              <a:off x="111080646" y="113415571"/>
              <a:ext cx="2686929" cy="1420837"/>
            </a:xfrm>
            <a:prstGeom prst="ellipse">
              <a:avLst/>
            </a:prstGeom>
            <a:grpFill/>
            <a:ln w="25400" algn="ctr">
              <a:solidFill>
                <a:srgbClr val="0070C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Forestry/Land Owner</a:t>
              </a:r>
              <a:endPara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auto">
            <a:xfrm>
              <a:off x="111080646" y="115805399"/>
              <a:ext cx="2686929" cy="1420837"/>
            </a:xfrm>
            <a:prstGeom prst="ellipse">
              <a:avLst/>
            </a:prstGeom>
            <a:grpFill/>
            <a:ln w="25400" algn="ctr">
              <a:solidFill>
                <a:srgbClr val="0070C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4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Loggers/Lumberjacks</a:t>
              </a:r>
              <a:endParaRPr kumimoji="0" lang="en-US" altLang="en-US" sz="105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auto">
            <a:xfrm>
              <a:off x="111080646" y="118230555"/>
              <a:ext cx="2686929" cy="1420837"/>
            </a:xfrm>
            <a:prstGeom prst="ellipse">
              <a:avLst/>
            </a:prstGeom>
            <a:grpFill/>
            <a:ln w="25400" algn="ctr">
              <a:solidFill>
                <a:srgbClr val="0070C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Reseller </a:t>
              </a:r>
              <a:endPara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auto">
            <a:xfrm>
              <a:off x="111080646" y="120620383"/>
              <a:ext cx="2686929" cy="1420837"/>
            </a:xfrm>
            <a:prstGeom prst="ellipse">
              <a:avLst/>
            </a:prstGeom>
            <a:grpFill/>
            <a:ln w="25400" algn="ctr">
              <a:solidFill>
                <a:srgbClr val="0070C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Construction Buyers </a:t>
              </a:r>
              <a:endPara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>
              <a:off x="111908337" y="117243531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AutoShape 9"/>
            <p:cNvSpPr>
              <a:spLocks noChangeArrowheads="1"/>
            </p:cNvSpPr>
            <p:nvPr/>
          </p:nvSpPr>
          <p:spPr bwMode="auto">
            <a:xfrm>
              <a:off x="111908337" y="119651392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AutoShape 10"/>
            <p:cNvSpPr>
              <a:spLocks noChangeArrowheads="1"/>
            </p:cNvSpPr>
            <p:nvPr/>
          </p:nvSpPr>
          <p:spPr bwMode="auto">
            <a:xfrm rot="10800000">
              <a:off x="112450071" y="114836408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AutoShape 11"/>
            <p:cNvSpPr>
              <a:spLocks noChangeArrowheads="1"/>
            </p:cNvSpPr>
            <p:nvPr/>
          </p:nvSpPr>
          <p:spPr bwMode="auto">
            <a:xfrm rot="10800000">
              <a:off x="112450071" y="117243531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AutoShape 12"/>
            <p:cNvSpPr>
              <a:spLocks noChangeArrowheads="1"/>
            </p:cNvSpPr>
            <p:nvPr/>
          </p:nvSpPr>
          <p:spPr bwMode="auto">
            <a:xfrm rot="10800000">
              <a:off x="112450071" y="119651392"/>
              <a:ext cx="412739" cy="968991"/>
            </a:xfrm>
            <a:prstGeom prst="downArrow">
              <a:avLst>
                <a:gd name="adj1" fmla="val 50000"/>
                <a:gd name="adj2" fmla="val 58693"/>
              </a:avLst>
            </a:prstGeom>
            <a:grpFill/>
            <a:ln w="25400" algn="ctr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eaVert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154203" y="1997358"/>
            <a:ext cx="340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Basic Model of Information Exchange Through The Timber Manufacturing Process  </a:t>
            </a:r>
          </a:p>
        </p:txBody>
      </p:sp>
      <p:sp>
        <p:nvSpPr>
          <p:cNvPr id="17" name="Subtitle 2"/>
          <p:cNvSpPr txBox="1">
            <a:spLocks/>
          </p:cNvSpPr>
          <p:nvPr/>
        </p:nvSpPr>
        <p:spPr>
          <a:xfrm>
            <a:off x="4718858" y="2422323"/>
            <a:ext cx="9144000" cy="3330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 smtClean="0"/>
              <a:t>Collaboration between;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Forestry/Land Owners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Loggers/Lumberjack Companies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Resellers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Myself (Research)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3407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Projected</a:t>
            </a:r>
            <a:r>
              <a:rPr lang="en-GB" sz="4400" b="1" dirty="0"/>
              <a:t> </a:t>
            </a:r>
            <a:r>
              <a:rPr lang="en-GB" sz="4400" b="1" dirty="0">
                <a:latin typeface="+mn-lt"/>
              </a:rPr>
              <a:t>outcomes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Develop a formula to predict a more accurate cost prediction</a:t>
            </a:r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Image result for predic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3238500"/>
            <a:ext cx="8524875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/>
          <p:cNvSpPr/>
          <p:nvPr/>
        </p:nvSpPr>
        <p:spPr>
          <a:xfrm>
            <a:off x="428625" y="3721259"/>
            <a:ext cx="1752600" cy="94297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66750" y="3987522"/>
            <a:ext cx="1428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Information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28625" y="4804878"/>
            <a:ext cx="1752600" cy="9429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66750" y="5071141"/>
            <a:ext cx="1428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102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bim in constru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22" y="3994949"/>
            <a:ext cx="4102896" cy="231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Autofit/>
          </a:bodyPr>
          <a:lstStyle/>
          <a:p>
            <a:r>
              <a:rPr lang="en-GB" sz="4400" b="1" dirty="0" smtClean="0">
                <a:latin typeface="+mn-lt"/>
              </a:rPr>
              <a:t>Building Information Modelling (BIM)</a:t>
            </a:r>
            <a:endParaRPr lang="en-GB"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1793880"/>
            <a:ext cx="9144000" cy="3330776"/>
          </a:xfrm>
        </p:spPr>
        <p:txBody>
          <a:bodyPr>
            <a:normAutofit/>
          </a:bodyPr>
          <a:lstStyle/>
          <a:p>
            <a:pPr algn="l"/>
            <a:r>
              <a:rPr lang="en-GB" sz="1800" dirty="0" smtClean="0"/>
              <a:t>“</a:t>
            </a:r>
            <a:r>
              <a:rPr lang="en-GB" sz="1800" dirty="0"/>
              <a:t>Building Information </a:t>
            </a:r>
            <a:r>
              <a:rPr lang="en-GB" sz="1800" dirty="0" smtClean="0"/>
              <a:t>Modelling </a:t>
            </a:r>
            <a:r>
              <a:rPr lang="en-GB" sz="1800" dirty="0"/>
              <a:t>(BIM) is an intelligent 3D model-based process that gives architecture, engineering, and construction (AEC) professionals the insight and tools to more efficiently plan, design, construct, and manage buildings and infrastructure</a:t>
            </a:r>
            <a:r>
              <a:rPr lang="en-GB" sz="1800" dirty="0" smtClean="0"/>
              <a:t>.”</a:t>
            </a:r>
            <a:r>
              <a:rPr lang="en-GB" sz="1800" dirty="0"/>
              <a:t> (AUTODESK, 2019)</a:t>
            </a:r>
          </a:p>
          <a:p>
            <a:pPr algn="l"/>
            <a:endParaRPr lang="en-GB" sz="1800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110549" y="28129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AUTODESK, 2019. DESIGNING AND BUILDING BETTER WITH BIM. [Online] </a:t>
            </a:r>
            <a:br>
              <a:rPr lang="en-GB" sz="1200" dirty="0"/>
            </a:br>
            <a:r>
              <a:rPr lang="en-GB" sz="1200" dirty="0"/>
              <a:t>Available at: https://www.autodesk.com/solutions/bim</a:t>
            </a:r>
            <a:br>
              <a:rPr lang="en-GB" sz="1200" dirty="0"/>
            </a:br>
            <a:r>
              <a:rPr lang="en-GB" sz="1200" dirty="0"/>
              <a:t>[Accessed 11 07 2019].</a:t>
            </a:r>
          </a:p>
        </p:txBody>
      </p:sp>
      <p:pic>
        <p:nvPicPr>
          <p:cNvPr id="5" name="Picture 2" descr="Image result for thesi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3" y="3476190"/>
            <a:ext cx="1465699" cy="103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arrow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903" y="4245867"/>
            <a:ext cx="1531219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0452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Autofit/>
          </a:bodyPr>
          <a:lstStyle/>
          <a:p>
            <a:r>
              <a:rPr lang="en-GB" sz="4400" b="1" dirty="0">
                <a:latin typeface="+mn-lt"/>
              </a:rPr>
              <a:t>The </a:t>
            </a:r>
            <a:r>
              <a:rPr lang="en-GB" sz="4400" b="1" dirty="0" smtClean="0">
                <a:latin typeface="+mn-lt"/>
              </a:rPr>
              <a:t>Impact </a:t>
            </a:r>
            <a:r>
              <a:rPr lang="en-GB" sz="4400" b="1" dirty="0">
                <a:latin typeface="+mn-lt"/>
              </a:rPr>
              <a:t>T</a:t>
            </a:r>
            <a:r>
              <a:rPr lang="en-GB" sz="4400" b="1" dirty="0" smtClean="0">
                <a:latin typeface="+mn-lt"/>
              </a:rPr>
              <a:t>owards </a:t>
            </a:r>
            <a:r>
              <a:rPr lang="en-GB" sz="4400" b="1" dirty="0">
                <a:latin typeface="+mn-lt"/>
              </a:rPr>
              <a:t>T</a:t>
            </a:r>
            <a:r>
              <a:rPr lang="en-GB" sz="4400" b="1" dirty="0" smtClean="0">
                <a:latin typeface="+mn-lt"/>
              </a:rPr>
              <a:t>hose </a:t>
            </a:r>
            <a:r>
              <a:rPr lang="en-GB" sz="4400" b="1" dirty="0">
                <a:latin typeface="+mn-lt"/>
              </a:rPr>
              <a:t>I</a:t>
            </a:r>
            <a:r>
              <a:rPr lang="en-GB" sz="4400" b="1" dirty="0" smtClean="0">
                <a:latin typeface="+mn-lt"/>
              </a:rPr>
              <a:t>nvolved </a:t>
            </a:r>
            <a:r>
              <a:rPr lang="en-GB" sz="4400" b="1" dirty="0">
                <a:latin typeface="+mn-lt"/>
              </a:rPr>
              <a:t>a</a:t>
            </a:r>
            <a:r>
              <a:rPr lang="en-GB" sz="4400" b="1" dirty="0" smtClean="0">
                <a:latin typeface="+mn-lt"/>
              </a:rPr>
              <a:t>nd </a:t>
            </a:r>
            <a:r>
              <a:rPr lang="en-GB" sz="4400" b="1" dirty="0">
                <a:latin typeface="+mn-lt"/>
              </a:rPr>
              <a:t>T</a:t>
            </a:r>
            <a:r>
              <a:rPr lang="en-GB" sz="4400" b="1" dirty="0" smtClean="0">
                <a:latin typeface="+mn-lt"/>
              </a:rPr>
              <a:t>he Economy</a:t>
            </a:r>
            <a:endParaRPr lang="en-GB"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Save money for contractor and the client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Save time overall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More competitive in the market place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 result for impac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49" y="3721259"/>
            <a:ext cx="2308225" cy="240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5694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811" y="615286"/>
            <a:ext cx="9144000" cy="1063884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latin typeface="+mn-lt"/>
              </a:rPr>
              <a:t>Replacement Of Estimators </a:t>
            </a:r>
            <a:endParaRPr lang="en-GB"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5811" y="2055871"/>
            <a:ext cx="9144000" cy="33307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BIM to generate the Estimate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Retrain or layoff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Save money </a:t>
            </a:r>
            <a:endParaRPr lang="en-GB" dirty="0"/>
          </a:p>
        </p:txBody>
      </p:sp>
      <p:pic>
        <p:nvPicPr>
          <p:cNvPr id="1026" name="Picture 2" descr="Image result for trinity saint david 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5753099"/>
            <a:ext cx="2752725" cy="1104901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Image result for being fir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3987799"/>
            <a:ext cx="3476625" cy="231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download ba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436" y="3987799"/>
            <a:ext cx="4549433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arro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306" y="4125049"/>
            <a:ext cx="1638299" cy="163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Image result for bim train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7730" y="1560888"/>
            <a:ext cx="2564161" cy="256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0118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30000">
        <p15:prstTrans prst="prestige"/>
      </p:transition>
    </mc:Choice>
    <mc:Fallback xmlns="">
      <p:transition spd="slow" advClick="0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276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Methodical Prediction of Fluctuating Timber Values </vt:lpstr>
      <vt:lpstr>Identification of Problem </vt:lpstr>
      <vt:lpstr>Aims and Objectives </vt:lpstr>
      <vt:lpstr>What Are We Currently Doing?</vt:lpstr>
      <vt:lpstr>Thesis</vt:lpstr>
      <vt:lpstr>What Will We Do Next?</vt:lpstr>
      <vt:lpstr>About The Collaboration</vt:lpstr>
      <vt:lpstr>Projected outcomes</vt:lpstr>
      <vt:lpstr>Building Information Modelling (BIM)</vt:lpstr>
      <vt:lpstr>The Impact Towards Those Involved and The Economy</vt:lpstr>
      <vt:lpstr>Replacement Of Estimators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Question/Problem</dc:title>
  <dc:creator>Sean Dugay (P149833)</dc:creator>
  <cp:lastModifiedBy>Sean Dugay (P149833)</cp:lastModifiedBy>
  <cp:revision>23</cp:revision>
  <dcterms:created xsi:type="dcterms:W3CDTF">2019-07-08T09:49:10Z</dcterms:created>
  <dcterms:modified xsi:type="dcterms:W3CDTF">2019-07-12T10:16:09Z</dcterms:modified>
</cp:coreProperties>
</file>