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4"/>
  </p:notesMasterIdLst>
  <p:sldIdLst>
    <p:sldId id="309" r:id="rId2"/>
    <p:sldId id="256" r:id="rId3"/>
    <p:sldId id="260" r:id="rId4"/>
    <p:sldId id="273" r:id="rId5"/>
    <p:sldId id="274" r:id="rId6"/>
    <p:sldId id="276" r:id="rId7"/>
    <p:sldId id="293" r:id="rId8"/>
    <p:sldId id="275" r:id="rId9"/>
    <p:sldId id="264" r:id="rId10"/>
    <p:sldId id="290" r:id="rId11"/>
    <p:sldId id="291" r:id="rId12"/>
    <p:sldId id="292" r:id="rId13"/>
    <p:sldId id="298" r:id="rId14"/>
    <p:sldId id="284" r:id="rId15"/>
    <p:sldId id="268" r:id="rId16"/>
    <p:sldId id="294" r:id="rId17"/>
    <p:sldId id="295" r:id="rId18"/>
    <p:sldId id="297" r:id="rId19"/>
    <p:sldId id="296" r:id="rId20"/>
    <p:sldId id="289" r:id="rId21"/>
    <p:sldId id="308" r:id="rId22"/>
    <p:sldId id="26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F582F-BB5F-4FE3-92A1-5C9F6A5C8148}" type="datetimeFigureOut">
              <a:rPr lang="en-GB" smtClean="0"/>
              <a:t>15/09/2022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2D1BF-9717-41D0-B0D4-5FB1A07145AF}" type="slidenum">
              <a:rPr lang="en-GB" smtClean="0"/>
              <a:t>‹#›</a:t>
            </a:fld>
            <a:endParaRPr lang="en-GB"/>
          </a:p>
        </p:txBody>
      </p:sp>
    </p:spTree>
    <p:extLst>
      <p:ext uri="{BB962C8B-B14F-4D97-AF65-F5344CB8AC3E}">
        <p14:creationId xmlns:p14="http://schemas.microsoft.com/office/powerpoint/2010/main" val="17999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9</a:t>
            </a:fld>
            <a:endParaRPr lang="en-GB"/>
          </a:p>
        </p:txBody>
      </p:sp>
    </p:spTree>
    <p:extLst>
      <p:ext uri="{BB962C8B-B14F-4D97-AF65-F5344CB8AC3E}">
        <p14:creationId xmlns:p14="http://schemas.microsoft.com/office/powerpoint/2010/main" val="3612749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10</a:t>
            </a:fld>
            <a:endParaRPr lang="en-GB"/>
          </a:p>
        </p:txBody>
      </p:sp>
    </p:spTree>
    <p:extLst>
      <p:ext uri="{BB962C8B-B14F-4D97-AF65-F5344CB8AC3E}">
        <p14:creationId xmlns:p14="http://schemas.microsoft.com/office/powerpoint/2010/main" val="1597692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C02CD67-AE6E-4488-9253-D8CE028D551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530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2719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9518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EDB76-6F7E-411E-997D-B8D3EB78E0B4}" type="datetimeFigureOut">
              <a:rPr lang="en-GB" smtClean="0"/>
              <a:t>15/09/2022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025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EDB76-6F7E-411E-997D-B8D3EB78E0B4}" type="datetimeFigureOut">
              <a:rPr lang="en-GB" smtClean="0"/>
              <a:t>15/09/2022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02CD67-AE6E-4488-9253-D8CE028D551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6302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EDB76-6F7E-411E-997D-B8D3EB78E0B4}" type="datetimeFigureOut">
              <a:rPr lang="en-GB" smtClean="0"/>
              <a:t>15/09/2022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02CD67-AE6E-4488-9253-D8CE028D551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3342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EDB76-6F7E-411E-997D-B8D3EB78E0B4}" type="datetimeFigureOut">
              <a:rPr lang="en-GB" smtClean="0"/>
              <a:t>15/09/2022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02CD67-AE6E-4488-9253-D8CE028D5512}" type="slidenum">
              <a:rPr lang="en-GB" smtClean="0"/>
              <a:t>‹#›</a:t>
            </a:fld>
            <a:endParaRPr lang="en-GB"/>
          </a:p>
        </p:txBody>
      </p:sp>
    </p:spTree>
    <p:extLst>
      <p:ext uri="{BB962C8B-B14F-4D97-AF65-F5344CB8AC3E}">
        <p14:creationId xmlns:p14="http://schemas.microsoft.com/office/powerpoint/2010/main" val="2797488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EDB76-6F7E-411E-997D-B8D3EB78E0B4}" type="datetimeFigureOut">
              <a:rPr lang="en-GB" smtClean="0"/>
              <a:t>15/09/2022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587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4EDB76-6F7E-411E-997D-B8D3EB78E0B4}" type="datetimeFigureOut">
              <a:rPr lang="en-GB" smtClean="0"/>
              <a:t>15/09/2022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8842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5799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3215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4EDB76-6F7E-411E-997D-B8D3EB78E0B4}" type="datetimeFigureOut">
              <a:rPr lang="en-GB" smtClean="0"/>
              <a:t>15/09/2022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C02CD67-AE6E-4488-9253-D8CE028D551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580364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3D3A-FFC4-4842-94E9-9684B1176B1F}"/>
              </a:ext>
            </a:extLst>
          </p:cNvPr>
          <p:cNvSpPr>
            <a:spLocks noGrp="1"/>
          </p:cNvSpPr>
          <p:nvPr>
            <p:ph type="ctrTitle"/>
          </p:nvPr>
        </p:nvSpPr>
        <p:spPr>
          <a:xfrm>
            <a:off x="2417779" y="802298"/>
            <a:ext cx="9220943" cy="2541431"/>
          </a:xfrm>
        </p:spPr>
        <p:txBody>
          <a:bodyPr>
            <a:normAutofit fontScale="90000"/>
          </a:bodyPr>
          <a:lstStyle/>
          <a:p>
            <a:pPr algn="ctr"/>
            <a:r>
              <a:rPr lang="en-GB" dirty="0"/>
              <a:t>Leading and Implementing Workplace Change</a:t>
            </a:r>
          </a:p>
        </p:txBody>
      </p:sp>
      <p:sp>
        <p:nvSpPr>
          <p:cNvPr id="3" name="Subtitle 2">
            <a:extLst>
              <a:ext uri="{FF2B5EF4-FFF2-40B4-BE49-F238E27FC236}">
                <a16:creationId xmlns:a16="http://schemas.microsoft.com/office/drawing/2014/main" id="{3A996E85-56CB-4E00-97EB-615E2D0CDC8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326838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3D3A-FFC4-4842-94E9-9684B1176B1F}"/>
              </a:ext>
            </a:extLst>
          </p:cNvPr>
          <p:cNvSpPr>
            <a:spLocks noGrp="1"/>
          </p:cNvSpPr>
          <p:nvPr>
            <p:ph type="ctrTitle"/>
          </p:nvPr>
        </p:nvSpPr>
        <p:spPr>
          <a:xfrm>
            <a:off x="2417779" y="802298"/>
            <a:ext cx="8863134" cy="2541431"/>
          </a:xfrm>
        </p:spPr>
        <p:txBody>
          <a:bodyPr>
            <a:noAutofit/>
          </a:bodyPr>
          <a:lstStyle/>
          <a:p>
            <a:r>
              <a:rPr lang="en-GB" sz="4000" dirty="0"/>
              <a:t>Designing and operationalising workplace change and change management</a:t>
            </a:r>
          </a:p>
        </p:txBody>
      </p:sp>
      <p:sp>
        <p:nvSpPr>
          <p:cNvPr id="3" name="Subtitle 2">
            <a:extLst>
              <a:ext uri="{FF2B5EF4-FFF2-40B4-BE49-F238E27FC236}">
                <a16:creationId xmlns:a16="http://schemas.microsoft.com/office/drawing/2014/main" id="{3A996E85-56CB-4E00-97EB-615E2D0CDC8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75640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outline</a:t>
            </a:r>
          </a:p>
        </p:txBody>
      </p:sp>
      <p:sp>
        <p:nvSpPr>
          <p:cNvPr id="3" name="Content Placeholder 2"/>
          <p:cNvSpPr>
            <a:spLocks noGrp="1"/>
          </p:cNvSpPr>
          <p:nvPr>
            <p:ph idx="1"/>
          </p:nvPr>
        </p:nvSpPr>
        <p:spPr>
          <a:xfrm>
            <a:off x="555156" y="1701136"/>
            <a:ext cx="10515600" cy="4791739"/>
          </a:xfrm>
        </p:spPr>
        <p:txBody>
          <a:bodyPr>
            <a:noAutofit/>
          </a:bodyPr>
          <a:lstStyle/>
          <a:p>
            <a:pPr>
              <a:lnSpc>
                <a:spcPct val="100000"/>
              </a:lnSpc>
            </a:pPr>
            <a:r>
              <a:rPr lang="en-GB" sz="1867" dirty="0"/>
              <a:t>Meaning of organisational change</a:t>
            </a:r>
          </a:p>
          <a:p>
            <a:pPr>
              <a:lnSpc>
                <a:spcPct val="100000"/>
              </a:lnSpc>
            </a:pPr>
            <a:r>
              <a:rPr lang="en-GB" sz="1867" dirty="0"/>
              <a:t>Various degrees of change </a:t>
            </a:r>
          </a:p>
          <a:p>
            <a:pPr>
              <a:lnSpc>
                <a:spcPct val="100000"/>
              </a:lnSpc>
            </a:pPr>
            <a:r>
              <a:rPr lang="en-GB" sz="1867" dirty="0"/>
              <a:t>Key debates in organisational change</a:t>
            </a:r>
          </a:p>
          <a:p>
            <a:pPr>
              <a:lnSpc>
                <a:spcPct val="100000"/>
              </a:lnSpc>
            </a:pPr>
            <a:r>
              <a:rPr lang="en-GB" sz="1867" dirty="0"/>
              <a:t>Different perspectives/ models of change </a:t>
            </a:r>
          </a:p>
          <a:p>
            <a:pPr>
              <a:lnSpc>
                <a:spcPct val="100000"/>
              </a:lnSpc>
            </a:pPr>
            <a:r>
              <a:rPr lang="en-GB" sz="1867" dirty="0"/>
              <a:t>HR role in change management </a:t>
            </a:r>
          </a:p>
          <a:p>
            <a:pPr>
              <a:lnSpc>
                <a:spcPct val="100000"/>
              </a:lnSpc>
            </a:pPr>
            <a:r>
              <a:rPr lang="en-GB" sz="1867" dirty="0"/>
              <a:t>Resistance to change</a:t>
            </a:r>
          </a:p>
          <a:p>
            <a:pPr>
              <a:lnSpc>
                <a:spcPct val="100000"/>
              </a:lnSpc>
            </a:pPr>
            <a:r>
              <a:rPr lang="en-GB" sz="1867" dirty="0"/>
              <a:t>Summary </a:t>
            </a:r>
          </a:p>
        </p:txBody>
      </p:sp>
    </p:spTree>
    <p:extLst>
      <p:ext uri="{BB962C8B-B14F-4D97-AF65-F5344CB8AC3E}">
        <p14:creationId xmlns:p14="http://schemas.microsoft.com/office/powerpoint/2010/main" val="149687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US" dirty="0"/>
              <a:t>What is </a:t>
            </a:r>
            <a:r>
              <a:rPr lang="en-US" dirty="0" err="1"/>
              <a:t>Organisational</a:t>
            </a:r>
            <a:r>
              <a:rPr lang="en-US" dirty="0"/>
              <a:t> Change?</a:t>
            </a:r>
            <a:endParaRPr lang="en-GB"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a:lnSpc>
                <a:spcPct val="90000"/>
              </a:lnSpc>
            </a:pPr>
            <a:r>
              <a:rPr lang="en-US" altLang="en-US" dirty="0" err="1">
                <a:latin typeface="Times New Roman" panose="02020603050405020304" pitchFamily="18" charset="0"/>
                <a:ea typeface="ＭＳ Ｐゴシック" panose="020B0600070205080204" pitchFamily="34" charset="-128"/>
              </a:rPr>
              <a:t>Organisational</a:t>
            </a:r>
            <a:r>
              <a:rPr lang="en-US" altLang="en-US" dirty="0">
                <a:latin typeface="Times New Roman" panose="02020603050405020304" pitchFamily="18" charset="0"/>
                <a:ea typeface="ＭＳ Ｐゴシック" panose="020B0600070205080204" pitchFamily="34" charset="-128"/>
              </a:rPr>
              <a:t> change is a process, a series of events unfolding over time, and not a static or time-bounded event.</a:t>
            </a:r>
          </a:p>
          <a:p>
            <a:pPr>
              <a:lnSpc>
                <a:spcPct val="90000"/>
              </a:lnSpc>
            </a:pPr>
            <a:r>
              <a:rPr lang="en-US" altLang="en-US" dirty="0">
                <a:latin typeface="Times New Roman" panose="02020603050405020304" pitchFamily="18" charset="0"/>
                <a:ea typeface="ＭＳ Ｐゴシック" panose="020B0600070205080204" pitchFamily="34" charset="-128"/>
              </a:rPr>
              <a:t>It can be triggered by both external (e.g. PESTEL) and internal factors (e.g. new services and products, new suppliers, new leaders). </a:t>
            </a:r>
          </a:p>
        </p:txBody>
      </p:sp>
    </p:spTree>
    <p:extLst>
      <p:ext uri="{BB962C8B-B14F-4D97-AF65-F5344CB8AC3E}">
        <p14:creationId xmlns:p14="http://schemas.microsoft.com/office/powerpoint/2010/main" val="4150532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Various degrees of change</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a:buFont typeface="Arial" charset="0"/>
              <a:buChar char="•"/>
              <a:defRPr/>
            </a:pPr>
            <a:r>
              <a:rPr lang="en-GB" sz="1867" dirty="0"/>
              <a:t>Fine tuning: minor changes aiming to refine policies/procedures </a:t>
            </a:r>
          </a:p>
          <a:p>
            <a:pPr>
              <a:buFont typeface="Arial" charset="0"/>
              <a:buChar char="•"/>
              <a:defRPr/>
            </a:pPr>
            <a:r>
              <a:rPr lang="en-GB" sz="1867" dirty="0"/>
              <a:t>Incremental adjustment: also operational in nature</a:t>
            </a:r>
          </a:p>
          <a:p>
            <a:pPr>
              <a:buFont typeface="Arial" charset="0"/>
              <a:buChar char="•"/>
              <a:defRPr/>
            </a:pPr>
            <a:r>
              <a:rPr lang="en-GB" sz="1867" dirty="0"/>
              <a:t>Modular transformation: requires major changes which are restricted to certain departments or divisions but not the whole organisation</a:t>
            </a:r>
          </a:p>
          <a:p>
            <a:pPr>
              <a:buFont typeface="Arial" charset="0"/>
              <a:buChar char="•"/>
              <a:defRPr/>
            </a:pPr>
            <a:r>
              <a:rPr lang="en-GB" sz="1867" dirty="0"/>
              <a:t>Corporate transformation: radical in nature and affects the organization as a whole. </a:t>
            </a:r>
          </a:p>
          <a:p>
            <a:pPr marL="0" indent="0">
              <a:buNone/>
              <a:defRPr/>
            </a:pPr>
            <a:r>
              <a:rPr lang="en-GB" sz="1867" dirty="0"/>
              <a:t>                                          (Dunphy and Stace 1994)</a:t>
            </a:r>
          </a:p>
        </p:txBody>
      </p:sp>
    </p:spTree>
    <p:extLst>
      <p:ext uri="{BB962C8B-B14F-4D97-AF65-F5344CB8AC3E}">
        <p14:creationId xmlns:p14="http://schemas.microsoft.com/office/powerpoint/2010/main" val="2871220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dirty="0"/>
              <a:t>Operationalising Strategic Change</a:t>
            </a:r>
          </a:p>
        </p:txBody>
      </p:sp>
      <p:pic>
        <p:nvPicPr>
          <p:cNvPr id="2" name="Content Placeholder 1">
            <a:extLst>
              <a:ext uri="{FF2B5EF4-FFF2-40B4-BE49-F238E27FC236}">
                <a16:creationId xmlns:a16="http://schemas.microsoft.com/office/drawing/2014/main" id="{1852AF8C-A0BE-4D01-8E1E-E81EAEE060BD}"/>
              </a:ext>
            </a:extLst>
          </p:cNvPr>
          <p:cNvPicPr>
            <a:picLocks noGrp="1" noChangeAspect="1"/>
          </p:cNvPicPr>
          <p:nvPr>
            <p:ph idx="1"/>
          </p:nvPr>
        </p:nvPicPr>
        <p:blipFill>
          <a:blip r:embed="rId2"/>
          <a:stretch>
            <a:fillRect/>
          </a:stretch>
        </p:blipFill>
        <p:spPr>
          <a:xfrm>
            <a:off x="2801186" y="1485900"/>
            <a:ext cx="6068929" cy="3745576"/>
          </a:xfrm>
          <a:prstGeom prst="rect">
            <a:avLst/>
          </a:prstGeom>
        </p:spPr>
      </p:pic>
      <p:pic>
        <p:nvPicPr>
          <p:cNvPr id="3" name="Picture 2">
            <a:extLst>
              <a:ext uri="{FF2B5EF4-FFF2-40B4-BE49-F238E27FC236}">
                <a16:creationId xmlns:a16="http://schemas.microsoft.com/office/drawing/2014/main" id="{717F8266-58EA-496D-A2F9-1B40E7EFC749}"/>
              </a:ext>
            </a:extLst>
          </p:cNvPr>
          <p:cNvPicPr>
            <a:picLocks noChangeAspect="1"/>
          </p:cNvPicPr>
          <p:nvPr/>
        </p:nvPicPr>
        <p:blipFill>
          <a:blip r:embed="rId3"/>
          <a:stretch>
            <a:fillRect/>
          </a:stretch>
        </p:blipFill>
        <p:spPr>
          <a:xfrm>
            <a:off x="2584243" y="1221777"/>
            <a:ext cx="2492063" cy="4009700"/>
          </a:xfrm>
          <a:prstGeom prst="rect">
            <a:avLst/>
          </a:prstGeom>
        </p:spPr>
      </p:pic>
      <p:sp>
        <p:nvSpPr>
          <p:cNvPr id="4" name="TextBox 3">
            <a:extLst>
              <a:ext uri="{FF2B5EF4-FFF2-40B4-BE49-F238E27FC236}">
                <a16:creationId xmlns:a16="http://schemas.microsoft.com/office/drawing/2014/main" id="{B874FD6C-845E-4AD0-8BA2-1DCAEDA9AFDE}"/>
              </a:ext>
            </a:extLst>
          </p:cNvPr>
          <p:cNvSpPr txBox="1"/>
          <p:nvPr/>
        </p:nvSpPr>
        <p:spPr>
          <a:xfrm>
            <a:off x="2584243" y="5231477"/>
            <a:ext cx="6806572" cy="830997"/>
          </a:xfrm>
          <a:prstGeom prst="rect">
            <a:avLst/>
          </a:prstGeom>
          <a:noFill/>
        </p:spPr>
        <p:txBody>
          <a:bodyPr wrap="square" rtlCol="0">
            <a:spAutoFit/>
          </a:bodyPr>
          <a:lstStyle/>
          <a:p>
            <a:pPr algn="ctr"/>
            <a:r>
              <a:rPr lang="en-GB" sz="2400" b="1" dirty="0"/>
              <a:t>To achieve a ‘clear line of sight’ – cited in Performance Management in Action, CIPD, 2009 </a:t>
            </a:r>
          </a:p>
        </p:txBody>
      </p:sp>
    </p:spTree>
    <p:extLst>
      <p:ext uri="{BB962C8B-B14F-4D97-AF65-F5344CB8AC3E}">
        <p14:creationId xmlns:p14="http://schemas.microsoft.com/office/powerpoint/2010/main" val="2554301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US" dirty="0"/>
              <a:t>Key Debate in </a:t>
            </a:r>
            <a:r>
              <a:rPr lang="en-US" dirty="0" err="1"/>
              <a:t>Organisational</a:t>
            </a:r>
            <a:r>
              <a:rPr lang="en-US" dirty="0"/>
              <a:t> Change</a:t>
            </a:r>
            <a:br>
              <a:rPr lang="en-US" dirty="0"/>
            </a:br>
            <a:r>
              <a:rPr lang="en-GB" dirty="0"/>
              <a:t>Cheung-Judge &amp; </a:t>
            </a:r>
            <a:r>
              <a:rPr lang="en-GB" dirty="0" err="1"/>
              <a:t>Holbeche</a:t>
            </a:r>
            <a:r>
              <a:rPr lang="en-GB" dirty="0"/>
              <a:t> (2015. p155)</a:t>
            </a:r>
          </a:p>
        </p:txBody>
      </p:sp>
      <p:pic>
        <p:nvPicPr>
          <p:cNvPr id="4" name="Content Placeholder 3">
            <a:extLst>
              <a:ext uri="{FF2B5EF4-FFF2-40B4-BE49-F238E27FC236}">
                <a16:creationId xmlns:a16="http://schemas.microsoft.com/office/drawing/2014/main" id="{5B8DFBA9-B945-4D06-BA38-1133ED3C17E8}"/>
              </a:ext>
            </a:extLst>
          </p:cNvPr>
          <p:cNvPicPr>
            <a:picLocks noGrp="1" noChangeAspect="1"/>
          </p:cNvPicPr>
          <p:nvPr>
            <p:ph idx="1"/>
          </p:nvPr>
        </p:nvPicPr>
        <p:blipFill>
          <a:blip r:embed="rId2"/>
          <a:stretch>
            <a:fillRect/>
          </a:stretch>
        </p:blipFill>
        <p:spPr>
          <a:xfrm>
            <a:off x="711913" y="1701614"/>
            <a:ext cx="9518583" cy="4351867"/>
          </a:xfrm>
          <a:prstGeom prst="rect">
            <a:avLst/>
          </a:prstGeom>
        </p:spPr>
      </p:pic>
    </p:spTree>
    <p:extLst>
      <p:ext uri="{BB962C8B-B14F-4D97-AF65-F5344CB8AC3E}">
        <p14:creationId xmlns:p14="http://schemas.microsoft.com/office/powerpoint/2010/main" val="1488992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83D257-216A-40E5-8E48-2EC6D44037D2}"/>
              </a:ext>
            </a:extLst>
          </p:cNvPr>
          <p:cNvSpPr>
            <a:spLocks noGrp="1"/>
          </p:cNvSpPr>
          <p:nvPr>
            <p:ph type="title"/>
          </p:nvPr>
        </p:nvSpPr>
        <p:spPr/>
        <p:txBody>
          <a:bodyPr/>
          <a:lstStyle/>
          <a:p>
            <a:r>
              <a:rPr lang="en-GB" dirty="0"/>
              <a:t> Different Perspectives on Change</a:t>
            </a:r>
          </a:p>
        </p:txBody>
      </p:sp>
      <p:sp>
        <p:nvSpPr>
          <p:cNvPr id="3" name="Content Placeholder 2">
            <a:extLst>
              <a:ext uri="{FF2B5EF4-FFF2-40B4-BE49-F238E27FC236}">
                <a16:creationId xmlns:a16="http://schemas.microsoft.com/office/drawing/2014/main" id="{0F7F52BF-64FE-4B42-8635-691B0D5AE80E}"/>
              </a:ext>
            </a:extLst>
          </p:cNvPr>
          <p:cNvSpPr>
            <a:spLocks noGrp="1"/>
          </p:cNvSpPr>
          <p:nvPr>
            <p:ph idx="1"/>
          </p:nvPr>
        </p:nvSpPr>
        <p:spPr/>
        <p:txBody>
          <a:bodyPr/>
          <a:lstStyle/>
          <a:p>
            <a:pPr marL="0" indent="0">
              <a:buNone/>
            </a:pPr>
            <a:r>
              <a:rPr lang="en-GB" dirty="0"/>
              <a:t>Planned Change</a:t>
            </a:r>
          </a:p>
          <a:p>
            <a:r>
              <a:rPr lang="en-GB" dirty="0"/>
              <a:t>Models of planned change have been particularly popular with practitioners</a:t>
            </a:r>
          </a:p>
          <a:p>
            <a:r>
              <a:rPr lang="en-GB" dirty="0"/>
              <a:t>Emphasis on managerial action which is seen as the main force through which organizational change comes about.</a:t>
            </a:r>
          </a:p>
          <a:p>
            <a:r>
              <a:rPr lang="en-GB" dirty="0"/>
              <a:t>Examples include Lewin’s 3 stage model, Kotter’s eight steps model etc. </a:t>
            </a:r>
          </a:p>
          <a:p>
            <a:endParaRPr lang="en-GB" dirty="0"/>
          </a:p>
        </p:txBody>
      </p:sp>
    </p:spTree>
    <p:extLst>
      <p:ext uri="{BB962C8B-B14F-4D97-AF65-F5344CB8AC3E}">
        <p14:creationId xmlns:p14="http://schemas.microsoft.com/office/powerpoint/2010/main" val="1177169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Lewin’s Three Stage Model</a:t>
            </a:r>
          </a:p>
        </p:txBody>
      </p:sp>
      <p:pic>
        <p:nvPicPr>
          <p:cNvPr id="6" name="Content Placeholder 5">
            <a:extLst>
              <a:ext uri="{FF2B5EF4-FFF2-40B4-BE49-F238E27FC236}">
                <a16:creationId xmlns:a16="http://schemas.microsoft.com/office/drawing/2014/main" id="{131F622B-21B0-4733-9EEE-24E07C082121}"/>
              </a:ext>
            </a:extLst>
          </p:cNvPr>
          <p:cNvPicPr>
            <a:picLocks noGrp="1" noChangeAspect="1"/>
          </p:cNvPicPr>
          <p:nvPr>
            <p:ph idx="1"/>
          </p:nvPr>
        </p:nvPicPr>
        <p:blipFill>
          <a:blip r:embed="rId3"/>
          <a:stretch>
            <a:fillRect/>
          </a:stretch>
        </p:blipFill>
        <p:spPr>
          <a:xfrm>
            <a:off x="988423" y="2158333"/>
            <a:ext cx="9694455" cy="3007000"/>
          </a:xfrm>
          <a:prstGeom prst="rect">
            <a:avLst/>
          </a:prstGeom>
        </p:spPr>
      </p:pic>
    </p:spTree>
    <p:extLst>
      <p:ext uri="{BB962C8B-B14F-4D97-AF65-F5344CB8AC3E}">
        <p14:creationId xmlns:p14="http://schemas.microsoft.com/office/powerpoint/2010/main" val="268432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altLang="en-US" sz="2400" dirty="0"/>
              <a:t>Planned Change ‘Step based’ approaches</a:t>
            </a:r>
            <a:endParaRPr lang="en-GB" sz="2400" dirty="0"/>
          </a:p>
        </p:txBody>
      </p:sp>
      <p:pic>
        <p:nvPicPr>
          <p:cNvPr id="5" name="Content Placeholder 4">
            <a:extLst>
              <a:ext uri="{FF2B5EF4-FFF2-40B4-BE49-F238E27FC236}">
                <a16:creationId xmlns:a16="http://schemas.microsoft.com/office/drawing/2014/main" id="{B95CDE89-D1B1-486C-B0A9-52645A09E76E}"/>
              </a:ext>
            </a:extLst>
          </p:cNvPr>
          <p:cNvPicPr>
            <a:picLocks noGrp="1" noChangeAspect="1"/>
          </p:cNvPicPr>
          <p:nvPr>
            <p:ph idx="1"/>
          </p:nvPr>
        </p:nvPicPr>
        <p:blipFill>
          <a:blip r:embed="rId3"/>
          <a:stretch>
            <a:fillRect/>
          </a:stretch>
        </p:blipFill>
        <p:spPr>
          <a:xfrm>
            <a:off x="1714712" y="1903343"/>
            <a:ext cx="8540191" cy="4351867"/>
          </a:xfrm>
          <a:prstGeom prst="rect">
            <a:avLst/>
          </a:prstGeom>
        </p:spPr>
      </p:pic>
    </p:spTree>
    <p:extLst>
      <p:ext uri="{BB962C8B-B14F-4D97-AF65-F5344CB8AC3E}">
        <p14:creationId xmlns:p14="http://schemas.microsoft.com/office/powerpoint/2010/main" val="2628526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a:xfrm>
            <a:off x="559512" y="450253"/>
            <a:ext cx="9016749" cy="958583"/>
          </a:xfrm>
        </p:spPr>
        <p:txBody>
          <a:bodyPr>
            <a:normAutofit fontScale="90000"/>
          </a:bodyPr>
          <a:lstStyle/>
          <a:p>
            <a:r>
              <a:rPr lang="en-GB" sz="3200" dirty="0"/>
              <a:t>Establishing Line of Sight (Buller, McEvoy, 2012)</a:t>
            </a:r>
            <a:endParaRPr lang="en-GB" dirty="0"/>
          </a:p>
        </p:txBody>
      </p:sp>
      <p:pic>
        <p:nvPicPr>
          <p:cNvPr id="2" name="Content Placeholder 1">
            <a:extLst>
              <a:ext uri="{FF2B5EF4-FFF2-40B4-BE49-F238E27FC236}">
                <a16:creationId xmlns:a16="http://schemas.microsoft.com/office/drawing/2014/main" id="{C8DAB4B5-00C3-422B-9FF7-F38E0554BA93}"/>
              </a:ext>
            </a:extLst>
          </p:cNvPr>
          <p:cNvPicPr>
            <a:picLocks noGrp="1" noChangeAspect="1"/>
          </p:cNvPicPr>
          <p:nvPr>
            <p:ph idx="1"/>
          </p:nvPr>
        </p:nvPicPr>
        <p:blipFill>
          <a:blip r:embed="rId2"/>
          <a:stretch>
            <a:fillRect/>
          </a:stretch>
        </p:blipFill>
        <p:spPr>
          <a:xfrm>
            <a:off x="1197035" y="1253067"/>
            <a:ext cx="8586883" cy="4351867"/>
          </a:xfrm>
          <a:prstGeom prst="rect">
            <a:avLst/>
          </a:prstGeom>
        </p:spPr>
      </p:pic>
    </p:spTree>
    <p:extLst>
      <p:ext uri="{BB962C8B-B14F-4D97-AF65-F5344CB8AC3E}">
        <p14:creationId xmlns:p14="http://schemas.microsoft.com/office/powerpoint/2010/main" val="2684376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sz="3200" dirty="0"/>
              <a:t>HR’s role in change management</a:t>
            </a:r>
            <a:endParaRPr lang="en-GB" dirty="0"/>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85000" lnSpcReduction="20000"/>
          </a:bodyPr>
          <a:lstStyle/>
          <a:p>
            <a:pPr marL="0" indent="0">
              <a:buNone/>
              <a:defRPr/>
            </a:pPr>
            <a:r>
              <a:rPr lang="en-GB" dirty="0"/>
              <a:t>The 7 C’s of change (Molloy and Whittington, 2005):</a:t>
            </a:r>
          </a:p>
          <a:p>
            <a:pPr>
              <a:buFont typeface="Arial" charset="0"/>
              <a:buChar char="•"/>
              <a:defRPr/>
            </a:pPr>
            <a:r>
              <a:rPr lang="en-GB" dirty="0"/>
              <a:t>choosing a team – with the key skills such as management of organisational culture and organisational design </a:t>
            </a:r>
          </a:p>
          <a:p>
            <a:pPr>
              <a:buFont typeface="Arial" charset="0"/>
              <a:buChar char="•"/>
              <a:defRPr/>
            </a:pPr>
            <a:r>
              <a:rPr lang="en-GB" dirty="0"/>
              <a:t>crafting the vision and the path – setting realistic and achievable objectives </a:t>
            </a:r>
          </a:p>
          <a:p>
            <a:pPr>
              <a:buFont typeface="Arial" charset="0"/>
              <a:buChar char="•"/>
              <a:defRPr/>
            </a:pPr>
            <a:r>
              <a:rPr lang="en-GB" dirty="0"/>
              <a:t>connecting organisation-wide change – coordinating ‘hard’ change with ‘soft’ people issues   </a:t>
            </a:r>
          </a:p>
          <a:p>
            <a:pPr>
              <a:buFont typeface="Arial" charset="0"/>
              <a:buChar char="•"/>
              <a:defRPr/>
            </a:pPr>
            <a:r>
              <a:rPr lang="en-GB" dirty="0"/>
              <a:t>consulting stakeholders – consulting and involving stakeholders like unions and employees </a:t>
            </a:r>
          </a:p>
          <a:p>
            <a:pPr>
              <a:buFont typeface="Arial" charset="0"/>
              <a:buChar char="•"/>
              <a:defRPr/>
            </a:pPr>
            <a:r>
              <a:rPr lang="en-GB" dirty="0"/>
              <a:t>communicating – providing accurate, regular and up-to-date messages throughout the organisation</a:t>
            </a:r>
          </a:p>
          <a:p>
            <a:pPr>
              <a:buFont typeface="Arial" charset="0"/>
              <a:buChar char="•"/>
              <a:defRPr/>
            </a:pPr>
            <a:r>
              <a:rPr lang="en-GB" dirty="0"/>
              <a:t>coping with change – introducing mechanism that help people to cope with change</a:t>
            </a:r>
          </a:p>
          <a:p>
            <a:pPr>
              <a:buFont typeface="Arial" charset="0"/>
              <a:buChar char="•"/>
              <a:defRPr/>
            </a:pPr>
            <a:r>
              <a:rPr lang="en-GB" dirty="0"/>
              <a:t>capturing learning – acquiring and disseminating knowledge and experience internally and externally.</a:t>
            </a:r>
          </a:p>
          <a:p>
            <a:pPr marL="0" indent="0">
              <a:buNone/>
              <a:defRPr/>
            </a:pPr>
            <a:endParaRPr lang="en-GB" dirty="0"/>
          </a:p>
          <a:p>
            <a:pPr marL="0" indent="0">
              <a:buNone/>
            </a:pPr>
            <a:endParaRPr lang="en-GB" dirty="0"/>
          </a:p>
        </p:txBody>
      </p:sp>
    </p:spTree>
    <p:extLst>
      <p:ext uri="{BB962C8B-B14F-4D97-AF65-F5344CB8AC3E}">
        <p14:creationId xmlns:p14="http://schemas.microsoft.com/office/powerpoint/2010/main" val="2979388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9E68515-A2F9-4CC9-8B1B-17A71F3E285B}"/>
              </a:ext>
            </a:extLst>
          </p:cNvPr>
          <p:cNvPicPr>
            <a:picLocks noGrp="1" noChangeAspect="1"/>
          </p:cNvPicPr>
          <p:nvPr>
            <p:ph sz="half" idx="1"/>
          </p:nvPr>
        </p:nvPicPr>
        <p:blipFill>
          <a:blip r:embed="rId2"/>
          <a:stretch>
            <a:fillRect/>
          </a:stretch>
        </p:blipFill>
        <p:spPr>
          <a:xfrm>
            <a:off x="558800" y="2274725"/>
            <a:ext cx="5181600" cy="3045652"/>
          </a:xfrm>
          <a:prstGeom prst="rect">
            <a:avLst/>
          </a:prstGeom>
        </p:spPr>
      </p:pic>
      <p:sp>
        <p:nvSpPr>
          <p:cNvPr id="5" name="Content Placeholder 4">
            <a:extLst>
              <a:ext uri="{FF2B5EF4-FFF2-40B4-BE49-F238E27FC236}">
                <a16:creationId xmlns:a16="http://schemas.microsoft.com/office/drawing/2014/main" id="{E40F05AC-D08D-43FC-AC88-405CD94313A0}"/>
              </a:ext>
            </a:extLst>
          </p:cNvPr>
          <p:cNvSpPr>
            <a:spLocks noGrp="1"/>
          </p:cNvSpPr>
          <p:nvPr>
            <p:ph sz="half" idx="2"/>
          </p:nvPr>
        </p:nvSpPr>
        <p:spPr/>
        <p:txBody>
          <a:bodyPr>
            <a:normAutofit/>
          </a:bodyPr>
          <a:lstStyle/>
          <a:p>
            <a:endParaRPr lang="en-GB" sz="2667" dirty="0"/>
          </a:p>
          <a:p>
            <a:endParaRPr lang="en-GB" sz="2667" dirty="0"/>
          </a:p>
          <a:p>
            <a:endParaRPr lang="en-GB" sz="2667" dirty="0"/>
          </a:p>
          <a:p>
            <a:r>
              <a:rPr lang="en-GB" sz="2667" dirty="0"/>
              <a:t>In line with Kotter's eight steps of change, identify a barrier each for the stages. </a:t>
            </a:r>
          </a:p>
        </p:txBody>
      </p:sp>
      <p:pic>
        <p:nvPicPr>
          <p:cNvPr id="2" name="Picture 1">
            <a:extLst>
              <a:ext uri="{FF2B5EF4-FFF2-40B4-BE49-F238E27FC236}">
                <a16:creationId xmlns:a16="http://schemas.microsoft.com/office/drawing/2014/main" id="{20C92687-8F8D-44E9-9F26-6FDAC56C7DA1}"/>
              </a:ext>
            </a:extLst>
          </p:cNvPr>
          <p:cNvPicPr>
            <a:picLocks noChangeAspect="1"/>
          </p:cNvPicPr>
          <p:nvPr/>
        </p:nvPicPr>
        <p:blipFill>
          <a:blip r:embed="rId3"/>
          <a:stretch>
            <a:fillRect/>
          </a:stretch>
        </p:blipFill>
        <p:spPr>
          <a:xfrm>
            <a:off x="7267318" y="0"/>
            <a:ext cx="2991363" cy="2308552"/>
          </a:xfrm>
          <a:prstGeom prst="rect">
            <a:avLst/>
          </a:prstGeom>
        </p:spPr>
      </p:pic>
    </p:spTree>
    <p:extLst>
      <p:ext uri="{BB962C8B-B14F-4D97-AF65-F5344CB8AC3E}">
        <p14:creationId xmlns:p14="http://schemas.microsoft.com/office/powerpoint/2010/main" val="3120074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Transforming HR  to support change</a:t>
            </a:r>
          </a:p>
        </p:txBody>
      </p:sp>
      <p:sp>
        <p:nvSpPr>
          <p:cNvPr id="3" name="Content Placeholder 2">
            <a:extLst>
              <a:ext uri="{FF2B5EF4-FFF2-40B4-BE49-F238E27FC236}">
                <a16:creationId xmlns:a16="http://schemas.microsoft.com/office/drawing/2014/main" id="{E7B0D38B-C3DC-4BC9-95CA-2506EFF056E1}"/>
              </a:ext>
            </a:extLst>
          </p:cNvPr>
          <p:cNvSpPr>
            <a:spLocks noGrp="1"/>
          </p:cNvSpPr>
          <p:nvPr>
            <p:ph idx="1"/>
          </p:nvPr>
        </p:nvSpPr>
        <p:spPr/>
        <p:txBody>
          <a:bodyPr>
            <a:normAutofit fontScale="92500" lnSpcReduction="10000"/>
          </a:bodyPr>
          <a:lstStyle/>
          <a:p>
            <a:pPr marL="0" indent="0">
              <a:buNone/>
            </a:pPr>
            <a:r>
              <a:rPr lang="en-GB" dirty="0"/>
              <a:t>Pre-requisites and challenges:</a:t>
            </a:r>
          </a:p>
          <a:p>
            <a:pPr marL="0" indent="0">
              <a:buNone/>
            </a:pPr>
            <a:r>
              <a:rPr lang="en-GB" dirty="0"/>
              <a:t>Clarity (may be undermined by “speaking in forked tongue”)</a:t>
            </a:r>
          </a:p>
          <a:p>
            <a:pPr marL="0" indent="0">
              <a:buNone/>
            </a:pPr>
            <a:r>
              <a:rPr lang="en-GB" dirty="0"/>
              <a:t>Inclusion (stakeholder consultation)</a:t>
            </a:r>
          </a:p>
          <a:p>
            <a:pPr marL="0" indent="0">
              <a:buNone/>
            </a:pPr>
            <a:r>
              <a:rPr lang="en-GB" dirty="0"/>
              <a:t>Agency (how much is HR in charge of its own destiny/how much does the HR community feel part of the change process)</a:t>
            </a:r>
          </a:p>
          <a:p>
            <a:pPr marL="0" indent="0">
              <a:buNone/>
            </a:pPr>
            <a:r>
              <a:rPr lang="en-GB" dirty="0"/>
              <a:t>Leadership (Coherent vision of where the function is headed)</a:t>
            </a:r>
          </a:p>
          <a:p>
            <a:pPr marL="0" indent="0">
              <a:buNone/>
            </a:pPr>
            <a:r>
              <a:rPr lang="en-GB" dirty="0"/>
              <a:t>Evaluation (assessing HR transformation)</a:t>
            </a:r>
          </a:p>
          <a:p>
            <a:pPr marL="0" indent="0">
              <a:buNone/>
            </a:pPr>
            <a:r>
              <a:rPr lang="en-GB" dirty="0"/>
              <a:t>                                                                      (Reilly 2012)</a:t>
            </a:r>
          </a:p>
          <a:p>
            <a:pPr marL="0" indent="0">
              <a:buNone/>
            </a:pPr>
            <a:endParaRPr lang="en-GB" dirty="0"/>
          </a:p>
        </p:txBody>
      </p:sp>
    </p:spTree>
    <p:extLst>
      <p:ext uri="{BB962C8B-B14F-4D97-AF65-F5344CB8AC3E}">
        <p14:creationId xmlns:p14="http://schemas.microsoft.com/office/powerpoint/2010/main" val="412013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Perspectives on Change</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fontScale="92500" lnSpcReduction="10000"/>
          </a:bodyPr>
          <a:lstStyle/>
          <a:p>
            <a:pPr marL="0" indent="0">
              <a:buNone/>
            </a:pPr>
            <a:r>
              <a:rPr lang="en-GB" dirty="0"/>
              <a:t>                                                               Emergent Change</a:t>
            </a:r>
          </a:p>
          <a:p>
            <a:pPr marL="0" indent="0">
              <a:buNone/>
            </a:pPr>
            <a:r>
              <a:rPr lang="en-GB" dirty="0"/>
              <a:t>Structuralist accounts (e.g. Aldrich 1979) contend that change emerges as a response to external pressures</a:t>
            </a:r>
          </a:p>
          <a:p>
            <a:pPr marL="0" indent="0">
              <a:buNone/>
            </a:pPr>
            <a:r>
              <a:rPr lang="en-GB" dirty="0"/>
              <a:t>Situated action accounts (e.g. </a:t>
            </a:r>
            <a:r>
              <a:rPr lang="en-GB" dirty="0" err="1"/>
              <a:t>Orlikowski</a:t>
            </a:r>
            <a:r>
              <a:rPr lang="en-GB" dirty="0"/>
              <a:t> 1996) contend that change can emerge out of the constant improvisations of organisational actors as they attempt to cope with the challenges of performing their work.</a:t>
            </a:r>
          </a:p>
          <a:p>
            <a:pPr marL="0" indent="0">
              <a:buNone/>
            </a:pPr>
            <a:r>
              <a:rPr lang="en-GB" dirty="0"/>
              <a:t>As organizational rules or routines have to be put into action by practitioners, change is ongoing as it is grounded in the inherent ability of actors to amend and adjust the former (</a:t>
            </a:r>
            <a:r>
              <a:rPr lang="en-GB" dirty="0" err="1"/>
              <a:t>Tsoukas</a:t>
            </a:r>
            <a:r>
              <a:rPr lang="en-GB" dirty="0"/>
              <a:t> and Chia, 2002). Change is not a planned event which follows long periods of continuity.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21089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Resistance to Change</a:t>
            </a:r>
            <a:endParaRPr lang="en-GB" dirty="0"/>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a:bodyPr>
          <a:lstStyle/>
          <a:p>
            <a:pPr marL="0" indent="0">
              <a:buNone/>
            </a:pPr>
            <a:r>
              <a:rPr lang="en-GB" b="1" dirty="0"/>
              <a:t>Definition in a narrow sense: </a:t>
            </a:r>
            <a:r>
              <a:rPr lang="en-GB" dirty="0"/>
              <a:t>an individual or group engaging in acts intended to block or disrupt management’s attempt to introduce change.</a:t>
            </a:r>
          </a:p>
          <a:p>
            <a:pPr marL="0" indent="0">
              <a:buNone/>
            </a:pPr>
            <a:r>
              <a:rPr lang="en-GB" b="1" dirty="0"/>
              <a:t>Definition in a broader sense: </a:t>
            </a:r>
            <a:r>
              <a:rPr lang="en-GB" dirty="0"/>
              <a:t>resistance as a natural response and it may even play a constructive role in the change processes</a:t>
            </a:r>
          </a:p>
          <a:p>
            <a:pPr marL="0" indent="0">
              <a:buNone/>
            </a:pPr>
            <a:endParaRPr lang="en-GB" dirty="0"/>
          </a:p>
        </p:txBody>
      </p:sp>
    </p:spTree>
    <p:extLst>
      <p:ext uri="{BB962C8B-B14F-4D97-AF65-F5344CB8AC3E}">
        <p14:creationId xmlns:p14="http://schemas.microsoft.com/office/powerpoint/2010/main" val="3810999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Resistance to Change</a:t>
            </a:r>
            <a:endParaRPr lang="en-GB" dirty="0"/>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a:bodyPr>
          <a:lstStyle/>
          <a:p>
            <a:r>
              <a:rPr lang="en-GB" altLang="en-US" dirty="0">
                <a:ea typeface="ＭＳ Ｐゴシック" panose="020B0600070205080204" pitchFamily="34" charset="-128"/>
              </a:rPr>
              <a:t>More recent studies (Ford et al. 2008) suggest that research on resistance should encompass three dimensions (change recipient actions, change agent interpretation and the interplay between the two) and encourage change agents to see resistance as valuable feedback which could assist implementation activities.</a:t>
            </a:r>
          </a:p>
          <a:p>
            <a:endParaRPr lang="en-GB" altLang="en-US" dirty="0">
              <a:ea typeface="ＭＳ Ｐゴシック" panose="020B0600070205080204" pitchFamily="34" charset="-128"/>
            </a:endParaRPr>
          </a:p>
          <a:p>
            <a:pPr marL="0" indent="0">
              <a:buNone/>
            </a:pPr>
            <a:endParaRPr lang="en-GB" dirty="0"/>
          </a:p>
        </p:txBody>
      </p:sp>
    </p:spTree>
    <p:extLst>
      <p:ext uri="{BB962C8B-B14F-4D97-AF65-F5344CB8AC3E}">
        <p14:creationId xmlns:p14="http://schemas.microsoft.com/office/powerpoint/2010/main" val="102120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by Resistance </a:t>
            </a:r>
            <a:endParaRPr lang="en-GB" dirty="0"/>
          </a:p>
        </p:txBody>
      </p:sp>
      <p:sp>
        <p:nvSpPr>
          <p:cNvPr id="5" name="Content Placeholder 4">
            <a:extLst>
              <a:ext uri="{FF2B5EF4-FFF2-40B4-BE49-F238E27FC236}">
                <a16:creationId xmlns:a16="http://schemas.microsoft.com/office/drawing/2014/main" id="{0CEA4806-7070-42E7-A972-19A4BC04ABFA}"/>
              </a:ext>
            </a:extLst>
          </p:cNvPr>
          <p:cNvSpPr>
            <a:spLocks noGrp="1"/>
          </p:cNvSpPr>
          <p:nvPr>
            <p:ph idx="1"/>
          </p:nvPr>
        </p:nvSpPr>
        <p:spPr/>
        <p:txBody>
          <a:bodyPr/>
          <a:lstStyle/>
          <a:p>
            <a:pPr marL="0" indent="0">
              <a:buNone/>
            </a:pPr>
            <a:r>
              <a:rPr lang="en-GB" altLang="en-US" b="1" i="1" u="sng" dirty="0">
                <a:latin typeface="Times New Roman" panose="02020603050405020304" pitchFamily="18" charset="0"/>
                <a:ea typeface="ＭＳ Ｐゴシック" panose="020B0600070205080204" pitchFamily="34" charset="-128"/>
              </a:rPr>
              <a:t>Learning:</a:t>
            </a:r>
            <a:r>
              <a:rPr lang="en-GB" altLang="en-US" dirty="0">
                <a:latin typeface="Times New Roman" panose="02020603050405020304" pitchFamily="18" charset="0"/>
                <a:ea typeface="ＭＳ Ｐゴシック" panose="020B0600070205080204" pitchFamily="34" charset="-128"/>
              </a:rPr>
              <a:t> *single-loop (learning-by-doing) and double-loop (conceptual)</a:t>
            </a:r>
          </a:p>
          <a:p>
            <a:pPr marL="0" indent="0">
              <a:buNone/>
            </a:pPr>
            <a:endParaRPr lang="en-GB" dirty="0"/>
          </a:p>
        </p:txBody>
      </p:sp>
      <p:pic>
        <p:nvPicPr>
          <p:cNvPr id="6" name="Picture 5">
            <a:extLst>
              <a:ext uri="{FF2B5EF4-FFF2-40B4-BE49-F238E27FC236}">
                <a16:creationId xmlns:a16="http://schemas.microsoft.com/office/drawing/2014/main" id="{38DDC791-D278-41E4-899B-66208A588BBA}"/>
              </a:ext>
            </a:extLst>
          </p:cNvPr>
          <p:cNvPicPr>
            <a:picLocks noChangeAspect="1"/>
          </p:cNvPicPr>
          <p:nvPr/>
        </p:nvPicPr>
        <p:blipFill>
          <a:blip r:embed="rId2"/>
          <a:stretch>
            <a:fillRect/>
          </a:stretch>
        </p:blipFill>
        <p:spPr>
          <a:xfrm>
            <a:off x="559512" y="2238895"/>
            <a:ext cx="10160880" cy="3133111"/>
          </a:xfrm>
          <a:prstGeom prst="rect">
            <a:avLst/>
          </a:prstGeom>
        </p:spPr>
      </p:pic>
    </p:spTree>
    <p:extLst>
      <p:ext uri="{BB962C8B-B14F-4D97-AF65-F5344CB8AC3E}">
        <p14:creationId xmlns:p14="http://schemas.microsoft.com/office/powerpoint/2010/main" val="3233127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by Resistance </a:t>
            </a:r>
            <a:endParaRPr lang="en-GB" dirty="0"/>
          </a:p>
        </p:txBody>
      </p:sp>
      <p:sp>
        <p:nvSpPr>
          <p:cNvPr id="5" name="Content Placeholder 4">
            <a:extLst>
              <a:ext uri="{FF2B5EF4-FFF2-40B4-BE49-F238E27FC236}">
                <a16:creationId xmlns:a16="http://schemas.microsoft.com/office/drawing/2014/main" id="{0CEA4806-7070-42E7-A972-19A4BC04ABFA}"/>
              </a:ext>
            </a:extLst>
          </p:cNvPr>
          <p:cNvSpPr>
            <a:spLocks noGrp="1"/>
          </p:cNvSpPr>
          <p:nvPr>
            <p:ph idx="1"/>
          </p:nvPr>
        </p:nvSpPr>
        <p:spPr/>
        <p:txBody>
          <a:bodyPr/>
          <a:lstStyle/>
          <a:p>
            <a:pPr>
              <a:lnSpc>
                <a:spcPct val="90000"/>
              </a:lnSpc>
              <a:spcBef>
                <a:spcPct val="0"/>
              </a:spcBef>
            </a:pPr>
            <a:r>
              <a:rPr lang="en-GB" altLang="en-US" sz="2667" b="1" i="1" u="sng" dirty="0">
                <a:latin typeface="Times New Roman" panose="02020603050405020304" pitchFamily="18" charset="0"/>
                <a:ea typeface="ＭＳ Ｐゴシック" panose="020B0600070205080204" pitchFamily="34" charset="-128"/>
              </a:rPr>
              <a:t>Learning by resistance</a:t>
            </a:r>
            <a:endParaRPr lang="en-GB" altLang="en-US" sz="2667" dirty="0">
              <a:latin typeface="Times New Roman" panose="02020603050405020304" pitchFamily="18" charset="0"/>
              <a:ea typeface="ＭＳ Ｐゴシック" panose="020B0600070205080204" pitchFamily="34" charset="-128"/>
            </a:endParaRP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single-loop: avoidance of similar projects</a:t>
            </a: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never again such a project (too much pain) !</a:t>
            </a: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goodness, we got out of this millstone project !</a:t>
            </a:r>
          </a:p>
          <a:p>
            <a:pPr>
              <a:lnSpc>
                <a:spcPct val="90000"/>
              </a:lnSpc>
              <a:spcBef>
                <a:spcPct val="0"/>
              </a:spcBef>
              <a:buNone/>
            </a:pPr>
            <a:endParaRPr lang="en-GB" altLang="en-US" sz="2667" dirty="0">
              <a:latin typeface="Times New Roman" panose="02020603050405020304" pitchFamily="18" charset="0"/>
              <a:ea typeface="ＭＳ Ｐゴシック" panose="020B0600070205080204" pitchFamily="34" charset="-128"/>
            </a:endParaRP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double-loop learning: insight, elaborations, paradigm shifts</a:t>
            </a: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how shall we re-design this project !</a:t>
            </a: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what do we learn for future projects of this kind !</a:t>
            </a:r>
          </a:p>
          <a:p>
            <a:pPr>
              <a:lnSpc>
                <a:spcPct val="90000"/>
              </a:lnSpc>
              <a:spcBef>
                <a:spcPct val="0"/>
              </a:spcBef>
              <a:buNone/>
            </a:pPr>
            <a:r>
              <a:rPr lang="en-GB" altLang="en-US" sz="2667" dirty="0">
                <a:latin typeface="Times New Roman" panose="02020603050405020304" pitchFamily="18" charset="0"/>
                <a:ea typeface="ＭＳ Ｐゴシック" panose="020B0600070205080204" pitchFamily="34" charset="-128"/>
              </a:rPr>
              <a:t>		We may have to do things differently!</a:t>
            </a:r>
            <a:endParaRPr lang="en-US" altLang="en-US" sz="2667" dirty="0">
              <a:latin typeface="Times New Roman" panose="02020603050405020304" pitchFamily="18" charset="0"/>
              <a:ea typeface="ＭＳ Ｐゴシック" panose="020B0600070205080204" pitchFamily="34" charset="-128"/>
            </a:endParaRPr>
          </a:p>
          <a:p>
            <a:pPr algn="ctr">
              <a:lnSpc>
                <a:spcPct val="90000"/>
              </a:lnSpc>
            </a:pPr>
            <a:endParaRPr lang="en-US" altLang="en-US" dirty="0">
              <a:ea typeface="ＭＳ Ｐゴシック" panose="020B0600070205080204" pitchFamily="34" charset="-128"/>
            </a:endParaRPr>
          </a:p>
          <a:p>
            <a:pPr>
              <a:lnSpc>
                <a:spcPct val="90000"/>
              </a:lnSpc>
            </a:pPr>
            <a:endParaRPr lang="en-US" altLang="en-US" dirty="0">
              <a:ea typeface="ＭＳ Ｐゴシック" panose="020B0600070205080204" pitchFamily="34" charset="-128"/>
            </a:endParaRPr>
          </a:p>
          <a:p>
            <a:pPr marL="0" indent="0">
              <a:buNone/>
            </a:pPr>
            <a:endParaRPr lang="en-GB" dirty="0"/>
          </a:p>
        </p:txBody>
      </p:sp>
    </p:spTree>
    <p:extLst>
      <p:ext uri="{BB962C8B-B14F-4D97-AF65-F5344CB8AC3E}">
        <p14:creationId xmlns:p14="http://schemas.microsoft.com/office/powerpoint/2010/main" val="2907286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a:xfrm>
            <a:off x="576927" y="2274724"/>
            <a:ext cx="10515600" cy="3069909"/>
          </a:xfrm>
        </p:spPr>
        <p:txBody>
          <a:bodyPr/>
          <a:lstStyle/>
          <a:p>
            <a:pPr marL="0" indent="0">
              <a:buNone/>
            </a:pPr>
            <a:r>
              <a:rPr lang="en-GB" dirty="0"/>
              <a:t>Discuss among your group and come up with a 2 minutes summary of what we have learned today. Your summary should contain definition of concepts that you think were key to todays lecture. </a:t>
            </a:r>
          </a:p>
        </p:txBody>
      </p:sp>
      <p:pic>
        <p:nvPicPr>
          <p:cNvPr id="5" name="Picture 4">
            <a:extLst>
              <a:ext uri="{FF2B5EF4-FFF2-40B4-BE49-F238E27FC236}">
                <a16:creationId xmlns:a16="http://schemas.microsoft.com/office/drawing/2014/main" id="{97D6A7A4-C863-477F-827D-451A65B96270}"/>
              </a:ext>
            </a:extLst>
          </p:cNvPr>
          <p:cNvPicPr>
            <a:picLocks noChangeAspect="1"/>
          </p:cNvPicPr>
          <p:nvPr/>
        </p:nvPicPr>
        <p:blipFill>
          <a:blip r:embed="rId2"/>
          <a:stretch>
            <a:fillRect/>
          </a:stretch>
        </p:blipFill>
        <p:spPr>
          <a:xfrm>
            <a:off x="7964005" y="4372006"/>
            <a:ext cx="2991363" cy="2104603"/>
          </a:xfrm>
          <a:prstGeom prst="rect">
            <a:avLst/>
          </a:prstGeom>
        </p:spPr>
      </p:pic>
    </p:spTree>
    <p:extLst>
      <p:ext uri="{BB962C8B-B14F-4D97-AF65-F5344CB8AC3E}">
        <p14:creationId xmlns:p14="http://schemas.microsoft.com/office/powerpoint/2010/main" val="3858355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39254" y="1329136"/>
            <a:ext cx="10515600" cy="4351339"/>
          </a:xfrm>
        </p:spPr>
        <p:txBody>
          <a:bodyPr>
            <a:noAutofit/>
          </a:bodyPr>
          <a:lstStyle/>
          <a:p>
            <a:pPr marL="0" indent="0">
              <a:buNone/>
            </a:pPr>
            <a:r>
              <a:rPr lang="en-GB" dirty="0"/>
              <a:t>Organisational behaviour and design. </a:t>
            </a:r>
            <a:r>
              <a:rPr lang="en-GB" dirty="0" err="1"/>
              <a:t>Cushway</a:t>
            </a:r>
            <a:r>
              <a:rPr lang="en-GB" dirty="0"/>
              <a:t> and Lodge 1993  London.</a:t>
            </a:r>
          </a:p>
          <a:p>
            <a:pPr marL="0" indent="0">
              <a:buNone/>
            </a:pPr>
            <a:r>
              <a:rPr lang="en-GB" dirty="0"/>
              <a:t>Social Psychology Wendy Stainton Rogers 2</a:t>
            </a:r>
            <a:r>
              <a:rPr lang="en-GB" baseline="30000" dirty="0"/>
              <a:t>nd</a:t>
            </a:r>
            <a:r>
              <a:rPr lang="en-GB" dirty="0"/>
              <a:t> Ed Open University Press 2011</a:t>
            </a:r>
          </a:p>
          <a:p>
            <a:pPr marL="0" indent="0">
              <a:buNone/>
            </a:pPr>
            <a:r>
              <a:rPr lang="en-GB" dirty="0"/>
              <a:t>Business Psychology and Organisational behaviour Eugene Mckenna 5</a:t>
            </a:r>
            <a:r>
              <a:rPr lang="en-GB" baseline="30000" dirty="0"/>
              <a:t>th</a:t>
            </a:r>
            <a:r>
              <a:rPr lang="en-GB" dirty="0"/>
              <a:t> Ed Psychology Press 2012</a:t>
            </a:r>
          </a:p>
          <a:p>
            <a:pPr marL="0" indent="0">
              <a:buNone/>
            </a:pPr>
            <a:r>
              <a:rPr lang="en-GB" dirty="0"/>
              <a:t>Organisational Behaviour Huczynski  A, Buchanan D 8</a:t>
            </a:r>
            <a:r>
              <a:rPr lang="en-GB" baseline="30000" dirty="0"/>
              <a:t>th</a:t>
            </a:r>
            <a:r>
              <a:rPr lang="en-GB" dirty="0"/>
              <a:t> Ed Pearson 2013</a:t>
            </a:r>
          </a:p>
          <a:p>
            <a:pPr marL="0" indent="0">
              <a:buNone/>
            </a:pPr>
            <a:r>
              <a:rPr lang="en-GB" dirty="0"/>
              <a:t>Management and Organisational Behaviour Mullins L.J, Pearson 2013</a:t>
            </a:r>
          </a:p>
          <a:p>
            <a:pPr marL="0" indent="0">
              <a:buNone/>
            </a:pPr>
            <a:r>
              <a:rPr lang="en-GB" dirty="0"/>
              <a:t>People and Organisational Development Francis, </a:t>
            </a:r>
            <a:r>
              <a:rPr lang="en-GB" dirty="0" err="1"/>
              <a:t>Holbeche</a:t>
            </a:r>
            <a:r>
              <a:rPr lang="en-GB" dirty="0"/>
              <a:t>, Reddington  CIPD 2012</a:t>
            </a:r>
          </a:p>
          <a:p>
            <a:pPr marL="0" indent="0">
              <a:buNone/>
            </a:pPr>
            <a:r>
              <a:rPr lang="en-GB" dirty="0"/>
              <a:t>Managing and Organisations Clegg S, </a:t>
            </a:r>
            <a:r>
              <a:rPr lang="en-GB" dirty="0" err="1"/>
              <a:t>Kornberger</a:t>
            </a:r>
            <a:r>
              <a:rPr lang="en-GB" dirty="0"/>
              <a:t>, M </a:t>
            </a:r>
            <a:r>
              <a:rPr lang="en-GB" dirty="0" err="1"/>
              <a:t>Pitsis</a:t>
            </a:r>
            <a:r>
              <a:rPr lang="en-GB" dirty="0"/>
              <a:t> T Sage 2011</a:t>
            </a:r>
          </a:p>
          <a:p>
            <a:pPr marL="0" indent="0">
              <a:buNone/>
            </a:pPr>
            <a:endParaRPr lang="en-GB" sz="2000" dirty="0"/>
          </a:p>
        </p:txBody>
      </p:sp>
    </p:spTree>
    <p:extLst>
      <p:ext uri="{BB962C8B-B14F-4D97-AF65-F5344CB8AC3E}">
        <p14:creationId xmlns:p14="http://schemas.microsoft.com/office/powerpoint/2010/main" val="3472734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029" y="0"/>
            <a:ext cx="10515600" cy="1325563"/>
          </a:xfrm>
        </p:spPr>
        <p:txBody>
          <a:bodyPr/>
          <a:lstStyle/>
          <a:p>
            <a:r>
              <a:rPr lang="en-GB" dirty="0"/>
              <a:t>References</a:t>
            </a:r>
          </a:p>
        </p:txBody>
      </p:sp>
      <p:sp>
        <p:nvSpPr>
          <p:cNvPr id="3" name="Content Placeholder 2"/>
          <p:cNvSpPr>
            <a:spLocks noGrp="1"/>
          </p:cNvSpPr>
          <p:nvPr>
            <p:ph idx="1"/>
          </p:nvPr>
        </p:nvSpPr>
        <p:spPr>
          <a:xfrm>
            <a:off x="559512" y="952675"/>
            <a:ext cx="10515600" cy="4351339"/>
          </a:xfrm>
        </p:spPr>
        <p:txBody>
          <a:bodyPr>
            <a:noAutofit/>
          </a:bodyPr>
          <a:lstStyle/>
          <a:p>
            <a:pPr>
              <a:lnSpc>
                <a:spcPct val="100000"/>
              </a:lnSpc>
              <a:defRPr/>
            </a:pPr>
            <a:r>
              <a:rPr lang="en-GB" sz="1600" dirty="0">
                <a:effectLst>
                  <a:outerShdw blurRad="38100" dist="38100" dir="2700000" algn="tl">
                    <a:srgbClr val="C0C0C0"/>
                  </a:outerShdw>
                </a:effectLst>
              </a:rPr>
              <a:t>Buller, P.F., McEvoy, M.G.(2012) Strategy, Human Resource Management and Performance, Sharpening Line of Sight, Human Resource Management Review, 22, pp. 43-56.</a:t>
            </a:r>
          </a:p>
          <a:p>
            <a:pPr>
              <a:lnSpc>
                <a:spcPct val="100000"/>
              </a:lnSpc>
              <a:defRPr/>
            </a:pPr>
            <a:r>
              <a:rPr lang="en-GB" sz="1600" dirty="0">
                <a:effectLst>
                  <a:outerShdw blurRad="38100" dist="38100" dir="2700000" algn="tl">
                    <a:srgbClr val="C0C0C0"/>
                  </a:outerShdw>
                </a:effectLst>
              </a:rPr>
              <a:t>Dunphy, C., Stace, D. (1994) Beyond The Boundaries. Roseville, NSW: McGraw-Hill.</a:t>
            </a:r>
          </a:p>
          <a:p>
            <a:pPr>
              <a:lnSpc>
                <a:spcPct val="100000"/>
              </a:lnSpc>
              <a:defRPr/>
            </a:pPr>
            <a:r>
              <a:rPr lang="en-GB" sz="1600" dirty="0">
                <a:effectLst>
                  <a:outerShdw blurRad="38100" dist="38100" dir="2700000" algn="tl">
                    <a:srgbClr val="C0C0C0"/>
                  </a:outerShdw>
                </a:effectLst>
              </a:rPr>
              <a:t>Ford, J.D., Ford, L.W. and </a:t>
            </a:r>
            <a:r>
              <a:rPr lang="en-GB" sz="1600" dirty="0" err="1">
                <a:effectLst>
                  <a:outerShdw blurRad="38100" dist="38100" dir="2700000" algn="tl">
                    <a:srgbClr val="C0C0C0"/>
                  </a:outerShdw>
                </a:effectLst>
              </a:rPr>
              <a:t>D’Amelio</a:t>
            </a:r>
            <a:r>
              <a:rPr lang="en-GB" sz="1600" dirty="0">
                <a:effectLst>
                  <a:outerShdw blurRad="38100" dist="38100" dir="2700000" algn="tl">
                    <a:srgbClr val="C0C0C0"/>
                  </a:outerShdw>
                </a:effectLst>
              </a:rPr>
              <a:t>, A. (2008). Resistance to Change: The Rest of The Story, Academy of Management Review, 33 (2), pp. 362-77.</a:t>
            </a:r>
          </a:p>
          <a:p>
            <a:pPr>
              <a:lnSpc>
                <a:spcPct val="100000"/>
              </a:lnSpc>
              <a:defRPr/>
            </a:pPr>
            <a:r>
              <a:rPr lang="en-GB" sz="1600" dirty="0">
                <a:effectLst>
                  <a:outerShdw blurRad="38100" dist="38100" dir="2700000" algn="tl">
                    <a:srgbClr val="C0C0C0"/>
                  </a:outerShdw>
                </a:effectLst>
              </a:rPr>
              <a:t>Kotter, J. P. (1996) Leading Change, Boston, MA: Harvard Business School Press.</a:t>
            </a:r>
          </a:p>
          <a:p>
            <a:pPr>
              <a:lnSpc>
                <a:spcPct val="100000"/>
              </a:lnSpc>
              <a:defRPr/>
            </a:pPr>
            <a:r>
              <a:rPr lang="en-GB" sz="1600" dirty="0">
                <a:effectLst>
                  <a:outerShdw blurRad="38100" dist="38100" dir="2700000" algn="tl">
                    <a:srgbClr val="C0C0C0"/>
                  </a:outerShdw>
                </a:effectLst>
              </a:rPr>
              <a:t>Lewin, K. (1951) Field Theory in Social Science. New York: Harper and Row.</a:t>
            </a:r>
          </a:p>
          <a:p>
            <a:pPr>
              <a:lnSpc>
                <a:spcPct val="100000"/>
              </a:lnSpc>
              <a:defRPr/>
            </a:pPr>
            <a:r>
              <a:rPr lang="en-GB" sz="1600" dirty="0">
                <a:effectLst>
                  <a:outerShdw blurRad="38100" dist="38100" dir="2700000" algn="tl">
                    <a:srgbClr val="C0C0C0"/>
                  </a:outerShdw>
                </a:effectLst>
              </a:rPr>
              <a:t>Molloy, E., Whittington, R. (2005) HR’s Role in Organising: Shaping Change, London: CIPD </a:t>
            </a:r>
          </a:p>
          <a:p>
            <a:pPr>
              <a:lnSpc>
                <a:spcPct val="100000"/>
              </a:lnSpc>
              <a:defRPr/>
            </a:pPr>
            <a:r>
              <a:rPr lang="en-GB" sz="1600" dirty="0" err="1">
                <a:effectLst>
                  <a:outerShdw blurRad="38100" dist="38100" dir="2700000" algn="tl">
                    <a:srgbClr val="C0C0C0"/>
                  </a:outerShdw>
                </a:effectLst>
              </a:rPr>
              <a:t>Orlikowski</a:t>
            </a:r>
            <a:r>
              <a:rPr lang="en-GB" sz="1600" dirty="0">
                <a:effectLst>
                  <a:outerShdw blurRad="38100" dist="38100" dir="2700000" algn="tl">
                    <a:srgbClr val="C0C0C0"/>
                  </a:outerShdw>
                </a:effectLst>
              </a:rPr>
              <a:t>, W. (1996) Improvising Organisational Transformation Over Time: A Situated Change Perspective, Information Systems Research, 7, pp. 63-92.</a:t>
            </a:r>
          </a:p>
          <a:p>
            <a:pPr>
              <a:lnSpc>
                <a:spcPct val="100000"/>
              </a:lnSpc>
              <a:defRPr/>
            </a:pPr>
            <a:r>
              <a:rPr lang="en-GB" sz="1600" dirty="0">
                <a:effectLst>
                  <a:outerShdw blurRad="38100" dist="38100" dir="2700000" algn="tl">
                    <a:srgbClr val="C0C0C0"/>
                  </a:outerShdw>
                </a:effectLst>
              </a:rPr>
              <a:t>Reilly. P., (2012) Transforming HR to Support Strategic Change, in Francis, H., </a:t>
            </a:r>
            <a:r>
              <a:rPr lang="en-GB" sz="1600" dirty="0" err="1">
                <a:effectLst>
                  <a:outerShdw blurRad="38100" dist="38100" dir="2700000" algn="tl">
                    <a:srgbClr val="C0C0C0"/>
                  </a:outerShdw>
                </a:effectLst>
              </a:rPr>
              <a:t>Holbeche</a:t>
            </a:r>
            <a:r>
              <a:rPr lang="en-GB" sz="1600" dirty="0">
                <a:effectLst>
                  <a:outerShdw blurRad="38100" dist="38100" dir="2700000" algn="tl">
                    <a:srgbClr val="C0C0C0"/>
                  </a:outerShdw>
                </a:effectLst>
              </a:rPr>
              <a:t>, L. and Reddington, eds. People and Organisational Development, London: CIPD, pp. 125-41.</a:t>
            </a:r>
          </a:p>
          <a:p>
            <a:pPr>
              <a:lnSpc>
                <a:spcPct val="100000"/>
              </a:lnSpc>
              <a:defRPr/>
            </a:pPr>
            <a:r>
              <a:rPr lang="en-GB" sz="1600" dirty="0" err="1">
                <a:effectLst>
                  <a:outerShdw blurRad="38100" dist="38100" dir="2700000" algn="tl">
                    <a:srgbClr val="C0C0C0"/>
                  </a:outerShdw>
                </a:effectLst>
              </a:rPr>
              <a:t>Tsoukas</a:t>
            </a:r>
            <a:r>
              <a:rPr lang="en-GB" sz="1600" dirty="0">
                <a:effectLst>
                  <a:outerShdw blurRad="38100" dist="38100" dir="2700000" algn="tl">
                    <a:srgbClr val="C0C0C0"/>
                  </a:outerShdw>
                </a:effectLst>
              </a:rPr>
              <a:t>, H. and Chia, R. (2002) On Organizational Becoming: Rethinking Organizational Change. Organization Science 13 (5), pp. 567-82.</a:t>
            </a:r>
          </a:p>
          <a:p>
            <a:pPr>
              <a:lnSpc>
                <a:spcPct val="100000"/>
              </a:lnSpc>
              <a:defRPr/>
            </a:pPr>
            <a:endParaRPr lang="en-GB" sz="1600" dirty="0">
              <a:effectLst>
                <a:outerShdw blurRad="38100" dist="38100" dir="2700000" algn="tl">
                  <a:srgbClr val="C0C0C0"/>
                </a:outerShdw>
              </a:effectLst>
            </a:endParaRPr>
          </a:p>
        </p:txBody>
      </p:sp>
    </p:spTree>
    <p:extLst>
      <p:ext uri="{BB962C8B-B14F-4D97-AF65-F5344CB8AC3E}">
        <p14:creationId xmlns:p14="http://schemas.microsoft.com/office/powerpoint/2010/main" val="2016195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TotalTime>
  <Words>1291</Words>
  <Application>Microsoft Office PowerPoint</Application>
  <PresentationFormat>Widescreen</PresentationFormat>
  <Paragraphs>97</Paragraphs>
  <Slides>22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Gill Sans MT</vt:lpstr>
      <vt:lpstr>Times New Roman</vt:lpstr>
      <vt:lpstr>Gallery</vt:lpstr>
      <vt:lpstr>Leading and Implementing Workplace Change</vt:lpstr>
      <vt:lpstr>Designing and operationalising workplace change and change management</vt:lpstr>
      <vt:lpstr>Todays outline</vt:lpstr>
      <vt:lpstr>What is Organisational Change?</vt:lpstr>
      <vt:lpstr>Various degrees of change</vt:lpstr>
      <vt:lpstr>Operationalising Strategic Change</vt:lpstr>
      <vt:lpstr>Key Debate in Organisational Change Cheung-Judge &amp; Holbeche (2015. p155)</vt:lpstr>
      <vt:lpstr> Different Perspectives on Change</vt:lpstr>
      <vt:lpstr>Lewin’s Three Stage Model</vt:lpstr>
      <vt:lpstr>Planned Change ‘Step based’ approaches</vt:lpstr>
      <vt:lpstr>Establishing Line of Sight (Buller, McEvoy, 2012)</vt:lpstr>
      <vt:lpstr>HR’s role in change management</vt:lpstr>
      <vt:lpstr>PowerPoint Presentation</vt:lpstr>
      <vt:lpstr>Transforming HR  to support change</vt:lpstr>
      <vt:lpstr>Different Perspectives on Change</vt:lpstr>
      <vt:lpstr> Resistance to Change</vt:lpstr>
      <vt:lpstr> Resistance to Change</vt:lpstr>
      <vt:lpstr>Learning by Resistance </vt:lpstr>
      <vt:lpstr>Learning by Resistance </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Dennis Pepple</cp:lastModifiedBy>
  <cp:revision>10</cp:revision>
  <dcterms:created xsi:type="dcterms:W3CDTF">2020-12-07T12:39:14Z</dcterms:created>
  <dcterms:modified xsi:type="dcterms:W3CDTF">2022-09-15T06:53:42Z</dcterms:modified>
</cp:coreProperties>
</file>