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s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81"/>
    <p:restoredTop sz="94632"/>
  </p:normalViewPr>
  <p:slideViewPr>
    <p:cSldViewPr snapToGrid="0">
      <p:cViewPr varScale="1">
        <p:scale>
          <a:sx n="98" d="100"/>
          <a:sy n="98" d="100"/>
        </p:scale>
        <p:origin x="224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Age of</a:t>
            </a:r>
            <a:r>
              <a:rPr lang="en-GB" baseline="0"/>
              <a:t> Participants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IM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yVal>
            <c:numRef>
              <c:f>Sheet1!$A$1:$A$11</c:f>
              <c:numCache>
                <c:formatCode>General</c:formatCode>
                <c:ptCount val="11"/>
                <c:pt idx="0">
                  <c:v>13</c:v>
                </c:pt>
                <c:pt idx="1">
                  <c:v>14</c:v>
                </c:pt>
                <c:pt idx="2">
                  <c:v>13</c:v>
                </c:pt>
                <c:pt idx="3">
                  <c:v>14</c:v>
                </c:pt>
                <c:pt idx="4">
                  <c:v>14</c:v>
                </c:pt>
                <c:pt idx="5">
                  <c:v>13</c:v>
                </c:pt>
                <c:pt idx="6">
                  <c:v>13</c:v>
                </c:pt>
                <c:pt idx="7">
                  <c:v>12</c:v>
                </c:pt>
                <c:pt idx="8">
                  <c:v>12</c:v>
                </c:pt>
                <c:pt idx="9">
                  <c:v>12</c:v>
                </c:pt>
                <c:pt idx="10">
                  <c:v>14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59F-9946-810F-DF32497C90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87850688"/>
        <c:axId val="1354220064"/>
      </c:scatterChart>
      <c:valAx>
        <c:axId val="1387850688"/>
        <c:scaling>
          <c:orientation val="minMax"/>
        </c:scaling>
        <c:delete val="1"/>
        <c:axPos val="b"/>
        <c:majorTickMark val="none"/>
        <c:minorTickMark val="none"/>
        <c:tickLblPos val="nextTo"/>
        <c:crossAx val="1354220064"/>
        <c:crosses val="autoZero"/>
        <c:crossBetween val="midCat"/>
      </c:valAx>
      <c:valAx>
        <c:axId val="13542200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Age of Participant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IM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IM"/>
          </a:p>
        </c:txPr>
        <c:crossAx val="138785068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IM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9101679213436558E-2"/>
          <c:y val="0.10398063046997172"/>
          <c:w val="0.84796327669322746"/>
          <c:h val="0.78379830390862959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 w="19050">
              <a:solidFill>
                <a:schemeClr val="lt1"/>
              </a:solidFill>
            </a:ln>
            <a:effectLst/>
          </c:spPr>
          <c:invertIfNegative val="0"/>
          <c:val>
            <c:numRef>
              <c:f>Sheet1!$A$1:$A$7</c:f>
              <c:numCache>
                <c:formatCode>General</c:formatCode>
                <c:ptCount val="7"/>
                <c:pt idx="0">
                  <c:v>8</c:v>
                </c:pt>
                <c:pt idx="1">
                  <c:v>1</c:v>
                </c:pt>
                <c:pt idx="2">
                  <c:v>1</c:v>
                </c:pt>
                <c:pt idx="3">
                  <c:v>5</c:v>
                </c:pt>
                <c:pt idx="4">
                  <c:v>1</c:v>
                </c:pt>
                <c:pt idx="5">
                  <c:v>3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C36-334F-AA81-15E86F400A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3697840"/>
        <c:axId val="1042019200"/>
      </c:barChart>
      <c:valAx>
        <c:axId val="10420192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Number of  responses</a:t>
                </a:r>
              </a:p>
            </c:rich>
          </c:tx>
          <c:layout>
            <c:manualLayout>
              <c:xMode val="edge"/>
              <c:yMode val="edge"/>
              <c:x val="9.8107918710581641E-3"/>
              <c:y val="0.3704518454331964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IM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IM"/>
          </a:p>
        </c:txPr>
        <c:crossAx val="1093697840"/>
        <c:crosses val="autoZero"/>
        <c:crossBetween val="between"/>
      </c:valAx>
      <c:catAx>
        <c:axId val="10936978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Response  Number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IM"/>
            </a:p>
          </c:txPr>
        </c:title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IM"/>
          </a:p>
        </c:txPr>
        <c:crossAx val="104201920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IM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M"/>
          </a:p>
        </p:txBody>
      </p:sp>
      <p:sp>
        <p:nvSpPr>
          <p:cNvPr id="11" name="Rectangle 10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636328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065338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6" name="Rectangle 15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9740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3226036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630289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2429359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72652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4098787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218235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397316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32993259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32099421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2142776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4694951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M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2330065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93732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M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3704247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7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4C09136-DCF6-FE4E-BB64-E610F057D089}" type="datetimeFigureOut">
              <a:rPr lang="en-IM" smtClean="0"/>
              <a:t>07/02/2025</a:t>
            </a:fld>
            <a:endParaRPr lang="en-IM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M"/>
          </a:p>
        </p:txBody>
      </p:sp>
      <p:sp>
        <p:nvSpPr>
          <p:cNvPr id="21" name="Rectangle 20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24E94B8-2D98-4A48-9804-CC72830A6FC4}" type="slidenum">
              <a:rPr lang="en-IM" smtClean="0"/>
              <a:t>‹#›</a:t>
            </a:fld>
            <a:endParaRPr lang="en-IM"/>
          </a:p>
        </p:txBody>
      </p:sp>
    </p:spTree>
    <p:extLst>
      <p:ext uri="{BB962C8B-B14F-4D97-AF65-F5344CB8AC3E}">
        <p14:creationId xmlns:p14="http://schemas.microsoft.com/office/powerpoint/2010/main" val="1503940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746459" TargetMode="External"/><Relationship Id="rId2" Type="http://schemas.openxmlformats.org/officeDocument/2006/relationships/image" Target="../media/image3.jpg!s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inking-person-person-thinking-2681494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299461895_Kenny_Music_Performance_Anxiety_Inventory_K-MPAI_and_scoring_form" TargetMode="Externa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1659-6C33-63B0-919B-380D3A067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345474"/>
            <a:ext cx="8825658" cy="3317966"/>
          </a:xfrm>
        </p:spPr>
        <p:txBody>
          <a:bodyPr/>
          <a:lstStyle/>
          <a:p>
            <a:pPr algn="ctr"/>
            <a:r>
              <a:rPr lang="en-GB" sz="44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Do</a:t>
            </a:r>
            <a:r>
              <a:rPr lang="en-IM" sz="44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 female adolescent singing students experience some form of music performance anxiety during voice chang</a:t>
            </a:r>
            <a:r>
              <a:rPr lang="en-GB" sz="44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e?</a:t>
            </a:r>
            <a:r>
              <a:rPr lang="en-IM" sz="4400" dirty="0">
                <a:solidFill>
                  <a:schemeClr val="bg1"/>
                </a:solidFill>
                <a:effectLst/>
              </a:rPr>
              <a:t> </a:t>
            </a:r>
            <a:endParaRPr lang="en-IM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7DFEB2-90EB-EACF-5453-D8EC99C50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526274"/>
            <a:ext cx="8825658" cy="569726"/>
          </a:xfrm>
        </p:spPr>
        <p:txBody>
          <a:bodyPr/>
          <a:lstStyle/>
          <a:p>
            <a:pPr algn="ctr"/>
            <a:r>
              <a:rPr lang="en-IM" dirty="0"/>
              <a:t>Ruth Tickle Module 3 presentation 14th February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471FC8-0404-115B-6F94-0CB53349721B}"/>
              </a:ext>
            </a:extLst>
          </p:cNvPr>
          <p:cNvSpPr txBox="1"/>
          <p:nvPr/>
        </p:nvSpPr>
        <p:spPr>
          <a:xfrm>
            <a:off x="1587500" y="961037"/>
            <a:ext cx="759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M" sz="3600" dirty="0">
                <a:solidFill>
                  <a:schemeClr val="bg1"/>
                </a:solidFill>
              </a:rPr>
              <a:t>Question…</a:t>
            </a:r>
          </a:p>
        </p:txBody>
      </p:sp>
    </p:spTree>
    <p:extLst>
      <p:ext uri="{BB962C8B-B14F-4D97-AF65-F5344CB8AC3E}">
        <p14:creationId xmlns:p14="http://schemas.microsoft.com/office/powerpoint/2010/main" val="1348727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re Throat Teen Royalty-Free Images ...">
            <a:extLst>
              <a:ext uri="{FF2B5EF4-FFF2-40B4-BE49-F238E27FC236}">
                <a16:creationId xmlns:a16="http://schemas.microsoft.com/office/drawing/2014/main" id="{F82E9268-D977-2E6C-9EDD-EB5CBD9C59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40"/>
          <a:stretch/>
        </p:blipFill>
        <p:spPr bwMode="auto">
          <a:xfrm>
            <a:off x="384175" y="458786"/>
            <a:ext cx="3365500" cy="2227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6C5F13-8109-310F-2270-6FB639DAD316}"/>
              </a:ext>
            </a:extLst>
          </p:cNvPr>
          <p:cNvSpPr txBox="1"/>
          <p:nvPr/>
        </p:nvSpPr>
        <p:spPr>
          <a:xfrm>
            <a:off x="4076344" y="649480"/>
            <a:ext cx="73835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M" sz="3600" dirty="0">
                <a:solidFill>
                  <a:schemeClr val="bg1"/>
                </a:solidFill>
              </a:rPr>
              <a:t>Symptoms of female voice change may include </a:t>
            </a:r>
          </a:p>
          <a:p>
            <a:endParaRPr lang="en-IM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C00E07-0C4E-E8F9-7D03-41A22C58A8BA}"/>
              </a:ext>
            </a:extLst>
          </p:cNvPr>
          <p:cNvSpPr txBox="1"/>
          <p:nvPr/>
        </p:nvSpPr>
        <p:spPr>
          <a:xfrm>
            <a:off x="951431" y="3429000"/>
            <a:ext cx="1028913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Breathy quality (glottal gap)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Voice cracks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Loss of vocal range</a:t>
            </a:r>
            <a:endParaRPr lang="en-IM" sz="36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More mature sound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Larger vocal range</a:t>
            </a:r>
            <a:endParaRPr lang="en-IM" dirty="0">
              <a:solidFill>
                <a:schemeClr val="tx1"/>
              </a:solidFill>
            </a:endParaRPr>
          </a:p>
          <a:p>
            <a:endParaRPr lang="en-IM" sz="1800" dirty="0"/>
          </a:p>
        </p:txBody>
      </p:sp>
    </p:spTree>
    <p:extLst>
      <p:ext uri="{BB962C8B-B14F-4D97-AF65-F5344CB8AC3E}">
        <p14:creationId xmlns:p14="http://schemas.microsoft.com/office/powerpoint/2010/main" val="507747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C1BDFC-1D32-5C16-689B-21F4B137BD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15399" y="0"/>
            <a:ext cx="3276601" cy="2193001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B7D8682-67BB-2370-9B50-13423D11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36" y="973668"/>
            <a:ext cx="9480531" cy="706964"/>
          </a:xfrm>
        </p:spPr>
        <p:txBody>
          <a:bodyPr/>
          <a:lstStyle/>
          <a:p>
            <a:r>
              <a:rPr lang="en-IM" dirty="0"/>
              <a:t>Music Performance Anxiety (MPA)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356AE8-D039-8559-3ED8-83038E806214}"/>
              </a:ext>
            </a:extLst>
          </p:cNvPr>
          <p:cNvSpPr txBox="1"/>
          <p:nvPr/>
        </p:nvSpPr>
        <p:spPr>
          <a:xfrm>
            <a:off x="572568" y="2700471"/>
            <a:ext cx="1068899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Adolescant mental health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IM" sz="3600" dirty="0"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>
                <a:latin typeface="+mj-lt"/>
              </a:rPr>
              <a:t>MPA an emotional, physical or physiological response to performing to an aduience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IM" sz="3600" dirty="0"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>
                <a:latin typeface="+mj-lt"/>
              </a:rPr>
              <a:t>Kenny </a:t>
            </a:r>
            <a:r>
              <a:rPr lang="en-IM" sz="36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</a:rPr>
              <a:t>Music Performance Anxiety Inventory 2016</a:t>
            </a:r>
            <a:endParaRPr lang="en-IM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36585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C7C2F5-A4AE-FE14-C54A-EEF9485A6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39" y="1447800"/>
            <a:ext cx="3871245" cy="1423587"/>
          </a:xfrm>
        </p:spPr>
        <p:txBody>
          <a:bodyPr>
            <a:normAutofit/>
          </a:bodyPr>
          <a:lstStyle/>
          <a:p>
            <a:r>
              <a:rPr lang="en-IM" sz="3600" dirty="0">
                <a:solidFill>
                  <a:schemeClr val="bg1"/>
                </a:solidFill>
              </a:rPr>
              <a:t>Methods…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798304-BABD-359B-5593-2464C10CBE7A}"/>
              </a:ext>
            </a:extLst>
          </p:cNvPr>
          <p:cNvSpPr txBox="1"/>
          <p:nvPr/>
        </p:nvSpPr>
        <p:spPr>
          <a:xfrm>
            <a:off x="5321969" y="3675370"/>
            <a:ext cx="68700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/>
              <a:t>Mixed method approach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IM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Questionnaire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IM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IM" sz="3600" dirty="0">
                <a:solidFill>
                  <a:schemeClr val="tx1"/>
                </a:solidFill>
              </a:rPr>
              <a:t>Semi-structured interviews</a:t>
            </a:r>
            <a:endParaRPr lang="en-IM" sz="3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6EB0812-2223-9A43-D95C-F224ABFB3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88157" y="0"/>
            <a:ext cx="3603843" cy="240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981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E81EA-06E2-1284-2B49-AD01E67F4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M" dirty="0"/>
              <a:t>Insider Researcher…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07870-A239-F8BE-9148-F30E67128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890344"/>
            <a:ext cx="8825659" cy="3129455"/>
          </a:xfrm>
        </p:spPr>
        <p:txBody>
          <a:bodyPr/>
          <a:lstStyle/>
          <a:p>
            <a:pPr marL="0" indent="0">
              <a:buNone/>
            </a:pPr>
            <a:r>
              <a:rPr lang="en-IM" sz="3600" dirty="0">
                <a:solidFill>
                  <a:schemeClr val="tx1"/>
                </a:solidFill>
              </a:rPr>
              <a:t>•	Preconcieved ideas</a:t>
            </a:r>
          </a:p>
          <a:p>
            <a:pPr marL="0" indent="0">
              <a:buNone/>
            </a:pPr>
            <a:endParaRPr lang="en-IM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IM" sz="3600" dirty="0">
                <a:solidFill>
                  <a:schemeClr val="tx1"/>
                </a:solidFill>
              </a:rPr>
              <a:t>•	Pupils want to please!</a:t>
            </a:r>
          </a:p>
          <a:p>
            <a:pPr marL="0" indent="0">
              <a:buNone/>
            </a:pPr>
            <a:endParaRPr lang="en-IM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73BE17-4BA1-563A-4CE5-292DBF07A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1495" y="0"/>
            <a:ext cx="3240505" cy="216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989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5E284-80C6-DD43-3087-6185DD1DA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M" dirty="0"/>
              <a:t>Research Limitations…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0A200EEF-8EBA-8821-438A-6D33117812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4591711"/>
              </p:ext>
            </p:extLst>
          </p:nvPr>
        </p:nvGraphicFramePr>
        <p:xfrm>
          <a:off x="441434" y="2270234"/>
          <a:ext cx="11558088" cy="43542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F39FF90-7520-C6EB-0349-CE217AAF74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48" b="6760"/>
          <a:stretch/>
        </p:blipFill>
        <p:spPr>
          <a:xfrm>
            <a:off x="9916367" y="0"/>
            <a:ext cx="2255317" cy="209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446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BEAB7-3304-C946-4EE3-66DFDD4ED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M" dirty="0"/>
              <a:t>Findings…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50727176-930A-CD43-0143-43477942CB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1424981"/>
              </p:ext>
            </p:extLst>
          </p:nvPr>
        </p:nvGraphicFramePr>
        <p:xfrm>
          <a:off x="115614" y="2285597"/>
          <a:ext cx="6369269" cy="40626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706917-3A82-9F77-5F73-A1BDD4287012}"/>
              </a:ext>
            </a:extLst>
          </p:cNvPr>
          <p:cNvSpPr txBox="1"/>
          <p:nvPr/>
        </p:nvSpPr>
        <p:spPr>
          <a:xfrm>
            <a:off x="6286500" y="2575034"/>
            <a:ext cx="588821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My range has improved </a:t>
            </a: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My range has decreased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I don't feel I am in control of my voice anymore 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My voice sounds more mature than before 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My voice sounds breathy in some or all areas of my vocal range 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My voice cracks when I sing 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SzPts val="1100"/>
              <a:buFont typeface="+mj-lt"/>
              <a:buAutoNum type="arabicPeriod"/>
            </a:pPr>
            <a:r>
              <a:rPr lang="en-GB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I don't really feel like I have any of these issues </a:t>
            </a:r>
            <a:endParaRPr lang="en-IM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IM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3ED16D-4825-20DB-52CB-82FC4A5E9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8822" y="4113"/>
            <a:ext cx="3045897" cy="2281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594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06BA1-9D1F-B332-6216-826284633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M" dirty="0"/>
              <a:t>Conclusion…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50AA7D-6D56-D092-7FC6-35519C686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63862" y="3299943"/>
            <a:ext cx="5728138" cy="3092535"/>
          </a:xfrm>
        </p:spPr>
        <p:txBody>
          <a:bodyPr>
            <a:normAutofit/>
          </a:bodyPr>
          <a:lstStyle/>
          <a:p>
            <a:r>
              <a:rPr lang="en-IM" sz="3600" dirty="0">
                <a:solidFill>
                  <a:schemeClr val="tx1"/>
                </a:solidFill>
              </a:rPr>
              <a:t>Positive outcomes!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05B070-90A7-AE2C-803E-EF137F1D4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0977" y="0"/>
            <a:ext cx="4351024" cy="313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363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9359C-BA10-5830-FF14-7384BEC66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98" y="1873229"/>
            <a:ext cx="8831816" cy="175836"/>
          </a:xfrm>
        </p:spPr>
        <p:txBody>
          <a:bodyPr/>
          <a:lstStyle/>
          <a:p>
            <a:r>
              <a:rPr lang="en-IM" sz="4400" dirty="0"/>
              <a:t>References</a:t>
            </a:r>
            <a:br>
              <a:rPr lang="en-IM" sz="4400" dirty="0"/>
            </a:br>
            <a:endParaRPr lang="en-IM" sz="4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E4F153-411F-75A9-915D-8AC20A4FC0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4538" y="4896853"/>
            <a:ext cx="11987462" cy="1961147"/>
          </a:xfrm>
        </p:spPr>
        <p:txBody>
          <a:bodyPr>
            <a:normAutofit fontScale="25000" lnSpcReduction="20000"/>
          </a:bodyPr>
          <a:lstStyle/>
          <a:p>
            <a:r>
              <a:rPr lang="en-GB" sz="56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48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Bell, CL. ‘ </a:t>
            </a:r>
            <a:r>
              <a:rPr lang="en-IM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Update on Community Choirs and Singing in the United States</a:t>
            </a:r>
            <a:r>
              <a:rPr lang="en-GB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7200" i="1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Research in Choral Singing</a:t>
            </a:r>
            <a:r>
              <a:rPr lang="en-GB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2 (1) p 39</a:t>
            </a:r>
            <a:endParaRPr lang="en-IM" sz="7200" kern="100" dirty="0">
              <a:solidFill>
                <a:schemeClr val="tx1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M" sz="72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Gackle, L. (2020) ‘The </a:t>
            </a:r>
            <a:r>
              <a:rPr lang="en-IM" sz="72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Oxford handbook of singing’. Oxford: Oxford University Press.</a:t>
            </a:r>
            <a:endParaRPr lang="en-IM" sz="7200" kern="100" dirty="0">
              <a:solidFill>
                <a:srgbClr val="000000"/>
              </a:solidFill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72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Sweet, B. (2020) ‘Thinking outside the voice box’. New York: Oxford University Press.</a:t>
            </a:r>
            <a:endParaRPr lang="en-IM" sz="72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72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Abitbol, J. (2019) The female voice. San Diego: Plural Publishing</a:t>
            </a:r>
            <a:endParaRPr lang="en-IM" sz="72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M" sz="72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Williams, J. (2019) Teaching singing to children and young adults, second edition. Oxford: Compton.</a:t>
            </a:r>
            <a:endParaRPr lang="en-IM" sz="72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M" sz="72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Gomez-Lopez, B. Sanchez-Cabrero, R. (2023) ‘Current Trends in Music Performance Anxiety Intervention’. Available at https://pmc.ncbi.nlm.nih.gov/articles/PMC10525579/ (Accessed 25</a:t>
            </a:r>
            <a:r>
              <a:rPr lang="en-IM" sz="7200" kern="100" baseline="300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IM" sz="7200" kern="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October 2024)</a:t>
            </a:r>
            <a:endParaRPr lang="en-IM" sz="72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M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Kenny, D. (2016) ‘Kenny Music Performance Anxiety Inventory (K-MPAI). Available at </a:t>
            </a:r>
            <a:r>
              <a:rPr lang="en-IM" sz="7200" u="sng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https://www.researchgate.net/publication/299461895_Kenny_Music_Performance_Anxiety_Inventory_K-MPAI_and_scoring_form</a:t>
            </a:r>
            <a:r>
              <a:rPr lang="en-IM" sz="7200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 8th November 2024)</a:t>
            </a:r>
          </a:p>
          <a:p>
            <a:pPr>
              <a:lnSpc>
                <a:spcPct val="150000"/>
              </a:lnSpc>
            </a:pPr>
            <a:r>
              <a:rPr lang="en-IM" sz="72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72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M" sz="5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M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M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M" dirty="0"/>
          </a:p>
        </p:txBody>
      </p:sp>
    </p:spTree>
    <p:extLst>
      <p:ext uri="{BB962C8B-B14F-4D97-AF65-F5344CB8AC3E}">
        <p14:creationId xmlns:p14="http://schemas.microsoft.com/office/powerpoint/2010/main" val="22076084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{FE0B03A1-A3C9-B048-B76A-9B562E54723A}tf10001076</Template>
  <TotalTime>366</TotalTime>
  <Words>397</Words>
  <Application>Microsoft Macintosh PowerPoint</Application>
  <PresentationFormat>Widescreen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Ion Boardroom</vt:lpstr>
      <vt:lpstr>Do female adolescent singing students experience some form of music performance anxiety during voice change? </vt:lpstr>
      <vt:lpstr>PowerPoint Presentation</vt:lpstr>
      <vt:lpstr>Music Performance Anxiety (MPA)</vt:lpstr>
      <vt:lpstr>PowerPoint Presentation</vt:lpstr>
      <vt:lpstr>Insider Researcher…</vt:lpstr>
      <vt:lpstr>Research Limitations…</vt:lpstr>
      <vt:lpstr>Findings…</vt:lpstr>
      <vt:lpstr>Conclusion…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Ruth tickle</dc:creator>
  <cp:lastModifiedBy>Ruth tickle</cp:lastModifiedBy>
  <cp:revision>12</cp:revision>
  <dcterms:created xsi:type="dcterms:W3CDTF">2025-01-22T15:35:41Z</dcterms:created>
  <dcterms:modified xsi:type="dcterms:W3CDTF">2025-02-07T12:39:22Z</dcterms:modified>
</cp:coreProperties>
</file>