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0" r:id="rId1"/>
  </p:sldMasterIdLst>
  <p:notesMasterIdLst>
    <p:notesMasterId r:id="rId52"/>
  </p:notesMasterIdLst>
  <p:sldIdLst>
    <p:sldId id="256" r:id="rId2"/>
    <p:sldId id="259" r:id="rId3"/>
    <p:sldId id="260" r:id="rId4"/>
    <p:sldId id="261" r:id="rId5"/>
    <p:sldId id="262" r:id="rId6"/>
    <p:sldId id="263" r:id="rId7"/>
    <p:sldId id="264" r:id="rId8"/>
    <p:sldId id="265" r:id="rId9"/>
    <p:sldId id="269" r:id="rId10"/>
    <p:sldId id="267" r:id="rId11"/>
    <p:sldId id="305" r:id="rId12"/>
    <p:sldId id="306" r:id="rId13"/>
    <p:sldId id="268" r:id="rId14"/>
    <p:sldId id="266" r:id="rId15"/>
    <p:sldId id="270" r:id="rId16"/>
    <p:sldId id="307" r:id="rId17"/>
    <p:sldId id="308" r:id="rId18"/>
    <p:sldId id="271" r:id="rId19"/>
    <p:sldId id="309" r:id="rId20"/>
    <p:sldId id="310" r:id="rId21"/>
    <p:sldId id="311" r:id="rId22"/>
    <p:sldId id="312" r:id="rId23"/>
    <p:sldId id="313" r:id="rId24"/>
    <p:sldId id="314" r:id="rId25"/>
    <p:sldId id="315" r:id="rId26"/>
    <p:sldId id="272" r:id="rId27"/>
    <p:sldId id="273" r:id="rId28"/>
    <p:sldId id="303" r:id="rId29"/>
    <p:sldId id="274" r:id="rId30"/>
    <p:sldId id="275" r:id="rId31"/>
    <p:sldId id="276" r:id="rId32"/>
    <p:sldId id="277" r:id="rId33"/>
    <p:sldId id="278" r:id="rId34"/>
    <p:sldId id="280" r:id="rId35"/>
    <p:sldId id="281" r:id="rId36"/>
    <p:sldId id="282" r:id="rId37"/>
    <p:sldId id="283" r:id="rId38"/>
    <p:sldId id="284" r:id="rId39"/>
    <p:sldId id="286" r:id="rId40"/>
    <p:sldId id="316" r:id="rId41"/>
    <p:sldId id="288" r:id="rId42"/>
    <p:sldId id="291" r:id="rId43"/>
    <p:sldId id="292" r:id="rId44"/>
    <p:sldId id="293" r:id="rId45"/>
    <p:sldId id="296" r:id="rId46"/>
    <p:sldId id="297" r:id="rId47"/>
    <p:sldId id="299" r:id="rId48"/>
    <p:sldId id="301" r:id="rId49"/>
    <p:sldId id="302" r:id="rId50"/>
    <p:sldId id="304" r:id="rId5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3845F8-A8F7-43A8-9BE3-04E221661A01}" v="91" dt="2025-11-22T15:05:36.9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028" autoAdjust="0"/>
  </p:normalViewPr>
  <p:slideViewPr>
    <p:cSldViewPr snapToObjects="1">
      <p:cViewPr varScale="1">
        <p:scale>
          <a:sx n="65" d="100"/>
          <a:sy n="65" d="100"/>
        </p:scale>
        <p:origin x="134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914F2B-6407-42FF-881F-2B0B821BED62}"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47D14180-25BC-4E9E-8E82-DC3534705656}">
      <dgm:prSet/>
      <dgm:spPr/>
      <dgm:t>
        <a:bodyPr/>
        <a:lstStyle/>
        <a:p>
          <a:r>
            <a:rPr lang="en-GB"/>
            <a:t>Discrimination</a:t>
          </a:r>
          <a:endParaRPr lang="en-US"/>
        </a:p>
      </dgm:t>
    </dgm:pt>
    <dgm:pt modelId="{9362C27A-F352-4F83-9E59-EFFF7B4D8F50}" type="parTrans" cxnId="{A061E1CE-6DD6-4E70-8DD3-D3EC5A3167F3}">
      <dgm:prSet/>
      <dgm:spPr/>
      <dgm:t>
        <a:bodyPr/>
        <a:lstStyle/>
        <a:p>
          <a:endParaRPr lang="en-US"/>
        </a:p>
      </dgm:t>
    </dgm:pt>
    <dgm:pt modelId="{2C28C493-0353-4728-928E-8DF4754BE6C9}" type="sibTrans" cxnId="{A061E1CE-6DD6-4E70-8DD3-D3EC5A3167F3}">
      <dgm:prSet/>
      <dgm:spPr/>
      <dgm:t>
        <a:bodyPr/>
        <a:lstStyle/>
        <a:p>
          <a:endParaRPr lang="en-US"/>
        </a:p>
      </dgm:t>
    </dgm:pt>
    <dgm:pt modelId="{2B06B2E2-B436-4C13-8B07-56689371F6EA}">
      <dgm:prSet/>
      <dgm:spPr/>
      <dgm:t>
        <a:bodyPr/>
        <a:lstStyle/>
        <a:p>
          <a:r>
            <a:rPr lang="en-GB"/>
            <a:t>Poverty</a:t>
          </a:r>
          <a:endParaRPr lang="en-US"/>
        </a:p>
      </dgm:t>
    </dgm:pt>
    <dgm:pt modelId="{765E4B82-FC0A-4E1C-8655-95225AD0F9FE}" type="parTrans" cxnId="{0D15B01E-C06E-42BE-AE3C-D4232198C957}">
      <dgm:prSet/>
      <dgm:spPr/>
      <dgm:t>
        <a:bodyPr/>
        <a:lstStyle/>
        <a:p>
          <a:endParaRPr lang="en-US"/>
        </a:p>
      </dgm:t>
    </dgm:pt>
    <dgm:pt modelId="{E2203BFE-EA0A-4D97-9567-7B7E6B787893}" type="sibTrans" cxnId="{0D15B01E-C06E-42BE-AE3C-D4232198C957}">
      <dgm:prSet/>
      <dgm:spPr/>
      <dgm:t>
        <a:bodyPr/>
        <a:lstStyle/>
        <a:p>
          <a:endParaRPr lang="en-US"/>
        </a:p>
      </dgm:t>
    </dgm:pt>
    <dgm:pt modelId="{900926C1-7D79-4769-A100-1011CD88B773}">
      <dgm:prSet/>
      <dgm:spPr/>
      <dgm:t>
        <a:bodyPr/>
        <a:lstStyle/>
        <a:p>
          <a:r>
            <a:rPr lang="en-GB"/>
            <a:t>Community disturbance and violence</a:t>
          </a:r>
          <a:endParaRPr lang="en-US"/>
        </a:p>
      </dgm:t>
    </dgm:pt>
    <dgm:pt modelId="{F9258BC7-3494-46F3-8CD5-CC042C592F09}" type="parTrans" cxnId="{D70BEB14-88C1-4F7C-9F92-995EB74D2E53}">
      <dgm:prSet/>
      <dgm:spPr/>
      <dgm:t>
        <a:bodyPr/>
        <a:lstStyle/>
        <a:p>
          <a:endParaRPr lang="en-US"/>
        </a:p>
      </dgm:t>
    </dgm:pt>
    <dgm:pt modelId="{48D75B02-DE34-48AD-8C48-29C6B1161BB6}" type="sibTrans" cxnId="{D70BEB14-88C1-4F7C-9F92-995EB74D2E53}">
      <dgm:prSet/>
      <dgm:spPr/>
      <dgm:t>
        <a:bodyPr/>
        <a:lstStyle/>
        <a:p>
          <a:endParaRPr lang="en-US"/>
        </a:p>
      </dgm:t>
    </dgm:pt>
    <dgm:pt modelId="{5A503B7E-2C9F-4D29-901B-8B08118B4ECC}">
      <dgm:prSet/>
      <dgm:spPr/>
      <dgm:t>
        <a:bodyPr/>
        <a:lstStyle/>
        <a:p>
          <a:r>
            <a:rPr lang="en-GB"/>
            <a:t>Homelessness and high levels of mobility</a:t>
          </a:r>
          <a:endParaRPr lang="en-US"/>
        </a:p>
      </dgm:t>
    </dgm:pt>
    <dgm:pt modelId="{CAAF2667-666B-4A9D-A4B4-EF6A0FBA75FD}" type="parTrans" cxnId="{790F3B38-8A0E-4098-B7D8-E86120D25658}">
      <dgm:prSet/>
      <dgm:spPr/>
      <dgm:t>
        <a:bodyPr/>
        <a:lstStyle/>
        <a:p>
          <a:endParaRPr lang="en-US"/>
        </a:p>
      </dgm:t>
    </dgm:pt>
    <dgm:pt modelId="{1574A08B-1478-455B-91C1-5785AB98A859}" type="sibTrans" cxnId="{790F3B38-8A0E-4098-B7D8-E86120D25658}">
      <dgm:prSet/>
      <dgm:spPr/>
      <dgm:t>
        <a:bodyPr/>
        <a:lstStyle/>
        <a:p>
          <a:endParaRPr lang="en-US"/>
        </a:p>
      </dgm:t>
    </dgm:pt>
    <dgm:pt modelId="{35BB6ED2-AEE8-4644-92FA-8824264DBD7E}">
      <dgm:prSet/>
      <dgm:spPr/>
      <dgm:t>
        <a:bodyPr/>
        <a:lstStyle/>
        <a:p>
          <a:r>
            <a:rPr lang="en-GB"/>
            <a:t>Support networks:</a:t>
          </a:r>
          <a:endParaRPr lang="en-US"/>
        </a:p>
      </dgm:t>
    </dgm:pt>
    <dgm:pt modelId="{D79E7F10-ADCE-4498-939E-E87E1F17DEFA}" type="parTrans" cxnId="{F0470B64-A453-45C1-A43C-7C6BB0A2D157}">
      <dgm:prSet/>
      <dgm:spPr/>
      <dgm:t>
        <a:bodyPr/>
        <a:lstStyle/>
        <a:p>
          <a:endParaRPr lang="en-US"/>
        </a:p>
      </dgm:t>
    </dgm:pt>
    <dgm:pt modelId="{F6271347-56E6-4475-A3F3-E191DB5EBC3A}" type="sibTrans" cxnId="{F0470B64-A453-45C1-A43C-7C6BB0A2D157}">
      <dgm:prSet/>
      <dgm:spPr/>
      <dgm:t>
        <a:bodyPr/>
        <a:lstStyle/>
        <a:p>
          <a:endParaRPr lang="en-US"/>
        </a:p>
      </dgm:t>
    </dgm:pt>
    <dgm:pt modelId="{E8820B45-12EC-4F56-9359-CFCFF659A902}">
      <dgm:prSet/>
      <dgm:spPr/>
      <dgm:t>
        <a:bodyPr/>
        <a:lstStyle/>
        <a:p>
          <a:r>
            <a:rPr lang="en-GB"/>
            <a:t>Friends, family, neighbours, teachers, </a:t>
          </a:r>
          <a:endParaRPr lang="en-US"/>
        </a:p>
      </dgm:t>
    </dgm:pt>
    <dgm:pt modelId="{D0E7F746-81C2-4557-ADE3-951ADDF091AF}" type="parTrans" cxnId="{49491173-7CD2-44F7-A17D-F9E84ECD53A2}">
      <dgm:prSet/>
      <dgm:spPr/>
      <dgm:t>
        <a:bodyPr/>
        <a:lstStyle/>
        <a:p>
          <a:endParaRPr lang="en-US"/>
        </a:p>
      </dgm:t>
    </dgm:pt>
    <dgm:pt modelId="{80D084B0-DFF2-44EB-9B69-ABEC5F79B14A}" type="sibTrans" cxnId="{49491173-7CD2-44F7-A17D-F9E84ECD53A2}">
      <dgm:prSet/>
      <dgm:spPr/>
      <dgm:t>
        <a:bodyPr/>
        <a:lstStyle/>
        <a:p>
          <a:endParaRPr lang="en-US"/>
        </a:p>
      </dgm:t>
    </dgm:pt>
    <dgm:pt modelId="{E1AE2CA9-478C-47CB-ABB3-7EAA18D58AE4}">
      <dgm:prSet/>
      <dgm:spPr/>
      <dgm:t>
        <a:bodyPr/>
        <a:lstStyle/>
        <a:p>
          <a:r>
            <a:rPr lang="en-GB"/>
            <a:t>Caring support networks.</a:t>
          </a:r>
          <a:endParaRPr lang="en-US"/>
        </a:p>
      </dgm:t>
    </dgm:pt>
    <dgm:pt modelId="{747A88E9-873A-4527-B91C-4246E56AFCBE}" type="parTrans" cxnId="{C9935F91-F2C8-4FB7-8D1B-D68A480BA7B4}">
      <dgm:prSet/>
      <dgm:spPr/>
      <dgm:t>
        <a:bodyPr/>
        <a:lstStyle/>
        <a:p>
          <a:endParaRPr lang="en-US"/>
        </a:p>
      </dgm:t>
    </dgm:pt>
    <dgm:pt modelId="{861CF20F-67C1-4320-A6A6-516BFD27FD8B}" type="sibTrans" cxnId="{C9935F91-F2C8-4FB7-8D1B-D68A480BA7B4}">
      <dgm:prSet/>
      <dgm:spPr/>
      <dgm:t>
        <a:bodyPr/>
        <a:lstStyle/>
        <a:p>
          <a:endParaRPr lang="en-US"/>
        </a:p>
      </dgm:t>
    </dgm:pt>
    <dgm:pt modelId="{A80F779E-B4C8-47A8-8E62-2B8B5B496D7B}" type="pres">
      <dgm:prSet presAssocID="{15914F2B-6407-42FF-881F-2B0B821BED62}" presName="diagram" presStyleCnt="0">
        <dgm:presLayoutVars>
          <dgm:dir/>
          <dgm:resizeHandles val="exact"/>
        </dgm:presLayoutVars>
      </dgm:prSet>
      <dgm:spPr/>
    </dgm:pt>
    <dgm:pt modelId="{57B123CD-4FE9-4A57-82DE-1E34B5041358}" type="pres">
      <dgm:prSet presAssocID="{47D14180-25BC-4E9E-8E82-DC3534705656}" presName="node" presStyleLbl="node1" presStyleIdx="0" presStyleCnt="7">
        <dgm:presLayoutVars>
          <dgm:bulletEnabled val="1"/>
        </dgm:presLayoutVars>
      </dgm:prSet>
      <dgm:spPr/>
    </dgm:pt>
    <dgm:pt modelId="{5D8DE496-79C3-4DCA-BFE2-6853CDB38F28}" type="pres">
      <dgm:prSet presAssocID="{2C28C493-0353-4728-928E-8DF4754BE6C9}" presName="sibTrans" presStyleCnt="0"/>
      <dgm:spPr/>
    </dgm:pt>
    <dgm:pt modelId="{E80EE5B0-0554-45A4-82EF-6085F703A15A}" type="pres">
      <dgm:prSet presAssocID="{2B06B2E2-B436-4C13-8B07-56689371F6EA}" presName="node" presStyleLbl="node1" presStyleIdx="1" presStyleCnt="7">
        <dgm:presLayoutVars>
          <dgm:bulletEnabled val="1"/>
        </dgm:presLayoutVars>
      </dgm:prSet>
      <dgm:spPr/>
    </dgm:pt>
    <dgm:pt modelId="{C8AED5A4-30BF-4ED5-9D3D-AAD576C9D8D7}" type="pres">
      <dgm:prSet presAssocID="{E2203BFE-EA0A-4D97-9567-7B7E6B787893}" presName="sibTrans" presStyleCnt="0"/>
      <dgm:spPr/>
    </dgm:pt>
    <dgm:pt modelId="{420E0A5A-E7EA-40A8-85A4-678D4AF66FAE}" type="pres">
      <dgm:prSet presAssocID="{900926C1-7D79-4769-A100-1011CD88B773}" presName="node" presStyleLbl="node1" presStyleIdx="2" presStyleCnt="7">
        <dgm:presLayoutVars>
          <dgm:bulletEnabled val="1"/>
        </dgm:presLayoutVars>
      </dgm:prSet>
      <dgm:spPr/>
    </dgm:pt>
    <dgm:pt modelId="{A0C6E08B-1858-4F65-913E-4F7E8B42EDF0}" type="pres">
      <dgm:prSet presAssocID="{48D75B02-DE34-48AD-8C48-29C6B1161BB6}" presName="sibTrans" presStyleCnt="0"/>
      <dgm:spPr/>
    </dgm:pt>
    <dgm:pt modelId="{0DB54DF0-DBB1-454C-9EB4-F423718756A5}" type="pres">
      <dgm:prSet presAssocID="{5A503B7E-2C9F-4D29-901B-8B08118B4ECC}" presName="node" presStyleLbl="node1" presStyleIdx="3" presStyleCnt="7">
        <dgm:presLayoutVars>
          <dgm:bulletEnabled val="1"/>
        </dgm:presLayoutVars>
      </dgm:prSet>
      <dgm:spPr/>
    </dgm:pt>
    <dgm:pt modelId="{18CE1E88-BC66-4DAE-BB5F-F6328D470310}" type="pres">
      <dgm:prSet presAssocID="{1574A08B-1478-455B-91C1-5785AB98A859}" presName="sibTrans" presStyleCnt="0"/>
      <dgm:spPr/>
    </dgm:pt>
    <dgm:pt modelId="{8C67115F-1617-47F8-883A-02C2AD7300D2}" type="pres">
      <dgm:prSet presAssocID="{35BB6ED2-AEE8-4644-92FA-8824264DBD7E}" presName="node" presStyleLbl="node1" presStyleIdx="4" presStyleCnt="7">
        <dgm:presLayoutVars>
          <dgm:bulletEnabled val="1"/>
        </dgm:presLayoutVars>
      </dgm:prSet>
      <dgm:spPr/>
    </dgm:pt>
    <dgm:pt modelId="{424ADB4C-AFE9-463E-835F-5421BAC463E8}" type="pres">
      <dgm:prSet presAssocID="{F6271347-56E6-4475-A3F3-E191DB5EBC3A}" presName="sibTrans" presStyleCnt="0"/>
      <dgm:spPr/>
    </dgm:pt>
    <dgm:pt modelId="{705A8472-0FA6-4C0D-9CC7-6A96EFCF6865}" type="pres">
      <dgm:prSet presAssocID="{E8820B45-12EC-4F56-9359-CFCFF659A902}" presName="node" presStyleLbl="node1" presStyleIdx="5" presStyleCnt="7">
        <dgm:presLayoutVars>
          <dgm:bulletEnabled val="1"/>
        </dgm:presLayoutVars>
      </dgm:prSet>
      <dgm:spPr/>
    </dgm:pt>
    <dgm:pt modelId="{D6A499CB-9771-4401-9E4B-C79554F883CA}" type="pres">
      <dgm:prSet presAssocID="{80D084B0-DFF2-44EB-9B69-ABEC5F79B14A}" presName="sibTrans" presStyleCnt="0"/>
      <dgm:spPr/>
    </dgm:pt>
    <dgm:pt modelId="{0A2D2188-DE19-4F11-A950-8DFFB6ABFC95}" type="pres">
      <dgm:prSet presAssocID="{E1AE2CA9-478C-47CB-ABB3-7EAA18D58AE4}" presName="node" presStyleLbl="node1" presStyleIdx="6" presStyleCnt="7">
        <dgm:presLayoutVars>
          <dgm:bulletEnabled val="1"/>
        </dgm:presLayoutVars>
      </dgm:prSet>
      <dgm:spPr/>
    </dgm:pt>
  </dgm:ptLst>
  <dgm:cxnLst>
    <dgm:cxn modelId="{962B0011-706E-41C2-8D5E-097C202B32C5}" type="presOf" srcId="{5A503B7E-2C9F-4D29-901B-8B08118B4ECC}" destId="{0DB54DF0-DBB1-454C-9EB4-F423718756A5}" srcOrd="0" destOrd="0" presId="urn:microsoft.com/office/officeart/2005/8/layout/default"/>
    <dgm:cxn modelId="{D70BEB14-88C1-4F7C-9F92-995EB74D2E53}" srcId="{15914F2B-6407-42FF-881F-2B0B821BED62}" destId="{900926C1-7D79-4769-A100-1011CD88B773}" srcOrd="2" destOrd="0" parTransId="{F9258BC7-3494-46F3-8CD5-CC042C592F09}" sibTransId="{48D75B02-DE34-48AD-8C48-29C6B1161BB6}"/>
    <dgm:cxn modelId="{0D15B01E-C06E-42BE-AE3C-D4232198C957}" srcId="{15914F2B-6407-42FF-881F-2B0B821BED62}" destId="{2B06B2E2-B436-4C13-8B07-56689371F6EA}" srcOrd="1" destOrd="0" parTransId="{765E4B82-FC0A-4E1C-8655-95225AD0F9FE}" sibTransId="{E2203BFE-EA0A-4D97-9567-7B7E6B787893}"/>
    <dgm:cxn modelId="{00FF042D-A354-4C73-9ECC-6B4760E478D5}" type="presOf" srcId="{47D14180-25BC-4E9E-8E82-DC3534705656}" destId="{57B123CD-4FE9-4A57-82DE-1E34B5041358}" srcOrd="0" destOrd="0" presId="urn:microsoft.com/office/officeart/2005/8/layout/default"/>
    <dgm:cxn modelId="{790F3B38-8A0E-4098-B7D8-E86120D25658}" srcId="{15914F2B-6407-42FF-881F-2B0B821BED62}" destId="{5A503B7E-2C9F-4D29-901B-8B08118B4ECC}" srcOrd="3" destOrd="0" parTransId="{CAAF2667-666B-4A9D-A4B4-EF6A0FBA75FD}" sibTransId="{1574A08B-1478-455B-91C1-5785AB98A859}"/>
    <dgm:cxn modelId="{6228BE5F-7083-44D7-A49E-29CBD3597B25}" type="presOf" srcId="{900926C1-7D79-4769-A100-1011CD88B773}" destId="{420E0A5A-E7EA-40A8-85A4-678D4AF66FAE}" srcOrd="0" destOrd="0" presId="urn:microsoft.com/office/officeart/2005/8/layout/default"/>
    <dgm:cxn modelId="{D642B261-3D5C-4CF2-A171-15BC085B3B2D}" type="presOf" srcId="{2B06B2E2-B436-4C13-8B07-56689371F6EA}" destId="{E80EE5B0-0554-45A4-82EF-6085F703A15A}" srcOrd="0" destOrd="0" presId="urn:microsoft.com/office/officeart/2005/8/layout/default"/>
    <dgm:cxn modelId="{F0470B64-A453-45C1-A43C-7C6BB0A2D157}" srcId="{15914F2B-6407-42FF-881F-2B0B821BED62}" destId="{35BB6ED2-AEE8-4644-92FA-8824264DBD7E}" srcOrd="4" destOrd="0" parTransId="{D79E7F10-ADCE-4498-939E-E87E1F17DEFA}" sibTransId="{F6271347-56E6-4475-A3F3-E191DB5EBC3A}"/>
    <dgm:cxn modelId="{49491173-7CD2-44F7-A17D-F9E84ECD53A2}" srcId="{15914F2B-6407-42FF-881F-2B0B821BED62}" destId="{E8820B45-12EC-4F56-9359-CFCFF659A902}" srcOrd="5" destOrd="0" parTransId="{D0E7F746-81C2-4557-ADE3-951ADDF091AF}" sibTransId="{80D084B0-DFF2-44EB-9B69-ABEC5F79B14A}"/>
    <dgm:cxn modelId="{57A83E8F-47FC-480A-A6AD-406A349FA412}" type="presOf" srcId="{E1AE2CA9-478C-47CB-ABB3-7EAA18D58AE4}" destId="{0A2D2188-DE19-4F11-A950-8DFFB6ABFC95}" srcOrd="0" destOrd="0" presId="urn:microsoft.com/office/officeart/2005/8/layout/default"/>
    <dgm:cxn modelId="{C9935F91-F2C8-4FB7-8D1B-D68A480BA7B4}" srcId="{15914F2B-6407-42FF-881F-2B0B821BED62}" destId="{E1AE2CA9-478C-47CB-ABB3-7EAA18D58AE4}" srcOrd="6" destOrd="0" parTransId="{747A88E9-873A-4527-B91C-4246E56AFCBE}" sibTransId="{861CF20F-67C1-4320-A6A6-516BFD27FD8B}"/>
    <dgm:cxn modelId="{395595A8-B732-4D9E-93AA-CEB6500807FF}" type="presOf" srcId="{E8820B45-12EC-4F56-9359-CFCFF659A902}" destId="{705A8472-0FA6-4C0D-9CC7-6A96EFCF6865}" srcOrd="0" destOrd="0" presId="urn:microsoft.com/office/officeart/2005/8/layout/default"/>
    <dgm:cxn modelId="{96A25EA9-5E44-4CC5-96FC-EA7C44389234}" type="presOf" srcId="{15914F2B-6407-42FF-881F-2B0B821BED62}" destId="{A80F779E-B4C8-47A8-8E62-2B8B5B496D7B}" srcOrd="0" destOrd="0" presId="urn:microsoft.com/office/officeart/2005/8/layout/default"/>
    <dgm:cxn modelId="{A061E1CE-6DD6-4E70-8DD3-D3EC5A3167F3}" srcId="{15914F2B-6407-42FF-881F-2B0B821BED62}" destId="{47D14180-25BC-4E9E-8E82-DC3534705656}" srcOrd="0" destOrd="0" parTransId="{9362C27A-F352-4F83-9E59-EFFF7B4D8F50}" sibTransId="{2C28C493-0353-4728-928E-8DF4754BE6C9}"/>
    <dgm:cxn modelId="{452C04D6-EC04-4C7B-AEC6-606A76A47301}" type="presOf" srcId="{35BB6ED2-AEE8-4644-92FA-8824264DBD7E}" destId="{8C67115F-1617-47F8-883A-02C2AD7300D2}" srcOrd="0" destOrd="0" presId="urn:microsoft.com/office/officeart/2005/8/layout/default"/>
    <dgm:cxn modelId="{466EA181-D847-42C3-9201-680D892F874E}" type="presParOf" srcId="{A80F779E-B4C8-47A8-8E62-2B8B5B496D7B}" destId="{57B123CD-4FE9-4A57-82DE-1E34B5041358}" srcOrd="0" destOrd="0" presId="urn:microsoft.com/office/officeart/2005/8/layout/default"/>
    <dgm:cxn modelId="{FCB4DD19-ECC6-4150-97FE-C92D9ED95666}" type="presParOf" srcId="{A80F779E-B4C8-47A8-8E62-2B8B5B496D7B}" destId="{5D8DE496-79C3-4DCA-BFE2-6853CDB38F28}" srcOrd="1" destOrd="0" presId="urn:microsoft.com/office/officeart/2005/8/layout/default"/>
    <dgm:cxn modelId="{41567659-1479-48D2-A80C-EDC15DCF4859}" type="presParOf" srcId="{A80F779E-B4C8-47A8-8E62-2B8B5B496D7B}" destId="{E80EE5B0-0554-45A4-82EF-6085F703A15A}" srcOrd="2" destOrd="0" presId="urn:microsoft.com/office/officeart/2005/8/layout/default"/>
    <dgm:cxn modelId="{39456413-1F51-45F2-8DB4-70E3C66954D8}" type="presParOf" srcId="{A80F779E-B4C8-47A8-8E62-2B8B5B496D7B}" destId="{C8AED5A4-30BF-4ED5-9D3D-AAD576C9D8D7}" srcOrd="3" destOrd="0" presId="urn:microsoft.com/office/officeart/2005/8/layout/default"/>
    <dgm:cxn modelId="{DEBAC9D0-BDF2-4A5C-B7A4-979762021953}" type="presParOf" srcId="{A80F779E-B4C8-47A8-8E62-2B8B5B496D7B}" destId="{420E0A5A-E7EA-40A8-85A4-678D4AF66FAE}" srcOrd="4" destOrd="0" presId="urn:microsoft.com/office/officeart/2005/8/layout/default"/>
    <dgm:cxn modelId="{3EE97B7B-FD68-49CB-9AF9-B8279FDAA057}" type="presParOf" srcId="{A80F779E-B4C8-47A8-8E62-2B8B5B496D7B}" destId="{A0C6E08B-1858-4F65-913E-4F7E8B42EDF0}" srcOrd="5" destOrd="0" presId="urn:microsoft.com/office/officeart/2005/8/layout/default"/>
    <dgm:cxn modelId="{E3AAC520-E550-42C4-9FAF-D72856FABE27}" type="presParOf" srcId="{A80F779E-B4C8-47A8-8E62-2B8B5B496D7B}" destId="{0DB54DF0-DBB1-454C-9EB4-F423718756A5}" srcOrd="6" destOrd="0" presId="urn:microsoft.com/office/officeart/2005/8/layout/default"/>
    <dgm:cxn modelId="{35826A94-0F14-401B-8FB0-76F17832DD29}" type="presParOf" srcId="{A80F779E-B4C8-47A8-8E62-2B8B5B496D7B}" destId="{18CE1E88-BC66-4DAE-BB5F-F6328D470310}" srcOrd="7" destOrd="0" presId="urn:microsoft.com/office/officeart/2005/8/layout/default"/>
    <dgm:cxn modelId="{011CF41F-EE6D-4654-A8F0-5BF9751E7CB1}" type="presParOf" srcId="{A80F779E-B4C8-47A8-8E62-2B8B5B496D7B}" destId="{8C67115F-1617-47F8-883A-02C2AD7300D2}" srcOrd="8" destOrd="0" presId="urn:microsoft.com/office/officeart/2005/8/layout/default"/>
    <dgm:cxn modelId="{23466D5B-3C09-49E7-8CFC-A58E89AFCE5E}" type="presParOf" srcId="{A80F779E-B4C8-47A8-8E62-2B8B5B496D7B}" destId="{424ADB4C-AFE9-463E-835F-5421BAC463E8}" srcOrd="9" destOrd="0" presId="urn:microsoft.com/office/officeart/2005/8/layout/default"/>
    <dgm:cxn modelId="{7439ABB9-E8BD-42F9-966B-BF97E774EA92}" type="presParOf" srcId="{A80F779E-B4C8-47A8-8E62-2B8B5B496D7B}" destId="{705A8472-0FA6-4C0D-9CC7-6A96EFCF6865}" srcOrd="10" destOrd="0" presId="urn:microsoft.com/office/officeart/2005/8/layout/default"/>
    <dgm:cxn modelId="{1542532C-B3CD-4059-9C09-631A9DF543C9}" type="presParOf" srcId="{A80F779E-B4C8-47A8-8E62-2B8B5B496D7B}" destId="{D6A499CB-9771-4401-9E4B-C79554F883CA}" srcOrd="11" destOrd="0" presId="urn:microsoft.com/office/officeart/2005/8/layout/default"/>
    <dgm:cxn modelId="{AEDA65F2-F425-4DF2-8A17-C9FD1B392C19}" type="presParOf" srcId="{A80F779E-B4C8-47A8-8E62-2B8B5B496D7B}" destId="{0A2D2188-DE19-4F11-A950-8DFFB6ABFC95}"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123CD-4FE9-4A57-82DE-1E34B5041358}">
      <dsp:nvSpPr>
        <dsp:cNvPr id="0" name=""/>
        <dsp:cNvSpPr/>
      </dsp:nvSpPr>
      <dsp:spPr>
        <a:xfrm>
          <a:off x="2888" y="611420"/>
          <a:ext cx="2291259" cy="1374755"/>
        </a:xfrm>
        <a:prstGeom prst="rect">
          <a:avLst/>
        </a:prstGeom>
        <a:solidFill>
          <a:schemeClr val="accent5">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Discrimination</a:t>
          </a:r>
          <a:endParaRPr lang="en-US" sz="2200" kern="1200"/>
        </a:p>
      </dsp:txBody>
      <dsp:txXfrm>
        <a:off x="2888" y="611420"/>
        <a:ext cx="2291259" cy="1374755"/>
      </dsp:txXfrm>
    </dsp:sp>
    <dsp:sp modelId="{E80EE5B0-0554-45A4-82EF-6085F703A15A}">
      <dsp:nvSpPr>
        <dsp:cNvPr id="0" name=""/>
        <dsp:cNvSpPr/>
      </dsp:nvSpPr>
      <dsp:spPr>
        <a:xfrm>
          <a:off x="2523273" y="611420"/>
          <a:ext cx="2291259" cy="1374755"/>
        </a:xfrm>
        <a:prstGeom prst="rect">
          <a:avLst/>
        </a:prstGeom>
        <a:solidFill>
          <a:schemeClr val="accent5">
            <a:hueOff val="-3178193"/>
            <a:satOff val="838"/>
            <a:lumOff val="425"/>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Poverty</a:t>
          </a:r>
          <a:endParaRPr lang="en-US" sz="2200" kern="1200"/>
        </a:p>
      </dsp:txBody>
      <dsp:txXfrm>
        <a:off x="2523273" y="611420"/>
        <a:ext cx="2291259" cy="1374755"/>
      </dsp:txXfrm>
    </dsp:sp>
    <dsp:sp modelId="{420E0A5A-E7EA-40A8-85A4-678D4AF66FAE}">
      <dsp:nvSpPr>
        <dsp:cNvPr id="0" name=""/>
        <dsp:cNvSpPr/>
      </dsp:nvSpPr>
      <dsp:spPr>
        <a:xfrm>
          <a:off x="5043658" y="611420"/>
          <a:ext cx="2291259" cy="1374755"/>
        </a:xfrm>
        <a:prstGeom prst="rect">
          <a:avLst/>
        </a:prstGeom>
        <a:solidFill>
          <a:schemeClr val="accent5">
            <a:hueOff val="-6356385"/>
            <a:satOff val="1676"/>
            <a:lumOff val="85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Community disturbance and violence</a:t>
          </a:r>
          <a:endParaRPr lang="en-US" sz="2200" kern="1200"/>
        </a:p>
      </dsp:txBody>
      <dsp:txXfrm>
        <a:off x="5043658" y="611420"/>
        <a:ext cx="2291259" cy="1374755"/>
      </dsp:txXfrm>
    </dsp:sp>
    <dsp:sp modelId="{0DB54DF0-DBB1-454C-9EB4-F423718756A5}">
      <dsp:nvSpPr>
        <dsp:cNvPr id="0" name=""/>
        <dsp:cNvSpPr/>
      </dsp:nvSpPr>
      <dsp:spPr>
        <a:xfrm>
          <a:off x="7564043" y="611420"/>
          <a:ext cx="2291259" cy="1374755"/>
        </a:xfrm>
        <a:prstGeom prst="rect">
          <a:avLst/>
        </a:prstGeom>
        <a:solidFill>
          <a:schemeClr val="accent5">
            <a:hueOff val="-9534578"/>
            <a:satOff val="2515"/>
            <a:lumOff val="1275"/>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Homelessness and high levels of mobility</a:t>
          </a:r>
          <a:endParaRPr lang="en-US" sz="2200" kern="1200"/>
        </a:p>
      </dsp:txBody>
      <dsp:txXfrm>
        <a:off x="7564043" y="611420"/>
        <a:ext cx="2291259" cy="1374755"/>
      </dsp:txXfrm>
    </dsp:sp>
    <dsp:sp modelId="{8C67115F-1617-47F8-883A-02C2AD7300D2}">
      <dsp:nvSpPr>
        <dsp:cNvPr id="0" name=""/>
        <dsp:cNvSpPr/>
      </dsp:nvSpPr>
      <dsp:spPr>
        <a:xfrm>
          <a:off x="1263080" y="2215301"/>
          <a:ext cx="2291259" cy="1374755"/>
        </a:xfrm>
        <a:prstGeom prst="rect">
          <a:avLst/>
        </a:prstGeom>
        <a:solidFill>
          <a:schemeClr val="accent5">
            <a:hueOff val="-12712771"/>
            <a:satOff val="3353"/>
            <a:lumOff val="1699"/>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Support networks:</a:t>
          </a:r>
          <a:endParaRPr lang="en-US" sz="2200" kern="1200"/>
        </a:p>
      </dsp:txBody>
      <dsp:txXfrm>
        <a:off x="1263080" y="2215301"/>
        <a:ext cx="2291259" cy="1374755"/>
      </dsp:txXfrm>
    </dsp:sp>
    <dsp:sp modelId="{705A8472-0FA6-4C0D-9CC7-6A96EFCF6865}">
      <dsp:nvSpPr>
        <dsp:cNvPr id="0" name=""/>
        <dsp:cNvSpPr/>
      </dsp:nvSpPr>
      <dsp:spPr>
        <a:xfrm>
          <a:off x="3783465" y="2215301"/>
          <a:ext cx="2291259" cy="1374755"/>
        </a:xfrm>
        <a:prstGeom prst="rect">
          <a:avLst/>
        </a:prstGeom>
        <a:solidFill>
          <a:schemeClr val="accent5">
            <a:hueOff val="-15890964"/>
            <a:satOff val="4191"/>
            <a:lumOff val="2124"/>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Friends, family, neighbours, teachers, </a:t>
          </a:r>
          <a:endParaRPr lang="en-US" sz="2200" kern="1200"/>
        </a:p>
      </dsp:txBody>
      <dsp:txXfrm>
        <a:off x="3783465" y="2215301"/>
        <a:ext cx="2291259" cy="1374755"/>
      </dsp:txXfrm>
    </dsp:sp>
    <dsp:sp modelId="{0A2D2188-DE19-4F11-A950-8DFFB6ABFC95}">
      <dsp:nvSpPr>
        <dsp:cNvPr id="0" name=""/>
        <dsp:cNvSpPr/>
      </dsp:nvSpPr>
      <dsp:spPr>
        <a:xfrm>
          <a:off x="6303851" y="2215301"/>
          <a:ext cx="2291259" cy="1374755"/>
        </a:xfrm>
        <a:prstGeom prst="rect">
          <a:avLst/>
        </a:prstGeom>
        <a:solidFill>
          <a:schemeClr val="accent5">
            <a:hueOff val="-19069156"/>
            <a:satOff val="5029"/>
            <a:lumOff val="2549"/>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Caring support networks.</a:t>
          </a:r>
          <a:endParaRPr lang="en-US" sz="2200" kern="1200"/>
        </a:p>
      </dsp:txBody>
      <dsp:txXfrm>
        <a:off x="6303851" y="2215301"/>
        <a:ext cx="2291259" cy="13747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14418C5-8E3B-DE46-93B3-D85D727A0EAB}" type="datetimeFigureOut">
              <a:rPr lang="en-GB" smtClean="0"/>
              <a:t>22/11/2025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1F7704DB-6CF6-664D-B7FA-552CBD33D0B3}" type="slidenum">
              <a:rPr lang="en-GB" smtClean="0"/>
              <a:t>‹#›</a:t>
            </a:fld>
            <a:endParaRPr lang="en-GB"/>
          </a:p>
        </p:txBody>
      </p:sp>
    </p:spTree>
    <p:extLst>
      <p:ext uri="{BB962C8B-B14F-4D97-AF65-F5344CB8AC3E}">
        <p14:creationId xmlns:p14="http://schemas.microsoft.com/office/powerpoint/2010/main" val="161475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7704DB-6CF6-664D-B7FA-552CBD33D0B3}" type="slidenum">
              <a:rPr lang="en-GB" smtClean="0"/>
              <a:t>1</a:t>
            </a:fld>
            <a:endParaRPr lang="en-GB"/>
          </a:p>
        </p:txBody>
      </p:sp>
    </p:spTree>
    <p:extLst>
      <p:ext uri="{BB962C8B-B14F-4D97-AF65-F5344CB8AC3E}">
        <p14:creationId xmlns:p14="http://schemas.microsoft.com/office/powerpoint/2010/main" val="1914553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2</a:t>
            </a:fld>
            <a:endParaRPr lang="en-GB"/>
          </a:p>
        </p:txBody>
      </p:sp>
    </p:spTree>
    <p:extLst>
      <p:ext uri="{BB962C8B-B14F-4D97-AF65-F5344CB8AC3E}">
        <p14:creationId xmlns:p14="http://schemas.microsoft.com/office/powerpoint/2010/main" val="1649789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F7704DB-6CF6-664D-B7FA-552CBD33D0B3}" type="slidenum">
              <a:rPr lang="en-GB" smtClean="0"/>
              <a:t>3</a:t>
            </a:fld>
            <a:endParaRPr lang="en-GB"/>
          </a:p>
        </p:txBody>
      </p:sp>
    </p:spTree>
    <p:extLst>
      <p:ext uri="{BB962C8B-B14F-4D97-AF65-F5344CB8AC3E}">
        <p14:creationId xmlns:p14="http://schemas.microsoft.com/office/powerpoint/2010/main" val="1198865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7704DB-6CF6-664D-B7FA-552CBD33D0B3}" type="slidenum">
              <a:rPr lang="en-GB" smtClean="0"/>
              <a:t>4</a:t>
            </a:fld>
            <a:endParaRPr lang="en-GB"/>
          </a:p>
        </p:txBody>
      </p:sp>
    </p:spTree>
    <p:extLst>
      <p:ext uri="{BB962C8B-B14F-4D97-AF65-F5344CB8AC3E}">
        <p14:creationId xmlns:p14="http://schemas.microsoft.com/office/powerpoint/2010/main" val="2758990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7704DB-6CF6-664D-B7FA-552CBD33D0B3}" type="slidenum">
              <a:rPr lang="en-GB" smtClean="0"/>
              <a:t>5</a:t>
            </a:fld>
            <a:endParaRPr lang="en-GB"/>
          </a:p>
        </p:txBody>
      </p:sp>
    </p:spTree>
    <p:extLst>
      <p:ext uri="{BB962C8B-B14F-4D97-AF65-F5344CB8AC3E}">
        <p14:creationId xmlns:p14="http://schemas.microsoft.com/office/powerpoint/2010/main" val="23007391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6</a:t>
            </a:fld>
            <a:endParaRPr lang="en-GB"/>
          </a:p>
        </p:txBody>
      </p:sp>
    </p:spTree>
    <p:extLst>
      <p:ext uri="{BB962C8B-B14F-4D97-AF65-F5344CB8AC3E}">
        <p14:creationId xmlns:p14="http://schemas.microsoft.com/office/powerpoint/2010/main" val="1304981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7</a:t>
            </a:fld>
            <a:endParaRPr lang="en-GB"/>
          </a:p>
        </p:txBody>
      </p:sp>
    </p:spTree>
    <p:extLst>
      <p:ext uri="{BB962C8B-B14F-4D97-AF65-F5344CB8AC3E}">
        <p14:creationId xmlns:p14="http://schemas.microsoft.com/office/powerpoint/2010/main" val="15323074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8</a:t>
            </a:fld>
            <a:endParaRPr lang="en-GB"/>
          </a:p>
        </p:txBody>
      </p:sp>
    </p:spTree>
    <p:extLst>
      <p:ext uri="{BB962C8B-B14F-4D97-AF65-F5344CB8AC3E}">
        <p14:creationId xmlns:p14="http://schemas.microsoft.com/office/powerpoint/2010/main" val="20941495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F7704DB-6CF6-664D-B7FA-552CBD33D0B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9873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10</a:t>
            </a:fld>
            <a:endParaRPr lang="en-GB"/>
          </a:p>
        </p:txBody>
      </p:sp>
    </p:spTree>
    <p:extLst>
      <p:ext uri="{BB962C8B-B14F-4D97-AF65-F5344CB8AC3E}">
        <p14:creationId xmlns:p14="http://schemas.microsoft.com/office/powerpoint/2010/main" val="41057408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11</a:t>
            </a:fld>
            <a:endParaRPr lang="en-GB"/>
          </a:p>
        </p:txBody>
      </p:sp>
    </p:spTree>
    <p:extLst>
      <p:ext uri="{BB962C8B-B14F-4D97-AF65-F5344CB8AC3E}">
        <p14:creationId xmlns:p14="http://schemas.microsoft.com/office/powerpoint/2010/main" val="22440727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12</a:t>
            </a:fld>
            <a:endParaRPr lang="en-GB"/>
          </a:p>
        </p:txBody>
      </p:sp>
    </p:spTree>
    <p:extLst>
      <p:ext uri="{BB962C8B-B14F-4D97-AF65-F5344CB8AC3E}">
        <p14:creationId xmlns:p14="http://schemas.microsoft.com/office/powerpoint/2010/main" val="1070995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F7704DB-6CF6-664D-B7FA-552CBD33D0B3}" type="slidenum">
              <a:rPr lang="en-GB" smtClean="0"/>
              <a:t>13</a:t>
            </a:fld>
            <a:endParaRPr lang="en-GB"/>
          </a:p>
        </p:txBody>
      </p:sp>
    </p:spTree>
    <p:extLst>
      <p:ext uri="{BB962C8B-B14F-4D97-AF65-F5344CB8AC3E}">
        <p14:creationId xmlns:p14="http://schemas.microsoft.com/office/powerpoint/2010/main" val="16138233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F7704DB-6CF6-664D-B7FA-552CBD33D0B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0477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F7704DB-6CF6-664D-B7FA-552CBD33D0B3}" type="slidenum">
              <a:rPr lang="en-GB" smtClean="0"/>
              <a:t>15</a:t>
            </a:fld>
            <a:endParaRPr lang="en-GB"/>
          </a:p>
        </p:txBody>
      </p:sp>
    </p:spTree>
    <p:extLst>
      <p:ext uri="{BB962C8B-B14F-4D97-AF65-F5344CB8AC3E}">
        <p14:creationId xmlns:p14="http://schemas.microsoft.com/office/powerpoint/2010/main" val="4158734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F7704DB-6CF6-664D-B7FA-552CBD33D0B3}" type="slidenum">
              <a:rPr lang="en-GB" smtClean="0"/>
              <a:t>16</a:t>
            </a:fld>
            <a:endParaRPr lang="en-GB"/>
          </a:p>
        </p:txBody>
      </p:sp>
    </p:spTree>
    <p:extLst>
      <p:ext uri="{BB962C8B-B14F-4D97-AF65-F5344CB8AC3E}">
        <p14:creationId xmlns:p14="http://schemas.microsoft.com/office/powerpoint/2010/main" val="39727272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F7704DB-6CF6-664D-B7FA-552CBD33D0B3}" type="slidenum">
              <a:rPr lang="en-GB" smtClean="0"/>
              <a:t>17</a:t>
            </a:fld>
            <a:endParaRPr lang="en-GB"/>
          </a:p>
        </p:txBody>
      </p:sp>
    </p:spTree>
    <p:extLst>
      <p:ext uri="{BB962C8B-B14F-4D97-AF65-F5344CB8AC3E}">
        <p14:creationId xmlns:p14="http://schemas.microsoft.com/office/powerpoint/2010/main" val="34372026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18</a:t>
            </a:fld>
            <a:endParaRPr lang="en-GB"/>
          </a:p>
        </p:txBody>
      </p:sp>
    </p:spTree>
    <p:extLst>
      <p:ext uri="{BB962C8B-B14F-4D97-AF65-F5344CB8AC3E}">
        <p14:creationId xmlns:p14="http://schemas.microsoft.com/office/powerpoint/2010/main" val="6707783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19</a:t>
            </a:fld>
            <a:endParaRPr lang="en-GB"/>
          </a:p>
        </p:txBody>
      </p:sp>
    </p:spTree>
    <p:extLst>
      <p:ext uri="{BB962C8B-B14F-4D97-AF65-F5344CB8AC3E}">
        <p14:creationId xmlns:p14="http://schemas.microsoft.com/office/powerpoint/2010/main" val="11827595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20</a:t>
            </a:fld>
            <a:endParaRPr lang="en-GB"/>
          </a:p>
        </p:txBody>
      </p:sp>
    </p:spTree>
    <p:extLst>
      <p:ext uri="{BB962C8B-B14F-4D97-AF65-F5344CB8AC3E}">
        <p14:creationId xmlns:p14="http://schemas.microsoft.com/office/powerpoint/2010/main" val="26060438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21</a:t>
            </a:fld>
            <a:endParaRPr lang="en-GB"/>
          </a:p>
        </p:txBody>
      </p:sp>
    </p:spTree>
    <p:extLst>
      <p:ext uri="{BB962C8B-B14F-4D97-AF65-F5344CB8AC3E}">
        <p14:creationId xmlns:p14="http://schemas.microsoft.com/office/powerpoint/2010/main" val="20098924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22</a:t>
            </a:fld>
            <a:endParaRPr lang="en-GB"/>
          </a:p>
        </p:txBody>
      </p:sp>
    </p:spTree>
    <p:extLst>
      <p:ext uri="{BB962C8B-B14F-4D97-AF65-F5344CB8AC3E}">
        <p14:creationId xmlns:p14="http://schemas.microsoft.com/office/powerpoint/2010/main" val="42077024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23</a:t>
            </a:fld>
            <a:endParaRPr lang="en-GB"/>
          </a:p>
        </p:txBody>
      </p:sp>
    </p:spTree>
    <p:extLst>
      <p:ext uri="{BB962C8B-B14F-4D97-AF65-F5344CB8AC3E}">
        <p14:creationId xmlns:p14="http://schemas.microsoft.com/office/powerpoint/2010/main" val="23002426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24</a:t>
            </a:fld>
            <a:endParaRPr lang="en-GB"/>
          </a:p>
        </p:txBody>
      </p:sp>
    </p:spTree>
    <p:extLst>
      <p:ext uri="{BB962C8B-B14F-4D97-AF65-F5344CB8AC3E}">
        <p14:creationId xmlns:p14="http://schemas.microsoft.com/office/powerpoint/2010/main" val="7196693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25</a:t>
            </a:fld>
            <a:endParaRPr lang="en-GB"/>
          </a:p>
        </p:txBody>
      </p:sp>
    </p:spTree>
    <p:extLst>
      <p:ext uri="{BB962C8B-B14F-4D97-AF65-F5344CB8AC3E}">
        <p14:creationId xmlns:p14="http://schemas.microsoft.com/office/powerpoint/2010/main" val="29706831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26</a:t>
            </a:fld>
            <a:endParaRPr lang="en-GB"/>
          </a:p>
        </p:txBody>
      </p:sp>
    </p:spTree>
    <p:extLst>
      <p:ext uri="{BB962C8B-B14F-4D97-AF65-F5344CB8AC3E}">
        <p14:creationId xmlns:p14="http://schemas.microsoft.com/office/powerpoint/2010/main" val="4310143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F7704DB-6CF6-664D-B7FA-552CBD33D0B3}" type="slidenum">
              <a:rPr lang="en-GB" smtClean="0"/>
              <a:t>27</a:t>
            </a:fld>
            <a:endParaRPr lang="en-GB"/>
          </a:p>
        </p:txBody>
      </p:sp>
    </p:spTree>
    <p:extLst>
      <p:ext uri="{BB962C8B-B14F-4D97-AF65-F5344CB8AC3E}">
        <p14:creationId xmlns:p14="http://schemas.microsoft.com/office/powerpoint/2010/main" val="4122430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28</a:t>
            </a:fld>
            <a:endParaRPr lang="en-GB"/>
          </a:p>
        </p:txBody>
      </p:sp>
    </p:spTree>
    <p:extLst>
      <p:ext uri="{BB962C8B-B14F-4D97-AF65-F5344CB8AC3E}">
        <p14:creationId xmlns:p14="http://schemas.microsoft.com/office/powerpoint/2010/main" val="27595172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29</a:t>
            </a:fld>
            <a:endParaRPr lang="en-GB"/>
          </a:p>
        </p:txBody>
      </p:sp>
    </p:spTree>
    <p:extLst>
      <p:ext uri="{BB962C8B-B14F-4D97-AF65-F5344CB8AC3E}">
        <p14:creationId xmlns:p14="http://schemas.microsoft.com/office/powerpoint/2010/main" val="16254714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F7704DB-6CF6-664D-B7FA-552CBD33D0B3}" type="slidenum">
              <a:rPr lang="en-GB" smtClean="0"/>
              <a:t>30</a:t>
            </a:fld>
            <a:endParaRPr lang="en-GB"/>
          </a:p>
        </p:txBody>
      </p:sp>
    </p:spTree>
    <p:extLst>
      <p:ext uri="{BB962C8B-B14F-4D97-AF65-F5344CB8AC3E}">
        <p14:creationId xmlns:p14="http://schemas.microsoft.com/office/powerpoint/2010/main" val="1569754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31</a:t>
            </a:fld>
            <a:endParaRPr lang="en-GB"/>
          </a:p>
        </p:txBody>
      </p:sp>
    </p:spTree>
    <p:extLst>
      <p:ext uri="{BB962C8B-B14F-4D97-AF65-F5344CB8AC3E}">
        <p14:creationId xmlns:p14="http://schemas.microsoft.com/office/powerpoint/2010/main" val="7211396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32</a:t>
            </a:fld>
            <a:endParaRPr lang="en-GB"/>
          </a:p>
        </p:txBody>
      </p:sp>
    </p:spTree>
    <p:extLst>
      <p:ext uri="{BB962C8B-B14F-4D97-AF65-F5344CB8AC3E}">
        <p14:creationId xmlns:p14="http://schemas.microsoft.com/office/powerpoint/2010/main" val="20482354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F7704DB-6CF6-664D-B7FA-552CBD33D0B3}" type="slidenum">
              <a:rPr lang="en-GB" smtClean="0"/>
              <a:t>33</a:t>
            </a:fld>
            <a:endParaRPr lang="en-GB"/>
          </a:p>
        </p:txBody>
      </p:sp>
    </p:spTree>
    <p:extLst>
      <p:ext uri="{BB962C8B-B14F-4D97-AF65-F5344CB8AC3E}">
        <p14:creationId xmlns:p14="http://schemas.microsoft.com/office/powerpoint/2010/main" val="21212740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F7704DB-6CF6-664D-B7FA-552CBD33D0B3}" type="slidenum">
              <a:rPr lang="en-GB" smtClean="0"/>
              <a:t>34</a:t>
            </a:fld>
            <a:endParaRPr lang="en-GB"/>
          </a:p>
        </p:txBody>
      </p:sp>
    </p:spTree>
    <p:extLst>
      <p:ext uri="{BB962C8B-B14F-4D97-AF65-F5344CB8AC3E}">
        <p14:creationId xmlns:p14="http://schemas.microsoft.com/office/powerpoint/2010/main" val="39804416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35</a:t>
            </a:fld>
            <a:endParaRPr lang="en-GB"/>
          </a:p>
        </p:txBody>
      </p:sp>
    </p:spTree>
    <p:extLst>
      <p:ext uri="{BB962C8B-B14F-4D97-AF65-F5344CB8AC3E}">
        <p14:creationId xmlns:p14="http://schemas.microsoft.com/office/powerpoint/2010/main" val="12617235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36</a:t>
            </a:fld>
            <a:endParaRPr lang="en-GB"/>
          </a:p>
        </p:txBody>
      </p:sp>
    </p:spTree>
    <p:extLst>
      <p:ext uri="{BB962C8B-B14F-4D97-AF65-F5344CB8AC3E}">
        <p14:creationId xmlns:p14="http://schemas.microsoft.com/office/powerpoint/2010/main" val="16544767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F7704DB-6CF6-664D-B7FA-552CBD33D0B3}" type="slidenum">
              <a:rPr lang="en-GB" smtClean="0"/>
              <a:t>37</a:t>
            </a:fld>
            <a:endParaRPr lang="en-GB"/>
          </a:p>
        </p:txBody>
      </p:sp>
    </p:spTree>
    <p:extLst>
      <p:ext uri="{BB962C8B-B14F-4D97-AF65-F5344CB8AC3E}">
        <p14:creationId xmlns:p14="http://schemas.microsoft.com/office/powerpoint/2010/main" val="16491433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38</a:t>
            </a:fld>
            <a:endParaRPr lang="en-GB"/>
          </a:p>
        </p:txBody>
      </p:sp>
    </p:spTree>
    <p:extLst>
      <p:ext uri="{BB962C8B-B14F-4D97-AF65-F5344CB8AC3E}">
        <p14:creationId xmlns:p14="http://schemas.microsoft.com/office/powerpoint/2010/main" val="10281491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39</a:t>
            </a:fld>
            <a:endParaRPr lang="en-GB"/>
          </a:p>
        </p:txBody>
      </p:sp>
    </p:spTree>
    <p:extLst>
      <p:ext uri="{BB962C8B-B14F-4D97-AF65-F5344CB8AC3E}">
        <p14:creationId xmlns:p14="http://schemas.microsoft.com/office/powerpoint/2010/main" val="69381267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41</a:t>
            </a:fld>
            <a:endParaRPr lang="en-GB"/>
          </a:p>
        </p:txBody>
      </p:sp>
    </p:spTree>
    <p:extLst>
      <p:ext uri="{BB962C8B-B14F-4D97-AF65-F5344CB8AC3E}">
        <p14:creationId xmlns:p14="http://schemas.microsoft.com/office/powerpoint/2010/main" val="11572613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F7704DB-6CF6-664D-B7FA-552CBD33D0B3}" type="slidenum">
              <a:rPr lang="en-GB" smtClean="0"/>
              <a:t>42</a:t>
            </a:fld>
            <a:endParaRPr lang="en-GB"/>
          </a:p>
        </p:txBody>
      </p:sp>
    </p:spTree>
    <p:extLst>
      <p:ext uri="{BB962C8B-B14F-4D97-AF65-F5344CB8AC3E}">
        <p14:creationId xmlns:p14="http://schemas.microsoft.com/office/powerpoint/2010/main" val="42680918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43</a:t>
            </a:fld>
            <a:endParaRPr lang="en-GB"/>
          </a:p>
        </p:txBody>
      </p:sp>
    </p:spTree>
    <p:extLst>
      <p:ext uri="{BB962C8B-B14F-4D97-AF65-F5344CB8AC3E}">
        <p14:creationId xmlns:p14="http://schemas.microsoft.com/office/powerpoint/2010/main" val="14603738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F7704DB-6CF6-664D-B7FA-552CBD33D0B3}" type="slidenum">
              <a:rPr lang="en-GB" smtClean="0"/>
              <a:t>44</a:t>
            </a:fld>
            <a:endParaRPr lang="en-GB"/>
          </a:p>
        </p:txBody>
      </p:sp>
    </p:spTree>
    <p:extLst>
      <p:ext uri="{BB962C8B-B14F-4D97-AF65-F5344CB8AC3E}">
        <p14:creationId xmlns:p14="http://schemas.microsoft.com/office/powerpoint/2010/main" val="16235577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45</a:t>
            </a:fld>
            <a:endParaRPr lang="en-GB"/>
          </a:p>
        </p:txBody>
      </p:sp>
    </p:spTree>
    <p:extLst>
      <p:ext uri="{BB962C8B-B14F-4D97-AF65-F5344CB8AC3E}">
        <p14:creationId xmlns:p14="http://schemas.microsoft.com/office/powerpoint/2010/main" val="110579559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46</a:t>
            </a:fld>
            <a:endParaRPr lang="en-GB"/>
          </a:p>
        </p:txBody>
      </p:sp>
    </p:spTree>
    <p:extLst>
      <p:ext uri="{BB962C8B-B14F-4D97-AF65-F5344CB8AC3E}">
        <p14:creationId xmlns:p14="http://schemas.microsoft.com/office/powerpoint/2010/main" val="96595619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47</a:t>
            </a:fld>
            <a:endParaRPr lang="en-GB"/>
          </a:p>
        </p:txBody>
      </p:sp>
    </p:spTree>
    <p:extLst>
      <p:ext uri="{BB962C8B-B14F-4D97-AF65-F5344CB8AC3E}">
        <p14:creationId xmlns:p14="http://schemas.microsoft.com/office/powerpoint/2010/main" val="189440158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48</a:t>
            </a:fld>
            <a:endParaRPr lang="en-GB"/>
          </a:p>
        </p:txBody>
      </p:sp>
    </p:spTree>
    <p:extLst>
      <p:ext uri="{BB962C8B-B14F-4D97-AF65-F5344CB8AC3E}">
        <p14:creationId xmlns:p14="http://schemas.microsoft.com/office/powerpoint/2010/main" val="83564837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F7704DB-6CF6-664D-B7FA-552CBD33D0B3}" type="slidenum">
              <a:rPr lang="en-GB" smtClean="0"/>
              <a:t>49</a:t>
            </a:fld>
            <a:endParaRPr lang="en-GB"/>
          </a:p>
        </p:txBody>
      </p:sp>
    </p:spTree>
    <p:extLst>
      <p:ext uri="{BB962C8B-B14F-4D97-AF65-F5344CB8AC3E}">
        <p14:creationId xmlns:p14="http://schemas.microsoft.com/office/powerpoint/2010/main" val="109948752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7704DB-6CF6-664D-B7FA-552CBD33D0B3}" type="slidenum">
              <a:rPr lang="en-GB" smtClean="0"/>
              <a:t>50</a:t>
            </a:fld>
            <a:endParaRPr lang="en-GB"/>
          </a:p>
        </p:txBody>
      </p:sp>
    </p:spTree>
    <p:extLst>
      <p:ext uri="{BB962C8B-B14F-4D97-AF65-F5344CB8AC3E}">
        <p14:creationId xmlns:p14="http://schemas.microsoft.com/office/powerpoint/2010/main" val="2060664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11/22/2025</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C94063-DF36-4330-A365-08DA1FA5B7D6}" type="datetimeFigureOut">
              <a:rPr lang="en-US" dirty="0"/>
              <a:t>11/22/2025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11/22/2025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CFA4AC-08CC-42CE-BD01-C191750A04EC}" type="datetimeFigureOut">
              <a:rPr lang="en-US" dirty="0"/>
              <a:t>11/22/2025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A7A723-92A7-435B-B681-F25B092FEFEB}" type="datetimeFigureOut">
              <a:rPr lang="en-US" dirty="0"/>
              <a:t>11/22/2025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70639-886C-4FCF-9EAB-ABB5DA3F3F4A}" type="datetimeFigureOut">
              <a:rPr lang="en-US" dirty="0"/>
              <a:t>11/22/2025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11/22/2025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11/22/2025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11/22/2025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33E54A-A8CA-48C1-9504-691B58049D29}" type="datetimeFigureOut">
              <a:rPr lang="en-US" dirty="0"/>
              <a:t>11/22/2025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F6C806-BBF7-471C-9527-881CE2266695}" type="datetimeFigureOut">
              <a:rPr lang="en-US" dirty="0"/>
              <a:t>11/22/2025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11/22/2025</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FB0C39A-F8CA-4A79-AFFC-E9780FB1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of an electromagnetic radiation">
            <a:extLst>
              <a:ext uri="{FF2B5EF4-FFF2-40B4-BE49-F238E27FC236}">
                <a16:creationId xmlns:a16="http://schemas.microsoft.com/office/drawing/2014/main" id="{5ECA2DD9-95FC-B3F5-E3F6-7C8DE9D07D00}"/>
              </a:ext>
            </a:extLst>
          </p:cNvPr>
          <p:cNvPicPr>
            <a:picLocks noChangeAspect="1"/>
          </p:cNvPicPr>
          <p:nvPr/>
        </p:nvPicPr>
        <p:blipFill>
          <a:blip r:embed="rId3">
            <a:alphaModFix amt="40000"/>
          </a:blip>
          <a:srcRect t="9753" b="6292"/>
          <a:stretch/>
        </p:blipFill>
        <p:spPr>
          <a:xfrm>
            <a:off x="20" y="-2"/>
            <a:ext cx="12191980" cy="6858000"/>
          </a:xfrm>
          <a:prstGeom prst="rect">
            <a:avLst/>
          </a:prstGeom>
        </p:spPr>
      </p:pic>
      <p:sp>
        <p:nvSpPr>
          <p:cNvPr id="2" name="Title 1"/>
          <p:cNvSpPr>
            <a:spLocks noGrp="1"/>
          </p:cNvSpPr>
          <p:nvPr>
            <p:ph type="ctrTitle"/>
          </p:nvPr>
        </p:nvSpPr>
        <p:spPr>
          <a:xfrm>
            <a:off x="1261872" y="758952"/>
            <a:ext cx="9418320" cy="4041648"/>
          </a:xfrm>
        </p:spPr>
        <p:txBody>
          <a:bodyPr>
            <a:normAutofit/>
          </a:bodyPr>
          <a:lstStyle/>
          <a:p>
            <a:r>
              <a:rPr lang="en-GB" dirty="0"/>
              <a:t>Trauma</a:t>
            </a:r>
          </a:p>
        </p:txBody>
      </p:sp>
      <p:sp>
        <p:nvSpPr>
          <p:cNvPr id="3" name="Subtitle 2"/>
          <p:cNvSpPr>
            <a:spLocks noGrp="1"/>
          </p:cNvSpPr>
          <p:nvPr>
            <p:ph type="subTitle" idx="1"/>
          </p:nvPr>
        </p:nvSpPr>
        <p:spPr>
          <a:xfrm>
            <a:off x="1261872" y="4800600"/>
            <a:ext cx="9418320" cy="1691640"/>
          </a:xfrm>
        </p:spPr>
        <p:txBody>
          <a:bodyPr>
            <a:normAutofit/>
          </a:bodyPr>
          <a:lstStyle/>
          <a:p>
            <a:endParaRPr lang="en-GB">
              <a:solidFill>
                <a:schemeClr val="tx1"/>
              </a:solidFill>
            </a:endParaRPr>
          </a:p>
        </p:txBody>
      </p:sp>
    </p:spTree>
    <p:extLst>
      <p:ext uri="{BB962C8B-B14F-4D97-AF65-F5344CB8AC3E}">
        <p14:creationId xmlns:p14="http://schemas.microsoft.com/office/powerpoint/2010/main" val="61306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420464" y="539087"/>
            <a:ext cx="4534047" cy="1584895"/>
          </a:xfrm>
        </p:spPr>
        <p:txBody>
          <a:bodyPr vert="horz" lIns="91440" tIns="45720" rIns="91440" bIns="45720" rtlCol="0" anchor="b">
            <a:normAutofit/>
          </a:bodyPr>
          <a:lstStyle/>
          <a:p>
            <a:r>
              <a:rPr lang="en-US"/>
              <a:t>What is trauma?</a:t>
            </a:r>
          </a:p>
        </p:txBody>
      </p:sp>
      <p:pic>
        <p:nvPicPr>
          <p:cNvPr id="5" name="Content Placeholder 4"/>
          <p:cNvPicPr>
            <a:picLocks noGrp="1" noChangeAspect="1"/>
          </p:cNvPicPr>
          <p:nvPr>
            <p:ph sz="half" idx="2"/>
          </p:nvPr>
        </p:nvPicPr>
        <p:blipFill>
          <a:blip r:embed="rId3"/>
          <a:srcRect l="30438" r="19794"/>
          <a:stretch/>
        </p:blipFill>
        <p:spPr>
          <a:xfrm>
            <a:off x="20" y="10"/>
            <a:ext cx="6094799" cy="6857990"/>
          </a:xfrm>
          <a:prstGeom prst="rect">
            <a:avLst/>
          </a:prstGeom>
        </p:spPr>
      </p:pic>
      <p:sp>
        <p:nvSpPr>
          <p:cNvPr id="3" name="Content Placeholder 2"/>
          <p:cNvSpPr>
            <a:spLocks noGrp="1"/>
          </p:cNvSpPr>
          <p:nvPr>
            <p:ph sz="half" idx="1"/>
          </p:nvPr>
        </p:nvSpPr>
        <p:spPr>
          <a:xfrm>
            <a:off x="6420463" y="2438399"/>
            <a:ext cx="4572002" cy="3880514"/>
          </a:xfrm>
        </p:spPr>
        <p:txBody>
          <a:bodyPr vert="horz" lIns="91440" tIns="45720" rIns="91440" bIns="45720" rtlCol="0">
            <a:normAutofit/>
          </a:bodyPr>
          <a:lstStyle/>
          <a:p>
            <a:r>
              <a:rPr lang="en-US" sz="2000" dirty="0"/>
              <a:t>The traumatic event can cause overwhelming emotions and can be extremely distressing.</a:t>
            </a:r>
          </a:p>
          <a:p>
            <a:r>
              <a:rPr lang="en-US" sz="2000" dirty="0"/>
              <a:t>The ability to cope can become impaired.</a:t>
            </a:r>
          </a:p>
          <a:p>
            <a:r>
              <a:rPr lang="en-US" sz="2000" dirty="0"/>
              <a:t>Subjective experience</a:t>
            </a:r>
          </a:p>
          <a:p>
            <a:r>
              <a:rPr lang="en-US" sz="2000" dirty="0"/>
              <a:t>The effects of the trauma can last for a long time.</a:t>
            </a:r>
          </a:p>
        </p:txBody>
      </p:sp>
    </p:spTree>
    <p:extLst>
      <p:ext uri="{BB962C8B-B14F-4D97-AF65-F5344CB8AC3E}">
        <p14:creationId xmlns:p14="http://schemas.microsoft.com/office/powerpoint/2010/main" val="1642182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experiences might cause trauma?</a:t>
            </a:r>
          </a:p>
        </p:txBody>
      </p:sp>
      <p:sp>
        <p:nvSpPr>
          <p:cNvPr id="3" name="Content Placeholder 2"/>
          <p:cNvSpPr>
            <a:spLocks noGrp="1"/>
          </p:cNvSpPr>
          <p:nvPr>
            <p:ph sz="half" idx="1"/>
          </p:nvPr>
        </p:nvSpPr>
        <p:spPr/>
        <p:txBody>
          <a:bodyPr/>
          <a:lstStyle/>
          <a:p>
            <a:r>
              <a:rPr lang="en-GB" sz="2000" dirty="0"/>
              <a:t>Childhood abuse</a:t>
            </a:r>
          </a:p>
          <a:p>
            <a:r>
              <a:rPr lang="en-GB" sz="2000" dirty="0"/>
              <a:t>Serious accidents</a:t>
            </a:r>
          </a:p>
          <a:p>
            <a:r>
              <a:rPr lang="en-GB" sz="2000" dirty="0"/>
              <a:t>Witness to violence, either at home or externally.</a:t>
            </a:r>
          </a:p>
          <a:p>
            <a:r>
              <a:rPr lang="en-GB" sz="2000" dirty="0"/>
              <a:t>Disasters</a:t>
            </a:r>
          </a:p>
          <a:p>
            <a:r>
              <a:rPr lang="en-GB" sz="2000" dirty="0"/>
              <a:t>Fires</a:t>
            </a:r>
          </a:p>
          <a:p>
            <a:r>
              <a:rPr lang="en-GB" sz="2000" dirty="0"/>
              <a:t>Conflict</a:t>
            </a:r>
          </a:p>
          <a:p>
            <a:r>
              <a:rPr lang="en-GB" sz="2000" dirty="0"/>
              <a:t>Immigration, including refugees</a:t>
            </a:r>
          </a:p>
        </p:txBody>
      </p:sp>
      <p:sp>
        <p:nvSpPr>
          <p:cNvPr id="4" name="Content Placeholder 3"/>
          <p:cNvSpPr>
            <a:spLocks noGrp="1"/>
          </p:cNvSpPr>
          <p:nvPr>
            <p:ph sz="half" idx="2"/>
          </p:nvPr>
        </p:nvSpPr>
        <p:spPr/>
        <p:txBody>
          <a:bodyPr>
            <a:normAutofit/>
          </a:bodyPr>
          <a:lstStyle/>
          <a:p>
            <a:r>
              <a:rPr lang="en-GB" sz="2000" dirty="0"/>
              <a:t>Homelessness</a:t>
            </a:r>
          </a:p>
          <a:p>
            <a:r>
              <a:rPr lang="en-GB" sz="2000" dirty="0"/>
              <a:t>Parents involved in military conflict</a:t>
            </a:r>
          </a:p>
          <a:p>
            <a:r>
              <a:rPr lang="en-GB" sz="2000" dirty="0"/>
              <a:t>Disruption with attachment</a:t>
            </a:r>
          </a:p>
          <a:p>
            <a:r>
              <a:rPr lang="en-GB" sz="2000" dirty="0"/>
              <a:t>Intrusive medical examinations</a:t>
            </a:r>
          </a:p>
        </p:txBody>
      </p:sp>
    </p:spTree>
    <p:extLst>
      <p:ext uri="{BB962C8B-B14F-4D97-AF65-F5344CB8AC3E}">
        <p14:creationId xmlns:p14="http://schemas.microsoft.com/office/powerpoint/2010/main" val="928541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290" y="365760"/>
            <a:ext cx="5997678" cy="1325562"/>
          </a:xfrm>
        </p:spPr>
        <p:txBody>
          <a:bodyPr>
            <a:normAutofit/>
          </a:bodyPr>
          <a:lstStyle/>
          <a:p>
            <a:r>
              <a:rPr lang="en-GB" dirty="0"/>
              <a:t>Trauma is deceptive</a:t>
            </a:r>
          </a:p>
        </p:txBody>
      </p:sp>
      <p:pic>
        <p:nvPicPr>
          <p:cNvPr id="5" name="Picture 4" descr="Colorful carved figures of humans">
            <a:extLst>
              <a:ext uri="{FF2B5EF4-FFF2-40B4-BE49-F238E27FC236}">
                <a16:creationId xmlns:a16="http://schemas.microsoft.com/office/drawing/2014/main" id="{2BC253E9-4242-C85C-E8C4-6BB2ECD82EF2}"/>
              </a:ext>
            </a:extLst>
          </p:cNvPr>
          <p:cNvPicPr>
            <a:picLocks noChangeAspect="1"/>
          </p:cNvPicPr>
          <p:nvPr/>
        </p:nvPicPr>
        <p:blipFill>
          <a:blip r:embed="rId3"/>
          <a:srcRect l="25944" r="25711" b="-1"/>
          <a:stretch/>
        </p:blipFill>
        <p:spPr>
          <a:xfrm>
            <a:off x="20" y="10"/>
            <a:ext cx="4653291" cy="6857990"/>
          </a:xfrm>
          <a:prstGeom prst="rect">
            <a:avLst/>
          </a:prstGeom>
        </p:spPr>
      </p:pic>
      <p:sp>
        <p:nvSpPr>
          <p:cNvPr id="3" name="Content Placeholder 2"/>
          <p:cNvSpPr>
            <a:spLocks noGrp="1"/>
          </p:cNvSpPr>
          <p:nvPr>
            <p:ph idx="1"/>
          </p:nvPr>
        </p:nvSpPr>
        <p:spPr>
          <a:xfrm>
            <a:off x="4965290" y="2005739"/>
            <a:ext cx="6015571" cy="4174398"/>
          </a:xfrm>
        </p:spPr>
        <p:txBody>
          <a:bodyPr>
            <a:normAutofit/>
          </a:bodyPr>
          <a:lstStyle/>
          <a:p>
            <a:r>
              <a:rPr lang="en-GB" sz="2000" dirty="0"/>
              <a:t>It is difficult to recognise an individual who is traumatised. Their behaviours might present as:</a:t>
            </a:r>
          </a:p>
          <a:p>
            <a:r>
              <a:rPr lang="en-GB" sz="2000" dirty="0"/>
              <a:t>ADHD</a:t>
            </a:r>
          </a:p>
          <a:p>
            <a:r>
              <a:rPr lang="en-GB" sz="2000" dirty="0"/>
              <a:t>Bipolar disorder</a:t>
            </a:r>
          </a:p>
          <a:p>
            <a:r>
              <a:rPr lang="en-GB" sz="2000" dirty="0"/>
              <a:t>Anxiety</a:t>
            </a:r>
          </a:p>
          <a:p>
            <a:r>
              <a:rPr lang="en-GB" sz="2000" dirty="0"/>
              <a:t>Depression</a:t>
            </a:r>
          </a:p>
          <a:p>
            <a:r>
              <a:rPr lang="en-GB" sz="2000" dirty="0"/>
              <a:t>Aggression</a:t>
            </a:r>
          </a:p>
          <a:p>
            <a:r>
              <a:rPr lang="en-GB" sz="2000" dirty="0"/>
              <a:t>Withdrawal</a:t>
            </a:r>
          </a:p>
        </p:txBody>
      </p:sp>
    </p:spTree>
    <p:extLst>
      <p:ext uri="{BB962C8B-B14F-4D97-AF65-F5344CB8AC3E}">
        <p14:creationId xmlns:p14="http://schemas.microsoft.com/office/powerpoint/2010/main" val="1252114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420464" y="539087"/>
            <a:ext cx="4534047" cy="1584895"/>
          </a:xfrm>
        </p:spPr>
        <p:txBody>
          <a:bodyPr vert="horz" lIns="91440" tIns="45720" rIns="91440" bIns="45720" rtlCol="0" anchor="b">
            <a:normAutofit/>
          </a:bodyPr>
          <a:lstStyle/>
          <a:p>
            <a:r>
              <a:rPr lang="en-US"/>
              <a:t>Hyper vigilance</a:t>
            </a:r>
          </a:p>
        </p:txBody>
      </p:sp>
      <p:pic>
        <p:nvPicPr>
          <p:cNvPr id="5" name="Content Placeholder 4"/>
          <p:cNvPicPr>
            <a:picLocks noGrp="1" noChangeAspect="1"/>
          </p:cNvPicPr>
          <p:nvPr>
            <p:ph sz="half" idx="2"/>
          </p:nvPr>
        </p:nvPicPr>
        <p:blipFill>
          <a:blip r:embed="rId3"/>
          <a:srcRect l="24115" r="16562" b="-1"/>
          <a:stretch/>
        </p:blipFill>
        <p:spPr>
          <a:xfrm>
            <a:off x="20" y="10"/>
            <a:ext cx="6094799" cy="6857990"/>
          </a:xfrm>
          <a:prstGeom prst="rect">
            <a:avLst/>
          </a:prstGeom>
        </p:spPr>
      </p:pic>
      <p:sp>
        <p:nvSpPr>
          <p:cNvPr id="3" name="Content Placeholder 2"/>
          <p:cNvSpPr>
            <a:spLocks noGrp="1"/>
          </p:cNvSpPr>
          <p:nvPr>
            <p:ph sz="half" idx="1"/>
          </p:nvPr>
        </p:nvSpPr>
        <p:spPr>
          <a:xfrm>
            <a:off x="6420463" y="2438399"/>
            <a:ext cx="4572002" cy="3880514"/>
          </a:xfrm>
        </p:spPr>
        <p:txBody>
          <a:bodyPr vert="horz" lIns="91440" tIns="45720" rIns="91440" bIns="45720" rtlCol="0">
            <a:normAutofit/>
          </a:bodyPr>
          <a:lstStyle/>
          <a:p>
            <a:r>
              <a:rPr lang="en-US" sz="2000" dirty="0"/>
              <a:t>An individual who has been </a:t>
            </a:r>
            <a:r>
              <a:rPr lang="en-US" sz="2000" dirty="0" err="1"/>
              <a:t>traumatised</a:t>
            </a:r>
            <a:r>
              <a:rPr lang="en-US" sz="2000" dirty="0"/>
              <a:t> might be hyper vigilant.</a:t>
            </a:r>
          </a:p>
          <a:p>
            <a:r>
              <a:rPr lang="en-US" sz="2000" dirty="0"/>
              <a:t>Perpetually scanning for danger.</a:t>
            </a:r>
          </a:p>
          <a:p>
            <a:r>
              <a:rPr lang="en-US" sz="2000" dirty="0"/>
              <a:t>On edge and constantly moving.</a:t>
            </a:r>
          </a:p>
          <a:p>
            <a:r>
              <a:rPr lang="en-US" sz="2000" dirty="0"/>
              <a:t>Inability to focus.</a:t>
            </a:r>
          </a:p>
          <a:p>
            <a:r>
              <a:rPr lang="en-US" sz="2000" dirty="0"/>
              <a:t>(Which is why they may be diagnosed with ADHD).</a:t>
            </a:r>
          </a:p>
        </p:txBody>
      </p:sp>
    </p:spTree>
    <p:extLst>
      <p:ext uri="{BB962C8B-B14F-4D97-AF65-F5344CB8AC3E}">
        <p14:creationId xmlns:p14="http://schemas.microsoft.com/office/powerpoint/2010/main" val="1144736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237489" y="640080"/>
            <a:ext cx="3075836" cy="1325562"/>
          </a:xfrm>
        </p:spPr>
        <p:txBody>
          <a:bodyPr vert="horz" lIns="91440" tIns="45720" rIns="91440" bIns="45720" rtlCol="0" anchor="b">
            <a:normAutofit/>
          </a:bodyPr>
          <a:lstStyle/>
          <a:p>
            <a:r>
              <a:rPr lang="en-US" sz="3200"/>
              <a:t>Distractions</a:t>
            </a:r>
          </a:p>
        </p:txBody>
      </p:sp>
      <p:sp>
        <p:nvSpPr>
          <p:cNvPr id="13" name="Rectangle 12">
            <a:extLst>
              <a:ext uri="{FF2B5EF4-FFF2-40B4-BE49-F238E27FC236}">
                <a16:creationId xmlns:a16="http://schemas.microsoft.com/office/drawing/2014/main" id="{0B67D982-25C5-4CC2-AA64-276BE3B2C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sz="half" idx="1"/>
          </p:nvPr>
        </p:nvSpPr>
        <p:spPr>
          <a:xfrm>
            <a:off x="1237489" y="2301555"/>
            <a:ext cx="3075836" cy="3878582"/>
          </a:xfrm>
        </p:spPr>
        <p:txBody>
          <a:bodyPr vert="horz" lIns="91440" tIns="45720" rIns="91440" bIns="45720" rtlCol="0">
            <a:normAutofit/>
          </a:bodyPr>
          <a:lstStyle/>
          <a:p>
            <a:r>
              <a:rPr lang="en-US" sz="2000" dirty="0"/>
              <a:t>Alcohol and drug addictions</a:t>
            </a:r>
          </a:p>
          <a:p>
            <a:r>
              <a:rPr lang="en-US" sz="2000" dirty="0"/>
              <a:t>Risk taking </a:t>
            </a:r>
            <a:r>
              <a:rPr lang="en-US" sz="2000" dirty="0" err="1"/>
              <a:t>behaviours</a:t>
            </a:r>
            <a:endParaRPr lang="en-US" sz="2000" dirty="0"/>
          </a:p>
          <a:p>
            <a:r>
              <a:rPr lang="en-US" sz="2000" dirty="0"/>
              <a:t>Early </a:t>
            </a:r>
            <a:r>
              <a:rPr lang="en-US" sz="2000" dirty="0" err="1"/>
              <a:t>sexualised</a:t>
            </a:r>
            <a:r>
              <a:rPr lang="en-US" sz="2000" dirty="0"/>
              <a:t> behaviour</a:t>
            </a:r>
          </a:p>
          <a:p>
            <a:endParaRPr lang="en-US" sz="1600" dirty="0"/>
          </a:p>
        </p:txBody>
      </p:sp>
      <p:pic>
        <p:nvPicPr>
          <p:cNvPr id="6" name="Content Placeholder 5"/>
          <p:cNvPicPr>
            <a:picLocks noGrp="1" noChangeAspect="1"/>
          </p:cNvPicPr>
          <p:nvPr>
            <p:ph sz="half" idx="2"/>
          </p:nvPr>
        </p:nvPicPr>
        <p:blipFill>
          <a:blip r:embed="rId3"/>
          <a:srcRect l="14731" r="12030"/>
          <a:stretch/>
        </p:blipFill>
        <p:spPr>
          <a:xfrm>
            <a:off x="4639057" y="10"/>
            <a:ext cx="7552944" cy="6857990"/>
          </a:xfrm>
          <a:prstGeom prst="rect">
            <a:avLst/>
          </a:prstGeom>
        </p:spPr>
      </p:pic>
    </p:spTree>
    <p:extLst>
      <p:ext uri="{BB962C8B-B14F-4D97-AF65-F5344CB8AC3E}">
        <p14:creationId xmlns:p14="http://schemas.microsoft.com/office/powerpoint/2010/main" val="781800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2209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61871" y="365760"/>
            <a:ext cx="9858383" cy="1325562"/>
          </a:xfrm>
        </p:spPr>
        <p:txBody>
          <a:bodyPr>
            <a:normAutofit/>
          </a:bodyPr>
          <a:lstStyle/>
          <a:p>
            <a:r>
              <a:rPr lang="en-GB" dirty="0"/>
              <a:t>Stressors and support</a:t>
            </a:r>
          </a:p>
        </p:txBody>
      </p:sp>
      <p:sp>
        <p:nvSpPr>
          <p:cNvPr id="11" name="Rectangle 10">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3724"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3665E2A-EDC3-197B-751C-619DBEC2C4C6}"/>
              </a:ext>
            </a:extLst>
          </p:cNvPr>
          <p:cNvGraphicFramePr>
            <a:graphicFrameLocks noGrp="1"/>
          </p:cNvGraphicFramePr>
          <p:nvPr>
            <p:ph idx="1"/>
            <p:extLst>
              <p:ext uri="{D42A27DB-BD31-4B8C-83A1-F6EECF244321}">
                <p14:modId xmlns:p14="http://schemas.microsoft.com/office/powerpoint/2010/main" val="3106631540"/>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667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777240"/>
          </a:xfrm>
        </p:spPr>
        <p:txBody>
          <a:bodyPr>
            <a:normAutofit/>
          </a:bodyPr>
          <a:lstStyle/>
          <a:p>
            <a:r>
              <a:rPr lang="en-GB" dirty="0"/>
              <a:t>Safety</a:t>
            </a:r>
          </a:p>
        </p:txBody>
      </p:sp>
      <p:sp>
        <p:nvSpPr>
          <p:cNvPr id="3" name="Content Placeholder 2"/>
          <p:cNvSpPr>
            <a:spLocks noGrp="1"/>
          </p:cNvSpPr>
          <p:nvPr>
            <p:ph idx="1"/>
          </p:nvPr>
        </p:nvSpPr>
        <p:spPr>
          <a:xfrm>
            <a:off x="457200" y="1295400"/>
            <a:ext cx="5206181" cy="5196840"/>
          </a:xfrm>
        </p:spPr>
        <p:txBody>
          <a:bodyPr>
            <a:normAutofit/>
          </a:bodyPr>
          <a:lstStyle/>
          <a:p>
            <a:r>
              <a:rPr lang="en-GB" sz="2000" dirty="0"/>
              <a:t>When a traumatic event occurs the sense of safety for the individual has been compromised.</a:t>
            </a:r>
          </a:p>
          <a:p>
            <a:r>
              <a:rPr lang="en-GB" sz="2000" dirty="0"/>
              <a:t>Safety is the basic need that we all require to live our lives (recall Maslow's hierarchy of needs).</a:t>
            </a:r>
          </a:p>
          <a:p>
            <a:r>
              <a:rPr lang="en-GB" sz="2000" dirty="0"/>
              <a:t>Types of safety include:</a:t>
            </a:r>
          </a:p>
          <a:p>
            <a:r>
              <a:rPr lang="en-GB" sz="2000" dirty="0"/>
              <a:t>Emotional</a:t>
            </a:r>
          </a:p>
          <a:p>
            <a:r>
              <a:rPr lang="en-GB" sz="2000" dirty="0"/>
              <a:t>Physical</a:t>
            </a:r>
          </a:p>
          <a:p>
            <a:r>
              <a:rPr lang="en-GB" sz="2000" dirty="0"/>
              <a:t>Social</a:t>
            </a:r>
          </a:p>
          <a:p>
            <a:r>
              <a:rPr lang="en-GB" sz="2000" dirty="0">
                <a:solidFill>
                  <a:srgbClr val="C00000"/>
                </a:solidFill>
              </a:rPr>
              <a:t>Loss of safety is one of the key aspects of trauma</a:t>
            </a:r>
          </a:p>
          <a:p>
            <a:endParaRPr lang="en-GB" sz="1500" dirty="0"/>
          </a:p>
          <a:p>
            <a:endParaRPr lang="en-GB" sz="1500" dirty="0"/>
          </a:p>
        </p:txBody>
      </p:sp>
      <p:pic>
        <p:nvPicPr>
          <p:cNvPr id="1026" name="Picture 2" descr="Maslow's Hierarchy of Needs">
            <a:extLst>
              <a:ext uri="{FF2B5EF4-FFF2-40B4-BE49-F238E27FC236}">
                <a16:creationId xmlns:a16="http://schemas.microsoft.com/office/drawing/2014/main" id="{16335BB6-728C-9D3E-C730-35DD9CE491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42468" y="990600"/>
            <a:ext cx="5876212" cy="441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6805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p:cNvSpPr>
            <a:spLocks noGrp="1"/>
          </p:cNvSpPr>
          <p:nvPr>
            <p:ph type="title"/>
          </p:nvPr>
        </p:nvSpPr>
        <p:spPr>
          <a:xfrm>
            <a:off x="1229032" y="365760"/>
            <a:ext cx="5997678" cy="1325562"/>
          </a:xfrm>
        </p:spPr>
        <p:txBody>
          <a:bodyPr vert="horz" lIns="91440" tIns="45720" rIns="91440" bIns="45720" rtlCol="0" anchor="b">
            <a:normAutofit/>
          </a:bodyPr>
          <a:lstStyle/>
          <a:p>
            <a:r>
              <a:rPr lang="en-US" dirty="0"/>
              <a:t>Lack of safety -  </a:t>
            </a:r>
          </a:p>
        </p:txBody>
      </p:sp>
      <p:sp>
        <p:nvSpPr>
          <p:cNvPr id="12" name="Rectangle 11">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3" name="Content Placeholder 2"/>
          <p:cNvSpPr>
            <a:spLocks noGrp="1"/>
          </p:cNvSpPr>
          <p:nvPr>
            <p:ph sz="half" idx="1"/>
          </p:nvPr>
        </p:nvSpPr>
        <p:spPr>
          <a:xfrm>
            <a:off x="1211139" y="2005739"/>
            <a:ext cx="6015571" cy="4174398"/>
          </a:xfrm>
        </p:spPr>
        <p:txBody>
          <a:bodyPr vert="horz" lIns="91440" tIns="45720" rIns="91440" bIns="45720" rtlCol="0">
            <a:normAutofit/>
          </a:bodyPr>
          <a:lstStyle/>
          <a:p>
            <a:r>
              <a:rPr lang="en-US" sz="2000" dirty="0" err="1"/>
              <a:t>Behaviours</a:t>
            </a:r>
            <a:r>
              <a:rPr lang="en-US" sz="2000" dirty="0"/>
              <a:t> might include:</a:t>
            </a:r>
          </a:p>
          <a:p>
            <a:r>
              <a:rPr lang="en-US" sz="2000" dirty="0"/>
              <a:t>Dissociation</a:t>
            </a:r>
          </a:p>
          <a:p>
            <a:r>
              <a:rPr lang="en-US" sz="2000" dirty="0"/>
              <a:t>Sleeping  - too much or too little</a:t>
            </a:r>
          </a:p>
          <a:p>
            <a:r>
              <a:rPr lang="en-US" sz="2000" dirty="0"/>
              <a:t>Mood shifts</a:t>
            </a:r>
          </a:p>
          <a:p>
            <a:r>
              <a:rPr lang="en-US" sz="2000" dirty="0"/>
              <a:t>Disconnected </a:t>
            </a:r>
          </a:p>
          <a:p>
            <a:r>
              <a:rPr lang="en-US" sz="2000" dirty="0"/>
              <a:t>Aggressiveness</a:t>
            </a:r>
          </a:p>
          <a:p>
            <a:r>
              <a:rPr lang="en-US" sz="2000" dirty="0"/>
              <a:t>Overly compliant - ambivalent</a:t>
            </a:r>
          </a:p>
        </p:txBody>
      </p:sp>
      <p:pic>
        <p:nvPicPr>
          <p:cNvPr id="5" name="Content Placeholder 4"/>
          <p:cNvPicPr>
            <a:picLocks noGrp="1" noChangeAspect="1"/>
          </p:cNvPicPr>
          <p:nvPr>
            <p:ph sz="half" idx="2"/>
          </p:nvPr>
        </p:nvPicPr>
        <p:blipFill>
          <a:blip r:embed="rId3"/>
          <a:srcRect l="28756" r="28667" b="1"/>
          <a:stretch/>
        </p:blipFill>
        <p:spPr>
          <a:xfrm>
            <a:off x="7538689" y="10"/>
            <a:ext cx="4653311" cy="6857990"/>
          </a:xfrm>
          <a:prstGeom prst="rect">
            <a:avLst/>
          </a:prstGeom>
        </p:spPr>
      </p:pic>
    </p:spTree>
    <p:extLst>
      <p:ext uri="{BB962C8B-B14F-4D97-AF65-F5344CB8AC3E}">
        <p14:creationId xmlns:p14="http://schemas.microsoft.com/office/powerpoint/2010/main" val="3491466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032" y="365760"/>
            <a:ext cx="5997678" cy="929640"/>
          </a:xfrm>
        </p:spPr>
        <p:txBody>
          <a:bodyPr>
            <a:normAutofit fontScale="90000"/>
          </a:bodyPr>
          <a:lstStyle/>
          <a:p>
            <a:r>
              <a:rPr lang="en-GB" dirty="0"/>
              <a:t>Traumatic events and world view</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1211139" y="1524000"/>
            <a:ext cx="6015571" cy="4656137"/>
          </a:xfrm>
        </p:spPr>
        <p:txBody>
          <a:bodyPr>
            <a:normAutofit/>
          </a:bodyPr>
          <a:lstStyle/>
          <a:p>
            <a:r>
              <a:rPr lang="en-GB" sz="2000" dirty="0"/>
              <a:t>How does a traumatic event change the worldview perspective of an individual.</a:t>
            </a:r>
          </a:p>
          <a:p>
            <a:r>
              <a:rPr lang="en-GB" sz="2000" b="1" dirty="0">
                <a:solidFill>
                  <a:srgbClr val="C00000"/>
                </a:solidFill>
              </a:rPr>
              <a:t>Sense of Safety </a:t>
            </a:r>
            <a:r>
              <a:rPr lang="en-GB" sz="2000" b="1" dirty="0"/>
              <a:t>- </a:t>
            </a:r>
            <a:r>
              <a:rPr lang="en-GB" sz="2000" dirty="0"/>
              <a:t>Before a traumatic experience, individuals may believe the world is a relatively safe place. Trauma can shatter this belief, leaving people feeling vulnerable or constantly threatened.</a:t>
            </a:r>
          </a:p>
          <a:p>
            <a:r>
              <a:rPr lang="en-GB" sz="2000" b="1" dirty="0">
                <a:solidFill>
                  <a:srgbClr val="C00000"/>
                </a:solidFill>
              </a:rPr>
              <a:t>Trust in Others </a:t>
            </a:r>
            <a:r>
              <a:rPr lang="en-GB" sz="2000" b="1" dirty="0"/>
              <a:t>- </a:t>
            </a:r>
            <a:r>
              <a:rPr lang="en-GB" sz="2000" dirty="0"/>
              <a:t>Trauma, especially when caused by people (such as abuse or betrayal), can erode a person’s ability to trust others. This can lead to suspicion, difficulty forming close relationships, or even withdrawing from social interactions altogether.</a:t>
            </a:r>
          </a:p>
          <a:p>
            <a:endParaRPr lang="en-GB" dirty="0"/>
          </a:p>
          <a:p>
            <a:pPr>
              <a:buFont typeface="Arial" panose="020B0604020202020204" pitchFamily="34" charset="0"/>
              <a:buChar char="•"/>
            </a:pPr>
            <a:endParaRPr lang="en-GB" dirty="0"/>
          </a:p>
          <a:p>
            <a:endParaRPr lang="en-GB" dirty="0"/>
          </a:p>
          <a:p>
            <a:endParaRPr lang="en-GB" dirty="0"/>
          </a:p>
        </p:txBody>
      </p:sp>
      <p:pic>
        <p:nvPicPr>
          <p:cNvPr id="5" name="Picture 4" descr="A brown teddy bear covering its eyes">
            <a:extLst>
              <a:ext uri="{FF2B5EF4-FFF2-40B4-BE49-F238E27FC236}">
                <a16:creationId xmlns:a16="http://schemas.microsoft.com/office/drawing/2014/main" id="{B42B440A-3918-0CD2-4BEB-B7F77A4109E9}"/>
              </a:ext>
            </a:extLst>
          </p:cNvPr>
          <p:cNvPicPr>
            <a:picLocks noChangeAspect="1"/>
          </p:cNvPicPr>
          <p:nvPr/>
        </p:nvPicPr>
        <p:blipFill>
          <a:blip r:embed="rId3"/>
          <a:srcRect l="4936" r="55539" b="-1"/>
          <a:stretch/>
        </p:blipFill>
        <p:spPr>
          <a:xfrm>
            <a:off x="7538689" y="10"/>
            <a:ext cx="4653311" cy="6857990"/>
          </a:xfrm>
          <a:prstGeom prst="rect">
            <a:avLst/>
          </a:prstGeom>
        </p:spPr>
      </p:pic>
    </p:spTree>
    <p:extLst>
      <p:ext uri="{BB962C8B-B14F-4D97-AF65-F5344CB8AC3E}">
        <p14:creationId xmlns:p14="http://schemas.microsoft.com/office/powerpoint/2010/main" val="821836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032" y="365760"/>
            <a:ext cx="5997678" cy="929640"/>
          </a:xfrm>
        </p:spPr>
        <p:txBody>
          <a:bodyPr>
            <a:normAutofit fontScale="90000"/>
          </a:bodyPr>
          <a:lstStyle/>
          <a:p>
            <a:r>
              <a:rPr lang="en-GB" dirty="0"/>
              <a:t>Traumatic events and world view</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1211139" y="914400"/>
            <a:ext cx="6327550" cy="5791200"/>
          </a:xfrm>
        </p:spPr>
        <p:txBody>
          <a:bodyPr>
            <a:normAutofit/>
          </a:bodyPr>
          <a:lstStyle/>
          <a:p>
            <a:endParaRPr lang="en-GB" dirty="0"/>
          </a:p>
          <a:p>
            <a:r>
              <a:rPr lang="en-GB" b="1" dirty="0">
                <a:solidFill>
                  <a:srgbClr val="C00000"/>
                </a:solidFill>
              </a:rPr>
              <a:t>Sense of Control and Predictability </a:t>
            </a:r>
            <a:r>
              <a:rPr lang="en-GB" b="1" dirty="0"/>
              <a:t>- </a:t>
            </a:r>
            <a:r>
              <a:rPr lang="en-GB" dirty="0"/>
              <a:t>Many traumatic events involve a lack of control, creating a perception that life is unpredictable and uncontrollable.</a:t>
            </a:r>
          </a:p>
          <a:p>
            <a:pPr>
              <a:buFont typeface="Arial" panose="020B0604020202020204" pitchFamily="34" charset="0"/>
              <a:buChar char="•"/>
            </a:pPr>
            <a:r>
              <a:rPr lang="en-GB" dirty="0"/>
              <a:t>Individuals might respond by attempting to rigidly control aspects of their environment to regain a sense of order or, conversely, may feel helpless and resign themselves to a lack of agency.</a:t>
            </a:r>
          </a:p>
          <a:p>
            <a:r>
              <a:rPr lang="en-GB" b="1" dirty="0">
                <a:solidFill>
                  <a:srgbClr val="C00000"/>
                </a:solidFill>
              </a:rPr>
              <a:t>Meaning and Purpose </a:t>
            </a:r>
            <a:r>
              <a:rPr lang="en-GB" b="1" dirty="0"/>
              <a:t>- </a:t>
            </a:r>
            <a:r>
              <a:rPr lang="en-GB" dirty="0"/>
              <a:t>Trauma can lead individuals to question the meaning or fairness of life. This is especially true in the face of trauma involving deep loss, senseless violence, or events that defy explanation.</a:t>
            </a:r>
          </a:p>
          <a:p>
            <a:pPr>
              <a:buFont typeface="Arial" panose="020B0604020202020204" pitchFamily="34" charset="0"/>
              <a:buChar char="•"/>
            </a:pPr>
            <a:r>
              <a:rPr lang="en-GB" dirty="0"/>
              <a:t>Some people may struggle with existential questions and feelings of hopelessness, while others may find a renewed sense of purpose or a drive to advocate for change based on their experiences.</a:t>
            </a:r>
          </a:p>
          <a:p>
            <a:pPr>
              <a:buFont typeface="Arial" panose="020B0604020202020204" pitchFamily="34" charset="0"/>
              <a:buChar char="•"/>
            </a:pPr>
            <a:endParaRPr lang="en-GB" dirty="0"/>
          </a:p>
          <a:p>
            <a:pPr>
              <a:buFont typeface="Arial" panose="020B0604020202020204" pitchFamily="34" charset="0"/>
              <a:buChar char="•"/>
            </a:pPr>
            <a:endParaRPr lang="en-GB" dirty="0"/>
          </a:p>
          <a:p>
            <a:endParaRPr lang="en-GB" dirty="0"/>
          </a:p>
          <a:p>
            <a:endParaRPr lang="en-GB" dirty="0"/>
          </a:p>
        </p:txBody>
      </p:sp>
      <p:pic>
        <p:nvPicPr>
          <p:cNvPr id="5" name="Picture 4" descr="A brown teddy bear covering its eyes">
            <a:extLst>
              <a:ext uri="{FF2B5EF4-FFF2-40B4-BE49-F238E27FC236}">
                <a16:creationId xmlns:a16="http://schemas.microsoft.com/office/drawing/2014/main" id="{B42B440A-3918-0CD2-4BEB-B7F77A4109E9}"/>
              </a:ext>
            </a:extLst>
          </p:cNvPr>
          <p:cNvPicPr>
            <a:picLocks noChangeAspect="1"/>
          </p:cNvPicPr>
          <p:nvPr/>
        </p:nvPicPr>
        <p:blipFill>
          <a:blip r:embed="rId3"/>
          <a:srcRect l="4936" r="55539" b="-1"/>
          <a:stretch/>
        </p:blipFill>
        <p:spPr>
          <a:xfrm>
            <a:off x="7538689" y="10"/>
            <a:ext cx="4653311" cy="6857990"/>
          </a:xfrm>
          <a:prstGeom prst="rect">
            <a:avLst/>
          </a:prstGeom>
        </p:spPr>
      </p:pic>
    </p:spTree>
    <p:extLst>
      <p:ext uri="{BB962C8B-B14F-4D97-AF65-F5344CB8AC3E}">
        <p14:creationId xmlns:p14="http://schemas.microsoft.com/office/powerpoint/2010/main" val="235389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032" y="365760"/>
            <a:ext cx="5997678" cy="929640"/>
          </a:xfrm>
        </p:spPr>
        <p:txBody>
          <a:bodyPr>
            <a:normAutofit fontScale="90000"/>
          </a:bodyPr>
          <a:lstStyle/>
          <a:p>
            <a:r>
              <a:rPr lang="en-GB" dirty="0"/>
              <a:t>Traumatic events and world view</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1211139" y="914400"/>
            <a:ext cx="6327550" cy="5943600"/>
          </a:xfrm>
        </p:spPr>
        <p:txBody>
          <a:bodyPr>
            <a:normAutofit/>
          </a:bodyPr>
          <a:lstStyle/>
          <a:p>
            <a:endParaRPr lang="en-GB" dirty="0"/>
          </a:p>
          <a:p>
            <a:r>
              <a:rPr lang="en-GB" b="1" dirty="0">
                <a:solidFill>
                  <a:srgbClr val="C00000"/>
                </a:solidFill>
              </a:rPr>
              <a:t>Identity and Self-Perception </a:t>
            </a:r>
            <a:r>
              <a:rPr lang="en-GB" b="1" dirty="0"/>
              <a:t>- </a:t>
            </a:r>
            <a:r>
              <a:rPr lang="en-GB" dirty="0"/>
              <a:t>Trauma can change how people see themselves, leading to shame, guilt, or a negative self-image. They might view themselves as "damaged," "unworthy," or defined by their trauma.</a:t>
            </a:r>
          </a:p>
          <a:p>
            <a:pPr>
              <a:buFont typeface="Arial" panose="020B0604020202020204" pitchFamily="34" charset="0"/>
              <a:buChar char="•"/>
            </a:pPr>
            <a:r>
              <a:rPr lang="en-GB" dirty="0"/>
              <a:t>Conversely, some may emerge with a deeper understanding of their resilience, gaining a sense of strength or growth from having survived.</a:t>
            </a:r>
          </a:p>
          <a:p>
            <a:r>
              <a:rPr lang="en-GB" b="1" dirty="0">
                <a:solidFill>
                  <a:srgbClr val="C00000"/>
                </a:solidFill>
              </a:rPr>
              <a:t>View of the Future </a:t>
            </a:r>
            <a:r>
              <a:rPr lang="en-GB" b="1" dirty="0"/>
              <a:t>- </a:t>
            </a:r>
            <a:r>
              <a:rPr lang="en-GB" dirty="0"/>
              <a:t>Traumatized individuals may struggle to envision a positive future or feel stuck in a cycle of fear and pessimism. The idea of a "better tomorrow" might feel distant or unrealistic.</a:t>
            </a:r>
          </a:p>
          <a:p>
            <a:pPr>
              <a:buFont typeface="Arial" panose="020B0604020202020204" pitchFamily="34" charset="0"/>
              <a:buChar char="•"/>
            </a:pPr>
            <a:r>
              <a:rPr lang="en-GB" dirty="0"/>
              <a:t>However, with support and healing, some find that processing their trauma opens them to new perspectives, empathy, or opportunities to reframe their future.</a:t>
            </a:r>
          </a:p>
          <a:p>
            <a:pPr>
              <a:buFont typeface="Arial" panose="020B0604020202020204" pitchFamily="34" charset="0"/>
              <a:buChar char="•"/>
            </a:pPr>
            <a:endParaRPr lang="en-GB" dirty="0"/>
          </a:p>
          <a:p>
            <a:pPr>
              <a:buFont typeface="Arial" panose="020B0604020202020204" pitchFamily="34" charset="0"/>
              <a:buChar char="•"/>
            </a:pPr>
            <a:endParaRPr lang="en-GB" dirty="0"/>
          </a:p>
          <a:p>
            <a:endParaRPr lang="en-GB" dirty="0"/>
          </a:p>
          <a:p>
            <a:endParaRPr lang="en-GB" dirty="0"/>
          </a:p>
        </p:txBody>
      </p:sp>
      <p:pic>
        <p:nvPicPr>
          <p:cNvPr id="5" name="Picture 4" descr="A brown teddy bear covering its eyes">
            <a:extLst>
              <a:ext uri="{FF2B5EF4-FFF2-40B4-BE49-F238E27FC236}">
                <a16:creationId xmlns:a16="http://schemas.microsoft.com/office/drawing/2014/main" id="{B42B440A-3918-0CD2-4BEB-B7F77A4109E9}"/>
              </a:ext>
            </a:extLst>
          </p:cNvPr>
          <p:cNvPicPr>
            <a:picLocks noChangeAspect="1"/>
          </p:cNvPicPr>
          <p:nvPr/>
        </p:nvPicPr>
        <p:blipFill>
          <a:blip r:embed="rId3"/>
          <a:srcRect l="4936" r="55539" b="-1"/>
          <a:stretch/>
        </p:blipFill>
        <p:spPr>
          <a:xfrm>
            <a:off x="7538689" y="10"/>
            <a:ext cx="4653311" cy="6857990"/>
          </a:xfrm>
          <a:prstGeom prst="rect">
            <a:avLst/>
          </a:prstGeom>
        </p:spPr>
      </p:pic>
    </p:spTree>
    <p:extLst>
      <p:ext uri="{BB962C8B-B14F-4D97-AF65-F5344CB8AC3E}">
        <p14:creationId xmlns:p14="http://schemas.microsoft.com/office/powerpoint/2010/main" val="3877611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032" y="365760"/>
            <a:ext cx="5997678" cy="1325562"/>
          </a:xfrm>
        </p:spPr>
        <p:txBody>
          <a:bodyPr>
            <a:normAutofit/>
          </a:bodyPr>
          <a:lstStyle/>
          <a:p>
            <a:r>
              <a:rPr lang="en-GB" dirty="0"/>
              <a:t>Trauma Triggers - </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1211139" y="2005739"/>
            <a:ext cx="6015571" cy="4174398"/>
          </a:xfrm>
        </p:spPr>
        <p:txBody>
          <a:bodyPr>
            <a:normAutofit/>
          </a:bodyPr>
          <a:lstStyle/>
          <a:p>
            <a:r>
              <a:rPr lang="en-GB" sz="2000" dirty="0"/>
              <a:t>Sounds - unexpected sounds, specific sounds</a:t>
            </a:r>
          </a:p>
          <a:p>
            <a:r>
              <a:rPr lang="en-GB" sz="2000" dirty="0"/>
              <a:t>Smells - </a:t>
            </a:r>
          </a:p>
          <a:p>
            <a:r>
              <a:rPr lang="en-GB" sz="2000" dirty="0"/>
              <a:t>Tastes - </a:t>
            </a:r>
          </a:p>
          <a:p>
            <a:r>
              <a:rPr lang="en-GB" sz="2000" dirty="0"/>
              <a:t>Environment – temperature, lighting, busy</a:t>
            </a:r>
          </a:p>
          <a:p>
            <a:r>
              <a:rPr lang="en-GB" sz="2000" dirty="0"/>
              <a:t>Tones of voice - </a:t>
            </a:r>
          </a:p>
          <a:p>
            <a:r>
              <a:rPr lang="en-GB" sz="2000" dirty="0"/>
              <a:t>Time of year - </a:t>
            </a:r>
          </a:p>
          <a:p>
            <a:r>
              <a:rPr lang="en-GB" sz="2000" dirty="0"/>
              <a:t>Objects -</a:t>
            </a:r>
          </a:p>
          <a:p>
            <a:endParaRPr lang="en-GB" dirty="0"/>
          </a:p>
        </p:txBody>
      </p:sp>
      <p:pic>
        <p:nvPicPr>
          <p:cNvPr id="4" name="Picture 3"/>
          <p:cNvPicPr>
            <a:picLocks noChangeAspect="1"/>
          </p:cNvPicPr>
          <p:nvPr/>
        </p:nvPicPr>
        <p:blipFill>
          <a:blip r:embed="rId3"/>
          <a:srcRect l="20924" r="23268"/>
          <a:stretch/>
        </p:blipFill>
        <p:spPr>
          <a:xfrm>
            <a:off x="7538689" y="10"/>
            <a:ext cx="4653311" cy="6857990"/>
          </a:xfrm>
          <a:prstGeom prst="rect">
            <a:avLst/>
          </a:prstGeom>
        </p:spPr>
      </p:pic>
    </p:spTree>
    <p:extLst>
      <p:ext uri="{BB962C8B-B14F-4D97-AF65-F5344CB8AC3E}">
        <p14:creationId xmlns:p14="http://schemas.microsoft.com/office/powerpoint/2010/main" val="881164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20464" y="152401"/>
            <a:ext cx="4534047" cy="1219200"/>
          </a:xfrm>
        </p:spPr>
        <p:txBody>
          <a:bodyPr>
            <a:normAutofit fontScale="90000"/>
          </a:bodyPr>
          <a:lstStyle/>
          <a:p>
            <a:r>
              <a:rPr lang="en-GB" dirty="0"/>
              <a:t>Grounding exercise</a:t>
            </a:r>
          </a:p>
        </p:txBody>
      </p:sp>
      <p:pic>
        <p:nvPicPr>
          <p:cNvPr id="4" name="Content Placeholder 3" descr="A yellow leaf floating on water&#10;&#10;Description automatically generated"/>
          <p:cNvPicPr>
            <a:picLocks noChangeAspect="1"/>
          </p:cNvPicPr>
          <p:nvPr/>
        </p:nvPicPr>
        <p:blipFill>
          <a:blip r:embed="rId3"/>
          <a:srcRect l="18639" r="43368" b="-1"/>
          <a:stretch/>
        </p:blipFill>
        <p:spPr>
          <a:xfrm>
            <a:off x="20" y="10"/>
            <a:ext cx="6094799" cy="6857990"/>
          </a:xfrm>
          <a:prstGeom prst="rect">
            <a:avLst/>
          </a:prstGeom>
        </p:spPr>
      </p:pic>
      <p:sp>
        <p:nvSpPr>
          <p:cNvPr id="8" name="Content Placeholder 7">
            <a:extLst>
              <a:ext uri="{FF2B5EF4-FFF2-40B4-BE49-F238E27FC236}">
                <a16:creationId xmlns:a16="http://schemas.microsoft.com/office/drawing/2014/main" id="{0455B3B8-F7E7-13B0-33CD-790F7BDEAD28}"/>
              </a:ext>
            </a:extLst>
          </p:cNvPr>
          <p:cNvSpPr>
            <a:spLocks noGrp="1"/>
          </p:cNvSpPr>
          <p:nvPr>
            <p:ph idx="1"/>
          </p:nvPr>
        </p:nvSpPr>
        <p:spPr>
          <a:xfrm>
            <a:off x="6094820" y="1371602"/>
            <a:ext cx="5258980" cy="5486398"/>
          </a:xfrm>
        </p:spPr>
        <p:txBody>
          <a:bodyPr>
            <a:normAutofit fontScale="77500" lnSpcReduction="20000"/>
          </a:bodyPr>
          <a:lstStyle/>
          <a:p>
            <a:r>
              <a:rPr lang="en-GB" b="1" dirty="0"/>
              <a:t>The 5-4-3-2-1 Grounding Exercise:</a:t>
            </a:r>
          </a:p>
          <a:p>
            <a:pPr>
              <a:buFont typeface="+mj-lt"/>
              <a:buAutoNum type="arabicPeriod"/>
            </a:pPr>
            <a:r>
              <a:rPr lang="en-GB" b="1" dirty="0"/>
              <a:t>5 Things You Can See</a:t>
            </a:r>
            <a:br>
              <a:rPr lang="en-GB" dirty="0"/>
            </a:br>
            <a:r>
              <a:rPr lang="en-GB" dirty="0"/>
              <a:t>Look around you and name five things that you can see. It can be anything in your surroundings, like a book, a lamp, or a cloud outside.</a:t>
            </a:r>
          </a:p>
          <a:p>
            <a:pPr>
              <a:buFont typeface="+mj-lt"/>
              <a:buAutoNum type="arabicPeriod"/>
            </a:pPr>
            <a:r>
              <a:rPr lang="en-GB" b="1" dirty="0"/>
              <a:t>4 Things You Can Feel</a:t>
            </a:r>
            <a:br>
              <a:rPr lang="en-GB" dirty="0"/>
            </a:br>
            <a:r>
              <a:rPr lang="en-GB" dirty="0"/>
              <a:t>Notice four things you can feel. Focus on sensations, like the texture of your clothing, the surface you are sitting on, or the cool air on your skin.</a:t>
            </a:r>
          </a:p>
          <a:p>
            <a:pPr>
              <a:buFont typeface="+mj-lt"/>
              <a:buAutoNum type="arabicPeriod"/>
            </a:pPr>
            <a:r>
              <a:rPr lang="en-GB" b="1" dirty="0"/>
              <a:t>3 Things You Can Hear</a:t>
            </a:r>
            <a:br>
              <a:rPr lang="en-GB" dirty="0"/>
            </a:br>
            <a:r>
              <a:rPr lang="en-GB" dirty="0"/>
              <a:t>Pay attention to three sounds. These could be external sounds, like the chirping of birds, the hum of a fan, or even the sound of your breath.</a:t>
            </a:r>
          </a:p>
          <a:p>
            <a:pPr>
              <a:buFont typeface="+mj-lt"/>
              <a:buAutoNum type="arabicPeriod"/>
            </a:pPr>
            <a:r>
              <a:rPr lang="en-GB" b="1" dirty="0"/>
              <a:t>2 Things You Can Smell</a:t>
            </a:r>
            <a:br>
              <a:rPr lang="en-GB" dirty="0"/>
            </a:br>
            <a:r>
              <a:rPr lang="en-GB" dirty="0"/>
              <a:t>Take note of two things you can smell. If you can’t immediately detect a scent, try noticing your environment or find something to smell, like coffee or soap.</a:t>
            </a:r>
          </a:p>
          <a:p>
            <a:pPr>
              <a:buFont typeface="+mj-lt"/>
              <a:buAutoNum type="arabicPeriod"/>
            </a:pPr>
            <a:r>
              <a:rPr lang="en-GB" b="1" dirty="0"/>
              <a:t>1 Thing You Can Taste</a:t>
            </a:r>
            <a:br>
              <a:rPr lang="en-GB" dirty="0"/>
            </a:br>
            <a:r>
              <a:rPr lang="en-GB" dirty="0"/>
              <a:t>Focus on one thing you can taste. This could be something in your mouth, like gum, a drink, or even just your tongue.</a:t>
            </a:r>
          </a:p>
          <a:p>
            <a:r>
              <a:rPr lang="en-GB" dirty="0"/>
              <a:t>This exercise helps ground you in the present by encouraging your senses to engage with the environment around you. It can be done anywhere and typically only takes a few minutes to help you feel more centered and present.</a:t>
            </a:r>
          </a:p>
          <a:p>
            <a:endParaRPr lang="en-US" dirty="0"/>
          </a:p>
        </p:txBody>
      </p:sp>
    </p:spTree>
    <p:extLst>
      <p:ext uri="{BB962C8B-B14F-4D97-AF65-F5344CB8AC3E}">
        <p14:creationId xmlns:p14="http://schemas.microsoft.com/office/powerpoint/2010/main" val="845361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229032" y="365760"/>
            <a:ext cx="5997678" cy="701040"/>
          </a:xfrm>
        </p:spPr>
        <p:txBody>
          <a:bodyPr vert="horz" lIns="91440" tIns="45720" rIns="91440" bIns="45720" rtlCol="0" anchor="b">
            <a:normAutofit/>
          </a:bodyPr>
          <a:lstStyle/>
          <a:p>
            <a:r>
              <a:rPr lang="en-US" dirty="0"/>
              <a:t>Trauma and the brain</a:t>
            </a:r>
          </a:p>
        </p:txBody>
      </p:sp>
      <p:sp>
        <p:nvSpPr>
          <p:cNvPr id="12" name="Rectangle 11">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sz="half" idx="1"/>
          </p:nvPr>
        </p:nvSpPr>
        <p:spPr>
          <a:xfrm>
            <a:off x="1211139" y="1066800"/>
            <a:ext cx="6015571" cy="5425440"/>
          </a:xfrm>
        </p:spPr>
        <p:txBody>
          <a:bodyPr vert="horz" lIns="91440" tIns="45720" rIns="91440" bIns="45720" rtlCol="0">
            <a:normAutofit/>
          </a:bodyPr>
          <a:lstStyle/>
          <a:p>
            <a:r>
              <a:rPr lang="en-US" sz="2000" dirty="0">
                <a:solidFill>
                  <a:srgbClr val="C00000"/>
                </a:solidFill>
              </a:rPr>
              <a:t>Re-experiencing </a:t>
            </a:r>
            <a:r>
              <a:rPr lang="en-US" sz="2000" dirty="0"/>
              <a:t>- </a:t>
            </a:r>
            <a:r>
              <a:rPr lang="en-GB" sz="2000" dirty="0"/>
              <a:t>This "re-experiencing" is a core symptom of Post-Traumatic Stress Disorder (PTSD) and can manifest as flashbacks, nightmares, intrusive memories, or intense emotional and physical reactions to triggers. </a:t>
            </a:r>
          </a:p>
          <a:p>
            <a:r>
              <a:rPr lang="en-GB" sz="2000" dirty="0"/>
              <a:t>The brain regions involved are:</a:t>
            </a:r>
          </a:p>
          <a:p>
            <a:r>
              <a:rPr lang="en-GB" sz="2000" dirty="0"/>
              <a:t>Amygdala</a:t>
            </a:r>
          </a:p>
          <a:p>
            <a:r>
              <a:rPr lang="en-GB" sz="2000" dirty="0"/>
              <a:t>Hippocampus</a:t>
            </a:r>
          </a:p>
          <a:p>
            <a:r>
              <a:rPr lang="en-GB" sz="2000" dirty="0"/>
              <a:t>Sympathetic Nervous System</a:t>
            </a:r>
          </a:p>
          <a:p>
            <a:r>
              <a:rPr lang="en-GB" sz="2000" dirty="0"/>
              <a:t>Prefrontal Cortex</a:t>
            </a:r>
          </a:p>
          <a:p>
            <a:r>
              <a:rPr lang="en-GB" sz="2000" dirty="0"/>
              <a:t>(not forgetting the role of Cortisol and adrenaline)</a:t>
            </a:r>
          </a:p>
          <a:p>
            <a:endParaRPr lang="en-GB" sz="2000" dirty="0"/>
          </a:p>
          <a:p>
            <a:endParaRPr lang="en-US" sz="2000" dirty="0"/>
          </a:p>
        </p:txBody>
      </p:sp>
      <p:pic>
        <p:nvPicPr>
          <p:cNvPr id="5" name="Content Placeholder 4"/>
          <p:cNvPicPr>
            <a:picLocks noGrp="1" noChangeAspect="1"/>
          </p:cNvPicPr>
          <p:nvPr>
            <p:ph sz="half" idx="2"/>
          </p:nvPr>
        </p:nvPicPr>
        <p:blipFill>
          <a:blip r:embed="rId3"/>
          <a:srcRect l="24170" r="7978"/>
          <a:stretch/>
        </p:blipFill>
        <p:spPr>
          <a:xfrm>
            <a:off x="7538689" y="10"/>
            <a:ext cx="4653311" cy="6857990"/>
          </a:xfrm>
          <a:prstGeom prst="rect">
            <a:avLst/>
          </a:prstGeom>
        </p:spPr>
      </p:pic>
    </p:spTree>
    <p:extLst>
      <p:ext uri="{BB962C8B-B14F-4D97-AF65-F5344CB8AC3E}">
        <p14:creationId xmlns:p14="http://schemas.microsoft.com/office/powerpoint/2010/main" val="23771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229032" y="365760"/>
            <a:ext cx="5997678" cy="777240"/>
          </a:xfrm>
        </p:spPr>
        <p:txBody>
          <a:bodyPr vert="horz" lIns="91440" tIns="45720" rIns="91440" bIns="45720" rtlCol="0" anchor="b">
            <a:normAutofit/>
          </a:bodyPr>
          <a:lstStyle/>
          <a:p>
            <a:r>
              <a:rPr lang="en-US" dirty="0"/>
              <a:t>Trauma and the brain</a:t>
            </a:r>
          </a:p>
        </p:txBody>
      </p:sp>
      <p:sp>
        <p:nvSpPr>
          <p:cNvPr id="12" name="Rectangle 11">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sz="half" idx="1"/>
          </p:nvPr>
        </p:nvSpPr>
        <p:spPr>
          <a:xfrm>
            <a:off x="1211139" y="1295400"/>
            <a:ext cx="6015571" cy="5334000"/>
          </a:xfrm>
        </p:spPr>
        <p:txBody>
          <a:bodyPr vert="horz" lIns="91440" tIns="45720" rIns="91440" bIns="45720" rtlCol="0">
            <a:normAutofit/>
          </a:bodyPr>
          <a:lstStyle/>
          <a:p>
            <a:r>
              <a:rPr lang="en-US" sz="2000" dirty="0">
                <a:solidFill>
                  <a:srgbClr val="C00000"/>
                </a:solidFill>
              </a:rPr>
              <a:t>Avoidance </a:t>
            </a:r>
            <a:r>
              <a:rPr lang="en-US" sz="2000" dirty="0"/>
              <a:t>- </a:t>
            </a:r>
            <a:r>
              <a:rPr lang="en-GB" sz="2000" dirty="0"/>
              <a:t>Avoidance behaviours are a common response to trauma. </a:t>
            </a:r>
          </a:p>
          <a:p>
            <a:r>
              <a:rPr lang="en-GB" sz="2000" dirty="0"/>
              <a:t>They involve deliberate avoidance of people, places, situations, thoughts, or feelings that might remind an individual of the traumatic event. </a:t>
            </a:r>
          </a:p>
          <a:p>
            <a:r>
              <a:rPr lang="en-GB" sz="2000" dirty="0"/>
              <a:t>While avoidance can feel protective and reduce distress, it often reinforces the cycle of fear, prevents healing, and interferes with daily functioning and relationships over time.</a:t>
            </a:r>
            <a:r>
              <a:rPr lang="en-US" sz="2000" dirty="0"/>
              <a:t> </a:t>
            </a:r>
          </a:p>
          <a:p>
            <a:r>
              <a:rPr lang="en-US" sz="2000" dirty="0"/>
              <a:t>They can involve emotional numbing, distractions, substance abuse, dissociation and the adoption of specific rituals.  </a:t>
            </a:r>
          </a:p>
        </p:txBody>
      </p:sp>
      <p:pic>
        <p:nvPicPr>
          <p:cNvPr id="5" name="Content Placeholder 4"/>
          <p:cNvPicPr>
            <a:picLocks noGrp="1" noChangeAspect="1"/>
          </p:cNvPicPr>
          <p:nvPr>
            <p:ph sz="half" idx="2"/>
          </p:nvPr>
        </p:nvPicPr>
        <p:blipFill>
          <a:blip r:embed="rId3"/>
          <a:srcRect l="24170" r="7978"/>
          <a:stretch/>
        </p:blipFill>
        <p:spPr>
          <a:xfrm>
            <a:off x="7538689" y="10"/>
            <a:ext cx="4653311" cy="6857990"/>
          </a:xfrm>
          <a:prstGeom prst="rect">
            <a:avLst/>
          </a:prstGeom>
        </p:spPr>
      </p:pic>
    </p:spTree>
    <p:extLst>
      <p:ext uri="{BB962C8B-B14F-4D97-AF65-F5344CB8AC3E}">
        <p14:creationId xmlns:p14="http://schemas.microsoft.com/office/powerpoint/2010/main" val="14407154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229032" y="365760"/>
            <a:ext cx="5997678" cy="929640"/>
          </a:xfrm>
        </p:spPr>
        <p:txBody>
          <a:bodyPr vert="horz" lIns="91440" tIns="45720" rIns="91440" bIns="45720" rtlCol="0" anchor="b">
            <a:normAutofit/>
          </a:bodyPr>
          <a:lstStyle/>
          <a:p>
            <a:r>
              <a:rPr lang="en-US" dirty="0"/>
              <a:t>Trauma and the brain</a:t>
            </a:r>
          </a:p>
        </p:txBody>
      </p:sp>
      <p:sp>
        <p:nvSpPr>
          <p:cNvPr id="12" name="Rectangle 11">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sz="half" idx="1"/>
          </p:nvPr>
        </p:nvSpPr>
        <p:spPr>
          <a:xfrm>
            <a:off x="1211139" y="1447800"/>
            <a:ext cx="6015571" cy="5791200"/>
          </a:xfrm>
        </p:spPr>
        <p:txBody>
          <a:bodyPr vert="horz" lIns="91440" tIns="45720" rIns="91440" bIns="45720" rtlCol="0">
            <a:normAutofit/>
          </a:bodyPr>
          <a:lstStyle/>
          <a:p>
            <a:r>
              <a:rPr lang="en-US" sz="2000" dirty="0">
                <a:solidFill>
                  <a:srgbClr val="C00000"/>
                </a:solidFill>
              </a:rPr>
              <a:t>Arousal</a:t>
            </a:r>
            <a:r>
              <a:rPr lang="en-US" sz="2000" dirty="0"/>
              <a:t> - </a:t>
            </a:r>
            <a:r>
              <a:rPr lang="en-GB" sz="2000" dirty="0"/>
              <a:t>Trauma significantly alters brain arousal, leading to a state of heightened reactivity and changes in how the brain processes stimuli. </a:t>
            </a:r>
          </a:p>
          <a:p>
            <a:r>
              <a:rPr lang="en-GB" sz="2000" dirty="0"/>
              <a:t>This response is driven by the brain’s stress-response system and can lead to a prolonged state of hyperarousal or, in some cases, hypo-arousal (numbing or shutting down). </a:t>
            </a:r>
          </a:p>
          <a:p>
            <a:r>
              <a:rPr lang="en-GB" sz="2000" dirty="0"/>
              <a:t>The brain regions involved are again, Amygdala, Hippocampus, Sympathetic Nervous System, Prefrontal Cortex and the Hypothalamic-Pituitary-Adrenal Axis (HPA).</a:t>
            </a:r>
          </a:p>
          <a:p>
            <a:endParaRPr lang="en-US" sz="2000" dirty="0"/>
          </a:p>
        </p:txBody>
      </p:sp>
      <p:pic>
        <p:nvPicPr>
          <p:cNvPr id="5" name="Content Placeholder 4"/>
          <p:cNvPicPr>
            <a:picLocks noGrp="1" noChangeAspect="1"/>
          </p:cNvPicPr>
          <p:nvPr>
            <p:ph sz="half" idx="2"/>
          </p:nvPr>
        </p:nvPicPr>
        <p:blipFill>
          <a:blip r:embed="rId3"/>
          <a:srcRect l="24170" r="7978"/>
          <a:stretch/>
        </p:blipFill>
        <p:spPr>
          <a:xfrm>
            <a:off x="7538689" y="10"/>
            <a:ext cx="4653311" cy="6857990"/>
          </a:xfrm>
          <a:prstGeom prst="rect">
            <a:avLst/>
          </a:prstGeom>
        </p:spPr>
      </p:pic>
    </p:spTree>
    <p:extLst>
      <p:ext uri="{BB962C8B-B14F-4D97-AF65-F5344CB8AC3E}">
        <p14:creationId xmlns:p14="http://schemas.microsoft.com/office/powerpoint/2010/main" val="33690180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032" y="365760"/>
            <a:ext cx="5997678" cy="1325562"/>
          </a:xfrm>
        </p:spPr>
        <p:txBody>
          <a:bodyPr>
            <a:normAutofit/>
          </a:bodyPr>
          <a:lstStyle/>
          <a:p>
            <a:r>
              <a:rPr lang="en-GB" dirty="0"/>
              <a:t>Early childhood trauma </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1211139" y="1691322"/>
            <a:ext cx="6015571" cy="5014277"/>
          </a:xfrm>
        </p:spPr>
        <p:txBody>
          <a:bodyPr>
            <a:normAutofit/>
          </a:bodyPr>
          <a:lstStyle/>
          <a:p>
            <a:r>
              <a:rPr lang="en-GB" sz="2000" dirty="0"/>
              <a:t>Early childhood trauma can shape the development of the brain.</a:t>
            </a:r>
          </a:p>
          <a:p>
            <a:r>
              <a:rPr lang="en-GB" sz="2000" dirty="0"/>
              <a:t>This also includes during pregnancy. It can influence how the brain develops from an early age.</a:t>
            </a:r>
          </a:p>
          <a:p>
            <a:r>
              <a:rPr lang="en-GB" sz="2000" dirty="0"/>
              <a:t>This can have a knock-on effect throughout the individual's life.</a:t>
            </a:r>
          </a:p>
          <a:p>
            <a:r>
              <a:rPr lang="en-GB" sz="2000" b="1" dirty="0"/>
              <a:t>Altered Stress Response System: </a:t>
            </a:r>
            <a:r>
              <a:rPr lang="en-GB" sz="2000" dirty="0"/>
              <a:t>stress or trauma in childhood can disrupt the hypothalamic-pituitary-adrenal (HPA) axis, leading to prolonged stress responses. Children may remain in a heightened state of "fight-or-flight" activation, impacting their ability to regulate stress later in life.</a:t>
            </a:r>
          </a:p>
          <a:p>
            <a:endParaRPr lang="en-GB" dirty="0"/>
          </a:p>
        </p:txBody>
      </p:sp>
      <p:pic>
        <p:nvPicPr>
          <p:cNvPr id="5" name="Picture 4" descr="Computer Generated Lights">
            <a:extLst>
              <a:ext uri="{FF2B5EF4-FFF2-40B4-BE49-F238E27FC236}">
                <a16:creationId xmlns:a16="http://schemas.microsoft.com/office/drawing/2014/main" id="{25D81D13-19DB-402E-5FE6-B6330C0F8ABC}"/>
              </a:ext>
            </a:extLst>
          </p:cNvPr>
          <p:cNvPicPr>
            <a:picLocks noChangeAspect="1"/>
          </p:cNvPicPr>
          <p:nvPr/>
        </p:nvPicPr>
        <p:blipFill>
          <a:blip r:embed="rId3"/>
          <a:srcRect l="19620" r="30170"/>
          <a:stretch/>
        </p:blipFill>
        <p:spPr>
          <a:xfrm>
            <a:off x="7538689" y="10"/>
            <a:ext cx="4653311" cy="6857990"/>
          </a:xfrm>
          <a:prstGeom prst="rect">
            <a:avLst/>
          </a:prstGeom>
        </p:spPr>
      </p:pic>
    </p:spTree>
    <p:extLst>
      <p:ext uri="{BB962C8B-B14F-4D97-AF65-F5344CB8AC3E}">
        <p14:creationId xmlns:p14="http://schemas.microsoft.com/office/powerpoint/2010/main" val="10526799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032" y="365760"/>
            <a:ext cx="5997678" cy="1325562"/>
          </a:xfrm>
        </p:spPr>
        <p:txBody>
          <a:bodyPr>
            <a:normAutofit/>
          </a:bodyPr>
          <a:lstStyle/>
          <a:p>
            <a:r>
              <a:rPr lang="en-GB" dirty="0"/>
              <a:t>Early childhood trauma </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914401" y="1691322"/>
            <a:ext cx="6312310" cy="5014277"/>
          </a:xfrm>
        </p:spPr>
        <p:txBody>
          <a:bodyPr>
            <a:normAutofit lnSpcReduction="10000"/>
          </a:bodyPr>
          <a:lstStyle/>
          <a:p>
            <a:r>
              <a:rPr lang="en-GB" b="1" dirty="0"/>
              <a:t>Changes in Brain Structure</a:t>
            </a:r>
            <a:r>
              <a:rPr lang="en-GB" dirty="0"/>
              <a:t>: Trauma can lead to changes in the development of critical brain regions such as the:</a:t>
            </a:r>
          </a:p>
          <a:p>
            <a:r>
              <a:rPr lang="en-GB" dirty="0"/>
              <a:t>Amygdala: Increased activity in the amygdala can make children more prone to </a:t>
            </a:r>
            <a:r>
              <a:rPr lang="en-GB" dirty="0">
                <a:solidFill>
                  <a:srgbClr val="C00000"/>
                </a:solidFill>
              </a:rPr>
              <a:t>fear, anxiety, and hypervigilance.</a:t>
            </a:r>
          </a:p>
          <a:p>
            <a:r>
              <a:rPr lang="en-GB" dirty="0"/>
              <a:t>Hippocampus: Trauma may lead to a </a:t>
            </a:r>
            <a:r>
              <a:rPr lang="en-GB" dirty="0">
                <a:solidFill>
                  <a:srgbClr val="C00000"/>
                </a:solidFill>
              </a:rPr>
              <a:t>smaller hippocampus, affecting memory, learning</a:t>
            </a:r>
            <a:r>
              <a:rPr lang="en-GB" dirty="0"/>
              <a:t>, and the ability to </a:t>
            </a:r>
            <a:r>
              <a:rPr lang="en-GB" dirty="0">
                <a:solidFill>
                  <a:srgbClr val="C00000"/>
                </a:solidFill>
              </a:rPr>
              <a:t>differentiate between past and present experiences.</a:t>
            </a:r>
          </a:p>
          <a:p>
            <a:r>
              <a:rPr lang="en-GB" dirty="0"/>
              <a:t>Prefrontal Cortex: Reduced activity in the prefrontal cortex can impair </a:t>
            </a:r>
            <a:r>
              <a:rPr lang="en-GB" dirty="0">
                <a:solidFill>
                  <a:srgbClr val="C00000"/>
                </a:solidFill>
              </a:rPr>
              <a:t>decision-making, impulse control, and emotional regulation.</a:t>
            </a:r>
          </a:p>
          <a:p>
            <a:r>
              <a:rPr lang="en-GB" dirty="0"/>
              <a:t>Neurotransmitter Imbalances: Trauma can alter the levels of neurotransmitters like </a:t>
            </a:r>
            <a:r>
              <a:rPr lang="en-GB" dirty="0">
                <a:solidFill>
                  <a:srgbClr val="C00000"/>
                </a:solidFill>
              </a:rPr>
              <a:t>serotonin and dopamine, </a:t>
            </a:r>
            <a:r>
              <a:rPr lang="en-GB" dirty="0"/>
              <a:t>contributing to mood disorders, anxiety, and behavioural issues.</a:t>
            </a:r>
          </a:p>
          <a:p>
            <a:endParaRPr lang="en-GB" dirty="0"/>
          </a:p>
        </p:txBody>
      </p:sp>
      <p:pic>
        <p:nvPicPr>
          <p:cNvPr id="5" name="Picture 4" descr="Computer Generated Lights">
            <a:extLst>
              <a:ext uri="{FF2B5EF4-FFF2-40B4-BE49-F238E27FC236}">
                <a16:creationId xmlns:a16="http://schemas.microsoft.com/office/drawing/2014/main" id="{25D81D13-19DB-402E-5FE6-B6330C0F8ABC}"/>
              </a:ext>
            </a:extLst>
          </p:cNvPr>
          <p:cNvPicPr>
            <a:picLocks noChangeAspect="1"/>
          </p:cNvPicPr>
          <p:nvPr/>
        </p:nvPicPr>
        <p:blipFill>
          <a:blip r:embed="rId3"/>
          <a:srcRect l="19620" r="30170"/>
          <a:stretch/>
        </p:blipFill>
        <p:spPr>
          <a:xfrm>
            <a:off x="7538689" y="10"/>
            <a:ext cx="4653311" cy="6857990"/>
          </a:xfrm>
          <a:prstGeom prst="rect">
            <a:avLst/>
          </a:prstGeom>
        </p:spPr>
      </p:pic>
    </p:spTree>
    <p:extLst>
      <p:ext uri="{BB962C8B-B14F-4D97-AF65-F5344CB8AC3E}">
        <p14:creationId xmlns:p14="http://schemas.microsoft.com/office/powerpoint/2010/main" val="1299510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032" y="365760"/>
            <a:ext cx="5997678" cy="1325562"/>
          </a:xfrm>
        </p:spPr>
        <p:txBody>
          <a:bodyPr>
            <a:normAutofit/>
          </a:bodyPr>
          <a:lstStyle/>
          <a:p>
            <a:r>
              <a:rPr lang="en-GB" dirty="0"/>
              <a:t>Early childhood trauma </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914401" y="1691322"/>
            <a:ext cx="6312310" cy="5014277"/>
          </a:xfrm>
        </p:spPr>
        <p:txBody>
          <a:bodyPr>
            <a:normAutofit/>
          </a:bodyPr>
          <a:lstStyle/>
          <a:p>
            <a:r>
              <a:rPr lang="en-GB" sz="2000" b="1" dirty="0"/>
              <a:t>Emotional and Behavioural Effects</a:t>
            </a:r>
          </a:p>
          <a:p>
            <a:r>
              <a:rPr lang="en-GB" sz="2000" dirty="0">
                <a:solidFill>
                  <a:srgbClr val="C00000"/>
                </a:solidFill>
              </a:rPr>
              <a:t>Emotional Dysregulation</a:t>
            </a:r>
            <a:r>
              <a:rPr lang="en-GB" sz="2000" dirty="0"/>
              <a:t>: Children exposed to trauma often have difficulty managing their emotions. They may experience intense emotional reactions, mood swings, or difficulty calming themselves.</a:t>
            </a:r>
          </a:p>
          <a:p>
            <a:r>
              <a:rPr lang="en-GB" sz="2000" dirty="0">
                <a:solidFill>
                  <a:srgbClr val="C00000"/>
                </a:solidFill>
              </a:rPr>
              <a:t>Attachment Issues</a:t>
            </a:r>
            <a:r>
              <a:rPr lang="en-GB" sz="2000" dirty="0"/>
              <a:t>: Trauma, particularly neglect or loss, can disrupt a child's ability to form healthy attachments with caregivers. </a:t>
            </a:r>
          </a:p>
          <a:p>
            <a:r>
              <a:rPr lang="en-GB" sz="2000" dirty="0"/>
              <a:t>Aggression, defiance, hyperactivity and inattention are also prevalent.</a:t>
            </a:r>
          </a:p>
          <a:p>
            <a:endParaRPr lang="en-GB" dirty="0"/>
          </a:p>
        </p:txBody>
      </p:sp>
      <p:pic>
        <p:nvPicPr>
          <p:cNvPr id="5" name="Picture 4" descr="Computer Generated Lights">
            <a:extLst>
              <a:ext uri="{FF2B5EF4-FFF2-40B4-BE49-F238E27FC236}">
                <a16:creationId xmlns:a16="http://schemas.microsoft.com/office/drawing/2014/main" id="{25D81D13-19DB-402E-5FE6-B6330C0F8ABC}"/>
              </a:ext>
            </a:extLst>
          </p:cNvPr>
          <p:cNvPicPr>
            <a:picLocks noChangeAspect="1"/>
          </p:cNvPicPr>
          <p:nvPr/>
        </p:nvPicPr>
        <p:blipFill>
          <a:blip r:embed="rId3"/>
          <a:srcRect l="19620" r="30170"/>
          <a:stretch/>
        </p:blipFill>
        <p:spPr>
          <a:xfrm>
            <a:off x="7538689" y="10"/>
            <a:ext cx="4653311" cy="6857990"/>
          </a:xfrm>
          <a:prstGeom prst="rect">
            <a:avLst/>
          </a:prstGeom>
        </p:spPr>
      </p:pic>
    </p:spTree>
    <p:extLst>
      <p:ext uri="{BB962C8B-B14F-4D97-AF65-F5344CB8AC3E}">
        <p14:creationId xmlns:p14="http://schemas.microsoft.com/office/powerpoint/2010/main" val="23826105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032" y="365760"/>
            <a:ext cx="5997678" cy="1325562"/>
          </a:xfrm>
        </p:spPr>
        <p:txBody>
          <a:bodyPr>
            <a:normAutofit/>
          </a:bodyPr>
          <a:lstStyle/>
          <a:p>
            <a:r>
              <a:rPr lang="en-GB" dirty="0"/>
              <a:t>Early childhood trauma </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914401" y="1691322"/>
            <a:ext cx="6312310" cy="5014277"/>
          </a:xfrm>
        </p:spPr>
        <p:txBody>
          <a:bodyPr>
            <a:normAutofit/>
          </a:bodyPr>
          <a:lstStyle/>
          <a:p>
            <a:r>
              <a:rPr lang="en-GB" sz="2000" b="1" dirty="0"/>
              <a:t>Cognitive and Academic Challenges</a:t>
            </a:r>
          </a:p>
          <a:p>
            <a:r>
              <a:rPr lang="en-GB" sz="2000" dirty="0">
                <a:solidFill>
                  <a:srgbClr val="C00000"/>
                </a:solidFill>
              </a:rPr>
              <a:t>Learning Difficulties</a:t>
            </a:r>
            <a:r>
              <a:rPr lang="en-GB" sz="2000" dirty="0"/>
              <a:t>: Trauma can impair cognitive development, memory, and executive function. Children may struggle to concentrate, retain information, or perform well in school.</a:t>
            </a:r>
          </a:p>
          <a:p>
            <a:r>
              <a:rPr lang="en-GB" sz="2000" dirty="0">
                <a:solidFill>
                  <a:srgbClr val="C00000"/>
                </a:solidFill>
              </a:rPr>
              <a:t>Delayed Development</a:t>
            </a:r>
            <a:r>
              <a:rPr lang="en-GB" sz="2000" dirty="0"/>
              <a:t>: Trauma can slow or disrupt normal developmental milestones, such as language, motor skills, or social-emotional growth.</a:t>
            </a:r>
          </a:p>
          <a:p>
            <a:r>
              <a:rPr lang="en-GB" sz="2000" dirty="0">
                <a:solidFill>
                  <a:srgbClr val="C00000"/>
                </a:solidFill>
              </a:rPr>
              <a:t>Negative Self-Image</a:t>
            </a:r>
            <a:r>
              <a:rPr lang="en-GB" sz="2000" dirty="0"/>
              <a:t>: Children may internalize feelings of guilt, shame, or worthlessness, believing that they are "bad" or undeserving of love.</a:t>
            </a:r>
          </a:p>
          <a:p>
            <a:endParaRPr lang="en-GB" dirty="0"/>
          </a:p>
        </p:txBody>
      </p:sp>
      <p:pic>
        <p:nvPicPr>
          <p:cNvPr id="5" name="Picture 4" descr="Computer Generated Lights">
            <a:extLst>
              <a:ext uri="{FF2B5EF4-FFF2-40B4-BE49-F238E27FC236}">
                <a16:creationId xmlns:a16="http://schemas.microsoft.com/office/drawing/2014/main" id="{25D81D13-19DB-402E-5FE6-B6330C0F8ABC}"/>
              </a:ext>
            </a:extLst>
          </p:cNvPr>
          <p:cNvPicPr>
            <a:picLocks noChangeAspect="1"/>
          </p:cNvPicPr>
          <p:nvPr/>
        </p:nvPicPr>
        <p:blipFill>
          <a:blip r:embed="rId3"/>
          <a:srcRect l="19620" r="30170"/>
          <a:stretch/>
        </p:blipFill>
        <p:spPr>
          <a:xfrm>
            <a:off x="7538689" y="10"/>
            <a:ext cx="4653311" cy="6857990"/>
          </a:xfrm>
          <a:prstGeom prst="rect">
            <a:avLst/>
          </a:prstGeom>
        </p:spPr>
      </p:pic>
    </p:spTree>
    <p:extLst>
      <p:ext uri="{BB962C8B-B14F-4D97-AF65-F5344CB8AC3E}">
        <p14:creationId xmlns:p14="http://schemas.microsoft.com/office/powerpoint/2010/main" val="39786992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032" y="365760"/>
            <a:ext cx="5997678" cy="1325562"/>
          </a:xfrm>
        </p:spPr>
        <p:txBody>
          <a:bodyPr>
            <a:normAutofit/>
          </a:bodyPr>
          <a:lstStyle/>
          <a:p>
            <a:r>
              <a:rPr lang="en-GB" dirty="0"/>
              <a:t>Early childhood trauma </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914401" y="1691322"/>
            <a:ext cx="6312310" cy="5014277"/>
          </a:xfrm>
        </p:spPr>
        <p:txBody>
          <a:bodyPr>
            <a:normAutofit/>
          </a:bodyPr>
          <a:lstStyle/>
          <a:p>
            <a:r>
              <a:rPr lang="en-GB" sz="2000" b="1" dirty="0"/>
              <a:t>Physical Health Issues</a:t>
            </a:r>
          </a:p>
          <a:p>
            <a:r>
              <a:rPr lang="en-GB" sz="2000" dirty="0">
                <a:solidFill>
                  <a:srgbClr val="C00000"/>
                </a:solidFill>
              </a:rPr>
              <a:t>Chronic Health Problems</a:t>
            </a:r>
            <a:r>
              <a:rPr lang="en-GB" sz="2000" dirty="0"/>
              <a:t>: Childhood trauma is associated with increased risk of chronic illnesses later in life, such as heart disease, diabetes, and autoimmune conditions. This is partly due to the long-term effects of chronic stress on the body.</a:t>
            </a:r>
          </a:p>
          <a:p>
            <a:r>
              <a:rPr lang="en-GB" sz="2000" dirty="0">
                <a:solidFill>
                  <a:srgbClr val="C00000"/>
                </a:solidFill>
              </a:rPr>
              <a:t>Sleep Disturbances</a:t>
            </a:r>
            <a:r>
              <a:rPr lang="en-GB" sz="2000" dirty="0"/>
              <a:t>: Trauma can lead to nightmares, night terrors, and difficulties falling or staying asleep, impacting a child’s ability to rest and recover.</a:t>
            </a:r>
          </a:p>
          <a:p>
            <a:r>
              <a:rPr lang="en-GB" sz="2000" dirty="0">
                <a:solidFill>
                  <a:srgbClr val="C00000"/>
                </a:solidFill>
              </a:rPr>
              <a:t>Increased Risk of Substance Abuse</a:t>
            </a:r>
            <a:r>
              <a:rPr lang="en-GB" sz="2000" dirty="0"/>
              <a:t>: In adolescence and adulthood, trauma survivors may turn to substances as a way of coping with emotional pain.</a:t>
            </a:r>
          </a:p>
          <a:p>
            <a:endParaRPr lang="en-GB" dirty="0"/>
          </a:p>
        </p:txBody>
      </p:sp>
      <p:pic>
        <p:nvPicPr>
          <p:cNvPr id="5" name="Picture 4" descr="Computer Generated Lights">
            <a:extLst>
              <a:ext uri="{FF2B5EF4-FFF2-40B4-BE49-F238E27FC236}">
                <a16:creationId xmlns:a16="http://schemas.microsoft.com/office/drawing/2014/main" id="{25D81D13-19DB-402E-5FE6-B6330C0F8ABC}"/>
              </a:ext>
            </a:extLst>
          </p:cNvPr>
          <p:cNvPicPr>
            <a:picLocks noChangeAspect="1"/>
          </p:cNvPicPr>
          <p:nvPr/>
        </p:nvPicPr>
        <p:blipFill>
          <a:blip r:embed="rId3"/>
          <a:srcRect l="19620" r="30170"/>
          <a:stretch/>
        </p:blipFill>
        <p:spPr>
          <a:xfrm>
            <a:off x="7538689" y="10"/>
            <a:ext cx="4653311" cy="6857990"/>
          </a:xfrm>
          <a:prstGeom prst="rect">
            <a:avLst/>
          </a:prstGeom>
        </p:spPr>
      </p:pic>
    </p:spTree>
    <p:extLst>
      <p:ext uri="{BB962C8B-B14F-4D97-AF65-F5344CB8AC3E}">
        <p14:creationId xmlns:p14="http://schemas.microsoft.com/office/powerpoint/2010/main" val="16003520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032" y="365760"/>
            <a:ext cx="5997678" cy="1325562"/>
          </a:xfrm>
        </p:spPr>
        <p:txBody>
          <a:bodyPr>
            <a:normAutofit/>
          </a:bodyPr>
          <a:lstStyle/>
          <a:p>
            <a:r>
              <a:rPr lang="en-GB" dirty="0"/>
              <a:t>Early childhood trauma </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914401" y="1691322"/>
            <a:ext cx="6312310" cy="5014277"/>
          </a:xfrm>
        </p:spPr>
        <p:txBody>
          <a:bodyPr>
            <a:normAutofit/>
          </a:bodyPr>
          <a:lstStyle/>
          <a:p>
            <a:r>
              <a:rPr lang="en-GB" sz="2000" b="1" dirty="0"/>
              <a:t>Social and Relational Issues</a:t>
            </a:r>
          </a:p>
          <a:p>
            <a:r>
              <a:rPr lang="en-GB" sz="2000" dirty="0">
                <a:solidFill>
                  <a:srgbClr val="C00000"/>
                </a:solidFill>
              </a:rPr>
              <a:t>Difficulty Trusting Others</a:t>
            </a:r>
            <a:r>
              <a:rPr lang="en-GB" sz="2000" dirty="0"/>
              <a:t>: Early trauma, especially if caused by caregivers, can make it difficult for children to trust others or feel safe in relationships.</a:t>
            </a:r>
          </a:p>
          <a:p>
            <a:r>
              <a:rPr lang="en-GB" sz="2000" dirty="0">
                <a:solidFill>
                  <a:srgbClr val="C00000"/>
                </a:solidFill>
              </a:rPr>
              <a:t>Poor Social Skills</a:t>
            </a:r>
            <a:r>
              <a:rPr lang="en-GB" sz="2000" dirty="0"/>
              <a:t>: Children who have experienced trauma may struggle with making friends, understanding social cues, or managing conflicts.</a:t>
            </a:r>
          </a:p>
          <a:p>
            <a:r>
              <a:rPr lang="en-GB" sz="2000" dirty="0">
                <a:solidFill>
                  <a:srgbClr val="C00000"/>
                </a:solidFill>
              </a:rPr>
              <a:t>Isolation</a:t>
            </a:r>
            <a:r>
              <a:rPr lang="en-GB" sz="2000" dirty="0"/>
              <a:t>: Some children withdraw from peers and social situations, feeling alienated, different, or disconnected from others.</a:t>
            </a:r>
          </a:p>
          <a:p>
            <a:endParaRPr lang="en-GB" dirty="0"/>
          </a:p>
        </p:txBody>
      </p:sp>
      <p:pic>
        <p:nvPicPr>
          <p:cNvPr id="5" name="Picture 4" descr="Computer Generated Lights">
            <a:extLst>
              <a:ext uri="{FF2B5EF4-FFF2-40B4-BE49-F238E27FC236}">
                <a16:creationId xmlns:a16="http://schemas.microsoft.com/office/drawing/2014/main" id="{25D81D13-19DB-402E-5FE6-B6330C0F8ABC}"/>
              </a:ext>
            </a:extLst>
          </p:cNvPr>
          <p:cNvPicPr>
            <a:picLocks noChangeAspect="1"/>
          </p:cNvPicPr>
          <p:nvPr/>
        </p:nvPicPr>
        <p:blipFill>
          <a:blip r:embed="rId3"/>
          <a:srcRect l="19620" r="30170"/>
          <a:stretch/>
        </p:blipFill>
        <p:spPr>
          <a:xfrm>
            <a:off x="7538689" y="10"/>
            <a:ext cx="4653311" cy="6857990"/>
          </a:xfrm>
          <a:prstGeom prst="rect">
            <a:avLst/>
          </a:prstGeom>
        </p:spPr>
      </p:pic>
    </p:spTree>
    <p:extLst>
      <p:ext uri="{BB962C8B-B14F-4D97-AF65-F5344CB8AC3E}">
        <p14:creationId xmlns:p14="http://schemas.microsoft.com/office/powerpoint/2010/main" val="2737735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032" y="365760"/>
            <a:ext cx="5997678" cy="1325562"/>
          </a:xfrm>
        </p:spPr>
        <p:txBody>
          <a:bodyPr>
            <a:normAutofit/>
          </a:bodyPr>
          <a:lstStyle/>
          <a:p>
            <a:r>
              <a:rPr lang="en-GB" dirty="0"/>
              <a:t>Early childhood trauma </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914401" y="1691322"/>
            <a:ext cx="6312310" cy="5014277"/>
          </a:xfrm>
        </p:spPr>
        <p:txBody>
          <a:bodyPr>
            <a:normAutofit/>
          </a:bodyPr>
          <a:lstStyle/>
          <a:p>
            <a:r>
              <a:rPr lang="en-GB" sz="2000" b="1" dirty="0"/>
              <a:t>Increased Risk for Mental Health Disorders</a:t>
            </a:r>
          </a:p>
          <a:p>
            <a:r>
              <a:rPr lang="en-GB" sz="2000" dirty="0">
                <a:solidFill>
                  <a:srgbClr val="C00000"/>
                </a:solidFill>
              </a:rPr>
              <a:t>Anxiety and Depression</a:t>
            </a:r>
            <a:r>
              <a:rPr lang="en-GB" sz="2000" dirty="0"/>
              <a:t>: Trauma can lead to heightened feelings of fear, sadness, or hopelessness, increasing the risk for anxiety and depression throughout life.</a:t>
            </a:r>
          </a:p>
          <a:p>
            <a:r>
              <a:rPr lang="en-GB" sz="2000" dirty="0">
                <a:solidFill>
                  <a:srgbClr val="C00000"/>
                </a:solidFill>
              </a:rPr>
              <a:t>Post-Traumatic Stress Disorder (PTSD): </a:t>
            </a:r>
            <a:r>
              <a:rPr lang="en-GB" sz="2000" dirty="0"/>
              <a:t>Some children develop PTSD, characterized by re-experiencing trauma (e.g., flashbacks, nightmares), avoidance of triggers, and hyperarousal symptoms.</a:t>
            </a:r>
          </a:p>
          <a:p>
            <a:r>
              <a:rPr lang="en-GB" sz="2000" dirty="0">
                <a:solidFill>
                  <a:srgbClr val="C00000"/>
                </a:solidFill>
              </a:rPr>
              <a:t>Eating Disorders and Self-Harm</a:t>
            </a:r>
            <a:r>
              <a:rPr lang="en-GB" sz="2000" dirty="0"/>
              <a:t>: Trauma survivors may engage in disordered eating or self-injury as a way to cope with emotional distress.</a:t>
            </a:r>
          </a:p>
          <a:p>
            <a:endParaRPr lang="en-GB" dirty="0"/>
          </a:p>
        </p:txBody>
      </p:sp>
      <p:pic>
        <p:nvPicPr>
          <p:cNvPr id="5" name="Picture 4" descr="Computer Generated Lights">
            <a:extLst>
              <a:ext uri="{FF2B5EF4-FFF2-40B4-BE49-F238E27FC236}">
                <a16:creationId xmlns:a16="http://schemas.microsoft.com/office/drawing/2014/main" id="{25D81D13-19DB-402E-5FE6-B6330C0F8ABC}"/>
              </a:ext>
            </a:extLst>
          </p:cNvPr>
          <p:cNvPicPr>
            <a:picLocks noChangeAspect="1"/>
          </p:cNvPicPr>
          <p:nvPr/>
        </p:nvPicPr>
        <p:blipFill>
          <a:blip r:embed="rId3"/>
          <a:srcRect l="19620" r="30170"/>
          <a:stretch/>
        </p:blipFill>
        <p:spPr>
          <a:xfrm>
            <a:off x="7538689" y="10"/>
            <a:ext cx="4653311" cy="6857990"/>
          </a:xfrm>
          <a:prstGeom prst="rect">
            <a:avLst/>
          </a:prstGeom>
        </p:spPr>
      </p:pic>
    </p:spTree>
    <p:extLst>
      <p:ext uri="{BB962C8B-B14F-4D97-AF65-F5344CB8AC3E}">
        <p14:creationId xmlns:p14="http://schemas.microsoft.com/office/powerpoint/2010/main" val="38799958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29032" y="365760"/>
            <a:ext cx="5997678" cy="1325562"/>
          </a:xfrm>
        </p:spPr>
        <p:txBody>
          <a:bodyPr>
            <a:normAutofit/>
          </a:bodyPr>
          <a:lstStyle/>
          <a:p>
            <a:r>
              <a:rPr lang="en-GB" dirty="0"/>
              <a:t>Early childhood trauma </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914401" y="1691322"/>
            <a:ext cx="6312310" cy="5014277"/>
          </a:xfrm>
        </p:spPr>
        <p:txBody>
          <a:bodyPr>
            <a:normAutofit/>
          </a:bodyPr>
          <a:lstStyle/>
          <a:p>
            <a:endParaRPr lang="en-GB" sz="2000" b="1" dirty="0"/>
          </a:p>
          <a:p>
            <a:r>
              <a:rPr lang="en-GB" sz="2000" b="1" dirty="0"/>
              <a:t>Behavioural Coping Mechanisms</a:t>
            </a:r>
          </a:p>
          <a:p>
            <a:r>
              <a:rPr lang="en-GB" sz="2000" dirty="0">
                <a:solidFill>
                  <a:srgbClr val="C00000"/>
                </a:solidFill>
              </a:rPr>
              <a:t>Avoidance Behaviours</a:t>
            </a:r>
            <a:r>
              <a:rPr lang="en-GB" sz="2000" dirty="0"/>
              <a:t>: Children may engage in behaviours aimed at avoiding reminders of the trauma, such as compulsive routines, distractions, or dissociation (emotional detachment).</a:t>
            </a:r>
          </a:p>
          <a:p>
            <a:r>
              <a:rPr lang="en-GB" sz="2000" dirty="0">
                <a:solidFill>
                  <a:srgbClr val="C00000"/>
                </a:solidFill>
              </a:rPr>
              <a:t>Risk-Taking Behaviour</a:t>
            </a:r>
            <a:r>
              <a:rPr lang="en-GB" sz="2000" dirty="0"/>
              <a:t>: Some children engage in risky behaviours as a way of coping with pain or seeking a sense of control.</a:t>
            </a:r>
          </a:p>
          <a:p>
            <a:endParaRPr lang="en-GB" dirty="0"/>
          </a:p>
        </p:txBody>
      </p:sp>
      <p:pic>
        <p:nvPicPr>
          <p:cNvPr id="5" name="Picture 4" descr="Computer Generated Lights">
            <a:extLst>
              <a:ext uri="{FF2B5EF4-FFF2-40B4-BE49-F238E27FC236}">
                <a16:creationId xmlns:a16="http://schemas.microsoft.com/office/drawing/2014/main" id="{25D81D13-19DB-402E-5FE6-B6330C0F8ABC}"/>
              </a:ext>
            </a:extLst>
          </p:cNvPr>
          <p:cNvPicPr>
            <a:picLocks noChangeAspect="1"/>
          </p:cNvPicPr>
          <p:nvPr/>
        </p:nvPicPr>
        <p:blipFill>
          <a:blip r:embed="rId3"/>
          <a:srcRect l="19620" r="30170"/>
          <a:stretch/>
        </p:blipFill>
        <p:spPr>
          <a:xfrm>
            <a:off x="7538689" y="10"/>
            <a:ext cx="4653311" cy="6857990"/>
          </a:xfrm>
          <a:prstGeom prst="rect">
            <a:avLst/>
          </a:prstGeom>
        </p:spPr>
      </p:pic>
    </p:spTree>
    <p:extLst>
      <p:ext uri="{BB962C8B-B14F-4D97-AF65-F5344CB8AC3E}">
        <p14:creationId xmlns:p14="http://schemas.microsoft.com/office/powerpoint/2010/main" val="28768644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420464" y="645106"/>
            <a:ext cx="4534047" cy="1422530"/>
          </a:xfrm>
        </p:spPr>
        <p:txBody>
          <a:bodyPr vert="horz" lIns="91440" tIns="45720" rIns="91440" bIns="45720" rtlCol="0" anchor="b">
            <a:normAutofit fontScale="90000"/>
          </a:bodyPr>
          <a:lstStyle/>
          <a:p>
            <a:r>
              <a:rPr lang="en-US" dirty="0"/>
              <a:t>Trauma and brain function – summary!</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rcRect l="4578" r="30746" b="1"/>
          <a:stretch/>
        </p:blipFill>
        <p:spPr>
          <a:xfrm>
            <a:off x="643192" y="645106"/>
            <a:ext cx="5451627" cy="5535031"/>
          </a:xfrm>
          <a:prstGeom prst="rect">
            <a:avLst/>
          </a:prstGeom>
        </p:spPr>
      </p:pic>
      <p:sp>
        <p:nvSpPr>
          <p:cNvPr id="3" name="Content Placeholder 2"/>
          <p:cNvSpPr>
            <a:spLocks noGrp="1"/>
          </p:cNvSpPr>
          <p:nvPr>
            <p:ph sz="half" idx="1"/>
          </p:nvPr>
        </p:nvSpPr>
        <p:spPr>
          <a:xfrm>
            <a:off x="6420463" y="2455332"/>
            <a:ext cx="4572002" cy="3724805"/>
          </a:xfrm>
        </p:spPr>
        <p:txBody>
          <a:bodyPr vert="horz" lIns="91440" tIns="45720" rIns="91440" bIns="45720" rtlCol="0">
            <a:normAutofit/>
          </a:bodyPr>
          <a:lstStyle/>
          <a:p>
            <a:r>
              <a:rPr lang="en-US" sz="2000" dirty="0"/>
              <a:t>Learning</a:t>
            </a:r>
          </a:p>
          <a:p>
            <a:r>
              <a:rPr lang="en-US" sz="2000" dirty="0"/>
              <a:t>Attention and memory</a:t>
            </a:r>
          </a:p>
          <a:p>
            <a:r>
              <a:rPr lang="en-US" sz="2000" dirty="0"/>
              <a:t>Automatic responses</a:t>
            </a:r>
          </a:p>
          <a:p>
            <a:r>
              <a:rPr lang="en-US" sz="2000" dirty="0"/>
              <a:t>Ability to build and maintain relationships</a:t>
            </a:r>
          </a:p>
          <a:p>
            <a:r>
              <a:rPr lang="en-US" sz="2000" dirty="0"/>
              <a:t>Self-regulation</a:t>
            </a:r>
          </a:p>
        </p:txBody>
      </p:sp>
    </p:spTree>
    <p:extLst>
      <p:ext uri="{BB962C8B-B14F-4D97-AF65-F5344CB8AC3E}">
        <p14:creationId xmlns:p14="http://schemas.microsoft.com/office/powerpoint/2010/main" val="3505575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D5E0904-721C-4D68-9EB8-1C9752E32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B298ECBA-3258-45DF-8FD4-7581736BCC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4"/>
            <a:ext cx="457200" cy="6858000"/>
          </a:xfrm>
          <a:prstGeom prst="rect">
            <a:avLst/>
          </a:prstGeom>
          <a:solidFill>
            <a:srgbClr val="6F6F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62BF453-BD82-4B90-9FE7-517031338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0"/>
            <a:ext cx="1083564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018207" y="758952"/>
            <a:ext cx="4326193" cy="5337048"/>
          </a:xfrm>
        </p:spPr>
        <p:txBody>
          <a:bodyPr vert="horz" lIns="91440" tIns="45720" rIns="91440" bIns="45720" rtlCol="0" anchor="b">
            <a:normAutofit/>
          </a:bodyPr>
          <a:lstStyle/>
          <a:p>
            <a:pPr>
              <a:lnSpc>
                <a:spcPct val="85000"/>
              </a:lnSpc>
            </a:pPr>
            <a:r>
              <a:rPr lang="en-US" dirty="0">
                <a:solidFill>
                  <a:srgbClr val="FFFFFF"/>
                </a:solidFill>
              </a:rPr>
              <a:t>Triune brain model </a:t>
            </a:r>
            <a:br>
              <a:rPr lang="en-US" dirty="0">
                <a:solidFill>
                  <a:srgbClr val="FFFFFF"/>
                </a:solidFill>
              </a:rPr>
            </a:br>
            <a:r>
              <a:rPr lang="en-US" sz="3200" dirty="0">
                <a:solidFill>
                  <a:srgbClr val="FFFFFF"/>
                </a:solidFill>
              </a:rPr>
              <a:t>(McLean </a:t>
            </a:r>
            <a:br>
              <a:rPr lang="en-US" sz="3200" dirty="0">
                <a:solidFill>
                  <a:srgbClr val="FFFFFF"/>
                </a:solidFill>
              </a:rPr>
            </a:br>
            <a:r>
              <a:rPr lang="en-US" sz="3200" dirty="0">
                <a:solidFill>
                  <a:srgbClr val="FFFFFF"/>
                </a:solidFill>
              </a:rPr>
              <a:t>1960` s-1970`s).</a:t>
            </a:r>
            <a:br>
              <a:rPr lang="en-US" dirty="0">
                <a:solidFill>
                  <a:srgbClr val="FFFFFF"/>
                </a:solidFill>
              </a:rPr>
            </a:br>
            <a:br>
              <a:rPr lang="en-US" dirty="0">
                <a:solidFill>
                  <a:srgbClr val="FFFFFF"/>
                </a:solidFill>
              </a:rPr>
            </a:br>
            <a:r>
              <a:rPr lang="en-US" sz="2200" dirty="0">
                <a:solidFill>
                  <a:srgbClr val="FFFFFF"/>
                </a:solidFill>
              </a:rPr>
              <a:t>A simplistic model to show how </a:t>
            </a:r>
            <a:r>
              <a:rPr lang="en-US" sz="2200" dirty="0" err="1">
                <a:solidFill>
                  <a:srgbClr val="FFFFFF"/>
                </a:solidFill>
              </a:rPr>
              <a:t>how</a:t>
            </a:r>
            <a:r>
              <a:rPr lang="en-US" sz="2200" dirty="0">
                <a:solidFill>
                  <a:srgbClr val="FFFFFF"/>
                </a:solidFill>
              </a:rPr>
              <a:t> the brain contributes to </a:t>
            </a:r>
            <a:br>
              <a:rPr lang="en-US" sz="2200" dirty="0">
                <a:solidFill>
                  <a:srgbClr val="FFFFFF"/>
                </a:solidFill>
              </a:rPr>
            </a:br>
            <a:r>
              <a:rPr lang="en-US" sz="2200" dirty="0" err="1">
                <a:solidFill>
                  <a:srgbClr val="FFFFFF"/>
                </a:solidFill>
              </a:rPr>
              <a:t>to</a:t>
            </a:r>
            <a:r>
              <a:rPr lang="en-US" sz="2200" dirty="0">
                <a:solidFill>
                  <a:srgbClr val="FFFFFF"/>
                </a:solidFill>
              </a:rPr>
              <a:t> our emotion, cognition </a:t>
            </a:r>
            <a:br>
              <a:rPr lang="en-US" sz="2200" dirty="0">
                <a:solidFill>
                  <a:srgbClr val="FFFFFF"/>
                </a:solidFill>
              </a:rPr>
            </a:br>
            <a:r>
              <a:rPr lang="en-US" sz="2200" dirty="0">
                <a:solidFill>
                  <a:srgbClr val="FFFFFF"/>
                </a:solidFill>
              </a:rPr>
              <a:t>and behaviour. </a:t>
            </a:r>
            <a:br>
              <a:rPr lang="en-US" sz="2200" dirty="0">
                <a:solidFill>
                  <a:srgbClr val="FFFFFF"/>
                </a:solidFill>
              </a:rPr>
            </a:br>
            <a:endParaRPr lang="en-US" sz="2200" dirty="0">
              <a:solidFill>
                <a:srgbClr val="FFFFFF"/>
              </a:solidFill>
            </a:endParaRPr>
          </a:p>
        </p:txBody>
      </p:sp>
      <p:sp useBgFill="1">
        <p:nvSpPr>
          <p:cNvPr id="15" name="Rectangle 14">
            <a:extLst>
              <a:ext uri="{FF2B5EF4-FFF2-40B4-BE49-F238E27FC236}">
                <a16:creationId xmlns:a16="http://schemas.microsoft.com/office/drawing/2014/main" id="{072366D3-9B5C-42E1-9906-77FF6BB55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3" y="0"/>
            <a:ext cx="756100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24375" y="944447"/>
            <a:ext cx="6616823" cy="4962617"/>
          </a:xfrm>
          <a:prstGeom prst="rect">
            <a:avLst/>
          </a:prstGeom>
        </p:spPr>
      </p:pic>
      <p:sp>
        <p:nvSpPr>
          <p:cNvPr id="17" name="Rectangle 16">
            <a:extLst>
              <a:ext uri="{FF2B5EF4-FFF2-40B4-BE49-F238E27FC236}">
                <a16:creationId xmlns:a16="http://schemas.microsoft.com/office/drawing/2014/main" id="{121F5E60-4E89-4B16-A245-12BD99359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89916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60134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Hand Model of the Triune Brain</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47800" y="1795670"/>
            <a:ext cx="8080687" cy="4833730"/>
          </a:xfrm>
        </p:spPr>
      </p:pic>
    </p:spTree>
    <p:extLst>
      <p:ext uri="{BB962C8B-B14F-4D97-AF65-F5344CB8AC3E}">
        <p14:creationId xmlns:p14="http://schemas.microsoft.com/office/powerpoint/2010/main" val="11240432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853440"/>
          </a:xfrm>
        </p:spPr>
        <p:txBody>
          <a:bodyPr/>
          <a:lstStyle/>
          <a:p>
            <a:r>
              <a:rPr lang="en-GB" dirty="0"/>
              <a:t>The brain stem</a:t>
            </a:r>
          </a:p>
        </p:txBody>
      </p:sp>
      <p:sp>
        <p:nvSpPr>
          <p:cNvPr id="3" name="Content Placeholder 2"/>
          <p:cNvSpPr>
            <a:spLocks noGrp="1"/>
          </p:cNvSpPr>
          <p:nvPr>
            <p:ph sz="half" idx="1"/>
          </p:nvPr>
        </p:nvSpPr>
        <p:spPr>
          <a:xfrm>
            <a:off x="381000" y="1447800"/>
            <a:ext cx="5426942" cy="5257800"/>
          </a:xfrm>
        </p:spPr>
        <p:txBody>
          <a:bodyPr>
            <a:normAutofit lnSpcReduction="10000"/>
          </a:bodyPr>
          <a:lstStyle/>
          <a:p>
            <a:r>
              <a:rPr lang="en-GB" sz="2000" dirty="0"/>
              <a:t>Develops first</a:t>
            </a:r>
          </a:p>
          <a:p>
            <a:r>
              <a:rPr lang="en-GB" sz="2000" dirty="0"/>
              <a:t>Most primitive part</a:t>
            </a:r>
          </a:p>
          <a:p>
            <a:r>
              <a:rPr lang="en-GB" sz="2000" dirty="0"/>
              <a:t>Promotes survival</a:t>
            </a:r>
          </a:p>
          <a:p>
            <a:r>
              <a:rPr lang="en-GB" sz="2000" dirty="0"/>
              <a:t>Organises and helps to regulate the rest of the brain</a:t>
            </a:r>
          </a:p>
          <a:p>
            <a:r>
              <a:rPr lang="en-GB" sz="2000" dirty="0"/>
              <a:t>The brain stem is responsible for </a:t>
            </a:r>
            <a:r>
              <a:rPr lang="en-GB" sz="2000" dirty="0">
                <a:solidFill>
                  <a:srgbClr val="C00000"/>
                </a:solidFill>
              </a:rPr>
              <a:t>basic survival functions and instincts</a:t>
            </a:r>
            <a:r>
              <a:rPr lang="en-GB" sz="2000" dirty="0"/>
              <a:t>. It controls </a:t>
            </a:r>
            <a:r>
              <a:rPr lang="en-GB" sz="2000" dirty="0">
                <a:solidFill>
                  <a:srgbClr val="C00000"/>
                </a:solidFill>
              </a:rPr>
              <a:t>automatic</a:t>
            </a:r>
            <a:r>
              <a:rPr lang="en-GB" sz="2000" dirty="0"/>
              <a:t> behaviours such as heart rate, breathing, hunger, balance, and the fight-flight-freeze response. </a:t>
            </a:r>
          </a:p>
          <a:p>
            <a:r>
              <a:rPr lang="en-GB" sz="2000" dirty="0"/>
              <a:t>The reptilian brain is </a:t>
            </a:r>
            <a:r>
              <a:rPr lang="en-GB" sz="2000" dirty="0">
                <a:solidFill>
                  <a:srgbClr val="C00000"/>
                </a:solidFill>
              </a:rPr>
              <a:t>"automatic," </a:t>
            </a:r>
            <a:r>
              <a:rPr lang="en-GB" sz="2000" dirty="0"/>
              <a:t>meaning it often acts first in response to perceived threats. This can explain reflexive behaviours in stressful or life-threatening situations.</a:t>
            </a:r>
          </a:p>
        </p:txBody>
      </p:sp>
      <p:pic>
        <p:nvPicPr>
          <p:cNvPr id="5" name="Content Placeholder 4"/>
          <p:cNvPicPr>
            <a:picLocks noGrp="1" noChangeAspect="1"/>
          </p:cNvPicPr>
          <p:nvPr>
            <p:ph sz="half" idx="2"/>
          </p:nvPr>
        </p:nvPicPr>
        <p:blipFill>
          <a:blip r:embed="rId3"/>
          <a:stretch>
            <a:fillRect/>
          </a:stretch>
        </p:blipFill>
        <p:spPr>
          <a:xfrm>
            <a:off x="5482230" y="1828800"/>
            <a:ext cx="5426942" cy="4114799"/>
          </a:xfrm>
        </p:spPr>
      </p:pic>
    </p:spTree>
    <p:extLst>
      <p:ext uri="{BB962C8B-B14F-4D97-AF65-F5344CB8AC3E}">
        <p14:creationId xmlns:p14="http://schemas.microsoft.com/office/powerpoint/2010/main" val="9474329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7878675" y="381000"/>
            <a:ext cx="3075836" cy="1143000"/>
          </a:xfrm>
        </p:spPr>
        <p:txBody>
          <a:bodyPr vert="horz" lIns="91440" tIns="45720" rIns="91440" bIns="45720" rtlCol="0" anchor="b">
            <a:normAutofit/>
          </a:bodyPr>
          <a:lstStyle/>
          <a:p>
            <a:r>
              <a:rPr lang="en-US" sz="3200" dirty="0"/>
              <a:t>The limbic system </a:t>
            </a:r>
          </a:p>
        </p:txBody>
      </p:sp>
      <p:sp>
        <p:nvSpPr>
          <p:cNvPr id="3" name="Content Placeholder 2"/>
          <p:cNvSpPr>
            <a:spLocks noGrp="1"/>
          </p:cNvSpPr>
          <p:nvPr>
            <p:ph sz="half" idx="1"/>
          </p:nvPr>
        </p:nvSpPr>
        <p:spPr>
          <a:xfrm>
            <a:off x="7878675" y="2287375"/>
            <a:ext cx="3075836" cy="3892762"/>
          </a:xfrm>
        </p:spPr>
        <p:txBody>
          <a:bodyPr vert="horz" lIns="91440" tIns="45720" rIns="91440" bIns="45720" rtlCol="0">
            <a:normAutofit/>
          </a:bodyPr>
          <a:lstStyle/>
          <a:p>
            <a:r>
              <a:rPr lang="en-US" sz="2000" dirty="0"/>
              <a:t>More complex,</a:t>
            </a:r>
          </a:p>
          <a:p>
            <a:r>
              <a:rPr lang="en-US" sz="2000" dirty="0"/>
              <a:t>Has plasticity.</a:t>
            </a:r>
          </a:p>
          <a:p>
            <a:r>
              <a:rPr lang="en-US" sz="2000" dirty="0"/>
              <a:t>Responsible for:</a:t>
            </a:r>
          </a:p>
          <a:p>
            <a:r>
              <a:rPr lang="en-US" sz="2000" dirty="0">
                <a:solidFill>
                  <a:srgbClr val="C00000"/>
                </a:solidFill>
              </a:rPr>
              <a:t>Emotional states, including fear,</a:t>
            </a:r>
          </a:p>
          <a:p>
            <a:r>
              <a:rPr lang="en-US" sz="2000" dirty="0">
                <a:solidFill>
                  <a:srgbClr val="C00000"/>
                </a:solidFill>
              </a:rPr>
              <a:t>Memory,</a:t>
            </a:r>
          </a:p>
          <a:p>
            <a:r>
              <a:rPr lang="en-US" sz="2000" dirty="0">
                <a:solidFill>
                  <a:srgbClr val="C00000"/>
                </a:solidFill>
              </a:rPr>
              <a:t>Self preservation,</a:t>
            </a:r>
          </a:p>
          <a:p>
            <a:r>
              <a:rPr lang="en-US" sz="2000" dirty="0">
                <a:solidFill>
                  <a:srgbClr val="C00000"/>
                </a:solidFill>
              </a:rPr>
              <a:t>Attachment, bonding.</a:t>
            </a:r>
          </a:p>
        </p:txBody>
      </p:sp>
      <p:pic>
        <p:nvPicPr>
          <p:cNvPr id="2050" name="Picture 2" descr="The Limbic System. - ppt download">
            <a:extLst>
              <a:ext uri="{FF2B5EF4-FFF2-40B4-BE49-F238E27FC236}">
                <a16:creationId xmlns:a16="http://schemas.microsoft.com/office/drawing/2014/main" id="{B66ED514-056F-3C22-4C17-705935E2C9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500" t="2778" r="12500" b="1389"/>
          <a:stretch/>
        </p:blipFill>
        <p:spPr bwMode="auto">
          <a:xfrm>
            <a:off x="324611" y="685237"/>
            <a:ext cx="7315200" cy="525780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62359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420464" y="539087"/>
            <a:ext cx="4534047" cy="527713"/>
          </a:xfrm>
        </p:spPr>
        <p:txBody>
          <a:bodyPr vert="horz" lIns="91440" tIns="45720" rIns="91440" bIns="45720" rtlCol="0" anchor="b">
            <a:normAutofit fontScale="90000"/>
          </a:bodyPr>
          <a:lstStyle/>
          <a:p>
            <a:r>
              <a:rPr lang="en-US" dirty="0"/>
              <a:t>The cortex</a:t>
            </a:r>
          </a:p>
        </p:txBody>
      </p:sp>
      <p:pic>
        <p:nvPicPr>
          <p:cNvPr id="5" name="Content Placeholder 4"/>
          <p:cNvPicPr>
            <a:picLocks noGrp="1" noChangeAspect="1"/>
          </p:cNvPicPr>
          <p:nvPr>
            <p:ph sz="half" idx="2"/>
          </p:nvPr>
        </p:nvPicPr>
        <p:blipFill>
          <a:blip r:embed="rId3"/>
          <a:srcRect l="38494" r="12627" b="1"/>
          <a:stretch/>
        </p:blipFill>
        <p:spPr>
          <a:xfrm>
            <a:off x="20" y="10"/>
            <a:ext cx="6094799" cy="6857990"/>
          </a:xfrm>
          <a:prstGeom prst="rect">
            <a:avLst/>
          </a:prstGeom>
        </p:spPr>
      </p:pic>
      <p:sp>
        <p:nvSpPr>
          <p:cNvPr id="3" name="Content Placeholder 2"/>
          <p:cNvSpPr>
            <a:spLocks noGrp="1"/>
          </p:cNvSpPr>
          <p:nvPr>
            <p:ph sz="half" idx="1"/>
          </p:nvPr>
        </p:nvSpPr>
        <p:spPr>
          <a:xfrm>
            <a:off x="6420463" y="1066800"/>
            <a:ext cx="4572002" cy="5252113"/>
          </a:xfrm>
        </p:spPr>
        <p:txBody>
          <a:bodyPr vert="horz" lIns="91440" tIns="45720" rIns="91440" bIns="45720" rtlCol="0">
            <a:normAutofit/>
          </a:bodyPr>
          <a:lstStyle/>
          <a:p>
            <a:r>
              <a:rPr lang="en-US" sz="2000" dirty="0"/>
              <a:t>Outer layering of brain</a:t>
            </a:r>
          </a:p>
          <a:p>
            <a:r>
              <a:rPr lang="en-US" sz="2000" dirty="0"/>
              <a:t>Most complex and has most plasticity</a:t>
            </a:r>
          </a:p>
          <a:p>
            <a:r>
              <a:rPr lang="en-US" sz="2000" dirty="0"/>
              <a:t>Responsible for:</a:t>
            </a:r>
          </a:p>
          <a:p>
            <a:r>
              <a:rPr lang="en-US" sz="2000" dirty="0">
                <a:solidFill>
                  <a:srgbClr val="C00000"/>
                </a:solidFill>
              </a:rPr>
              <a:t>Logical</a:t>
            </a:r>
            <a:r>
              <a:rPr lang="en-US" sz="2000" dirty="0"/>
              <a:t>  and coherent thinking, reasoning, planning, abstraction and problem solving.</a:t>
            </a:r>
          </a:p>
          <a:p>
            <a:r>
              <a:rPr lang="en-US" sz="2000" dirty="0">
                <a:solidFill>
                  <a:srgbClr val="C00000"/>
                </a:solidFill>
              </a:rPr>
              <a:t>Language</a:t>
            </a:r>
            <a:r>
              <a:rPr lang="en-US" sz="2000" dirty="0"/>
              <a:t> and communication, decision making.</a:t>
            </a:r>
          </a:p>
          <a:p>
            <a:r>
              <a:rPr lang="en-US" sz="2000" dirty="0">
                <a:solidFill>
                  <a:srgbClr val="C00000"/>
                </a:solidFill>
              </a:rPr>
              <a:t>Sensory experiences</a:t>
            </a:r>
          </a:p>
          <a:p>
            <a:r>
              <a:rPr lang="en-US" sz="2000" dirty="0">
                <a:solidFill>
                  <a:srgbClr val="C00000"/>
                </a:solidFill>
              </a:rPr>
              <a:t>Impulse control, self reflection long-term consequences, empathy.</a:t>
            </a:r>
          </a:p>
        </p:txBody>
      </p:sp>
    </p:spTree>
    <p:extLst>
      <p:ext uri="{BB962C8B-B14F-4D97-AF65-F5344CB8AC3E}">
        <p14:creationId xmlns:p14="http://schemas.microsoft.com/office/powerpoint/2010/main" val="16542760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FA0A1AD-DEE2-4598-8D3B-C1F65F315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43831" y="640080"/>
            <a:ext cx="3690425" cy="1363344"/>
          </a:xfrm>
        </p:spPr>
        <p:txBody>
          <a:bodyPr vert="horz" lIns="91440" tIns="45720" rIns="91440" bIns="45720" rtlCol="0" anchor="b">
            <a:normAutofit fontScale="90000"/>
          </a:bodyPr>
          <a:lstStyle/>
          <a:p>
            <a:r>
              <a:rPr lang="en-US" sz="3200" dirty="0"/>
              <a:t>Trauma and memories</a:t>
            </a:r>
            <a:br>
              <a:rPr lang="en-US" sz="3200" dirty="0"/>
            </a:br>
            <a:endParaRPr lang="en-US" sz="3200" dirty="0"/>
          </a:p>
        </p:txBody>
      </p:sp>
      <p:sp>
        <p:nvSpPr>
          <p:cNvPr id="3" name="Content Placeholder 2"/>
          <p:cNvSpPr>
            <a:spLocks noGrp="1"/>
          </p:cNvSpPr>
          <p:nvPr>
            <p:ph sz="half" idx="1"/>
          </p:nvPr>
        </p:nvSpPr>
        <p:spPr>
          <a:xfrm>
            <a:off x="643831" y="2325157"/>
            <a:ext cx="3690425" cy="3854979"/>
          </a:xfrm>
        </p:spPr>
        <p:txBody>
          <a:bodyPr vert="horz" lIns="91440" tIns="45720" rIns="91440" bIns="45720" rtlCol="0">
            <a:normAutofit/>
          </a:bodyPr>
          <a:lstStyle/>
          <a:p>
            <a:pPr marL="0">
              <a:buNone/>
            </a:pPr>
            <a:r>
              <a:rPr lang="en-US" sz="2000" dirty="0"/>
              <a:t>When we have “normal” memories they are:</a:t>
            </a:r>
          </a:p>
          <a:p>
            <a:r>
              <a:rPr lang="en-US" sz="2000" dirty="0">
                <a:solidFill>
                  <a:srgbClr val="C00000"/>
                </a:solidFill>
              </a:rPr>
              <a:t>Stored in the cortex</a:t>
            </a:r>
          </a:p>
          <a:p>
            <a:r>
              <a:rPr lang="en-US" sz="2000" dirty="0"/>
              <a:t>Experienced as a memory</a:t>
            </a:r>
          </a:p>
          <a:p>
            <a:r>
              <a:rPr lang="en-US" sz="2000" dirty="0"/>
              <a:t>Have </a:t>
            </a:r>
            <a:r>
              <a:rPr lang="en-US" sz="2000" dirty="0">
                <a:solidFill>
                  <a:srgbClr val="C00000"/>
                </a:solidFill>
              </a:rPr>
              <a:t>associated language</a:t>
            </a:r>
            <a:r>
              <a:rPr lang="en-US" sz="2000" dirty="0"/>
              <a:t>, one memory can lead to another and so on..</a:t>
            </a:r>
          </a:p>
          <a:p>
            <a:endParaRPr lang="en-US" sz="1600" dirty="0"/>
          </a:p>
        </p:txBody>
      </p:sp>
      <p:pic>
        <p:nvPicPr>
          <p:cNvPr id="5" name="Content Placeholder 4"/>
          <p:cNvPicPr>
            <a:picLocks noGrp="1" noChangeAspect="1"/>
          </p:cNvPicPr>
          <p:nvPr>
            <p:ph sz="half" idx="2"/>
          </p:nvPr>
        </p:nvPicPr>
        <p:blipFill>
          <a:blip r:embed="rId3"/>
          <a:stretch>
            <a:fillRect/>
          </a:stretch>
        </p:blipFill>
        <p:spPr>
          <a:xfrm>
            <a:off x="4654296" y="869241"/>
            <a:ext cx="6155736" cy="5129779"/>
          </a:xfrm>
          <a:prstGeom prst="rect">
            <a:avLst/>
          </a:prstGeom>
        </p:spPr>
      </p:pic>
    </p:spTree>
    <p:extLst>
      <p:ext uri="{BB962C8B-B14F-4D97-AF65-F5344CB8AC3E}">
        <p14:creationId xmlns:p14="http://schemas.microsoft.com/office/powerpoint/2010/main" val="5548231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420464" y="539087"/>
            <a:ext cx="4534047" cy="1584895"/>
          </a:xfrm>
        </p:spPr>
        <p:txBody>
          <a:bodyPr vert="horz" lIns="91440" tIns="45720" rIns="91440" bIns="45720" rtlCol="0" anchor="b">
            <a:normAutofit/>
          </a:bodyPr>
          <a:lstStyle/>
          <a:p>
            <a:r>
              <a:rPr lang="en-US"/>
              <a:t>Trauma and memories</a:t>
            </a:r>
          </a:p>
        </p:txBody>
      </p:sp>
      <p:pic>
        <p:nvPicPr>
          <p:cNvPr id="5" name="Content Placeholder 4"/>
          <p:cNvPicPr>
            <a:picLocks noGrp="1" noChangeAspect="1"/>
          </p:cNvPicPr>
          <p:nvPr>
            <p:ph sz="half" idx="2"/>
          </p:nvPr>
        </p:nvPicPr>
        <p:blipFill>
          <a:blip r:embed="rId3"/>
          <a:srcRect l="36204" r="16028" b="1"/>
          <a:stretch/>
        </p:blipFill>
        <p:spPr>
          <a:xfrm>
            <a:off x="20" y="10"/>
            <a:ext cx="6094799" cy="6857990"/>
          </a:xfrm>
          <a:prstGeom prst="rect">
            <a:avLst/>
          </a:prstGeom>
        </p:spPr>
      </p:pic>
      <p:sp>
        <p:nvSpPr>
          <p:cNvPr id="3" name="Content Placeholder 2"/>
          <p:cNvSpPr>
            <a:spLocks noGrp="1"/>
          </p:cNvSpPr>
          <p:nvPr>
            <p:ph sz="half" idx="1"/>
          </p:nvPr>
        </p:nvSpPr>
        <p:spPr>
          <a:xfrm>
            <a:off x="6420463" y="2438399"/>
            <a:ext cx="4572002" cy="3880514"/>
          </a:xfrm>
        </p:spPr>
        <p:txBody>
          <a:bodyPr vert="horz" lIns="91440" tIns="45720" rIns="91440" bIns="45720" rtlCol="0">
            <a:normAutofit/>
          </a:bodyPr>
          <a:lstStyle/>
          <a:p>
            <a:r>
              <a:rPr lang="en-US" sz="2000" dirty="0"/>
              <a:t>When we have traumatic memories they are:</a:t>
            </a:r>
          </a:p>
          <a:p>
            <a:r>
              <a:rPr lang="en-US" sz="2000" dirty="0">
                <a:solidFill>
                  <a:srgbClr val="C00000"/>
                </a:solidFill>
              </a:rPr>
              <a:t>Stored in limbic system</a:t>
            </a:r>
          </a:p>
          <a:p>
            <a:r>
              <a:rPr lang="en-US" sz="2000" dirty="0"/>
              <a:t>The individual has </a:t>
            </a:r>
            <a:r>
              <a:rPr lang="en-US" sz="2000" dirty="0">
                <a:solidFill>
                  <a:srgbClr val="C00000"/>
                </a:solidFill>
              </a:rPr>
              <a:t>no control </a:t>
            </a:r>
            <a:r>
              <a:rPr lang="en-US" sz="2000" dirty="0"/>
              <a:t>over the retrieval</a:t>
            </a:r>
          </a:p>
          <a:p>
            <a:r>
              <a:rPr lang="en-US" sz="2000" dirty="0"/>
              <a:t>They can be </a:t>
            </a:r>
            <a:r>
              <a:rPr lang="en-US" sz="2000" dirty="0">
                <a:solidFill>
                  <a:srgbClr val="C00000"/>
                </a:solidFill>
              </a:rPr>
              <a:t>triggered</a:t>
            </a:r>
            <a:r>
              <a:rPr lang="en-US" sz="2000" dirty="0"/>
              <a:t> by different things</a:t>
            </a:r>
          </a:p>
          <a:p>
            <a:r>
              <a:rPr lang="en-US" sz="2000" dirty="0">
                <a:solidFill>
                  <a:srgbClr val="C00000"/>
                </a:solidFill>
              </a:rPr>
              <a:t>Re-experienced</a:t>
            </a:r>
            <a:r>
              <a:rPr lang="en-US" sz="2000" dirty="0"/>
              <a:t> through flashbacks nightmares, etc.</a:t>
            </a:r>
          </a:p>
          <a:p>
            <a:endParaRPr lang="en-US" dirty="0"/>
          </a:p>
        </p:txBody>
      </p:sp>
    </p:spTree>
    <p:extLst>
      <p:ext uri="{BB962C8B-B14F-4D97-AF65-F5344CB8AC3E}">
        <p14:creationId xmlns:p14="http://schemas.microsoft.com/office/powerpoint/2010/main" val="16373500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237489" y="640080"/>
            <a:ext cx="3075836" cy="1325562"/>
          </a:xfrm>
        </p:spPr>
        <p:txBody>
          <a:bodyPr vert="horz" lIns="91440" tIns="45720" rIns="91440" bIns="45720" rtlCol="0" anchor="b">
            <a:normAutofit/>
          </a:bodyPr>
          <a:lstStyle/>
          <a:p>
            <a:r>
              <a:rPr lang="en-US" sz="3200"/>
              <a:t>Non-cognitive</a:t>
            </a:r>
          </a:p>
        </p:txBody>
      </p:sp>
      <p:sp>
        <p:nvSpPr>
          <p:cNvPr id="12" name="Rectangle 11">
            <a:extLst>
              <a:ext uri="{FF2B5EF4-FFF2-40B4-BE49-F238E27FC236}">
                <a16:creationId xmlns:a16="http://schemas.microsoft.com/office/drawing/2014/main" id="{0B67D982-25C5-4CC2-AA64-276BE3B2C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sz="half" idx="1"/>
          </p:nvPr>
        </p:nvSpPr>
        <p:spPr>
          <a:xfrm>
            <a:off x="1237489" y="2301555"/>
            <a:ext cx="3075836" cy="3878582"/>
          </a:xfrm>
        </p:spPr>
        <p:txBody>
          <a:bodyPr vert="horz" lIns="91440" tIns="45720" rIns="91440" bIns="45720" rtlCol="0">
            <a:normAutofit/>
          </a:bodyPr>
          <a:lstStyle/>
          <a:p>
            <a:r>
              <a:rPr lang="en-US" sz="2000" dirty="0">
                <a:solidFill>
                  <a:srgbClr val="C00000"/>
                </a:solidFill>
              </a:rPr>
              <a:t>Traumatic experiences and symptoms </a:t>
            </a:r>
            <a:r>
              <a:rPr lang="en-US" sz="2000" dirty="0"/>
              <a:t>are housed in the</a:t>
            </a:r>
          </a:p>
          <a:p>
            <a:r>
              <a:rPr lang="en-US" sz="2000" dirty="0">
                <a:solidFill>
                  <a:srgbClr val="C00000"/>
                </a:solidFill>
              </a:rPr>
              <a:t>Primitive</a:t>
            </a:r>
            <a:r>
              <a:rPr lang="en-US" sz="2000" dirty="0"/>
              <a:t> brain</a:t>
            </a:r>
          </a:p>
          <a:p>
            <a:r>
              <a:rPr lang="en-US" sz="2000" dirty="0"/>
              <a:t>They are </a:t>
            </a:r>
            <a:r>
              <a:rPr lang="en-US" sz="2000" dirty="0">
                <a:solidFill>
                  <a:srgbClr val="C00000"/>
                </a:solidFill>
              </a:rPr>
              <a:t>non-conscious, non-verbal and non-cognitive.</a:t>
            </a:r>
          </a:p>
          <a:p>
            <a:r>
              <a:rPr lang="en-US" sz="2000" dirty="0"/>
              <a:t>Autonomic nervous system </a:t>
            </a:r>
            <a:r>
              <a:rPr lang="en-US" sz="2000" dirty="0">
                <a:solidFill>
                  <a:srgbClr val="C00000"/>
                </a:solidFill>
              </a:rPr>
              <a:t>(ANS)</a:t>
            </a:r>
          </a:p>
        </p:txBody>
      </p:sp>
      <p:pic>
        <p:nvPicPr>
          <p:cNvPr id="5" name="Content Placeholder 4"/>
          <p:cNvPicPr>
            <a:picLocks noGrp="1" noChangeAspect="1"/>
          </p:cNvPicPr>
          <p:nvPr>
            <p:ph sz="half" idx="2"/>
          </p:nvPr>
        </p:nvPicPr>
        <p:blipFill rotWithShape="1">
          <a:blip r:embed="rId3"/>
          <a:srcRect l="8700" r="8700"/>
          <a:stretch/>
        </p:blipFill>
        <p:spPr>
          <a:xfrm>
            <a:off x="4639057" y="10"/>
            <a:ext cx="7552944" cy="6857990"/>
          </a:xfrm>
          <a:prstGeom prst="rect">
            <a:avLst/>
          </a:prstGeom>
        </p:spPr>
      </p:pic>
    </p:spTree>
    <p:extLst>
      <p:ext uri="{BB962C8B-B14F-4D97-AF65-F5344CB8AC3E}">
        <p14:creationId xmlns:p14="http://schemas.microsoft.com/office/powerpoint/2010/main" val="8010457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D5E0904-721C-4D68-9EB8-1C9752E32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961786" y="758952"/>
            <a:ext cx="6271117" cy="4041648"/>
          </a:xfrm>
        </p:spPr>
        <p:txBody>
          <a:bodyPr vert="horz" lIns="91440" tIns="45720" rIns="91440" bIns="45720" rtlCol="0" anchor="b">
            <a:normAutofit/>
          </a:bodyPr>
          <a:lstStyle/>
          <a:p>
            <a:pPr>
              <a:lnSpc>
                <a:spcPct val="85000"/>
              </a:lnSpc>
            </a:pPr>
            <a:r>
              <a:rPr lang="en-US" sz="7200" dirty="0"/>
              <a:t>Autonomic Nervous System</a:t>
            </a:r>
          </a:p>
        </p:txBody>
      </p:sp>
      <p:pic>
        <p:nvPicPr>
          <p:cNvPr id="3" name="Picture 2"/>
          <p:cNvPicPr>
            <a:picLocks noChangeAspect="1"/>
          </p:cNvPicPr>
          <p:nvPr/>
        </p:nvPicPr>
        <p:blipFill>
          <a:blip r:embed="rId3"/>
          <a:stretch>
            <a:fillRect/>
          </a:stretch>
        </p:blipFill>
        <p:spPr>
          <a:xfrm>
            <a:off x="7552944" y="791688"/>
            <a:ext cx="3744546" cy="5269598"/>
          </a:xfrm>
          <a:prstGeom prst="rect">
            <a:avLst/>
          </a:prstGeom>
        </p:spPr>
      </p:pic>
    </p:spTree>
    <p:extLst>
      <p:ext uri="{BB962C8B-B14F-4D97-AF65-F5344CB8AC3E}">
        <p14:creationId xmlns:p14="http://schemas.microsoft.com/office/powerpoint/2010/main" val="20026570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65290" y="365760"/>
            <a:ext cx="5997678" cy="1325562"/>
          </a:xfrm>
        </p:spPr>
        <p:txBody>
          <a:bodyPr vert="horz" lIns="91440" tIns="45720" rIns="91440" bIns="45720" rtlCol="0" anchor="b">
            <a:normAutofit/>
          </a:bodyPr>
          <a:lstStyle/>
          <a:p>
            <a:r>
              <a:rPr lang="en-US" dirty="0"/>
              <a:t>The Autonomic Nervous System </a:t>
            </a:r>
          </a:p>
        </p:txBody>
      </p:sp>
      <p:pic>
        <p:nvPicPr>
          <p:cNvPr id="5" name="Content Placeholder 4"/>
          <p:cNvPicPr>
            <a:picLocks noGrp="1" noChangeAspect="1"/>
          </p:cNvPicPr>
          <p:nvPr>
            <p:ph sz="half" idx="2"/>
          </p:nvPr>
        </p:nvPicPr>
        <p:blipFill rotWithShape="1">
          <a:blip r:embed="rId3"/>
          <a:srcRect t="1824" r="-1" b="11589"/>
          <a:stretch/>
        </p:blipFill>
        <p:spPr>
          <a:xfrm>
            <a:off x="20" y="10"/>
            <a:ext cx="4653291" cy="6857990"/>
          </a:xfrm>
          <a:prstGeom prst="rect">
            <a:avLst/>
          </a:prstGeom>
        </p:spPr>
      </p:pic>
      <p:sp>
        <p:nvSpPr>
          <p:cNvPr id="3" name="Content Placeholder 2"/>
          <p:cNvSpPr>
            <a:spLocks noGrp="1"/>
          </p:cNvSpPr>
          <p:nvPr>
            <p:ph sz="half" idx="1"/>
          </p:nvPr>
        </p:nvSpPr>
        <p:spPr>
          <a:xfrm>
            <a:off x="4965290" y="2005738"/>
            <a:ext cx="6015571" cy="4623661"/>
          </a:xfrm>
        </p:spPr>
        <p:txBody>
          <a:bodyPr vert="horz" lIns="91440" tIns="45720" rIns="91440" bIns="45720" rtlCol="0">
            <a:normAutofit/>
          </a:bodyPr>
          <a:lstStyle/>
          <a:p>
            <a:r>
              <a:rPr lang="en-US" sz="2000" dirty="0"/>
              <a:t>Regulates the - </a:t>
            </a:r>
          </a:p>
          <a:p>
            <a:r>
              <a:rPr lang="en-US" sz="2000" dirty="0"/>
              <a:t>Heart rate</a:t>
            </a:r>
          </a:p>
          <a:p>
            <a:r>
              <a:rPr lang="en-US" sz="2000" dirty="0"/>
              <a:t>Temperature</a:t>
            </a:r>
          </a:p>
          <a:p>
            <a:r>
              <a:rPr lang="en-US" sz="2000" dirty="0"/>
              <a:t>Pupil dilation, which changes according to the light in the room</a:t>
            </a:r>
          </a:p>
          <a:p>
            <a:r>
              <a:rPr lang="en-US" sz="2000" dirty="0"/>
              <a:t>Hormonal balance</a:t>
            </a:r>
          </a:p>
          <a:p>
            <a:r>
              <a:rPr lang="en-US" sz="2000" dirty="0"/>
              <a:t>Breathing</a:t>
            </a:r>
          </a:p>
          <a:p>
            <a:r>
              <a:rPr lang="en-US" sz="2000" dirty="0"/>
              <a:t>Digestion regulation</a:t>
            </a:r>
          </a:p>
          <a:p>
            <a:endParaRPr lang="en-US" sz="2000" dirty="0"/>
          </a:p>
          <a:p>
            <a:pPr marL="0" indent="0">
              <a:buNone/>
            </a:pPr>
            <a:endParaRPr lang="en-US" sz="1500" dirty="0"/>
          </a:p>
        </p:txBody>
      </p:sp>
    </p:spTree>
    <p:extLst>
      <p:ext uri="{BB962C8B-B14F-4D97-AF65-F5344CB8AC3E}">
        <p14:creationId xmlns:p14="http://schemas.microsoft.com/office/powerpoint/2010/main" val="13291024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420464" y="539087"/>
            <a:ext cx="4534047" cy="1584895"/>
          </a:xfrm>
        </p:spPr>
        <p:txBody>
          <a:bodyPr vert="horz" lIns="91440" tIns="45720" rIns="91440" bIns="45720" rtlCol="0" anchor="b">
            <a:normAutofit/>
          </a:bodyPr>
          <a:lstStyle/>
          <a:p>
            <a:r>
              <a:rPr lang="en-US" dirty="0"/>
              <a:t>The Autonomic Nervous System</a:t>
            </a:r>
          </a:p>
        </p:txBody>
      </p:sp>
      <p:pic>
        <p:nvPicPr>
          <p:cNvPr id="6" name="Content Placeholder 4"/>
          <p:cNvPicPr>
            <a:picLocks noGrp="1" noChangeAspect="1"/>
          </p:cNvPicPr>
          <p:nvPr>
            <p:ph sz="half" idx="2"/>
          </p:nvPr>
        </p:nvPicPr>
        <p:blipFill rotWithShape="1">
          <a:blip r:embed="rId3"/>
          <a:srcRect t="12064" r="-1" b="21829"/>
          <a:stretch/>
        </p:blipFill>
        <p:spPr>
          <a:xfrm>
            <a:off x="20" y="10"/>
            <a:ext cx="6094799" cy="6857990"/>
          </a:xfrm>
          <a:prstGeom prst="rect">
            <a:avLst/>
          </a:prstGeom>
        </p:spPr>
      </p:pic>
      <p:sp>
        <p:nvSpPr>
          <p:cNvPr id="3" name="Content Placeholder 2"/>
          <p:cNvSpPr>
            <a:spLocks noGrp="1"/>
          </p:cNvSpPr>
          <p:nvPr>
            <p:ph sz="half" idx="1"/>
          </p:nvPr>
        </p:nvSpPr>
        <p:spPr>
          <a:xfrm>
            <a:off x="6420463" y="2438399"/>
            <a:ext cx="4572002" cy="3880514"/>
          </a:xfrm>
        </p:spPr>
        <p:txBody>
          <a:bodyPr vert="horz" lIns="91440" tIns="45720" rIns="91440" bIns="45720" rtlCol="0">
            <a:normAutofit/>
          </a:bodyPr>
          <a:lstStyle/>
          <a:p>
            <a:r>
              <a:rPr lang="en-US" sz="2000" dirty="0"/>
              <a:t>Influences:</a:t>
            </a:r>
          </a:p>
          <a:p>
            <a:r>
              <a:rPr lang="en-US" sz="2000" dirty="0"/>
              <a:t>Body sensations</a:t>
            </a:r>
          </a:p>
          <a:p>
            <a:r>
              <a:rPr lang="en-US" sz="2000" dirty="0"/>
              <a:t>Emotional state</a:t>
            </a:r>
          </a:p>
          <a:p>
            <a:r>
              <a:rPr lang="en-US" sz="2000" dirty="0"/>
              <a:t>Sense of self and others</a:t>
            </a:r>
          </a:p>
          <a:p>
            <a:r>
              <a:rPr lang="en-US" sz="2000" dirty="0"/>
              <a:t>World view</a:t>
            </a:r>
          </a:p>
        </p:txBody>
      </p:sp>
    </p:spTree>
    <p:extLst>
      <p:ext uri="{BB962C8B-B14F-4D97-AF65-F5344CB8AC3E}">
        <p14:creationId xmlns:p14="http://schemas.microsoft.com/office/powerpoint/2010/main" val="6490958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1ACBE00-0221-433D-8EA5-D9D7B45F3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EFB0C39A-F8CA-4A79-AFFC-E9780FB1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up unopened pill packets">
            <a:extLst>
              <a:ext uri="{FF2B5EF4-FFF2-40B4-BE49-F238E27FC236}">
                <a16:creationId xmlns:a16="http://schemas.microsoft.com/office/drawing/2014/main" id="{CF24CB08-91F7-4162-D984-DEB4E7963F7A}"/>
              </a:ext>
            </a:extLst>
          </p:cNvPr>
          <p:cNvPicPr>
            <a:picLocks noChangeAspect="1"/>
          </p:cNvPicPr>
          <p:nvPr/>
        </p:nvPicPr>
        <p:blipFill>
          <a:blip r:embed="rId3">
            <a:alphaModFix amt="40000"/>
          </a:blip>
          <a:srcRect t="3260" b="11189"/>
          <a:stretch/>
        </p:blipFill>
        <p:spPr>
          <a:xfrm>
            <a:off x="20" y="-2"/>
            <a:ext cx="12191980" cy="6858000"/>
          </a:xfrm>
          <a:prstGeom prst="rect">
            <a:avLst/>
          </a:prstGeom>
        </p:spPr>
      </p:pic>
      <p:sp>
        <p:nvSpPr>
          <p:cNvPr id="2" name="TextBox 1"/>
          <p:cNvSpPr txBox="1"/>
          <p:nvPr/>
        </p:nvSpPr>
        <p:spPr>
          <a:xfrm>
            <a:off x="1261872" y="758952"/>
            <a:ext cx="9418320" cy="4041648"/>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6700" spc="-50">
                <a:latin typeface="+mj-lt"/>
                <a:ea typeface="+mj-ea"/>
                <a:cs typeface="+mj-cs"/>
              </a:rPr>
              <a:t>Trauma symptoms are adaptive survival responses to an actual or perceived threat.</a:t>
            </a:r>
          </a:p>
        </p:txBody>
      </p:sp>
    </p:spTree>
    <p:extLst>
      <p:ext uri="{BB962C8B-B14F-4D97-AF65-F5344CB8AC3E}">
        <p14:creationId xmlns:p14="http://schemas.microsoft.com/office/powerpoint/2010/main" val="706552544"/>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20464" y="539087"/>
            <a:ext cx="4534047" cy="680113"/>
          </a:xfrm>
        </p:spPr>
        <p:txBody>
          <a:bodyPr>
            <a:normAutofit fontScale="90000"/>
          </a:bodyPr>
          <a:lstStyle/>
          <a:p>
            <a:r>
              <a:rPr lang="en-GB" dirty="0"/>
              <a:t>ANS</a:t>
            </a:r>
          </a:p>
        </p:txBody>
      </p:sp>
      <p:pic>
        <p:nvPicPr>
          <p:cNvPr id="5" name="Picture 4" descr="Diamond patterned structure">
            <a:extLst>
              <a:ext uri="{FF2B5EF4-FFF2-40B4-BE49-F238E27FC236}">
                <a16:creationId xmlns:a16="http://schemas.microsoft.com/office/drawing/2014/main" id="{849518A1-60D1-C10A-0719-5C3EB27D9FEC}"/>
              </a:ext>
            </a:extLst>
          </p:cNvPr>
          <p:cNvPicPr>
            <a:picLocks noChangeAspect="1"/>
          </p:cNvPicPr>
          <p:nvPr/>
        </p:nvPicPr>
        <p:blipFill>
          <a:blip r:embed="rId3"/>
          <a:srcRect l="6669" r="32454" b="-1"/>
          <a:stretch/>
        </p:blipFill>
        <p:spPr>
          <a:xfrm>
            <a:off x="20" y="10"/>
            <a:ext cx="6094799" cy="6857990"/>
          </a:xfrm>
          <a:prstGeom prst="rect">
            <a:avLst/>
          </a:prstGeom>
        </p:spPr>
      </p:pic>
      <p:sp>
        <p:nvSpPr>
          <p:cNvPr id="3" name="Content Placeholder 2"/>
          <p:cNvSpPr>
            <a:spLocks noGrp="1"/>
          </p:cNvSpPr>
          <p:nvPr>
            <p:ph idx="1"/>
          </p:nvPr>
        </p:nvSpPr>
        <p:spPr>
          <a:xfrm>
            <a:off x="6420463" y="1447800"/>
            <a:ext cx="4572002" cy="4871113"/>
          </a:xfrm>
        </p:spPr>
        <p:txBody>
          <a:bodyPr>
            <a:normAutofit/>
          </a:bodyPr>
          <a:lstStyle/>
          <a:p>
            <a:r>
              <a:rPr lang="en-GB" sz="2400" dirty="0"/>
              <a:t>The ANS is composed of </a:t>
            </a:r>
            <a:r>
              <a:rPr lang="en-GB" sz="2400" dirty="0">
                <a:solidFill>
                  <a:srgbClr val="C00000"/>
                </a:solidFill>
              </a:rPr>
              <a:t>two</a:t>
            </a:r>
            <a:r>
              <a:rPr lang="en-GB" sz="2400" dirty="0"/>
              <a:t> main branches—the sympathetic nervous system </a:t>
            </a:r>
            <a:r>
              <a:rPr lang="en-GB" sz="2400" dirty="0">
                <a:solidFill>
                  <a:srgbClr val="C00000"/>
                </a:solidFill>
              </a:rPr>
              <a:t>(SNS) </a:t>
            </a:r>
            <a:r>
              <a:rPr lang="en-GB" sz="2400" dirty="0"/>
              <a:t>and the parasympathetic nervous system </a:t>
            </a:r>
            <a:r>
              <a:rPr lang="en-GB" sz="2400" dirty="0">
                <a:solidFill>
                  <a:srgbClr val="C00000"/>
                </a:solidFill>
              </a:rPr>
              <a:t>(PNS)—</a:t>
            </a:r>
            <a:r>
              <a:rPr lang="en-GB" sz="2400" dirty="0"/>
              <a:t>that work together to maintain homeostasis within the body.</a:t>
            </a:r>
          </a:p>
          <a:p>
            <a:r>
              <a:rPr lang="en-GB" sz="2400" dirty="0"/>
              <a:t> However, trauma can disrupt this balance, leading to chronic states of hyper- or hypo-arousal.</a:t>
            </a:r>
          </a:p>
        </p:txBody>
      </p:sp>
    </p:spTree>
    <p:extLst>
      <p:ext uri="{BB962C8B-B14F-4D97-AF65-F5344CB8AC3E}">
        <p14:creationId xmlns:p14="http://schemas.microsoft.com/office/powerpoint/2010/main" val="19956090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FAD9A-F952-691E-919E-78DB8F4B540D}"/>
              </a:ext>
            </a:extLst>
          </p:cNvPr>
          <p:cNvSpPr>
            <a:spLocks noGrp="1"/>
          </p:cNvSpPr>
          <p:nvPr>
            <p:ph type="title"/>
          </p:nvPr>
        </p:nvSpPr>
        <p:spPr>
          <a:xfrm>
            <a:off x="1261872" y="365760"/>
            <a:ext cx="9692640" cy="701040"/>
          </a:xfrm>
        </p:spPr>
        <p:txBody>
          <a:bodyPr/>
          <a:lstStyle/>
          <a:p>
            <a:r>
              <a:rPr lang="en-GB" dirty="0"/>
              <a:t>How trauma affects the ANS</a:t>
            </a:r>
          </a:p>
        </p:txBody>
      </p:sp>
      <p:sp>
        <p:nvSpPr>
          <p:cNvPr id="3" name="Content Placeholder 2">
            <a:extLst>
              <a:ext uri="{FF2B5EF4-FFF2-40B4-BE49-F238E27FC236}">
                <a16:creationId xmlns:a16="http://schemas.microsoft.com/office/drawing/2014/main" id="{C42879F4-FF72-B0B2-5053-B183C93DA22A}"/>
              </a:ext>
            </a:extLst>
          </p:cNvPr>
          <p:cNvSpPr>
            <a:spLocks noGrp="1"/>
          </p:cNvSpPr>
          <p:nvPr>
            <p:ph idx="1"/>
          </p:nvPr>
        </p:nvSpPr>
        <p:spPr>
          <a:xfrm>
            <a:off x="304800" y="1066800"/>
            <a:ext cx="10896600" cy="5425440"/>
          </a:xfrm>
        </p:spPr>
        <p:txBody>
          <a:bodyPr>
            <a:normAutofit lnSpcReduction="10000"/>
          </a:bodyPr>
          <a:lstStyle/>
          <a:p>
            <a:r>
              <a:rPr lang="en-GB" dirty="0"/>
              <a:t>The Sympathetic Nervous System (SNS) Activates the "Fight-or-Flight" Response: when faced with perceived threats or danger. </a:t>
            </a:r>
          </a:p>
          <a:p>
            <a:r>
              <a:rPr lang="en-GB" dirty="0"/>
              <a:t>In traumatic situations, the SNS goes into overdrive to prepare the body to fight, flee, or freeze in response to the danger.</a:t>
            </a:r>
          </a:p>
          <a:p>
            <a:r>
              <a:rPr lang="en-GB" dirty="0"/>
              <a:t>Chronic Hyperarousal: After trauma, the SNS may remain overactive, even when there is no immediate threat</a:t>
            </a:r>
          </a:p>
          <a:p>
            <a:r>
              <a:rPr lang="en-GB" dirty="0"/>
              <a:t>Trauma survivors may experience SNS activation when exposed to triggers that remind them of the traumatic event. This can lead to panic attacks, sweating, rapid heartbeat, and a sense of being overwhelmed.</a:t>
            </a:r>
          </a:p>
          <a:p>
            <a:r>
              <a:rPr lang="en-GB" dirty="0"/>
              <a:t>"Rest-and-Digest" Response: The PNS is responsible for calming the body after a threat has passed. It helps the body return to a state of rest, lower heart rate, and promote recovery processes.</a:t>
            </a:r>
          </a:p>
          <a:p>
            <a:r>
              <a:rPr lang="en-GB" dirty="0"/>
              <a:t>In cases of extreme or prolonged trauma, the PNS can become overactive, leading to a "freeze" response or a state of </a:t>
            </a:r>
            <a:r>
              <a:rPr lang="en-GB" dirty="0" err="1"/>
              <a:t>hypoarousal</a:t>
            </a:r>
            <a:r>
              <a:rPr lang="en-GB" dirty="0"/>
              <a:t>. This response may manifest as:</a:t>
            </a:r>
          </a:p>
          <a:p>
            <a:r>
              <a:rPr lang="en-GB" dirty="0"/>
              <a:t>Numbness, dissociation, or feeling disconnected from reality.</a:t>
            </a:r>
          </a:p>
          <a:p>
            <a:r>
              <a:rPr lang="en-GB" dirty="0"/>
              <a:t>Fatigue, depression, and a sense of "shutting down."</a:t>
            </a:r>
          </a:p>
          <a:p>
            <a:endParaRPr lang="en-GB" dirty="0"/>
          </a:p>
        </p:txBody>
      </p:sp>
    </p:spTree>
    <p:extLst>
      <p:ext uri="{BB962C8B-B14F-4D97-AF65-F5344CB8AC3E}">
        <p14:creationId xmlns:p14="http://schemas.microsoft.com/office/powerpoint/2010/main" val="9594757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State 1 – mild stress</a:t>
            </a:r>
          </a:p>
        </p:txBody>
      </p:sp>
      <p:sp>
        <p:nvSpPr>
          <p:cNvPr id="3" name="Content Placeholder 2"/>
          <p:cNvSpPr>
            <a:spLocks noGrp="1"/>
          </p:cNvSpPr>
          <p:nvPr>
            <p:ph sz="half" idx="1"/>
          </p:nvPr>
        </p:nvSpPr>
        <p:spPr/>
        <p:txBody>
          <a:bodyPr>
            <a:normAutofit/>
          </a:bodyPr>
          <a:lstStyle/>
          <a:p>
            <a:r>
              <a:rPr lang="en-GB" sz="2000" dirty="0"/>
              <a:t>Increases energy</a:t>
            </a:r>
          </a:p>
          <a:p>
            <a:r>
              <a:rPr lang="en-GB" sz="2000" dirty="0"/>
              <a:t>Fear</a:t>
            </a:r>
          </a:p>
          <a:p>
            <a:r>
              <a:rPr lang="en-GB" sz="2000" dirty="0"/>
              <a:t>Anxiety</a:t>
            </a:r>
          </a:p>
          <a:p>
            <a:r>
              <a:rPr lang="en-GB" sz="2000" dirty="0"/>
              <a:t>Anger</a:t>
            </a:r>
          </a:p>
          <a:p>
            <a:r>
              <a:rPr lang="en-GB" sz="2000" dirty="0"/>
              <a:t>Hyper-alertness</a:t>
            </a:r>
          </a:p>
          <a:p>
            <a:r>
              <a:rPr lang="en-GB" sz="2000" dirty="0"/>
              <a:t>Excitement</a:t>
            </a:r>
          </a:p>
          <a:p>
            <a:r>
              <a:rPr lang="en-GB" sz="2000" dirty="0"/>
              <a:t>Irritability</a:t>
            </a:r>
          </a:p>
          <a:p>
            <a:r>
              <a:rPr lang="en-GB" sz="2000" dirty="0"/>
              <a:t>Increased heart-rate and breathing</a:t>
            </a:r>
          </a:p>
        </p:txBody>
      </p:sp>
      <p:sp>
        <p:nvSpPr>
          <p:cNvPr id="4" name="Content Placeholder 3"/>
          <p:cNvSpPr>
            <a:spLocks noGrp="1"/>
          </p:cNvSpPr>
          <p:nvPr>
            <p:ph sz="half" idx="2"/>
          </p:nvPr>
        </p:nvSpPr>
        <p:spPr/>
        <p:txBody>
          <a:bodyPr/>
          <a:lstStyle/>
          <a:p>
            <a:r>
              <a:rPr lang="en-GB" sz="2000" dirty="0"/>
              <a:t>Insomnia</a:t>
            </a:r>
          </a:p>
          <a:p>
            <a:r>
              <a:rPr lang="en-GB" sz="2000" dirty="0"/>
              <a:t>Speedy thoughts</a:t>
            </a:r>
          </a:p>
          <a:p>
            <a:r>
              <a:rPr lang="en-GB" sz="2000" dirty="0"/>
              <a:t>Somatic tension</a:t>
            </a:r>
          </a:p>
          <a:p>
            <a:r>
              <a:rPr lang="en-GB" sz="2000" dirty="0"/>
              <a:t>Restlessness</a:t>
            </a:r>
          </a:p>
          <a:p>
            <a:r>
              <a:rPr lang="en-GB" sz="2000" dirty="0"/>
              <a:t>Feeling nervous</a:t>
            </a:r>
          </a:p>
          <a:p>
            <a:endParaRPr lang="en-GB" dirty="0"/>
          </a:p>
        </p:txBody>
      </p:sp>
      <p:pic>
        <p:nvPicPr>
          <p:cNvPr id="5" name="Picture 4">
            <a:extLst>
              <a:ext uri="{FF2B5EF4-FFF2-40B4-BE49-F238E27FC236}">
                <a16:creationId xmlns:a16="http://schemas.microsoft.com/office/drawing/2014/main" id="{5B98D2DB-3DF3-7923-452A-BE169958D560}"/>
              </a:ext>
            </a:extLst>
          </p:cNvPr>
          <p:cNvPicPr>
            <a:picLocks noChangeAspect="1"/>
          </p:cNvPicPr>
          <p:nvPr/>
        </p:nvPicPr>
        <p:blipFill>
          <a:blip r:embed="rId3"/>
          <a:stretch>
            <a:fillRect/>
          </a:stretch>
        </p:blipFill>
        <p:spPr>
          <a:xfrm>
            <a:off x="8524113" y="4114800"/>
            <a:ext cx="2466975" cy="1847850"/>
          </a:xfrm>
          <a:prstGeom prst="rect">
            <a:avLst/>
          </a:prstGeom>
          <a:ln>
            <a:solidFill>
              <a:schemeClr val="accent1"/>
            </a:solidFill>
          </a:ln>
        </p:spPr>
      </p:pic>
    </p:spTree>
    <p:extLst>
      <p:ext uri="{BB962C8B-B14F-4D97-AF65-F5344CB8AC3E}">
        <p14:creationId xmlns:p14="http://schemas.microsoft.com/office/powerpoint/2010/main" val="18051151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20464" y="539087"/>
            <a:ext cx="4534047" cy="1584895"/>
          </a:xfrm>
        </p:spPr>
        <p:txBody>
          <a:bodyPr>
            <a:normAutofit/>
          </a:bodyPr>
          <a:lstStyle/>
          <a:p>
            <a:r>
              <a:rPr lang="en-GB" sz="4100"/>
              <a:t>Threat reduction for wild mammals</a:t>
            </a:r>
          </a:p>
        </p:txBody>
      </p:sp>
      <p:pic>
        <p:nvPicPr>
          <p:cNvPr id="4" name="Picture 3"/>
          <p:cNvPicPr>
            <a:picLocks noChangeAspect="1"/>
          </p:cNvPicPr>
          <p:nvPr/>
        </p:nvPicPr>
        <p:blipFill>
          <a:blip r:embed="rId3"/>
          <a:srcRect l="19429" r="22804"/>
          <a:stretch/>
        </p:blipFill>
        <p:spPr>
          <a:xfrm>
            <a:off x="20" y="10"/>
            <a:ext cx="6094799" cy="6857990"/>
          </a:xfrm>
          <a:prstGeom prst="rect">
            <a:avLst/>
          </a:prstGeom>
        </p:spPr>
      </p:pic>
      <p:sp>
        <p:nvSpPr>
          <p:cNvPr id="3" name="Content Placeholder 2"/>
          <p:cNvSpPr>
            <a:spLocks noGrp="1"/>
          </p:cNvSpPr>
          <p:nvPr>
            <p:ph idx="1"/>
          </p:nvPr>
        </p:nvSpPr>
        <p:spPr>
          <a:xfrm>
            <a:off x="6420463" y="2438399"/>
            <a:ext cx="4572002" cy="3880514"/>
          </a:xfrm>
        </p:spPr>
        <p:txBody>
          <a:bodyPr>
            <a:normAutofit/>
          </a:bodyPr>
          <a:lstStyle/>
          <a:p>
            <a:r>
              <a:rPr lang="en-GB" sz="2000" dirty="0"/>
              <a:t>When the threat has passed</a:t>
            </a:r>
          </a:p>
          <a:p>
            <a:r>
              <a:rPr lang="en-GB" sz="2000" dirty="0"/>
              <a:t>They will find somewhere calm to rest</a:t>
            </a:r>
          </a:p>
          <a:p>
            <a:r>
              <a:rPr lang="en-GB" sz="2000" dirty="0"/>
              <a:t>They go back to the somatic state they were in when the threat occurred</a:t>
            </a:r>
          </a:p>
          <a:p>
            <a:r>
              <a:rPr lang="en-GB" sz="2000" dirty="0"/>
              <a:t>The symptoms increase in severity and then leave.</a:t>
            </a:r>
          </a:p>
          <a:p>
            <a:r>
              <a:rPr lang="en-GB" sz="2000" dirty="0"/>
              <a:t>Almost all wild animals </a:t>
            </a:r>
            <a:r>
              <a:rPr lang="en-GB" sz="2000" dirty="0">
                <a:solidFill>
                  <a:srgbClr val="C00000"/>
                </a:solidFill>
              </a:rPr>
              <a:t>DO NOT STAY TRAUMATISED</a:t>
            </a:r>
          </a:p>
        </p:txBody>
      </p:sp>
    </p:spTree>
    <p:extLst>
      <p:ext uri="{BB962C8B-B14F-4D97-AF65-F5344CB8AC3E}">
        <p14:creationId xmlns:p14="http://schemas.microsoft.com/office/powerpoint/2010/main" val="10415275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6091428" cy="1325562"/>
          </a:xfrm>
        </p:spPr>
        <p:txBody>
          <a:bodyPr>
            <a:normAutofit/>
          </a:bodyPr>
          <a:lstStyle/>
          <a:p>
            <a:r>
              <a:rPr lang="en-GB" dirty="0"/>
              <a:t>Human reaction</a:t>
            </a:r>
          </a:p>
        </p:txBody>
      </p:sp>
      <p:sp>
        <p:nvSpPr>
          <p:cNvPr id="3" name="Content Placeholder 2"/>
          <p:cNvSpPr>
            <a:spLocks noGrp="1"/>
          </p:cNvSpPr>
          <p:nvPr>
            <p:ph idx="1"/>
          </p:nvPr>
        </p:nvSpPr>
        <p:spPr>
          <a:xfrm>
            <a:off x="1261872" y="2005739"/>
            <a:ext cx="6091428" cy="4174398"/>
          </a:xfrm>
        </p:spPr>
        <p:txBody>
          <a:bodyPr>
            <a:normAutofit/>
          </a:bodyPr>
          <a:lstStyle/>
          <a:p>
            <a:r>
              <a:rPr lang="en-GB" sz="2000" dirty="0"/>
              <a:t>With humans we move into that activated state, but we</a:t>
            </a:r>
          </a:p>
          <a:p>
            <a:r>
              <a:rPr lang="en-GB" sz="2000" dirty="0">
                <a:solidFill>
                  <a:srgbClr val="C00000"/>
                </a:solidFill>
              </a:rPr>
              <a:t>ALMOST ALWAYS INTERRUPT THE PROCESS</a:t>
            </a:r>
          </a:p>
          <a:p>
            <a:r>
              <a:rPr lang="en-GB" sz="2000" dirty="0"/>
              <a:t>Because:</a:t>
            </a:r>
          </a:p>
          <a:p>
            <a:r>
              <a:rPr lang="en-GB" sz="2000" dirty="0"/>
              <a:t>We don't understand what is happening</a:t>
            </a:r>
          </a:p>
          <a:p>
            <a:r>
              <a:rPr lang="en-GB" sz="2000" dirty="0"/>
              <a:t>It feels worse before it feels better</a:t>
            </a:r>
          </a:p>
          <a:p>
            <a:r>
              <a:rPr lang="en-GB" sz="2000" dirty="0"/>
              <a:t>We have a big frontal lobe!</a:t>
            </a:r>
          </a:p>
        </p:txBody>
      </p:sp>
      <p:pic>
        <p:nvPicPr>
          <p:cNvPr id="5" name="Picture 4" descr="Red toy person in front of two lines of white figures">
            <a:extLst>
              <a:ext uri="{FF2B5EF4-FFF2-40B4-BE49-F238E27FC236}">
                <a16:creationId xmlns:a16="http://schemas.microsoft.com/office/drawing/2014/main" id="{EF059ADB-6766-FA36-AE69-6D17D3A9EF19}"/>
              </a:ext>
            </a:extLst>
          </p:cNvPr>
          <p:cNvPicPr>
            <a:picLocks noChangeAspect="1"/>
          </p:cNvPicPr>
          <p:nvPr/>
        </p:nvPicPr>
        <p:blipFill>
          <a:blip r:embed="rId3"/>
          <a:srcRect l="34885" r="31030"/>
          <a:stretch/>
        </p:blipFill>
        <p:spPr>
          <a:xfrm>
            <a:off x="7737169" y="10"/>
            <a:ext cx="3555205" cy="6857990"/>
          </a:xfrm>
          <a:prstGeom prst="rect">
            <a:avLst/>
          </a:prstGeom>
        </p:spPr>
      </p:pic>
    </p:spTree>
    <p:extLst>
      <p:ext uri="{BB962C8B-B14F-4D97-AF65-F5344CB8AC3E}">
        <p14:creationId xmlns:p14="http://schemas.microsoft.com/office/powerpoint/2010/main" val="396337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20464" y="539087"/>
            <a:ext cx="4534047" cy="1584895"/>
          </a:xfrm>
        </p:spPr>
        <p:txBody>
          <a:bodyPr>
            <a:normAutofit/>
          </a:bodyPr>
          <a:lstStyle/>
          <a:p>
            <a:r>
              <a:rPr lang="en-GB" sz="3400" dirty="0"/>
              <a:t>How do we interrupt or stop the process?</a:t>
            </a:r>
          </a:p>
        </p:txBody>
      </p:sp>
      <p:pic>
        <p:nvPicPr>
          <p:cNvPr id="4" name="Picture 3"/>
          <p:cNvPicPr>
            <a:picLocks noChangeAspect="1"/>
          </p:cNvPicPr>
          <p:nvPr/>
        </p:nvPicPr>
        <p:blipFill>
          <a:blip r:embed="rId3"/>
          <a:srcRect l="18995" r="21906"/>
          <a:stretch/>
        </p:blipFill>
        <p:spPr>
          <a:xfrm>
            <a:off x="20" y="10"/>
            <a:ext cx="6094799" cy="6857990"/>
          </a:xfrm>
          <a:prstGeom prst="rect">
            <a:avLst/>
          </a:prstGeom>
        </p:spPr>
      </p:pic>
      <p:sp>
        <p:nvSpPr>
          <p:cNvPr id="3" name="Content Placeholder 2"/>
          <p:cNvSpPr>
            <a:spLocks noGrp="1"/>
          </p:cNvSpPr>
          <p:nvPr>
            <p:ph idx="1"/>
          </p:nvPr>
        </p:nvSpPr>
        <p:spPr>
          <a:xfrm>
            <a:off x="6420463" y="2438399"/>
            <a:ext cx="4572002" cy="3880514"/>
          </a:xfrm>
        </p:spPr>
        <p:txBody>
          <a:bodyPr>
            <a:normAutofit/>
          </a:bodyPr>
          <a:lstStyle/>
          <a:p>
            <a:r>
              <a:rPr lang="en-GB" sz="2000" dirty="0"/>
              <a:t>We distract </a:t>
            </a:r>
          </a:p>
          <a:p>
            <a:r>
              <a:rPr lang="en-GB" sz="2000" dirty="0"/>
              <a:t>Movement</a:t>
            </a:r>
          </a:p>
          <a:p>
            <a:r>
              <a:rPr lang="en-GB" sz="2000" dirty="0"/>
              <a:t>Mental engagement</a:t>
            </a:r>
          </a:p>
          <a:p>
            <a:r>
              <a:rPr lang="en-GB" sz="2000" dirty="0"/>
              <a:t>Substances </a:t>
            </a:r>
          </a:p>
        </p:txBody>
      </p:sp>
    </p:spTree>
    <p:extLst>
      <p:ext uri="{BB962C8B-B14F-4D97-AF65-F5344CB8AC3E}">
        <p14:creationId xmlns:p14="http://schemas.microsoft.com/office/powerpoint/2010/main" val="1153135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State 2 - high stress symptoms</a:t>
            </a:r>
          </a:p>
        </p:txBody>
      </p:sp>
      <p:sp>
        <p:nvSpPr>
          <p:cNvPr id="3" name="Content Placeholder 2"/>
          <p:cNvSpPr>
            <a:spLocks noGrp="1"/>
          </p:cNvSpPr>
          <p:nvPr>
            <p:ph sz="half" idx="1"/>
          </p:nvPr>
        </p:nvSpPr>
        <p:spPr/>
        <p:txBody>
          <a:bodyPr>
            <a:normAutofit/>
          </a:bodyPr>
          <a:lstStyle/>
          <a:p>
            <a:r>
              <a:rPr lang="en-GB" sz="2000" dirty="0"/>
              <a:t>Panic</a:t>
            </a:r>
          </a:p>
          <a:p>
            <a:r>
              <a:rPr lang="en-GB" sz="2000" dirty="0"/>
              <a:t>Hyperventilation</a:t>
            </a:r>
          </a:p>
          <a:p>
            <a:r>
              <a:rPr lang="en-GB" sz="2000" dirty="0"/>
              <a:t>Heart racing</a:t>
            </a:r>
          </a:p>
          <a:p>
            <a:r>
              <a:rPr lang="en-GB" sz="2000" dirty="0"/>
              <a:t>Sweating</a:t>
            </a:r>
          </a:p>
          <a:p>
            <a:r>
              <a:rPr lang="en-GB" sz="2000" dirty="0"/>
              <a:t>Shaking, trembling</a:t>
            </a:r>
          </a:p>
          <a:p>
            <a:r>
              <a:rPr lang="en-GB" sz="2000" dirty="0"/>
              <a:t>Rage</a:t>
            </a:r>
          </a:p>
        </p:txBody>
      </p:sp>
      <p:sp>
        <p:nvSpPr>
          <p:cNvPr id="4" name="Content Placeholder 3"/>
          <p:cNvSpPr>
            <a:spLocks noGrp="1"/>
          </p:cNvSpPr>
          <p:nvPr>
            <p:ph sz="half" idx="2"/>
          </p:nvPr>
        </p:nvSpPr>
        <p:spPr/>
        <p:txBody>
          <a:bodyPr>
            <a:normAutofit/>
          </a:bodyPr>
          <a:lstStyle/>
          <a:p>
            <a:r>
              <a:rPr lang="en-GB" sz="2000" dirty="0"/>
              <a:t>Terror</a:t>
            </a:r>
          </a:p>
          <a:p>
            <a:r>
              <a:rPr lang="en-GB" sz="2000" dirty="0"/>
              <a:t>Maximum performance</a:t>
            </a:r>
          </a:p>
          <a:p>
            <a:r>
              <a:rPr lang="en-GB" sz="2000" dirty="0"/>
              <a:t>Very fast thoughts</a:t>
            </a:r>
          </a:p>
          <a:p>
            <a:r>
              <a:rPr lang="en-GB" sz="2000" dirty="0"/>
              <a:t>Does not and cannot last long.</a:t>
            </a:r>
          </a:p>
        </p:txBody>
      </p:sp>
      <p:pic>
        <p:nvPicPr>
          <p:cNvPr id="5" name="Picture 4">
            <a:extLst>
              <a:ext uri="{FF2B5EF4-FFF2-40B4-BE49-F238E27FC236}">
                <a16:creationId xmlns:a16="http://schemas.microsoft.com/office/drawing/2014/main" id="{86616C2D-44D3-9A6F-2A09-CD3187816607}"/>
              </a:ext>
            </a:extLst>
          </p:cNvPr>
          <p:cNvPicPr>
            <a:picLocks noChangeAspect="1"/>
          </p:cNvPicPr>
          <p:nvPr/>
        </p:nvPicPr>
        <p:blipFill>
          <a:blip r:embed="rId3"/>
          <a:stretch>
            <a:fillRect/>
          </a:stretch>
        </p:blipFill>
        <p:spPr>
          <a:xfrm>
            <a:off x="4343400" y="4004468"/>
            <a:ext cx="2466975" cy="1847850"/>
          </a:xfrm>
          <a:prstGeom prst="rect">
            <a:avLst/>
          </a:prstGeom>
          <a:ln>
            <a:solidFill>
              <a:schemeClr val="accent1"/>
            </a:solidFill>
          </a:ln>
        </p:spPr>
      </p:pic>
    </p:spTree>
    <p:extLst>
      <p:ext uri="{BB962C8B-B14F-4D97-AF65-F5344CB8AC3E}">
        <p14:creationId xmlns:p14="http://schemas.microsoft.com/office/powerpoint/2010/main" val="15211969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Stress and trauma</a:t>
            </a:r>
          </a:p>
        </p:txBody>
      </p:sp>
      <p:sp>
        <p:nvSpPr>
          <p:cNvPr id="3" name="Content Placeholder 2"/>
          <p:cNvSpPr>
            <a:spLocks noGrp="1"/>
          </p:cNvSpPr>
          <p:nvPr>
            <p:ph sz="half" idx="1"/>
          </p:nvPr>
        </p:nvSpPr>
        <p:spPr/>
        <p:txBody>
          <a:bodyPr>
            <a:normAutofit/>
          </a:bodyPr>
          <a:lstStyle/>
          <a:p>
            <a:r>
              <a:rPr lang="en-GB" sz="2000" dirty="0"/>
              <a:t>Fighting and flight</a:t>
            </a:r>
          </a:p>
          <a:p>
            <a:r>
              <a:rPr lang="en-GB" sz="2000" dirty="0"/>
              <a:t>No dissociation so far</a:t>
            </a:r>
          </a:p>
          <a:p>
            <a:r>
              <a:rPr lang="en-GB" sz="2000" dirty="0"/>
              <a:t>Sympathetic branch of the ANS</a:t>
            </a:r>
          </a:p>
          <a:p>
            <a:endParaRPr lang="en-GB" sz="2000" dirty="0"/>
          </a:p>
          <a:p>
            <a:r>
              <a:rPr lang="en-GB" sz="2000" dirty="0"/>
              <a:t>When the threat increases to such a level that we don't think we will make it, a parasympathetic response occurs and the body goes into shut down.</a:t>
            </a:r>
          </a:p>
        </p:txBody>
      </p:sp>
      <p:pic>
        <p:nvPicPr>
          <p:cNvPr id="5" name="Content Placeholder 4"/>
          <p:cNvPicPr>
            <a:picLocks noGrp="1" noChangeAspect="1"/>
          </p:cNvPicPr>
          <p:nvPr>
            <p:ph sz="half" idx="2"/>
          </p:nvPr>
        </p:nvPicPr>
        <p:blipFill>
          <a:blip r:embed="rId3"/>
          <a:stretch>
            <a:fillRect/>
          </a:stretch>
        </p:blipFill>
        <p:spPr>
          <a:xfrm>
            <a:off x="6108192" y="1914411"/>
            <a:ext cx="4481512" cy="3102585"/>
          </a:xfrm>
        </p:spPr>
      </p:pic>
    </p:spTree>
    <p:extLst>
      <p:ext uri="{BB962C8B-B14F-4D97-AF65-F5344CB8AC3E}">
        <p14:creationId xmlns:p14="http://schemas.microsoft.com/office/powerpoint/2010/main" val="20247951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State 3: moderate trauma</a:t>
            </a:r>
          </a:p>
        </p:txBody>
      </p:sp>
      <p:sp>
        <p:nvSpPr>
          <p:cNvPr id="3" name="Content Placeholder 2"/>
          <p:cNvSpPr>
            <a:spLocks noGrp="1"/>
          </p:cNvSpPr>
          <p:nvPr>
            <p:ph sz="half" idx="1"/>
          </p:nvPr>
        </p:nvSpPr>
        <p:spPr/>
        <p:txBody>
          <a:bodyPr>
            <a:normAutofit/>
          </a:bodyPr>
          <a:lstStyle/>
          <a:p>
            <a:r>
              <a:rPr lang="en-GB" sz="2000" dirty="0"/>
              <a:t>Lethargy</a:t>
            </a:r>
          </a:p>
          <a:p>
            <a:r>
              <a:rPr lang="en-GB" sz="2000" dirty="0"/>
              <a:t>Sleepiness</a:t>
            </a:r>
          </a:p>
          <a:p>
            <a:r>
              <a:rPr lang="en-GB" sz="2000" dirty="0"/>
              <a:t>Heaviness</a:t>
            </a:r>
          </a:p>
          <a:p>
            <a:r>
              <a:rPr lang="en-GB" sz="2000" dirty="0"/>
              <a:t>Collapsed posture</a:t>
            </a:r>
          </a:p>
          <a:p>
            <a:r>
              <a:rPr lang="en-GB" sz="2000" dirty="0"/>
              <a:t>Feeling cold</a:t>
            </a:r>
          </a:p>
        </p:txBody>
      </p:sp>
      <p:sp>
        <p:nvSpPr>
          <p:cNvPr id="4" name="Content Placeholder 3"/>
          <p:cNvSpPr>
            <a:spLocks noGrp="1"/>
          </p:cNvSpPr>
          <p:nvPr>
            <p:ph sz="half" idx="2"/>
          </p:nvPr>
        </p:nvSpPr>
        <p:spPr/>
        <p:txBody>
          <a:bodyPr>
            <a:normAutofit/>
          </a:bodyPr>
          <a:lstStyle/>
          <a:p>
            <a:r>
              <a:rPr lang="en-GB" sz="2000" dirty="0"/>
              <a:t>Nausea</a:t>
            </a:r>
          </a:p>
          <a:p>
            <a:r>
              <a:rPr lang="en-GB" sz="2000" dirty="0"/>
              <a:t>Confusion</a:t>
            </a:r>
          </a:p>
          <a:p>
            <a:r>
              <a:rPr lang="en-GB" sz="2000" dirty="0"/>
              <a:t>Slow thinking</a:t>
            </a:r>
          </a:p>
          <a:p>
            <a:r>
              <a:rPr lang="en-GB" sz="2000" dirty="0"/>
              <a:t>Hopelessness</a:t>
            </a:r>
          </a:p>
        </p:txBody>
      </p:sp>
      <p:pic>
        <p:nvPicPr>
          <p:cNvPr id="5" name="Picture 4">
            <a:extLst>
              <a:ext uri="{FF2B5EF4-FFF2-40B4-BE49-F238E27FC236}">
                <a16:creationId xmlns:a16="http://schemas.microsoft.com/office/drawing/2014/main" id="{802BC94E-691F-3465-936D-8EE054348A92}"/>
              </a:ext>
            </a:extLst>
          </p:cNvPr>
          <p:cNvPicPr>
            <a:picLocks noChangeAspect="1"/>
          </p:cNvPicPr>
          <p:nvPr/>
        </p:nvPicPr>
        <p:blipFill>
          <a:blip r:embed="rId3"/>
          <a:stretch>
            <a:fillRect/>
          </a:stretch>
        </p:blipFill>
        <p:spPr>
          <a:xfrm>
            <a:off x="3982595" y="3886200"/>
            <a:ext cx="2466975" cy="1847850"/>
          </a:xfrm>
          <a:prstGeom prst="rect">
            <a:avLst/>
          </a:prstGeom>
          <a:ln>
            <a:solidFill>
              <a:schemeClr val="accent1"/>
            </a:solidFill>
          </a:ln>
        </p:spPr>
      </p:pic>
    </p:spTree>
    <p:extLst>
      <p:ext uri="{BB962C8B-B14F-4D97-AF65-F5344CB8AC3E}">
        <p14:creationId xmlns:p14="http://schemas.microsoft.com/office/powerpoint/2010/main" val="5780115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261872" y="365760"/>
            <a:ext cx="9692640" cy="1325562"/>
          </a:xfrm>
        </p:spPr>
        <p:txBody>
          <a:bodyPr vert="horz" lIns="91440" tIns="45720" rIns="91440" bIns="45720" rtlCol="0" anchor="b">
            <a:normAutofit/>
          </a:bodyPr>
          <a:lstStyle/>
          <a:p>
            <a:r>
              <a:rPr lang="en-US"/>
              <a:t>State 4: severe trauma or dissociation</a:t>
            </a:r>
          </a:p>
        </p:txBody>
      </p:sp>
      <p:sp>
        <p:nvSpPr>
          <p:cNvPr id="3" name="Content Placeholder 2"/>
          <p:cNvSpPr>
            <a:spLocks noGrp="1"/>
          </p:cNvSpPr>
          <p:nvPr>
            <p:ph sz="half" idx="1"/>
          </p:nvPr>
        </p:nvSpPr>
        <p:spPr>
          <a:xfrm>
            <a:off x="1261873" y="1933575"/>
            <a:ext cx="5649579" cy="4246562"/>
          </a:xfrm>
        </p:spPr>
        <p:txBody>
          <a:bodyPr vert="horz" lIns="91440" tIns="45720" rIns="91440" bIns="45720" rtlCol="0">
            <a:normAutofit/>
          </a:bodyPr>
          <a:lstStyle/>
          <a:p>
            <a:r>
              <a:rPr lang="en-US" sz="2000" dirty="0"/>
              <a:t>Blank effect</a:t>
            </a:r>
          </a:p>
          <a:p>
            <a:r>
              <a:rPr lang="en-US" sz="2000" dirty="0"/>
              <a:t>Numbness</a:t>
            </a:r>
          </a:p>
          <a:p>
            <a:r>
              <a:rPr lang="en-US" sz="2000" dirty="0"/>
              <a:t>Slackness</a:t>
            </a:r>
          </a:p>
          <a:p>
            <a:r>
              <a:rPr lang="en-US" sz="2000" dirty="0"/>
              <a:t>Feelings of unreality</a:t>
            </a:r>
          </a:p>
          <a:p>
            <a:r>
              <a:rPr lang="en-US" sz="2000" dirty="0"/>
              <a:t>Complete dissociation</a:t>
            </a:r>
          </a:p>
        </p:txBody>
      </p:sp>
      <p:pic>
        <p:nvPicPr>
          <p:cNvPr id="5" name="Content Placeholder 4"/>
          <p:cNvPicPr>
            <a:picLocks noGrp="1" noChangeAspect="1"/>
          </p:cNvPicPr>
          <p:nvPr>
            <p:ph sz="half" idx="2"/>
          </p:nvPr>
        </p:nvPicPr>
        <p:blipFill>
          <a:blip r:embed="rId3"/>
          <a:srcRect l="22829"/>
          <a:stretch/>
        </p:blipFill>
        <p:spPr>
          <a:xfrm>
            <a:off x="7449835" y="1933575"/>
            <a:ext cx="3304622" cy="3639872"/>
          </a:xfrm>
          <a:prstGeom prst="rect">
            <a:avLst/>
          </a:prstGeom>
        </p:spPr>
      </p:pic>
    </p:spTree>
    <p:extLst>
      <p:ext uri="{BB962C8B-B14F-4D97-AF65-F5344CB8AC3E}">
        <p14:creationId xmlns:p14="http://schemas.microsoft.com/office/powerpoint/2010/main" val="5190136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420464" y="539087"/>
            <a:ext cx="4534047" cy="1584895"/>
          </a:xfrm>
        </p:spPr>
        <p:txBody>
          <a:bodyPr vert="horz" lIns="91440" tIns="45720" rIns="91440" bIns="45720" rtlCol="0" anchor="b">
            <a:normAutofit/>
          </a:bodyPr>
          <a:lstStyle/>
          <a:p>
            <a:r>
              <a:rPr lang="en-US"/>
              <a:t>The healing process</a:t>
            </a:r>
          </a:p>
        </p:txBody>
      </p:sp>
      <p:pic>
        <p:nvPicPr>
          <p:cNvPr id="10" name="Content Placeholder 9"/>
          <p:cNvPicPr>
            <a:picLocks noGrp="1" noChangeAspect="1"/>
          </p:cNvPicPr>
          <p:nvPr>
            <p:ph sz="half" idx="2"/>
          </p:nvPr>
        </p:nvPicPr>
        <p:blipFill>
          <a:blip r:embed="rId3">
            <a:extLst>
              <a:ext uri="{28A0092B-C50C-407E-A947-70E740481C1C}">
                <a14:useLocalDpi xmlns:a14="http://schemas.microsoft.com/office/drawing/2010/main" val="0"/>
              </a:ext>
            </a:extLst>
          </a:blip>
          <a:srcRect l="14365" r="21647" b="-2"/>
          <a:stretch/>
        </p:blipFill>
        <p:spPr>
          <a:xfrm>
            <a:off x="20" y="10"/>
            <a:ext cx="6094799" cy="6857990"/>
          </a:xfrm>
          <a:prstGeom prst="rect">
            <a:avLst/>
          </a:prstGeom>
        </p:spPr>
      </p:pic>
      <p:sp>
        <p:nvSpPr>
          <p:cNvPr id="3" name="Content Placeholder 2"/>
          <p:cNvSpPr>
            <a:spLocks noGrp="1"/>
          </p:cNvSpPr>
          <p:nvPr>
            <p:ph sz="half" idx="1"/>
          </p:nvPr>
        </p:nvSpPr>
        <p:spPr>
          <a:xfrm>
            <a:off x="6420463" y="2438399"/>
            <a:ext cx="4572002" cy="3880514"/>
          </a:xfrm>
        </p:spPr>
        <p:txBody>
          <a:bodyPr vert="horz" lIns="91440" tIns="45720" rIns="91440" bIns="45720" rtlCol="0">
            <a:normAutofit/>
          </a:bodyPr>
          <a:lstStyle/>
          <a:p>
            <a:r>
              <a:rPr lang="en-US" sz="2000" dirty="0"/>
              <a:t>You have to go through the feelings and emotions of state 3, feeling depressed, hopeless. </a:t>
            </a:r>
          </a:p>
          <a:p>
            <a:r>
              <a:rPr lang="en-US" sz="2000" dirty="0"/>
              <a:t>State 3 to 2: going from feeling depressed to a high anxiety state.</a:t>
            </a:r>
          </a:p>
          <a:p>
            <a:r>
              <a:rPr lang="en-US" sz="2000" dirty="0"/>
              <a:t>State 2 to 1 moving from high anxiety to low anxiety.</a:t>
            </a:r>
          </a:p>
          <a:p>
            <a:r>
              <a:rPr lang="en-US" sz="2000" dirty="0"/>
              <a:t>Finally state 1 to 0</a:t>
            </a:r>
          </a:p>
        </p:txBody>
      </p:sp>
    </p:spTree>
    <p:extLst>
      <p:ext uri="{BB962C8B-B14F-4D97-AF65-F5344CB8AC3E}">
        <p14:creationId xmlns:p14="http://schemas.microsoft.com/office/powerpoint/2010/main" val="1652450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701040"/>
          </a:xfrm>
        </p:spPr>
        <p:txBody>
          <a:bodyPr/>
          <a:lstStyle/>
          <a:p>
            <a:r>
              <a:rPr lang="en-GB" dirty="0"/>
              <a:t>Treatments for Trauma</a:t>
            </a:r>
          </a:p>
        </p:txBody>
      </p:sp>
      <p:sp>
        <p:nvSpPr>
          <p:cNvPr id="3" name="Content Placeholder 2"/>
          <p:cNvSpPr>
            <a:spLocks noGrp="1"/>
          </p:cNvSpPr>
          <p:nvPr>
            <p:ph idx="1"/>
          </p:nvPr>
        </p:nvSpPr>
        <p:spPr>
          <a:xfrm>
            <a:off x="381000" y="1143000"/>
            <a:ext cx="10573512" cy="5037137"/>
          </a:xfrm>
        </p:spPr>
        <p:txBody>
          <a:bodyPr>
            <a:normAutofit fontScale="92500" lnSpcReduction="10000"/>
          </a:bodyPr>
          <a:lstStyle/>
          <a:p>
            <a:r>
              <a:rPr lang="en-GB" dirty="0"/>
              <a:t>Trauma-focused cognitive behavioural therapy (TF-CBT) </a:t>
            </a:r>
          </a:p>
          <a:p>
            <a:r>
              <a:rPr lang="en-GB" dirty="0"/>
              <a:t>Dyadic Developmental Psychotherapy (DDP) with families and foster carers</a:t>
            </a:r>
          </a:p>
          <a:p>
            <a:r>
              <a:rPr lang="en-GB" dirty="0"/>
              <a:t>Emotionally Focused Therapy (EFT) usually with adults/couples</a:t>
            </a:r>
          </a:p>
          <a:p>
            <a:r>
              <a:rPr lang="en-GB" dirty="0"/>
              <a:t>Play Therapy e.g. </a:t>
            </a:r>
            <a:r>
              <a:rPr lang="en-GB" dirty="0" err="1"/>
              <a:t>Theraplay</a:t>
            </a:r>
            <a:r>
              <a:rPr lang="en-GB" dirty="0"/>
              <a:t>.</a:t>
            </a:r>
          </a:p>
          <a:p>
            <a:r>
              <a:rPr lang="en-GB" dirty="0"/>
              <a:t>Attachment-based therapies, e.g. Attachment-Based Family Therapy (ABFT)</a:t>
            </a:r>
          </a:p>
          <a:p>
            <a:r>
              <a:rPr lang="en-GB" dirty="0"/>
              <a:t>EMDR - Eye Movement Desensitization and Reprocessing </a:t>
            </a:r>
          </a:p>
          <a:p>
            <a:r>
              <a:rPr lang="en-GB" dirty="0"/>
              <a:t>Self-Regulation Techniques - Grounding exercises, Breathwork, Mindfulness practices, Yoga - to activate the PSNS to regulate the ANS.</a:t>
            </a:r>
          </a:p>
          <a:p>
            <a:r>
              <a:rPr lang="en-GB" dirty="0"/>
              <a:t>Polyvagal-informed Therapies</a:t>
            </a:r>
          </a:p>
          <a:p>
            <a:r>
              <a:rPr lang="en-GB" dirty="0"/>
              <a:t>Social Support – downregulates hyper-arousal or hypo-arousal.</a:t>
            </a:r>
          </a:p>
          <a:p>
            <a:r>
              <a:rPr lang="en-GB" dirty="0"/>
              <a:t>Parent-Child Interaction Therapy (PCIT)</a:t>
            </a:r>
          </a:p>
          <a:p>
            <a:r>
              <a:rPr lang="en-GB" dirty="0"/>
              <a:t>Mentalization-Based Treatment (MBT)</a:t>
            </a:r>
          </a:p>
        </p:txBody>
      </p:sp>
    </p:spTree>
    <p:extLst>
      <p:ext uri="{BB962C8B-B14F-4D97-AF65-F5344CB8AC3E}">
        <p14:creationId xmlns:p14="http://schemas.microsoft.com/office/powerpoint/2010/main" val="3536235851"/>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View_16x9</Template>
  <TotalTime>0</TotalTime>
  <Words>2905</Words>
  <Application>Microsoft Office PowerPoint</Application>
  <PresentationFormat>Widescreen</PresentationFormat>
  <Paragraphs>362</Paragraphs>
  <Slides>50</Slides>
  <Notes>49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Arial</vt:lpstr>
      <vt:lpstr>Calibri</vt:lpstr>
      <vt:lpstr>Century Schoolbook</vt:lpstr>
      <vt:lpstr>Wingdings 2</vt:lpstr>
      <vt:lpstr>View</vt:lpstr>
      <vt:lpstr>Trauma</vt:lpstr>
      <vt:lpstr>What is trauma?</vt:lpstr>
      <vt:lpstr>What experiences might cause trauma?</vt:lpstr>
      <vt:lpstr>Trauma is deceptive</vt:lpstr>
      <vt:lpstr>Hyper vigilance</vt:lpstr>
      <vt:lpstr>Distractions</vt:lpstr>
      <vt:lpstr>Stressors and support</vt:lpstr>
      <vt:lpstr>Safety</vt:lpstr>
      <vt:lpstr>Lack of safety -  </vt:lpstr>
      <vt:lpstr>Traumatic events and world view</vt:lpstr>
      <vt:lpstr>Traumatic events and world view</vt:lpstr>
      <vt:lpstr>Traumatic events and world view</vt:lpstr>
      <vt:lpstr>Trauma Triggers - </vt:lpstr>
      <vt:lpstr>Grounding exercise</vt:lpstr>
      <vt:lpstr>Trauma and the brain</vt:lpstr>
      <vt:lpstr>Trauma and the brain</vt:lpstr>
      <vt:lpstr>Trauma and the brain</vt:lpstr>
      <vt:lpstr>Early childhood trauma </vt:lpstr>
      <vt:lpstr>Early childhood trauma </vt:lpstr>
      <vt:lpstr>Early childhood trauma </vt:lpstr>
      <vt:lpstr>Early childhood trauma </vt:lpstr>
      <vt:lpstr>Early childhood trauma </vt:lpstr>
      <vt:lpstr>Early childhood trauma </vt:lpstr>
      <vt:lpstr>Early childhood trauma </vt:lpstr>
      <vt:lpstr>Early childhood trauma </vt:lpstr>
      <vt:lpstr>Trauma and brain function – summary!</vt:lpstr>
      <vt:lpstr>Triune brain model  (McLean  1960` s-1970`s).  A simplistic model to show how how the brain contributes to  to our emotion, cognition  and behaviour.  </vt:lpstr>
      <vt:lpstr>Hand Model of the Triune Brain</vt:lpstr>
      <vt:lpstr>The brain stem</vt:lpstr>
      <vt:lpstr>The limbic system </vt:lpstr>
      <vt:lpstr>The cortex</vt:lpstr>
      <vt:lpstr>Trauma and memories </vt:lpstr>
      <vt:lpstr>Trauma and memories</vt:lpstr>
      <vt:lpstr>Non-cognitive</vt:lpstr>
      <vt:lpstr>Autonomic Nervous System</vt:lpstr>
      <vt:lpstr>The Autonomic Nervous System </vt:lpstr>
      <vt:lpstr>The Autonomic Nervous System</vt:lpstr>
      <vt:lpstr>PowerPoint Presentation</vt:lpstr>
      <vt:lpstr>ANS</vt:lpstr>
      <vt:lpstr>How trauma affects the ANS</vt:lpstr>
      <vt:lpstr>State 1 – mild stress</vt:lpstr>
      <vt:lpstr>Threat reduction for wild mammals</vt:lpstr>
      <vt:lpstr>Human reaction</vt:lpstr>
      <vt:lpstr>How do we interrupt or stop the process?</vt:lpstr>
      <vt:lpstr>State 2 - high stress symptoms</vt:lpstr>
      <vt:lpstr>Stress and trauma</vt:lpstr>
      <vt:lpstr>State 3: moderate trauma</vt:lpstr>
      <vt:lpstr>State 4: severe trauma or dissociation</vt:lpstr>
      <vt:lpstr>The healing process</vt:lpstr>
      <vt:lpstr>Treatments for Trauma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Karen EatonThomas</cp:lastModifiedBy>
  <cp:revision>193</cp:revision>
  <cp:lastPrinted>2016-02-01T09:55:34Z</cp:lastPrinted>
  <dcterms:created xsi:type="dcterms:W3CDTF">2016-01-30T20:39:15Z</dcterms:created>
  <dcterms:modified xsi:type="dcterms:W3CDTF">2025-11-22T15:20:00Z</dcterms:modified>
</cp:coreProperties>
</file>