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5.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6.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78" r:id="rId5"/>
    <p:sldMasterId id="2147483684" r:id="rId6"/>
    <p:sldMasterId id="2147483692" r:id="rId7"/>
    <p:sldMasterId id="2147483695" r:id="rId8"/>
    <p:sldMasterId id="2147483699" r:id="rId9"/>
    <p:sldMasterId id="2147483703" r:id="rId10"/>
  </p:sldMasterIdLst>
  <p:notesMasterIdLst>
    <p:notesMasterId r:id="rId37"/>
  </p:notesMasterIdLst>
  <p:sldIdLst>
    <p:sldId id="256" r:id="rId11"/>
    <p:sldId id="299" r:id="rId12"/>
    <p:sldId id="259" r:id="rId13"/>
    <p:sldId id="287" r:id="rId14"/>
    <p:sldId id="301" r:id="rId15"/>
    <p:sldId id="302" r:id="rId16"/>
    <p:sldId id="303" r:id="rId17"/>
    <p:sldId id="285" r:id="rId18"/>
    <p:sldId id="286" r:id="rId19"/>
    <p:sldId id="293" r:id="rId20"/>
    <p:sldId id="277" r:id="rId21"/>
    <p:sldId id="278" r:id="rId22"/>
    <p:sldId id="298" r:id="rId23"/>
    <p:sldId id="294" r:id="rId24"/>
    <p:sldId id="296" r:id="rId25"/>
    <p:sldId id="295" r:id="rId26"/>
    <p:sldId id="291" r:id="rId27"/>
    <p:sldId id="288" r:id="rId28"/>
    <p:sldId id="290" r:id="rId29"/>
    <p:sldId id="289" r:id="rId30"/>
    <p:sldId id="292" r:id="rId31"/>
    <p:sldId id="279" r:id="rId32"/>
    <p:sldId id="297" r:id="rId33"/>
    <p:sldId id="300" r:id="rId34"/>
    <p:sldId id="304" r:id="rId35"/>
    <p:sldId id="265"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BFADBA-31F6-5DE8-5A5B-0FD5C2AB9330}" v="5" dt="2025-07-24T11:38:54.1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717" autoAdjust="0"/>
  </p:normalViewPr>
  <p:slideViewPr>
    <p:cSldViewPr snapToGrid="0">
      <p:cViewPr varScale="1">
        <p:scale>
          <a:sx n="85" d="100"/>
          <a:sy n="85" d="100"/>
        </p:scale>
        <p:origin x="96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viewProps" Target="viewProps.xml"/><Relationship Id="rId21" Type="http://schemas.openxmlformats.org/officeDocument/2006/relationships/slide" Target="slides/slide11.xml"/><Relationship Id="rId34" Type="http://schemas.openxmlformats.org/officeDocument/2006/relationships/slide" Target="slides/slide24.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slide" Target="slides/slide2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on Murphy" userId="9ba79fcb-d62b-4ed0-b66e-b4415e918fea" providerId="ADAL" clId="{8A8B5F42-7D03-4CA6-9683-997CB43D1FA4}"/>
    <pc:docChg chg="custSel modSld sldOrd modMainMaster">
      <pc:chgData name="Alison Murphy" userId="9ba79fcb-d62b-4ed0-b66e-b4415e918fea" providerId="ADAL" clId="{8A8B5F42-7D03-4CA6-9683-997CB43D1FA4}" dt="2024-10-02T10:18:21.404" v="179" actId="113"/>
      <pc:docMkLst>
        <pc:docMk/>
      </pc:docMkLst>
      <pc:sldChg chg="modSp mod">
        <pc:chgData name="Alison Murphy" userId="9ba79fcb-d62b-4ed0-b66e-b4415e918fea" providerId="ADAL" clId="{8A8B5F42-7D03-4CA6-9683-997CB43D1FA4}" dt="2024-10-02T09:22:49.975" v="44" actId="113"/>
        <pc:sldMkLst>
          <pc:docMk/>
          <pc:sldMk cId="776468230" sldId="259"/>
        </pc:sldMkLst>
      </pc:sldChg>
      <pc:sldChg chg="modSp mod">
        <pc:chgData name="Alison Murphy" userId="9ba79fcb-d62b-4ed0-b66e-b4415e918fea" providerId="ADAL" clId="{8A8B5F42-7D03-4CA6-9683-997CB43D1FA4}" dt="2024-10-02T10:18:21.404" v="179" actId="113"/>
        <pc:sldMkLst>
          <pc:docMk/>
          <pc:sldMk cId="1243380281" sldId="265"/>
        </pc:sldMkLst>
      </pc:sldChg>
      <pc:sldChg chg="modSp mod">
        <pc:chgData name="Alison Murphy" userId="9ba79fcb-d62b-4ed0-b66e-b4415e918fea" providerId="ADAL" clId="{8A8B5F42-7D03-4CA6-9683-997CB43D1FA4}" dt="2024-10-02T10:04:36.840" v="77" actId="114"/>
        <pc:sldMkLst>
          <pc:docMk/>
          <pc:sldMk cId="3645561617" sldId="277"/>
        </pc:sldMkLst>
      </pc:sldChg>
      <pc:sldChg chg="modSp mod">
        <pc:chgData name="Alison Murphy" userId="9ba79fcb-d62b-4ed0-b66e-b4415e918fea" providerId="ADAL" clId="{8A8B5F42-7D03-4CA6-9683-997CB43D1FA4}" dt="2024-10-02T10:05:15.670" v="79"/>
        <pc:sldMkLst>
          <pc:docMk/>
          <pc:sldMk cId="1047383397" sldId="278"/>
        </pc:sldMkLst>
      </pc:sldChg>
      <pc:sldChg chg="modSp mod ord">
        <pc:chgData name="Alison Murphy" userId="9ba79fcb-d62b-4ed0-b66e-b4415e918fea" providerId="ADAL" clId="{8A8B5F42-7D03-4CA6-9683-997CB43D1FA4}" dt="2024-10-02T10:14:11.646" v="171" actId="1076"/>
        <pc:sldMkLst>
          <pc:docMk/>
          <pc:sldMk cId="4131388102" sldId="279"/>
        </pc:sldMkLst>
      </pc:sldChg>
      <pc:sldChg chg="modSp mod">
        <pc:chgData name="Alison Murphy" userId="9ba79fcb-d62b-4ed0-b66e-b4415e918fea" providerId="ADAL" clId="{8A8B5F42-7D03-4CA6-9683-997CB43D1FA4}" dt="2024-10-02T09:41:41.628" v="63" actId="113"/>
        <pc:sldMkLst>
          <pc:docMk/>
          <pc:sldMk cId="2733240806" sldId="285"/>
        </pc:sldMkLst>
      </pc:sldChg>
      <pc:sldChg chg="modSp mod">
        <pc:chgData name="Alison Murphy" userId="9ba79fcb-d62b-4ed0-b66e-b4415e918fea" providerId="ADAL" clId="{8A8B5F42-7D03-4CA6-9683-997CB43D1FA4}" dt="2024-10-02T09:42:13.741" v="70" actId="113"/>
        <pc:sldMkLst>
          <pc:docMk/>
          <pc:sldMk cId="4189072121" sldId="286"/>
        </pc:sldMkLst>
      </pc:sldChg>
      <pc:sldChg chg="modSp mod">
        <pc:chgData name="Alison Murphy" userId="9ba79fcb-d62b-4ed0-b66e-b4415e918fea" providerId="ADAL" clId="{8A8B5F42-7D03-4CA6-9683-997CB43D1FA4}" dt="2024-10-02T09:23:12.205" v="46" actId="114"/>
        <pc:sldMkLst>
          <pc:docMk/>
          <pc:sldMk cId="3668461760" sldId="287"/>
        </pc:sldMkLst>
      </pc:sldChg>
      <pc:sldChg chg="modSp mod">
        <pc:chgData name="Alison Murphy" userId="9ba79fcb-d62b-4ed0-b66e-b4415e918fea" providerId="ADAL" clId="{8A8B5F42-7D03-4CA6-9683-997CB43D1FA4}" dt="2024-10-02T10:10:36.100" v="109" actId="113"/>
        <pc:sldMkLst>
          <pc:docMk/>
          <pc:sldMk cId="1457761166" sldId="288"/>
        </pc:sldMkLst>
      </pc:sldChg>
      <pc:sldChg chg="modSp mod">
        <pc:chgData name="Alison Murphy" userId="9ba79fcb-d62b-4ed0-b66e-b4415e918fea" providerId="ADAL" clId="{8A8B5F42-7D03-4CA6-9683-997CB43D1FA4}" dt="2024-10-02T10:12:07.545" v="127" actId="114"/>
        <pc:sldMkLst>
          <pc:docMk/>
          <pc:sldMk cId="1280138270" sldId="289"/>
        </pc:sldMkLst>
      </pc:sldChg>
      <pc:sldChg chg="modSp mod">
        <pc:chgData name="Alison Murphy" userId="9ba79fcb-d62b-4ed0-b66e-b4415e918fea" providerId="ADAL" clId="{8A8B5F42-7D03-4CA6-9683-997CB43D1FA4}" dt="2024-10-02T10:11:22.967" v="122" actId="114"/>
        <pc:sldMkLst>
          <pc:docMk/>
          <pc:sldMk cId="2874106474" sldId="290"/>
        </pc:sldMkLst>
      </pc:sldChg>
      <pc:sldChg chg="modSp mod">
        <pc:chgData name="Alison Murphy" userId="9ba79fcb-d62b-4ed0-b66e-b4415e918fea" providerId="ADAL" clId="{8A8B5F42-7D03-4CA6-9683-997CB43D1FA4}" dt="2024-10-02T10:09:12.356" v="108" actId="255"/>
        <pc:sldMkLst>
          <pc:docMk/>
          <pc:sldMk cId="3710833299" sldId="291"/>
        </pc:sldMkLst>
      </pc:sldChg>
      <pc:sldChg chg="modSp mod">
        <pc:chgData name="Alison Murphy" userId="9ba79fcb-d62b-4ed0-b66e-b4415e918fea" providerId="ADAL" clId="{8A8B5F42-7D03-4CA6-9683-997CB43D1FA4}" dt="2024-10-02T10:12:35.040" v="160" actId="27636"/>
        <pc:sldMkLst>
          <pc:docMk/>
          <pc:sldMk cId="3955121391" sldId="292"/>
        </pc:sldMkLst>
      </pc:sldChg>
      <pc:sldChg chg="modSp mod">
        <pc:chgData name="Alison Murphy" userId="9ba79fcb-d62b-4ed0-b66e-b4415e918fea" providerId="ADAL" clId="{8A8B5F42-7D03-4CA6-9683-997CB43D1FA4}" dt="2024-10-02T10:04:13.314" v="74" actId="113"/>
        <pc:sldMkLst>
          <pc:docMk/>
          <pc:sldMk cId="767837022" sldId="293"/>
        </pc:sldMkLst>
      </pc:sldChg>
      <pc:sldChg chg="modSp mod">
        <pc:chgData name="Alison Murphy" userId="9ba79fcb-d62b-4ed0-b66e-b4415e918fea" providerId="ADAL" clId="{8A8B5F42-7D03-4CA6-9683-997CB43D1FA4}" dt="2024-10-02T10:07:13.687" v="87" actId="113"/>
        <pc:sldMkLst>
          <pc:docMk/>
          <pc:sldMk cId="1358890521" sldId="294"/>
        </pc:sldMkLst>
      </pc:sldChg>
      <pc:sldChg chg="modSp mod">
        <pc:chgData name="Alison Murphy" userId="9ba79fcb-d62b-4ed0-b66e-b4415e918fea" providerId="ADAL" clId="{8A8B5F42-7D03-4CA6-9683-997CB43D1FA4}" dt="2024-10-02T10:07:44.940" v="91" actId="113"/>
        <pc:sldMkLst>
          <pc:docMk/>
          <pc:sldMk cId="4125371247" sldId="295"/>
        </pc:sldMkLst>
      </pc:sldChg>
      <pc:sldChg chg="modSp mod">
        <pc:chgData name="Alison Murphy" userId="9ba79fcb-d62b-4ed0-b66e-b4415e918fea" providerId="ADAL" clId="{8A8B5F42-7D03-4CA6-9683-997CB43D1FA4}" dt="2024-10-02T10:07:34.608" v="90" actId="14100"/>
        <pc:sldMkLst>
          <pc:docMk/>
          <pc:sldMk cId="3270836314" sldId="296"/>
        </pc:sldMkLst>
      </pc:sldChg>
      <pc:sldChg chg="modSp mod">
        <pc:chgData name="Alison Murphy" userId="9ba79fcb-d62b-4ed0-b66e-b4415e918fea" providerId="ADAL" clId="{8A8B5F42-7D03-4CA6-9683-997CB43D1FA4}" dt="2024-10-02T10:12:48.381" v="163" actId="27636"/>
        <pc:sldMkLst>
          <pc:docMk/>
          <pc:sldMk cId="1906625410" sldId="297"/>
        </pc:sldMkLst>
      </pc:sldChg>
      <pc:sldChg chg="modSp mod">
        <pc:chgData name="Alison Murphy" userId="9ba79fcb-d62b-4ed0-b66e-b4415e918fea" providerId="ADAL" clId="{8A8B5F42-7D03-4CA6-9683-997CB43D1FA4}" dt="2024-10-02T10:06:35.960" v="83" actId="113"/>
        <pc:sldMkLst>
          <pc:docMk/>
          <pc:sldMk cId="1078444484" sldId="298"/>
        </pc:sldMkLst>
      </pc:sldChg>
      <pc:sldChg chg="modSp mod">
        <pc:chgData name="Alison Murphy" userId="9ba79fcb-d62b-4ed0-b66e-b4415e918fea" providerId="ADAL" clId="{8A8B5F42-7D03-4CA6-9683-997CB43D1FA4}" dt="2024-10-02T09:21:27.404" v="36" actId="113"/>
        <pc:sldMkLst>
          <pc:docMk/>
          <pc:sldMk cId="1362918947" sldId="299"/>
        </pc:sldMkLst>
      </pc:sldChg>
      <pc:sldChg chg="modSp mod">
        <pc:chgData name="Alison Murphy" userId="9ba79fcb-d62b-4ed0-b66e-b4415e918fea" providerId="ADAL" clId="{8A8B5F42-7D03-4CA6-9683-997CB43D1FA4}" dt="2024-10-02T10:14:46.533" v="175" actId="113"/>
        <pc:sldMkLst>
          <pc:docMk/>
          <pc:sldMk cId="1178257923" sldId="300"/>
        </pc:sldMkLst>
      </pc:sldChg>
      <pc:sldChg chg="modSp mod">
        <pc:chgData name="Alison Murphy" userId="9ba79fcb-d62b-4ed0-b66e-b4415e918fea" providerId="ADAL" clId="{8A8B5F42-7D03-4CA6-9683-997CB43D1FA4}" dt="2024-10-02T09:27:05.707" v="52" actId="2711"/>
        <pc:sldMkLst>
          <pc:docMk/>
          <pc:sldMk cId="3469732553" sldId="301"/>
        </pc:sldMkLst>
      </pc:sldChg>
      <pc:sldChg chg="modSp mod">
        <pc:chgData name="Alison Murphy" userId="9ba79fcb-d62b-4ed0-b66e-b4415e918fea" providerId="ADAL" clId="{8A8B5F42-7D03-4CA6-9683-997CB43D1FA4}" dt="2024-10-02T09:28:01.753" v="58" actId="2711"/>
        <pc:sldMkLst>
          <pc:docMk/>
          <pc:sldMk cId="1823078235" sldId="302"/>
        </pc:sldMkLst>
      </pc:sldChg>
      <pc:sldChg chg="modSp mod">
        <pc:chgData name="Alison Murphy" userId="9ba79fcb-d62b-4ed0-b66e-b4415e918fea" providerId="ADAL" clId="{8A8B5F42-7D03-4CA6-9683-997CB43D1FA4}" dt="2024-10-02T09:41:07.231" v="59" actId="113"/>
        <pc:sldMkLst>
          <pc:docMk/>
          <pc:sldMk cId="1422338458" sldId="303"/>
        </pc:sldMkLst>
      </pc:sldChg>
      <pc:sldChg chg="modSp">
        <pc:chgData name="Alison Murphy" userId="9ba79fcb-d62b-4ed0-b66e-b4415e918fea" providerId="ADAL" clId="{8A8B5F42-7D03-4CA6-9683-997CB43D1FA4}" dt="2024-10-01T14:54:29.710" v="33"/>
        <pc:sldMkLst>
          <pc:docMk/>
          <pc:sldMk cId="44042138" sldId="304"/>
        </pc:sldMkLst>
      </pc:sldChg>
      <pc:sldMasterChg chg="modSldLayout">
        <pc:chgData name="Alison Murphy" userId="9ba79fcb-d62b-4ed0-b66e-b4415e918fea" providerId="ADAL" clId="{8A8B5F42-7D03-4CA6-9683-997CB43D1FA4}" dt="2024-10-01T14:54:25.794" v="0"/>
        <pc:sldMasterMkLst>
          <pc:docMk/>
          <pc:sldMasterMk cId="3626733617" sldId="2147483672"/>
        </pc:sldMasterMkLst>
        <pc:sldLayoutChg chg="delSp">
          <pc:chgData name="Alison Murphy" userId="9ba79fcb-d62b-4ed0-b66e-b4415e918fea" providerId="ADAL" clId="{8A8B5F42-7D03-4CA6-9683-997CB43D1FA4}" dt="2024-10-01T14:54:25.794" v="0"/>
          <pc:sldLayoutMkLst>
            <pc:docMk/>
            <pc:sldMasterMk cId="3626733617" sldId="2147483672"/>
            <pc:sldLayoutMk cId="1661339275" sldId="2147483674"/>
          </pc:sldLayoutMkLst>
        </pc:sldLayoutChg>
      </pc:sldMasterChg>
    </pc:docChg>
  </pc:docChgLst>
  <pc:docChgLst>
    <pc:chgData name="Ross Phillips" userId="S::r.phillips@uwtsd.ac.uk::c604230b-847d-4cb1-9e23-f810d4c0fde1" providerId="AD" clId="Web-{83BFADBA-31F6-5DE8-5A5B-0FD5C2AB9330}"/>
    <pc:docChg chg="modSld">
      <pc:chgData name="Ross Phillips" userId="S::r.phillips@uwtsd.ac.uk::c604230b-847d-4cb1-9e23-f810d4c0fde1" providerId="AD" clId="Web-{83BFADBA-31F6-5DE8-5A5B-0FD5C2AB9330}" dt="2025-07-24T11:38:33.058" v="21"/>
      <pc:docMkLst>
        <pc:docMk/>
      </pc:docMkLst>
      <pc:sldChg chg="modNotes">
        <pc:chgData name="Ross Phillips" userId="S::r.phillips@uwtsd.ac.uk::c604230b-847d-4cb1-9e23-f810d4c0fde1" providerId="AD" clId="Web-{83BFADBA-31F6-5DE8-5A5B-0FD5C2AB9330}" dt="2025-07-24T11:38:33.058" v="21"/>
        <pc:sldMkLst>
          <pc:docMk/>
          <pc:sldMk cId="2733240806" sldId="285"/>
        </pc:sldMkLst>
      </pc:sldChg>
      <pc:sldChg chg="modNotes">
        <pc:chgData name="Ross Phillips" userId="S::r.phillips@uwtsd.ac.uk::c604230b-847d-4cb1-9e23-f810d4c0fde1" providerId="AD" clId="Web-{83BFADBA-31F6-5DE8-5A5B-0FD5C2AB9330}" dt="2025-07-24T11:35:44.615" v="1"/>
        <pc:sldMkLst>
          <pc:docMk/>
          <pc:sldMk cId="1422338458" sldId="30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6B4CEA-858B-473A-8F6C-80B16CB38FC1}" type="datetimeFigureOut">
              <a:rPr lang="en-GB" smtClean="0"/>
              <a:t>24/07/2025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35F98F-B08E-476A-8219-7CE298D3AE5F}" type="slidenum">
              <a:rPr lang="en-GB" smtClean="0"/>
              <a:t>‹#›</a:t>
            </a:fld>
            <a:endParaRPr lang="en-GB"/>
          </a:p>
        </p:txBody>
      </p:sp>
    </p:spTree>
    <p:extLst>
      <p:ext uri="{BB962C8B-B14F-4D97-AF65-F5344CB8AC3E}">
        <p14:creationId xmlns:p14="http://schemas.microsoft.com/office/powerpoint/2010/main" val="41399372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Multidisciplinary, interdisciplinary, interagency, integrated working</a:t>
            </a:r>
          </a:p>
        </p:txBody>
      </p:sp>
      <p:sp>
        <p:nvSpPr>
          <p:cNvPr id="4" name="Slide Number Placeholder 3"/>
          <p:cNvSpPr>
            <a:spLocks noGrp="1"/>
          </p:cNvSpPr>
          <p:nvPr>
            <p:ph type="sldNum" sz="quarter" idx="5"/>
          </p:nvPr>
        </p:nvSpPr>
        <p:spPr/>
        <p:txBody>
          <a:bodyPr/>
          <a:lstStyle/>
          <a:p>
            <a:fld id="{9A35F98F-B08E-476A-8219-7CE298D3AE5F}" type="slidenum">
              <a:rPr lang="en-GB" smtClean="0"/>
              <a:t>4</a:t>
            </a:fld>
            <a:endParaRPr lang="en-GB"/>
          </a:p>
        </p:txBody>
      </p:sp>
    </p:spTree>
    <p:extLst>
      <p:ext uri="{BB962C8B-B14F-4D97-AF65-F5344CB8AC3E}">
        <p14:creationId xmlns:p14="http://schemas.microsoft.com/office/powerpoint/2010/main" val="2611892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Make task</a:t>
            </a:r>
          </a:p>
        </p:txBody>
      </p:sp>
      <p:sp>
        <p:nvSpPr>
          <p:cNvPr id="4" name="Slide Number Placeholder 3"/>
          <p:cNvSpPr>
            <a:spLocks noGrp="1"/>
          </p:cNvSpPr>
          <p:nvPr>
            <p:ph type="sldNum" sz="quarter" idx="5"/>
          </p:nvPr>
        </p:nvSpPr>
        <p:spPr/>
        <p:txBody>
          <a:bodyPr/>
          <a:lstStyle/>
          <a:p>
            <a:fld id="{9A35F98F-B08E-476A-8219-7CE298D3AE5F}" type="slidenum">
              <a:rPr lang="en-GB" smtClean="0"/>
              <a:t>7</a:t>
            </a:fld>
            <a:endParaRPr lang="en-GB"/>
          </a:p>
        </p:txBody>
      </p:sp>
    </p:spTree>
    <p:extLst>
      <p:ext uri="{BB962C8B-B14F-4D97-AF65-F5344CB8AC3E}">
        <p14:creationId xmlns:p14="http://schemas.microsoft.com/office/powerpoint/2010/main" val="19878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Whiteboard task </a:t>
            </a:r>
            <a:endParaRPr lang="en-US"/>
          </a:p>
          <a:p>
            <a:r>
              <a:rPr lang="en-US" dirty="0">
                <a:ea typeface="Calibri"/>
                <a:cs typeface="Calibri"/>
              </a:rPr>
              <a:t>G1 Rational</a:t>
            </a:r>
          </a:p>
          <a:p>
            <a:r>
              <a:rPr lang="en-US" dirty="0">
                <a:ea typeface="Calibri"/>
                <a:cs typeface="Calibri"/>
              </a:rPr>
              <a:t>G2 Aims</a:t>
            </a:r>
          </a:p>
          <a:p>
            <a:r>
              <a:rPr lang="en-US" dirty="0">
                <a:ea typeface="Calibri"/>
                <a:cs typeface="Calibri"/>
              </a:rPr>
              <a:t>G3 Functions</a:t>
            </a:r>
          </a:p>
          <a:p>
            <a:r>
              <a:rPr lang="en-US" dirty="0">
                <a:ea typeface="Calibri"/>
                <a:cs typeface="Calibri"/>
              </a:rPr>
              <a:t>G4 current issues</a:t>
            </a:r>
          </a:p>
        </p:txBody>
      </p:sp>
      <p:sp>
        <p:nvSpPr>
          <p:cNvPr id="4" name="Slide Number Placeholder 3"/>
          <p:cNvSpPr>
            <a:spLocks noGrp="1"/>
          </p:cNvSpPr>
          <p:nvPr>
            <p:ph type="sldNum" sz="quarter" idx="5"/>
          </p:nvPr>
        </p:nvSpPr>
        <p:spPr/>
        <p:txBody>
          <a:bodyPr/>
          <a:lstStyle/>
          <a:p>
            <a:fld id="{9A35F98F-B08E-476A-8219-7CE298D3AE5F}" type="slidenum">
              <a:rPr lang="en-GB" smtClean="0"/>
              <a:t>8</a:t>
            </a:fld>
            <a:endParaRPr lang="en-GB"/>
          </a:p>
        </p:txBody>
      </p:sp>
    </p:spTree>
    <p:extLst>
      <p:ext uri="{BB962C8B-B14F-4D97-AF65-F5344CB8AC3E}">
        <p14:creationId xmlns:p14="http://schemas.microsoft.com/office/powerpoint/2010/main" val="18881289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1E098022-FC8C-405C-B94E-F4A38EE685E7}" type="slidenum">
              <a:rPr lang="en-GB" smtClean="0">
                <a:ea typeface="ＭＳ Ｐゴシック" pitchFamily="1" charset="-128"/>
              </a:rPr>
              <a:pPr/>
              <a:t>14</a:t>
            </a:fld>
            <a:endParaRPr lang="en-GB">
              <a:ea typeface="ＭＳ Ｐゴシック" pitchFamily="1" charset="-128"/>
            </a:endParaRPr>
          </a:p>
        </p:txBody>
      </p:sp>
      <p:sp>
        <p:nvSpPr>
          <p:cNvPr id="67587" name="Slide Image Placeholder 1"/>
          <p:cNvSpPr>
            <a:spLocks noGrp="1" noRot="1" noChangeAspect="1" noTextEdit="1"/>
          </p:cNvSpPr>
          <p:nvPr>
            <p:ph type="sldImg"/>
          </p:nvPr>
        </p:nvSpPr>
        <p:spPr>
          <a:xfrm>
            <a:off x="1536700" y="381000"/>
            <a:ext cx="3556000" cy="2667000"/>
          </a:xfrm>
          <a:solidFill>
            <a:srgbClr val="FFFFFF"/>
          </a:solidFill>
          <a:ln/>
        </p:spPr>
      </p:sp>
      <p:sp>
        <p:nvSpPr>
          <p:cNvPr id="67588" name="Notes Placeholder 2"/>
          <p:cNvSpPr>
            <a:spLocks noGrp="1"/>
          </p:cNvSpPr>
          <p:nvPr>
            <p:ph type="body" idx="1"/>
          </p:nvPr>
        </p:nvSpPr>
        <p:spPr>
          <a:xfrm>
            <a:off x="685800" y="3200400"/>
            <a:ext cx="5562600" cy="5562600"/>
          </a:xfrm>
          <a:noFill/>
          <a:ln>
            <a:solidFill>
              <a:srgbClr val="000000"/>
            </a:solidFill>
          </a:ln>
        </p:spPr>
        <p:txBody>
          <a:bodyPr/>
          <a:lstStyle/>
          <a:p>
            <a:pPr eaLnBrk="1" hangingPunct="1"/>
            <a:endParaRPr lang="en-GB"/>
          </a:p>
        </p:txBody>
      </p:sp>
      <p:sp>
        <p:nvSpPr>
          <p:cNvPr id="67589" name="Header Placeholder 3"/>
          <p:cNvSpPr txBox="1">
            <a:spLocks noGrp="1"/>
          </p:cNvSpPr>
          <p:nvPr/>
        </p:nvSpPr>
        <p:spPr bwMode="auto">
          <a:xfrm>
            <a:off x="0" y="0"/>
            <a:ext cx="3048000" cy="304800"/>
          </a:xfrm>
          <a:prstGeom prst="rect">
            <a:avLst/>
          </a:prstGeom>
          <a:noFill/>
          <a:ln w="9525">
            <a:noFill/>
            <a:miter lim="800000"/>
            <a:headEnd/>
            <a:tailEnd/>
          </a:ln>
        </p:spPr>
        <p:txBody>
          <a:bodyPr/>
          <a:lstStyle/>
          <a:p>
            <a:pPr eaLnBrk="1" hangingPunct="1"/>
            <a:endParaRPr lang="en-GB" sz="1200">
              <a:latin typeface="Arial" charset="0"/>
            </a:endParaRPr>
          </a:p>
        </p:txBody>
      </p:sp>
      <p:sp>
        <p:nvSpPr>
          <p:cNvPr id="67590" name="Date Placeholder 4"/>
          <p:cNvSpPr txBox="1">
            <a:spLocks noGrp="1"/>
          </p:cNvSpPr>
          <p:nvPr/>
        </p:nvSpPr>
        <p:spPr bwMode="auto">
          <a:xfrm>
            <a:off x="5943600" y="0"/>
            <a:ext cx="914400" cy="228600"/>
          </a:xfrm>
          <a:prstGeom prst="rect">
            <a:avLst/>
          </a:prstGeom>
          <a:noFill/>
          <a:ln w="9525">
            <a:noFill/>
            <a:miter lim="800000"/>
            <a:headEnd/>
            <a:tailEnd/>
          </a:ln>
        </p:spPr>
        <p:txBody>
          <a:bodyPr/>
          <a:lstStyle/>
          <a:p>
            <a:pPr eaLnBrk="1" hangingPunct="1"/>
            <a:r>
              <a:rPr lang="en-GB" sz="1200">
                <a:latin typeface="Arial" charset="0"/>
              </a:rPr>
              <a:t>April 2006</a:t>
            </a:r>
          </a:p>
        </p:txBody>
      </p:sp>
      <p:sp>
        <p:nvSpPr>
          <p:cNvPr id="67591" name="Slide Number Placeholder 5"/>
          <p:cNvSpPr txBox="1">
            <a:spLocks noGrp="1"/>
          </p:cNvSpPr>
          <p:nvPr/>
        </p:nvSpPr>
        <p:spPr bwMode="auto">
          <a:xfrm>
            <a:off x="3886200" y="8686800"/>
            <a:ext cx="2971800" cy="457200"/>
          </a:xfrm>
          <a:prstGeom prst="rect">
            <a:avLst/>
          </a:prstGeom>
          <a:noFill/>
          <a:ln w="9525">
            <a:noFill/>
            <a:miter lim="800000"/>
            <a:headEnd/>
            <a:tailEnd/>
          </a:ln>
        </p:spPr>
        <p:txBody>
          <a:bodyPr anchor="b"/>
          <a:lstStyle/>
          <a:p>
            <a:pPr algn="r" eaLnBrk="1" hangingPunct="1"/>
            <a:fld id="{FA928106-6ECE-4402-9D3E-4EB56126E07E}" type="slidenum">
              <a:rPr lang="en-GB" sz="1200">
                <a:latin typeface="Arial" charset="0"/>
              </a:rPr>
              <a:pPr algn="r" eaLnBrk="1" hangingPunct="1"/>
              <a:t>14</a:t>
            </a:fld>
            <a:endParaRPr lang="en-GB" sz="1200">
              <a:latin typeface="Arial" charset="0"/>
            </a:endParaRPr>
          </a:p>
        </p:txBody>
      </p:sp>
    </p:spTree>
    <p:extLst>
      <p:ext uri="{BB962C8B-B14F-4D97-AF65-F5344CB8AC3E}">
        <p14:creationId xmlns:p14="http://schemas.microsoft.com/office/powerpoint/2010/main" val="217241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1E098022-FC8C-405C-B94E-F4A38EE685E7}" type="slidenum">
              <a:rPr lang="en-GB" smtClean="0">
                <a:ea typeface="ＭＳ Ｐゴシック" pitchFamily="1" charset="-128"/>
              </a:rPr>
              <a:pPr/>
              <a:t>15</a:t>
            </a:fld>
            <a:endParaRPr lang="en-GB">
              <a:ea typeface="ＭＳ Ｐゴシック" pitchFamily="1" charset="-128"/>
            </a:endParaRPr>
          </a:p>
        </p:txBody>
      </p:sp>
      <p:sp>
        <p:nvSpPr>
          <p:cNvPr id="67587" name="Slide Image Placeholder 1"/>
          <p:cNvSpPr>
            <a:spLocks noGrp="1" noRot="1" noChangeAspect="1" noTextEdit="1"/>
          </p:cNvSpPr>
          <p:nvPr>
            <p:ph type="sldImg"/>
          </p:nvPr>
        </p:nvSpPr>
        <p:spPr>
          <a:xfrm>
            <a:off x="1536700" y="381000"/>
            <a:ext cx="3556000" cy="2667000"/>
          </a:xfrm>
          <a:solidFill>
            <a:srgbClr val="FFFFFF"/>
          </a:solidFill>
          <a:ln/>
        </p:spPr>
      </p:sp>
      <p:sp>
        <p:nvSpPr>
          <p:cNvPr id="67588" name="Notes Placeholder 2"/>
          <p:cNvSpPr>
            <a:spLocks noGrp="1"/>
          </p:cNvSpPr>
          <p:nvPr>
            <p:ph type="body" idx="1"/>
          </p:nvPr>
        </p:nvSpPr>
        <p:spPr>
          <a:xfrm>
            <a:off x="685800" y="3200400"/>
            <a:ext cx="5562600" cy="5562600"/>
          </a:xfrm>
          <a:noFill/>
          <a:ln>
            <a:solidFill>
              <a:srgbClr val="000000"/>
            </a:solidFill>
          </a:ln>
        </p:spPr>
        <p:txBody>
          <a:bodyPr/>
          <a:lstStyle/>
          <a:p>
            <a:pPr eaLnBrk="1" hangingPunct="1"/>
            <a:endParaRPr lang="en-GB"/>
          </a:p>
        </p:txBody>
      </p:sp>
      <p:sp>
        <p:nvSpPr>
          <p:cNvPr id="67589" name="Header Placeholder 3"/>
          <p:cNvSpPr txBox="1">
            <a:spLocks noGrp="1"/>
          </p:cNvSpPr>
          <p:nvPr/>
        </p:nvSpPr>
        <p:spPr bwMode="auto">
          <a:xfrm>
            <a:off x="0" y="0"/>
            <a:ext cx="3048000" cy="304800"/>
          </a:xfrm>
          <a:prstGeom prst="rect">
            <a:avLst/>
          </a:prstGeom>
          <a:noFill/>
          <a:ln w="9525">
            <a:noFill/>
            <a:miter lim="800000"/>
            <a:headEnd/>
            <a:tailEnd/>
          </a:ln>
        </p:spPr>
        <p:txBody>
          <a:bodyPr/>
          <a:lstStyle/>
          <a:p>
            <a:pPr eaLnBrk="1" hangingPunct="1"/>
            <a:endParaRPr lang="en-GB" sz="1200">
              <a:latin typeface="Arial" charset="0"/>
            </a:endParaRPr>
          </a:p>
        </p:txBody>
      </p:sp>
      <p:sp>
        <p:nvSpPr>
          <p:cNvPr id="67590" name="Date Placeholder 4"/>
          <p:cNvSpPr txBox="1">
            <a:spLocks noGrp="1"/>
          </p:cNvSpPr>
          <p:nvPr/>
        </p:nvSpPr>
        <p:spPr bwMode="auto">
          <a:xfrm>
            <a:off x="5943600" y="0"/>
            <a:ext cx="914400" cy="228600"/>
          </a:xfrm>
          <a:prstGeom prst="rect">
            <a:avLst/>
          </a:prstGeom>
          <a:noFill/>
          <a:ln w="9525">
            <a:noFill/>
            <a:miter lim="800000"/>
            <a:headEnd/>
            <a:tailEnd/>
          </a:ln>
        </p:spPr>
        <p:txBody>
          <a:bodyPr/>
          <a:lstStyle/>
          <a:p>
            <a:pPr eaLnBrk="1" hangingPunct="1"/>
            <a:r>
              <a:rPr lang="en-GB" sz="1200">
                <a:latin typeface="Arial" charset="0"/>
              </a:rPr>
              <a:t>April 2006</a:t>
            </a:r>
          </a:p>
        </p:txBody>
      </p:sp>
      <p:sp>
        <p:nvSpPr>
          <p:cNvPr id="67591" name="Slide Number Placeholder 5"/>
          <p:cNvSpPr txBox="1">
            <a:spLocks noGrp="1"/>
          </p:cNvSpPr>
          <p:nvPr/>
        </p:nvSpPr>
        <p:spPr bwMode="auto">
          <a:xfrm>
            <a:off x="3886200" y="8686800"/>
            <a:ext cx="2971800" cy="457200"/>
          </a:xfrm>
          <a:prstGeom prst="rect">
            <a:avLst/>
          </a:prstGeom>
          <a:noFill/>
          <a:ln w="9525">
            <a:noFill/>
            <a:miter lim="800000"/>
            <a:headEnd/>
            <a:tailEnd/>
          </a:ln>
        </p:spPr>
        <p:txBody>
          <a:bodyPr anchor="b"/>
          <a:lstStyle/>
          <a:p>
            <a:pPr algn="r" eaLnBrk="1" hangingPunct="1"/>
            <a:fld id="{FA928106-6ECE-4402-9D3E-4EB56126E07E}" type="slidenum">
              <a:rPr lang="en-GB" sz="1200">
                <a:latin typeface="Arial" charset="0"/>
              </a:rPr>
              <a:pPr algn="r" eaLnBrk="1" hangingPunct="1"/>
              <a:t>15</a:t>
            </a:fld>
            <a:endParaRPr lang="en-GB" sz="1200">
              <a:latin typeface="Arial" charset="0"/>
            </a:endParaRPr>
          </a:p>
        </p:txBody>
      </p:sp>
    </p:spTree>
    <p:extLst>
      <p:ext uri="{BB962C8B-B14F-4D97-AF65-F5344CB8AC3E}">
        <p14:creationId xmlns:p14="http://schemas.microsoft.com/office/powerpoint/2010/main" val="1720707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01731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AEC8F4F1-6B2F-4754-A12C-B58E617D2499}" type="datetimeFigureOut">
              <a:rPr lang="en-GB" smtClean="0"/>
              <a:t>24/07/2025</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E3E9EF4C-6BF1-4B9E-9DF4-AA0DEEA544FA}" type="slidenum">
              <a:rPr lang="en-GB" smtClean="0"/>
              <a:t>‹#›</a:t>
            </a:fld>
            <a:endParaRPr lang="en-GB"/>
          </a:p>
        </p:txBody>
      </p:sp>
    </p:spTree>
    <p:extLst>
      <p:ext uri="{BB962C8B-B14F-4D97-AF65-F5344CB8AC3E}">
        <p14:creationId xmlns:p14="http://schemas.microsoft.com/office/powerpoint/2010/main" val="1661339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AEC8F4F1-6B2F-4754-A12C-B58E617D2499}" type="datetimeFigureOut">
              <a:rPr lang="en-GB" smtClean="0"/>
              <a:t>24/07/2025</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607725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AEC8F4F1-6B2F-4754-A12C-B58E617D2499}" type="datetimeFigureOut">
              <a:rPr lang="en-GB" smtClean="0"/>
              <a:t>24/07/2025</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3551994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AEC8F4F1-6B2F-4754-A12C-B58E617D2499}" type="datetimeFigureOut">
              <a:rPr lang="en-GB" smtClean="0"/>
              <a:t>24/07/2025</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3401373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473108"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635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96476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473108"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5042623" y="1470582"/>
            <a:ext cx="3649147"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147675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2"/>
            <a:ext cx="8102927"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158247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08" y="1470581"/>
            <a:ext cx="8102927"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9739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4" y="1470582"/>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191177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957738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56452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9168848"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1551587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4166562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036819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08" y="1470582"/>
            <a:ext cx="340130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40322863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235485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3" y="1420927"/>
            <a:ext cx="869622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3" y="2881427"/>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7481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AEC8F4F1-6B2F-4754-A12C-B58E617D2499}" type="datetimeFigureOut">
              <a:rPr lang="en-GB" smtClean="0"/>
              <a:t>24/07/2025</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E3E9EF4C-6BF1-4B9E-9DF4-AA0DEEA544FA}" type="slidenum">
              <a:rPr lang="en-GB" smtClean="0"/>
              <a:t>‹#›</a:t>
            </a:fld>
            <a:endParaRPr lang="en-GB"/>
          </a:p>
        </p:txBody>
      </p:sp>
    </p:spTree>
    <p:extLst>
      <p:ext uri="{BB962C8B-B14F-4D97-AF65-F5344CB8AC3E}">
        <p14:creationId xmlns:p14="http://schemas.microsoft.com/office/powerpoint/2010/main" val="9941675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AEC8F4F1-6B2F-4754-A12C-B58E617D2499}" type="datetimeFigureOut">
              <a:rPr lang="en-GB" smtClean="0"/>
              <a:t>24/07/2025</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22756029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AEC8F4F1-6B2F-4754-A12C-B58E617D2499}" type="datetimeFigureOut">
              <a:rPr lang="en-GB" smtClean="0"/>
              <a:t>24/07/2025</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15334062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AEC8F4F1-6B2F-4754-A12C-B58E617D2499}" type="datetimeFigureOut">
              <a:rPr lang="en-GB" smtClean="0"/>
              <a:t>24/07/2025</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E3E9EF4C-6BF1-4B9E-9DF4-AA0DEEA544FA}" type="slidenum">
              <a:rPr lang="en-GB" smtClean="0"/>
              <a:t>‹#›</a:t>
            </a:fld>
            <a:endParaRPr lang="en-GB"/>
          </a:p>
        </p:txBody>
      </p:sp>
    </p:spTree>
    <p:extLst>
      <p:ext uri="{BB962C8B-B14F-4D97-AF65-F5344CB8AC3E}">
        <p14:creationId xmlns:p14="http://schemas.microsoft.com/office/powerpoint/2010/main" val="21677969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184470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E16F96A5-5C09-DAAF-EEDA-1617BAE837FF}"/>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36997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2" name="Rectangle 1">
            <a:extLst>
              <a:ext uri="{FF2B5EF4-FFF2-40B4-BE49-F238E27FC236}">
                <a16:creationId xmlns:a16="http://schemas.microsoft.com/office/drawing/2014/main" id="{6802F7B1-BC09-69F9-23EF-79194C8C4C5D}"/>
              </a:ext>
            </a:extLst>
          </p:cNvPr>
          <p:cNvSpPr/>
          <p:nvPr userDrawn="1"/>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826316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591264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yellow border&#10;&#10;Description automatically generated with medium confidence">
            <a:extLst>
              <a:ext uri="{FF2B5EF4-FFF2-40B4-BE49-F238E27FC236}">
                <a16:creationId xmlns:a16="http://schemas.microsoft.com/office/drawing/2014/main" id="{DEC84BAF-399B-3EB4-7D16-7AD6FB4F55BE}"/>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616339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yellow border&#10;&#10;Description automatically generated with medium confidence">
            <a:extLst>
              <a:ext uri="{FF2B5EF4-FFF2-40B4-BE49-F238E27FC236}">
                <a16:creationId xmlns:a16="http://schemas.microsoft.com/office/drawing/2014/main" id="{7D4F2A6B-7701-15B3-8D63-AE3B91368125}"/>
              </a:ext>
            </a:extLst>
          </p:cNvPr>
          <p:cNvPicPr>
            <a:picLocks noChangeAspect="1"/>
          </p:cNvPicPr>
          <p:nvPr userDrawn="1"/>
        </p:nvPicPr>
        <p:blipFill>
          <a:blip r:embed="rId2"/>
          <a:stretch>
            <a:fillRect/>
          </a:stretch>
        </p:blipFill>
        <p:spPr>
          <a:xfrm>
            <a:off x="0" y="0"/>
            <a:ext cx="9144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0181055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57794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696918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8991600" cy="6743700"/>
          </a:xfrm>
          <a:prstGeom prst="rect">
            <a:avLst/>
          </a:prstGeom>
        </p:spPr>
      </p:pic>
    </p:spTree>
    <p:extLst>
      <p:ext uri="{BB962C8B-B14F-4D97-AF65-F5344CB8AC3E}">
        <p14:creationId xmlns:p14="http://schemas.microsoft.com/office/powerpoint/2010/main" val="22967902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0" y="0"/>
            <a:ext cx="8940800" cy="6705600"/>
          </a:xfrm>
          <a:prstGeom prst="rect">
            <a:avLst/>
          </a:prstGeom>
        </p:spPr>
      </p:pic>
    </p:spTree>
    <p:extLst>
      <p:ext uri="{BB962C8B-B14F-4D97-AF65-F5344CB8AC3E}">
        <p14:creationId xmlns:p14="http://schemas.microsoft.com/office/powerpoint/2010/main" val="27096830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0" y="0"/>
            <a:ext cx="8851106" cy="6638330"/>
          </a:xfrm>
          <a:prstGeom prst="rect">
            <a:avLst/>
          </a:prstGeom>
        </p:spPr>
      </p:pic>
    </p:spTree>
    <p:extLst>
      <p:ext uri="{BB962C8B-B14F-4D97-AF65-F5344CB8AC3E}">
        <p14:creationId xmlns:p14="http://schemas.microsoft.com/office/powerpoint/2010/main" val="3410267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770377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9072563" cy="6804422"/>
          </a:xfrm>
          <a:prstGeom prst="rect">
            <a:avLst/>
          </a:prstGeom>
        </p:spPr>
      </p:pic>
    </p:spTree>
    <p:extLst>
      <p:ext uri="{BB962C8B-B14F-4D97-AF65-F5344CB8AC3E}">
        <p14:creationId xmlns:p14="http://schemas.microsoft.com/office/powerpoint/2010/main" val="21275343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853727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0.xml"/><Relationship Id="rId7"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5" Type="http://schemas.openxmlformats.org/officeDocument/2006/relationships/slideLayout" Target="../slideLayouts/slideLayout34.xml"/><Relationship Id="rId4" Type="http://schemas.openxmlformats.org/officeDocument/2006/relationships/slideLayout" Target="../slideLayouts/slideLayout33.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EC8F4F1-6B2F-4754-A12C-B58E617D2499}" type="datetimeFigureOut">
              <a:rPr lang="en-GB" smtClean="0"/>
              <a:t>24/07/2025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3E9EF4C-6BF1-4B9E-9DF4-AA0DEEA544FA}"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362673361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57939210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08" y="1470582"/>
            <a:ext cx="340130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3" name="Picture 2" descr="A blue and white background&#10;&#10;Description automatically generated">
            <a:extLst>
              <a:ext uri="{FF2B5EF4-FFF2-40B4-BE49-F238E27FC236}">
                <a16:creationId xmlns:a16="http://schemas.microsoft.com/office/drawing/2014/main" id="{BF243FAE-C9BF-560F-03CE-0AB92CA09623}"/>
              </a:ext>
            </a:extLst>
          </p:cNvPr>
          <p:cNvPicPr>
            <a:picLocks noChangeAspect="1"/>
          </p:cNvPicPr>
          <p:nvPr/>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18597517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0" indent="0" algn="l" defTabSz="685800" rtl="0" eaLnBrk="1" latinLnBrk="0" hangingPunct="1">
        <a:lnSpc>
          <a:spcPct val="90000"/>
        </a:lnSpc>
        <a:spcBef>
          <a:spcPts val="750"/>
        </a:spcBef>
        <a:buFont typeface="Arial" panose="020B0604020202020204" pitchFamily="34" charset="0"/>
        <a:buNone/>
        <a:defRPr sz="2100" kern="1200">
          <a:solidFill>
            <a:schemeClr val="bg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8"/>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5" y="365126"/>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5"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4767442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712" r:id="rId3"/>
    <p:sldLayoutId id="2147483713" r:id="rId4"/>
    <p:sldLayoutId id="2147483714" r:id="rId5"/>
    <p:sldLayoutId id="2147483715" r:id="rId6"/>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Rectangle 3">
            <a:extLst>
              <a:ext uri="{FF2B5EF4-FFF2-40B4-BE49-F238E27FC236}">
                <a16:creationId xmlns:a16="http://schemas.microsoft.com/office/drawing/2014/main" id="{11624223-D0A5-1996-255E-23A2837A1709}"/>
              </a:ext>
            </a:extLst>
          </p:cNvPr>
          <p:cNvSpPr/>
          <p:nvPr/>
        </p:nvSpPr>
        <p:spPr>
          <a:xfrm>
            <a:off x="2400876" y="-44726"/>
            <a:ext cx="6835637" cy="6947452"/>
          </a:xfrm>
          <a:prstGeom prst="rect">
            <a:avLst/>
          </a:prstGeom>
          <a:solidFill>
            <a:srgbClr val="FFFF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ln>
                <a:noFill/>
              </a:ln>
            </a:endParaRPr>
          </a:p>
        </p:txBody>
      </p:sp>
    </p:spTree>
    <p:extLst>
      <p:ext uri="{BB962C8B-B14F-4D97-AF65-F5344CB8AC3E}">
        <p14:creationId xmlns:p14="http://schemas.microsoft.com/office/powerpoint/2010/main" val="1602984483"/>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A white background with a yellow border&#10;&#10;Description automatically generated with medium confidence">
            <a:extLst>
              <a:ext uri="{FF2B5EF4-FFF2-40B4-BE49-F238E27FC236}">
                <a16:creationId xmlns:a16="http://schemas.microsoft.com/office/drawing/2014/main" id="{75CC8AAB-A52B-5798-2F83-586D692B7AA1}"/>
              </a:ext>
            </a:extLst>
          </p:cNvPr>
          <p:cNvPicPr>
            <a:picLocks noChangeAspect="1"/>
          </p:cNvPicPr>
          <p:nvPr/>
        </p:nvPicPr>
        <p:blipFill>
          <a:blip r:embed="rId5"/>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1" y="365126"/>
            <a:ext cx="5967167"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1"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9367131"/>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1605862"/>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1.xml"/><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hyperlink" Target="about:blank" TargetMode="Externa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hyperlink" Target="https://www.gov.wales/sites/default/files/statistics-and-research/2023-03/multi-agency-working-research-to-support-the-final-report-of-the-evaluation-of-the-social-services-and-well-being-wales-act-2014.pdf" TargetMode="Externa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7600" y="1447800"/>
            <a:ext cx="7631112" cy="1698625"/>
          </a:xfrm>
        </p:spPr>
        <p:txBody>
          <a:bodyPr>
            <a:normAutofit fontScale="90000"/>
          </a:bodyPr>
          <a:lstStyle/>
          <a:p>
            <a:r>
              <a:rPr lang="en-GB" dirty="0"/>
              <a:t>ECES6019/C</a:t>
            </a:r>
            <a:br>
              <a:rPr lang="en-GB" dirty="0"/>
            </a:br>
            <a:br>
              <a:rPr lang="en-GB" dirty="0"/>
            </a:br>
            <a:r>
              <a:rPr lang="cy-GB" dirty="0"/>
              <a:t>Gwneud Gwahaniaeth Gyda’n Gilydd</a:t>
            </a:r>
            <a:r>
              <a:rPr lang="en-GB" dirty="0"/>
              <a:t>/</a:t>
            </a:r>
            <a:br>
              <a:rPr lang="en-GB" dirty="0"/>
            </a:br>
            <a:r>
              <a:rPr lang="en-GB" dirty="0"/>
              <a:t>Making a Difference Together </a:t>
            </a:r>
          </a:p>
        </p:txBody>
      </p:sp>
      <p:sp>
        <p:nvSpPr>
          <p:cNvPr id="3" name="Subtitle 2"/>
          <p:cNvSpPr>
            <a:spLocks noGrp="1"/>
          </p:cNvSpPr>
          <p:nvPr>
            <p:ph type="subTitle" idx="1"/>
          </p:nvPr>
        </p:nvSpPr>
        <p:spPr>
          <a:xfrm>
            <a:off x="685800" y="3429000"/>
            <a:ext cx="8062912" cy="1752600"/>
          </a:xfrm>
        </p:spPr>
        <p:txBody>
          <a:bodyPr/>
          <a:lstStyle/>
          <a:p>
            <a:r>
              <a:rPr lang="cy-GB" i="1" dirty="0"/>
              <a:t>Sesiwn / </a:t>
            </a:r>
            <a:r>
              <a:rPr lang="en-GB" i="1" dirty="0"/>
              <a:t>Session 2</a:t>
            </a:r>
          </a:p>
        </p:txBody>
      </p:sp>
    </p:spTree>
    <p:extLst>
      <p:ext uri="{BB962C8B-B14F-4D97-AF65-F5344CB8AC3E}">
        <p14:creationId xmlns:p14="http://schemas.microsoft.com/office/powerpoint/2010/main" val="24538187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DAD0F-CF69-4B7A-A6D2-8021D8DF99F0}"/>
              </a:ext>
            </a:extLst>
          </p:cNvPr>
          <p:cNvSpPr>
            <a:spLocks noGrp="1"/>
          </p:cNvSpPr>
          <p:nvPr>
            <p:ph type="title"/>
          </p:nvPr>
        </p:nvSpPr>
        <p:spPr/>
        <p:txBody>
          <a:bodyPr>
            <a:normAutofit/>
          </a:bodyPr>
          <a:lstStyle/>
          <a:p>
            <a:r>
              <a:rPr lang="cy-GB" sz="3200" b="1" dirty="0">
                <a:effectLst/>
                <a:ea typeface="Times New Roman" panose="02020603050405020304" pitchFamily="18" charset="0"/>
              </a:rPr>
              <a:t>Dysgu Anghydamserol </a:t>
            </a:r>
            <a:r>
              <a:rPr lang="en-GB" sz="3200" b="1" dirty="0">
                <a:effectLst/>
                <a:ea typeface="Times New Roman" panose="02020603050405020304" pitchFamily="18" charset="0"/>
              </a:rPr>
              <a:t>/ </a:t>
            </a:r>
            <a:br>
              <a:rPr lang="en-GB" sz="3200" b="1" dirty="0">
                <a:effectLst/>
                <a:ea typeface="Times New Roman" panose="02020603050405020304" pitchFamily="18" charset="0"/>
              </a:rPr>
            </a:br>
            <a:r>
              <a:rPr lang="en-GB" sz="3200" b="1" dirty="0"/>
              <a:t>Asynchronous Learning</a:t>
            </a:r>
          </a:p>
        </p:txBody>
      </p:sp>
      <p:sp>
        <p:nvSpPr>
          <p:cNvPr id="3" name="Content Placeholder 2">
            <a:extLst>
              <a:ext uri="{FF2B5EF4-FFF2-40B4-BE49-F238E27FC236}">
                <a16:creationId xmlns:a16="http://schemas.microsoft.com/office/drawing/2014/main" id="{78EC69C1-EBD4-49D4-9235-C37DE17EDD7A}"/>
              </a:ext>
            </a:extLst>
          </p:cNvPr>
          <p:cNvSpPr>
            <a:spLocks noGrp="1"/>
          </p:cNvSpPr>
          <p:nvPr>
            <p:ph idx="1"/>
          </p:nvPr>
        </p:nvSpPr>
        <p:spPr/>
        <p:txBody>
          <a:bodyPr/>
          <a:lstStyle/>
          <a:p>
            <a:pPr marL="64008" indent="0">
              <a:buNone/>
            </a:pPr>
            <a:r>
              <a:rPr lang="en-GB" dirty="0" err="1"/>
              <a:t>Wakelet</a:t>
            </a:r>
            <a:endParaRPr lang="en-GB" dirty="0"/>
          </a:p>
          <a:p>
            <a:pPr marL="64008" indent="0">
              <a:buNone/>
            </a:pPr>
            <a:r>
              <a:rPr lang="cy-GB" dirty="0"/>
              <a:t>Deunyddiau darllen</a:t>
            </a:r>
            <a:r>
              <a:rPr lang="en-GB" dirty="0"/>
              <a:t>/Reading materials</a:t>
            </a:r>
          </a:p>
          <a:p>
            <a:pPr marL="64008" indent="0">
              <a:buNone/>
            </a:pPr>
            <a:r>
              <a:rPr lang="cy-GB" dirty="0"/>
              <a:t>Adborth yn y dosbarth yr wythnos nesaf</a:t>
            </a:r>
            <a:r>
              <a:rPr lang="en-GB" dirty="0"/>
              <a:t>/ Feedback in class next week</a:t>
            </a:r>
          </a:p>
        </p:txBody>
      </p:sp>
    </p:spTree>
    <p:extLst>
      <p:ext uri="{BB962C8B-B14F-4D97-AF65-F5344CB8AC3E}">
        <p14:creationId xmlns:p14="http://schemas.microsoft.com/office/powerpoint/2010/main" val="1362918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a:r>
              <a:rPr lang="cy-GB" b="1" dirty="0">
                <a:cs typeface="Arial" panose="020B0604020202020204" pitchFamily="34" charset="0"/>
              </a:rPr>
              <a:t>Trosolwg</a:t>
            </a:r>
            <a:r>
              <a:rPr lang="en-GB" b="1" dirty="0">
                <a:cs typeface="Arial" panose="020B0604020202020204" pitchFamily="34" charset="0"/>
              </a:rPr>
              <a:t> </a:t>
            </a:r>
            <a:br>
              <a:rPr lang="en-GB" b="1" dirty="0">
                <a:cs typeface="Arial" panose="020B0604020202020204" pitchFamily="34" charset="0"/>
              </a:rPr>
            </a:br>
            <a:r>
              <a:rPr lang="en-GB" b="1" dirty="0">
                <a:cs typeface="Arial" panose="020B0604020202020204" pitchFamily="34" charset="0"/>
              </a:rPr>
              <a:t>Overview</a:t>
            </a:r>
          </a:p>
        </p:txBody>
      </p:sp>
      <p:sp>
        <p:nvSpPr>
          <p:cNvPr id="5" name="Content Placeholder 4"/>
          <p:cNvSpPr>
            <a:spLocks noGrp="1"/>
          </p:cNvSpPr>
          <p:nvPr>
            <p:ph sz="half" idx="1"/>
          </p:nvPr>
        </p:nvSpPr>
        <p:spPr>
          <a:xfrm>
            <a:off x="676655" y="2514600"/>
            <a:ext cx="3822192" cy="3190583"/>
          </a:xfrm>
          <a:prstGeom prst="rect">
            <a:avLst/>
          </a:prstGeom>
        </p:spPr>
        <p:txBody>
          <a:bodyPr/>
          <a:lstStyle/>
          <a:p>
            <a:r>
              <a:rPr lang="cy-GB" sz="2800" dirty="0" err="1"/>
              <a:t>Amlasiantaethau</a:t>
            </a:r>
            <a:endParaRPr lang="cy-GB" sz="2800" dirty="0"/>
          </a:p>
          <a:p>
            <a:r>
              <a:rPr lang="cy-GB" sz="2800" dirty="0"/>
              <a:t>Gwerthoedd</a:t>
            </a:r>
          </a:p>
          <a:p>
            <a:r>
              <a:rPr lang="cy-GB" sz="2800" dirty="0"/>
              <a:t>Modelau o weithio yn </a:t>
            </a:r>
            <a:r>
              <a:rPr lang="cy-GB" sz="2800" dirty="0" err="1"/>
              <a:t>amlasiantaethol</a:t>
            </a:r>
            <a:r>
              <a:rPr lang="cy-GB" sz="2800" dirty="0"/>
              <a:t> - MASH</a:t>
            </a:r>
          </a:p>
        </p:txBody>
      </p:sp>
      <p:sp>
        <p:nvSpPr>
          <p:cNvPr id="6" name="Content Placeholder 5"/>
          <p:cNvSpPr>
            <a:spLocks noGrp="1"/>
          </p:cNvSpPr>
          <p:nvPr>
            <p:ph sz="half" idx="2"/>
          </p:nvPr>
        </p:nvSpPr>
        <p:spPr>
          <a:xfrm>
            <a:off x="4645152" y="2514600"/>
            <a:ext cx="3822192" cy="3611880"/>
          </a:xfrm>
          <a:prstGeom prst="rect">
            <a:avLst/>
          </a:prstGeom>
        </p:spPr>
        <p:txBody>
          <a:bodyPr>
            <a:normAutofit/>
          </a:bodyPr>
          <a:lstStyle/>
          <a:p>
            <a:r>
              <a:rPr lang="en-GB" sz="2800" dirty="0">
                <a:cs typeface="Arial" panose="020B0604020202020204" pitchFamily="34" charset="0"/>
              </a:rPr>
              <a:t>Multi-agencies</a:t>
            </a:r>
          </a:p>
          <a:p>
            <a:r>
              <a:rPr lang="en-GB" sz="2800" dirty="0">
                <a:cs typeface="Arial" panose="020B0604020202020204" pitchFamily="34" charset="0"/>
              </a:rPr>
              <a:t>Values</a:t>
            </a:r>
          </a:p>
          <a:p>
            <a:r>
              <a:rPr lang="en-GB" sz="2800" dirty="0">
                <a:cs typeface="Arial" panose="020B0604020202020204" pitchFamily="34" charset="0"/>
              </a:rPr>
              <a:t>Models of multi- agency work - MASH</a:t>
            </a:r>
          </a:p>
        </p:txBody>
      </p:sp>
    </p:spTree>
    <p:extLst>
      <p:ext uri="{BB962C8B-B14F-4D97-AF65-F5344CB8AC3E}">
        <p14:creationId xmlns:p14="http://schemas.microsoft.com/office/powerpoint/2010/main" val="776468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cy-GB" b="1" dirty="0"/>
              <a:t>Beth yw ystyr ‘</a:t>
            </a:r>
            <a:r>
              <a:rPr lang="cy-GB" b="1" dirty="0" err="1"/>
              <a:t>amlasiantaethol</a:t>
            </a:r>
            <a:r>
              <a:rPr lang="cy-GB" b="1" dirty="0"/>
              <a:t>’? </a:t>
            </a:r>
            <a:br>
              <a:rPr lang="en-GB" b="1" dirty="0"/>
            </a:br>
            <a:r>
              <a:rPr lang="en-GB" b="1" dirty="0"/>
              <a:t>What does ‘multi-agency’ mean ?</a:t>
            </a:r>
            <a:endParaRPr lang="cy-GB" b="1" dirty="0"/>
          </a:p>
        </p:txBody>
      </p:sp>
      <p:sp>
        <p:nvSpPr>
          <p:cNvPr id="3" name="Content Placeholder 2"/>
          <p:cNvSpPr>
            <a:spLocks noGrp="1"/>
          </p:cNvSpPr>
          <p:nvPr>
            <p:ph sz="half" idx="1"/>
          </p:nvPr>
        </p:nvSpPr>
        <p:spPr/>
        <p:txBody>
          <a:bodyPr/>
          <a:lstStyle/>
          <a:p>
            <a:r>
              <a:rPr lang="cy-GB" dirty="0"/>
              <a:t>Gweithwyr gwahanol o asiantaethau gwahanol yn ymuno â’i gilydd gyda’r amcan cyffredin o ddeall a cheisio datrys neu leihau problem</a:t>
            </a:r>
          </a:p>
          <a:p>
            <a:r>
              <a:rPr lang="cy-GB" dirty="0"/>
              <a:t>Pa dermau eraill a ddefnyddir ar gyfer y math hwn o ddull?</a:t>
            </a:r>
          </a:p>
        </p:txBody>
      </p:sp>
      <p:sp>
        <p:nvSpPr>
          <p:cNvPr id="4" name="Content Placeholder 3"/>
          <p:cNvSpPr>
            <a:spLocks noGrp="1"/>
          </p:cNvSpPr>
          <p:nvPr>
            <p:ph sz="half" idx="2"/>
          </p:nvPr>
        </p:nvSpPr>
        <p:spPr/>
        <p:txBody>
          <a:bodyPr/>
          <a:lstStyle/>
          <a:p>
            <a:r>
              <a:rPr lang="en-GB" dirty="0"/>
              <a:t>Different workers from different agencies joining together with a shared aim of understanding and   trying to solve or alleviate a problem</a:t>
            </a:r>
          </a:p>
          <a:p>
            <a:r>
              <a:rPr lang="en-GB" dirty="0"/>
              <a:t>What other terms are used for this type of approach?</a:t>
            </a:r>
            <a:endParaRPr lang="cy-GB" dirty="0"/>
          </a:p>
        </p:txBody>
      </p:sp>
    </p:spTree>
    <p:extLst>
      <p:ext uri="{BB962C8B-B14F-4D97-AF65-F5344CB8AC3E}">
        <p14:creationId xmlns:p14="http://schemas.microsoft.com/office/powerpoint/2010/main" val="36684617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A1651-B8F9-F994-1C64-7F2208A14A0D}"/>
              </a:ext>
            </a:extLst>
          </p:cNvPr>
          <p:cNvSpPr>
            <a:spLocks noGrp="1"/>
          </p:cNvSpPr>
          <p:nvPr>
            <p:ph type="title"/>
          </p:nvPr>
        </p:nvSpPr>
        <p:spPr/>
        <p:txBody>
          <a:bodyPr/>
          <a:lstStyle/>
          <a:p>
            <a:r>
              <a:rPr lang="cy-GB" b="1" dirty="0"/>
              <a:t>Terminoleg</a:t>
            </a:r>
            <a:r>
              <a:rPr lang="en-GB" b="1" dirty="0"/>
              <a:t> / Terminology</a:t>
            </a:r>
          </a:p>
        </p:txBody>
      </p:sp>
      <p:sp>
        <p:nvSpPr>
          <p:cNvPr id="3" name="Content Placeholder 2">
            <a:extLst>
              <a:ext uri="{FF2B5EF4-FFF2-40B4-BE49-F238E27FC236}">
                <a16:creationId xmlns:a16="http://schemas.microsoft.com/office/drawing/2014/main" id="{0333F9DF-7DB6-911F-311D-FF8F62DCE865}"/>
              </a:ext>
            </a:extLst>
          </p:cNvPr>
          <p:cNvSpPr>
            <a:spLocks noGrp="1"/>
          </p:cNvSpPr>
          <p:nvPr>
            <p:ph sz="half" idx="1"/>
          </p:nvPr>
        </p:nvSpPr>
        <p:spPr>
          <a:xfrm>
            <a:off x="457200" y="1722437"/>
            <a:ext cx="3790950" cy="4525963"/>
          </a:xfrm>
        </p:spPr>
        <p:txBody>
          <a:bodyPr/>
          <a:lstStyle/>
          <a:p>
            <a:r>
              <a:rPr lang="cy-GB" dirty="0"/>
              <a:t>Gweithio </a:t>
            </a:r>
            <a:r>
              <a:rPr lang="cy-GB" dirty="0" err="1"/>
              <a:t>amlasiantaethol</a:t>
            </a:r>
            <a:r>
              <a:rPr lang="cy-GB" dirty="0"/>
              <a:t> cydweithredol, neu </a:t>
            </a:r>
            <a:r>
              <a:rPr lang="cy-GB" dirty="0" err="1"/>
              <a:t>amlbroffesiynol</a:t>
            </a:r>
            <a:endParaRPr lang="cy-GB" dirty="0"/>
          </a:p>
          <a:p>
            <a:r>
              <a:rPr lang="cy-GB" dirty="0"/>
              <a:t>Timau </a:t>
            </a:r>
            <a:r>
              <a:rPr lang="cy-GB" dirty="0" err="1"/>
              <a:t>amlbroffesiynol</a:t>
            </a:r>
            <a:endParaRPr lang="cy-GB" dirty="0"/>
          </a:p>
          <a:p>
            <a:r>
              <a:rPr lang="cy-GB" dirty="0"/>
              <a:t>Unrhyw beth arall?</a:t>
            </a:r>
          </a:p>
        </p:txBody>
      </p:sp>
      <p:sp>
        <p:nvSpPr>
          <p:cNvPr id="4" name="Content Placeholder 3">
            <a:extLst>
              <a:ext uri="{FF2B5EF4-FFF2-40B4-BE49-F238E27FC236}">
                <a16:creationId xmlns:a16="http://schemas.microsoft.com/office/drawing/2014/main" id="{C2FC09A0-718B-DA0F-EB7A-1925172AE9BC}"/>
              </a:ext>
            </a:extLst>
          </p:cNvPr>
          <p:cNvSpPr>
            <a:spLocks noGrp="1"/>
          </p:cNvSpPr>
          <p:nvPr>
            <p:ph sz="half" idx="2"/>
          </p:nvPr>
        </p:nvSpPr>
        <p:spPr/>
        <p:txBody>
          <a:bodyPr/>
          <a:lstStyle/>
          <a:p>
            <a:r>
              <a:rPr lang="en-GB" dirty="0">
                <a:solidFill>
                  <a:srgbClr val="555555"/>
                </a:solidFill>
              </a:rPr>
              <a:t>C</a:t>
            </a:r>
            <a:r>
              <a:rPr lang="en-GB" b="0" i="0" dirty="0">
                <a:solidFill>
                  <a:srgbClr val="555555"/>
                </a:solidFill>
                <a:effectLst/>
              </a:rPr>
              <a:t>ollaborative multiagency, or multiprofessional working</a:t>
            </a:r>
          </a:p>
          <a:p>
            <a:r>
              <a:rPr lang="en-GB" dirty="0">
                <a:solidFill>
                  <a:srgbClr val="555555"/>
                </a:solidFill>
              </a:rPr>
              <a:t>M</a:t>
            </a:r>
            <a:r>
              <a:rPr lang="en-GB" b="0" i="0" dirty="0">
                <a:solidFill>
                  <a:srgbClr val="555555"/>
                </a:solidFill>
                <a:effectLst/>
              </a:rPr>
              <a:t>ultiprofessional teams</a:t>
            </a:r>
          </a:p>
          <a:p>
            <a:r>
              <a:rPr lang="en-GB" dirty="0">
                <a:solidFill>
                  <a:srgbClr val="555555"/>
                </a:solidFill>
              </a:rPr>
              <a:t>Anything else?</a:t>
            </a:r>
            <a:endParaRPr lang="en-GB" dirty="0"/>
          </a:p>
        </p:txBody>
      </p:sp>
    </p:spTree>
    <p:extLst>
      <p:ext uri="{BB962C8B-B14F-4D97-AF65-F5344CB8AC3E}">
        <p14:creationId xmlns:p14="http://schemas.microsoft.com/office/powerpoint/2010/main" val="3469732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8A019-BB6C-C653-A530-53D9752C5FA7}"/>
              </a:ext>
            </a:extLst>
          </p:cNvPr>
          <p:cNvSpPr>
            <a:spLocks noGrp="1"/>
          </p:cNvSpPr>
          <p:nvPr>
            <p:ph type="title"/>
          </p:nvPr>
        </p:nvSpPr>
        <p:spPr/>
        <p:txBody>
          <a:bodyPr>
            <a:normAutofit/>
          </a:bodyPr>
          <a:lstStyle/>
          <a:p>
            <a:r>
              <a:rPr lang="cy-GB" b="1" dirty="0"/>
              <a:t>Tarddiad Gweithio </a:t>
            </a:r>
            <a:r>
              <a:rPr lang="cy-GB" b="1" dirty="0" err="1"/>
              <a:t>Amlasiantaethol</a:t>
            </a:r>
            <a:br>
              <a:rPr lang="en-GB" b="1" dirty="0"/>
            </a:br>
            <a:r>
              <a:rPr lang="en-GB" b="1" dirty="0"/>
              <a:t>Origins of Multi-Agency Working  </a:t>
            </a:r>
          </a:p>
        </p:txBody>
      </p:sp>
      <p:sp>
        <p:nvSpPr>
          <p:cNvPr id="3" name="Content Placeholder 2">
            <a:extLst>
              <a:ext uri="{FF2B5EF4-FFF2-40B4-BE49-F238E27FC236}">
                <a16:creationId xmlns:a16="http://schemas.microsoft.com/office/drawing/2014/main" id="{B4DA430D-D655-8580-8708-C5303C8D30D7}"/>
              </a:ext>
            </a:extLst>
          </p:cNvPr>
          <p:cNvSpPr>
            <a:spLocks noGrp="1"/>
          </p:cNvSpPr>
          <p:nvPr>
            <p:ph sz="half" idx="1"/>
          </p:nvPr>
        </p:nvSpPr>
        <p:spPr>
          <a:xfrm>
            <a:off x="457200" y="1722437"/>
            <a:ext cx="4114800" cy="3943477"/>
          </a:xfrm>
        </p:spPr>
        <p:txBody>
          <a:bodyPr>
            <a:normAutofit fontScale="92500" lnSpcReduction="20000"/>
          </a:bodyPr>
          <a:lstStyle/>
          <a:p>
            <a:r>
              <a:rPr lang="cy-GB" dirty="0"/>
              <a:t>Gellir ei olrhain yn ôl i’r 1980au a’r 1990au –</a:t>
            </a:r>
          </a:p>
          <a:p>
            <a:r>
              <a:rPr lang="cy-GB" dirty="0" err="1"/>
              <a:t>Laming</a:t>
            </a:r>
            <a:r>
              <a:rPr lang="cy-GB" dirty="0"/>
              <a:t>, 2003</a:t>
            </a:r>
          </a:p>
          <a:p>
            <a:r>
              <a:rPr lang="cy-GB" dirty="0"/>
              <a:t>Agenda Mae Pob Plentyn yn Bwysig (</a:t>
            </a:r>
            <a:r>
              <a:rPr lang="cy-GB" dirty="0" err="1"/>
              <a:t>AdAS</a:t>
            </a:r>
            <a:r>
              <a:rPr lang="cy-GB" dirty="0"/>
              <a:t>, 2003)</a:t>
            </a:r>
          </a:p>
          <a:p>
            <a:r>
              <a:rPr lang="cy-GB" dirty="0"/>
              <a:t>Gweler </a:t>
            </a:r>
            <a:r>
              <a:rPr lang="cy-GB" dirty="0" err="1"/>
              <a:t>Solvason</a:t>
            </a:r>
            <a:r>
              <a:rPr lang="cy-GB" dirty="0"/>
              <a:t>, C. A </a:t>
            </a:r>
            <a:r>
              <a:rPr lang="cy-GB" dirty="0" err="1"/>
              <a:t>Winwood</a:t>
            </a:r>
            <a:r>
              <a:rPr lang="cy-GB" dirty="0"/>
              <a:t>, J. (2022) ‘</a:t>
            </a:r>
            <a:r>
              <a:rPr lang="cy-GB" dirty="0" err="1"/>
              <a:t>Exploring</a:t>
            </a:r>
            <a:r>
              <a:rPr lang="cy-GB" dirty="0"/>
              <a:t> </a:t>
            </a:r>
            <a:r>
              <a:rPr lang="cy-GB" dirty="0" err="1"/>
              <a:t>Drivers</a:t>
            </a:r>
            <a:r>
              <a:rPr lang="cy-GB" dirty="0"/>
              <a:t> </a:t>
            </a:r>
            <a:r>
              <a:rPr lang="cy-GB" dirty="0" err="1"/>
              <a:t>and</a:t>
            </a:r>
            <a:r>
              <a:rPr lang="cy-GB" dirty="0"/>
              <a:t> </a:t>
            </a:r>
            <a:r>
              <a:rPr lang="cy-GB" dirty="0" err="1"/>
              <a:t>Barriers</a:t>
            </a:r>
            <a:r>
              <a:rPr lang="cy-GB" dirty="0"/>
              <a:t>: </a:t>
            </a:r>
            <a:r>
              <a:rPr lang="cy-GB" dirty="0" err="1"/>
              <a:t>Working</a:t>
            </a:r>
            <a:r>
              <a:rPr lang="cy-GB" dirty="0"/>
              <a:t> </a:t>
            </a:r>
            <a:r>
              <a:rPr lang="cy-GB" dirty="0" err="1"/>
              <a:t>in</a:t>
            </a:r>
            <a:r>
              <a:rPr lang="cy-GB" dirty="0"/>
              <a:t> </a:t>
            </a:r>
            <a:r>
              <a:rPr lang="cy-GB" dirty="0" err="1"/>
              <a:t>Multiprofessional</a:t>
            </a:r>
            <a:r>
              <a:rPr lang="cy-GB" dirty="0"/>
              <a:t> </a:t>
            </a:r>
            <a:r>
              <a:rPr lang="cy-GB" dirty="0" err="1"/>
              <a:t>Teams</a:t>
            </a:r>
            <a:r>
              <a:rPr lang="cy-GB" dirty="0"/>
              <a:t> to </a:t>
            </a:r>
            <a:r>
              <a:rPr lang="cy-GB" dirty="0" err="1"/>
              <a:t>Support</a:t>
            </a:r>
            <a:r>
              <a:rPr lang="cy-GB" dirty="0"/>
              <a:t> </a:t>
            </a:r>
            <a:r>
              <a:rPr lang="cy-GB" dirty="0" err="1"/>
              <a:t>Children</a:t>
            </a:r>
            <a:r>
              <a:rPr lang="cy-GB" dirty="0"/>
              <a:t> </a:t>
            </a:r>
            <a:r>
              <a:rPr lang="cy-GB" dirty="0" err="1"/>
              <a:t>and</a:t>
            </a:r>
            <a:r>
              <a:rPr lang="cy-GB" dirty="0"/>
              <a:t> </a:t>
            </a:r>
            <a:r>
              <a:rPr lang="cy-GB" dirty="0" err="1"/>
              <a:t>Families</a:t>
            </a:r>
            <a:r>
              <a:rPr lang="cy-GB" dirty="0"/>
              <a:t>’, </a:t>
            </a:r>
            <a:r>
              <a:rPr lang="cy-GB" i="1" dirty="0"/>
              <a:t>The </a:t>
            </a:r>
            <a:r>
              <a:rPr lang="cy-GB" i="1" dirty="0" err="1"/>
              <a:t>School</a:t>
            </a:r>
            <a:r>
              <a:rPr lang="cy-GB" i="1" dirty="0"/>
              <a:t> </a:t>
            </a:r>
            <a:r>
              <a:rPr lang="cy-GB" i="1" dirty="0" err="1"/>
              <a:t>Community</a:t>
            </a:r>
            <a:r>
              <a:rPr lang="cy-GB" i="1" dirty="0"/>
              <a:t> </a:t>
            </a:r>
            <a:r>
              <a:rPr lang="cy-GB" i="1" dirty="0" err="1"/>
              <a:t>Journal</a:t>
            </a:r>
            <a:r>
              <a:rPr lang="cy-GB" dirty="0"/>
              <a:t>, 32(1), tt. 105-126.</a:t>
            </a:r>
          </a:p>
        </p:txBody>
      </p:sp>
      <p:sp>
        <p:nvSpPr>
          <p:cNvPr id="4" name="Content Placeholder 3">
            <a:extLst>
              <a:ext uri="{FF2B5EF4-FFF2-40B4-BE49-F238E27FC236}">
                <a16:creationId xmlns:a16="http://schemas.microsoft.com/office/drawing/2014/main" id="{B2314A90-F648-713D-9ED1-72347EC7D983}"/>
              </a:ext>
            </a:extLst>
          </p:cNvPr>
          <p:cNvSpPr>
            <a:spLocks noGrp="1"/>
          </p:cNvSpPr>
          <p:nvPr>
            <p:ph sz="half" idx="2"/>
          </p:nvPr>
        </p:nvSpPr>
        <p:spPr>
          <a:xfrm>
            <a:off x="4648200" y="1722437"/>
            <a:ext cx="4038600" cy="4005185"/>
          </a:xfrm>
        </p:spPr>
        <p:txBody>
          <a:bodyPr>
            <a:normAutofit fontScale="92500" lnSpcReduction="20000"/>
          </a:bodyPr>
          <a:lstStyle/>
          <a:p>
            <a:r>
              <a:rPr lang="en-GB" dirty="0">
                <a:solidFill>
                  <a:srgbClr val="555555"/>
                </a:solidFill>
                <a:ea typeface="Roboto" panose="02000000000000000000" pitchFamily="2" charset="0"/>
                <a:cs typeface="Roboto" panose="02000000000000000000" pitchFamily="2" charset="0"/>
              </a:rPr>
              <a:t>C</a:t>
            </a:r>
            <a:r>
              <a:rPr lang="en-GB" b="0" i="0" dirty="0">
                <a:solidFill>
                  <a:srgbClr val="555555"/>
                </a:solidFill>
                <a:effectLst/>
                <a:ea typeface="Roboto" panose="02000000000000000000" pitchFamily="2" charset="0"/>
                <a:cs typeface="Roboto" panose="02000000000000000000" pitchFamily="2" charset="0"/>
              </a:rPr>
              <a:t>an be traced back to the 1980s and 1990s - </a:t>
            </a:r>
          </a:p>
          <a:p>
            <a:r>
              <a:rPr lang="en-GB" b="0" i="0" dirty="0">
                <a:solidFill>
                  <a:srgbClr val="555555"/>
                </a:solidFill>
                <a:effectLst/>
                <a:ea typeface="Roboto" panose="02000000000000000000" pitchFamily="2" charset="0"/>
                <a:cs typeface="Roboto" panose="02000000000000000000" pitchFamily="2" charset="0"/>
              </a:rPr>
              <a:t>Laming, 2003</a:t>
            </a:r>
          </a:p>
          <a:p>
            <a:r>
              <a:rPr lang="en-GB" b="0" i="0" dirty="0">
                <a:solidFill>
                  <a:srgbClr val="555555"/>
                </a:solidFill>
                <a:effectLst/>
                <a:ea typeface="Roboto" panose="02000000000000000000" pitchFamily="2" charset="0"/>
                <a:cs typeface="Roboto" panose="02000000000000000000" pitchFamily="2" charset="0"/>
              </a:rPr>
              <a:t>Every Child Matters agenda (DfES, 2003)</a:t>
            </a:r>
          </a:p>
          <a:p>
            <a:r>
              <a:rPr lang="en-GB" dirty="0">
                <a:solidFill>
                  <a:srgbClr val="555555"/>
                </a:solidFill>
                <a:ea typeface="Roboto" panose="02000000000000000000" pitchFamily="2" charset="0"/>
                <a:cs typeface="Roboto" panose="02000000000000000000" pitchFamily="2" charset="0"/>
              </a:rPr>
              <a:t>See </a:t>
            </a:r>
            <a:r>
              <a:rPr lang="en-GB" b="0" i="0" dirty="0" err="1">
                <a:solidFill>
                  <a:srgbClr val="3A3A3A"/>
                </a:solidFill>
                <a:effectLst/>
                <a:ea typeface="Roboto" panose="02000000000000000000" pitchFamily="2" charset="0"/>
                <a:cs typeface="Roboto" panose="02000000000000000000" pitchFamily="2" charset="0"/>
              </a:rPr>
              <a:t>Solvason</a:t>
            </a:r>
            <a:r>
              <a:rPr lang="en-GB" b="0" i="0" dirty="0">
                <a:solidFill>
                  <a:srgbClr val="3A3A3A"/>
                </a:solidFill>
                <a:effectLst/>
                <a:ea typeface="Roboto" panose="02000000000000000000" pitchFamily="2" charset="0"/>
                <a:cs typeface="Roboto" panose="02000000000000000000" pitchFamily="2" charset="0"/>
              </a:rPr>
              <a:t>, C. and Winwood, J. (2022) ‘Exploring Drivers and Barriers: Working in </a:t>
            </a:r>
            <a:r>
              <a:rPr lang="en-GB" b="0" i="0" dirty="0" err="1">
                <a:solidFill>
                  <a:srgbClr val="3A3A3A"/>
                </a:solidFill>
                <a:effectLst/>
                <a:ea typeface="Roboto" panose="02000000000000000000" pitchFamily="2" charset="0"/>
                <a:cs typeface="Roboto" panose="02000000000000000000" pitchFamily="2" charset="0"/>
              </a:rPr>
              <a:t>Multiprofessional</a:t>
            </a:r>
            <a:r>
              <a:rPr lang="en-GB" b="0" i="0" dirty="0">
                <a:solidFill>
                  <a:srgbClr val="3A3A3A"/>
                </a:solidFill>
                <a:effectLst/>
                <a:ea typeface="Roboto" panose="02000000000000000000" pitchFamily="2" charset="0"/>
                <a:cs typeface="Roboto" panose="02000000000000000000" pitchFamily="2" charset="0"/>
              </a:rPr>
              <a:t> Teams to Support Children and Families’, </a:t>
            </a:r>
            <a:r>
              <a:rPr lang="en-GB" b="0" i="1" dirty="0">
                <a:solidFill>
                  <a:srgbClr val="3A3A3A"/>
                </a:solidFill>
                <a:effectLst/>
                <a:ea typeface="Roboto" panose="02000000000000000000" pitchFamily="2" charset="0"/>
                <a:cs typeface="Roboto" panose="02000000000000000000" pitchFamily="2" charset="0"/>
              </a:rPr>
              <a:t>The School community journal</a:t>
            </a:r>
            <a:r>
              <a:rPr lang="en-GB" b="0" i="0" dirty="0">
                <a:solidFill>
                  <a:srgbClr val="3A3A3A"/>
                </a:solidFill>
                <a:effectLst/>
                <a:ea typeface="Roboto" panose="02000000000000000000" pitchFamily="2" charset="0"/>
                <a:cs typeface="Roboto" panose="02000000000000000000" pitchFamily="2" charset="0"/>
              </a:rPr>
              <a:t>, 32(1), pp. 105–126.</a:t>
            </a:r>
            <a:endParaRPr lang="en-GB" dirty="0">
              <a:solidFill>
                <a:srgbClr val="555555"/>
              </a:solidFill>
              <a:ea typeface="Roboto" panose="02000000000000000000" pitchFamily="2" charset="0"/>
              <a:cs typeface="Roboto" panose="02000000000000000000" pitchFamily="2" charset="0"/>
            </a:endParaRPr>
          </a:p>
          <a:p>
            <a:endParaRPr lang="en-GB" dirty="0"/>
          </a:p>
        </p:txBody>
      </p:sp>
    </p:spTree>
    <p:extLst>
      <p:ext uri="{BB962C8B-B14F-4D97-AF65-F5344CB8AC3E}">
        <p14:creationId xmlns:p14="http://schemas.microsoft.com/office/powerpoint/2010/main" val="1823078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B15C0-4214-1350-E42B-946551AC10D8}"/>
              </a:ext>
            </a:extLst>
          </p:cNvPr>
          <p:cNvSpPr>
            <a:spLocks noGrp="1"/>
          </p:cNvSpPr>
          <p:nvPr>
            <p:ph type="title"/>
          </p:nvPr>
        </p:nvSpPr>
        <p:spPr/>
        <p:txBody>
          <a:bodyPr/>
          <a:lstStyle/>
          <a:p>
            <a:r>
              <a:rPr lang="cy-GB" b="1" dirty="0"/>
              <a:t>Diffiniad</a:t>
            </a:r>
            <a:r>
              <a:rPr lang="en-GB" b="1" dirty="0"/>
              <a:t> / Definition</a:t>
            </a:r>
          </a:p>
        </p:txBody>
      </p:sp>
      <p:sp>
        <p:nvSpPr>
          <p:cNvPr id="4" name="Content Placeholder 3">
            <a:extLst>
              <a:ext uri="{FF2B5EF4-FFF2-40B4-BE49-F238E27FC236}">
                <a16:creationId xmlns:a16="http://schemas.microsoft.com/office/drawing/2014/main" id="{CFBA614A-1676-5594-1808-B2F0D9363A0E}"/>
              </a:ext>
            </a:extLst>
          </p:cNvPr>
          <p:cNvSpPr>
            <a:spLocks noGrp="1"/>
          </p:cNvSpPr>
          <p:nvPr>
            <p:ph idx="1"/>
          </p:nvPr>
        </p:nvSpPr>
        <p:spPr/>
        <p:txBody>
          <a:bodyPr>
            <a:normAutofit/>
          </a:bodyPr>
          <a:lstStyle/>
          <a:p>
            <a:r>
              <a:rPr lang="en-GB" dirty="0"/>
              <a:t>‘Multi-agency work is ‘work undertaken by different professionals with the same client and/or family, often requiring information sharing, coordination of service provision and joint visiting and/or assessment. Another context is the formal strategic arrangements between local partner agencies.’ </a:t>
            </a:r>
          </a:p>
          <a:p>
            <a:r>
              <a:rPr lang="en-GB" dirty="0" err="1"/>
              <a:t>Peckover</a:t>
            </a:r>
            <a:r>
              <a:rPr lang="en-GB" dirty="0"/>
              <a:t> and Golding (2017: 41)</a:t>
            </a:r>
          </a:p>
        </p:txBody>
      </p:sp>
    </p:spTree>
    <p:extLst>
      <p:ext uri="{BB962C8B-B14F-4D97-AF65-F5344CB8AC3E}">
        <p14:creationId xmlns:p14="http://schemas.microsoft.com/office/powerpoint/2010/main" val="1422338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67494"/>
            <a:ext cx="8763000" cy="1399032"/>
          </a:xfrm>
        </p:spPr>
        <p:txBody>
          <a:bodyPr>
            <a:normAutofit/>
          </a:bodyPr>
          <a:lstStyle/>
          <a:p>
            <a:r>
              <a:rPr lang="cy-GB" b="1" dirty="0"/>
              <a:t>Rhesymwaith Gweithio </a:t>
            </a:r>
            <a:r>
              <a:rPr lang="cy-GB" b="1" dirty="0" err="1"/>
              <a:t>Amlasiantaethol</a:t>
            </a:r>
            <a:br>
              <a:rPr lang="en-GB" b="1" dirty="0"/>
            </a:br>
            <a:r>
              <a:rPr lang="en-GB" b="1" dirty="0"/>
              <a:t>Rationale of Multi-Agency Working</a:t>
            </a:r>
          </a:p>
        </p:txBody>
      </p:sp>
      <p:sp>
        <p:nvSpPr>
          <p:cNvPr id="3" name="Content Placeholder 2"/>
          <p:cNvSpPr>
            <a:spLocks noGrp="1"/>
          </p:cNvSpPr>
          <p:nvPr>
            <p:ph sz="half" idx="1"/>
          </p:nvPr>
        </p:nvSpPr>
        <p:spPr>
          <a:xfrm>
            <a:off x="457200" y="1722438"/>
            <a:ext cx="3924300" cy="3982746"/>
          </a:xfrm>
        </p:spPr>
        <p:txBody>
          <a:bodyPr>
            <a:normAutofit fontScale="85000" lnSpcReduction="20000"/>
          </a:bodyPr>
          <a:lstStyle/>
          <a:p>
            <a:r>
              <a:rPr lang="cy-GB" dirty="0"/>
              <a:t>diwallu anghenion grŵp targed penodol</a:t>
            </a:r>
          </a:p>
          <a:p>
            <a:r>
              <a:rPr lang="cy-GB" dirty="0"/>
              <a:t>cynnig gwasanaeth mwy effeithiol/cynhwysfawr</a:t>
            </a:r>
          </a:p>
          <a:p>
            <a:r>
              <a:rPr lang="cy-GB" dirty="0"/>
              <a:t>awydd penodol am weithio </a:t>
            </a:r>
            <a:r>
              <a:rPr lang="cy-GB" dirty="0" err="1"/>
              <a:t>amlasiantaethol</a:t>
            </a:r>
            <a:endParaRPr lang="cy-GB" dirty="0"/>
          </a:p>
          <a:p>
            <a:r>
              <a:rPr lang="cy-GB" dirty="0"/>
              <a:t>ymateb i adolygiad/ymchwil</a:t>
            </a:r>
          </a:p>
          <a:p>
            <a:r>
              <a:rPr lang="cy-GB" dirty="0"/>
              <a:t>llenwi bylchau yn y ddarpariaeth</a:t>
            </a:r>
          </a:p>
          <a:p>
            <a:r>
              <a:rPr lang="cy-GB" dirty="0"/>
              <a:t>ymateb i dueddiadau/mentrau’r Llywodraeth</a:t>
            </a:r>
          </a:p>
          <a:p>
            <a:pPr marL="64008" indent="0">
              <a:buNone/>
            </a:pPr>
            <a:r>
              <a:rPr lang="en-GB" dirty="0"/>
              <a:t>            	 </a:t>
            </a:r>
            <a:r>
              <a:rPr lang="en-GB" sz="1800" dirty="0"/>
              <a:t>(Atkinson et al, 2002)</a:t>
            </a:r>
          </a:p>
          <a:p>
            <a:pPr marL="64008" indent="0">
              <a:buNone/>
            </a:pPr>
            <a:endParaRPr lang="en-GB" dirty="0"/>
          </a:p>
        </p:txBody>
      </p:sp>
      <p:sp>
        <p:nvSpPr>
          <p:cNvPr id="4" name="Content Placeholder 3"/>
          <p:cNvSpPr>
            <a:spLocks noGrp="1"/>
          </p:cNvSpPr>
          <p:nvPr>
            <p:ph sz="half" idx="2"/>
          </p:nvPr>
        </p:nvSpPr>
        <p:spPr/>
        <p:txBody>
          <a:bodyPr>
            <a:normAutofit fontScale="85000" lnSpcReduction="20000"/>
          </a:bodyPr>
          <a:lstStyle/>
          <a:p>
            <a:r>
              <a:rPr lang="en-GB" dirty="0"/>
              <a:t>to meet the needs of a specific target group </a:t>
            </a:r>
          </a:p>
          <a:p>
            <a:r>
              <a:rPr lang="en-GB" dirty="0"/>
              <a:t> to offer a more effective/comprehensive service </a:t>
            </a:r>
          </a:p>
          <a:p>
            <a:r>
              <a:rPr lang="en-GB" dirty="0"/>
              <a:t>a specific desire for multi-agency working </a:t>
            </a:r>
          </a:p>
          <a:p>
            <a:r>
              <a:rPr lang="en-GB" dirty="0"/>
              <a:t>a response to review/research </a:t>
            </a:r>
          </a:p>
          <a:p>
            <a:r>
              <a:rPr lang="en-GB" dirty="0"/>
              <a:t>to address gaps in provision </a:t>
            </a:r>
          </a:p>
          <a:p>
            <a:r>
              <a:rPr lang="en-GB" dirty="0"/>
              <a:t>a response to Government trends/initiatives </a:t>
            </a:r>
          </a:p>
          <a:p>
            <a:pPr marL="64008" indent="0">
              <a:buNone/>
            </a:pPr>
            <a:r>
              <a:rPr lang="en-GB" dirty="0"/>
              <a:t>	                </a:t>
            </a:r>
            <a:r>
              <a:rPr lang="en-GB" sz="1600" dirty="0"/>
              <a:t>(Atkinson et al, 2002)</a:t>
            </a:r>
          </a:p>
        </p:txBody>
      </p:sp>
    </p:spTree>
    <p:extLst>
      <p:ext uri="{BB962C8B-B14F-4D97-AF65-F5344CB8AC3E}">
        <p14:creationId xmlns:p14="http://schemas.microsoft.com/office/powerpoint/2010/main" val="27332408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b="1" dirty="0"/>
              <a:t>Prif nodau gweithio </a:t>
            </a:r>
            <a:r>
              <a:rPr lang="cy-GB" b="1" dirty="0" err="1"/>
              <a:t>amlasiantaethol</a:t>
            </a:r>
            <a:br>
              <a:rPr lang="en-GB" b="1" dirty="0"/>
            </a:br>
            <a:r>
              <a:rPr lang="en-GB" b="1" dirty="0"/>
              <a:t>Main aims of multi-agency working</a:t>
            </a:r>
          </a:p>
        </p:txBody>
      </p:sp>
      <p:sp>
        <p:nvSpPr>
          <p:cNvPr id="3" name="Content Placeholder 2"/>
          <p:cNvSpPr>
            <a:spLocks noGrp="1"/>
          </p:cNvSpPr>
          <p:nvPr>
            <p:ph sz="half" idx="1"/>
          </p:nvPr>
        </p:nvSpPr>
        <p:spPr>
          <a:xfrm>
            <a:off x="457200" y="1722438"/>
            <a:ext cx="3838575" cy="3971526"/>
          </a:xfrm>
        </p:spPr>
        <p:txBody>
          <a:bodyPr>
            <a:normAutofit fontScale="92500" lnSpcReduction="20000"/>
          </a:bodyPr>
          <a:lstStyle/>
          <a:p>
            <a:r>
              <a:rPr lang="cy-GB" dirty="0"/>
              <a:t>gwella gwasanaethau</a:t>
            </a:r>
          </a:p>
          <a:p>
            <a:r>
              <a:rPr lang="cy-GB" dirty="0"/>
              <a:t>codi cyflawniad addysgol </a:t>
            </a:r>
          </a:p>
          <a:p>
            <a:r>
              <a:rPr lang="cy-GB" dirty="0"/>
              <a:t>gwella / archwilio gweithio ar y cyd </a:t>
            </a:r>
          </a:p>
          <a:p>
            <a:r>
              <a:rPr lang="cy-GB" dirty="0"/>
              <a:t>nodi / diwallu anghenion y grŵp targed </a:t>
            </a:r>
          </a:p>
          <a:p>
            <a:r>
              <a:rPr lang="cy-GB" dirty="0"/>
              <a:t>nodi / ymyrryd yn gynnar </a:t>
            </a:r>
          </a:p>
          <a:p>
            <a:r>
              <a:rPr lang="cy-GB" dirty="0"/>
              <a:t>darparu cefnogaeth i bobl ifanc </a:t>
            </a:r>
          </a:p>
          <a:p>
            <a:r>
              <a:rPr lang="cy-GB" dirty="0"/>
              <a:t>hyrwyddo cynhwysiant cymdeithasol</a:t>
            </a:r>
          </a:p>
        </p:txBody>
      </p:sp>
      <p:sp>
        <p:nvSpPr>
          <p:cNvPr id="4" name="Content Placeholder 3"/>
          <p:cNvSpPr>
            <a:spLocks noGrp="1"/>
          </p:cNvSpPr>
          <p:nvPr>
            <p:ph sz="half" idx="2"/>
          </p:nvPr>
        </p:nvSpPr>
        <p:spPr>
          <a:xfrm>
            <a:off x="4648200" y="1722437"/>
            <a:ext cx="4038600" cy="4016405"/>
          </a:xfrm>
        </p:spPr>
        <p:txBody>
          <a:bodyPr>
            <a:normAutofit fontScale="92500" lnSpcReduction="20000"/>
          </a:bodyPr>
          <a:lstStyle/>
          <a:p>
            <a:r>
              <a:rPr lang="en-GB" dirty="0"/>
              <a:t>to improve services </a:t>
            </a:r>
          </a:p>
          <a:p>
            <a:r>
              <a:rPr lang="en-GB" dirty="0"/>
              <a:t>to raise educational achievement </a:t>
            </a:r>
          </a:p>
          <a:p>
            <a:r>
              <a:rPr lang="en-GB" dirty="0"/>
              <a:t>to improve/explore joint working </a:t>
            </a:r>
          </a:p>
          <a:p>
            <a:r>
              <a:rPr lang="en-GB" dirty="0"/>
              <a:t>to identify/meet the needs of the target group</a:t>
            </a:r>
          </a:p>
          <a:p>
            <a:r>
              <a:rPr lang="en-GB" dirty="0"/>
              <a:t>early identification/intervention </a:t>
            </a:r>
          </a:p>
          <a:p>
            <a:r>
              <a:rPr lang="en-GB" dirty="0"/>
              <a:t>to provide support for young people</a:t>
            </a:r>
          </a:p>
          <a:p>
            <a:r>
              <a:rPr lang="en-GB" dirty="0"/>
              <a:t>to promote social inclusion</a:t>
            </a:r>
          </a:p>
        </p:txBody>
      </p:sp>
    </p:spTree>
    <p:extLst>
      <p:ext uri="{BB962C8B-B14F-4D97-AF65-F5344CB8AC3E}">
        <p14:creationId xmlns:p14="http://schemas.microsoft.com/office/powerpoint/2010/main" val="41890721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b="1" dirty="0"/>
              <a:t>Prif nodau gweithio </a:t>
            </a:r>
            <a:r>
              <a:rPr lang="cy-GB" b="1" dirty="0" err="1"/>
              <a:t>amlasiantaethol</a:t>
            </a:r>
            <a:br>
              <a:rPr lang="en-GB" b="1" dirty="0"/>
            </a:br>
            <a:r>
              <a:rPr lang="en-GB" b="1" dirty="0"/>
              <a:t>Main aims of multi-agency working</a:t>
            </a:r>
          </a:p>
        </p:txBody>
      </p:sp>
      <p:sp>
        <p:nvSpPr>
          <p:cNvPr id="3" name="Content Placeholder 2"/>
          <p:cNvSpPr>
            <a:spLocks noGrp="1"/>
          </p:cNvSpPr>
          <p:nvPr>
            <p:ph sz="half" idx="1"/>
          </p:nvPr>
        </p:nvSpPr>
        <p:spPr>
          <a:xfrm>
            <a:off x="457200" y="1722438"/>
            <a:ext cx="4038600" cy="3977136"/>
          </a:xfrm>
        </p:spPr>
        <p:txBody>
          <a:bodyPr>
            <a:normAutofit fontScale="92500" lnSpcReduction="10000"/>
          </a:bodyPr>
          <a:lstStyle/>
          <a:p>
            <a:r>
              <a:rPr lang="cy-GB" dirty="0"/>
              <a:t>dull cyfannol </a:t>
            </a:r>
          </a:p>
          <a:p>
            <a:r>
              <a:rPr lang="cy-GB" dirty="0"/>
              <a:t>gwella cyfleoedd/ cyfleoedd bywyd i blant </a:t>
            </a:r>
          </a:p>
          <a:p>
            <a:r>
              <a:rPr lang="cy-GB" dirty="0"/>
              <a:t>cydlynu gwasanaethau </a:t>
            </a:r>
          </a:p>
          <a:p>
            <a:r>
              <a:rPr lang="cy-GB" dirty="0"/>
              <a:t>gwella canlyniadau i blant a theuluoedd </a:t>
            </a:r>
          </a:p>
          <a:p>
            <a:r>
              <a:rPr lang="cy-GB" dirty="0"/>
              <a:t>rhannu gwybodaeth </a:t>
            </a:r>
          </a:p>
          <a:p>
            <a:r>
              <a:rPr lang="cy-GB" dirty="0"/>
              <a:t>codi ymwybyddiaeth/ dealltwriaeth o asiantaethau eraill         </a:t>
            </a:r>
            <a:r>
              <a:rPr lang="en-GB" dirty="0"/>
              <a:t>		</a:t>
            </a:r>
            <a:r>
              <a:rPr lang="en-GB" sz="1600" dirty="0"/>
              <a:t>(Atkinson et al, 2002)</a:t>
            </a:r>
          </a:p>
          <a:p>
            <a:endParaRPr lang="en-GB" dirty="0"/>
          </a:p>
        </p:txBody>
      </p:sp>
      <p:sp>
        <p:nvSpPr>
          <p:cNvPr id="4" name="Content Placeholder 3"/>
          <p:cNvSpPr>
            <a:spLocks noGrp="1"/>
          </p:cNvSpPr>
          <p:nvPr>
            <p:ph sz="half" idx="2"/>
          </p:nvPr>
        </p:nvSpPr>
        <p:spPr>
          <a:xfrm>
            <a:off x="4648200" y="1722437"/>
            <a:ext cx="4495800" cy="5211763"/>
          </a:xfrm>
        </p:spPr>
        <p:txBody>
          <a:bodyPr>
            <a:normAutofit fontScale="92500" lnSpcReduction="10000"/>
          </a:bodyPr>
          <a:lstStyle/>
          <a:p>
            <a:r>
              <a:rPr lang="en-GB"/>
              <a:t>a holistic approach</a:t>
            </a:r>
          </a:p>
          <a:p>
            <a:r>
              <a:rPr lang="en-GB"/>
              <a:t>to improve opportunities/life chances for children</a:t>
            </a:r>
          </a:p>
          <a:p>
            <a:r>
              <a:rPr lang="en-GB"/>
              <a:t>to coordinate services</a:t>
            </a:r>
          </a:p>
          <a:p>
            <a:r>
              <a:rPr lang="en-GB"/>
              <a:t>to improve outcomes for children and families</a:t>
            </a:r>
          </a:p>
          <a:p>
            <a:r>
              <a:rPr lang="en-GB"/>
              <a:t>information sharing</a:t>
            </a:r>
          </a:p>
          <a:p>
            <a:r>
              <a:rPr lang="en-GB"/>
              <a:t>to raise awareness/understanding of other agencies</a:t>
            </a:r>
          </a:p>
          <a:p>
            <a:pPr marL="64008" indent="0">
              <a:buNone/>
            </a:pPr>
            <a:r>
              <a:rPr lang="en-GB" sz="1600"/>
              <a:t>                                 (Atkinson et al, 2002)</a:t>
            </a:r>
          </a:p>
          <a:p>
            <a:pPr marL="64008" indent="0">
              <a:buNone/>
            </a:pPr>
            <a:endParaRPr lang="en-GB"/>
          </a:p>
        </p:txBody>
      </p:sp>
    </p:spTree>
    <p:extLst>
      <p:ext uri="{BB962C8B-B14F-4D97-AF65-F5344CB8AC3E}">
        <p14:creationId xmlns:p14="http://schemas.microsoft.com/office/powerpoint/2010/main" val="767837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cy-GB" b="1" dirty="0"/>
              <a:t>Cyfleoedd: swyddogaethau GA /</a:t>
            </a:r>
            <a:r>
              <a:rPr lang="en-GB" b="1" dirty="0"/>
              <a:t>Opportunities: functions of MAW</a:t>
            </a:r>
            <a:endParaRPr lang="cy-GB" b="1" dirty="0"/>
          </a:p>
        </p:txBody>
      </p:sp>
      <p:sp>
        <p:nvSpPr>
          <p:cNvPr id="3" name="Content Placeholder 2"/>
          <p:cNvSpPr>
            <a:spLocks noGrp="1"/>
          </p:cNvSpPr>
          <p:nvPr>
            <p:ph sz="half" idx="1"/>
          </p:nvPr>
        </p:nvSpPr>
        <p:spPr>
          <a:xfrm>
            <a:off x="457200" y="1722437"/>
            <a:ext cx="3838575" cy="4525963"/>
          </a:xfrm>
        </p:spPr>
        <p:txBody>
          <a:bodyPr>
            <a:normAutofit/>
          </a:bodyPr>
          <a:lstStyle/>
          <a:p>
            <a:r>
              <a:rPr lang="cy-GB" dirty="0"/>
              <a:t>Monitro datblygiad a lles plant pan fo angen</a:t>
            </a:r>
          </a:p>
          <a:p>
            <a:r>
              <a:rPr lang="cy-GB" dirty="0"/>
              <a:t>Rhannu gwybodaeth ag asiantaethau yn ôl yr angen</a:t>
            </a:r>
          </a:p>
          <a:p>
            <a:r>
              <a:rPr lang="cy-GB" dirty="0"/>
              <a:t>Cysylltu â rhieni neu ofalwyr</a:t>
            </a:r>
          </a:p>
          <a:p>
            <a:r>
              <a:rPr lang="cy-GB" sz="1600" dirty="0"/>
              <a:t>Walker, 2018</a:t>
            </a:r>
          </a:p>
        </p:txBody>
      </p:sp>
      <p:sp>
        <p:nvSpPr>
          <p:cNvPr id="4" name="Content Placeholder 3"/>
          <p:cNvSpPr>
            <a:spLocks noGrp="1"/>
          </p:cNvSpPr>
          <p:nvPr>
            <p:ph sz="half" idx="2"/>
          </p:nvPr>
        </p:nvSpPr>
        <p:spPr/>
        <p:txBody>
          <a:bodyPr>
            <a:normAutofit/>
          </a:bodyPr>
          <a:lstStyle/>
          <a:p>
            <a:r>
              <a:rPr lang="en-GB" dirty="0"/>
              <a:t>To monitor children’s development and welfare where necessary</a:t>
            </a:r>
            <a:endParaRPr lang="cy-GB" dirty="0"/>
          </a:p>
          <a:p>
            <a:r>
              <a:rPr lang="en-GB" dirty="0"/>
              <a:t>To share information with agencies as required</a:t>
            </a:r>
            <a:endParaRPr lang="cy-GB" dirty="0"/>
          </a:p>
          <a:p>
            <a:r>
              <a:rPr lang="en-GB" dirty="0"/>
              <a:t>To liaise with parents or carers</a:t>
            </a:r>
          </a:p>
          <a:p>
            <a:r>
              <a:rPr lang="en-GB" sz="1600" dirty="0"/>
              <a:t>Walker, 2018</a:t>
            </a:r>
            <a:endParaRPr lang="cy-GB" sz="1600" dirty="0"/>
          </a:p>
          <a:p>
            <a:endParaRPr lang="cy-GB" dirty="0"/>
          </a:p>
        </p:txBody>
      </p:sp>
    </p:spTree>
    <p:extLst>
      <p:ext uri="{BB962C8B-B14F-4D97-AF65-F5344CB8AC3E}">
        <p14:creationId xmlns:p14="http://schemas.microsoft.com/office/powerpoint/2010/main" val="3645561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Cyfleoedd: swyddogaethau GA /</a:t>
            </a:r>
            <a:r>
              <a:rPr lang="en-GB" b="1" dirty="0"/>
              <a:t>Opportunities: functions of MAW</a:t>
            </a:r>
            <a:endParaRPr lang="cy-GB" dirty="0"/>
          </a:p>
        </p:txBody>
      </p:sp>
      <p:sp>
        <p:nvSpPr>
          <p:cNvPr id="3" name="Content Placeholder 2"/>
          <p:cNvSpPr>
            <a:spLocks noGrp="1"/>
          </p:cNvSpPr>
          <p:nvPr>
            <p:ph sz="half" idx="1"/>
          </p:nvPr>
        </p:nvSpPr>
        <p:spPr/>
        <p:txBody>
          <a:bodyPr>
            <a:normAutofit/>
          </a:bodyPr>
          <a:lstStyle/>
          <a:p>
            <a:r>
              <a:rPr lang="cy-GB" dirty="0" err="1"/>
              <a:t>Atgyfeirio</a:t>
            </a:r>
            <a:r>
              <a:rPr lang="cy-GB" dirty="0"/>
              <a:t> at asiantaethau eraill yn ôl yr angen</a:t>
            </a:r>
          </a:p>
          <a:p>
            <a:r>
              <a:rPr lang="cy-GB" dirty="0"/>
              <a:t>Cymryd rhan yn y broses o wneud penderfyniadau</a:t>
            </a:r>
          </a:p>
          <a:p>
            <a:r>
              <a:rPr lang="cy-GB" dirty="0"/>
              <a:t>Cymryd rhan mewn asesiadau</a:t>
            </a:r>
          </a:p>
          <a:p>
            <a:r>
              <a:rPr lang="cy-GB" dirty="0"/>
              <a:t>Bod yn eiriolwr ar ran y plentyn, rhiant neu ofalwr, fel y bo angen</a:t>
            </a:r>
          </a:p>
          <a:p>
            <a:r>
              <a:rPr lang="cy-GB" sz="1700" dirty="0"/>
              <a:t>Walker 2018</a:t>
            </a:r>
          </a:p>
        </p:txBody>
      </p:sp>
      <p:sp>
        <p:nvSpPr>
          <p:cNvPr id="4" name="Content Placeholder 3"/>
          <p:cNvSpPr>
            <a:spLocks noGrp="1"/>
          </p:cNvSpPr>
          <p:nvPr>
            <p:ph sz="half" idx="2"/>
          </p:nvPr>
        </p:nvSpPr>
        <p:spPr/>
        <p:txBody>
          <a:bodyPr>
            <a:normAutofit/>
          </a:bodyPr>
          <a:lstStyle/>
          <a:p>
            <a:r>
              <a:rPr lang="en-GB" dirty="0"/>
              <a:t>To refer to other agencies as required</a:t>
            </a:r>
            <a:endParaRPr lang="cy-GB" dirty="0"/>
          </a:p>
          <a:p>
            <a:r>
              <a:rPr lang="en-GB" dirty="0"/>
              <a:t>To take part in decision making</a:t>
            </a:r>
            <a:endParaRPr lang="cy-GB" dirty="0"/>
          </a:p>
          <a:p>
            <a:r>
              <a:rPr lang="en-GB" dirty="0"/>
              <a:t>To take part in assessments</a:t>
            </a:r>
            <a:endParaRPr lang="cy-GB" dirty="0"/>
          </a:p>
          <a:p>
            <a:r>
              <a:rPr lang="en-GB" dirty="0"/>
              <a:t>To advocate for the child, parent or carer where necessary</a:t>
            </a:r>
          </a:p>
          <a:p>
            <a:r>
              <a:rPr lang="en-GB" sz="1600" dirty="0"/>
              <a:t>Walker 2018</a:t>
            </a:r>
            <a:endParaRPr lang="cy-GB" sz="1600" dirty="0"/>
          </a:p>
          <a:p>
            <a:endParaRPr lang="cy-GB" dirty="0"/>
          </a:p>
        </p:txBody>
      </p:sp>
    </p:spTree>
    <p:extLst>
      <p:ext uri="{BB962C8B-B14F-4D97-AF65-F5344CB8AC3E}">
        <p14:creationId xmlns:p14="http://schemas.microsoft.com/office/powerpoint/2010/main" val="1047383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388E3-6EA0-4285-BE70-23EB67A69988}"/>
              </a:ext>
            </a:extLst>
          </p:cNvPr>
          <p:cNvSpPr>
            <a:spLocks noGrp="1"/>
          </p:cNvSpPr>
          <p:nvPr>
            <p:ph type="title"/>
          </p:nvPr>
        </p:nvSpPr>
        <p:spPr/>
        <p:txBody>
          <a:bodyPr/>
          <a:lstStyle/>
          <a:p>
            <a:r>
              <a:rPr lang="cy-GB" b="1" dirty="0"/>
              <a:t>Materion cyfoes? </a:t>
            </a:r>
            <a:r>
              <a:rPr lang="en-GB" b="1" dirty="0"/>
              <a:t>Current issues?</a:t>
            </a:r>
          </a:p>
        </p:txBody>
      </p:sp>
      <p:sp>
        <p:nvSpPr>
          <p:cNvPr id="3" name="Content Placeholder 2">
            <a:extLst>
              <a:ext uri="{FF2B5EF4-FFF2-40B4-BE49-F238E27FC236}">
                <a16:creationId xmlns:a16="http://schemas.microsoft.com/office/drawing/2014/main" id="{94C67C75-6E12-468C-A984-D1EA3B7D0D7B}"/>
              </a:ext>
            </a:extLst>
          </p:cNvPr>
          <p:cNvSpPr>
            <a:spLocks noGrp="1"/>
          </p:cNvSpPr>
          <p:nvPr>
            <p:ph sz="half" idx="1"/>
          </p:nvPr>
        </p:nvSpPr>
        <p:spPr>
          <a:xfrm>
            <a:off x="457200" y="1722438"/>
            <a:ext cx="4038600" cy="3982746"/>
          </a:xfrm>
        </p:spPr>
        <p:txBody>
          <a:bodyPr>
            <a:normAutofit fontScale="77500" lnSpcReduction="20000"/>
          </a:bodyPr>
          <a:lstStyle/>
          <a:p>
            <a:r>
              <a:rPr lang="cy-GB" dirty="0">
                <a:solidFill>
                  <a:srgbClr val="201F1E"/>
                </a:solidFill>
                <a:latin typeface="Calibri" panose="020F0502020204030204" pitchFamily="34" charset="0"/>
              </a:rPr>
              <a:t>Treuliwch 10 munud yn edrych ar adroddiadau cyfredol y cyfryngau gan ddefnyddio'r termau chwilio: Diogelu Plant a Gweithio </a:t>
            </a:r>
            <a:r>
              <a:rPr lang="cy-GB" dirty="0" err="1">
                <a:solidFill>
                  <a:srgbClr val="201F1E"/>
                </a:solidFill>
                <a:latin typeface="Calibri" panose="020F0502020204030204" pitchFamily="34" charset="0"/>
              </a:rPr>
              <a:t>Amlasiantaethol</a:t>
            </a:r>
            <a:endParaRPr lang="cy-GB" dirty="0">
              <a:solidFill>
                <a:srgbClr val="201F1E"/>
              </a:solidFill>
              <a:latin typeface="Calibri" panose="020F0502020204030204" pitchFamily="34" charset="0"/>
            </a:endParaRPr>
          </a:p>
          <a:p>
            <a:pPr marL="64008" indent="0">
              <a:buNone/>
            </a:pPr>
            <a:r>
              <a:rPr lang="cy-GB" dirty="0">
                <a:solidFill>
                  <a:srgbClr val="201F1E"/>
                </a:solidFill>
                <a:latin typeface="Calibri" panose="020F0502020204030204" pitchFamily="34" charset="0"/>
              </a:rPr>
              <a:t>Ystyriwch</a:t>
            </a:r>
            <a:r>
              <a:rPr lang="cy-GB" b="0" i="0" dirty="0">
                <a:solidFill>
                  <a:srgbClr val="201F1E"/>
                </a:solidFill>
                <a:effectLst/>
                <a:latin typeface="Calibri" panose="020F0502020204030204" pitchFamily="34" charset="0"/>
              </a:rPr>
              <a:t>:</a:t>
            </a:r>
          </a:p>
          <a:p>
            <a:r>
              <a:rPr lang="cy-GB" dirty="0">
                <a:latin typeface="Calibri" panose="020F0502020204030204" pitchFamily="34" charset="0"/>
              </a:rPr>
              <a:t>Oes unrhyw broblemau wedi codi sy’n berthnasol i'r modwl hwn?</a:t>
            </a:r>
          </a:p>
          <a:p>
            <a:r>
              <a:rPr lang="cy-GB" dirty="0">
                <a:latin typeface="Calibri" panose="020F0502020204030204" pitchFamily="34" charset="0"/>
              </a:rPr>
              <a:t>Asiantaethau yn cydweithio?</a:t>
            </a:r>
          </a:p>
          <a:p>
            <a:r>
              <a:rPr lang="cy-GB" dirty="0">
                <a:latin typeface="Calibri" panose="020F0502020204030204" pitchFamily="34" charset="0"/>
              </a:rPr>
              <a:t>Cynllunio sy'n canolbwyntio ar yr unigolyn?</a:t>
            </a:r>
          </a:p>
          <a:p>
            <a:r>
              <a:rPr lang="cy-GB" dirty="0">
                <a:latin typeface="Calibri" panose="020F0502020204030204" pitchFamily="34" charset="0"/>
              </a:rPr>
              <a:t>Diogelu?</a:t>
            </a:r>
            <a:endParaRPr lang="cy-GB" dirty="0"/>
          </a:p>
          <a:p>
            <a:pPr marL="64008" indent="0">
              <a:buNone/>
            </a:pPr>
            <a:r>
              <a:rPr lang="cy-GB" b="0" i="0" dirty="0">
                <a:solidFill>
                  <a:srgbClr val="201F1E"/>
                </a:solidFill>
                <a:effectLst/>
                <a:latin typeface="Calibri" panose="020F0502020204030204" pitchFamily="34" charset="0"/>
              </a:rPr>
              <a:t> </a:t>
            </a:r>
            <a:endParaRPr lang="cy-GB" dirty="0"/>
          </a:p>
        </p:txBody>
      </p:sp>
      <p:sp>
        <p:nvSpPr>
          <p:cNvPr id="4" name="Content Placeholder 3">
            <a:extLst>
              <a:ext uri="{FF2B5EF4-FFF2-40B4-BE49-F238E27FC236}">
                <a16:creationId xmlns:a16="http://schemas.microsoft.com/office/drawing/2014/main" id="{B3CE1D98-5ED1-4E47-9438-4242386C0ADA}"/>
              </a:ext>
            </a:extLst>
          </p:cNvPr>
          <p:cNvSpPr>
            <a:spLocks noGrp="1"/>
          </p:cNvSpPr>
          <p:nvPr>
            <p:ph sz="half" idx="2"/>
          </p:nvPr>
        </p:nvSpPr>
        <p:spPr/>
        <p:txBody>
          <a:bodyPr>
            <a:normAutofit fontScale="77500" lnSpcReduction="20000"/>
          </a:bodyPr>
          <a:lstStyle/>
          <a:p>
            <a:r>
              <a:rPr lang="en-GB" b="0" i="0" dirty="0">
                <a:solidFill>
                  <a:srgbClr val="201F1E"/>
                </a:solidFill>
                <a:effectLst/>
                <a:latin typeface="Calibri" panose="020F0502020204030204" pitchFamily="34" charset="0"/>
              </a:rPr>
              <a:t>Spend </a:t>
            </a:r>
            <a:r>
              <a:rPr lang="en-GB" dirty="0">
                <a:solidFill>
                  <a:srgbClr val="201F1E"/>
                </a:solidFill>
                <a:latin typeface="Calibri" panose="020F0502020204030204" pitchFamily="34" charset="0"/>
              </a:rPr>
              <a:t>10</a:t>
            </a:r>
            <a:r>
              <a:rPr lang="en-GB" b="0" i="0" dirty="0">
                <a:solidFill>
                  <a:srgbClr val="201F1E"/>
                </a:solidFill>
                <a:effectLst/>
                <a:latin typeface="Calibri" panose="020F0502020204030204" pitchFamily="34" charset="0"/>
              </a:rPr>
              <a:t> minutes looking at current media reports using the search terms: Safeguarding, Child Protection and Multiagency Working</a:t>
            </a:r>
          </a:p>
          <a:p>
            <a:pPr marL="64008" indent="0">
              <a:buNone/>
            </a:pPr>
            <a:r>
              <a:rPr lang="en-GB" b="0" i="0" dirty="0">
                <a:solidFill>
                  <a:srgbClr val="201F1E"/>
                </a:solidFill>
                <a:effectLst/>
                <a:latin typeface="Calibri" panose="020F0502020204030204" pitchFamily="34" charset="0"/>
              </a:rPr>
              <a:t>Consider:</a:t>
            </a:r>
          </a:p>
          <a:p>
            <a:r>
              <a:rPr lang="en-GB" dirty="0">
                <a:latin typeface="Calibri" panose="020F0502020204030204" pitchFamily="34" charset="0"/>
              </a:rPr>
              <a:t>Are there any issues raised in which are pertinent to this module?</a:t>
            </a:r>
          </a:p>
          <a:p>
            <a:r>
              <a:rPr lang="en-GB" dirty="0">
                <a:latin typeface="Calibri" panose="020F0502020204030204" pitchFamily="34" charset="0"/>
              </a:rPr>
              <a:t>Agencies working together?</a:t>
            </a:r>
          </a:p>
          <a:p>
            <a:r>
              <a:rPr lang="en-GB" dirty="0">
                <a:latin typeface="Calibri" panose="020F0502020204030204" pitchFamily="34" charset="0"/>
              </a:rPr>
              <a:t>Person-centred planning?</a:t>
            </a:r>
          </a:p>
          <a:p>
            <a:r>
              <a:rPr lang="en-GB" dirty="0">
                <a:latin typeface="Calibri" panose="020F0502020204030204" pitchFamily="34" charset="0"/>
              </a:rPr>
              <a:t>Safeguarding?</a:t>
            </a:r>
            <a:endParaRPr lang="en-GB" dirty="0"/>
          </a:p>
        </p:txBody>
      </p:sp>
    </p:spTree>
    <p:extLst>
      <p:ext uri="{BB962C8B-B14F-4D97-AF65-F5344CB8AC3E}">
        <p14:creationId xmlns:p14="http://schemas.microsoft.com/office/powerpoint/2010/main" val="10784444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970498" y="0"/>
            <a:ext cx="7472275" cy="858839"/>
          </a:xfrm>
        </p:spPr>
        <p:txBody>
          <a:bodyPr anchor="b">
            <a:normAutofit/>
          </a:bodyPr>
          <a:lstStyle/>
          <a:p>
            <a:pPr eaLnBrk="1" hangingPunct="1"/>
            <a:r>
              <a:rPr lang="cy-GB" sz="3600" b="1" dirty="0">
                <a:solidFill>
                  <a:schemeClr val="tx1"/>
                </a:solidFill>
              </a:rPr>
              <a:t>Manteision gweithio </a:t>
            </a:r>
            <a:r>
              <a:rPr lang="cy-GB" sz="3600" b="1" dirty="0" err="1">
                <a:solidFill>
                  <a:schemeClr val="tx1"/>
                </a:solidFill>
              </a:rPr>
              <a:t>amlasiantaethol</a:t>
            </a:r>
            <a:endParaRPr lang="cy-GB" b="1" dirty="0">
              <a:solidFill>
                <a:srgbClr val="9966FF"/>
              </a:solidFill>
            </a:endParaRPr>
          </a:p>
        </p:txBody>
      </p:sp>
      <p:grpSp>
        <p:nvGrpSpPr>
          <p:cNvPr id="2" name="Group 3"/>
          <p:cNvGrpSpPr>
            <a:grpSpLocks/>
          </p:cNvGrpSpPr>
          <p:nvPr/>
        </p:nvGrpSpPr>
        <p:grpSpPr bwMode="auto">
          <a:xfrm>
            <a:off x="152400" y="1371600"/>
            <a:ext cx="8867776" cy="4876800"/>
            <a:chOff x="336" y="864"/>
            <a:chExt cx="5346" cy="3072"/>
          </a:xfrm>
        </p:grpSpPr>
        <p:sp>
          <p:nvSpPr>
            <p:cNvPr id="33796" name="AutoShape 4"/>
            <p:cNvSpPr>
              <a:spLocks noChangeArrowheads="1"/>
            </p:cNvSpPr>
            <p:nvPr/>
          </p:nvSpPr>
          <p:spPr bwMode="auto">
            <a:xfrm>
              <a:off x="2400" y="1920"/>
              <a:ext cx="839" cy="697"/>
            </a:xfrm>
            <a:prstGeom prst="smileyFace">
              <a:avLst>
                <a:gd name="adj" fmla="val 4653"/>
              </a:avLst>
            </a:prstGeom>
            <a:solidFill>
              <a:srgbClr val="FFFF00"/>
            </a:solidFill>
            <a:ln w="9525">
              <a:solidFill>
                <a:srgbClr val="000000"/>
              </a:solidFill>
              <a:round/>
              <a:headEnd/>
              <a:tailEnd/>
            </a:ln>
          </p:spPr>
          <p:txBody>
            <a:bodyPr/>
            <a:lstStyle/>
            <a:p>
              <a:endParaRPr lang="en-GB" sz="1600">
                <a:solidFill>
                  <a:srgbClr val="000000"/>
                </a:solidFill>
                <a:latin typeface="Arial" charset="0"/>
              </a:endParaRPr>
            </a:p>
          </p:txBody>
        </p:sp>
        <p:sp>
          <p:nvSpPr>
            <p:cNvPr id="33797" name="Text Box 5"/>
            <p:cNvSpPr txBox="1">
              <a:spLocks noChangeArrowheads="1"/>
            </p:cNvSpPr>
            <p:nvPr/>
          </p:nvSpPr>
          <p:spPr bwMode="auto">
            <a:xfrm>
              <a:off x="382" y="864"/>
              <a:ext cx="1826" cy="672"/>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Darparu fforwm i gyfnewid syniadau a phrofiad i nodi atebion gwasanaeth arloesol</a:t>
              </a:r>
            </a:p>
          </p:txBody>
        </p:sp>
        <p:sp>
          <p:nvSpPr>
            <p:cNvPr id="33798" name="Text Box 6"/>
            <p:cNvSpPr txBox="1">
              <a:spLocks noChangeArrowheads="1"/>
            </p:cNvSpPr>
            <p:nvPr/>
          </p:nvSpPr>
          <p:spPr bwMode="auto">
            <a:xfrm>
              <a:off x="3984" y="2112"/>
              <a:ext cx="1584" cy="330"/>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creu cyfleoedd ar gyfer cydweithio yn y dyfodol </a:t>
              </a:r>
            </a:p>
          </p:txBody>
        </p:sp>
        <p:sp>
          <p:nvSpPr>
            <p:cNvPr id="33799" name="Text Box 7"/>
            <p:cNvSpPr txBox="1">
              <a:spLocks noChangeArrowheads="1"/>
            </p:cNvSpPr>
            <p:nvPr/>
          </p:nvSpPr>
          <p:spPr bwMode="auto">
            <a:xfrm>
              <a:off x="4032" y="1632"/>
              <a:ext cx="1488" cy="324"/>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galluogi dysgu oddi wrth ei gilydd</a:t>
              </a:r>
            </a:p>
          </p:txBody>
        </p:sp>
        <p:sp>
          <p:nvSpPr>
            <p:cNvPr id="33800" name="Text Box 8"/>
            <p:cNvSpPr txBox="1">
              <a:spLocks noChangeArrowheads="1"/>
            </p:cNvSpPr>
            <p:nvPr/>
          </p:nvSpPr>
          <p:spPr bwMode="auto">
            <a:xfrm>
              <a:off x="3906" y="2612"/>
              <a:ext cx="1776" cy="816"/>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creu cyfleoedd ar gyfer creadigrwydd, cydweithredu a dealltwriaeth o gryfderau gwahanol ddiwylliannau a sefydliadau</a:t>
              </a:r>
            </a:p>
          </p:txBody>
        </p:sp>
        <p:sp>
          <p:nvSpPr>
            <p:cNvPr id="33801" name="Text Box 9"/>
            <p:cNvSpPr txBox="1">
              <a:spLocks noChangeArrowheads="1"/>
            </p:cNvSpPr>
            <p:nvPr/>
          </p:nvSpPr>
          <p:spPr bwMode="auto">
            <a:xfrm>
              <a:off x="2064" y="2976"/>
              <a:ext cx="932" cy="490"/>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newid arfer o fewn sefydliadau</a:t>
              </a:r>
            </a:p>
          </p:txBody>
        </p:sp>
        <p:sp>
          <p:nvSpPr>
            <p:cNvPr id="33802" name="Text Box 10"/>
            <p:cNvSpPr txBox="1">
              <a:spLocks noChangeArrowheads="1"/>
            </p:cNvSpPr>
            <p:nvPr/>
          </p:nvSpPr>
          <p:spPr bwMode="auto">
            <a:xfrm>
              <a:off x="382" y="2544"/>
              <a:ext cx="1490" cy="708"/>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gwella </a:t>
              </a:r>
              <a:r>
                <a:rPr lang="cy-GB" sz="1600" dirty="0" err="1">
                  <a:solidFill>
                    <a:srgbClr val="000000"/>
                  </a:solidFill>
                  <a:latin typeface="Arial" charset="0"/>
                </a:rPr>
                <a:t>capasiti</a:t>
              </a:r>
              <a:r>
                <a:rPr lang="cy-GB" sz="1600" dirty="0">
                  <a:solidFill>
                    <a:srgbClr val="000000"/>
                  </a:solidFill>
                  <a:latin typeface="Arial" charset="0"/>
                </a:rPr>
                <a:t> sefydliadol ac adnoddau sy'n dirywio sydd, yn eu tro, o fudd i'r person ifanc</a:t>
              </a:r>
            </a:p>
            <a:p>
              <a:endParaRPr lang="cy-GB" sz="1600" dirty="0">
                <a:solidFill>
                  <a:srgbClr val="000000"/>
                </a:solidFill>
                <a:latin typeface="Arial" charset="0"/>
              </a:endParaRPr>
            </a:p>
          </p:txBody>
        </p:sp>
        <p:sp>
          <p:nvSpPr>
            <p:cNvPr id="33803" name="Text Box 11"/>
            <p:cNvSpPr txBox="1">
              <a:spLocks noChangeArrowheads="1"/>
            </p:cNvSpPr>
            <p:nvPr/>
          </p:nvSpPr>
          <p:spPr bwMode="auto">
            <a:xfrm>
              <a:off x="336" y="1827"/>
              <a:ext cx="1674" cy="564"/>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cryfhau perthnasoedd a meithrin ymddiriedaeth ymhlith pawb dan sylw</a:t>
              </a:r>
            </a:p>
            <a:p>
              <a:endParaRPr lang="cy-GB" sz="1600" dirty="0">
                <a:solidFill>
                  <a:srgbClr val="000000"/>
                </a:solidFill>
                <a:latin typeface="Arial" charset="0"/>
              </a:endParaRPr>
            </a:p>
          </p:txBody>
        </p:sp>
        <p:sp>
          <p:nvSpPr>
            <p:cNvPr id="33804" name="Text Box 12"/>
            <p:cNvSpPr txBox="1">
              <a:spLocks noChangeArrowheads="1"/>
            </p:cNvSpPr>
            <p:nvPr/>
          </p:nvSpPr>
          <p:spPr bwMode="auto">
            <a:xfrm>
              <a:off x="3888" y="917"/>
              <a:ext cx="1583" cy="551"/>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Cynyddu effeithlonrwydd ac effeithiolrwydd y modd y darperir gwasanaethau</a:t>
              </a:r>
            </a:p>
          </p:txBody>
        </p:sp>
        <p:sp>
          <p:nvSpPr>
            <p:cNvPr id="33805" name="Text Box 13"/>
            <p:cNvSpPr txBox="1">
              <a:spLocks noChangeArrowheads="1"/>
            </p:cNvSpPr>
            <p:nvPr/>
          </p:nvSpPr>
          <p:spPr bwMode="auto">
            <a:xfrm>
              <a:off x="2309" y="915"/>
              <a:ext cx="1289" cy="534"/>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Yn gwella gwybodaeth a sgiliau ymarferwyr</a:t>
              </a:r>
            </a:p>
          </p:txBody>
        </p:sp>
        <p:sp>
          <p:nvSpPr>
            <p:cNvPr id="33806" name="Line 14"/>
            <p:cNvSpPr>
              <a:spLocks noChangeShapeType="1"/>
            </p:cNvSpPr>
            <p:nvPr/>
          </p:nvSpPr>
          <p:spPr bwMode="auto">
            <a:xfrm flipH="1">
              <a:off x="2790" y="1449"/>
              <a:ext cx="0" cy="458"/>
            </a:xfrm>
            <a:prstGeom prst="line">
              <a:avLst/>
            </a:prstGeom>
            <a:noFill/>
            <a:ln w="9525">
              <a:solidFill>
                <a:srgbClr val="000000"/>
              </a:solidFill>
              <a:round/>
              <a:headEnd/>
              <a:tailEnd/>
            </a:ln>
          </p:spPr>
          <p:txBody>
            <a:bodyPr/>
            <a:lstStyle/>
            <a:p>
              <a:endParaRPr lang="en-GB"/>
            </a:p>
          </p:txBody>
        </p:sp>
        <p:sp>
          <p:nvSpPr>
            <p:cNvPr id="33807" name="Line 15"/>
            <p:cNvSpPr>
              <a:spLocks noChangeShapeType="1"/>
            </p:cNvSpPr>
            <p:nvPr/>
          </p:nvSpPr>
          <p:spPr bwMode="auto">
            <a:xfrm flipH="1">
              <a:off x="3113" y="1440"/>
              <a:ext cx="775" cy="603"/>
            </a:xfrm>
            <a:prstGeom prst="line">
              <a:avLst/>
            </a:prstGeom>
            <a:noFill/>
            <a:ln w="9525">
              <a:solidFill>
                <a:srgbClr val="000000"/>
              </a:solidFill>
              <a:round/>
              <a:headEnd/>
              <a:tailEnd/>
            </a:ln>
          </p:spPr>
          <p:txBody>
            <a:bodyPr/>
            <a:lstStyle/>
            <a:p>
              <a:endParaRPr lang="en-GB"/>
            </a:p>
          </p:txBody>
        </p:sp>
        <p:sp>
          <p:nvSpPr>
            <p:cNvPr id="33808" name="Line 16"/>
            <p:cNvSpPr>
              <a:spLocks noChangeShapeType="1"/>
            </p:cNvSpPr>
            <p:nvPr/>
          </p:nvSpPr>
          <p:spPr bwMode="auto">
            <a:xfrm flipH="1">
              <a:off x="3242" y="2235"/>
              <a:ext cx="742" cy="3"/>
            </a:xfrm>
            <a:prstGeom prst="line">
              <a:avLst/>
            </a:prstGeom>
            <a:noFill/>
            <a:ln w="9525">
              <a:solidFill>
                <a:srgbClr val="000000"/>
              </a:solidFill>
              <a:round/>
              <a:headEnd/>
              <a:tailEnd/>
            </a:ln>
          </p:spPr>
          <p:txBody>
            <a:bodyPr/>
            <a:lstStyle/>
            <a:p>
              <a:endParaRPr lang="en-GB"/>
            </a:p>
          </p:txBody>
        </p:sp>
        <p:sp>
          <p:nvSpPr>
            <p:cNvPr id="33809" name="Line 17"/>
            <p:cNvSpPr>
              <a:spLocks noChangeShapeType="1"/>
            </p:cNvSpPr>
            <p:nvPr/>
          </p:nvSpPr>
          <p:spPr bwMode="auto">
            <a:xfrm flipH="1">
              <a:off x="3186" y="1803"/>
              <a:ext cx="857" cy="282"/>
            </a:xfrm>
            <a:prstGeom prst="line">
              <a:avLst/>
            </a:prstGeom>
            <a:noFill/>
            <a:ln w="9525">
              <a:solidFill>
                <a:srgbClr val="000000"/>
              </a:solidFill>
              <a:round/>
              <a:headEnd/>
              <a:tailEnd/>
            </a:ln>
          </p:spPr>
          <p:txBody>
            <a:bodyPr/>
            <a:lstStyle/>
            <a:p>
              <a:endParaRPr lang="en-GB"/>
            </a:p>
          </p:txBody>
        </p:sp>
        <p:sp>
          <p:nvSpPr>
            <p:cNvPr id="33810" name="Line 18"/>
            <p:cNvSpPr>
              <a:spLocks noChangeShapeType="1"/>
            </p:cNvSpPr>
            <p:nvPr/>
          </p:nvSpPr>
          <p:spPr bwMode="auto">
            <a:xfrm flipH="1" flipV="1">
              <a:off x="3186" y="2467"/>
              <a:ext cx="702" cy="557"/>
            </a:xfrm>
            <a:prstGeom prst="line">
              <a:avLst/>
            </a:prstGeom>
            <a:noFill/>
            <a:ln w="9525">
              <a:solidFill>
                <a:srgbClr val="000000"/>
              </a:solidFill>
              <a:round/>
              <a:headEnd/>
              <a:tailEnd/>
            </a:ln>
          </p:spPr>
          <p:txBody>
            <a:bodyPr/>
            <a:lstStyle/>
            <a:p>
              <a:endParaRPr lang="en-GB"/>
            </a:p>
          </p:txBody>
        </p:sp>
        <p:sp>
          <p:nvSpPr>
            <p:cNvPr id="33811" name="Line 19"/>
            <p:cNvSpPr>
              <a:spLocks noChangeShapeType="1"/>
            </p:cNvSpPr>
            <p:nvPr/>
          </p:nvSpPr>
          <p:spPr bwMode="auto">
            <a:xfrm flipH="1" flipV="1">
              <a:off x="1440" y="1536"/>
              <a:ext cx="1104" cy="432"/>
            </a:xfrm>
            <a:prstGeom prst="line">
              <a:avLst/>
            </a:prstGeom>
            <a:noFill/>
            <a:ln w="9525">
              <a:solidFill>
                <a:srgbClr val="000000"/>
              </a:solidFill>
              <a:round/>
              <a:headEnd/>
              <a:tailEnd/>
            </a:ln>
          </p:spPr>
          <p:txBody>
            <a:bodyPr/>
            <a:lstStyle/>
            <a:p>
              <a:endParaRPr lang="en-GB"/>
            </a:p>
          </p:txBody>
        </p:sp>
        <p:sp>
          <p:nvSpPr>
            <p:cNvPr id="33812" name="Line 20"/>
            <p:cNvSpPr>
              <a:spLocks noChangeShapeType="1"/>
            </p:cNvSpPr>
            <p:nvPr/>
          </p:nvSpPr>
          <p:spPr bwMode="auto">
            <a:xfrm>
              <a:off x="2026" y="2111"/>
              <a:ext cx="368" cy="76"/>
            </a:xfrm>
            <a:prstGeom prst="line">
              <a:avLst/>
            </a:prstGeom>
            <a:noFill/>
            <a:ln w="9525">
              <a:solidFill>
                <a:srgbClr val="000000"/>
              </a:solidFill>
              <a:round/>
              <a:headEnd/>
              <a:tailEnd/>
            </a:ln>
          </p:spPr>
          <p:txBody>
            <a:bodyPr/>
            <a:lstStyle/>
            <a:p>
              <a:endParaRPr lang="en-GB"/>
            </a:p>
          </p:txBody>
        </p:sp>
        <p:sp>
          <p:nvSpPr>
            <p:cNvPr id="33813" name="Line 21"/>
            <p:cNvSpPr>
              <a:spLocks noChangeShapeType="1"/>
            </p:cNvSpPr>
            <p:nvPr/>
          </p:nvSpPr>
          <p:spPr bwMode="auto">
            <a:xfrm flipV="1">
              <a:off x="1872" y="2469"/>
              <a:ext cx="654" cy="363"/>
            </a:xfrm>
            <a:prstGeom prst="line">
              <a:avLst/>
            </a:prstGeom>
            <a:noFill/>
            <a:ln w="9525">
              <a:solidFill>
                <a:srgbClr val="000000"/>
              </a:solidFill>
              <a:round/>
              <a:headEnd/>
              <a:tailEnd/>
            </a:ln>
          </p:spPr>
          <p:txBody>
            <a:bodyPr/>
            <a:lstStyle/>
            <a:p>
              <a:endParaRPr lang="en-GB"/>
            </a:p>
          </p:txBody>
        </p:sp>
        <p:sp>
          <p:nvSpPr>
            <p:cNvPr id="33814" name="Line 22"/>
            <p:cNvSpPr>
              <a:spLocks noChangeShapeType="1"/>
            </p:cNvSpPr>
            <p:nvPr/>
          </p:nvSpPr>
          <p:spPr bwMode="auto">
            <a:xfrm flipV="1">
              <a:off x="2544" y="2566"/>
              <a:ext cx="41" cy="410"/>
            </a:xfrm>
            <a:prstGeom prst="line">
              <a:avLst/>
            </a:prstGeom>
            <a:noFill/>
            <a:ln w="9525">
              <a:solidFill>
                <a:srgbClr val="000000"/>
              </a:solidFill>
              <a:round/>
              <a:headEnd/>
              <a:tailEnd/>
            </a:ln>
          </p:spPr>
          <p:txBody>
            <a:bodyPr/>
            <a:lstStyle/>
            <a:p>
              <a:endParaRPr lang="en-GB"/>
            </a:p>
          </p:txBody>
        </p:sp>
        <p:sp>
          <p:nvSpPr>
            <p:cNvPr id="33815" name="Text Box 23"/>
            <p:cNvSpPr txBox="1">
              <a:spLocks noChangeArrowheads="1"/>
            </p:cNvSpPr>
            <p:nvPr/>
          </p:nvSpPr>
          <p:spPr bwMode="auto">
            <a:xfrm>
              <a:off x="384" y="3587"/>
              <a:ext cx="5136" cy="349"/>
            </a:xfrm>
            <a:prstGeom prst="rect">
              <a:avLst/>
            </a:prstGeom>
            <a:solidFill>
              <a:srgbClr val="FFFFFF"/>
            </a:solidFill>
            <a:ln w="9525">
              <a:solidFill>
                <a:srgbClr val="000000"/>
              </a:solidFill>
              <a:miter lim="800000"/>
              <a:headEnd/>
              <a:tailEnd/>
            </a:ln>
          </p:spPr>
          <p:txBody>
            <a:bodyPr lIns="18000" tIns="10800" rIns="18000" bIns="10800"/>
            <a:lstStyle/>
            <a:p>
              <a:r>
                <a:rPr lang="cy-GB" sz="1600" dirty="0">
                  <a:solidFill>
                    <a:srgbClr val="000000"/>
                  </a:solidFill>
                  <a:latin typeface="Arial" charset="0"/>
                </a:rPr>
                <a:t>Mae dod i gysylltiad ag ymarferwyr eraill yn caniatáu i unigolion ehangu eu gwybodaeth a'u harbenigedd wrth ddarparu cymorth, rhannu cyfrifoldeb a lleihau effaith unrhyw fethiannau </a:t>
              </a:r>
            </a:p>
            <a:p>
              <a:endParaRPr lang="cy-GB" sz="1600" dirty="0">
                <a:solidFill>
                  <a:srgbClr val="000000"/>
                </a:solidFill>
                <a:latin typeface="Arial" charset="0"/>
              </a:endParaRPr>
            </a:p>
          </p:txBody>
        </p:sp>
        <p:sp>
          <p:nvSpPr>
            <p:cNvPr id="33816" name="Line 24"/>
            <p:cNvSpPr>
              <a:spLocks noChangeShapeType="1"/>
            </p:cNvSpPr>
            <p:nvPr/>
          </p:nvSpPr>
          <p:spPr bwMode="auto">
            <a:xfrm>
              <a:off x="2902" y="2620"/>
              <a:ext cx="506" cy="980"/>
            </a:xfrm>
            <a:prstGeom prst="line">
              <a:avLst/>
            </a:prstGeom>
            <a:noFill/>
            <a:ln w="9525">
              <a:solidFill>
                <a:srgbClr val="000000"/>
              </a:solidFill>
              <a:round/>
              <a:headEnd/>
              <a:tailEnd/>
            </a:ln>
          </p:spPr>
          <p:txBody>
            <a:bodyPr/>
            <a:lstStyle/>
            <a:p>
              <a:endParaRPr lang="en-GB"/>
            </a:p>
          </p:txBody>
        </p:sp>
      </p:grpSp>
    </p:spTree>
    <p:extLst>
      <p:ext uri="{BB962C8B-B14F-4D97-AF65-F5344CB8AC3E}">
        <p14:creationId xmlns:p14="http://schemas.microsoft.com/office/powerpoint/2010/main" val="13588905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819034" y="0"/>
            <a:ext cx="7105768" cy="1143000"/>
          </a:xfrm>
        </p:spPr>
        <p:txBody>
          <a:bodyPr anchor="b"/>
          <a:lstStyle/>
          <a:p>
            <a:pPr eaLnBrk="1" hangingPunct="1"/>
            <a:r>
              <a:rPr lang="en-GB" sz="3600" b="1" dirty="0">
                <a:solidFill>
                  <a:schemeClr val="tx1"/>
                </a:solidFill>
              </a:rPr>
              <a:t>Benefits of multi-agency working</a:t>
            </a:r>
            <a:endParaRPr lang="en-GB" b="1" dirty="0">
              <a:solidFill>
                <a:srgbClr val="9966FF"/>
              </a:solidFill>
            </a:endParaRPr>
          </a:p>
        </p:txBody>
      </p:sp>
      <p:grpSp>
        <p:nvGrpSpPr>
          <p:cNvPr id="2" name="Group 3"/>
          <p:cNvGrpSpPr>
            <a:grpSpLocks/>
          </p:cNvGrpSpPr>
          <p:nvPr/>
        </p:nvGrpSpPr>
        <p:grpSpPr bwMode="auto">
          <a:xfrm>
            <a:off x="606425" y="1371600"/>
            <a:ext cx="8237538" cy="4876800"/>
            <a:chOff x="382" y="864"/>
            <a:chExt cx="5189" cy="3072"/>
          </a:xfrm>
        </p:grpSpPr>
        <p:sp>
          <p:nvSpPr>
            <p:cNvPr id="33796" name="AutoShape 4"/>
            <p:cNvSpPr>
              <a:spLocks noChangeArrowheads="1"/>
            </p:cNvSpPr>
            <p:nvPr/>
          </p:nvSpPr>
          <p:spPr bwMode="auto">
            <a:xfrm>
              <a:off x="2400" y="1920"/>
              <a:ext cx="839" cy="697"/>
            </a:xfrm>
            <a:prstGeom prst="smileyFace">
              <a:avLst>
                <a:gd name="adj" fmla="val 4653"/>
              </a:avLst>
            </a:prstGeom>
            <a:solidFill>
              <a:srgbClr val="FFFF00"/>
            </a:solidFill>
            <a:ln w="9525">
              <a:solidFill>
                <a:srgbClr val="000000"/>
              </a:solidFill>
              <a:round/>
              <a:headEnd/>
              <a:tailEnd/>
            </a:ln>
          </p:spPr>
          <p:txBody>
            <a:bodyPr/>
            <a:lstStyle/>
            <a:p>
              <a:endParaRPr lang="en-GB" sz="1600">
                <a:solidFill>
                  <a:srgbClr val="000000"/>
                </a:solidFill>
                <a:latin typeface="Arial" charset="0"/>
              </a:endParaRPr>
            </a:p>
          </p:txBody>
        </p:sp>
        <p:sp>
          <p:nvSpPr>
            <p:cNvPr id="33797" name="Text Box 5"/>
            <p:cNvSpPr txBox="1">
              <a:spLocks noChangeArrowheads="1"/>
            </p:cNvSpPr>
            <p:nvPr/>
          </p:nvSpPr>
          <p:spPr bwMode="auto">
            <a:xfrm>
              <a:off x="480" y="864"/>
              <a:ext cx="1728" cy="672"/>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Provides a forum to exchange ideas and experience to identify innovative service solutions</a:t>
              </a:r>
            </a:p>
          </p:txBody>
        </p:sp>
        <p:sp>
          <p:nvSpPr>
            <p:cNvPr id="33798" name="Text Box 6"/>
            <p:cNvSpPr txBox="1">
              <a:spLocks noChangeArrowheads="1"/>
            </p:cNvSpPr>
            <p:nvPr/>
          </p:nvSpPr>
          <p:spPr bwMode="auto">
            <a:xfrm>
              <a:off x="4103" y="2112"/>
              <a:ext cx="1465" cy="330"/>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Creates opportunities for future joint working</a:t>
              </a:r>
            </a:p>
          </p:txBody>
        </p:sp>
        <p:sp>
          <p:nvSpPr>
            <p:cNvPr id="33799" name="Text Box 7"/>
            <p:cNvSpPr txBox="1">
              <a:spLocks noChangeArrowheads="1"/>
            </p:cNvSpPr>
            <p:nvPr/>
          </p:nvSpPr>
          <p:spPr bwMode="auto">
            <a:xfrm>
              <a:off x="4032" y="1632"/>
              <a:ext cx="1488" cy="324"/>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Enables learning from each other to take place </a:t>
              </a:r>
            </a:p>
          </p:txBody>
        </p:sp>
        <p:sp>
          <p:nvSpPr>
            <p:cNvPr id="33800" name="Text Box 8"/>
            <p:cNvSpPr txBox="1">
              <a:spLocks noChangeArrowheads="1"/>
            </p:cNvSpPr>
            <p:nvPr/>
          </p:nvSpPr>
          <p:spPr bwMode="auto">
            <a:xfrm>
              <a:off x="3888" y="2592"/>
              <a:ext cx="1683" cy="816"/>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Creates opportunities for creativity, collaboration and understanding of different organisational strengths and cultures</a:t>
              </a:r>
            </a:p>
          </p:txBody>
        </p:sp>
        <p:sp>
          <p:nvSpPr>
            <p:cNvPr id="33801" name="Text Box 9"/>
            <p:cNvSpPr txBox="1">
              <a:spLocks noChangeArrowheads="1"/>
            </p:cNvSpPr>
            <p:nvPr/>
          </p:nvSpPr>
          <p:spPr bwMode="auto">
            <a:xfrm>
              <a:off x="2064" y="2976"/>
              <a:ext cx="932" cy="490"/>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Changes practice within organisations</a:t>
              </a:r>
            </a:p>
          </p:txBody>
        </p:sp>
        <p:sp>
          <p:nvSpPr>
            <p:cNvPr id="33802" name="Text Box 10"/>
            <p:cNvSpPr txBox="1">
              <a:spLocks noChangeArrowheads="1"/>
            </p:cNvSpPr>
            <p:nvPr/>
          </p:nvSpPr>
          <p:spPr bwMode="auto">
            <a:xfrm>
              <a:off x="382" y="2544"/>
              <a:ext cx="1490" cy="708"/>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Enhances organisational capacity and declining resources that in turn benefit the young person.</a:t>
              </a:r>
            </a:p>
          </p:txBody>
        </p:sp>
        <p:sp>
          <p:nvSpPr>
            <p:cNvPr id="33803" name="Text Box 11"/>
            <p:cNvSpPr txBox="1">
              <a:spLocks noChangeArrowheads="1"/>
            </p:cNvSpPr>
            <p:nvPr/>
          </p:nvSpPr>
          <p:spPr bwMode="auto">
            <a:xfrm>
              <a:off x="480" y="1827"/>
              <a:ext cx="1530" cy="564"/>
            </a:xfrm>
            <a:prstGeom prst="rect">
              <a:avLst/>
            </a:prstGeom>
            <a:solidFill>
              <a:srgbClr val="FFFFFF"/>
            </a:solidFill>
            <a:ln w="9525">
              <a:solidFill>
                <a:srgbClr val="000000"/>
              </a:solidFill>
              <a:miter lim="800000"/>
              <a:headEnd/>
              <a:tailEnd/>
            </a:ln>
          </p:spPr>
          <p:txBody>
            <a:bodyPr lIns="18000" tIns="10800" rIns="18000" bIns="10800"/>
            <a:lstStyle/>
            <a:p>
              <a:r>
                <a:rPr lang="en-US" sz="1600" dirty="0">
                  <a:solidFill>
                    <a:srgbClr val="000000"/>
                  </a:solidFill>
                  <a:latin typeface="Arial" charset="0"/>
                </a:rPr>
                <a:t>Cements relationships and builds trust amongst all those involved</a:t>
              </a:r>
            </a:p>
          </p:txBody>
        </p:sp>
        <p:sp>
          <p:nvSpPr>
            <p:cNvPr id="33804" name="Text Box 12"/>
            <p:cNvSpPr txBox="1">
              <a:spLocks noChangeArrowheads="1"/>
            </p:cNvSpPr>
            <p:nvPr/>
          </p:nvSpPr>
          <p:spPr bwMode="auto">
            <a:xfrm>
              <a:off x="3553" y="915"/>
              <a:ext cx="1439" cy="551"/>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Increases efficiency and effectiveness of delivery of service</a:t>
              </a:r>
            </a:p>
          </p:txBody>
        </p:sp>
        <p:sp>
          <p:nvSpPr>
            <p:cNvPr id="33805" name="Text Box 13"/>
            <p:cNvSpPr txBox="1">
              <a:spLocks noChangeArrowheads="1"/>
            </p:cNvSpPr>
            <p:nvPr/>
          </p:nvSpPr>
          <p:spPr bwMode="auto">
            <a:xfrm>
              <a:off x="2309" y="915"/>
              <a:ext cx="1103" cy="534"/>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Improves knowledge &amp; skills of practitioners</a:t>
              </a:r>
            </a:p>
          </p:txBody>
        </p:sp>
        <p:sp>
          <p:nvSpPr>
            <p:cNvPr id="33806" name="Line 14"/>
            <p:cNvSpPr>
              <a:spLocks noChangeShapeType="1"/>
            </p:cNvSpPr>
            <p:nvPr/>
          </p:nvSpPr>
          <p:spPr bwMode="auto">
            <a:xfrm flipH="1">
              <a:off x="2790" y="1449"/>
              <a:ext cx="0" cy="458"/>
            </a:xfrm>
            <a:prstGeom prst="line">
              <a:avLst/>
            </a:prstGeom>
            <a:noFill/>
            <a:ln w="9525">
              <a:solidFill>
                <a:srgbClr val="000000"/>
              </a:solidFill>
              <a:round/>
              <a:headEnd/>
              <a:tailEnd/>
            </a:ln>
          </p:spPr>
          <p:txBody>
            <a:bodyPr/>
            <a:lstStyle/>
            <a:p>
              <a:endParaRPr lang="en-GB"/>
            </a:p>
          </p:txBody>
        </p:sp>
        <p:sp>
          <p:nvSpPr>
            <p:cNvPr id="33807" name="Line 15"/>
            <p:cNvSpPr>
              <a:spLocks noChangeShapeType="1"/>
            </p:cNvSpPr>
            <p:nvPr/>
          </p:nvSpPr>
          <p:spPr bwMode="auto">
            <a:xfrm flipH="1">
              <a:off x="3113" y="1440"/>
              <a:ext cx="775" cy="603"/>
            </a:xfrm>
            <a:prstGeom prst="line">
              <a:avLst/>
            </a:prstGeom>
            <a:noFill/>
            <a:ln w="9525">
              <a:solidFill>
                <a:srgbClr val="000000"/>
              </a:solidFill>
              <a:round/>
              <a:headEnd/>
              <a:tailEnd/>
            </a:ln>
          </p:spPr>
          <p:txBody>
            <a:bodyPr/>
            <a:lstStyle/>
            <a:p>
              <a:endParaRPr lang="en-GB"/>
            </a:p>
          </p:txBody>
        </p:sp>
        <p:sp>
          <p:nvSpPr>
            <p:cNvPr id="33808" name="Line 16"/>
            <p:cNvSpPr>
              <a:spLocks noChangeShapeType="1"/>
            </p:cNvSpPr>
            <p:nvPr/>
          </p:nvSpPr>
          <p:spPr bwMode="auto">
            <a:xfrm flipH="1">
              <a:off x="3242" y="2238"/>
              <a:ext cx="877" cy="0"/>
            </a:xfrm>
            <a:prstGeom prst="line">
              <a:avLst/>
            </a:prstGeom>
            <a:noFill/>
            <a:ln w="9525">
              <a:solidFill>
                <a:srgbClr val="000000"/>
              </a:solidFill>
              <a:round/>
              <a:headEnd/>
              <a:tailEnd/>
            </a:ln>
          </p:spPr>
          <p:txBody>
            <a:bodyPr/>
            <a:lstStyle/>
            <a:p>
              <a:endParaRPr lang="en-GB"/>
            </a:p>
          </p:txBody>
        </p:sp>
        <p:sp>
          <p:nvSpPr>
            <p:cNvPr id="33809" name="Line 17"/>
            <p:cNvSpPr>
              <a:spLocks noChangeShapeType="1"/>
            </p:cNvSpPr>
            <p:nvPr/>
          </p:nvSpPr>
          <p:spPr bwMode="auto">
            <a:xfrm flipH="1">
              <a:off x="3186" y="1824"/>
              <a:ext cx="894" cy="261"/>
            </a:xfrm>
            <a:prstGeom prst="line">
              <a:avLst/>
            </a:prstGeom>
            <a:noFill/>
            <a:ln w="9525">
              <a:solidFill>
                <a:srgbClr val="000000"/>
              </a:solidFill>
              <a:round/>
              <a:headEnd/>
              <a:tailEnd/>
            </a:ln>
          </p:spPr>
          <p:txBody>
            <a:bodyPr/>
            <a:lstStyle/>
            <a:p>
              <a:endParaRPr lang="en-GB"/>
            </a:p>
          </p:txBody>
        </p:sp>
        <p:sp>
          <p:nvSpPr>
            <p:cNvPr id="33810" name="Line 18"/>
            <p:cNvSpPr>
              <a:spLocks noChangeShapeType="1"/>
            </p:cNvSpPr>
            <p:nvPr/>
          </p:nvSpPr>
          <p:spPr bwMode="auto">
            <a:xfrm flipH="1" flipV="1">
              <a:off x="3186" y="2467"/>
              <a:ext cx="702" cy="557"/>
            </a:xfrm>
            <a:prstGeom prst="line">
              <a:avLst/>
            </a:prstGeom>
            <a:noFill/>
            <a:ln w="9525">
              <a:solidFill>
                <a:srgbClr val="000000"/>
              </a:solidFill>
              <a:round/>
              <a:headEnd/>
              <a:tailEnd/>
            </a:ln>
          </p:spPr>
          <p:txBody>
            <a:bodyPr/>
            <a:lstStyle/>
            <a:p>
              <a:endParaRPr lang="en-GB"/>
            </a:p>
          </p:txBody>
        </p:sp>
        <p:sp>
          <p:nvSpPr>
            <p:cNvPr id="33811" name="Line 19"/>
            <p:cNvSpPr>
              <a:spLocks noChangeShapeType="1"/>
            </p:cNvSpPr>
            <p:nvPr/>
          </p:nvSpPr>
          <p:spPr bwMode="auto">
            <a:xfrm flipH="1" flipV="1">
              <a:off x="1440" y="1536"/>
              <a:ext cx="1104" cy="432"/>
            </a:xfrm>
            <a:prstGeom prst="line">
              <a:avLst/>
            </a:prstGeom>
            <a:noFill/>
            <a:ln w="9525">
              <a:solidFill>
                <a:srgbClr val="000000"/>
              </a:solidFill>
              <a:round/>
              <a:headEnd/>
              <a:tailEnd/>
            </a:ln>
          </p:spPr>
          <p:txBody>
            <a:bodyPr/>
            <a:lstStyle/>
            <a:p>
              <a:endParaRPr lang="en-GB"/>
            </a:p>
          </p:txBody>
        </p:sp>
        <p:sp>
          <p:nvSpPr>
            <p:cNvPr id="33812" name="Line 20"/>
            <p:cNvSpPr>
              <a:spLocks noChangeShapeType="1"/>
            </p:cNvSpPr>
            <p:nvPr/>
          </p:nvSpPr>
          <p:spPr bwMode="auto">
            <a:xfrm>
              <a:off x="2026" y="2111"/>
              <a:ext cx="368" cy="76"/>
            </a:xfrm>
            <a:prstGeom prst="line">
              <a:avLst/>
            </a:prstGeom>
            <a:noFill/>
            <a:ln w="9525">
              <a:solidFill>
                <a:srgbClr val="000000"/>
              </a:solidFill>
              <a:round/>
              <a:headEnd/>
              <a:tailEnd/>
            </a:ln>
          </p:spPr>
          <p:txBody>
            <a:bodyPr/>
            <a:lstStyle/>
            <a:p>
              <a:endParaRPr lang="en-GB"/>
            </a:p>
          </p:txBody>
        </p:sp>
        <p:sp>
          <p:nvSpPr>
            <p:cNvPr id="33813" name="Line 21"/>
            <p:cNvSpPr>
              <a:spLocks noChangeShapeType="1"/>
            </p:cNvSpPr>
            <p:nvPr/>
          </p:nvSpPr>
          <p:spPr bwMode="auto">
            <a:xfrm flipV="1">
              <a:off x="1872" y="2469"/>
              <a:ext cx="654" cy="363"/>
            </a:xfrm>
            <a:prstGeom prst="line">
              <a:avLst/>
            </a:prstGeom>
            <a:noFill/>
            <a:ln w="9525">
              <a:solidFill>
                <a:srgbClr val="000000"/>
              </a:solidFill>
              <a:round/>
              <a:headEnd/>
              <a:tailEnd/>
            </a:ln>
          </p:spPr>
          <p:txBody>
            <a:bodyPr/>
            <a:lstStyle/>
            <a:p>
              <a:endParaRPr lang="en-GB"/>
            </a:p>
          </p:txBody>
        </p:sp>
        <p:sp>
          <p:nvSpPr>
            <p:cNvPr id="33814" name="Line 22"/>
            <p:cNvSpPr>
              <a:spLocks noChangeShapeType="1"/>
            </p:cNvSpPr>
            <p:nvPr/>
          </p:nvSpPr>
          <p:spPr bwMode="auto">
            <a:xfrm flipV="1">
              <a:off x="2544" y="2566"/>
              <a:ext cx="41" cy="410"/>
            </a:xfrm>
            <a:prstGeom prst="line">
              <a:avLst/>
            </a:prstGeom>
            <a:noFill/>
            <a:ln w="9525">
              <a:solidFill>
                <a:srgbClr val="000000"/>
              </a:solidFill>
              <a:round/>
              <a:headEnd/>
              <a:tailEnd/>
            </a:ln>
          </p:spPr>
          <p:txBody>
            <a:bodyPr/>
            <a:lstStyle/>
            <a:p>
              <a:endParaRPr lang="en-GB"/>
            </a:p>
          </p:txBody>
        </p:sp>
        <p:sp>
          <p:nvSpPr>
            <p:cNvPr id="33815" name="Text Box 23"/>
            <p:cNvSpPr txBox="1">
              <a:spLocks noChangeArrowheads="1"/>
            </p:cNvSpPr>
            <p:nvPr/>
          </p:nvSpPr>
          <p:spPr bwMode="auto">
            <a:xfrm>
              <a:off x="384" y="3587"/>
              <a:ext cx="5136" cy="349"/>
            </a:xfrm>
            <a:prstGeom prst="rect">
              <a:avLst/>
            </a:prstGeom>
            <a:solidFill>
              <a:srgbClr val="FFFFFF"/>
            </a:solidFill>
            <a:ln w="9525">
              <a:solidFill>
                <a:srgbClr val="000000"/>
              </a:solidFill>
              <a:miter lim="800000"/>
              <a:headEnd/>
              <a:tailEnd/>
            </a:ln>
          </p:spPr>
          <p:txBody>
            <a:bodyPr lIns="18000" tIns="10800" rIns="18000" bIns="10800"/>
            <a:lstStyle/>
            <a:p>
              <a:r>
                <a:rPr lang="en-US" sz="1600">
                  <a:solidFill>
                    <a:srgbClr val="000000"/>
                  </a:solidFill>
                  <a:latin typeface="Arial" charset="0"/>
                </a:rPr>
                <a:t>Exposure to other practitioners allows individuals to expand their knowledge and expertise while providing support, dividing responsibility and cushioning the effect of any failures </a:t>
              </a:r>
            </a:p>
          </p:txBody>
        </p:sp>
        <p:sp>
          <p:nvSpPr>
            <p:cNvPr id="33816" name="Line 24"/>
            <p:cNvSpPr>
              <a:spLocks noChangeShapeType="1"/>
            </p:cNvSpPr>
            <p:nvPr/>
          </p:nvSpPr>
          <p:spPr bwMode="auto">
            <a:xfrm>
              <a:off x="2902" y="2620"/>
              <a:ext cx="506" cy="980"/>
            </a:xfrm>
            <a:prstGeom prst="line">
              <a:avLst/>
            </a:prstGeom>
            <a:noFill/>
            <a:ln w="9525">
              <a:solidFill>
                <a:srgbClr val="000000"/>
              </a:solidFill>
              <a:round/>
              <a:headEnd/>
              <a:tailEnd/>
            </a:ln>
          </p:spPr>
          <p:txBody>
            <a:bodyPr/>
            <a:lstStyle/>
            <a:p>
              <a:endParaRPr lang="en-GB"/>
            </a:p>
          </p:txBody>
        </p:sp>
      </p:grpSp>
    </p:spTree>
    <p:extLst>
      <p:ext uri="{BB962C8B-B14F-4D97-AF65-F5344CB8AC3E}">
        <p14:creationId xmlns:p14="http://schemas.microsoft.com/office/powerpoint/2010/main" val="32708363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83E7A-5797-409E-8DD2-A98B8DC66D02}"/>
              </a:ext>
            </a:extLst>
          </p:cNvPr>
          <p:cNvSpPr>
            <a:spLocks noGrp="1"/>
          </p:cNvSpPr>
          <p:nvPr>
            <p:ph type="title"/>
          </p:nvPr>
        </p:nvSpPr>
        <p:spPr/>
        <p:txBody>
          <a:bodyPr/>
          <a:lstStyle/>
          <a:p>
            <a:r>
              <a:rPr lang="cy-GB" b="1" dirty="0"/>
              <a:t>Tasg</a:t>
            </a:r>
            <a:r>
              <a:rPr lang="en-GB" b="1" dirty="0"/>
              <a:t>/Task 1</a:t>
            </a:r>
          </a:p>
        </p:txBody>
      </p:sp>
      <p:sp>
        <p:nvSpPr>
          <p:cNvPr id="3" name="Content Placeholder 2">
            <a:extLst>
              <a:ext uri="{FF2B5EF4-FFF2-40B4-BE49-F238E27FC236}">
                <a16:creationId xmlns:a16="http://schemas.microsoft.com/office/drawing/2014/main" id="{D7630C0D-DA6A-4A6C-A7E8-C739962AAB15}"/>
              </a:ext>
            </a:extLst>
          </p:cNvPr>
          <p:cNvSpPr>
            <a:spLocks noGrp="1"/>
          </p:cNvSpPr>
          <p:nvPr>
            <p:ph sz="half" idx="1"/>
          </p:nvPr>
        </p:nvSpPr>
        <p:spPr/>
        <p:txBody>
          <a:bodyPr/>
          <a:lstStyle/>
          <a:p>
            <a:r>
              <a:rPr lang="cy-GB" dirty="0"/>
              <a:t>Rydym wedi dangos manteision gweithio amlasiantaethol</a:t>
            </a:r>
          </a:p>
          <a:p>
            <a:r>
              <a:rPr lang="cy-GB" dirty="0"/>
              <a:t>Yn eich grwpiau trafodwch yr heriau</a:t>
            </a:r>
          </a:p>
        </p:txBody>
      </p:sp>
      <p:sp>
        <p:nvSpPr>
          <p:cNvPr id="4" name="Content Placeholder 3">
            <a:extLst>
              <a:ext uri="{FF2B5EF4-FFF2-40B4-BE49-F238E27FC236}">
                <a16:creationId xmlns:a16="http://schemas.microsoft.com/office/drawing/2014/main" id="{C0F558BE-C6C2-4D5C-82DF-5F5E4977511D}"/>
              </a:ext>
            </a:extLst>
          </p:cNvPr>
          <p:cNvSpPr>
            <a:spLocks noGrp="1"/>
          </p:cNvSpPr>
          <p:nvPr>
            <p:ph sz="half" idx="2"/>
          </p:nvPr>
        </p:nvSpPr>
        <p:spPr/>
        <p:txBody>
          <a:bodyPr/>
          <a:lstStyle/>
          <a:p>
            <a:r>
              <a:rPr lang="en-GB"/>
              <a:t>We have established the benefits of MAW</a:t>
            </a:r>
          </a:p>
          <a:p>
            <a:r>
              <a:rPr lang="en-GB"/>
              <a:t>In your groups discuss the challenges</a:t>
            </a:r>
          </a:p>
        </p:txBody>
      </p:sp>
    </p:spTree>
    <p:extLst>
      <p:ext uri="{BB962C8B-B14F-4D97-AF65-F5344CB8AC3E}">
        <p14:creationId xmlns:p14="http://schemas.microsoft.com/office/powerpoint/2010/main" val="41253712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1588721-E16F-4316-87C4-B04B814950A0}"/>
              </a:ext>
            </a:extLst>
          </p:cNvPr>
          <p:cNvSpPr>
            <a:spLocks noGrp="1"/>
          </p:cNvSpPr>
          <p:nvPr>
            <p:ph type="title"/>
          </p:nvPr>
        </p:nvSpPr>
        <p:spPr/>
        <p:txBody>
          <a:bodyPr>
            <a:normAutofit/>
          </a:bodyPr>
          <a:lstStyle/>
          <a:p>
            <a:r>
              <a:rPr lang="cy-GB" b="1" dirty="0"/>
              <a:t>Beth sy’n gallu mynd o’i le…</a:t>
            </a:r>
            <a:br>
              <a:rPr lang="cy-GB" b="1" dirty="0"/>
            </a:br>
            <a:r>
              <a:rPr lang="en-GB" b="1" dirty="0"/>
              <a:t>What gets in the way …</a:t>
            </a:r>
          </a:p>
        </p:txBody>
      </p:sp>
      <p:sp>
        <p:nvSpPr>
          <p:cNvPr id="6" name="Content Placeholder 5">
            <a:extLst>
              <a:ext uri="{FF2B5EF4-FFF2-40B4-BE49-F238E27FC236}">
                <a16:creationId xmlns:a16="http://schemas.microsoft.com/office/drawing/2014/main" id="{9775BE58-B0B2-48D8-9065-365B57052D64}"/>
              </a:ext>
            </a:extLst>
          </p:cNvPr>
          <p:cNvSpPr>
            <a:spLocks noGrp="1"/>
          </p:cNvSpPr>
          <p:nvPr>
            <p:ph sz="half" idx="1"/>
          </p:nvPr>
        </p:nvSpPr>
        <p:spPr/>
        <p:txBody>
          <a:bodyPr>
            <a:noAutofit/>
          </a:bodyPr>
          <a:lstStyle/>
          <a:p>
            <a:r>
              <a:rPr lang="cy-GB" sz="1600" dirty="0"/>
              <a:t>Gwahanol swyddogaethau, diwylliannau ac arferion craidd rhwng asiantaethau</a:t>
            </a:r>
          </a:p>
          <a:p>
            <a:r>
              <a:rPr lang="cy-GB" sz="1600" dirty="0"/>
              <a:t>Diffyg eglurder o ran llinellau awdurdod a gwneud penderfyniadau</a:t>
            </a:r>
          </a:p>
          <a:p>
            <a:r>
              <a:rPr lang="cy-GB" sz="1600" dirty="0"/>
              <a:t>Eiddigedd neu gystadleuaeth hanesyddol neu gyfredol rhwng asiantaethau</a:t>
            </a:r>
          </a:p>
          <a:p>
            <a:r>
              <a:rPr lang="cy-GB" sz="1600" dirty="0"/>
              <a:t>Polisi neu ddeddfwriaeth gymdeithasol sy’n wahanol ac sy’n gwrthdaro</a:t>
            </a:r>
          </a:p>
          <a:p>
            <a:r>
              <a:rPr lang="cy-GB" sz="1600" dirty="0"/>
              <a:t>Diffyg eglurder ynghylch pam mae asiantaethau'n cymryd rhan</a:t>
            </a:r>
          </a:p>
          <a:p>
            <a:r>
              <a:rPr lang="cy-GB" sz="1600" dirty="0"/>
              <a:t>Cyfathrebu gwael</a:t>
            </a:r>
          </a:p>
        </p:txBody>
      </p:sp>
      <p:sp>
        <p:nvSpPr>
          <p:cNvPr id="7" name="Content Placeholder 6">
            <a:extLst>
              <a:ext uri="{FF2B5EF4-FFF2-40B4-BE49-F238E27FC236}">
                <a16:creationId xmlns:a16="http://schemas.microsoft.com/office/drawing/2014/main" id="{E8637232-9D62-493D-A84C-7965EA17CA53}"/>
              </a:ext>
            </a:extLst>
          </p:cNvPr>
          <p:cNvSpPr>
            <a:spLocks noGrp="1"/>
          </p:cNvSpPr>
          <p:nvPr>
            <p:ph sz="half" idx="2"/>
          </p:nvPr>
        </p:nvSpPr>
        <p:spPr>
          <a:xfrm>
            <a:off x="4648200" y="1475382"/>
            <a:ext cx="4038600" cy="4168094"/>
          </a:xfrm>
        </p:spPr>
        <p:txBody>
          <a:bodyPr>
            <a:normAutofit fontScale="55000" lnSpcReduction="20000"/>
          </a:bodyPr>
          <a:lstStyle/>
          <a:p>
            <a:pPr>
              <a:lnSpc>
                <a:spcPct val="150000"/>
              </a:lnSpc>
            </a:pPr>
            <a:r>
              <a:rPr lang="en-GB" sz="2900" dirty="0"/>
              <a:t>Different core functions, cultures and practices between agencies</a:t>
            </a:r>
          </a:p>
          <a:p>
            <a:pPr>
              <a:lnSpc>
                <a:spcPct val="150000"/>
              </a:lnSpc>
            </a:pPr>
            <a:r>
              <a:rPr lang="en-GB" sz="2900" dirty="0"/>
              <a:t>Lack of clarity in lines of authority and decision-making</a:t>
            </a:r>
          </a:p>
          <a:p>
            <a:pPr>
              <a:lnSpc>
                <a:spcPct val="150000"/>
              </a:lnSpc>
            </a:pPr>
            <a:r>
              <a:rPr lang="en-GB" sz="2900" dirty="0"/>
              <a:t>Historical or current jealousies or rivalries between agencies</a:t>
            </a:r>
          </a:p>
          <a:p>
            <a:pPr>
              <a:lnSpc>
                <a:spcPct val="150000"/>
              </a:lnSpc>
            </a:pPr>
            <a:r>
              <a:rPr lang="en-GB" sz="2900" dirty="0"/>
              <a:t>Different and conflicting social policy or legislation</a:t>
            </a:r>
          </a:p>
          <a:p>
            <a:pPr>
              <a:lnSpc>
                <a:spcPct val="150000"/>
              </a:lnSpc>
            </a:pPr>
            <a:r>
              <a:rPr lang="en-GB" sz="2900" dirty="0"/>
              <a:t>Lack of clarity about why agencies are involved</a:t>
            </a:r>
          </a:p>
          <a:p>
            <a:pPr>
              <a:lnSpc>
                <a:spcPct val="150000"/>
              </a:lnSpc>
            </a:pPr>
            <a:r>
              <a:rPr lang="en-GB" sz="2900" dirty="0"/>
              <a:t>Poor communication</a:t>
            </a:r>
            <a:r>
              <a:rPr lang="en-GB" sz="2800" dirty="0"/>
              <a:t>	</a:t>
            </a:r>
            <a:endParaRPr lang="en-GB" dirty="0"/>
          </a:p>
        </p:txBody>
      </p:sp>
    </p:spTree>
    <p:extLst>
      <p:ext uri="{BB962C8B-B14F-4D97-AF65-F5344CB8AC3E}">
        <p14:creationId xmlns:p14="http://schemas.microsoft.com/office/powerpoint/2010/main" val="37108332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990600"/>
            <a:ext cx="8229600" cy="1399032"/>
          </a:xfrm>
        </p:spPr>
        <p:txBody>
          <a:bodyPr/>
          <a:lstStyle/>
          <a:p>
            <a:pPr algn="r"/>
            <a:r>
              <a:rPr lang="cy-GB" b="1" dirty="0"/>
              <a:t>Tasg 2: Pwy yw’r asiantaethau?</a:t>
            </a:r>
            <a:br>
              <a:rPr lang="cy-GB" b="1" dirty="0"/>
            </a:br>
            <a:r>
              <a:rPr lang="en-GB" b="1" dirty="0"/>
              <a:t>Task 2: Who are the agencies?</a:t>
            </a:r>
            <a:endParaRPr lang="cy-GB" b="1" dirty="0"/>
          </a:p>
        </p:txBody>
      </p:sp>
      <p:pic>
        <p:nvPicPr>
          <p:cNvPr id="5" name="Content Placeholder 4" descr="Asking Defining Questions - Excelsior College OWL"/>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181792" y="3122973"/>
            <a:ext cx="2589415" cy="1724891"/>
          </a:xfrm>
        </p:spPr>
      </p:pic>
    </p:spTree>
    <p:extLst>
      <p:ext uri="{BB962C8B-B14F-4D97-AF65-F5344CB8AC3E}">
        <p14:creationId xmlns:p14="http://schemas.microsoft.com/office/powerpoint/2010/main" val="1457761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cy-GB" b="1" dirty="0"/>
              <a:t>Pwy yw’r asiantaethau?</a:t>
            </a:r>
            <a:br>
              <a:rPr lang="cy-GB" b="1" dirty="0"/>
            </a:br>
            <a:r>
              <a:rPr lang="en-GB" b="1" dirty="0"/>
              <a:t>Who are the agencies?</a:t>
            </a:r>
            <a:endParaRPr lang="cy-GB" b="1" dirty="0"/>
          </a:p>
        </p:txBody>
      </p:sp>
      <p:sp>
        <p:nvSpPr>
          <p:cNvPr id="3" name="Content Placeholder 2"/>
          <p:cNvSpPr>
            <a:spLocks noGrp="1"/>
          </p:cNvSpPr>
          <p:nvPr>
            <p:ph sz="half" idx="1"/>
          </p:nvPr>
        </p:nvSpPr>
        <p:spPr>
          <a:xfrm>
            <a:off x="457200" y="1722438"/>
            <a:ext cx="4038600" cy="3988356"/>
          </a:xfrm>
        </p:spPr>
        <p:txBody>
          <a:bodyPr>
            <a:normAutofit lnSpcReduction="10000"/>
          </a:bodyPr>
          <a:lstStyle/>
          <a:p>
            <a:pPr>
              <a:lnSpc>
                <a:spcPct val="120000"/>
              </a:lnSpc>
            </a:pPr>
            <a:r>
              <a:rPr lang="cy-GB" sz="2000" b="1" dirty="0"/>
              <a:t>Addysg</a:t>
            </a:r>
            <a:r>
              <a:rPr lang="cy-GB" sz="2000" dirty="0"/>
              <a:t>- gwasanaethau ysgolion</a:t>
            </a:r>
          </a:p>
          <a:p>
            <a:pPr>
              <a:lnSpc>
                <a:spcPct val="120000"/>
              </a:lnSpc>
            </a:pPr>
            <a:r>
              <a:rPr lang="cy-GB" sz="2000" b="1" dirty="0"/>
              <a:t>Gwasanaethau Cymdeithasol </a:t>
            </a:r>
            <a:r>
              <a:rPr lang="cy-GB" sz="2000" dirty="0"/>
              <a:t>- gweithwyr cymdeithasol, gwasanaethau cymorth i blant mewn angen (e.e. pecynnau seibiant), amddiffyn plant, gweithwyr cymorth i deuluoedd</a:t>
            </a:r>
          </a:p>
          <a:p>
            <a:pPr>
              <a:lnSpc>
                <a:spcPct val="120000"/>
              </a:lnSpc>
            </a:pPr>
            <a:r>
              <a:rPr lang="cy-GB" sz="2000" b="1" dirty="0"/>
              <a:t>Iechyd</a:t>
            </a:r>
            <a:r>
              <a:rPr lang="cy-GB" sz="2000" dirty="0"/>
              <a:t> - bydwragedd, ymwelwyr iechyd, nyrsys ysgol, meddygon teulu, gweithwyr iechyd meddwl ar gyfer oedolion, CAMHS</a:t>
            </a:r>
          </a:p>
          <a:p>
            <a:endParaRPr lang="cy-GB" dirty="0"/>
          </a:p>
        </p:txBody>
      </p:sp>
      <p:sp>
        <p:nvSpPr>
          <p:cNvPr id="4" name="Content Placeholder 3"/>
          <p:cNvSpPr>
            <a:spLocks noGrp="1"/>
          </p:cNvSpPr>
          <p:nvPr>
            <p:ph sz="half" idx="2"/>
          </p:nvPr>
        </p:nvSpPr>
        <p:spPr>
          <a:xfrm>
            <a:off x="4648200" y="1722437"/>
            <a:ext cx="4038600" cy="5592763"/>
          </a:xfrm>
        </p:spPr>
        <p:txBody>
          <a:bodyPr>
            <a:normAutofit lnSpcReduction="10000"/>
          </a:bodyPr>
          <a:lstStyle/>
          <a:p>
            <a:r>
              <a:rPr lang="en-GB" sz="2000" b="1" dirty="0"/>
              <a:t>Education</a:t>
            </a:r>
            <a:r>
              <a:rPr lang="en-GB" sz="2000" dirty="0"/>
              <a:t> – schools services</a:t>
            </a:r>
          </a:p>
          <a:p>
            <a:r>
              <a:rPr lang="en-GB" sz="2000" b="1" dirty="0"/>
              <a:t>Social Services- </a:t>
            </a:r>
            <a:r>
              <a:rPr lang="en-GB" sz="2000" dirty="0"/>
              <a:t>social workers, support services for children in need ( e.g. respite packages,) protection of children, family support workers</a:t>
            </a:r>
          </a:p>
          <a:p>
            <a:r>
              <a:rPr lang="en-GB" sz="2000" b="1" dirty="0"/>
              <a:t>Health</a:t>
            </a:r>
            <a:r>
              <a:rPr lang="en-GB" sz="2000" dirty="0"/>
              <a:t>- midwives, health visitors, school nurses, GPs, mental health workers for adults, CAMHS</a:t>
            </a:r>
            <a:endParaRPr lang="cy-GB" sz="2000" dirty="0"/>
          </a:p>
        </p:txBody>
      </p:sp>
    </p:spTree>
    <p:extLst>
      <p:ext uri="{BB962C8B-B14F-4D97-AF65-F5344CB8AC3E}">
        <p14:creationId xmlns:p14="http://schemas.microsoft.com/office/powerpoint/2010/main" val="28741064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Pwy yw’r asiantaethau?</a:t>
            </a:r>
            <a:br>
              <a:rPr lang="cy-GB" b="1" dirty="0"/>
            </a:br>
            <a:r>
              <a:rPr lang="en-GB" b="1" dirty="0"/>
              <a:t>Who are the agencies?</a:t>
            </a:r>
            <a:endParaRPr lang="cy-GB" dirty="0"/>
          </a:p>
        </p:txBody>
      </p:sp>
      <p:sp>
        <p:nvSpPr>
          <p:cNvPr id="3" name="Content Placeholder 2"/>
          <p:cNvSpPr>
            <a:spLocks noGrp="1"/>
          </p:cNvSpPr>
          <p:nvPr>
            <p:ph sz="half" idx="1"/>
          </p:nvPr>
        </p:nvSpPr>
        <p:spPr>
          <a:xfrm>
            <a:off x="457200" y="1722437"/>
            <a:ext cx="4038600" cy="3892989"/>
          </a:xfrm>
        </p:spPr>
        <p:txBody>
          <a:bodyPr>
            <a:normAutofit fontScale="92500" lnSpcReduction="10000"/>
          </a:bodyPr>
          <a:lstStyle/>
          <a:p>
            <a:r>
              <a:rPr lang="cy-GB" dirty="0"/>
              <a:t>Heddlu</a:t>
            </a:r>
          </a:p>
          <a:p>
            <a:r>
              <a:rPr lang="cy-GB" dirty="0"/>
              <a:t>Tîm Troseddau Ieuenctid</a:t>
            </a:r>
          </a:p>
          <a:p>
            <a:r>
              <a:rPr lang="cy-GB" dirty="0"/>
              <a:t>Gwasanaeth Prawf</a:t>
            </a:r>
          </a:p>
          <a:p>
            <a:r>
              <a:rPr lang="cy-GB" dirty="0"/>
              <a:t>Tai</a:t>
            </a:r>
          </a:p>
          <a:p>
            <a:r>
              <a:rPr lang="cy-GB" dirty="0"/>
              <a:t>Sector Gwirfoddol neu Gymunedol</a:t>
            </a:r>
          </a:p>
          <a:p>
            <a:r>
              <a:rPr lang="cy-GB" dirty="0"/>
              <a:t>Rhieni neu ofalwyr – nid ydynt yn rhan o asiantaeth ffurfiol ond mae’n hanfodol peidio  ag esgeuluso r</a:t>
            </a:r>
            <a:r>
              <a:rPr lang="cy-GB" dirty="0">
                <a:cs typeface="Times New Roman" panose="02020603050405020304" pitchFamily="18" charset="0"/>
              </a:rPr>
              <a:t>ôl y rhieni</a:t>
            </a:r>
            <a:endParaRPr lang="cy-GB" dirty="0"/>
          </a:p>
          <a:p>
            <a:endParaRPr lang="en-GB" dirty="0"/>
          </a:p>
          <a:p>
            <a:endParaRPr lang="cy-GB" dirty="0"/>
          </a:p>
        </p:txBody>
      </p:sp>
      <p:sp>
        <p:nvSpPr>
          <p:cNvPr id="4" name="Content Placeholder 3"/>
          <p:cNvSpPr>
            <a:spLocks noGrp="1"/>
          </p:cNvSpPr>
          <p:nvPr>
            <p:ph sz="half" idx="2"/>
          </p:nvPr>
        </p:nvSpPr>
        <p:spPr/>
        <p:txBody>
          <a:bodyPr>
            <a:normAutofit fontScale="92500" lnSpcReduction="10000"/>
          </a:bodyPr>
          <a:lstStyle/>
          <a:p>
            <a:r>
              <a:rPr lang="en-GB" dirty="0"/>
              <a:t>Police</a:t>
            </a:r>
            <a:endParaRPr lang="cy-GB" dirty="0"/>
          </a:p>
          <a:p>
            <a:r>
              <a:rPr lang="en-GB" dirty="0"/>
              <a:t>Youth Offending Teams</a:t>
            </a:r>
            <a:endParaRPr lang="cy-GB" dirty="0"/>
          </a:p>
          <a:p>
            <a:r>
              <a:rPr lang="en-GB" dirty="0"/>
              <a:t>Probation Service</a:t>
            </a:r>
            <a:endParaRPr lang="cy-GB" dirty="0"/>
          </a:p>
          <a:p>
            <a:r>
              <a:rPr lang="en-GB" dirty="0"/>
              <a:t>Housing</a:t>
            </a:r>
            <a:endParaRPr lang="cy-GB" dirty="0"/>
          </a:p>
          <a:p>
            <a:r>
              <a:rPr lang="en-GB" dirty="0"/>
              <a:t>Voluntary or Community Sector</a:t>
            </a:r>
            <a:endParaRPr lang="cy-GB" dirty="0"/>
          </a:p>
          <a:p>
            <a:r>
              <a:rPr lang="en-GB" dirty="0"/>
              <a:t>Parents or carers - not part of a formal agency but crucial not to neglect the role of parents</a:t>
            </a:r>
            <a:endParaRPr lang="cy-GB" dirty="0"/>
          </a:p>
          <a:p>
            <a:endParaRPr lang="cy-GB" dirty="0"/>
          </a:p>
          <a:p>
            <a:endParaRPr lang="cy-GB" dirty="0"/>
          </a:p>
        </p:txBody>
      </p:sp>
    </p:spTree>
    <p:extLst>
      <p:ext uri="{BB962C8B-B14F-4D97-AF65-F5344CB8AC3E}">
        <p14:creationId xmlns:p14="http://schemas.microsoft.com/office/powerpoint/2010/main" val="12801382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29D1777-D36A-44B9-BB0E-6CF2553043A4}"/>
              </a:ext>
            </a:extLst>
          </p:cNvPr>
          <p:cNvSpPr>
            <a:spLocks noGrp="1"/>
          </p:cNvSpPr>
          <p:nvPr>
            <p:ph type="title"/>
          </p:nvPr>
        </p:nvSpPr>
        <p:spPr/>
        <p:txBody>
          <a:bodyPr>
            <a:normAutofit/>
          </a:bodyPr>
          <a:lstStyle/>
          <a:p>
            <a:r>
              <a:rPr lang="cy-GB" b="1" dirty="0"/>
              <a:t>Asiantaethau Eraill</a:t>
            </a:r>
            <a:br>
              <a:rPr lang="en-GB" b="1" dirty="0"/>
            </a:br>
            <a:r>
              <a:rPr lang="en-GB" b="1" dirty="0"/>
              <a:t>Other agencies</a:t>
            </a:r>
          </a:p>
        </p:txBody>
      </p:sp>
      <p:sp>
        <p:nvSpPr>
          <p:cNvPr id="6" name="Content Placeholder 5">
            <a:extLst>
              <a:ext uri="{FF2B5EF4-FFF2-40B4-BE49-F238E27FC236}">
                <a16:creationId xmlns:a16="http://schemas.microsoft.com/office/drawing/2014/main" id="{43D63A93-962E-457C-9892-4CADB3295C54}"/>
              </a:ext>
            </a:extLst>
          </p:cNvPr>
          <p:cNvSpPr>
            <a:spLocks noGrp="1"/>
          </p:cNvSpPr>
          <p:nvPr>
            <p:ph sz="half" idx="1"/>
          </p:nvPr>
        </p:nvSpPr>
        <p:spPr>
          <a:xfrm>
            <a:off x="228600" y="1722438"/>
            <a:ext cx="4267200" cy="3977136"/>
          </a:xfrm>
        </p:spPr>
        <p:txBody>
          <a:bodyPr>
            <a:normAutofit fontScale="62500" lnSpcReduction="20000"/>
          </a:bodyPr>
          <a:lstStyle/>
          <a:p>
            <a:r>
              <a:rPr lang="cy-GB" dirty="0"/>
              <a:t>Mae swyddogion Ffiniau a Mewnfudo yn dod i gysylltiad â phlant wrth iddynt gyrraedd y wlad a staff yn yr uned sgrinio lloches (ASU) yn </a:t>
            </a:r>
            <a:r>
              <a:rPr lang="cy-GB" dirty="0" err="1"/>
              <a:t>Croydon</a:t>
            </a:r>
            <a:r>
              <a:rPr lang="cy-GB" dirty="0"/>
              <a:t> y gwneir ceisiadau 'ôl-fynediad' am loches iddynt. Rhaid iddynt gyfeirio at Dîm Dyletswydd perthnasol yr Awdurdod Lleol os oes ganddynt bryderon am ddiogelwch unrhyw blentyn yn y dyfodol. Yn benodol, rhaid </a:t>
            </a:r>
            <a:r>
              <a:rPr lang="cy-GB" dirty="0" err="1"/>
              <a:t>atgyfeirio</a:t>
            </a:r>
            <a:r>
              <a:rPr lang="cy-GB" dirty="0"/>
              <a:t> pob plentyn ar ei ben ei hun sy'n ceisio lloches at wasanaeth Gofal Cymdeithasol Plant perthnasol yr Awdurdod Lleol. </a:t>
            </a:r>
          </a:p>
          <a:p>
            <a:r>
              <a:rPr lang="cy-GB" dirty="0"/>
              <a:t>Mae'r Cyngor Ffoaduriaid yn cynorthwyo teuluoedd i mewn i'r Gwasanaeth Cynnal Cenedlaethol i Geiswyr Lloches drwy ddarparu cyngor am yr opsiynau sydd ar gael a chymorth gyda gwaith papur. Darperir cymorth a chyngor i blant ar eu pennau eu hunain sy'n ceisio lloches drwy Banel Plant y Cyngor Ffoaduriaid.</a:t>
            </a:r>
          </a:p>
          <a:p>
            <a:endParaRPr lang="en-GB" dirty="0"/>
          </a:p>
        </p:txBody>
      </p:sp>
      <p:sp>
        <p:nvSpPr>
          <p:cNvPr id="7" name="Content Placeholder 6">
            <a:extLst>
              <a:ext uri="{FF2B5EF4-FFF2-40B4-BE49-F238E27FC236}">
                <a16:creationId xmlns:a16="http://schemas.microsoft.com/office/drawing/2014/main" id="{2698990E-8833-4F15-8A52-A4DDB4237378}"/>
              </a:ext>
            </a:extLst>
          </p:cNvPr>
          <p:cNvSpPr>
            <a:spLocks noGrp="1"/>
          </p:cNvSpPr>
          <p:nvPr>
            <p:ph sz="half" idx="2"/>
          </p:nvPr>
        </p:nvSpPr>
        <p:spPr>
          <a:xfrm>
            <a:off x="4648200" y="1722437"/>
            <a:ext cx="4038600" cy="5135563"/>
          </a:xfrm>
        </p:spPr>
        <p:txBody>
          <a:bodyPr>
            <a:normAutofit fontScale="62500" lnSpcReduction="20000"/>
          </a:bodyPr>
          <a:lstStyle/>
          <a:p>
            <a:r>
              <a:rPr lang="en-GB" dirty="0"/>
              <a:t>Border and Immigration Officers have contact with children on arrival in the country and staff at the asylum screening unit (ASU) in Croydon to whom ‘post entry' applications for asylum are made. They must refer to the relevant Local Authority Duty Team if they have concerns about the future safety of any child. In particular, all unaccompanied asylum seeking children must be referred to the relevant Local Authority Children's Social Care service. </a:t>
            </a:r>
          </a:p>
          <a:p>
            <a:r>
              <a:rPr lang="en-GB" dirty="0"/>
              <a:t>The Refugee Council assists families into the National Asylum Support Service through the provision of advice about available options and help with paperwork. Unaccompanied asylum seeking children are provided with support and advice through the Refugee Council's Children's Panel.</a:t>
            </a:r>
          </a:p>
          <a:p>
            <a:endParaRPr lang="en-GB" sz="2100" dirty="0"/>
          </a:p>
          <a:p>
            <a:endParaRPr lang="en-GB" sz="2100" dirty="0"/>
          </a:p>
          <a:p>
            <a:endParaRPr lang="en-GB" dirty="0"/>
          </a:p>
        </p:txBody>
      </p:sp>
    </p:spTree>
    <p:extLst>
      <p:ext uri="{BB962C8B-B14F-4D97-AF65-F5344CB8AC3E}">
        <p14:creationId xmlns:p14="http://schemas.microsoft.com/office/powerpoint/2010/main" val="39551213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Tasg 3: astudiaethau achos</a:t>
            </a:r>
            <a:br>
              <a:rPr lang="en-GB" b="1" dirty="0"/>
            </a:br>
            <a:r>
              <a:rPr lang="en-GB" b="1" dirty="0"/>
              <a:t>Task 3: case studies</a:t>
            </a:r>
            <a:endParaRPr lang="cy-GB" b="1" dirty="0"/>
          </a:p>
        </p:txBody>
      </p:sp>
      <p:sp>
        <p:nvSpPr>
          <p:cNvPr id="3" name="Content Placeholder 2"/>
          <p:cNvSpPr>
            <a:spLocks noGrp="1"/>
          </p:cNvSpPr>
          <p:nvPr>
            <p:ph idx="1"/>
          </p:nvPr>
        </p:nvSpPr>
        <p:spPr/>
        <p:txBody>
          <a:bodyPr/>
          <a:lstStyle/>
          <a:p>
            <a:r>
              <a:rPr lang="cy-GB" dirty="0"/>
              <a:t>Darllenwch </a:t>
            </a:r>
          </a:p>
          <a:p>
            <a:r>
              <a:rPr lang="cy-GB" dirty="0"/>
              <a:t>Trafodwch </a:t>
            </a:r>
          </a:p>
          <a:p>
            <a:r>
              <a:rPr lang="cy-GB" dirty="0"/>
              <a:t>Adborth</a:t>
            </a:r>
          </a:p>
        </p:txBody>
      </p:sp>
      <p:sp>
        <p:nvSpPr>
          <p:cNvPr id="4" name="Content Placeholder 3"/>
          <p:cNvSpPr>
            <a:spLocks noGrp="1"/>
          </p:cNvSpPr>
          <p:nvPr>
            <p:ph sz="half" idx="4294967295"/>
          </p:nvPr>
        </p:nvSpPr>
        <p:spPr>
          <a:xfrm>
            <a:off x="5105400" y="1882808"/>
            <a:ext cx="4038600" cy="4365592"/>
          </a:xfrm>
        </p:spPr>
        <p:txBody>
          <a:bodyPr/>
          <a:lstStyle/>
          <a:p>
            <a:r>
              <a:rPr lang="en-GB" dirty="0"/>
              <a:t>Read</a:t>
            </a:r>
          </a:p>
          <a:p>
            <a:r>
              <a:rPr lang="en-GB" dirty="0"/>
              <a:t>Discuss </a:t>
            </a:r>
          </a:p>
          <a:p>
            <a:r>
              <a:rPr lang="en-GB" dirty="0"/>
              <a:t>Feedback</a:t>
            </a:r>
            <a:endParaRPr lang="cy-GB" dirty="0"/>
          </a:p>
        </p:txBody>
      </p:sp>
      <p:pic>
        <p:nvPicPr>
          <p:cNvPr id="7170" name="Picture 2" descr="C:\Users\l.roberts\AppData\Local\Microsoft\Windows\Temporary Internet Files\Content.IE5\UU4Z21D1\MP900430808[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3776" y="3801153"/>
            <a:ext cx="2043813" cy="16861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Nutrition Facts About Pregnancy Nutrition, Natural Foods ..."/>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640" y="3973152"/>
            <a:ext cx="2362200" cy="1574800"/>
          </a:xfrm>
          <a:prstGeom prst="rect">
            <a:avLst/>
          </a:prstGeom>
        </p:spPr>
      </p:pic>
      <p:pic>
        <p:nvPicPr>
          <p:cNvPr id="6" name="Picture 5" descr="Young Boy Smiling | Young boy on the grass smiling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2231" y="3691726"/>
            <a:ext cx="1399646" cy="1905000"/>
          </a:xfrm>
          <a:prstGeom prst="rect">
            <a:avLst/>
          </a:prstGeom>
        </p:spPr>
      </p:pic>
    </p:spTree>
    <p:extLst>
      <p:ext uri="{BB962C8B-B14F-4D97-AF65-F5344CB8AC3E}">
        <p14:creationId xmlns:p14="http://schemas.microsoft.com/office/powerpoint/2010/main" val="41313881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C49C5-1D0C-4628-BD27-FFC9B04E76C9}"/>
              </a:ext>
            </a:extLst>
          </p:cNvPr>
          <p:cNvSpPr>
            <a:spLocks noGrp="1"/>
          </p:cNvSpPr>
          <p:nvPr>
            <p:ph type="title"/>
          </p:nvPr>
        </p:nvSpPr>
        <p:spPr/>
        <p:txBody>
          <a:bodyPr/>
          <a:lstStyle/>
          <a:p>
            <a:r>
              <a:rPr lang="cy-GB" dirty="0"/>
              <a:t>Trafodwch</a:t>
            </a:r>
            <a:r>
              <a:rPr lang="en-GB" dirty="0"/>
              <a:t>/Discuss</a:t>
            </a:r>
          </a:p>
        </p:txBody>
      </p:sp>
      <p:sp>
        <p:nvSpPr>
          <p:cNvPr id="5" name="Content Placeholder 4">
            <a:extLst>
              <a:ext uri="{FF2B5EF4-FFF2-40B4-BE49-F238E27FC236}">
                <a16:creationId xmlns:a16="http://schemas.microsoft.com/office/drawing/2014/main" id="{FBCDC600-1BC1-4F52-96ED-3240BB609ADE}"/>
              </a:ext>
            </a:extLst>
          </p:cNvPr>
          <p:cNvSpPr>
            <a:spLocks noGrp="1"/>
          </p:cNvSpPr>
          <p:nvPr>
            <p:ph sz="half" idx="1"/>
          </p:nvPr>
        </p:nvSpPr>
        <p:spPr>
          <a:xfrm>
            <a:off x="457200" y="1722437"/>
            <a:ext cx="4038600" cy="3892989"/>
          </a:xfrm>
        </p:spPr>
        <p:txBody>
          <a:bodyPr>
            <a:normAutofit fontScale="92500" lnSpcReduction="20000"/>
          </a:bodyPr>
          <a:lstStyle/>
          <a:p>
            <a:r>
              <a:rPr lang="cy-GB" dirty="0"/>
              <a:t>Beth yw MASH? </a:t>
            </a:r>
          </a:p>
          <a:p>
            <a:r>
              <a:rPr lang="cy-GB" dirty="0"/>
              <a:t>Pa asiantaethau oedd yn rhan o bob astudiaeth achos? Ymchwiliwch i'w rolau ym maes diogelu.</a:t>
            </a:r>
          </a:p>
          <a:p>
            <a:r>
              <a:rPr lang="cy-GB" dirty="0"/>
              <a:t>Ystyriwch ymateb yr asiantaethau hyn
A oedd gweithio amlasiantaethol yn effeithiol ym mhob astudiaeth achos?</a:t>
            </a:r>
          </a:p>
          <a:p>
            <a:r>
              <a:rPr lang="cy-GB" dirty="0"/>
              <a:t>Beth yw eich barn chi am y canlyniadau a gyflawnwyd?</a:t>
            </a:r>
          </a:p>
          <a:p>
            <a:endParaRPr lang="en-GB" dirty="0"/>
          </a:p>
        </p:txBody>
      </p:sp>
      <p:sp>
        <p:nvSpPr>
          <p:cNvPr id="3" name="Content Placeholder 2">
            <a:extLst>
              <a:ext uri="{FF2B5EF4-FFF2-40B4-BE49-F238E27FC236}">
                <a16:creationId xmlns:a16="http://schemas.microsoft.com/office/drawing/2014/main" id="{1E548F8A-C357-24C7-660D-E39E5540B74F}"/>
              </a:ext>
            </a:extLst>
          </p:cNvPr>
          <p:cNvSpPr>
            <a:spLocks noGrp="1"/>
          </p:cNvSpPr>
          <p:nvPr>
            <p:ph sz="half" idx="2"/>
          </p:nvPr>
        </p:nvSpPr>
        <p:spPr/>
        <p:txBody>
          <a:bodyPr>
            <a:normAutofit fontScale="92500" lnSpcReduction="20000"/>
          </a:bodyPr>
          <a:lstStyle/>
          <a:p>
            <a:r>
              <a:rPr lang="en-GB" dirty="0"/>
              <a:t>What is MASH? </a:t>
            </a:r>
          </a:p>
          <a:p>
            <a:r>
              <a:rPr lang="en-GB" dirty="0"/>
              <a:t>Which agencies were involved in each case study? Research their roles in safeguarding.</a:t>
            </a:r>
          </a:p>
          <a:p>
            <a:r>
              <a:rPr lang="en-GB" dirty="0"/>
              <a:t>Reflect on the response of these agencies</a:t>
            </a:r>
          </a:p>
          <a:p>
            <a:r>
              <a:rPr lang="en-GB" dirty="0"/>
              <a:t>Was multiagency working effective in each case study?</a:t>
            </a:r>
          </a:p>
          <a:p>
            <a:r>
              <a:rPr lang="en-GB" dirty="0"/>
              <a:t>What is your opinion of the outcomes achieved?</a:t>
            </a:r>
          </a:p>
          <a:p>
            <a:endParaRPr lang="en-GB" dirty="0"/>
          </a:p>
        </p:txBody>
      </p:sp>
    </p:spTree>
    <p:extLst>
      <p:ext uri="{BB962C8B-B14F-4D97-AF65-F5344CB8AC3E}">
        <p14:creationId xmlns:p14="http://schemas.microsoft.com/office/powerpoint/2010/main" val="19066254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19D3-EC53-683C-D4AF-7CAC67F34DFE}"/>
              </a:ext>
            </a:extLst>
          </p:cNvPr>
          <p:cNvSpPr>
            <a:spLocks noGrp="1"/>
          </p:cNvSpPr>
          <p:nvPr>
            <p:ph type="title"/>
          </p:nvPr>
        </p:nvSpPr>
        <p:spPr/>
        <p:txBody>
          <a:bodyPr/>
          <a:lstStyle/>
          <a:p>
            <a:r>
              <a:rPr lang="cy-GB" b="1" dirty="0"/>
              <a:t>Modelau eraill ar gyfer GA</a:t>
            </a:r>
            <a:br>
              <a:rPr lang="en-GB" b="1" dirty="0"/>
            </a:br>
            <a:r>
              <a:rPr lang="en-GB" b="1" dirty="0"/>
              <a:t>Other models of MAW</a:t>
            </a:r>
          </a:p>
        </p:txBody>
      </p:sp>
      <p:sp>
        <p:nvSpPr>
          <p:cNvPr id="3" name="Content Placeholder 2">
            <a:extLst>
              <a:ext uri="{FF2B5EF4-FFF2-40B4-BE49-F238E27FC236}">
                <a16:creationId xmlns:a16="http://schemas.microsoft.com/office/drawing/2014/main" id="{EFDFECC8-A753-ABCF-2B0A-48EE7A15BF62}"/>
              </a:ext>
            </a:extLst>
          </p:cNvPr>
          <p:cNvSpPr>
            <a:spLocks noGrp="1"/>
          </p:cNvSpPr>
          <p:nvPr>
            <p:ph sz="half" idx="1"/>
          </p:nvPr>
        </p:nvSpPr>
        <p:spPr>
          <a:xfrm>
            <a:off x="457200" y="1722437"/>
            <a:ext cx="4038600" cy="3943477"/>
          </a:xfrm>
        </p:spPr>
        <p:txBody>
          <a:bodyPr>
            <a:normAutofit fontScale="85000" lnSpcReduction="20000"/>
          </a:bodyPr>
          <a:lstStyle/>
          <a:p>
            <a:r>
              <a:rPr lang="cy-GB" dirty="0"/>
              <a:t>Allwch chi feddwl am unrhyw enghreifftiau?</a:t>
            </a:r>
          </a:p>
          <a:p>
            <a:r>
              <a:rPr lang="cy-GB" dirty="0"/>
              <a:t>TAF (</a:t>
            </a:r>
            <a:r>
              <a:rPr lang="cy-GB" dirty="0" err="1"/>
              <a:t>LlC</a:t>
            </a:r>
            <a:r>
              <a:rPr lang="cy-GB" dirty="0"/>
              <a:t>, 2017)*</a:t>
            </a:r>
          </a:p>
          <a:p>
            <a:r>
              <a:rPr lang="cy-GB" dirty="0"/>
              <a:t>TAC**</a:t>
            </a:r>
          </a:p>
          <a:p>
            <a:pPr marL="64008" indent="0">
              <a:buNone/>
            </a:pPr>
            <a:r>
              <a:rPr lang="cy-GB" dirty="0"/>
              <a:t>Beth sy’n wahanol rhwng y ddau ddull hyn?</a:t>
            </a:r>
          </a:p>
          <a:p>
            <a:pPr marL="64008" indent="0">
              <a:buNone/>
            </a:pPr>
            <a:endParaRPr lang="cy-GB" dirty="0"/>
          </a:p>
          <a:p>
            <a:pPr marL="64008" indent="0">
              <a:buNone/>
            </a:pPr>
            <a:endParaRPr lang="cy-GB" dirty="0"/>
          </a:p>
          <a:p>
            <a:pPr marL="64008" indent="0">
              <a:buNone/>
            </a:pPr>
            <a:r>
              <a:rPr lang="cy-GB" dirty="0"/>
              <a:t>*</a:t>
            </a:r>
            <a:r>
              <a:rPr lang="cy-GB" dirty="0">
                <a:hlinkClick r:id="rId2"/>
              </a:rPr>
              <a:t>Teuluoedd yn Gyntaf: canllawiau ar gyfer awdurdodau lleol (</a:t>
            </a:r>
            <a:r>
              <a:rPr lang="cy-GB" dirty="0" err="1">
                <a:hlinkClick r:id="rId2"/>
              </a:rPr>
              <a:t>gov.wales</a:t>
            </a:r>
            <a:r>
              <a:rPr lang="cy-GB" dirty="0">
                <a:hlinkClick r:id="rId2"/>
              </a:rPr>
              <a:t>)</a:t>
            </a:r>
            <a:endParaRPr lang="cy-GB" dirty="0"/>
          </a:p>
          <a:p>
            <a:pPr marL="64008" indent="0">
              <a:buNone/>
            </a:pPr>
            <a:r>
              <a:rPr lang="cy-GB" dirty="0"/>
              <a:t>**</a:t>
            </a:r>
            <a:r>
              <a:rPr lang="cy-GB" dirty="0">
                <a:hlinkClick r:id="rId2"/>
              </a:rPr>
              <a:t>Llawlyfr TAC Awst 2021 (lincolnshire.gov.uk)</a:t>
            </a:r>
            <a:endParaRPr lang="cy-GB" dirty="0"/>
          </a:p>
          <a:p>
            <a:endParaRPr lang="en-GB" dirty="0"/>
          </a:p>
        </p:txBody>
      </p:sp>
      <p:sp>
        <p:nvSpPr>
          <p:cNvPr id="4" name="Content Placeholder 3">
            <a:extLst>
              <a:ext uri="{FF2B5EF4-FFF2-40B4-BE49-F238E27FC236}">
                <a16:creationId xmlns:a16="http://schemas.microsoft.com/office/drawing/2014/main" id="{306B250F-7694-456C-7AC9-F9A6115D061D}"/>
              </a:ext>
            </a:extLst>
          </p:cNvPr>
          <p:cNvSpPr>
            <a:spLocks noGrp="1"/>
          </p:cNvSpPr>
          <p:nvPr>
            <p:ph sz="half" idx="2"/>
          </p:nvPr>
        </p:nvSpPr>
        <p:spPr/>
        <p:txBody>
          <a:bodyPr>
            <a:normAutofit fontScale="85000" lnSpcReduction="20000"/>
          </a:bodyPr>
          <a:lstStyle/>
          <a:p>
            <a:r>
              <a:rPr lang="en-GB" dirty="0"/>
              <a:t>Can you think of any examples?</a:t>
            </a:r>
          </a:p>
          <a:p>
            <a:r>
              <a:rPr lang="en-GB" dirty="0"/>
              <a:t>TAF (WG, 2017)*</a:t>
            </a:r>
          </a:p>
          <a:p>
            <a:r>
              <a:rPr lang="en-GB" dirty="0"/>
              <a:t>TAC**</a:t>
            </a:r>
          </a:p>
          <a:p>
            <a:pPr marL="64008" indent="0">
              <a:buNone/>
            </a:pPr>
            <a:r>
              <a:rPr lang="en-GB" dirty="0"/>
              <a:t>What’s the difference between these two approaches?</a:t>
            </a:r>
          </a:p>
          <a:p>
            <a:pPr marL="64008" indent="0">
              <a:buNone/>
            </a:pPr>
            <a:endParaRPr lang="en-GB" dirty="0"/>
          </a:p>
          <a:p>
            <a:pPr marL="64008" indent="0">
              <a:buNone/>
            </a:pPr>
            <a:endParaRPr lang="en-GB" dirty="0"/>
          </a:p>
          <a:p>
            <a:pPr marL="64008" indent="0">
              <a:buNone/>
            </a:pPr>
            <a:r>
              <a:rPr lang="en-GB" dirty="0"/>
              <a:t>*</a:t>
            </a:r>
            <a:r>
              <a:rPr lang="en-GB" dirty="0">
                <a:hlinkClick r:id="rId2"/>
              </a:rPr>
              <a:t>Families First: guidance for local authorities (</a:t>
            </a:r>
            <a:r>
              <a:rPr lang="en-GB" dirty="0" err="1">
                <a:hlinkClick r:id="rId2"/>
              </a:rPr>
              <a:t>gov.wales</a:t>
            </a:r>
            <a:r>
              <a:rPr lang="en-GB" dirty="0">
                <a:hlinkClick r:id="rId2"/>
              </a:rPr>
              <a:t>)</a:t>
            </a:r>
            <a:endParaRPr lang="en-GB" dirty="0"/>
          </a:p>
          <a:p>
            <a:pPr marL="64008" indent="0">
              <a:buNone/>
            </a:pPr>
            <a:r>
              <a:rPr lang="en-GB" dirty="0"/>
              <a:t>**</a:t>
            </a:r>
            <a:r>
              <a:rPr lang="en-GB" dirty="0">
                <a:hlinkClick r:id="rId2"/>
              </a:rPr>
              <a:t>TAC Handbook August 2021 (lincolnshire.gov.uk)</a:t>
            </a:r>
            <a:endParaRPr lang="en-GB" dirty="0"/>
          </a:p>
        </p:txBody>
      </p:sp>
    </p:spTree>
    <p:extLst>
      <p:ext uri="{BB962C8B-B14F-4D97-AF65-F5344CB8AC3E}">
        <p14:creationId xmlns:p14="http://schemas.microsoft.com/office/powerpoint/2010/main" val="1178257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E4584-8BF9-EFAE-83A5-6F0B9FD749D5}"/>
              </a:ext>
            </a:extLst>
          </p:cNvPr>
          <p:cNvSpPr>
            <a:spLocks noGrp="1"/>
          </p:cNvSpPr>
          <p:nvPr>
            <p:ph type="title"/>
          </p:nvPr>
        </p:nvSpPr>
        <p:spPr/>
        <p:txBody>
          <a:bodyPr/>
          <a:lstStyle/>
          <a:p>
            <a:r>
              <a:rPr lang="cy-GB" dirty="0"/>
              <a:t>Darllen pellach </a:t>
            </a:r>
            <a:r>
              <a:rPr lang="en-GB" dirty="0"/>
              <a:t>/ Further reading</a:t>
            </a:r>
          </a:p>
        </p:txBody>
      </p:sp>
      <p:sp>
        <p:nvSpPr>
          <p:cNvPr id="3" name="Content Placeholder 2">
            <a:extLst>
              <a:ext uri="{FF2B5EF4-FFF2-40B4-BE49-F238E27FC236}">
                <a16:creationId xmlns:a16="http://schemas.microsoft.com/office/drawing/2014/main" id="{E7C90AD7-FA60-97D3-EC4F-5EC039A5EF9E}"/>
              </a:ext>
            </a:extLst>
          </p:cNvPr>
          <p:cNvSpPr>
            <a:spLocks noGrp="1"/>
          </p:cNvSpPr>
          <p:nvPr>
            <p:ph idx="1"/>
          </p:nvPr>
        </p:nvSpPr>
        <p:spPr/>
        <p:txBody>
          <a:bodyPr/>
          <a:lstStyle/>
          <a:p>
            <a:r>
              <a:rPr lang="en-GB" dirty="0">
                <a:hlinkClick r:id="rId2"/>
              </a:rPr>
              <a:t>Multi-agency working Research to support the Final Report of the Evaluation of the Social Services and Well-being (Wales) Act 2014 (</a:t>
            </a:r>
            <a:r>
              <a:rPr lang="en-GB" dirty="0" err="1">
                <a:hlinkClick r:id="rId2"/>
              </a:rPr>
              <a:t>gov.wales</a:t>
            </a:r>
            <a:r>
              <a:rPr lang="en-GB" dirty="0">
                <a:hlinkClick r:id="rId2"/>
              </a:rPr>
              <a:t>)</a:t>
            </a:r>
            <a:endParaRPr lang="en-GB" dirty="0"/>
          </a:p>
          <a:p>
            <a:endParaRPr lang="en-GB" dirty="0"/>
          </a:p>
        </p:txBody>
      </p:sp>
    </p:spTree>
    <p:extLst>
      <p:ext uri="{BB962C8B-B14F-4D97-AF65-F5344CB8AC3E}">
        <p14:creationId xmlns:p14="http://schemas.microsoft.com/office/powerpoint/2010/main" val="440421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b="1" dirty="0"/>
              <a:t>Cyfeiriadau</a:t>
            </a:r>
            <a:r>
              <a:rPr lang="en-GB" b="1" dirty="0"/>
              <a:t> / References</a:t>
            </a:r>
            <a:endParaRPr lang="cy-GB" b="1" dirty="0"/>
          </a:p>
        </p:txBody>
      </p:sp>
      <p:sp>
        <p:nvSpPr>
          <p:cNvPr id="3" name="Content Placeholder 2"/>
          <p:cNvSpPr>
            <a:spLocks noGrp="1"/>
          </p:cNvSpPr>
          <p:nvPr>
            <p:ph idx="1"/>
          </p:nvPr>
        </p:nvSpPr>
        <p:spPr>
          <a:xfrm>
            <a:off x="457200" y="1666526"/>
            <a:ext cx="8229600" cy="4038657"/>
          </a:xfrm>
        </p:spPr>
        <p:txBody>
          <a:bodyPr>
            <a:normAutofit lnSpcReduction="10000"/>
          </a:bodyPr>
          <a:lstStyle/>
          <a:p>
            <a:r>
              <a:rPr lang="en-GB" sz="2000" dirty="0"/>
              <a:t>Atkinson, M., Wilkin, A., Stott, A., Doherty, P. and Kinder, K. (2002). </a:t>
            </a:r>
            <a:r>
              <a:rPr lang="en-GB" sz="2000" i="1" dirty="0"/>
              <a:t>Multiagency Working: a Detailed Study </a:t>
            </a:r>
            <a:r>
              <a:rPr lang="en-GB" sz="2000" dirty="0"/>
              <a:t>(LGA Research Report 26). Slough: NFER</a:t>
            </a:r>
          </a:p>
          <a:p>
            <a:r>
              <a:rPr lang="en-GB" sz="2000" dirty="0"/>
              <a:t>Brotherton, G., Davies, H. &amp; McGillivray, G. (2010) ( eds) </a:t>
            </a:r>
            <a:r>
              <a:rPr lang="en-GB" sz="2000" i="1" dirty="0"/>
              <a:t>Working with Children, Young People and Families</a:t>
            </a:r>
            <a:r>
              <a:rPr lang="en-GB" sz="2000" dirty="0"/>
              <a:t>. London: Sage</a:t>
            </a:r>
          </a:p>
          <a:p>
            <a:r>
              <a:rPr lang="en-GB" sz="2000" dirty="0" err="1"/>
              <a:t>Peckover</a:t>
            </a:r>
            <a:r>
              <a:rPr lang="en-GB" sz="2000" dirty="0"/>
              <a:t>, S. &amp; Golding, B. (2017). Domestic abuse and safeguarding children: critical issues for multiagency working. Child Abuse Review. 26; 40-50.</a:t>
            </a:r>
          </a:p>
          <a:p>
            <a:r>
              <a:rPr lang="en-GB" sz="2000" b="0" i="0" dirty="0" err="1">
                <a:solidFill>
                  <a:srgbClr val="3A3A3A"/>
                </a:solidFill>
                <a:effectLst/>
              </a:rPr>
              <a:t>Solvason</a:t>
            </a:r>
            <a:r>
              <a:rPr lang="en-GB" sz="2000" b="0" i="0" dirty="0">
                <a:solidFill>
                  <a:srgbClr val="3A3A3A"/>
                </a:solidFill>
                <a:effectLst/>
              </a:rPr>
              <a:t>, C. and Winwood, J. (2022) ‘Exploring Drivers and Barriers: Working in </a:t>
            </a:r>
            <a:r>
              <a:rPr lang="en-GB" sz="2000" b="0" i="0" dirty="0" err="1">
                <a:solidFill>
                  <a:srgbClr val="3A3A3A"/>
                </a:solidFill>
                <a:effectLst/>
              </a:rPr>
              <a:t>Multiprofessional</a:t>
            </a:r>
            <a:r>
              <a:rPr lang="en-GB" sz="2000" b="0" i="0" dirty="0">
                <a:solidFill>
                  <a:srgbClr val="3A3A3A"/>
                </a:solidFill>
                <a:effectLst/>
              </a:rPr>
              <a:t> Teams to Support Children and Families’, </a:t>
            </a:r>
            <a:r>
              <a:rPr lang="en-GB" sz="2000" b="0" i="1" dirty="0">
                <a:solidFill>
                  <a:srgbClr val="3A3A3A"/>
                </a:solidFill>
                <a:effectLst/>
              </a:rPr>
              <a:t>The School community journal</a:t>
            </a:r>
            <a:r>
              <a:rPr lang="en-GB" sz="2000" b="0" i="0" dirty="0">
                <a:solidFill>
                  <a:srgbClr val="3A3A3A"/>
                </a:solidFill>
                <a:effectLst/>
              </a:rPr>
              <a:t>, 32(1), pp. 105–126.</a:t>
            </a:r>
            <a:endParaRPr lang="en-GB" sz="2000" dirty="0"/>
          </a:p>
          <a:p>
            <a:r>
              <a:rPr lang="en-GB" sz="2000" dirty="0"/>
              <a:t>Walker, G. (2018) Working Together for Children</a:t>
            </a:r>
            <a:r>
              <a:rPr lang="en-GB" sz="2000" i="1" dirty="0"/>
              <a:t>. A critical Introduction to Multi agency working</a:t>
            </a:r>
            <a:r>
              <a:rPr lang="en-GB" sz="2000" dirty="0"/>
              <a:t>. London: Continuum</a:t>
            </a:r>
          </a:p>
          <a:p>
            <a:endParaRPr lang="cy-GB" sz="2000" dirty="0"/>
          </a:p>
          <a:p>
            <a:endParaRPr lang="cy-GB" sz="1800" dirty="0"/>
          </a:p>
        </p:txBody>
      </p:sp>
    </p:spTree>
    <p:extLst>
      <p:ext uri="{BB962C8B-B14F-4D97-AF65-F5344CB8AC3E}">
        <p14:creationId xmlns:p14="http://schemas.microsoft.com/office/powerpoint/2010/main" val="1243380281"/>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A0D83DA8850E24F977D76094D2074AC" ma:contentTypeVersion="12" ma:contentTypeDescription="Create a new document." ma:contentTypeScope="" ma:versionID="ecc340f5c58a6f1ce9451955456970a7">
  <xsd:schema xmlns:xsd="http://www.w3.org/2001/XMLSchema" xmlns:xs="http://www.w3.org/2001/XMLSchema" xmlns:p="http://schemas.microsoft.com/office/2006/metadata/properties" xmlns:ns3="5e4866c9-5473-4b36-a248-8ce6a7a4bde8" xmlns:ns4="1f9d1f62-2b66-4e13-be38-f795d411800a" targetNamespace="http://schemas.microsoft.com/office/2006/metadata/properties" ma:root="true" ma:fieldsID="ece09fc101d81398e5073abfb0c63ec6" ns3:_="" ns4:_="">
    <xsd:import namespace="5e4866c9-5473-4b36-a248-8ce6a7a4bde8"/>
    <xsd:import namespace="1f9d1f62-2b66-4e13-be38-f795d41180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e4866c9-5473-4b36-a248-8ce6a7a4bd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f9d1f62-2b66-4e13-be38-f795d41180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C51ABC5-0CCA-4C8F-ABA5-FAB484A21CE9}">
  <ds:schemaRefs>
    <ds:schemaRef ds:uri="http://schemas.microsoft.com/sharepoint/v3/contenttype/forms"/>
  </ds:schemaRefs>
</ds:datastoreItem>
</file>

<file path=customXml/itemProps2.xml><?xml version="1.0" encoding="utf-8"?>
<ds:datastoreItem xmlns:ds="http://schemas.openxmlformats.org/officeDocument/2006/customXml" ds:itemID="{A36DA12D-0337-40A5-BA32-7DA81962990B}">
  <ds:schemaRefs>
    <ds:schemaRef ds:uri="1f9d1f62-2b66-4e13-be38-f795d411800a"/>
    <ds:schemaRef ds:uri="5e4866c9-5473-4b36-a248-8ce6a7a4bde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8DA7F8A-8654-4B0A-999C-889D57889A3B}">
  <ds:schemaRefs>
    <ds:schemaRef ds:uri="1f9d1f62-2b66-4e13-be38-f795d411800a"/>
    <ds:schemaRef ds:uri="5e4866c9-5473-4b36-a248-8ce6a7a4bde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UWTSD_Powerpoint Template Accessible Widescreen_2023 Sept (2)</Template>
  <TotalTime>583</TotalTime>
  <Words>2123</Words>
  <Application>Microsoft Office PowerPoint</Application>
  <PresentationFormat>On-screen Show (4:3)</PresentationFormat>
  <Paragraphs>232</Paragraphs>
  <Slides>26</Slides>
  <Notes>5</Notes>
  <HiddenSlides>0</HiddenSlides>
  <MMClips>0</MMClips>
  <ScaleCrop>false</ScaleCrop>
  <HeadingPairs>
    <vt:vector size="4" baseType="variant">
      <vt:variant>
        <vt:lpstr>Theme</vt:lpstr>
      </vt:variant>
      <vt:variant>
        <vt:i4>7</vt:i4>
      </vt:variant>
      <vt:variant>
        <vt:lpstr>Slide Titles</vt:lpstr>
      </vt:variant>
      <vt:variant>
        <vt:i4>26</vt:i4>
      </vt:variant>
    </vt:vector>
  </HeadingPairs>
  <TitlesOfParts>
    <vt:vector size="33" baseType="lpstr">
      <vt:lpstr>UWTSD Holding Page</vt:lpstr>
      <vt:lpstr>UWTSD Title Page 1</vt:lpstr>
      <vt:lpstr>UWTSD Text 1</vt:lpstr>
      <vt:lpstr>UWTSD Text 2</vt:lpstr>
      <vt:lpstr>UWTSD Text 3</vt:lpstr>
      <vt:lpstr>UWTSD Text 4</vt:lpstr>
      <vt:lpstr>UWTSD Logo Variations place image in Background</vt:lpstr>
      <vt:lpstr>ECES6019/C  Gwneud Gwahaniaeth Gyda’n Gilydd/ Making a Difference Together </vt:lpstr>
      <vt:lpstr>Dysgu Anghydamserol /  Asynchronous Learning</vt:lpstr>
      <vt:lpstr>Trosolwg  Overview</vt:lpstr>
      <vt:lpstr>Beth yw ystyr ‘amlasiantaethol’?  What does ‘multi-agency’ mean ?</vt:lpstr>
      <vt:lpstr>Terminoleg / Terminology</vt:lpstr>
      <vt:lpstr>Tarddiad Gweithio Amlasiantaethol Origins of Multi-Agency Working  </vt:lpstr>
      <vt:lpstr>Diffiniad / Definition</vt:lpstr>
      <vt:lpstr>Rhesymwaith Gweithio Amlasiantaethol Rationale of Multi-Agency Working</vt:lpstr>
      <vt:lpstr>Prif nodau gweithio amlasiantaethol Main aims of multi-agency working</vt:lpstr>
      <vt:lpstr>Prif nodau gweithio amlasiantaethol Main aims of multi-agency working</vt:lpstr>
      <vt:lpstr>Cyfleoedd: swyddogaethau GA /Opportunities: functions of MAW</vt:lpstr>
      <vt:lpstr>Cyfleoedd: swyddogaethau GA /Opportunities: functions of MAW</vt:lpstr>
      <vt:lpstr>Materion cyfoes? Current issues?</vt:lpstr>
      <vt:lpstr>Manteision gweithio amlasiantaethol</vt:lpstr>
      <vt:lpstr>Benefits of multi-agency working</vt:lpstr>
      <vt:lpstr>Tasg/Task 1</vt:lpstr>
      <vt:lpstr>Beth sy’n gallu mynd o’i le… What gets in the way …</vt:lpstr>
      <vt:lpstr>Tasg 2: Pwy yw’r asiantaethau? Task 2: Who are the agencies?</vt:lpstr>
      <vt:lpstr>Pwy yw’r asiantaethau? Who are the agencies?</vt:lpstr>
      <vt:lpstr>Pwy yw’r asiantaethau? Who are the agencies?</vt:lpstr>
      <vt:lpstr>Asiantaethau Eraill Other agencies</vt:lpstr>
      <vt:lpstr>Tasg 3: astudiaethau achos Task 3: case studies</vt:lpstr>
      <vt:lpstr>Trafodwch/Discuss</vt:lpstr>
      <vt:lpstr>Modelau eraill ar gyfer GA Other models of MAW</vt:lpstr>
      <vt:lpstr>Darllen pellach / Further reading</vt:lpstr>
      <vt:lpstr>Cyfeiriadau /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SJPE6011/C Dimensions of Collaboration/ Agweddau ar Gydweithio</dc:title>
  <dc:creator>Administrator</dc:creator>
  <cp:lastModifiedBy>Alison Murphy</cp:lastModifiedBy>
  <cp:revision>24</cp:revision>
  <dcterms:created xsi:type="dcterms:W3CDTF">2014-08-18T13:17:39Z</dcterms:created>
  <dcterms:modified xsi:type="dcterms:W3CDTF">2025-07-24T11:38:54Z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0x0101000A0D83DA8850E24F977D76094D2074AC</vt:lpwstr>
  </property>
</Properties>
</file>