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0" autoAdjust="0"/>
    <p:restoredTop sz="94660"/>
  </p:normalViewPr>
  <p:slideViewPr>
    <p:cSldViewPr snapToGrid="0">
      <p:cViewPr varScale="1">
        <p:scale>
          <a:sx n="92" d="100"/>
          <a:sy n="92" d="100"/>
        </p:scale>
        <p:origin x="18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552290-799E-4CB2-8A4F-3986448C287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A7B8CE-2F53-4F1D-8C2F-1ED5C36E4E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 for attending my presentation today.</a:t>
          </a:r>
          <a:endParaRPr lang="en-US"/>
        </a:p>
      </dgm:t>
    </dgm:pt>
    <dgm:pt modelId="{497BF56B-79F2-4344-989B-FB9D98A01BBF}" type="parTrans" cxnId="{B1306FE9-B9B4-4CC0-ACF4-E706184D6DD6}">
      <dgm:prSet/>
      <dgm:spPr/>
      <dgm:t>
        <a:bodyPr/>
        <a:lstStyle/>
        <a:p>
          <a:endParaRPr lang="en-US"/>
        </a:p>
      </dgm:t>
    </dgm:pt>
    <dgm:pt modelId="{CB546E31-0AEC-45B1-8FD9-2691F97661A9}" type="sibTrans" cxnId="{B1306FE9-B9B4-4CC0-ACF4-E706184D6DD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83F15D-B6FF-43B3-8307-13EC4C59B3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Any questions?</a:t>
          </a:r>
          <a:endParaRPr lang="en-US"/>
        </a:p>
      </dgm:t>
    </dgm:pt>
    <dgm:pt modelId="{C51EB342-1AA2-42B4-A05F-99FCDB7C4B8F}" type="parTrans" cxnId="{2A9D9A3D-AFEF-4928-98DD-3E706975975E}">
      <dgm:prSet/>
      <dgm:spPr/>
      <dgm:t>
        <a:bodyPr/>
        <a:lstStyle/>
        <a:p>
          <a:endParaRPr lang="en-US"/>
        </a:p>
      </dgm:t>
    </dgm:pt>
    <dgm:pt modelId="{BCB65B0A-BC92-4369-86FF-9EF6C5027FE6}" type="sibTrans" cxnId="{2A9D9A3D-AFEF-4928-98DD-3E706975975E}">
      <dgm:prSet/>
      <dgm:spPr/>
      <dgm:t>
        <a:bodyPr/>
        <a:lstStyle/>
        <a:p>
          <a:endParaRPr lang="en-US"/>
        </a:p>
      </dgm:t>
    </dgm:pt>
    <dgm:pt modelId="{F659D120-3305-4C86-9B75-B6038674B227}" type="pres">
      <dgm:prSet presAssocID="{A9552290-799E-4CB2-8A4F-3986448C287F}" presName="root" presStyleCnt="0">
        <dgm:presLayoutVars>
          <dgm:dir/>
          <dgm:resizeHandles val="exact"/>
        </dgm:presLayoutVars>
      </dgm:prSet>
      <dgm:spPr/>
    </dgm:pt>
    <dgm:pt modelId="{4B58FE9D-30C4-4C91-B958-F00BFED6A978}" type="pres">
      <dgm:prSet presAssocID="{A9552290-799E-4CB2-8A4F-3986448C287F}" presName="container" presStyleCnt="0">
        <dgm:presLayoutVars>
          <dgm:dir/>
          <dgm:resizeHandles val="exact"/>
        </dgm:presLayoutVars>
      </dgm:prSet>
      <dgm:spPr/>
    </dgm:pt>
    <dgm:pt modelId="{31FBC608-634A-4F26-A19B-05AE1E6377B5}" type="pres">
      <dgm:prSet presAssocID="{76A7B8CE-2F53-4F1D-8C2F-1ED5C36E4E10}" presName="compNode" presStyleCnt="0"/>
      <dgm:spPr/>
    </dgm:pt>
    <dgm:pt modelId="{6AA25129-2706-474A-875F-031D53232A8E}" type="pres">
      <dgm:prSet presAssocID="{76A7B8CE-2F53-4F1D-8C2F-1ED5C36E4E10}" presName="iconBgRect" presStyleLbl="bgShp" presStyleIdx="0" presStyleCnt="2"/>
      <dgm:spPr/>
    </dgm:pt>
    <dgm:pt modelId="{0B28BCA9-574A-4244-82D1-6A9003E16C8E}" type="pres">
      <dgm:prSet presAssocID="{76A7B8CE-2F53-4F1D-8C2F-1ED5C36E4E1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CEA65321-CFAA-4F53-8D4E-CA5BCE9F4F59}" type="pres">
      <dgm:prSet presAssocID="{76A7B8CE-2F53-4F1D-8C2F-1ED5C36E4E10}" presName="spaceRect" presStyleCnt="0"/>
      <dgm:spPr/>
    </dgm:pt>
    <dgm:pt modelId="{BEAD499E-A146-446B-B6AF-136CCCDFE770}" type="pres">
      <dgm:prSet presAssocID="{76A7B8CE-2F53-4F1D-8C2F-1ED5C36E4E10}" presName="textRect" presStyleLbl="revTx" presStyleIdx="0" presStyleCnt="2">
        <dgm:presLayoutVars>
          <dgm:chMax val="1"/>
          <dgm:chPref val="1"/>
        </dgm:presLayoutVars>
      </dgm:prSet>
      <dgm:spPr/>
    </dgm:pt>
    <dgm:pt modelId="{48F3D99E-7356-4CF5-9CD6-1EA9D2B6A437}" type="pres">
      <dgm:prSet presAssocID="{CB546E31-0AEC-45B1-8FD9-2691F97661A9}" presName="sibTrans" presStyleLbl="sibTrans2D1" presStyleIdx="0" presStyleCnt="0"/>
      <dgm:spPr/>
    </dgm:pt>
    <dgm:pt modelId="{F227EB91-CB59-4F50-AC5D-BABFA918ADD5}" type="pres">
      <dgm:prSet presAssocID="{9583F15D-B6FF-43B3-8307-13EC4C59B3AF}" presName="compNode" presStyleCnt="0"/>
      <dgm:spPr/>
    </dgm:pt>
    <dgm:pt modelId="{683892ED-1D5C-4AAF-BC34-C98F5D05C894}" type="pres">
      <dgm:prSet presAssocID="{9583F15D-B6FF-43B3-8307-13EC4C59B3AF}" presName="iconBgRect" presStyleLbl="bgShp" presStyleIdx="1" presStyleCnt="2"/>
      <dgm:spPr/>
    </dgm:pt>
    <dgm:pt modelId="{002C3E9C-3C7F-4E4B-BDB2-689F1A0B095B}" type="pres">
      <dgm:prSet presAssocID="{9583F15D-B6FF-43B3-8307-13EC4C59B3A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28EED3A-BCBB-46A0-A477-64F8F9F05EF7}" type="pres">
      <dgm:prSet presAssocID="{9583F15D-B6FF-43B3-8307-13EC4C59B3AF}" presName="spaceRect" presStyleCnt="0"/>
      <dgm:spPr/>
    </dgm:pt>
    <dgm:pt modelId="{D3025F4C-F978-41D4-9355-9AE609FD2A50}" type="pres">
      <dgm:prSet presAssocID="{9583F15D-B6FF-43B3-8307-13EC4C59B3A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88BF922-7079-4EBC-9975-272A6FA35A61}" type="presOf" srcId="{CB546E31-0AEC-45B1-8FD9-2691F97661A9}" destId="{48F3D99E-7356-4CF5-9CD6-1EA9D2B6A437}" srcOrd="0" destOrd="0" presId="urn:microsoft.com/office/officeart/2018/2/layout/IconCircleList"/>
    <dgm:cxn modelId="{2A9D9A3D-AFEF-4928-98DD-3E706975975E}" srcId="{A9552290-799E-4CB2-8A4F-3986448C287F}" destId="{9583F15D-B6FF-43B3-8307-13EC4C59B3AF}" srcOrd="1" destOrd="0" parTransId="{C51EB342-1AA2-42B4-A05F-99FCDB7C4B8F}" sibTransId="{BCB65B0A-BC92-4369-86FF-9EF6C5027FE6}"/>
    <dgm:cxn modelId="{38A7A765-2FF1-4861-8E69-4A4E855F50E2}" type="presOf" srcId="{76A7B8CE-2F53-4F1D-8C2F-1ED5C36E4E10}" destId="{BEAD499E-A146-446B-B6AF-136CCCDFE770}" srcOrd="0" destOrd="0" presId="urn:microsoft.com/office/officeart/2018/2/layout/IconCircleList"/>
    <dgm:cxn modelId="{E8E3FF78-BF20-46E9-9F43-9FB0CC32A615}" type="presOf" srcId="{9583F15D-B6FF-43B3-8307-13EC4C59B3AF}" destId="{D3025F4C-F978-41D4-9355-9AE609FD2A50}" srcOrd="0" destOrd="0" presId="urn:microsoft.com/office/officeart/2018/2/layout/IconCircleList"/>
    <dgm:cxn modelId="{9ED7569C-17EF-4C76-9AAA-9ADF6A94E168}" type="presOf" srcId="{A9552290-799E-4CB2-8A4F-3986448C287F}" destId="{F659D120-3305-4C86-9B75-B6038674B227}" srcOrd="0" destOrd="0" presId="urn:microsoft.com/office/officeart/2018/2/layout/IconCircleList"/>
    <dgm:cxn modelId="{B1306FE9-B9B4-4CC0-ACF4-E706184D6DD6}" srcId="{A9552290-799E-4CB2-8A4F-3986448C287F}" destId="{76A7B8CE-2F53-4F1D-8C2F-1ED5C36E4E10}" srcOrd="0" destOrd="0" parTransId="{497BF56B-79F2-4344-989B-FB9D98A01BBF}" sibTransId="{CB546E31-0AEC-45B1-8FD9-2691F97661A9}"/>
    <dgm:cxn modelId="{2AAA0C36-7F3B-42DE-8F25-EFE5FF298F0D}" type="presParOf" srcId="{F659D120-3305-4C86-9B75-B6038674B227}" destId="{4B58FE9D-30C4-4C91-B958-F00BFED6A978}" srcOrd="0" destOrd="0" presId="urn:microsoft.com/office/officeart/2018/2/layout/IconCircleList"/>
    <dgm:cxn modelId="{82897A7C-E9D6-45B1-9D99-9F4A0BC7FE83}" type="presParOf" srcId="{4B58FE9D-30C4-4C91-B958-F00BFED6A978}" destId="{31FBC608-634A-4F26-A19B-05AE1E6377B5}" srcOrd="0" destOrd="0" presId="urn:microsoft.com/office/officeart/2018/2/layout/IconCircleList"/>
    <dgm:cxn modelId="{87D86A43-2261-4229-9D53-E24EE11FA778}" type="presParOf" srcId="{31FBC608-634A-4F26-A19B-05AE1E6377B5}" destId="{6AA25129-2706-474A-875F-031D53232A8E}" srcOrd="0" destOrd="0" presId="urn:microsoft.com/office/officeart/2018/2/layout/IconCircleList"/>
    <dgm:cxn modelId="{0F15F83E-74F1-452C-BBE4-E59CF77DE524}" type="presParOf" srcId="{31FBC608-634A-4F26-A19B-05AE1E6377B5}" destId="{0B28BCA9-574A-4244-82D1-6A9003E16C8E}" srcOrd="1" destOrd="0" presId="urn:microsoft.com/office/officeart/2018/2/layout/IconCircleList"/>
    <dgm:cxn modelId="{6190503E-8691-4301-BAEB-79EA7943904C}" type="presParOf" srcId="{31FBC608-634A-4F26-A19B-05AE1E6377B5}" destId="{CEA65321-CFAA-4F53-8D4E-CA5BCE9F4F59}" srcOrd="2" destOrd="0" presId="urn:microsoft.com/office/officeart/2018/2/layout/IconCircleList"/>
    <dgm:cxn modelId="{22A9CB36-1D2A-4672-9549-CD2EF1C1CF4E}" type="presParOf" srcId="{31FBC608-634A-4F26-A19B-05AE1E6377B5}" destId="{BEAD499E-A146-446B-B6AF-136CCCDFE770}" srcOrd="3" destOrd="0" presId="urn:microsoft.com/office/officeart/2018/2/layout/IconCircleList"/>
    <dgm:cxn modelId="{37D79A06-A441-44E0-AC79-98010D4993EE}" type="presParOf" srcId="{4B58FE9D-30C4-4C91-B958-F00BFED6A978}" destId="{48F3D99E-7356-4CF5-9CD6-1EA9D2B6A437}" srcOrd="1" destOrd="0" presId="urn:microsoft.com/office/officeart/2018/2/layout/IconCircleList"/>
    <dgm:cxn modelId="{099F9777-1726-4F12-A797-03281A038C60}" type="presParOf" srcId="{4B58FE9D-30C4-4C91-B958-F00BFED6A978}" destId="{F227EB91-CB59-4F50-AC5D-BABFA918ADD5}" srcOrd="2" destOrd="0" presId="urn:microsoft.com/office/officeart/2018/2/layout/IconCircleList"/>
    <dgm:cxn modelId="{533B15AB-F18D-45F1-910D-E835ADE266C5}" type="presParOf" srcId="{F227EB91-CB59-4F50-AC5D-BABFA918ADD5}" destId="{683892ED-1D5C-4AAF-BC34-C98F5D05C894}" srcOrd="0" destOrd="0" presId="urn:microsoft.com/office/officeart/2018/2/layout/IconCircleList"/>
    <dgm:cxn modelId="{84953D1F-E5B7-4BC6-A7DC-A889C8842132}" type="presParOf" srcId="{F227EB91-CB59-4F50-AC5D-BABFA918ADD5}" destId="{002C3E9C-3C7F-4E4B-BDB2-689F1A0B095B}" srcOrd="1" destOrd="0" presId="urn:microsoft.com/office/officeart/2018/2/layout/IconCircleList"/>
    <dgm:cxn modelId="{F8960CCC-C350-4280-AC9C-678B1B985CF5}" type="presParOf" srcId="{F227EB91-CB59-4F50-AC5D-BABFA918ADD5}" destId="{428EED3A-BCBB-46A0-A477-64F8F9F05EF7}" srcOrd="2" destOrd="0" presId="urn:microsoft.com/office/officeart/2018/2/layout/IconCircleList"/>
    <dgm:cxn modelId="{558AEA60-479F-4D0C-BEB8-26DFE9AC1B97}" type="presParOf" srcId="{F227EB91-CB59-4F50-AC5D-BABFA918ADD5}" destId="{D3025F4C-F978-41D4-9355-9AE609FD2A5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25129-2706-474A-875F-031D53232A8E}">
      <dsp:nvSpPr>
        <dsp:cNvPr id="0" name=""/>
        <dsp:cNvSpPr/>
      </dsp:nvSpPr>
      <dsp:spPr>
        <a:xfrm>
          <a:off x="134825" y="1232490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28BCA9-574A-4244-82D1-6A9003E16C8E}">
      <dsp:nvSpPr>
        <dsp:cNvPr id="0" name=""/>
        <dsp:cNvSpPr/>
      </dsp:nvSpPr>
      <dsp:spPr>
        <a:xfrm>
          <a:off x="406966" y="1504631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D499E-A146-446B-B6AF-136CCCDFE770}">
      <dsp:nvSpPr>
        <dsp:cNvPr id="0" name=""/>
        <dsp:cNvSpPr/>
      </dsp:nvSpPr>
      <dsp:spPr>
        <a:xfrm>
          <a:off x="1708430" y="1232490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Thank you for attending my presentation today.</a:t>
          </a:r>
          <a:endParaRPr lang="en-US" sz="2400" kern="1200"/>
        </a:p>
      </dsp:txBody>
      <dsp:txXfrm>
        <a:off x="1708430" y="1232490"/>
        <a:ext cx="3054644" cy="1295909"/>
      </dsp:txXfrm>
    </dsp:sp>
    <dsp:sp modelId="{683892ED-1D5C-4AAF-BC34-C98F5D05C894}">
      <dsp:nvSpPr>
        <dsp:cNvPr id="0" name=""/>
        <dsp:cNvSpPr/>
      </dsp:nvSpPr>
      <dsp:spPr>
        <a:xfrm>
          <a:off x="5295324" y="1232490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2C3E9C-3C7F-4E4B-BDB2-689F1A0B095B}">
      <dsp:nvSpPr>
        <dsp:cNvPr id="0" name=""/>
        <dsp:cNvSpPr/>
      </dsp:nvSpPr>
      <dsp:spPr>
        <a:xfrm>
          <a:off x="5567465" y="1504631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25F4C-F978-41D4-9355-9AE609FD2A50}">
      <dsp:nvSpPr>
        <dsp:cNvPr id="0" name=""/>
        <dsp:cNvSpPr/>
      </dsp:nvSpPr>
      <dsp:spPr>
        <a:xfrm>
          <a:off x="6868929" y="1232490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Any questions?</a:t>
          </a:r>
          <a:endParaRPr lang="en-US" sz="2400" kern="1200"/>
        </a:p>
      </dsp:txBody>
      <dsp:txXfrm>
        <a:off x="6868929" y="1232490"/>
        <a:ext cx="3054644" cy="1295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887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71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19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37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381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6289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169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593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11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413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22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641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penaccessgovernment.org/pressured-to-go-to-university/60356/" TargetMode="External"/><Relationship Id="rId3" Type="http://schemas.openxmlformats.org/officeDocument/2006/relationships/hyperlink" Target="https://nation.cymru/opinion/four-reasons-why-you-should-support-the-welsh-language/" TargetMode="External"/><Relationship Id="rId7" Type="http://schemas.openxmlformats.org/officeDocument/2006/relationships/hyperlink" Target="https://www.oneeducation.org.uk/why-you-should-learn-british-sign-language/" TargetMode="External"/><Relationship Id="rId2" Type="http://schemas.openxmlformats.org/officeDocument/2006/relationships/hyperlink" Target="https://www.aber.ac.uk/en/learn-welsh/wh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fficeforstudents.org.uk/publications/improving-opportunity-and-choice-for-mature-students/#:~:text=Mature%20students%20often%20have%20more%20complex%20needs%20than,or%20carer%2C%20and%20may%20work%20full%20or%20part-time." TargetMode="External"/><Relationship Id="rId5" Type="http://schemas.openxmlformats.org/officeDocument/2006/relationships/hyperlink" Target="https://newsstand.joomag.com/en/importance-of-continuing-professional-development-continuing-professional-development/0173787001482394827" TargetMode="External"/><Relationship Id="rId4" Type="http://schemas.openxmlformats.org/officeDocument/2006/relationships/hyperlink" Target="https://www.gov.uk/government/news/british-sign-language-gcse-moves-one-step-closer-to-the-classroo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337/9781802204193.00041" TargetMode="External"/><Relationship Id="rId2" Type="http://schemas.openxmlformats.org/officeDocument/2006/relationships/hyperlink" Target="https://www.elgaronline.com/edcollbook/book/9781802204193/9781802204193.x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wales/sites/default/files/consultations/2021-03/210126-curriculum-for-wales-british-sign-language-v1.pdf" TargetMode="External"/><Relationship Id="rId4" Type="http://schemas.openxmlformats.org/officeDocument/2006/relationships/hyperlink" Target="file:///C:\Users\Lauren\Documents\s_Education_Occupation_in_Parental_Pressure_and_Adolesc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ulticolored smoke gradient">
            <a:extLst>
              <a:ext uri="{FF2B5EF4-FFF2-40B4-BE49-F238E27FC236}">
                <a16:creationId xmlns:a16="http://schemas.microsoft.com/office/drawing/2014/main" id="{CA97B009-9538-32AC-50C9-376F982CAA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07" b="7624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BDAC2E-E303-D39C-3CEC-CCA07B69DD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Critical Personal Reflection.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AB168F-C745-8460-BA02-DF3C855E6B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 fontScale="85000" lnSpcReduction="20000"/>
          </a:bodyPr>
          <a:lstStyle/>
          <a:p>
            <a:r>
              <a:rPr lang="en-GB" sz="2000" dirty="0"/>
              <a:t>Lauren Thomas</a:t>
            </a:r>
          </a:p>
          <a:p>
            <a:r>
              <a:rPr lang="en-GB" sz="2000" dirty="0"/>
              <a:t>1908632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29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010AF-E76F-0E88-087E-E009F3C65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Reflective Practice.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Research">
            <a:extLst>
              <a:ext uri="{FF2B5EF4-FFF2-40B4-BE49-F238E27FC236}">
                <a16:creationId xmlns:a16="http://schemas.microsoft.com/office/drawing/2014/main" id="{52A120E6-7609-6CD6-02FB-C49EF19C41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8F96E-F29B-7E87-B695-D78BAEC26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“A systematic enquiry to improve and deepen our understanding of practice”.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(Lucas, 1991, cited in </a:t>
            </a:r>
            <a:r>
              <a:rPr lang="en-GB" dirty="0" err="1"/>
              <a:t>Bassot</a:t>
            </a:r>
            <a:r>
              <a:rPr lang="en-GB" dirty="0"/>
              <a:t>, 2016, p.1).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80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9489F8-0EB7-85EB-283A-48B1CAF8A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The “Traditional Route”.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B1166-71CE-85C2-11D5-C492C3D5E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/>
              <a:t>64% of students feel pressurised by teachers into attending university. </a:t>
            </a:r>
          </a:p>
          <a:p>
            <a:r>
              <a:rPr lang="en-GB" sz="2400"/>
              <a:t>41% of students feel additional pressure from parents to attend university. </a:t>
            </a:r>
          </a:p>
          <a:p>
            <a:r>
              <a:rPr lang="en-GB" sz="2400"/>
              <a:t>Academic pressure from parents is a leading cause of anxiety in children and young people.   </a:t>
            </a:r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(Open Access Government, 2019; </a:t>
            </a:r>
            <a:r>
              <a:rPr lang="en-GB" sz="2400">
                <a:effectLst/>
                <a:latin typeface="+mj-lt"/>
                <a:ea typeface="Calibri" panose="020F0502020204030204" pitchFamily="34" charset="0"/>
              </a:rPr>
              <a:t>Suhas and Sathiyaseelan</a:t>
            </a:r>
            <a:r>
              <a:rPr lang="en-GB" sz="2400">
                <a:latin typeface="+mj-lt"/>
                <a:ea typeface="Calibri" panose="020F0502020204030204" pitchFamily="34" charset="0"/>
              </a:rPr>
              <a:t>, </a:t>
            </a:r>
            <a:r>
              <a:rPr lang="en-GB" sz="2400">
                <a:effectLst/>
                <a:latin typeface="+mj-lt"/>
                <a:ea typeface="Calibri" panose="020F0502020204030204" pitchFamily="34" charset="0"/>
              </a:rPr>
              <a:t>2020). </a:t>
            </a:r>
            <a:r>
              <a:rPr lang="en-GB" sz="240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1186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1AF9DF-B9FF-D528-09E2-AE25A7B3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277" y="1475234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>
                <a:solidFill>
                  <a:schemeClr val="bg1"/>
                </a:solidFill>
              </a:rPr>
              <a:t>Influences on my position and perspective.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baby sleeping in a person's arms&#10;&#10;Description automatically generated">
            <a:extLst>
              <a:ext uri="{FF2B5EF4-FFF2-40B4-BE49-F238E27FC236}">
                <a16:creationId xmlns:a16="http://schemas.microsoft.com/office/drawing/2014/main" id="{4B1255C7-406F-CE0F-CB49-AF88FEF47A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3954" y="1238443"/>
            <a:ext cx="2907463" cy="4355750"/>
          </a:xfrm>
          <a:prstGeom prst="rect">
            <a:avLst/>
          </a:prstGeom>
        </p:spPr>
      </p:pic>
      <p:pic>
        <p:nvPicPr>
          <p:cNvPr id="7" name="Picture 6" descr="A baby sleeping in a baby bed&#10;&#10;Description automatically generated">
            <a:extLst>
              <a:ext uri="{FF2B5EF4-FFF2-40B4-BE49-F238E27FC236}">
                <a16:creationId xmlns:a16="http://schemas.microsoft.com/office/drawing/2014/main" id="{3C3F0DD4-414F-6781-8812-CF5FFB9054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42" y="1760858"/>
            <a:ext cx="3310917" cy="331091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0F699F-4D87-42A6-131D-B558ED46EAAC}"/>
              </a:ext>
            </a:extLst>
          </p:cNvPr>
          <p:cNvSpPr txBox="1"/>
          <p:nvPr/>
        </p:nvSpPr>
        <p:spPr>
          <a:xfrm>
            <a:off x="8234342" y="5825836"/>
            <a:ext cx="3694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(Thomas, 2011; Thomas, 2016).</a:t>
            </a:r>
          </a:p>
        </p:txBody>
      </p:sp>
    </p:spTree>
    <p:extLst>
      <p:ext uri="{BB962C8B-B14F-4D97-AF65-F5344CB8AC3E}">
        <p14:creationId xmlns:p14="http://schemas.microsoft.com/office/powerpoint/2010/main" val="3610727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E729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1DA2A-32B1-F766-F5AE-A68421C11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Early Years Education and Care.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D44EE9A-E81B-9288-9517-27FC7F5B56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335" y="1860083"/>
            <a:ext cx="6275667" cy="31378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D6DDCA-47D1-C534-82D0-1B8B75C21F3D}"/>
              </a:ext>
            </a:extLst>
          </p:cNvPr>
          <p:cNvSpPr txBox="1"/>
          <p:nvPr/>
        </p:nvSpPr>
        <p:spPr>
          <a:xfrm>
            <a:off x="8873836" y="5825836"/>
            <a:ext cx="2784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UWTSD (No Date).</a:t>
            </a:r>
          </a:p>
        </p:txBody>
      </p:sp>
    </p:spTree>
    <p:extLst>
      <p:ext uri="{BB962C8B-B14F-4D97-AF65-F5344CB8AC3E}">
        <p14:creationId xmlns:p14="http://schemas.microsoft.com/office/powerpoint/2010/main" val="1655613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0A64F-F291-751F-911C-7A26A38AA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for Mature Students.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FF3B3-1E5E-B23D-68D2-5D850DC4A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20% decrease in mature students applying to university over the past 15 years.</a:t>
            </a:r>
          </a:p>
          <a:p>
            <a:r>
              <a:rPr lang="en-GB" dirty="0"/>
              <a:t>More complex challenges: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Working part-time or full time.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Parenting/caring responsibilities.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Higher chance of additional support needed. 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(Office for Students, 2021; Stone, 2023).</a:t>
            </a:r>
          </a:p>
        </p:txBody>
      </p:sp>
    </p:spTree>
    <p:extLst>
      <p:ext uri="{BB962C8B-B14F-4D97-AF65-F5344CB8AC3E}">
        <p14:creationId xmlns:p14="http://schemas.microsoft.com/office/powerpoint/2010/main" val="413144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73C6A-6830-994E-453A-76C38B37B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sz="4300"/>
              <a:t>Continued Professional Development.</a:t>
            </a:r>
          </a:p>
        </p:txBody>
      </p:sp>
      <p:pic>
        <p:nvPicPr>
          <p:cNvPr id="5" name="Picture 4" descr="A light bulb with words in the shape of a light bulb&#10;&#10;Description automatically generated">
            <a:extLst>
              <a:ext uri="{FF2B5EF4-FFF2-40B4-BE49-F238E27FC236}">
                <a16:creationId xmlns:a16="http://schemas.microsoft.com/office/drawing/2014/main" id="{C7922E49-3E5A-6D11-2559-BCEA56017C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25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2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FE65F-96ED-BA7F-6CED-CD7B8C076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Emergency First Aid at 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Suicide Prevention Training.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Moving and Handling Training.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Safeguarding Children (SOCA) training – Level 2.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Implement Positive Behaviour Management in the Classroom.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453DD8-B1B3-3A87-EEB2-1DF4B61A896D}"/>
              </a:ext>
            </a:extLst>
          </p:cNvPr>
          <p:cNvSpPr txBox="1"/>
          <p:nvPr/>
        </p:nvSpPr>
        <p:spPr>
          <a:xfrm>
            <a:off x="1619076" y="5947794"/>
            <a:ext cx="262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Joomag</a:t>
            </a:r>
            <a:r>
              <a:rPr lang="en-GB" dirty="0"/>
              <a:t> (No Date).</a:t>
            </a:r>
          </a:p>
        </p:txBody>
      </p:sp>
    </p:spTree>
    <p:extLst>
      <p:ext uri="{BB962C8B-B14F-4D97-AF65-F5344CB8AC3E}">
        <p14:creationId xmlns:p14="http://schemas.microsoft.com/office/powerpoint/2010/main" val="3739838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in a graduation gown&#10;&#10;Description automatically generated">
            <a:extLst>
              <a:ext uri="{FF2B5EF4-FFF2-40B4-BE49-F238E27FC236}">
                <a16:creationId xmlns:a16="http://schemas.microsoft.com/office/drawing/2014/main" id="{95B31FFA-A8D1-8458-CA3D-2EAABC97FD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14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5471C1-535C-1C85-07DA-67D98A76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3416" y="1475234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>
                <a:solidFill>
                  <a:schemeClr val="tx1"/>
                </a:solidFill>
              </a:rPr>
              <a:t>MA Children’s, Youth and Community Services.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!!footer rectangle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975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DB75F-1BAD-3EDB-E309-68E318917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What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71066-D8DC-056B-3853-6A70D51F9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Become a full time Early Years Education and Care Lecturer.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Carry out my own research in my areas of interest: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Children with Additional Learning Needs (ALN).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Child Poverty: Health and wellbeing implications.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Continue to develop additional knowledge and skills through Continued Professional Development (CPD). </a:t>
            </a:r>
          </a:p>
        </p:txBody>
      </p:sp>
    </p:spTree>
    <p:extLst>
      <p:ext uri="{BB962C8B-B14F-4D97-AF65-F5344CB8AC3E}">
        <p14:creationId xmlns:p14="http://schemas.microsoft.com/office/powerpoint/2010/main" val="1856959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E180F-A651-0166-C72D-DACA6A3BC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British Sign Language and the Welsh Language.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41E31-7B16-B2F1-A114-1ACC41CD6F32}"/>
              </a:ext>
            </a:extLst>
          </p:cNvPr>
          <p:cNvSpPr>
            <a:spLocks/>
          </p:cNvSpPr>
          <p:nvPr/>
        </p:nvSpPr>
        <p:spPr>
          <a:xfrm>
            <a:off x="4741863" y="2081046"/>
            <a:ext cx="2984942" cy="2767345"/>
          </a:xfrm>
          <a:prstGeom prst="rect">
            <a:avLst/>
          </a:prstGeom>
        </p:spPr>
        <p:txBody>
          <a:bodyPr/>
          <a:lstStyle/>
          <a:p>
            <a:pPr defTabSz="667512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87,000 people in the United Kingdom are deaf.</a:t>
            </a:r>
          </a:p>
          <a:p>
            <a:pPr defTabSz="667512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Curriculum for Wales.</a:t>
            </a:r>
          </a:p>
          <a:p>
            <a:pPr defTabSz="667512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New British Sign Language GCSE. 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A56311-8512-4F02-2789-BE887096E9C0}"/>
              </a:ext>
            </a:extLst>
          </p:cNvPr>
          <p:cNvSpPr txBox="1"/>
          <p:nvPr/>
        </p:nvSpPr>
        <p:spPr>
          <a:xfrm>
            <a:off x="8384348" y="2081046"/>
            <a:ext cx="315519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08598" indent="-208598" defTabSz="667512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 million Welsh Speakers by 2050.</a:t>
            </a:r>
          </a:p>
          <a:p>
            <a:pPr marL="208598" indent="-208598" defTabSz="667512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Employability.</a:t>
            </a:r>
          </a:p>
          <a:p>
            <a:pPr marL="208598" indent="-208598" defTabSz="667512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Promote and preserve the Welsh language and culture. </a:t>
            </a: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147F2D-4FEE-CFBF-8BDC-D67855F77FC7}"/>
              </a:ext>
            </a:extLst>
          </p:cNvPr>
          <p:cNvSpPr txBox="1"/>
          <p:nvPr/>
        </p:nvSpPr>
        <p:spPr>
          <a:xfrm>
            <a:off x="7625592" y="5241974"/>
            <a:ext cx="41609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Chucas</a:t>
            </a:r>
            <a:r>
              <a:rPr lang="en-GB" dirty="0"/>
              <a:t>, 2017; One Education, 2019; Welsh Government, 2021; Aberystwyth University, 2022; Department for Education, 2023). </a:t>
            </a:r>
          </a:p>
        </p:txBody>
      </p:sp>
    </p:spTree>
    <p:extLst>
      <p:ext uri="{BB962C8B-B14F-4D97-AF65-F5344CB8AC3E}">
        <p14:creationId xmlns:p14="http://schemas.microsoft.com/office/powerpoint/2010/main" val="1775534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3F0D5-F85F-3D73-E153-9B43A1229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Diolch</a:t>
            </a:r>
            <a:r>
              <a:rPr lang="en-GB" dirty="0"/>
              <a:t> am </a:t>
            </a:r>
            <a:r>
              <a:rPr lang="en-GB" dirty="0" err="1"/>
              <a:t>fynychu’r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941204A-C7F0-6C13-8776-B02A782AA39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2405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CD46-B780-6838-A30E-3CCDC3265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828688"/>
          </a:xfrm>
        </p:spPr>
        <p:txBody>
          <a:bodyPr/>
          <a:lstStyle/>
          <a:p>
            <a:r>
              <a:rPr lang="en-GB" dirty="0"/>
              <a:t>Reference list.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6EBB7-B7FD-87D3-3BBF-0650EC2EF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153" y="1443183"/>
            <a:ext cx="10058400" cy="4444999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Aberystwyth University (2022)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Learn Welsh? 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Why Learn Welsh?  : Learn Welsh , Aberystwyth University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January 2024). 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Bassot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(2016)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Reflective Practice Guide. 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Routledge: London.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Chucas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(2017)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You Should Support the Welsh Language. 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Four reasons why you should support the Welsh language (</a:t>
            </a:r>
            <a:r>
              <a:rPr lang="en-GB" sz="1050" u="sng" kern="100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nation.cymru</a:t>
            </a:r>
            <a:r>
              <a:rPr lang="en-GB" sz="105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)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January 2024). 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Department for Education (2023)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Sign Language GCSE Moves One Step Closer to the Classroom. 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British Sign Language GCSE moves one step closer to the classroom - GOV.UK (www.gov.uk)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January 2024). 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Joomag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(No Date)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Continuing Professional Development.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Importance of Continuing Professional Development Continuing Professional Development! | </a:t>
            </a:r>
            <a:r>
              <a:rPr lang="en-GB" sz="1000" u="sng" kern="100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Joomag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Newsstand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January 2024). 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for Students (2021)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Improving Opportunity and Choice for Mature Students.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Improving opportunity and choice for mature students - Office for Students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4 January 2024). 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Education (2019)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You Should Learn British Sign Language.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Why You Should Learn British Sign Language (BSL) – One Education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January 2024). 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Open Access Government (2019)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Students felt pressured to go to university by school teachers.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Students felt pressured to go to university by school teachers (openaccessgovernment.org)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4 January 2024). 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067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50908-655F-384C-05BC-C98744D70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512619"/>
            <a:ext cx="10058400" cy="5356474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Stone, A. (2023) ‘Parent, Partner, Carer, Breadwinner and Student: The Multi-layered Identities of Mature-age Women Returning to Education’, </a:t>
            </a:r>
            <a:r>
              <a:rPr lang="en-GB" sz="1000" i="1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Research Handbook on the Student Experience in Higher Education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 452-465. DOI: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https://doi.org/10.4337/9781802204193.00041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Suhas, D.T. and Sathiyaseelan, A. (2020) ‘Role of Parents Education and Occupation in Parental Pressure and Adolescents Test Anxiety’,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Communication,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13(1), pp. 288-295.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 action="ppaction://hlinkfile"/>
              </a:rPr>
              <a:t>Role-of-Parents-Education-Occupation-in-Parental-Pressure-and-Adolescents-Test-Anxiety.pdf (researchgate.net)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4 January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Thomas, L. (2011)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Image. 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Thomas, L. (2016)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Image.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(2021)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Curriculum for Wales British Sign Language (BSL) Guidance.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210126-curriculum-for-wales-british-sign-language-v1.pdf (</a:t>
            </a:r>
            <a:r>
              <a:rPr lang="en-GB" sz="1000" u="sng" kern="100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gov.wales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)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January 2024). 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62822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1A212E"/>
      </a:dk2>
      <a:lt2>
        <a:srgbClr val="F0F3F1"/>
      </a:lt2>
      <a:accent1>
        <a:srgbClr val="E729A7"/>
      </a:accent1>
      <a:accent2>
        <a:srgbClr val="C517D5"/>
      </a:accent2>
      <a:accent3>
        <a:srgbClr val="8829E7"/>
      </a:accent3>
      <a:accent4>
        <a:srgbClr val="3E30D9"/>
      </a:accent4>
      <a:accent5>
        <a:srgbClr val="2968E7"/>
      </a:accent5>
      <a:accent6>
        <a:srgbClr val="17A5D5"/>
      </a:accent6>
      <a:hlink>
        <a:srgbClr val="3F54BF"/>
      </a:hlink>
      <a:folHlink>
        <a:srgbClr val="7F7F7F"/>
      </a:folHlink>
    </a:clrScheme>
    <a:fontScheme name="Retrospect">
      <a:majorFont>
        <a:latin typeface="Avenir Next LT Pro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venir Next LT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1740</TotalTime>
  <Words>816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Avenir Next LT Pro</vt:lpstr>
      <vt:lpstr>Avenir Next LT Pro Light</vt:lpstr>
      <vt:lpstr>Calibri</vt:lpstr>
      <vt:lpstr>Wingdings</vt:lpstr>
      <vt:lpstr>RetrospectVTI</vt:lpstr>
      <vt:lpstr>Critical Personal Reflection.</vt:lpstr>
      <vt:lpstr>Reflective Practice.</vt:lpstr>
      <vt:lpstr>The “Traditional Route”.</vt:lpstr>
      <vt:lpstr>Influences on my position and perspective. </vt:lpstr>
      <vt:lpstr>Early Years Education and Care.</vt:lpstr>
      <vt:lpstr>Challenges for Mature Students. </vt:lpstr>
      <vt:lpstr>Continued Professional Development.</vt:lpstr>
      <vt:lpstr>MA Children’s, Youth and Community Services. </vt:lpstr>
      <vt:lpstr>What Next?</vt:lpstr>
      <vt:lpstr>British Sign Language and the Welsh Language.</vt:lpstr>
      <vt:lpstr>Diolch am fynychu’r cyflwyniad yma heddiw.</vt:lpstr>
      <vt:lpstr>Reference list.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Personal Reflection.</dc:title>
  <dc:creator>Lauren Thomas (1908632)</dc:creator>
  <cp:lastModifiedBy>Lauren Thomas (1908632)</cp:lastModifiedBy>
  <cp:revision>3</cp:revision>
  <dcterms:created xsi:type="dcterms:W3CDTF">2024-01-11T10:03:49Z</dcterms:created>
  <dcterms:modified xsi:type="dcterms:W3CDTF">2024-01-12T15:03:57Z</dcterms:modified>
</cp:coreProperties>
</file>