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9" r:id="rId4"/>
    <p:sldId id="260" r:id="rId5"/>
    <p:sldId id="261" r:id="rId6"/>
    <p:sldId id="267" r:id="rId7"/>
    <p:sldId id="262" r:id="rId8"/>
    <p:sldId id="263" r:id="rId9"/>
    <p:sldId id="264" r:id="rId10"/>
    <p:sldId id="265" r:id="rId11"/>
    <p:sldId id="268" r:id="rId12"/>
    <p:sldId id="266" r:id="rId13"/>
    <p:sldId id="25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7" d="100"/>
          <a:sy n="77" d="100"/>
        </p:scale>
        <p:origin x="7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3/28/2023</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9787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3/28/2023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170341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3/28/2023</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551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3/28/2023</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31088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3/28/2023</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848390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3/28/2023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6132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3/28/2023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796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3/28/2023</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9695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3/28/2023</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17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3/28/2023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36860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3/28/2023</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63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3/28/2023</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0236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0238D-E295-49BE-9BFE-E9189D69E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5E9A4A-0183-4A3C-B68E-A22927891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9" cy="6858000"/>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6657A-1C49-8C81-BEA0-14DD2691FD89}"/>
              </a:ext>
            </a:extLst>
          </p:cNvPr>
          <p:cNvSpPr>
            <a:spLocks noGrp="1"/>
          </p:cNvSpPr>
          <p:nvPr>
            <p:ph type="ctrTitle"/>
          </p:nvPr>
        </p:nvSpPr>
        <p:spPr>
          <a:xfrm>
            <a:off x="6580233" y="2579129"/>
            <a:ext cx="4709550" cy="3433149"/>
          </a:xfrm>
        </p:spPr>
        <p:txBody>
          <a:bodyPr anchor="ctr">
            <a:normAutofit fontScale="90000"/>
          </a:bodyPr>
          <a:lstStyle/>
          <a:p>
            <a:br>
              <a:rPr lang="en-GB" dirty="0">
                <a:latin typeface="Arial" panose="020B0604020202020204" pitchFamily="34" charset="0"/>
              </a:rPr>
            </a:br>
            <a:br>
              <a:rPr lang="en-GB" dirty="0">
                <a:latin typeface="Arial" panose="020B0604020202020204" pitchFamily="34" charset="0"/>
              </a:rPr>
            </a:br>
            <a:r>
              <a:rPr lang="en-GB" dirty="0">
                <a:latin typeface="Arial" panose="020B0604020202020204" pitchFamily="34" charset="0"/>
              </a:rPr>
              <a:t>Community care and development</a:t>
            </a:r>
            <a:br>
              <a:rPr lang="en-GB" dirty="0">
                <a:latin typeface="Arial" panose="020B0604020202020204" pitchFamily="34" charset="0"/>
              </a:rPr>
            </a:br>
            <a:br>
              <a:rPr lang="en-GB" dirty="0">
                <a:latin typeface="Arial" panose="020B0604020202020204" pitchFamily="34" charset="0"/>
              </a:rPr>
            </a:br>
            <a:r>
              <a:rPr lang="en-GB" dirty="0">
                <a:latin typeface="Arial" panose="020B0604020202020204" pitchFamily="34" charset="0"/>
              </a:rPr>
              <a:t>           </a:t>
            </a:r>
            <a:r>
              <a:rPr lang="en-GB" sz="2000" dirty="0">
                <a:latin typeface="Arial" panose="020B0604020202020204" pitchFamily="34" charset="0"/>
              </a:rPr>
              <a:t>Natalie Ford</a:t>
            </a:r>
            <a:br>
              <a:rPr lang="en-GB" sz="2000" dirty="0">
                <a:latin typeface="Arial" panose="020B0604020202020204" pitchFamily="34" charset="0"/>
              </a:rPr>
            </a:br>
            <a:r>
              <a:rPr lang="en-GB" sz="2000" dirty="0">
                <a:latin typeface="Arial" panose="020B0604020202020204" pitchFamily="34" charset="0"/>
              </a:rPr>
              <a:t>                              2007772</a:t>
            </a:r>
            <a:br>
              <a:rPr lang="en-GB" dirty="0">
                <a:latin typeface="Arial" panose="020B0604020202020204" pitchFamily="34" charset="0"/>
              </a:rPr>
            </a:br>
            <a:br>
              <a:rPr lang="en-GB" dirty="0">
                <a:latin typeface="Arial" panose="020B0604020202020204" pitchFamily="34" charset="0"/>
              </a:rPr>
            </a:br>
            <a:endParaRPr lang="en-GB" dirty="0"/>
          </a:p>
        </p:txBody>
      </p:sp>
      <p:sp useBgFill="1">
        <p:nvSpPr>
          <p:cNvPr id="15" name="Rectangle 14">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0" cy="1874237"/>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1A230902-8215-3E87-CBDB-FDC8C61DC4C7}"/>
              </a:ext>
            </a:extLst>
          </p:cNvPr>
          <p:cNvSpPr>
            <a:spLocks noGrp="1"/>
          </p:cNvSpPr>
          <p:nvPr>
            <p:ph type="subTitle" idx="1"/>
          </p:nvPr>
        </p:nvSpPr>
        <p:spPr>
          <a:xfrm>
            <a:off x="6584796" y="293427"/>
            <a:ext cx="4452371" cy="1392072"/>
          </a:xfrm>
        </p:spPr>
        <p:txBody>
          <a:bodyPr anchor="b">
            <a:normAutofit/>
          </a:bodyPr>
          <a:lstStyle/>
          <a:p>
            <a:r>
              <a:rPr lang="en-GB" dirty="0">
                <a:latin typeface="Arial" panose="020B0604020202020204" pitchFamily="34" charset="0"/>
                <a:ea typeface="Times New Roman" panose="02020603050405020304" pitchFamily="18" charset="0"/>
              </a:rPr>
              <a:t>C</a:t>
            </a:r>
            <a:r>
              <a:rPr lang="en-GB" dirty="0">
                <a:effectLst/>
                <a:latin typeface="Arial" panose="020B0604020202020204" pitchFamily="34" charset="0"/>
                <a:ea typeface="Times New Roman" panose="02020603050405020304" pitchFamily="18" charset="0"/>
              </a:rPr>
              <a:t>reation and fostering of communities in the digital era</a:t>
            </a:r>
            <a:endParaRPr lang="en-GB" dirty="0"/>
          </a:p>
        </p:txBody>
      </p:sp>
      <p:pic>
        <p:nvPicPr>
          <p:cNvPr id="4" name="Picture 3">
            <a:extLst>
              <a:ext uri="{FF2B5EF4-FFF2-40B4-BE49-F238E27FC236}">
                <a16:creationId xmlns:a16="http://schemas.microsoft.com/office/drawing/2014/main" id="{10815104-2F17-E500-E7D2-C9DA6E81401B}"/>
              </a:ext>
            </a:extLst>
          </p:cNvPr>
          <p:cNvPicPr>
            <a:picLocks noChangeAspect="1"/>
          </p:cNvPicPr>
          <p:nvPr/>
        </p:nvPicPr>
        <p:blipFill rotWithShape="1">
          <a:blip r:embed="rId2"/>
          <a:srcRect l="43389" r="1277" b="-1"/>
          <a:stretch/>
        </p:blipFill>
        <p:spPr>
          <a:xfrm>
            <a:off x="20" y="-1"/>
            <a:ext cx="6095978" cy="6857999"/>
          </a:xfrm>
          <a:prstGeom prst="rect">
            <a:avLst/>
          </a:prstGeom>
        </p:spPr>
      </p:pic>
      <p:cxnSp>
        <p:nvCxnSpPr>
          <p:cNvPr id="17" name="Straight Connector 16">
            <a:extLst>
              <a:ext uri="{FF2B5EF4-FFF2-40B4-BE49-F238E27FC236}">
                <a16:creationId xmlns:a16="http://schemas.microsoft.com/office/drawing/2014/main" id="{872DAFA4-5D2E-4391-AD38-B26F579F40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5637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40D45-1BEB-3FFE-9EE7-719EB8297D4E}"/>
              </a:ext>
            </a:extLst>
          </p:cNvPr>
          <p:cNvSpPr>
            <a:spLocks noGrp="1"/>
          </p:cNvSpPr>
          <p:nvPr>
            <p:ph type="title"/>
          </p:nvPr>
        </p:nvSpPr>
        <p:spPr>
          <a:xfrm>
            <a:off x="6788582" y="858983"/>
            <a:ext cx="3968783" cy="2021378"/>
          </a:xfrm>
        </p:spPr>
        <p:txBody>
          <a:bodyPr vert="horz" lIns="91440" tIns="45720" rIns="91440" bIns="45720" rtlCol="0" anchor="ctr">
            <a:normAutofit/>
          </a:bodyPr>
          <a:lstStyle/>
          <a:p>
            <a:r>
              <a:rPr lang="en-US" sz="4800"/>
              <a:t>Definitions</a:t>
            </a:r>
          </a:p>
        </p:txBody>
      </p:sp>
      <p:pic>
        <p:nvPicPr>
          <p:cNvPr id="6" name="Content Placeholder 5" descr="Background pattern&#10;&#10;Description automatically generated">
            <a:extLst>
              <a:ext uri="{FF2B5EF4-FFF2-40B4-BE49-F238E27FC236}">
                <a16:creationId xmlns:a16="http://schemas.microsoft.com/office/drawing/2014/main" id="{5CA2DF1A-5563-F37D-7285-03A4BB7803D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3408" r="40811" b="-1"/>
          <a:stretch/>
        </p:blipFill>
        <p:spPr>
          <a:xfrm>
            <a:off x="-1" y="-2"/>
            <a:ext cx="6374929" cy="6858002"/>
          </a:xfrm>
          <a:prstGeom prst="rect">
            <a:avLst/>
          </a:prstGeom>
        </p:spPr>
      </p:pic>
      <p:sp>
        <p:nvSpPr>
          <p:cNvPr id="4" name="Text Placeholder 3">
            <a:extLst>
              <a:ext uri="{FF2B5EF4-FFF2-40B4-BE49-F238E27FC236}">
                <a16:creationId xmlns:a16="http://schemas.microsoft.com/office/drawing/2014/main" id="{CBB3589F-16E3-55CD-CB1C-71B94DF16878}"/>
              </a:ext>
            </a:extLst>
          </p:cNvPr>
          <p:cNvSpPr>
            <a:spLocks noGrp="1"/>
          </p:cNvSpPr>
          <p:nvPr>
            <p:ph type="body" sz="half" idx="2"/>
          </p:nvPr>
        </p:nvSpPr>
        <p:spPr>
          <a:xfrm>
            <a:off x="6788582" y="3282696"/>
            <a:ext cx="3968783" cy="2957383"/>
          </a:xfrm>
        </p:spPr>
        <p:txBody>
          <a:bodyPr vert="horz" lIns="91440" tIns="45720" rIns="91440" bIns="45720" rtlCol="0" anchor="ctr">
            <a:normAutofit/>
          </a:bodyPr>
          <a:lstStyle/>
          <a:p>
            <a:pPr>
              <a:lnSpc>
                <a:spcPct val="100000"/>
              </a:lnSpc>
            </a:pPr>
            <a:r>
              <a:rPr lang="en-US" sz="1700"/>
              <a:t>Community- A group of individuals residing in one area or individuals considered as a group due to shared interests, job, or hobbies (Cambridge dictionary, 2023).</a:t>
            </a:r>
          </a:p>
          <a:p>
            <a:pPr>
              <a:lnSpc>
                <a:spcPct val="100000"/>
              </a:lnSpc>
            </a:pPr>
            <a:r>
              <a:rPr lang="en-US" sz="1700"/>
              <a:t>Digital era- Defined as technology that hightens the speed and extent of information taken in and accessible within the “economy and society” (IGI global, 2004).</a:t>
            </a:r>
          </a:p>
          <a:p>
            <a:pPr>
              <a:lnSpc>
                <a:spcPct val="100000"/>
              </a:lnSpc>
            </a:pPr>
            <a:endParaRPr lang="en-US" sz="1700"/>
          </a:p>
        </p:txBody>
      </p:sp>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03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240C8-1FF2-4A3F-ED3A-59D77A59CCD2}"/>
              </a:ext>
            </a:extLst>
          </p:cNvPr>
          <p:cNvSpPr>
            <a:spLocks noGrp="1"/>
          </p:cNvSpPr>
          <p:nvPr>
            <p:ph type="title"/>
          </p:nvPr>
        </p:nvSpPr>
        <p:spPr>
          <a:xfrm>
            <a:off x="6788582" y="858983"/>
            <a:ext cx="3968783" cy="2021378"/>
          </a:xfrm>
        </p:spPr>
        <p:txBody>
          <a:bodyPr vert="horz" lIns="91440" tIns="45720" rIns="91440" bIns="45720" rtlCol="0" anchor="ctr">
            <a:normAutofit/>
          </a:bodyPr>
          <a:lstStyle/>
          <a:p>
            <a:r>
              <a:rPr lang="en-US" sz="4800"/>
              <a:t>Technological advances</a:t>
            </a:r>
          </a:p>
        </p:txBody>
      </p:sp>
      <p:pic>
        <p:nvPicPr>
          <p:cNvPr id="6" name="Content Placeholder 5" descr="A picture containing text, dark, light&#10;&#10;Description automatically generated">
            <a:extLst>
              <a:ext uri="{FF2B5EF4-FFF2-40B4-BE49-F238E27FC236}">
                <a16:creationId xmlns:a16="http://schemas.microsoft.com/office/drawing/2014/main" id="{2B99FDCE-F793-BEC5-7E8E-E1D5A51BB05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3441" r="22644" b="-1"/>
          <a:stretch/>
        </p:blipFill>
        <p:spPr>
          <a:xfrm>
            <a:off x="-1" y="-2"/>
            <a:ext cx="6374929" cy="6858002"/>
          </a:xfrm>
          <a:prstGeom prst="rect">
            <a:avLst/>
          </a:prstGeom>
        </p:spPr>
      </p:pic>
      <p:sp>
        <p:nvSpPr>
          <p:cNvPr id="4" name="Text Placeholder 3">
            <a:extLst>
              <a:ext uri="{FF2B5EF4-FFF2-40B4-BE49-F238E27FC236}">
                <a16:creationId xmlns:a16="http://schemas.microsoft.com/office/drawing/2014/main" id="{ECDF942A-4CDB-C312-48DA-57E01F5DB3C7}"/>
              </a:ext>
            </a:extLst>
          </p:cNvPr>
          <p:cNvSpPr>
            <a:spLocks noGrp="1"/>
          </p:cNvSpPr>
          <p:nvPr>
            <p:ph type="body" sz="half" idx="2"/>
          </p:nvPr>
        </p:nvSpPr>
        <p:spPr>
          <a:xfrm>
            <a:off x="6788582" y="3282696"/>
            <a:ext cx="3968783" cy="2957383"/>
          </a:xfrm>
        </p:spPr>
        <p:txBody>
          <a:bodyPr vert="horz" lIns="91440" tIns="45720" rIns="91440" bIns="45720" rtlCol="0" anchor="ctr">
            <a:normAutofit/>
          </a:bodyPr>
          <a:lstStyle/>
          <a:p>
            <a:r>
              <a:rPr lang="en-US" sz="1600" dirty="0" err="1">
                <a:latin typeface="Arial" panose="020B0604020202020204" pitchFamily="34" charset="0"/>
                <a:cs typeface="Arial" panose="020B0604020202020204" pitchFamily="34" charset="0"/>
              </a:rPr>
              <a:t>Kammerzelt</a:t>
            </a:r>
            <a:r>
              <a:rPr lang="en-US" sz="1600" dirty="0">
                <a:latin typeface="Arial" panose="020B0604020202020204" pitchFamily="34" charset="0"/>
                <a:cs typeface="Arial" panose="020B0604020202020204" pitchFamily="34" charset="0"/>
              </a:rPr>
              <a:t> (2021) advances in technology have adjusted the environment we live in. Many options that were just </a:t>
            </a:r>
            <a:r>
              <a:rPr lang="en-US" sz="1600" dirty="0" err="1">
                <a:latin typeface="Arial" panose="020B0604020202020204" pitchFamily="34" charset="0"/>
                <a:cs typeface="Arial" panose="020B0604020202020204" pitchFamily="34" charset="0"/>
              </a:rPr>
              <a:t>visualised</a:t>
            </a:r>
            <a:r>
              <a:rPr lang="en-US" sz="1600" dirty="0">
                <a:latin typeface="Arial" panose="020B0604020202020204" pitchFamily="34" charset="0"/>
                <a:cs typeface="Arial" panose="020B0604020202020204" pitchFamily="34" charset="0"/>
              </a:rPr>
              <a:t> in the past are now readily available.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Gundaniya</a:t>
            </a:r>
            <a:r>
              <a:rPr lang="en-US" sz="1600" dirty="0">
                <a:latin typeface="Arial" panose="020B0604020202020204" pitchFamily="34" charset="0"/>
                <a:cs typeface="Arial" panose="020B0604020202020204" pitchFamily="34" charset="0"/>
              </a:rPr>
              <a:t>, N,. 2022)</a:t>
            </a:r>
          </a:p>
          <a:p>
            <a:endParaRPr lang="en-US" dirty="0"/>
          </a:p>
          <a:p>
            <a:endParaRPr lang="en-US" dirty="0"/>
          </a:p>
        </p:txBody>
      </p:sp>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595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33">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35">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3" name="Rectangle 37">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39">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55" name="Straight Connector 41">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43">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7" name="Slide Background">
            <a:extLst>
              <a:ext uri="{FF2B5EF4-FFF2-40B4-BE49-F238E27FC236}">
                <a16:creationId xmlns:a16="http://schemas.microsoft.com/office/drawing/2014/main" id="{E4935D0D-E20E-4055-B7E8-DB9A74346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omputer and a desktop computer on a desk&#10;&#10;Description automatically generated with low confidence">
            <a:extLst>
              <a:ext uri="{FF2B5EF4-FFF2-40B4-BE49-F238E27FC236}">
                <a16:creationId xmlns:a16="http://schemas.microsoft.com/office/drawing/2014/main" id="{3124A830-27B1-5C71-95EC-BD65EA3BCDC5}"/>
              </a:ext>
            </a:extLst>
          </p:cNvPr>
          <p:cNvPicPr>
            <a:picLocks noChangeAspect="1"/>
          </p:cNvPicPr>
          <p:nvPr/>
        </p:nvPicPr>
        <p:blipFill rotWithShape="1">
          <a:blip r:embed="rId2">
            <a:extLst>
              <a:ext uri="{28A0092B-C50C-407E-A947-70E740481C1C}">
                <a14:useLocalDpi xmlns:a14="http://schemas.microsoft.com/office/drawing/2010/main" val="0"/>
              </a:ext>
            </a:extLst>
          </a:blip>
          <a:srcRect t="29511" r="-2" b="-2"/>
          <a:stretch/>
        </p:blipFill>
        <p:spPr>
          <a:xfrm>
            <a:off x="331930" y="335280"/>
            <a:ext cx="3722294" cy="1974433"/>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7676F33C-6675-EDC1-FD2F-7728A1A58AD7}"/>
              </a:ext>
            </a:extLst>
          </p:cNvPr>
          <p:cNvPicPr>
            <a:picLocks noChangeAspect="1"/>
          </p:cNvPicPr>
          <p:nvPr/>
        </p:nvPicPr>
        <p:blipFill rotWithShape="1">
          <a:blip r:embed="rId3">
            <a:extLst>
              <a:ext uri="{28A0092B-C50C-407E-A947-70E740481C1C}">
                <a14:useLocalDpi xmlns:a14="http://schemas.microsoft.com/office/drawing/2010/main" val="0"/>
              </a:ext>
            </a:extLst>
          </a:blip>
          <a:srcRect l="22123" r="27861" b="3"/>
          <a:stretch/>
        </p:blipFill>
        <p:spPr>
          <a:xfrm>
            <a:off x="375920" y="2598208"/>
            <a:ext cx="3678303" cy="1663550"/>
          </a:xfrm>
          <a:prstGeom prst="rect">
            <a:avLst/>
          </a:prstGeom>
        </p:spPr>
      </p:pic>
      <p:sp useBgFill="1">
        <p:nvSpPr>
          <p:cNvPr id="58" name="Rectangle 47">
            <a:extLst>
              <a:ext uri="{FF2B5EF4-FFF2-40B4-BE49-F238E27FC236}">
                <a16:creationId xmlns:a16="http://schemas.microsoft.com/office/drawing/2014/main" id="{16D98247-274C-4F2C-9D84-97766CA07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0839" y="0"/>
            <a:ext cx="7881161" cy="6858000"/>
          </a:xfrm>
          <a:prstGeom prst="rect">
            <a:avLst/>
          </a:prstGeom>
          <a:ln>
            <a:noFill/>
          </a:ln>
          <a:effectLst>
            <a:outerShdw blurRad="596900" dist="3302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52E4E-9AB2-5BEC-41F6-E3144F457DAB}"/>
              </a:ext>
            </a:extLst>
          </p:cNvPr>
          <p:cNvSpPr>
            <a:spLocks noGrp="1"/>
          </p:cNvSpPr>
          <p:nvPr>
            <p:ph type="title"/>
          </p:nvPr>
        </p:nvSpPr>
        <p:spPr>
          <a:xfrm>
            <a:off x="4851265" y="601324"/>
            <a:ext cx="5877316" cy="2693910"/>
          </a:xfrm>
        </p:spPr>
        <p:txBody>
          <a:bodyPr vert="horz" lIns="91440" tIns="45720" rIns="91440" bIns="45720" rtlCol="0" anchor="ctr">
            <a:normAutofit/>
          </a:bodyPr>
          <a:lstStyle/>
          <a:p>
            <a:r>
              <a:rPr lang="en-US" sz="4400"/>
              <a:t>Which communities utilise technology?</a:t>
            </a:r>
          </a:p>
        </p:txBody>
      </p:sp>
      <p:sp>
        <p:nvSpPr>
          <p:cNvPr id="4" name="Text Placeholder 3">
            <a:extLst>
              <a:ext uri="{FF2B5EF4-FFF2-40B4-BE49-F238E27FC236}">
                <a16:creationId xmlns:a16="http://schemas.microsoft.com/office/drawing/2014/main" id="{E596F6AB-CE72-0CBA-2126-3B0B7AEC73B0}"/>
              </a:ext>
            </a:extLst>
          </p:cNvPr>
          <p:cNvSpPr>
            <a:spLocks noGrp="1"/>
          </p:cNvSpPr>
          <p:nvPr>
            <p:ph type="body" sz="half" idx="2"/>
          </p:nvPr>
        </p:nvSpPr>
        <p:spPr>
          <a:xfrm>
            <a:off x="4851264" y="3606483"/>
            <a:ext cx="5768084" cy="2452993"/>
          </a:xfrm>
        </p:spPr>
        <p:txBody>
          <a:bodyPr vert="horz" lIns="91440" tIns="45720" rIns="91440" bIns="45720" rtlCol="0">
            <a:normAutofit/>
          </a:bodyPr>
          <a:lstStyle/>
          <a:p>
            <a:pPr marL="342900"/>
            <a:r>
              <a:rPr lang="en-US" sz="1600" dirty="0">
                <a:latin typeface="Arial" panose="020B0604020202020204" pitchFamily="34" charset="0"/>
                <a:cs typeface="Arial" panose="020B0604020202020204" pitchFamily="34" charset="0"/>
              </a:rPr>
              <a:t>Education (School of education, 2020).</a:t>
            </a:r>
          </a:p>
          <a:p>
            <a:pPr marL="342900"/>
            <a:r>
              <a:rPr lang="en-US" sz="1600" dirty="0">
                <a:latin typeface="Arial" panose="020B0604020202020204" pitchFamily="34" charset="0"/>
                <a:cs typeface="Arial" panose="020B0604020202020204" pitchFamily="34" charset="0"/>
              </a:rPr>
              <a:t>Healthcare</a:t>
            </a:r>
          </a:p>
          <a:p>
            <a:pPr marL="342900"/>
            <a:r>
              <a:rPr lang="en-US" sz="1600" dirty="0">
                <a:latin typeface="Arial" panose="020B0604020202020204" pitchFamily="34" charset="0"/>
                <a:cs typeface="Arial" panose="020B0604020202020204" pitchFamily="34" charset="0"/>
              </a:rPr>
              <a:t>Jobs that allow working from home (</a:t>
            </a:r>
            <a:r>
              <a:rPr lang="en-US" sz="1600" dirty="0" err="1">
                <a:latin typeface="Arial" panose="020B0604020202020204" pitchFamily="34" charset="0"/>
                <a:cs typeface="Arial" panose="020B0604020202020204" pitchFamily="34" charset="0"/>
              </a:rPr>
              <a:t>Hamingson</a:t>
            </a:r>
            <a:r>
              <a:rPr lang="en-US" sz="1600" dirty="0">
                <a:latin typeface="Arial" panose="020B0604020202020204" pitchFamily="34" charset="0"/>
                <a:cs typeface="Arial" panose="020B0604020202020204" pitchFamily="34" charset="0"/>
              </a:rPr>
              <a:t>, 2023).</a:t>
            </a:r>
          </a:p>
          <a:p>
            <a:pPr marL="342900"/>
            <a:r>
              <a:rPr lang="en-US" sz="1600" dirty="0">
                <a:latin typeface="Arial" panose="020B0604020202020204" pitchFamily="34" charset="0"/>
                <a:cs typeface="Arial" panose="020B0604020202020204" pitchFamily="34" charset="0"/>
              </a:rPr>
              <a:t>Extra curricular groups (Ponder, 2020).</a:t>
            </a:r>
          </a:p>
        </p:txBody>
      </p:sp>
      <p:cxnSp>
        <p:nvCxnSpPr>
          <p:cNvPr id="50" name="Straight Connector 49">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Content Placeholder 13" descr="A picture containing graphical user interface&#10;&#10;Description automatically generated">
            <a:extLst>
              <a:ext uri="{FF2B5EF4-FFF2-40B4-BE49-F238E27FC236}">
                <a16:creationId xmlns:a16="http://schemas.microsoft.com/office/drawing/2014/main" id="{5A237F37-C5B5-B8FC-E737-5BCFFDB9AE2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17055" y="4315553"/>
            <a:ext cx="3637168" cy="2143183"/>
          </a:xfrm>
        </p:spPr>
      </p:pic>
    </p:spTree>
    <p:extLst>
      <p:ext uri="{BB962C8B-B14F-4D97-AF65-F5344CB8AC3E}">
        <p14:creationId xmlns:p14="http://schemas.microsoft.com/office/powerpoint/2010/main" val="743711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9F9BC-809A-43AD-FFBF-1A2D7E403DDD}"/>
              </a:ext>
            </a:extLst>
          </p:cNvPr>
          <p:cNvSpPr>
            <a:spLocks noGrp="1"/>
          </p:cNvSpPr>
          <p:nvPr>
            <p:ph type="title"/>
          </p:nvPr>
        </p:nvSpPr>
        <p:spPr>
          <a:xfrm>
            <a:off x="6788582" y="858983"/>
            <a:ext cx="3968783" cy="2021378"/>
          </a:xfrm>
        </p:spPr>
        <p:txBody>
          <a:bodyPr vert="horz" lIns="91440" tIns="45720" rIns="91440" bIns="45720" rtlCol="0" anchor="ctr">
            <a:normAutofit/>
          </a:bodyPr>
          <a:lstStyle/>
          <a:p>
            <a:r>
              <a:rPr lang="en-US" sz="4800"/>
              <a:t>Focus community</a:t>
            </a:r>
          </a:p>
        </p:txBody>
      </p:sp>
      <p:pic>
        <p:nvPicPr>
          <p:cNvPr id="6" name="Content Placeholder 5" descr="Graphical user interface&#10;&#10;Description automatically generated with medium confidence">
            <a:extLst>
              <a:ext uri="{FF2B5EF4-FFF2-40B4-BE49-F238E27FC236}">
                <a16:creationId xmlns:a16="http://schemas.microsoft.com/office/drawing/2014/main" id="{9FE19B52-5208-A54D-6381-13AA75B7A4D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058" r="14931" b="2"/>
          <a:stretch/>
        </p:blipFill>
        <p:spPr>
          <a:xfrm>
            <a:off x="-1" y="-2"/>
            <a:ext cx="6374929" cy="6858002"/>
          </a:xfrm>
          <a:prstGeom prst="rect">
            <a:avLst/>
          </a:prstGeom>
        </p:spPr>
      </p:pic>
      <p:sp>
        <p:nvSpPr>
          <p:cNvPr id="4" name="Text Placeholder 3">
            <a:extLst>
              <a:ext uri="{FF2B5EF4-FFF2-40B4-BE49-F238E27FC236}">
                <a16:creationId xmlns:a16="http://schemas.microsoft.com/office/drawing/2014/main" id="{207DE08D-BB50-7A83-E3C1-0547FB1FA66E}"/>
              </a:ext>
            </a:extLst>
          </p:cNvPr>
          <p:cNvSpPr>
            <a:spLocks noGrp="1"/>
          </p:cNvSpPr>
          <p:nvPr>
            <p:ph type="body" sz="half" idx="2"/>
          </p:nvPr>
        </p:nvSpPr>
        <p:spPr>
          <a:xfrm>
            <a:off x="6788582" y="3282696"/>
            <a:ext cx="3968783" cy="2957383"/>
          </a:xfrm>
        </p:spPr>
        <p:txBody>
          <a:bodyPr vert="horz" lIns="91440" tIns="45720" rIns="91440" bIns="45720" rtlCol="0" anchor="ctr">
            <a:normAutofit fontScale="92500" lnSpcReduction="10000"/>
          </a:bodyPr>
          <a:lstStyle/>
          <a:p>
            <a:r>
              <a:rPr lang="en-US" dirty="0"/>
              <a:t>GP surgeries- Remote medical consultations. There have been advances in the technology use by Doctor surgeries, one company called Nye health which has been devised by GP’s and NHS healthcare workers (Digital health, 2020).</a:t>
            </a:r>
          </a:p>
        </p:txBody>
      </p:sp>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6941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E40D-3CA8-AA2A-2B01-1405AC216785}"/>
              </a:ext>
            </a:extLst>
          </p:cNvPr>
          <p:cNvSpPr>
            <a:spLocks noGrp="1"/>
          </p:cNvSpPr>
          <p:nvPr>
            <p:ph type="title"/>
          </p:nvPr>
        </p:nvSpPr>
        <p:spPr>
          <a:xfrm>
            <a:off x="6583508" y="361208"/>
            <a:ext cx="4560525" cy="1645392"/>
          </a:xfrm>
        </p:spPr>
        <p:txBody>
          <a:bodyPr/>
          <a:lstStyle/>
          <a:p>
            <a:r>
              <a:rPr lang="en-GB" dirty="0"/>
              <a:t>How it started </a:t>
            </a:r>
          </a:p>
        </p:txBody>
      </p:sp>
      <p:pic>
        <p:nvPicPr>
          <p:cNvPr id="6" name="Content Placeholder 5" descr="Diagram&#10;&#10;Description automatically generated">
            <a:extLst>
              <a:ext uri="{FF2B5EF4-FFF2-40B4-BE49-F238E27FC236}">
                <a16:creationId xmlns:a16="http://schemas.microsoft.com/office/drawing/2014/main" id="{FF280510-A5FF-A01E-6387-8528E51828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225" y="3427206"/>
            <a:ext cx="5895775" cy="2576945"/>
          </a:xfrm>
        </p:spPr>
      </p:pic>
      <p:sp>
        <p:nvSpPr>
          <p:cNvPr id="4" name="Text Placeholder 3">
            <a:extLst>
              <a:ext uri="{FF2B5EF4-FFF2-40B4-BE49-F238E27FC236}">
                <a16:creationId xmlns:a16="http://schemas.microsoft.com/office/drawing/2014/main" id="{9130C207-56A4-42B4-634F-21893C9D2F1D}"/>
              </a:ext>
            </a:extLst>
          </p:cNvPr>
          <p:cNvSpPr>
            <a:spLocks noGrp="1"/>
          </p:cNvSpPr>
          <p:nvPr>
            <p:ph type="body" sz="half" idx="2"/>
          </p:nvPr>
        </p:nvSpPr>
        <p:spPr>
          <a:xfrm>
            <a:off x="6583508" y="2192867"/>
            <a:ext cx="4647611" cy="4490179"/>
          </a:xfrm>
        </p:spPr>
        <p:txBody>
          <a:bodyPr>
            <a:noAutofit/>
          </a:bodyPr>
          <a:lstStyle/>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NHS Wales informatics service (NWIS) was set up in 2010 and is accountable for the configuration, placement and governance of “digital services for health and care in NHS Wales” (The Welsh NHS conservation, 2020)</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Back in 2015 the Welsh government outlined how the use of technology was increasing, highlighting how using technology with increased access to information will aid to better the “health and well-being of citizens in Wales”. </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 In the 2015 Welsh government report it stated that every GP surgery already had “next generation computer systems” which means they can referrals to ask for “out patient appointments”. GP’s can also be sent discharge information and test results digitally which ensures quicker and better patient care. </a:t>
            </a:r>
          </a:p>
        </p:txBody>
      </p:sp>
      <p:pic>
        <p:nvPicPr>
          <p:cNvPr id="8" name="Picture 7" descr="Text&#10;&#10;Description automatically generated">
            <a:extLst>
              <a:ext uri="{FF2B5EF4-FFF2-40B4-BE49-F238E27FC236}">
                <a16:creationId xmlns:a16="http://schemas.microsoft.com/office/drawing/2014/main" id="{14DDC5D5-BF85-2F64-1B72-309DA494EF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61208"/>
            <a:ext cx="6065692" cy="2495678"/>
          </a:xfrm>
          <a:prstGeom prst="rect">
            <a:avLst/>
          </a:prstGeom>
        </p:spPr>
      </p:pic>
      <p:sp>
        <p:nvSpPr>
          <p:cNvPr id="9" name="TextBox 8">
            <a:extLst>
              <a:ext uri="{FF2B5EF4-FFF2-40B4-BE49-F238E27FC236}">
                <a16:creationId xmlns:a16="http://schemas.microsoft.com/office/drawing/2014/main" id="{64DFFA27-450F-4E68-B640-18F423A3BDA8}"/>
              </a:ext>
            </a:extLst>
          </p:cNvPr>
          <p:cNvSpPr txBox="1"/>
          <p:nvPr/>
        </p:nvSpPr>
        <p:spPr>
          <a:xfrm>
            <a:off x="1029678" y="6161314"/>
            <a:ext cx="461665" cy="152400"/>
          </a:xfrm>
          <a:prstGeom prst="rect">
            <a:avLst/>
          </a:prstGeom>
          <a:noFill/>
        </p:spPr>
        <p:txBody>
          <a:bodyPr vert="eaVert" wrap="square" rtlCol="0">
            <a:spAutoFit/>
          </a:bodyPr>
          <a:lstStyle/>
          <a:p>
            <a:endParaRPr lang="en-GB" dirty="0"/>
          </a:p>
        </p:txBody>
      </p:sp>
      <p:sp>
        <p:nvSpPr>
          <p:cNvPr id="12" name="TextBox 11">
            <a:extLst>
              <a:ext uri="{FF2B5EF4-FFF2-40B4-BE49-F238E27FC236}">
                <a16:creationId xmlns:a16="http://schemas.microsoft.com/office/drawing/2014/main" id="{D2A7C82B-40A1-1662-3C56-89B57668163A}"/>
              </a:ext>
            </a:extLst>
          </p:cNvPr>
          <p:cNvSpPr txBox="1"/>
          <p:nvPr/>
        </p:nvSpPr>
        <p:spPr>
          <a:xfrm>
            <a:off x="847898" y="6313714"/>
            <a:ext cx="2152997" cy="369332"/>
          </a:xfrm>
          <a:prstGeom prst="rect">
            <a:avLst/>
          </a:prstGeom>
          <a:noFill/>
        </p:spPr>
        <p:txBody>
          <a:bodyPr wrap="square" rtlCol="0">
            <a:spAutoFit/>
          </a:bodyPr>
          <a:lstStyle/>
          <a:p>
            <a:r>
              <a:rPr lang="en-GB" dirty="0"/>
              <a:t>Singh, S (2022)</a:t>
            </a:r>
          </a:p>
        </p:txBody>
      </p:sp>
      <p:sp>
        <p:nvSpPr>
          <p:cNvPr id="13" name="TextBox 12">
            <a:extLst>
              <a:ext uri="{FF2B5EF4-FFF2-40B4-BE49-F238E27FC236}">
                <a16:creationId xmlns:a16="http://schemas.microsoft.com/office/drawing/2014/main" id="{B7C5CF6F-1AD3-71BD-B2EE-9753C2601D8A}"/>
              </a:ext>
            </a:extLst>
          </p:cNvPr>
          <p:cNvSpPr txBox="1"/>
          <p:nvPr/>
        </p:nvSpPr>
        <p:spPr>
          <a:xfrm>
            <a:off x="685800" y="3009286"/>
            <a:ext cx="3363686" cy="369332"/>
          </a:xfrm>
          <a:prstGeom prst="rect">
            <a:avLst/>
          </a:prstGeom>
          <a:noFill/>
        </p:spPr>
        <p:txBody>
          <a:bodyPr wrap="square" rtlCol="0">
            <a:spAutoFit/>
          </a:bodyPr>
          <a:lstStyle/>
          <a:p>
            <a:r>
              <a:rPr lang="en-GB" dirty="0" err="1"/>
              <a:t>Gov.Wales</a:t>
            </a:r>
            <a:r>
              <a:rPr lang="en-GB" dirty="0"/>
              <a:t> (2015)</a:t>
            </a:r>
          </a:p>
        </p:txBody>
      </p:sp>
    </p:spTree>
    <p:extLst>
      <p:ext uri="{BB962C8B-B14F-4D97-AF65-F5344CB8AC3E}">
        <p14:creationId xmlns:p14="http://schemas.microsoft.com/office/powerpoint/2010/main" val="2530190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27" name="Rectangle 26">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DA1EB-E882-F2EA-5F14-EDA7E3A9AAA6}"/>
              </a:ext>
            </a:extLst>
          </p:cNvPr>
          <p:cNvSpPr>
            <a:spLocks noGrp="1"/>
          </p:cNvSpPr>
          <p:nvPr>
            <p:ph type="title"/>
          </p:nvPr>
        </p:nvSpPr>
        <p:spPr>
          <a:xfrm>
            <a:off x="6788582" y="858983"/>
            <a:ext cx="3968783" cy="2021378"/>
          </a:xfrm>
        </p:spPr>
        <p:txBody>
          <a:bodyPr vert="horz" lIns="91440" tIns="45720" rIns="91440" bIns="45720" rtlCol="0" anchor="ctr">
            <a:normAutofit/>
          </a:bodyPr>
          <a:lstStyle/>
          <a:p>
            <a:pPr>
              <a:lnSpc>
                <a:spcPct val="90000"/>
              </a:lnSpc>
            </a:pPr>
            <a:r>
              <a:rPr lang="en-US" sz="4400"/>
              <a:t>Out with the old, in with the new</a:t>
            </a:r>
          </a:p>
        </p:txBody>
      </p:sp>
      <p:sp>
        <p:nvSpPr>
          <p:cNvPr id="4" name="Text Placeholder 3">
            <a:extLst>
              <a:ext uri="{FF2B5EF4-FFF2-40B4-BE49-F238E27FC236}">
                <a16:creationId xmlns:a16="http://schemas.microsoft.com/office/drawing/2014/main" id="{28376D60-9289-9518-6411-5409C13AFB09}"/>
              </a:ext>
            </a:extLst>
          </p:cNvPr>
          <p:cNvSpPr>
            <a:spLocks noGrp="1"/>
          </p:cNvSpPr>
          <p:nvPr>
            <p:ph type="body" sz="half" idx="2"/>
          </p:nvPr>
        </p:nvSpPr>
        <p:spPr>
          <a:xfrm>
            <a:off x="6788582" y="3282696"/>
            <a:ext cx="3968783" cy="2957383"/>
          </a:xfrm>
        </p:spPr>
        <p:txBody>
          <a:bodyPr vert="horz" lIns="91440" tIns="45720" rIns="91440" bIns="45720" rtlCol="0" anchor="ctr">
            <a:normAutofit fontScale="92500" lnSpcReduction="20000"/>
          </a:bodyPr>
          <a:lstStyle/>
          <a:p>
            <a:pPr marL="342900">
              <a:lnSpc>
                <a:spcPct val="100000"/>
              </a:lnSpc>
            </a:pPr>
            <a:r>
              <a:rPr lang="en-US" sz="1900" dirty="0"/>
              <a:t>Traditional ways of contacting a GP are via phone to make an appointment or in person.</a:t>
            </a:r>
          </a:p>
          <a:p>
            <a:pPr marL="342900">
              <a:lnSpc>
                <a:spcPct val="100000"/>
              </a:lnSpc>
            </a:pPr>
            <a:r>
              <a:rPr lang="en-US" sz="1900" dirty="0"/>
              <a:t>New ways of contacting GP surgeries are via online chats, online forms, </a:t>
            </a:r>
            <a:r>
              <a:rPr lang="en-US" sz="1900" dirty="0" err="1"/>
              <a:t>eConsult</a:t>
            </a:r>
            <a:r>
              <a:rPr lang="en-US" sz="1900" dirty="0"/>
              <a:t>, NHS app and simply health are a few online sights that can also be contacted for health issues.</a:t>
            </a:r>
          </a:p>
          <a:p>
            <a:pPr marL="342900">
              <a:lnSpc>
                <a:spcPct val="100000"/>
              </a:lnSpc>
            </a:pPr>
            <a:r>
              <a:rPr lang="en-US" sz="1900" dirty="0"/>
              <a:t>Ditchburn and Marshall (2016)</a:t>
            </a:r>
          </a:p>
          <a:p>
            <a:pPr marL="342900">
              <a:lnSpc>
                <a:spcPct val="100000"/>
              </a:lnSpc>
            </a:pPr>
            <a:r>
              <a:rPr lang="en-US" sz="1900" dirty="0"/>
              <a:t>University of Manchester (2023)</a:t>
            </a:r>
          </a:p>
        </p:txBody>
      </p:sp>
      <p:cxnSp>
        <p:nvCxnSpPr>
          <p:cNvPr id="29" name="Straight Connector 28">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10" name="Content Placeholder 9" descr="Chart, diagram, pie chart&#10;&#10;Description automatically generated">
            <a:extLst>
              <a:ext uri="{FF2B5EF4-FFF2-40B4-BE49-F238E27FC236}">
                <a16:creationId xmlns:a16="http://schemas.microsoft.com/office/drawing/2014/main" id="{F2E891CA-1AEE-E27C-87F4-BE87F5027B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1642" y="1145406"/>
            <a:ext cx="5153495" cy="4176032"/>
          </a:xfrm>
        </p:spPr>
      </p:pic>
      <p:pic>
        <p:nvPicPr>
          <p:cNvPr id="3" name="Content Placeholder 9" descr="Chart, diagram, pie chart&#10;&#10;Description automatically generated">
            <a:extLst>
              <a:ext uri="{FF2B5EF4-FFF2-40B4-BE49-F238E27FC236}">
                <a16:creationId xmlns:a16="http://schemas.microsoft.com/office/drawing/2014/main" id="{293F724C-4131-6F16-135C-11C21751A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769" y="1194680"/>
            <a:ext cx="5153495" cy="4176032"/>
          </a:xfrm>
          <a:prstGeom prst="rect">
            <a:avLst/>
          </a:prstGeom>
        </p:spPr>
      </p:pic>
    </p:spTree>
    <p:extLst>
      <p:ext uri="{BB962C8B-B14F-4D97-AF65-F5344CB8AC3E}">
        <p14:creationId xmlns:p14="http://schemas.microsoft.com/office/powerpoint/2010/main" val="4226923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27" name="Rectangle 26">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EFFF4-3F85-0EB5-7F47-EF379868D740}"/>
              </a:ext>
            </a:extLst>
          </p:cNvPr>
          <p:cNvSpPr>
            <a:spLocks noGrp="1"/>
          </p:cNvSpPr>
          <p:nvPr>
            <p:ph type="title"/>
          </p:nvPr>
        </p:nvSpPr>
        <p:spPr>
          <a:xfrm>
            <a:off x="6788582" y="858983"/>
            <a:ext cx="3968783" cy="2021378"/>
          </a:xfrm>
        </p:spPr>
        <p:txBody>
          <a:bodyPr vert="horz" lIns="91440" tIns="45720" rIns="91440" bIns="45720" rtlCol="0" anchor="ctr">
            <a:normAutofit/>
          </a:bodyPr>
          <a:lstStyle/>
          <a:p>
            <a:r>
              <a:rPr lang="en-US" sz="4800"/>
              <a:t>Advantages</a:t>
            </a:r>
          </a:p>
        </p:txBody>
      </p:sp>
      <p:sp>
        <p:nvSpPr>
          <p:cNvPr id="4" name="Text Placeholder 3">
            <a:extLst>
              <a:ext uri="{FF2B5EF4-FFF2-40B4-BE49-F238E27FC236}">
                <a16:creationId xmlns:a16="http://schemas.microsoft.com/office/drawing/2014/main" id="{8250706A-FF1D-5505-91B7-890C365DC5C1}"/>
              </a:ext>
            </a:extLst>
          </p:cNvPr>
          <p:cNvSpPr>
            <a:spLocks noGrp="1"/>
          </p:cNvSpPr>
          <p:nvPr>
            <p:ph type="body" sz="half" idx="2"/>
          </p:nvPr>
        </p:nvSpPr>
        <p:spPr>
          <a:xfrm>
            <a:off x="6788582" y="3282696"/>
            <a:ext cx="3968783" cy="2957383"/>
          </a:xfrm>
        </p:spPr>
        <p:txBody>
          <a:bodyPr vert="horz" lIns="91440" tIns="45720" rIns="91440" bIns="45720" rtlCol="0" anchor="ctr">
            <a:normAutofit fontScale="92500" lnSpcReduction="20000"/>
          </a:bodyPr>
          <a:lstStyle/>
          <a:p>
            <a:r>
              <a:rPr lang="en-US" sz="2200" dirty="0"/>
              <a:t>Increases the amount of patients that can be assessed.</a:t>
            </a:r>
          </a:p>
          <a:p>
            <a:r>
              <a:rPr lang="en-US" sz="2200" dirty="0"/>
              <a:t>Decreases waiting times.</a:t>
            </a:r>
          </a:p>
          <a:p>
            <a:r>
              <a:rPr lang="en-US" sz="2200" dirty="0"/>
              <a:t>Patients who are unable to leave the house will have greater access to medical assistance.</a:t>
            </a:r>
          </a:p>
          <a:p>
            <a:r>
              <a:rPr lang="en-US" sz="2200" dirty="0"/>
              <a:t>Able to help during Covid 19 pandemic. (World Health </a:t>
            </a:r>
            <a:r>
              <a:rPr lang="en-US" sz="2200" dirty="0" err="1"/>
              <a:t>Organisation</a:t>
            </a:r>
            <a:r>
              <a:rPr lang="en-US" sz="2200" dirty="0"/>
              <a:t>, 2023 and NHS </a:t>
            </a:r>
          </a:p>
        </p:txBody>
      </p:sp>
      <p:cxnSp>
        <p:nvCxnSpPr>
          <p:cNvPr id="29" name="Straight Connector 28">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Content Placeholder 8" descr="Diagram&#10;&#10;Description automatically generated">
            <a:extLst>
              <a:ext uri="{FF2B5EF4-FFF2-40B4-BE49-F238E27FC236}">
                <a16:creationId xmlns:a16="http://schemas.microsoft.com/office/drawing/2014/main" id="{57A82585-8808-7DB4-AF57-114E7B034B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202" y="1460129"/>
            <a:ext cx="5982803" cy="3937742"/>
          </a:xfrm>
        </p:spPr>
      </p:pic>
      <p:sp>
        <p:nvSpPr>
          <p:cNvPr id="10" name="TextBox 9">
            <a:extLst>
              <a:ext uri="{FF2B5EF4-FFF2-40B4-BE49-F238E27FC236}">
                <a16:creationId xmlns:a16="http://schemas.microsoft.com/office/drawing/2014/main" id="{1B547A6E-FA30-BF85-6950-2D929E200EF1}"/>
              </a:ext>
            </a:extLst>
          </p:cNvPr>
          <p:cNvSpPr txBox="1"/>
          <p:nvPr/>
        </p:nvSpPr>
        <p:spPr>
          <a:xfrm>
            <a:off x="718457" y="5940544"/>
            <a:ext cx="2667000" cy="369332"/>
          </a:xfrm>
          <a:prstGeom prst="rect">
            <a:avLst/>
          </a:prstGeom>
          <a:noFill/>
        </p:spPr>
        <p:txBody>
          <a:bodyPr wrap="square" rtlCol="0">
            <a:spAutoFit/>
          </a:bodyPr>
          <a:lstStyle/>
          <a:p>
            <a:r>
              <a:rPr lang="en-GB" dirty="0" err="1"/>
              <a:t>Singh,s</a:t>
            </a:r>
            <a:r>
              <a:rPr lang="en-GB" dirty="0"/>
              <a:t>. (2022)</a:t>
            </a:r>
          </a:p>
        </p:txBody>
      </p:sp>
    </p:spTree>
    <p:extLst>
      <p:ext uri="{BB962C8B-B14F-4D97-AF65-F5344CB8AC3E}">
        <p14:creationId xmlns:p14="http://schemas.microsoft.com/office/powerpoint/2010/main" val="3733484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8452FFB1-9B1F-4CA7-981E-ECF6DA0D0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16E16E8-5341-B5F5-3F40-ED0830D67867}"/>
              </a:ext>
            </a:extLst>
          </p:cNvPr>
          <p:cNvSpPr>
            <a:spLocks noGrp="1"/>
          </p:cNvSpPr>
          <p:nvPr>
            <p:ph type="title"/>
          </p:nvPr>
        </p:nvSpPr>
        <p:spPr>
          <a:xfrm>
            <a:off x="6735890" y="858982"/>
            <a:ext cx="4310743" cy="2129878"/>
          </a:xfrm>
        </p:spPr>
        <p:txBody>
          <a:bodyPr vert="horz" lIns="91440" tIns="45720" rIns="91440" bIns="45720" rtlCol="0" anchor="ctr">
            <a:normAutofit/>
          </a:bodyPr>
          <a:lstStyle/>
          <a:p>
            <a:pPr>
              <a:lnSpc>
                <a:spcPct val="90000"/>
              </a:lnSpc>
            </a:pPr>
            <a:r>
              <a:rPr lang="en-US" sz="3100"/>
              <a:t>How can the advances in technology help within the healthcare community?</a:t>
            </a:r>
          </a:p>
        </p:txBody>
      </p:sp>
      <p:sp useBgFill="1">
        <p:nvSpPr>
          <p:cNvPr id="25" name="Rectangle 24">
            <a:extLst>
              <a:ext uri="{FF2B5EF4-FFF2-40B4-BE49-F238E27FC236}">
                <a16:creationId xmlns:a16="http://schemas.microsoft.com/office/drawing/2014/main" id="{27F42CDF-174D-40A8-A28A-ED886E4FE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1652" cy="6858000"/>
          </a:xfrm>
          <a:prstGeom prst="rect">
            <a:avLst/>
          </a:prstGeom>
          <a:ln>
            <a:noFill/>
          </a:ln>
          <a:effectLst>
            <a:outerShdw blurRad="635000" dist="254000" dir="432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pplication&#10;&#10;Description automatically generated with low confidence">
            <a:extLst>
              <a:ext uri="{FF2B5EF4-FFF2-40B4-BE49-F238E27FC236}">
                <a16:creationId xmlns:a16="http://schemas.microsoft.com/office/drawing/2014/main" id="{367C063E-5A6A-E7D9-55BB-C9B2E8D15A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6511" y="1048417"/>
            <a:ext cx="5047147" cy="3690928"/>
          </a:xfrm>
          <a:prstGeom prst="rect">
            <a:avLst/>
          </a:prstGeom>
        </p:spPr>
      </p:pic>
      <p:sp>
        <p:nvSpPr>
          <p:cNvPr id="4" name="Text Placeholder 3">
            <a:extLst>
              <a:ext uri="{FF2B5EF4-FFF2-40B4-BE49-F238E27FC236}">
                <a16:creationId xmlns:a16="http://schemas.microsoft.com/office/drawing/2014/main" id="{C880E059-8CD2-7C07-4D7E-8C87824B2C43}"/>
              </a:ext>
            </a:extLst>
          </p:cNvPr>
          <p:cNvSpPr>
            <a:spLocks noGrp="1"/>
          </p:cNvSpPr>
          <p:nvPr>
            <p:ph type="body" sz="half" idx="2"/>
          </p:nvPr>
        </p:nvSpPr>
        <p:spPr>
          <a:xfrm>
            <a:off x="6735890" y="3467498"/>
            <a:ext cx="4296697" cy="3390501"/>
          </a:xfrm>
        </p:spPr>
        <p:txBody>
          <a:bodyPr vert="horz" lIns="91440" tIns="45720" rIns="91440" bIns="45720" rtlCol="0">
            <a:normAutofit/>
          </a:bodyPr>
          <a:lstStyle/>
          <a:p>
            <a:pPr>
              <a:lnSpc>
                <a:spcPct val="100000"/>
              </a:lnSpc>
            </a:pPr>
            <a:r>
              <a:rPr lang="en-US" sz="1400" dirty="0">
                <a:latin typeface="Arial" panose="020B0604020202020204" pitchFamily="34" charset="0"/>
                <a:cs typeface="Arial" panose="020B0604020202020204" pitchFamily="34" charset="0"/>
              </a:rPr>
              <a:t>Technology is enabling healthcare to progress within an ever changing world, it is important for healthcare to maintain and continue to grow as we live within a digital era with individuals having even less time to maintain health lifestyles or make time for doctor appointments.</a:t>
            </a:r>
          </a:p>
          <a:p>
            <a:pPr>
              <a:lnSpc>
                <a:spcPct val="100000"/>
              </a:lnSpc>
            </a:pPr>
            <a:r>
              <a:rPr lang="en-US" sz="1400" dirty="0">
                <a:latin typeface="Arial" panose="020B0604020202020204" pitchFamily="34" charset="0"/>
                <a:cs typeface="Arial" panose="020B0604020202020204" pitchFamily="34" charset="0"/>
              </a:rPr>
              <a:t>During pandemic extremely vital to maintain social distance therefore digital healthcare had to advance and be utilized on a large scale and be implemented quickly and efficiently (Institute for government, 2020)</a:t>
            </a:r>
          </a:p>
          <a:p>
            <a:pPr>
              <a:lnSpc>
                <a:spcPct val="100000"/>
              </a:lnSpc>
            </a:pPr>
            <a:r>
              <a:rPr lang="en-US" sz="1400" dirty="0">
                <a:latin typeface="Arial" panose="020B0604020202020204" pitchFamily="34" charset="0"/>
                <a:cs typeface="Arial" panose="020B0604020202020204" pitchFamily="34" charset="0"/>
              </a:rPr>
              <a:t>Golborne medical (2023) new technological advancements- able to assess temperature, oxygen levels, heart and lung checks. </a:t>
            </a:r>
          </a:p>
          <a:p>
            <a:pPr>
              <a:lnSpc>
                <a:spcPct val="100000"/>
              </a:lnSpc>
            </a:pPr>
            <a:endParaRPr lang="en-US" sz="2000" dirty="0"/>
          </a:p>
          <a:p>
            <a:pPr>
              <a:lnSpc>
                <a:spcPct val="100000"/>
              </a:lnSpc>
            </a:pPr>
            <a:endParaRPr lang="en-US" sz="2000" dirty="0"/>
          </a:p>
        </p:txBody>
      </p:sp>
      <p:cxnSp>
        <p:nvCxnSpPr>
          <p:cNvPr id="27" name="Straight Connector 2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732AF74-7B99-1224-D631-DE866910C14A}"/>
              </a:ext>
            </a:extLst>
          </p:cNvPr>
          <p:cNvSpPr txBox="1"/>
          <p:nvPr/>
        </p:nvSpPr>
        <p:spPr>
          <a:xfrm>
            <a:off x="883351" y="5456344"/>
            <a:ext cx="2564699" cy="276999"/>
          </a:xfrm>
          <a:prstGeom prst="rect">
            <a:avLst/>
          </a:prstGeom>
          <a:noFill/>
        </p:spPr>
        <p:txBody>
          <a:bodyPr wrap="square" rtlCol="0">
            <a:spAutoFit/>
          </a:bodyPr>
          <a:lstStyle/>
          <a:p>
            <a:r>
              <a:rPr lang="en-GB" sz="1200" dirty="0"/>
              <a:t>Health tech (2021)</a:t>
            </a:r>
          </a:p>
        </p:txBody>
      </p:sp>
    </p:spTree>
    <p:extLst>
      <p:ext uri="{BB962C8B-B14F-4D97-AF65-F5344CB8AC3E}">
        <p14:creationId xmlns:p14="http://schemas.microsoft.com/office/powerpoint/2010/main" val="2474421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27" name="Rectangle 26">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30002-40CF-9D98-1D98-4D3320E31745}"/>
              </a:ext>
            </a:extLst>
          </p:cNvPr>
          <p:cNvSpPr>
            <a:spLocks noGrp="1"/>
          </p:cNvSpPr>
          <p:nvPr>
            <p:ph type="title"/>
          </p:nvPr>
        </p:nvSpPr>
        <p:spPr>
          <a:xfrm>
            <a:off x="6788582" y="858983"/>
            <a:ext cx="3968783" cy="2021378"/>
          </a:xfrm>
        </p:spPr>
        <p:txBody>
          <a:bodyPr vert="horz" lIns="91440" tIns="45720" rIns="91440" bIns="45720" rtlCol="0" anchor="ctr">
            <a:normAutofit/>
          </a:bodyPr>
          <a:lstStyle/>
          <a:p>
            <a:pPr>
              <a:lnSpc>
                <a:spcPct val="90000"/>
              </a:lnSpc>
            </a:pPr>
            <a:r>
              <a:rPr lang="en-US" sz="3400"/>
              <a:t>Disadvantages and challenges of the use of technology in healthcare.</a:t>
            </a:r>
          </a:p>
        </p:txBody>
      </p:sp>
      <p:pic>
        <p:nvPicPr>
          <p:cNvPr id="6" name="Content Placeholder 5" descr="A picture containing chart&#10;&#10;Description automatically generated">
            <a:extLst>
              <a:ext uri="{FF2B5EF4-FFF2-40B4-BE49-F238E27FC236}">
                <a16:creationId xmlns:a16="http://schemas.microsoft.com/office/drawing/2014/main" id="{EE463893-B9D8-AEFA-803C-6686259FD70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243" y="1245111"/>
            <a:ext cx="6284573" cy="4367778"/>
          </a:xfrm>
          <a:prstGeom prst="rect">
            <a:avLst/>
          </a:prstGeom>
        </p:spPr>
      </p:pic>
      <p:sp>
        <p:nvSpPr>
          <p:cNvPr id="4" name="Text Placeholder 3">
            <a:extLst>
              <a:ext uri="{FF2B5EF4-FFF2-40B4-BE49-F238E27FC236}">
                <a16:creationId xmlns:a16="http://schemas.microsoft.com/office/drawing/2014/main" id="{E3BDDEDB-F044-CA3E-4E9D-778A9A9EC573}"/>
              </a:ext>
            </a:extLst>
          </p:cNvPr>
          <p:cNvSpPr>
            <a:spLocks noGrp="1"/>
          </p:cNvSpPr>
          <p:nvPr>
            <p:ph type="body" sz="half" idx="2"/>
          </p:nvPr>
        </p:nvSpPr>
        <p:spPr>
          <a:xfrm>
            <a:off x="6788582" y="2880362"/>
            <a:ext cx="3968783" cy="3359718"/>
          </a:xfrm>
        </p:spPr>
        <p:txBody>
          <a:bodyPr vert="horz" lIns="91440" tIns="45720" rIns="91440" bIns="45720" rtlCol="0" anchor="ctr">
            <a:normAutofit fontScale="85000" lnSpcReduction="20000"/>
          </a:bodyPr>
          <a:lstStyle/>
          <a:p>
            <a:pPr>
              <a:lnSpc>
                <a:spcPct val="100000"/>
              </a:lnSpc>
            </a:pPr>
            <a:r>
              <a:rPr lang="en-US" sz="1700" dirty="0"/>
              <a:t>Not everyone can access the internet at home</a:t>
            </a:r>
          </a:p>
          <a:p>
            <a:pPr>
              <a:lnSpc>
                <a:spcPct val="100000"/>
              </a:lnSpc>
            </a:pPr>
            <a:r>
              <a:rPr lang="en-US" sz="1700" dirty="0"/>
              <a:t>Elderly patients may not know how to use certain technologies</a:t>
            </a:r>
          </a:p>
          <a:p>
            <a:pPr>
              <a:lnSpc>
                <a:spcPct val="100000"/>
              </a:lnSpc>
            </a:pPr>
            <a:r>
              <a:rPr lang="en-US" sz="1700" dirty="0"/>
              <a:t>Unreliable technologies </a:t>
            </a:r>
            <a:r>
              <a:rPr lang="en-US" sz="1700" dirty="0" err="1"/>
              <a:t>e.g</a:t>
            </a:r>
            <a:r>
              <a:rPr lang="en-US" sz="1700" dirty="0"/>
              <a:t>- systems crashing, information being lost. </a:t>
            </a:r>
          </a:p>
          <a:p>
            <a:pPr>
              <a:lnSpc>
                <a:spcPct val="100000"/>
              </a:lnSpc>
            </a:pPr>
            <a:r>
              <a:rPr lang="en-US" sz="1700" dirty="0"/>
              <a:t>Lack of face to face communication and human contact.</a:t>
            </a:r>
          </a:p>
          <a:p>
            <a:pPr>
              <a:lnSpc>
                <a:spcPct val="100000"/>
              </a:lnSpc>
            </a:pPr>
            <a:r>
              <a:rPr lang="en-US" sz="1700" dirty="0"/>
              <a:t>Confidentiality- Data protection act 2018 (GOV.uk, 2018). </a:t>
            </a:r>
          </a:p>
          <a:p>
            <a:pPr>
              <a:lnSpc>
                <a:spcPct val="100000"/>
              </a:lnSpc>
            </a:pPr>
            <a:r>
              <a:rPr lang="en-US" sz="1700" dirty="0"/>
              <a:t>Public that are dubious about technology and science and who disbelieve orthodox technologies have decreased “levels of trust in in health practitioners” (</a:t>
            </a:r>
            <a:r>
              <a:rPr lang="en-US" sz="1700" dirty="0" err="1"/>
              <a:t>Calnan</a:t>
            </a:r>
            <a:r>
              <a:rPr lang="en-US" sz="1700" dirty="0"/>
              <a:t>, Montaner and Horne 2005).</a:t>
            </a:r>
          </a:p>
        </p:txBody>
      </p:sp>
      <p:cxnSp>
        <p:nvCxnSpPr>
          <p:cNvPr id="29" name="Straight Connector 28">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6F0AC87-DCFD-5430-7F4E-244BC67AB089}"/>
              </a:ext>
            </a:extLst>
          </p:cNvPr>
          <p:cNvSpPr txBox="1"/>
          <p:nvPr/>
        </p:nvSpPr>
        <p:spPr>
          <a:xfrm>
            <a:off x="500514" y="5641010"/>
            <a:ext cx="3214838" cy="369332"/>
          </a:xfrm>
          <a:prstGeom prst="rect">
            <a:avLst/>
          </a:prstGeom>
          <a:noFill/>
        </p:spPr>
        <p:txBody>
          <a:bodyPr wrap="square" rtlCol="0">
            <a:spAutoFit/>
          </a:bodyPr>
          <a:lstStyle/>
          <a:p>
            <a:r>
              <a:rPr lang="en-GB" dirty="0"/>
              <a:t>7 Start up (2022)</a:t>
            </a:r>
          </a:p>
        </p:txBody>
      </p:sp>
    </p:spTree>
    <p:extLst>
      <p:ext uri="{BB962C8B-B14F-4D97-AF65-F5344CB8AC3E}">
        <p14:creationId xmlns:p14="http://schemas.microsoft.com/office/powerpoint/2010/main" val="226971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3687E-283F-30B0-6596-C9C6BF5BD6B6}"/>
              </a:ext>
            </a:extLst>
          </p:cNvPr>
          <p:cNvSpPr>
            <a:spLocks noGrp="1"/>
          </p:cNvSpPr>
          <p:nvPr>
            <p:ph type="title"/>
          </p:nvPr>
        </p:nvSpPr>
        <p:spPr>
          <a:xfrm>
            <a:off x="6788582" y="858983"/>
            <a:ext cx="3968783" cy="2021378"/>
          </a:xfrm>
        </p:spPr>
        <p:txBody>
          <a:bodyPr vert="horz" lIns="91440" tIns="45720" rIns="91440" bIns="45720" rtlCol="0" anchor="ctr">
            <a:normAutofit/>
          </a:bodyPr>
          <a:lstStyle/>
          <a:p>
            <a:r>
              <a:rPr lang="en-US" sz="4800"/>
              <a:t>Growth and maintenance</a:t>
            </a:r>
          </a:p>
        </p:txBody>
      </p:sp>
      <p:pic>
        <p:nvPicPr>
          <p:cNvPr id="6" name="Content Placeholder 5" descr="Diagram&#10;&#10;Description automatically generated">
            <a:extLst>
              <a:ext uri="{FF2B5EF4-FFF2-40B4-BE49-F238E27FC236}">
                <a16:creationId xmlns:a16="http://schemas.microsoft.com/office/drawing/2014/main" id="{CD8670ED-2BAB-361D-A113-01F6DEAA42E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96" r="1456"/>
          <a:stretch/>
        </p:blipFill>
        <p:spPr>
          <a:xfrm>
            <a:off x="-1" y="-2"/>
            <a:ext cx="6374929" cy="6858002"/>
          </a:xfrm>
          <a:prstGeom prst="rect">
            <a:avLst/>
          </a:prstGeom>
        </p:spPr>
      </p:pic>
      <p:sp>
        <p:nvSpPr>
          <p:cNvPr id="4" name="Text Placeholder 3">
            <a:extLst>
              <a:ext uri="{FF2B5EF4-FFF2-40B4-BE49-F238E27FC236}">
                <a16:creationId xmlns:a16="http://schemas.microsoft.com/office/drawing/2014/main" id="{5081B726-F59C-B8EA-8C99-A1C7406E3B7B}"/>
              </a:ext>
            </a:extLst>
          </p:cNvPr>
          <p:cNvSpPr>
            <a:spLocks noGrp="1"/>
          </p:cNvSpPr>
          <p:nvPr>
            <p:ph type="body" sz="half" idx="2"/>
          </p:nvPr>
        </p:nvSpPr>
        <p:spPr>
          <a:xfrm>
            <a:off x="6788582" y="3282696"/>
            <a:ext cx="3968783" cy="2957383"/>
          </a:xfrm>
        </p:spPr>
        <p:txBody>
          <a:bodyPr vert="horz" lIns="91440" tIns="45720" rIns="91440" bIns="45720" rtlCol="0" anchor="ctr">
            <a:normAutofit lnSpcReduction="10000"/>
          </a:bodyPr>
          <a:lstStyle/>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Digital Health and Care Wales (2022) stated they are the new “Special Health Authority” changing how healthcare services are provided.</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Working alongside all areas of care provisions, including: “health boards, primary care and social care” to provide the future generations with the best digital care available.</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The Wellbeing of future generations act (Wales) 2015.</a:t>
            </a:r>
          </a:p>
          <a:p>
            <a:pPr marL="342900" indent="-342900">
              <a:buFont typeface="Arial" panose="020B0604020202020204" pitchFamily="34" charset="0"/>
              <a:buChar char="•"/>
            </a:pPr>
            <a:r>
              <a:rPr lang="en-US" sz="1200" dirty="0">
                <a:latin typeface="Arial" panose="020B0604020202020204" pitchFamily="34" charset="0"/>
                <a:cs typeface="Arial" panose="020B0604020202020204" pitchFamily="34" charset="0"/>
              </a:rPr>
              <a:t>  Continuation of support for NHS employees, with up to date systems. Enabling the population of Wales to control their health needs. Going forward continuation of developing patient facing services.</a:t>
            </a:r>
          </a:p>
        </p:txBody>
      </p:sp>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636571D-2F23-A95F-40D4-760E2C33B694}"/>
              </a:ext>
            </a:extLst>
          </p:cNvPr>
          <p:cNvSpPr txBox="1"/>
          <p:nvPr/>
        </p:nvSpPr>
        <p:spPr>
          <a:xfrm>
            <a:off x="6788582" y="6458989"/>
            <a:ext cx="2920683" cy="369332"/>
          </a:xfrm>
          <a:prstGeom prst="rect">
            <a:avLst/>
          </a:prstGeom>
          <a:noFill/>
        </p:spPr>
        <p:txBody>
          <a:bodyPr wrap="square" rtlCol="0">
            <a:spAutoFit/>
          </a:bodyPr>
          <a:lstStyle/>
          <a:p>
            <a:r>
              <a:rPr lang="en-GB" dirty="0"/>
              <a:t>Image: </a:t>
            </a:r>
            <a:r>
              <a:rPr lang="en-GB" dirty="0" err="1"/>
              <a:t>Dymek</a:t>
            </a:r>
            <a:r>
              <a:rPr lang="en-GB" dirty="0"/>
              <a:t>, C (2022)</a:t>
            </a:r>
          </a:p>
        </p:txBody>
      </p:sp>
    </p:spTree>
    <p:extLst>
      <p:ext uri="{BB962C8B-B14F-4D97-AF65-F5344CB8AC3E}">
        <p14:creationId xmlns:p14="http://schemas.microsoft.com/office/powerpoint/2010/main" val="3400812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Slide Background">
            <a:extLst>
              <a:ext uri="{FF2B5EF4-FFF2-40B4-BE49-F238E27FC236}">
                <a16:creationId xmlns:a16="http://schemas.microsoft.com/office/drawing/2014/main" id="{8452FFB1-9B1F-4CA7-981E-ECF6DA0D0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7039532-BFD5-4BC4-B49C-5A5696964C90}"/>
              </a:ext>
            </a:extLst>
          </p:cNvPr>
          <p:cNvSpPr>
            <a:spLocks noGrp="1"/>
          </p:cNvSpPr>
          <p:nvPr>
            <p:ph type="title"/>
          </p:nvPr>
        </p:nvSpPr>
        <p:spPr>
          <a:xfrm>
            <a:off x="6735890" y="858982"/>
            <a:ext cx="4310743" cy="2129878"/>
          </a:xfrm>
        </p:spPr>
        <p:txBody>
          <a:bodyPr vert="horz" lIns="91440" tIns="45720" rIns="91440" bIns="45720" rtlCol="0" anchor="ctr">
            <a:normAutofit/>
          </a:bodyPr>
          <a:lstStyle/>
          <a:p>
            <a:r>
              <a:rPr lang="en-US" sz="4400"/>
              <a:t>Moving forward</a:t>
            </a:r>
          </a:p>
        </p:txBody>
      </p:sp>
      <p:sp useBgFill="1">
        <p:nvSpPr>
          <p:cNvPr id="25" name="Rectangle 24">
            <a:extLst>
              <a:ext uri="{FF2B5EF4-FFF2-40B4-BE49-F238E27FC236}">
                <a16:creationId xmlns:a16="http://schemas.microsoft.com/office/drawing/2014/main" id="{27F42CDF-174D-40A8-A28A-ED886E4FE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1652" cy="6858000"/>
          </a:xfrm>
          <a:prstGeom prst="rect">
            <a:avLst/>
          </a:prstGeom>
          <a:ln>
            <a:noFill/>
          </a:ln>
          <a:effectLst>
            <a:outerShdw blurRad="635000" dist="254000" dir="432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025FA5C-5C6D-D2BD-4AAE-4E28AA566C13}"/>
              </a:ext>
            </a:extLst>
          </p:cNvPr>
          <p:cNvSpPr>
            <a:spLocks noGrp="1"/>
          </p:cNvSpPr>
          <p:nvPr>
            <p:ph type="body" sz="half" idx="2"/>
          </p:nvPr>
        </p:nvSpPr>
        <p:spPr>
          <a:xfrm>
            <a:off x="6735890" y="2544413"/>
            <a:ext cx="4296697" cy="3467502"/>
          </a:xfrm>
        </p:spPr>
        <p:txBody>
          <a:bodyPr vert="horz" lIns="91440" tIns="45720" rIns="91440" bIns="45720" rtlCol="0">
            <a:normAutofit fontScale="92500"/>
          </a:bodyPr>
          <a:lstStyle/>
          <a:p>
            <a:pPr>
              <a:lnSpc>
                <a:spcPct val="100000"/>
              </a:lnSpc>
            </a:pPr>
            <a:r>
              <a:rPr lang="en-US" sz="1500" dirty="0"/>
              <a:t>Advertisement that helps explain what to do and how to use certain portals can help </a:t>
            </a:r>
            <a:r>
              <a:rPr lang="en-US" sz="1500" dirty="0" err="1"/>
              <a:t>i.e</a:t>
            </a:r>
            <a:r>
              <a:rPr lang="en-US" sz="1500" dirty="0"/>
              <a:t> TV or newspaper adverts that may target the older generation. Training for staff in care home settings or community care settings to use and enable them to explain to family members and patients what is available for them.</a:t>
            </a:r>
          </a:p>
          <a:p>
            <a:pPr>
              <a:lnSpc>
                <a:spcPct val="100000"/>
              </a:lnSpc>
            </a:pPr>
            <a:r>
              <a:rPr lang="en-US" sz="1500" dirty="0"/>
              <a:t>Wilson (et al, 2021) highlighted that without addressing barriers such as “knowledge, support and information provisions” the new systems would not work to its full potential.</a:t>
            </a:r>
          </a:p>
          <a:p>
            <a:pPr>
              <a:lnSpc>
                <a:spcPct val="100000"/>
              </a:lnSpc>
            </a:pPr>
            <a:r>
              <a:rPr lang="en-US" sz="1500" dirty="0"/>
              <a:t>Myers, </a:t>
            </a:r>
            <a:r>
              <a:rPr lang="en-US" sz="1500" dirty="0" err="1"/>
              <a:t>Freiden</a:t>
            </a:r>
            <a:r>
              <a:rPr lang="en-US" sz="1500" dirty="0"/>
              <a:t>, </a:t>
            </a:r>
            <a:r>
              <a:rPr lang="en-US" sz="1500" dirty="0" err="1"/>
              <a:t>Bherwani</a:t>
            </a:r>
            <a:r>
              <a:rPr lang="en-US" sz="1500" dirty="0"/>
              <a:t> and Henning (2011) have described how digital information can be maintained more safely than paper copies.</a:t>
            </a:r>
          </a:p>
          <a:p>
            <a:pPr>
              <a:lnSpc>
                <a:spcPct val="100000"/>
              </a:lnSpc>
            </a:pPr>
            <a:r>
              <a:rPr lang="en-US" sz="1500" dirty="0"/>
              <a:t>(Li et al, 2022)</a:t>
            </a:r>
          </a:p>
          <a:p>
            <a:pPr>
              <a:lnSpc>
                <a:spcPct val="100000"/>
              </a:lnSpc>
            </a:pPr>
            <a:endParaRPr lang="en-US" sz="1500" dirty="0"/>
          </a:p>
        </p:txBody>
      </p:sp>
      <p:cxnSp>
        <p:nvCxnSpPr>
          <p:cNvPr id="27" name="Straight Connector 2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Content Placeholder 17" descr="A picture containing person, computer&#10;&#10;Description automatically generated">
            <a:extLst>
              <a:ext uri="{FF2B5EF4-FFF2-40B4-BE49-F238E27FC236}">
                <a16:creationId xmlns:a16="http://schemas.microsoft.com/office/drawing/2014/main" id="{4F99C28B-2882-C2ED-8BE5-CDF63809B6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720" y="1357162"/>
            <a:ext cx="5749456" cy="3842552"/>
          </a:xfrm>
        </p:spPr>
      </p:pic>
    </p:spTree>
    <p:extLst>
      <p:ext uri="{BB962C8B-B14F-4D97-AF65-F5344CB8AC3E}">
        <p14:creationId xmlns:p14="http://schemas.microsoft.com/office/powerpoint/2010/main" val="2924299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73243D-CBEA-BEB5-AE45-E5D953506FFB}"/>
              </a:ext>
            </a:extLst>
          </p:cNvPr>
          <p:cNvSpPr txBox="1">
            <a:spLocks noGrp="1" noRot="1" noMove="1" noResize="1" noEditPoints="1" noAdjustHandles="1" noChangeArrowheads="1" noChangeShapeType="1"/>
          </p:cNvSpPr>
          <p:nvPr/>
        </p:nvSpPr>
        <p:spPr>
          <a:xfrm>
            <a:off x="572193" y="490451"/>
            <a:ext cx="11047614" cy="775596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r>
              <a:rPr lang="en-GB" sz="1200" b="0" i="0" dirty="0" err="1">
                <a:solidFill>
                  <a:srgbClr val="222222"/>
                </a:solidFill>
                <a:effectLst/>
                <a:latin typeface="Arial" panose="020B0604020202020204" pitchFamily="34" charset="0"/>
              </a:rPr>
              <a:t>Calnan</a:t>
            </a:r>
            <a:r>
              <a:rPr lang="en-GB" sz="1200" b="0" i="0" dirty="0">
                <a:solidFill>
                  <a:srgbClr val="222222"/>
                </a:solidFill>
                <a:effectLst/>
                <a:latin typeface="Arial" panose="020B0604020202020204" pitchFamily="34" charset="0"/>
              </a:rPr>
              <a:t>, M., Montaner, D. and Horne, R., 2005. How acceptable are innovative health-care technologies? A survey of public beliefs and attitudes in England and Wales. </a:t>
            </a:r>
            <a:r>
              <a:rPr lang="en-GB" sz="1200" b="0" i="1" dirty="0">
                <a:solidFill>
                  <a:srgbClr val="222222"/>
                </a:solidFill>
                <a:effectLst/>
                <a:latin typeface="Arial" panose="020B0604020202020204" pitchFamily="34" charset="0"/>
              </a:rPr>
              <a:t>Social Science &amp; Medicine</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60</a:t>
            </a:r>
            <a:r>
              <a:rPr lang="en-GB" sz="1200" b="0" i="0" dirty="0">
                <a:solidFill>
                  <a:srgbClr val="222222"/>
                </a:solidFill>
                <a:effectLst/>
                <a:latin typeface="Arial" panose="020B0604020202020204" pitchFamily="34" charset="0"/>
              </a:rPr>
              <a:t>(9), pp.1937-1948.</a:t>
            </a:r>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Cambridge University (2023) </a:t>
            </a:r>
            <a:r>
              <a:rPr lang="en-GB" sz="1200" i="1" dirty="0">
                <a:latin typeface="Arial" panose="020B0604020202020204" pitchFamily="34" charset="0"/>
                <a:cs typeface="Arial" panose="020B0604020202020204" pitchFamily="34" charset="0"/>
              </a:rPr>
              <a:t>Community. </a:t>
            </a:r>
            <a:r>
              <a:rPr lang="en-GB" sz="1200" dirty="0">
                <a:latin typeface="Arial" panose="020B0604020202020204" pitchFamily="34" charset="0"/>
                <a:cs typeface="Arial" panose="020B0604020202020204" pitchFamily="34" charset="0"/>
              </a:rPr>
              <a:t>Available at: https://dictionary.cambridge.org/dictionary/english/community (Accessed on 13th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Court thorn surgery (2023) </a:t>
            </a:r>
            <a:r>
              <a:rPr lang="en-GB" sz="1200" i="1" dirty="0">
                <a:latin typeface="Arial" panose="020B0604020202020204" pitchFamily="34" charset="0"/>
                <a:cs typeface="Arial" panose="020B0604020202020204" pitchFamily="34" charset="0"/>
              </a:rPr>
              <a:t>District nurses. </a:t>
            </a:r>
            <a:r>
              <a:rPr lang="en-GB" sz="1200" dirty="0">
                <a:latin typeface="Arial" panose="020B0604020202020204" pitchFamily="34" charset="0"/>
                <a:cs typeface="Arial" panose="020B0604020202020204" pitchFamily="34" charset="0"/>
              </a:rPr>
              <a:t>Available at: https://www.courtthornsurgery.co.uk/available-services/district-nurses/ (Accessed on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Digital health (2020) </a:t>
            </a:r>
            <a:r>
              <a:rPr lang="en-GB" sz="1200" i="1" dirty="0">
                <a:latin typeface="Arial" panose="020B0604020202020204" pitchFamily="34" charset="0"/>
                <a:cs typeface="Arial" panose="020B0604020202020204" pitchFamily="34" charset="0"/>
              </a:rPr>
              <a:t>New digital service ‘to allow every UK GP surgery to offer remote consults’. </a:t>
            </a:r>
            <a:r>
              <a:rPr lang="en-GB" sz="1200" dirty="0">
                <a:latin typeface="Arial" panose="020B0604020202020204" pitchFamily="34" charset="0"/>
                <a:cs typeface="Arial" panose="020B0604020202020204" pitchFamily="34" charset="0"/>
              </a:rPr>
              <a:t>Available at: https://www.digitalhealth.net/2020/04/new-digital-service-to-allow-every-uk-gp-surgery-to-offer-remote-consults/ (Accessed on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a:t>
            </a:r>
          </a:p>
          <a:p>
            <a:endParaRPr lang="en-GB" sz="1200" dirty="0">
              <a:latin typeface="Arial" panose="020B0604020202020204" pitchFamily="34" charset="0"/>
              <a:cs typeface="Arial" panose="020B0604020202020204" pitchFamily="34" charset="0"/>
            </a:endParaRPr>
          </a:p>
          <a:p>
            <a:r>
              <a:rPr lang="en-GB" sz="1200" b="0" i="0" dirty="0">
                <a:solidFill>
                  <a:srgbClr val="2E414F"/>
                </a:solidFill>
                <a:effectLst/>
                <a:latin typeface="Arial" panose="020B0604020202020204" pitchFamily="34" charset="0"/>
                <a:cs typeface="Arial" panose="020B0604020202020204" pitchFamily="34" charset="0"/>
              </a:rPr>
              <a:t>Ditchburn, J., &amp; Marshall, A. (2016). The Cumbria Rural Health Forum: initiating change and moving forward with technology. </a:t>
            </a:r>
            <a:r>
              <a:rPr lang="en-GB" sz="1200" b="0" i="1" dirty="0">
                <a:solidFill>
                  <a:srgbClr val="2E414F"/>
                </a:solidFill>
                <a:effectLst/>
                <a:latin typeface="Arial" panose="020B0604020202020204" pitchFamily="34" charset="0"/>
                <a:cs typeface="Arial" panose="020B0604020202020204" pitchFamily="34" charset="0"/>
              </a:rPr>
              <a:t>Rural and remote health, 16 2</a:t>
            </a:r>
            <a:r>
              <a:rPr lang="en-GB" sz="1200" b="0" i="0" dirty="0">
                <a:solidFill>
                  <a:srgbClr val="2E414F"/>
                </a:solidFill>
                <a:effectLst/>
                <a:latin typeface="Arial" panose="020B0604020202020204" pitchFamily="34" charset="0"/>
                <a:cs typeface="Arial" panose="020B0604020202020204" pitchFamily="34" charset="0"/>
              </a:rPr>
              <a:t>, 3738.</a:t>
            </a:r>
          </a:p>
          <a:p>
            <a:endParaRPr lang="en-GB" sz="1200" b="0" i="0" dirty="0">
              <a:solidFill>
                <a:srgbClr val="2E414F"/>
              </a:solidFill>
              <a:effectLst/>
              <a:latin typeface="Arial" panose="020B0604020202020204" pitchFamily="34" charset="0"/>
              <a:cs typeface="Arial" panose="020B0604020202020204" pitchFamily="34" charset="0"/>
            </a:endParaRPr>
          </a:p>
          <a:p>
            <a:r>
              <a:rPr lang="en-GB" sz="1200" dirty="0" err="1">
                <a:solidFill>
                  <a:srgbClr val="2E414F"/>
                </a:solidFill>
                <a:latin typeface="Arial" panose="020B0604020202020204" pitchFamily="34" charset="0"/>
                <a:cs typeface="Arial" panose="020B0604020202020204" pitchFamily="34" charset="0"/>
              </a:rPr>
              <a:t>Dymek</a:t>
            </a:r>
            <a:r>
              <a:rPr lang="en-GB" sz="1200" dirty="0">
                <a:solidFill>
                  <a:srgbClr val="2E414F"/>
                </a:solidFill>
                <a:latin typeface="Arial" panose="020B0604020202020204" pitchFamily="34" charset="0"/>
                <a:cs typeface="Arial" panose="020B0604020202020204" pitchFamily="34" charset="0"/>
              </a:rPr>
              <a:t>, C (2022) </a:t>
            </a:r>
            <a:r>
              <a:rPr lang="en-GB" sz="1200" i="1" dirty="0">
                <a:solidFill>
                  <a:srgbClr val="2E414F"/>
                </a:solidFill>
                <a:latin typeface="Arial" panose="020B0604020202020204" pitchFamily="34" charset="0"/>
                <a:cs typeface="Arial" panose="020B0604020202020204" pitchFamily="34" charset="0"/>
              </a:rPr>
              <a:t>Digital healthcare research: Directors corner. </a:t>
            </a:r>
            <a:r>
              <a:rPr lang="en-GB" sz="1200" dirty="0">
                <a:solidFill>
                  <a:srgbClr val="2E414F"/>
                </a:solidFill>
                <a:latin typeface="Arial" panose="020B0604020202020204" pitchFamily="34" charset="0"/>
                <a:cs typeface="Arial" panose="020B0604020202020204" pitchFamily="34" charset="0"/>
              </a:rPr>
              <a:t>Available at: https://digital.ahrq.gov/program-overview/directors-corner (Accessed on 20th March 2023).</a:t>
            </a:r>
          </a:p>
          <a:p>
            <a:endParaRPr lang="en-GB" sz="1200" b="0" i="1" dirty="0">
              <a:solidFill>
                <a:srgbClr val="2E414F"/>
              </a:solidFill>
              <a:effectLst/>
              <a:latin typeface="Arial" panose="020B0604020202020204" pitchFamily="34" charset="0"/>
              <a:cs typeface="Arial" panose="020B0604020202020204" pitchFamily="34" charset="0"/>
            </a:endParaRPr>
          </a:p>
          <a:p>
            <a:r>
              <a:rPr lang="en-GB" sz="1200" b="0" dirty="0">
                <a:solidFill>
                  <a:srgbClr val="2E414F"/>
                </a:solidFill>
                <a:effectLst/>
                <a:latin typeface="Arial" panose="020B0604020202020204" pitchFamily="34" charset="0"/>
                <a:cs typeface="Arial" panose="020B0604020202020204" pitchFamily="34" charset="0"/>
              </a:rPr>
              <a:t>Future Generations commissioner for Wales (2023) </a:t>
            </a:r>
            <a:r>
              <a:rPr lang="en-GB" sz="1200" b="0" i="1" dirty="0">
                <a:solidFill>
                  <a:srgbClr val="2E414F"/>
                </a:solidFill>
                <a:effectLst/>
                <a:latin typeface="Arial" panose="020B0604020202020204" pitchFamily="34" charset="0"/>
                <a:cs typeface="Arial" panose="020B0604020202020204" pitchFamily="34" charset="0"/>
              </a:rPr>
              <a:t>Wellbeing of future generations (Wales) act 2015. </a:t>
            </a:r>
            <a:r>
              <a:rPr lang="en-GB" sz="1200" b="0" dirty="0">
                <a:solidFill>
                  <a:srgbClr val="2E414F"/>
                </a:solidFill>
                <a:effectLst/>
                <a:latin typeface="Arial" panose="020B0604020202020204" pitchFamily="34" charset="0"/>
                <a:cs typeface="Arial" panose="020B0604020202020204" pitchFamily="34" charset="0"/>
              </a:rPr>
              <a:t>Available at: https://www.futuregenerations.wales/about-us/future-generations-act/ (Accessed on 21</a:t>
            </a:r>
            <a:r>
              <a:rPr lang="en-GB" sz="1200" b="0" baseline="30000" dirty="0">
                <a:solidFill>
                  <a:srgbClr val="2E414F"/>
                </a:solidFill>
                <a:effectLst/>
                <a:latin typeface="Arial" panose="020B0604020202020204" pitchFamily="34" charset="0"/>
                <a:cs typeface="Arial" panose="020B0604020202020204" pitchFamily="34" charset="0"/>
              </a:rPr>
              <a:t>st</a:t>
            </a:r>
            <a:r>
              <a:rPr lang="en-GB" sz="1200" b="0" dirty="0">
                <a:solidFill>
                  <a:srgbClr val="2E414F"/>
                </a:solidFill>
                <a:effectLst/>
                <a:latin typeface="Arial" panose="020B0604020202020204" pitchFamily="34" charset="0"/>
                <a:cs typeface="Arial" panose="020B0604020202020204" pitchFamily="34" charset="0"/>
              </a:rPr>
              <a:t> March 2023). </a:t>
            </a:r>
          </a:p>
          <a:p>
            <a:endParaRPr lang="en-GB" sz="1200" dirty="0">
              <a:solidFill>
                <a:srgbClr val="2E414F"/>
              </a:solidFill>
              <a:latin typeface="Arial" panose="020B0604020202020204" pitchFamily="34" charset="0"/>
              <a:cs typeface="Arial" panose="020B0604020202020204" pitchFamily="34" charset="0"/>
            </a:endParaRPr>
          </a:p>
          <a:p>
            <a:r>
              <a:rPr lang="en-GB" sz="1200" b="0" dirty="0">
                <a:solidFill>
                  <a:srgbClr val="2E414F"/>
                </a:solidFill>
                <a:effectLst/>
                <a:latin typeface="Arial" panose="020B0604020202020204" pitchFamily="34" charset="0"/>
                <a:cs typeface="Arial" panose="020B0604020202020204" pitchFamily="34" charset="0"/>
              </a:rPr>
              <a:t>Golborne medicine (2023) </a:t>
            </a:r>
            <a:r>
              <a:rPr lang="en-GB" sz="1200" b="0" i="1" dirty="0">
                <a:solidFill>
                  <a:srgbClr val="2E414F"/>
                </a:solidFill>
                <a:effectLst/>
                <a:latin typeface="Arial" panose="020B0604020202020204" pitchFamily="34" charset="0"/>
                <a:cs typeface="Arial" panose="020B0604020202020204" pitchFamily="34" charset="0"/>
              </a:rPr>
              <a:t>New technology for remote diagnosis at Golborne medical. </a:t>
            </a:r>
            <a:r>
              <a:rPr lang="en-GB" sz="1200" b="0" dirty="0">
                <a:solidFill>
                  <a:srgbClr val="2E414F"/>
                </a:solidFill>
                <a:effectLst/>
                <a:latin typeface="Arial" panose="020B0604020202020204" pitchFamily="34" charset="0"/>
                <a:cs typeface="Arial" panose="020B0604020202020204" pitchFamily="34" charset="0"/>
              </a:rPr>
              <a:t>Available at: https://www.golbornemedical.nhs.uk/new-technology-for-remote-diagnosis-at-golborne-medical/ (Accessed on 21</a:t>
            </a:r>
            <a:r>
              <a:rPr lang="en-GB" sz="1200" b="0" baseline="30000" dirty="0">
                <a:solidFill>
                  <a:srgbClr val="2E414F"/>
                </a:solidFill>
                <a:effectLst/>
                <a:latin typeface="Arial" panose="020B0604020202020204" pitchFamily="34" charset="0"/>
                <a:cs typeface="Arial" panose="020B0604020202020204" pitchFamily="34" charset="0"/>
              </a:rPr>
              <a:t>st</a:t>
            </a:r>
            <a:r>
              <a:rPr lang="en-GB" sz="1200" b="0" dirty="0">
                <a:solidFill>
                  <a:srgbClr val="2E414F"/>
                </a:solidFill>
                <a:effectLst/>
                <a:latin typeface="Arial" panose="020B0604020202020204" pitchFamily="34" charset="0"/>
                <a:cs typeface="Arial" panose="020B0604020202020204" pitchFamily="34" charset="0"/>
              </a:rPr>
              <a:t> March 2023).</a:t>
            </a:r>
          </a:p>
          <a:p>
            <a:endParaRPr lang="en-GB" sz="1200" dirty="0">
              <a:solidFill>
                <a:srgbClr val="2E414F"/>
              </a:solidFill>
              <a:latin typeface="Arial" panose="020B0604020202020204" pitchFamily="34" charset="0"/>
              <a:cs typeface="Arial" panose="020B0604020202020204" pitchFamily="34" charset="0"/>
            </a:endParaRPr>
          </a:p>
          <a:p>
            <a:r>
              <a:rPr lang="en-GB" sz="1200" b="0" dirty="0">
                <a:solidFill>
                  <a:srgbClr val="2E414F"/>
                </a:solidFill>
                <a:effectLst/>
                <a:latin typeface="Arial" panose="020B0604020202020204" pitchFamily="34" charset="0"/>
                <a:cs typeface="Arial" panose="020B0604020202020204" pitchFamily="34" charset="0"/>
              </a:rPr>
              <a:t>Gov.uk (2018) </a:t>
            </a:r>
            <a:r>
              <a:rPr lang="en-GB" sz="1200" b="0" i="1" dirty="0">
                <a:solidFill>
                  <a:srgbClr val="2E414F"/>
                </a:solidFill>
                <a:effectLst/>
                <a:latin typeface="Arial" panose="020B0604020202020204" pitchFamily="34" charset="0"/>
                <a:cs typeface="Arial" panose="020B0604020202020204" pitchFamily="34" charset="0"/>
              </a:rPr>
              <a:t>Data protection. </a:t>
            </a:r>
            <a:r>
              <a:rPr lang="en-GB" sz="1200" b="0" dirty="0">
                <a:solidFill>
                  <a:srgbClr val="2E414F"/>
                </a:solidFill>
                <a:effectLst/>
                <a:latin typeface="Arial" panose="020B0604020202020204" pitchFamily="34" charset="0"/>
                <a:cs typeface="Arial" panose="020B0604020202020204" pitchFamily="34" charset="0"/>
              </a:rPr>
              <a:t>Available at: https://www.gov.uk/data-protection (Accessed on 21st March 2023).</a:t>
            </a:r>
          </a:p>
          <a:p>
            <a:endParaRPr lang="en-GB" sz="1200" dirty="0">
              <a:solidFill>
                <a:srgbClr val="2E414F"/>
              </a:solidFill>
              <a:latin typeface="Arial" panose="020B0604020202020204" pitchFamily="34" charset="0"/>
              <a:cs typeface="Arial" panose="020B0604020202020204" pitchFamily="34" charset="0"/>
            </a:endParaRPr>
          </a:p>
          <a:p>
            <a:r>
              <a:rPr lang="en-GB" sz="1200" dirty="0" err="1">
                <a:solidFill>
                  <a:srgbClr val="2E414F"/>
                </a:solidFill>
                <a:latin typeface="Arial" panose="020B0604020202020204" pitchFamily="34" charset="0"/>
                <a:cs typeface="Arial" panose="020B0604020202020204" pitchFamily="34" charset="0"/>
              </a:rPr>
              <a:t>Gov.Wales</a:t>
            </a:r>
            <a:r>
              <a:rPr lang="en-GB" sz="1200" dirty="0">
                <a:solidFill>
                  <a:srgbClr val="2E414F"/>
                </a:solidFill>
                <a:latin typeface="Arial" panose="020B0604020202020204" pitchFamily="34" charset="0"/>
                <a:cs typeface="Arial" panose="020B0604020202020204" pitchFamily="34" charset="0"/>
              </a:rPr>
              <a:t> (2015) </a:t>
            </a:r>
            <a:r>
              <a:rPr lang="en-GB" sz="1200" i="1" dirty="0">
                <a:solidFill>
                  <a:srgbClr val="2E414F"/>
                </a:solidFill>
                <a:latin typeface="Arial" panose="020B0604020202020204" pitchFamily="34" charset="0"/>
                <a:cs typeface="Arial" panose="020B0604020202020204" pitchFamily="34" charset="0"/>
              </a:rPr>
              <a:t>Informed Health and Care: A Digital Health and Social Care strategy for Wales. </a:t>
            </a:r>
            <a:r>
              <a:rPr lang="en-GB" sz="1200" dirty="0">
                <a:solidFill>
                  <a:srgbClr val="2E414F"/>
                </a:solidFill>
                <a:latin typeface="Arial" panose="020B0604020202020204" pitchFamily="34" charset="0"/>
                <a:cs typeface="Arial" panose="020B0604020202020204" pitchFamily="34" charset="0"/>
              </a:rPr>
              <a:t>Available at: https://www.gov.wales/sites/default/files/publications/2019-03/informed-health-and-care-a-digital-health-and-social-care-strategy-for-wales.pdf (Accessed on 20th March 2023).</a:t>
            </a:r>
          </a:p>
          <a:p>
            <a:endParaRPr lang="en-GB" sz="1200" dirty="0">
              <a:solidFill>
                <a:srgbClr val="2E414F"/>
              </a:solidFill>
              <a:latin typeface="Arial" panose="020B0604020202020204" pitchFamily="34" charset="0"/>
              <a:cs typeface="Arial" panose="020B0604020202020204" pitchFamily="34" charset="0"/>
            </a:endParaRPr>
          </a:p>
          <a:p>
            <a:r>
              <a:rPr lang="en-GB" sz="1200" dirty="0" err="1">
                <a:solidFill>
                  <a:srgbClr val="2E414F"/>
                </a:solidFill>
                <a:latin typeface="Arial" panose="020B0604020202020204" pitchFamily="34" charset="0"/>
                <a:cs typeface="Arial" panose="020B0604020202020204" pitchFamily="34" charset="0"/>
              </a:rPr>
              <a:t>Gundaniya</a:t>
            </a:r>
            <a:r>
              <a:rPr lang="en-GB" sz="1200" dirty="0">
                <a:solidFill>
                  <a:srgbClr val="2E414F"/>
                </a:solidFill>
                <a:latin typeface="Arial" panose="020B0604020202020204" pitchFamily="34" charset="0"/>
                <a:cs typeface="Arial" panose="020B0604020202020204" pitchFamily="34" charset="0"/>
              </a:rPr>
              <a:t>, N,. 2022. </a:t>
            </a:r>
            <a:r>
              <a:rPr lang="en-GB" sz="1200" b="0" i="1" dirty="0">
                <a:solidFill>
                  <a:srgbClr val="000000"/>
                </a:solidFill>
                <a:effectLst/>
                <a:latin typeface="Arial" panose="020B0604020202020204" pitchFamily="34" charset="0"/>
                <a:cs typeface="Arial" panose="020B0604020202020204" pitchFamily="34" charset="0"/>
              </a:rPr>
              <a:t>Digital Transformation in Healthcare: Trends, Challenges &amp; Their Solutions</a:t>
            </a:r>
            <a:r>
              <a:rPr lang="en-GB" sz="1200" b="0" dirty="0">
                <a:solidFill>
                  <a:srgbClr val="000000"/>
                </a:solidFill>
                <a:effectLst/>
                <a:latin typeface="Arial" panose="020B0604020202020204" pitchFamily="34" charset="0"/>
                <a:cs typeface="Arial" panose="020B0604020202020204" pitchFamily="34" charset="0"/>
              </a:rPr>
              <a:t>. </a:t>
            </a:r>
            <a:r>
              <a:rPr lang="en-GB" sz="1200" dirty="0">
                <a:solidFill>
                  <a:srgbClr val="000000"/>
                </a:solidFill>
                <a:latin typeface="Arial" panose="020B0604020202020204" pitchFamily="34" charset="0"/>
                <a:cs typeface="Arial" panose="020B0604020202020204" pitchFamily="34" charset="0"/>
              </a:rPr>
              <a:t>Available at: https://www.peerbits.com/blog/digital-transformation-in-healthcare.html (Accessed on 21</a:t>
            </a:r>
            <a:r>
              <a:rPr lang="en-GB" sz="1200" baseline="30000" dirty="0">
                <a:solidFill>
                  <a:srgbClr val="000000"/>
                </a:solidFill>
                <a:latin typeface="Arial" panose="020B0604020202020204" pitchFamily="34" charset="0"/>
                <a:cs typeface="Arial" panose="020B0604020202020204" pitchFamily="34" charset="0"/>
              </a:rPr>
              <a:t>st</a:t>
            </a:r>
            <a:r>
              <a:rPr lang="en-GB" sz="1200" dirty="0">
                <a:solidFill>
                  <a:srgbClr val="000000"/>
                </a:solidFill>
                <a:latin typeface="Arial" panose="020B0604020202020204" pitchFamily="34" charset="0"/>
                <a:cs typeface="Arial" panose="020B0604020202020204" pitchFamily="34" charset="0"/>
              </a:rPr>
              <a:t> March 2023).</a:t>
            </a:r>
          </a:p>
          <a:p>
            <a:endParaRPr lang="en-GB" sz="1200" dirty="0">
              <a:solidFill>
                <a:srgbClr val="000000"/>
              </a:solidFill>
              <a:latin typeface="Arial" panose="020B0604020202020204" pitchFamily="34" charset="0"/>
              <a:cs typeface="Arial" panose="020B0604020202020204" pitchFamily="34" charset="0"/>
            </a:endParaRPr>
          </a:p>
          <a:p>
            <a:endParaRPr lang="en-GB" sz="1200" b="0" dirty="0">
              <a:solidFill>
                <a:srgbClr val="000000"/>
              </a:solidFill>
              <a:effectLst/>
              <a:latin typeface="Arial" panose="020B0604020202020204" pitchFamily="34" charset="0"/>
              <a:cs typeface="Arial" panose="020B0604020202020204" pitchFamily="34" charset="0"/>
            </a:endParaRPr>
          </a:p>
          <a:p>
            <a:endParaRPr lang="en-GB" sz="1200" dirty="0">
              <a:solidFill>
                <a:srgbClr val="2E414F"/>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8493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B8790A-0569-1751-10E8-42240C123D2C}"/>
              </a:ext>
            </a:extLst>
          </p:cNvPr>
          <p:cNvSpPr txBox="1"/>
          <p:nvPr/>
        </p:nvSpPr>
        <p:spPr>
          <a:xfrm>
            <a:off x="224443" y="66502"/>
            <a:ext cx="11305309" cy="7478970"/>
          </a:xfrm>
          <a:prstGeom prst="rect">
            <a:avLst/>
          </a:prstGeom>
          <a:noFill/>
        </p:spPr>
        <p:txBody>
          <a:bodyPr wrap="square">
            <a:spAutoFit/>
          </a:bodyPr>
          <a:lstStyle/>
          <a:p>
            <a:endParaRPr lang="en-GB" sz="1200" dirty="0">
              <a:latin typeface="Arial" panose="020B0604020202020204" pitchFamily="34" charset="0"/>
              <a:cs typeface="Arial" panose="020B0604020202020204" pitchFamily="34" charset="0"/>
            </a:endParaRPr>
          </a:p>
          <a:p>
            <a:r>
              <a:rPr lang="en-GB" sz="1200" dirty="0" err="1">
                <a:solidFill>
                  <a:srgbClr val="000000"/>
                </a:solidFill>
                <a:latin typeface="Arial" panose="020B0604020202020204" pitchFamily="34" charset="0"/>
                <a:cs typeface="Arial" panose="020B0604020202020204" pitchFamily="34" charset="0"/>
              </a:rPr>
              <a:t>Hamingson</a:t>
            </a:r>
            <a:r>
              <a:rPr lang="en-GB" sz="1200" dirty="0">
                <a:solidFill>
                  <a:srgbClr val="000000"/>
                </a:solidFill>
                <a:latin typeface="Arial" panose="020B0604020202020204" pitchFamily="34" charset="0"/>
                <a:cs typeface="Arial" panose="020B0604020202020204" pitchFamily="34" charset="0"/>
              </a:rPr>
              <a:t>, N,. (2023) </a:t>
            </a:r>
            <a:r>
              <a:rPr lang="en-GB" sz="1200" i="1" dirty="0">
                <a:solidFill>
                  <a:srgbClr val="2D2D2D"/>
                </a:solidFill>
                <a:effectLst/>
                <a:latin typeface="Arial" panose="020B0604020202020204" pitchFamily="34" charset="0"/>
                <a:cs typeface="Arial" panose="020B0604020202020204" pitchFamily="34" charset="0"/>
              </a:rPr>
              <a:t>Communication Technology and Inclusion Will Shape the Future of Remote Work. </a:t>
            </a:r>
            <a:r>
              <a:rPr lang="en-GB" sz="1200" dirty="0">
                <a:solidFill>
                  <a:srgbClr val="2D2D2D"/>
                </a:solidFill>
                <a:effectLst/>
                <a:latin typeface="Arial" panose="020B0604020202020204" pitchFamily="34" charset="0"/>
                <a:cs typeface="Arial" panose="020B0604020202020204" pitchFamily="34" charset="0"/>
              </a:rPr>
              <a:t>Available at: https://www.businessnewsdaily.com/8156-future-of-remote-work.html (Accessed on 22nd March 2023).</a:t>
            </a:r>
            <a:endParaRPr lang="en-GB" sz="1200" dirty="0">
              <a:solidFill>
                <a:srgbClr val="2E414F"/>
              </a:solidFill>
              <a:latin typeface="Arial" panose="020B0604020202020204" pitchFamily="34" charset="0"/>
              <a:cs typeface="Arial" panose="020B0604020202020204" pitchFamily="34" charset="0"/>
            </a:endParaRPr>
          </a:p>
          <a:p>
            <a:endParaRPr lang="en-GB" sz="1200" dirty="0">
              <a:solidFill>
                <a:srgbClr val="2E414F"/>
              </a:solidFill>
              <a:latin typeface="Arial" panose="020B0604020202020204" pitchFamily="34" charset="0"/>
              <a:cs typeface="Arial" panose="020B0604020202020204" pitchFamily="34" charset="0"/>
            </a:endParaRPr>
          </a:p>
          <a:p>
            <a:r>
              <a:rPr lang="en-GB" sz="1200" dirty="0">
                <a:solidFill>
                  <a:srgbClr val="2E414F"/>
                </a:solidFill>
                <a:latin typeface="Arial" panose="020B0604020202020204" pitchFamily="34" charset="0"/>
                <a:cs typeface="Arial" panose="020B0604020202020204" pitchFamily="34" charset="0"/>
              </a:rPr>
              <a:t>Health tech (2021) </a:t>
            </a:r>
            <a:r>
              <a:rPr lang="en-GB" sz="1200" i="1" dirty="0">
                <a:solidFill>
                  <a:srgbClr val="2E414F"/>
                </a:solidFill>
                <a:latin typeface="Arial" panose="020B0604020202020204" pitchFamily="34" charset="0"/>
                <a:cs typeface="Arial" panose="020B0604020202020204" pitchFamily="34" charset="0"/>
              </a:rPr>
              <a:t>Choosing an online </a:t>
            </a:r>
            <a:r>
              <a:rPr lang="en-GB" sz="1200" i="1" dirty="0" err="1">
                <a:solidFill>
                  <a:srgbClr val="2E414F"/>
                </a:solidFill>
                <a:latin typeface="Arial" panose="020B0604020202020204" pitchFamily="34" charset="0"/>
                <a:cs typeface="Arial" panose="020B0604020202020204" pitchFamily="34" charset="0"/>
              </a:rPr>
              <a:t>gp</a:t>
            </a:r>
            <a:r>
              <a:rPr lang="en-GB" sz="1200" i="1" dirty="0">
                <a:solidFill>
                  <a:srgbClr val="2E414F"/>
                </a:solidFill>
                <a:latin typeface="Arial" panose="020B0604020202020204" pitchFamily="34" charset="0"/>
                <a:cs typeface="Arial" panose="020B0604020202020204" pitchFamily="34" charset="0"/>
              </a:rPr>
              <a:t> consultation platform. </a:t>
            </a:r>
            <a:r>
              <a:rPr lang="en-GB" sz="1200" dirty="0">
                <a:solidFill>
                  <a:srgbClr val="2E414F"/>
                </a:solidFill>
                <a:latin typeface="Arial" panose="020B0604020202020204" pitchFamily="34" charset="0"/>
                <a:cs typeface="Arial" panose="020B0604020202020204" pitchFamily="34" charset="0"/>
              </a:rPr>
              <a:t>Available at: https://practicebusiness.co.uk/choosing-an-online-gp-consultation-platform-2 (Accessed on 14th March 2023).</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IGI Global (2004) </a:t>
            </a:r>
            <a:r>
              <a:rPr lang="en-GB" sz="1200" i="1" dirty="0">
                <a:latin typeface="Arial" panose="020B0604020202020204" pitchFamily="34" charset="0"/>
                <a:cs typeface="Arial" panose="020B0604020202020204" pitchFamily="34" charset="0"/>
              </a:rPr>
              <a:t>What is the digital era?. </a:t>
            </a:r>
            <a:r>
              <a:rPr lang="en-GB" sz="1200" dirty="0">
                <a:latin typeface="Arial" panose="020B0604020202020204" pitchFamily="34" charset="0"/>
                <a:cs typeface="Arial" panose="020B0604020202020204" pitchFamily="34" charset="0"/>
              </a:rPr>
              <a:t>Available at: https:www.igi-global.com/chapter/digital-era/29024#:~:text=The%20Digital%20Era%20is%20characterized,sustainability%20relies%20on%20knowledge%20turnover. (Accessed on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Institute for government (2020) </a:t>
            </a:r>
            <a:r>
              <a:rPr lang="en-GB" sz="1200" i="1" dirty="0">
                <a:latin typeface="Arial" panose="020B0604020202020204" pitchFamily="34" charset="0"/>
                <a:cs typeface="Arial" panose="020B0604020202020204" pitchFamily="34" charset="0"/>
              </a:rPr>
              <a:t>Coronavirus lockdown rules in each part of the UK. </a:t>
            </a:r>
            <a:r>
              <a:rPr lang="en-GB" sz="1200" dirty="0">
                <a:latin typeface="Arial" panose="020B0604020202020204" pitchFamily="34" charset="0"/>
                <a:cs typeface="Arial" panose="020B0604020202020204" pitchFamily="34" charset="0"/>
              </a:rPr>
              <a:t>Available at: https://www.instituteforgovernment.org.uk/article/explainer/coronavirus-lockdown-rules-each-part-uk (Accessed on 22nd March 2023).</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Kammerzelt</a:t>
            </a:r>
            <a:r>
              <a:rPr lang="en-GB" sz="1200" dirty="0">
                <a:latin typeface="Arial" panose="020B0604020202020204" pitchFamily="34" charset="0"/>
                <a:cs typeface="Arial" panose="020B0604020202020204" pitchFamily="34" charset="0"/>
              </a:rPr>
              <a:t>, A. (2021) </a:t>
            </a:r>
            <a:r>
              <a:rPr lang="en-GB" sz="1200" i="1" dirty="0">
                <a:latin typeface="Arial" panose="020B0604020202020204" pitchFamily="34" charset="0"/>
                <a:cs typeface="Arial" panose="020B0604020202020204" pitchFamily="34" charset="0"/>
              </a:rPr>
              <a:t>What is technology? And why is it so important for us in everyday life?. </a:t>
            </a:r>
            <a:r>
              <a:rPr lang="en-GB" sz="1200" dirty="0">
                <a:latin typeface="Arial" panose="020B0604020202020204" pitchFamily="34" charset="0"/>
                <a:cs typeface="Arial" panose="020B0604020202020204" pitchFamily="34" charset="0"/>
              </a:rPr>
              <a:t>Available at: https://www.voestalpine.com/blog/en/innovation-en/what-is-technology-and-why-is-it-so-important-for-us-in-everyday-life/ (Accessed on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 </a:t>
            </a:r>
          </a:p>
          <a:p>
            <a:endParaRPr lang="en-GB" sz="1200" dirty="0">
              <a:latin typeface="Arial" panose="020B0604020202020204" pitchFamily="34" charset="0"/>
              <a:cs typeface="Arial" panose="020B0604020202020204" pitchFamily="34" charset="0"/>
            </a:endParaRPr>
          </a:p>
          <a:p>
            <a:r>
              <a:rPr lang="en-GB" sz="1200" b="0" i="0" dirty="0">
                <a:solidFill>
                  <a:srgbClr val="222222"/>
                </a:solidFill>
                <a:effectLst/>
                <a:latin typeface="Arial" panose="020B0604020202020204" pitchFamily="34" charset="0"/>
              </a:rPr>
              <a:t>Li, E., </a:t>
            </a:r>
            <a:r>
              <a:rPr lang="en-GB" sz="1200" b="0" i="0" dirty="0" err="1">
                <a:solidFill>
                  <a:srgbClr val="222222"/>
                </a:solidFill>
                <a:effectLst/>
                <a:latin typeface="Arial" panose="020B0604020202020204" pitchFamily="34" charset="0"/>
              </a:rPr>
              <a:t>Tsopra</a:t>
            </a:r>
            <a:r>
              <a:rPr lang="en-GB" sz="1200" b="0" i="0" dirty="0">
                <a:solidFill>
                  <a:srgbClr val="222222"/>
                </a:solidFill>
                <a:effectLst/>
                <a:latin typeface="Arial" panose="020B0604020202020204" pitchFamily="34" charset="0"/>
              </a:rPr>
              <a:t>, R., Jimenez, G., Serafini, A., </a:t>
            </a:r>
            <a:r>
              <a:rPr lang="en-GB" sz="1200" b="0" i="0" dirty="0" err="1">
                <a:solidFill>
                  <a:srgbClr val="222222"/>
                </a:solidFill>
                <a:effectLst/>
                <a:latin typeface="Arial" panose="020B0604020202020204" pitchFamily="34" charset="0"/>
              </a:rPr>
              <a:t>Gusso</a:t>
            </a:r>
            <a:r>
              <a:rPr lang="en-GB" sz="1200" b="0" i="0" dirty="0">
                <a:solidFill>
                  <a:srgbClr val="222222"/>
                </a:solidFill>
                <a:effectLst/>
                <a:latin typeface="Arial" panose="020B0604020202020204" pitchFamily="34" charset="0"/>
              </a:rPr>
              <a:t>, G., </a:t>
            </a:r>
            <a:r>
              <a:rPr lang="en-GB" sz="1200" b="0" i="0" dirty="0" err="1">
                <a:solidFill>
                  <a:srgbClr val="222222"/>
                </a:solidFill>
                <a:effectLst/>
                <a:latin typeface="Arial" panose="020B0604020202020204" pitchFamily="34" charset="0"/>
              </a:rPr>
              <a:t>Lingner</a:t>
            </a:r>
            <a:r>
              <a:rPr lang="en-GB" sz="1200" b="0" i="0" dirty="0">
                <a:solidFill>
                  <a:srgbClr val="222222"/>
                </a:solidFill>
                <a:effectLst/>
                <a:latin typeface="Arial" panose="020B0604020202020204" pitchFamily="34" charset="0"/>
              </a:rPr>
              <a:t>, H., Fernandez, M.J., Irving, G., </a:t>
            </a:r>
            <a:r>
              <a:rPr lang="en-GB" sz="1200" b="0" i="0" dirty="0" err="1">
                <a:solidFill>
                  <a:srgbClr val="222222"/>
                </a:solidFill>
                <a:effectLst/>
                <a:latin typeface="Arial" panose="020B0604020202020204" pitchFamily="34" charset="0"/>
              </a:rPr>
              <a:t>Petek</a:t>
            </a:r>
            <a:r>
              <a:rPr lang="en-GB" sz="1200" b="0" i="0" dirty="0">
                <a:solidFill>
                  <a:srgbClr val="222222"/>
                </a:solidFill>
                <a:effectLst/>
                <a:latin typeface="Arial" panose="020B0604020202020204" pitchFamily="34" charset="0"/>
              </a:rPr>
              <a:t>, D., Hoffman, R. and </a:t>
            </a:r>
            <a:r>
              <a:rPr lang="en-GB" sz="1200" b="0" i="0" dirty="0" err="1">
                <a:solidFill>
                  <a:srgbClr val="222222"/>
                </a:solidFill>
                <a:effectLst/>
                <a:latin typeface="Arial" panose="020B0604020202020204" pitchFamily="34" charset="0"/>
              </a:rPr>
              <a:t>Lazic</a:t>
            </a:r>
            <a:r>
              <a:rPr lang="en-GB" sz="1200" b="0" i="0" dirty="0">
                <a:solidFill>
                  <a:srgbClr val="222222"/>
                </a:solidFill>
                <a:effectLst/>
                <a:latin typeface="Arial" panose="020B0604020202020204" pitchFamily="34" charset="0"/>
              </a:rPr>
              <a:t>, V., 2022. General practitioners’ perceptions of using virtual primary care during the COVID-19 pandemic: An international cross-sectional survey study. </a:t>
            </a:r>
            <a:r>
              <a:rPr lang="en-GB" sz="1200" b="0" i="1" dirty="0">
                <a:solidFill>
                  <a:srgbClr val="222222"/>
                </a:solidFill>
                <a:effectLst/>
                <a:latin typeface="Arial" panose="020B0604020202020204" pitchFamily="34" charset="0"/>
              </a:rPr>
              <a:t>PLOS Digital Health</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a:t>
            </a:r>
            <a:r>
              <a:rPr lang="en-GB" sz="1200" b="0" i="0" dirty="0">
                <a:solidFill>
                  <a:srgbClr val="222222"/>
                </a:solidFill>
                <a:effectLst/>
                <a:latin typeface="Arial" panose="020B0604020202020204" pitchFamily="34" charset="0"/>
              </a:rPr>
              <a:t>(5), p.e0000029.</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b="0" i="0" dirty="0">
                <a:solidFill>
                  <a:srgbClr val="222222"/>
                </a:solidFill>
                <a:effectLst/>
                <a:latin typeface="Arial" panose="020B0604020202020204" pitchFamily="34" charset="0"/>
              </a:rPr>
              <a:t>Myers, J., Frieden, T.R., </a:t>
            </a:r>
            <a:r>
              <a:rPr lang="en-GB" sz="1200" b="0" i="0" dirty="0" err="1">
                <a:solidFill>
                  <a:srgbClr val="222222"/>
                </a:solidFill>
                <a:effectLst/>
                <a:latin typeface="Arial" panose="020B0604020202020204" pitchFamily="34" charset="0"/>
              </a:rPr>
              <a:t>Bherwani</a:t>
            </a:r>
            <a:r>
              <a:rPr lang="en-GB" sz="1200" b="0" i="0" dirty="0">
                <a:solidFill>
                  <a:srgbClr val="222222"/>
                </a:solidFill>
                <a:effectLst/>
                <a:latin typeface="Arial" panose="020B0604020202020204" pitchFamily="34" charset="0"/>
              </a:rPr>
              <a:t>, K.M. and Henning, K.J., 2008. Ethics in public health research: privacy and public health at risk: public health confidentiality in the digital age. </a:t>
            </a:r>
            <a:r>
              <a:rPr lang="en-GB" sz="1200" b="0" i="1" dirty="0">
                <a:solidFill>
                  <a:srgbClr val="222222"/>
                </a:solidFill>
                <a:effectLst/>
                <a:latin typeface="Arial" panose="020B0604020202020204" pitchFamily="34" charset="0"/>
              </a:rPr>
              <a:t>American Journal of public health</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98</a:t>
            </a:r>
            <a:r>
              <a:rPr lang="en-GB" sz="1200" b="0" i="0" dirty="0">
                <a:solidFill>
                  <a:srgbClr val="222222"/>
                </a:solidFill>
                <a:effectLst/>
                <a:latin typeface="Arial" panose="020B0604020202020204" pitchFamily="34" charset="0"/>
              </a:rPr>
              <a:t>(5), pp.793-801.</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Wales Digital Health and Care Wales (2022) </a:t>
            </a:r>
            <a:r>
              <a:rPr lang="en-GB" sz="1200" i="1" dirty="0">
                <a:latin typeface="Arial" panose="020B0604020202020204" pitchFamily="34" charset="0"/>
                <a:cs typeface="Arial" panose="020B0604020202020204" pitchFamily="34" charset="0"/>
              </a:rPr>
              <a:t>Annual report 2021-2022. </a:t>
            </a:r>
            <a:r>
              <a:rPr lang="en-GB" sz="1200" dirty="0">
                <a:latin typeface="Arial" panose="020B0604020202020204" pitchFamily="34" charset="0"/>
                <a:cs typeface="Arial" panose="020B0604020202020204" pitchFamily="34" charset="0"/>
              </a:rPr>
              <a:t>Available at: https://senedd.cymru/media/o0vh1qsa/gen-ld15167-w.pdf (Accessed on 21st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Ponder (2020) </a:t>
            </a:r>
            <a:r>
              <a:rPr lang="en-GB" sz="1200" i="1" dirty="0">
                <a:latin typeface="Arial" panose="020B0604020202020204" pitchFamily="34" charset="0"/>
                <a:cs typeface="Arial" panose="020B0604020202020204" pitchFamily="34" charset="0"/>
              </a:rPr>
              <a:t>The best online extracurricular activities 2020. </a:t>
            </a:r>
            <a:r>
              <a:rPr lang="en-GB" sz="1200" dirty="0">
                <a:latin typeface="Arial" panose="020B0604020202020204" pitchFamily="34" charset="0"/>
                <a:cs typeface="Arial" panose="020B0604020202020204" pitchFamily="34" charset="0"/>
              </a:rPr>
              <a:t>Available at: https://www.pondercollege.com/blog/best-online-extracurricular-activities (Accessed on 21st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School of education (2020) </a:t>
            </a:r>
            <a:r>
              <a:rPr lang="en-GB" sz="1200" i="1" dirty="0">
                <a:latin typeface="Arial" panose="020B0604020202020204" pitchFamily="34" charset="0"/>
                <a:cs typeface="Arial" panose="020B0604020202020204" pitchFamily="34" charset="0"/>
              </a:rPr>
              <a:t>How important is technology in education? Benefits, challenges and impact on students. </a:t>
            </a:r>
            <a:r>
              <a:rPr lang="en-GB" sz="1200" dirty="0">
                <a:latin typeface="Arial" panose="020B0604020202020204" pitchFamily="34" charset="0"/>
                <a:cs typeface="Arial" panose="020B0604020202020204" pitchFamily="34" charset="0"/>
              </a:rPr>
              <a:t>Available at: https://soeonline.american.edu/blog/technology-in-education/ (Accessed on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7Start up (2022) </a:t>
            </a:r>
            <a:r>
              <a:rPr lang="en-GB" sz="1200" i="1" dirty="0">
                <a:latin typeface="Arial" panose="020B0604020202020204" pitchFamily="34" charset="0"/>
                <a:cs typeface="Arial" panose="020B0604020202020204" pitchFamily="34" charset="0"/>
              </a:rPr>
              <a:t>Advantages and disadvantages of  digital healthcare technology.  </a:t>
            </a:r>
            <a:r>
              <a:rPr lang="en-GB" sz="1200" dirty="0">
                <a:latin typeface="Arial" panose="020B0604020202020204" pitchFamily="34" charset="0"/>
                <a:cs typeface="Arial" panose="020B0604020202020204" pitchFamily="34" charset="0"/>
              </a:rPr>
              <a:t>Available at: https://www.7startup.vc/post/advantages-and-disadvantages-of-digital-healthcare-technology/ (Accessed on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Singh, S. (2022) </a:t>
            </a:r>
            <a:r>
              <a:rPr lang="en-GB" sz="1200" i="1" dirty="0">
                <a:latin typeface="Arial" panose="020B0604020202020204" pitchFamily="34" charset="0"/>
                <a:cs typeface="Arial" panose="020B0604020202020204" pitchFamily="34" charset="0"/>
              </a:rPr>
              <a:t>How digital transformation is driving innovation in the healthcare industry? </a:t>
            </a:r>
            <a:r>
              <a:rPr lang="en-GB" sz="1200" dirty="0">
                <a:latin typeface="Arial" panose="020B0604020202020204" pitchFamily="34" charset="0"/>
                <a:cs typeface="Arial" panose="020B0604020202020204" pitchFamily="34" charset="0"/>
              </a:rPr>
              <a:t>Available at: https://appinventiv.com/blog/digital-transformation-in-healthcare/ (Accessed on 19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8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37402A-19E6-2D6E-D0E4-5F7C7C4F57AD}"/>
              </a:ext>
            </a:extLst>
          </p:cNvPr>
          <p:cNvSpPr txBox="1"/>
          <p:nvPr/>
        </p:nvSpPr>
        <p:spPr>
          <a:xfrm>
            <a:off x="313267" y="194732"/>
            <a:ext cx="11150600" cy="2123658"/>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The Welsh NHS confederation (2020) </a:t>
            </a:r>
            <a:r>
              <a:rPr lang="en-GB" sz="1200" i="1" dirty="0">
                <a:latin typeface="Arial" panose="020B0604020202020204" pitchFamily="34" charset="0"/>
                <a:cs typeface="Arial" panose="020B0604020202020204" pitchFamily="34" charset="0"/>
              </a:rPr>
              <a:t>Transforming NHS Wales services through digital developments. </a:t>
            </a:r>
            <a:r>
              <a:rPr lang="en-GB" sz="1200" dirty="0">
                <a:latin typeface="Arial" panose="020B0604020202020204" pitchFamily="34" charset="0"/>
                <a:cs typeface="Arial" panose="020B0604020202020204" pitchFamily="34" charset="0"/>
              </a:rPr>
              <a:t>Available at: https://www.nhsconfed.org/system/files/media/Transforming-NHS-Wales-services-digital-developments_0.pdf (Accessed on 21st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University of Manchester (2023) </a:t>
            </a:r>
            <a:r>
              <a:rPr lang="en-GB" sz="1200" i="1" dirty="0">
                <a:latin typeface="Arial" panose="020B0604020202020204" pitchFamily="34" charset="0"/>
                <a:cs typeface="Arial" panose="020B0604020202020204" pitchFamily="34" charset="0"/>
              </a:rPr>
              <a:t> Digital health- using digital technologies for studying and improving health. </a:t>
            </a:r>
            <a:r>
              <a:rPr lang="en-GB" sz="1200" dirty="0">
                <a:latin typeface="Arial" panose="020B0604020202020204" pitchFamily="34" charset="0"/>
                <a:cs typeface="Arial" panose="020B0604020202020204" pitchFamily="34" charset="0"/>
              </a:rPr>
              <a:t>Available at: https://www.bmh.manchester.ac.uk/research/domains/digital-health/ (Accessed on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2023).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 Health Organisation (2023) </a:t>
            </a:r>
            <a:r>
              <a:rPr lang="en-GB" sz="1200" i="1" dirty="0">
                <a:latin typeface="Arial" panose="020B0604020202020204" pitchFamily="34" charset="0"/>
                <a:cs typeface="Arial" panose="020B0604020202020204" pitchFamily="34" charset="0"/>
              </a:rPr>
              <a:t>Coronavirus disease (Covid-19). </a:t>
            </a:r>
            <a:r>
              <a:rPr lang="en-GB" sz="1200" dirty="0">
                <a:latin typeface="Arial" panose="020B0604020202020204" pitchFamily="34" charset="0"/>
                <a:cs typeface="Arial" panose="020B0604020202020204" pitchFamily="34" charset="0"/>
              </a:rPr>
              <a:t>Available at: https://www.who.int/health-topics/coronavirus#tab=tab_1 (Accessed on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March 2023).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Wilson, J., </a:t>
            </a:r>
            <a:r>
              <a:rPr lang="en-GB" sz="1200" dirty="0" err="1">
                <a:latin typeface="Arial" panose="020B0604020202020204" pitchFamily="34" charset="0"/>
                <a:cs typeface="Arial" panose="020B0604020202020204" pitchFamily="34" charset="0"/>
              </a:rPr>
              <a:t>Heinsch</a:t>
            </a:r>
            <a:r>
              <a:rPr lang="en-GB" sz="1200" dirty="0">
                <a:latin typeface="Arial" panose="020B0604020202020204" pitchFamily="34" charset="0"/>
                <a:cs typeface="Arial" panose="020B0604020202020204" pitchFamily="34" charset="0"/>
              </a:rPr>
              <a:t>, M., Betts, D., Booth, D., &amp; Kay-Lambkin, F. (2021). Barriers and facilitators to the use of e-health by older adults: a scoping review. BMC public health, 21(1), 1556.</a:t>
            </a:r>
          </a:p>
        </p:txBody>
      </p:sp>
    </p:spTree>
    <p:extLst>
      <p:ext uri="{BB962C8B-B14F-4D97-AF65-F5344CB8AC3E}">
        <p14:creationId xmlns:p14="http://schemas.microsoft.com/office/powerpoint/2010/main" val="1644136535"/>
      </p:ext>
    </p:extLst>
  </p:cSld>
  <p:clrMapOvr>
    <a:masterClrMapping/>
  </p:clrMapOvr>
</p:sld>
</file>

<file path=ppt/theme/theme1.xml><?xml version="1.0" encoding="utf-8"?>
<a:theme xmlns:a="http://schemas.openxmlformats.org/drawingml/2006/main" name="BevelVTI">
  <a:themeElements>
    <a:clrScheme name="AnalogousFromDarkSeedLeftStep">
      <a:dk1>
        <a:srgbClr val="000000"/>
      </a:dk1>
      <a:lt1>
        <a:srgbClr val="FFFFFF"/>
      </a:lt1>
      <a:dk2>
        <a:srgbClr val="2F1B2F"/>
      </a:dk2>
      <a:lt2>
        <a:srgbClr val="F0F3F3"/>
      </a:lt2>
      <a:accent1>
        <a:srgbClr val="C34D5E"/>
      </a:accent1>
      <a:accent2>
        <a:srgbClr val="B13B7E"/>
      </a:accent2>
      <a:accent3>
        <a:srgbClr val="C34DC1"/>
      </a:accent3>
      <a:accent4>
        <a:srgbClr val="823BB1"/>
      </a:accent4>
      <a:accent5>
        <a:srgbClr val="634DC3"/>
      </a:accent5>
      <a:accent6>
        <a:srgbClr val="3B56B1"/>
      </a:accent6>
      <a:hlink>
        <a:srgbClr val="7D55C6"/>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emplate>Ion</Template>
  <TotalTime>12758</TotalTime>
  <Words>2064</Words>
  <Application>Microsoft Office PowerPoint</Application>
  <PresentationFormat>Widescreen</PresentationFormat>
  <Paragraphs>119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Bierstadt</vt:lpstr>
      <vt:lpstr>BevelVTI</vt:lpstr>
      <vt:lpstr>  Community care and development             Natalie Ford                               2007772  </vt:lpstr>
      <vt:lpstr>Definitions</vt:lpstr>
      <vt:lpstr>Technological advances</vt:lpstr>
      <vt:lpstr>Which communities utilise technology?</vt:lpstr>
      <vt:lpstr>Focus community</vt:lpstr>
      <vt:lpstr>How it started </vt:lpstr>
      <vt:lpstr>Out with the old, in with the new</vt:lpstr>
      <vt:lpstr>Advantages</vt:lpstr>
      <vt:lpstr>How can the advances in technology help within the healthcare community?</vt:lpstr>
      <vt:lpstr>Disadvantages and challenges of the use of technology in healthcare.</vt:lpstr>
      <vt:lpstr>Growth and maintenance</vt:lpstr>
      <vt:lpstr>Moving forward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Natalie Ford (2007772)</dc:creator>
  <cp:lastModifiedBy>Natalie Ford (2007772)</cp:lastModifiedBy>
  <cp:revision>109</cp:revision>
  <dcterms:created xsi:type="dcterms:W3CDTF">2023-03-13T19:48:36Z</dcterms:created>
  <dcterms:modified xsi:type="dcterms:W3CDTF">2023-03-28T10:07:05Z</dcterms:modified>
</cp:coreProperties>
</file>