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1"/>
  </p:sldMasterIdLst>
  <p:sldIdLst>
    <p:sldId id="266" r:id="rId2"/>
    <p:sldId id="267" r:id="rId3"/>
    <p:sldId id="268" r:id="rId4"/>
    <p:sldId id="269" r:id="rId5"/>
    <p:sldId id="270" r:id="rId6"/>
    <p:sldId id="256" r:id="rId7"/>
    <p:sldId id="257" r:id="rId8"/>
    <p:sldId id="258" r:id="rId9"/>
    <p:sldId id="259" r:id="rId10"/>
    <p:sldId id="271" r:id="rId11"/>
    <p:sldId id="261" r:id="rId12"/>
    <p:sldId id="274" r:id="rId13"/>
    <p:sldId id="262" r:id="rId14"/>
    <p:sldId id="265" r:id="rId15"/>
    <p:sldId id="263" r:id="rId16"/>
    <p:sldId id="264" r:id="rId17"/>
    <p:sldId id="273" r:id="rId18"/>
    <p:sldId id="26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34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476E60-F450-4720-875A-74240CBF191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6C5D5B7-B84D-4BA7-987E-DE6A5E368B91}">
      <dgm:prSet/>
      <dgm:spPr/>
      <dgm:t>
        <a:bodyPr/>
        <a:lstStyle/>
        <a:p>
          <a:r>
            <a:rPr lang="ro-RO"/>
            <a:t>Data Privacy</a:t>
          </a:r>
          <a:endParaRPr lang="en-US"/>
        </a:p>
      </dgm:t>
    </dgm:pt>
    <dgm:pt modelId="{ED873213-0725-48ED-86CD-E1EBCA56F29F}" type="parTrans" cxnId="{63AF07CC-4813-4790-ABD7-6FD1F4786BA2}">
      <dgm:prSet/>
      <dgm:spPr/>
      <dgm:t>
        <a:bodyPr/>
        <a:lstStyle/>
        <a:p>
          <a:endParaRPr lang="en-US"/>
        </a:p>
      </dgm:t>
    </dgm:pt>
    <dgm:pt modelId="{F625C772-4B62-4970-A5D7-F23CB9A93BC5}" type="sibTrans" cxnId="{63AF07CC-4813-4790-ABD7-6FD1F4786BA2}">
      <dgm:prSet/>
      <dgm:spPr/>
      <dgm:t>
        <a:bodyPr/>
        <a:lstStyle/>
        <a:p>
          <a:endParaRPr lang="en-US"/>
        </a:p>
      </dgm:t>
    </dgm:pt>
    <dgm:pt modelId="{4C113044-97D8-485E-BC27-4E1479ACC19E}">
      <dgm:prSet/>
      <dgm:spPr/>
      <dgm:t>
        <a:bodyPr/>
        <a:lstStyle/>
        <a:p>
          <a:r>
            <a:rPr lang="ro-RO"/>
            <a:t>Cybersecurity</a:t>
          </a:r>
          <a:endParaRPr lang="en-US"/>
        </a:p>
      </dgm:t>
    </dgm:pt>
    <dgm:pt modelId="{E862D4FE-142D-41A6-8499-0EE2ADF7B627}" type="parTrans" cxnId="{EC16F97C-F7BB-4457-94B7-8B834D65D3E5}">
      <dgm:prSet/>
      <dgm:spPr/>
      <dgm:t>
        <a:bodyPr/>
        <a:lstStyle/>
        <a:p>
          <a:endParaRPr lang="en-US"/>
        </a:p>
      </dgm:t>
    </dgm:pt>
    <dgm:pt modelId="{15C9AF2F-4BD2-4F89-A878-94C71D294D3B}" type="sibTrans" cxnId="{EC16F97C-F7BB-4457-94B7-8B834D65D3E5}">
      <dgm:prSet/>
      <dgm:spPr/>
      <dgm:t>
        <a:bodyPr/>
        <a:lstStyle/>
        <a:p>
          <a:endParaRPr lang="en-US"/>
        </a:p>
      </dgm:t>
    </dgm:pt>
    <dgm:pt modelId="{3FAAB546-E2B4-4CD3-8A71-10437328FEA4}">
      <dgm:prSet/>
      <dgm:spPr/>
      <dgm:t>
        <a:bodyPr/>
        <a:lstStyle/>
        <a:p>
          <a:r>
            <a:rPr lang="ro-RO"/>
            <a:t>Decision-making via AI</a:t>
          </a:r>
          <a:endParaRPr lang="en-US"/>
        </a:p>
      </dgm:t>
    </dgm:pt>
    <dgm:pt modelId="{678A6A83-EB1A-4E86-85A0-24859CECE2DD}" type="parTrans" cxnId="{14346BF1-BF4A-441B-A956-19A127D406DD}">
      <dgm:prSet/>
      <dgm:spPr/>
      <dgm:t>
        <a:bodyPr/>
        <a:lstStyle/>
        <a:p>
          <a:endParaRPr lang="en-US"/>
        </a:p>
      </dgm:t>
    </dgm:pt>
    <dgm:pt modelId="{A2B20D50-F5D3-46D8-B665-06A8E67BADF2}" type="sibTrans" cxnId="{14346BF1-BF4A-441B-A956-19A127D406DD}">
      <dgm:prSet/>
      <dgm:spPr/>
      <dgm:t>
        <a:bodyPr/>
        <a:lstStyle/>
        <a:p>
          <a:endParaRPr lang="en-US"/>
        </a:p>
      </dgm:t>
    </dgm:pt>
    <dgm:pt modelId="{523AB907-9FC4-4C59-AA1D-819994794199}">
      <dgm:prSet/>
      <dgm:spPr/>
      <dgm:t>
        <a:bodyPr/>
        <a:lstStyle/>
        <a:p>
          <a:r>
            <a:rPr lang="ro-RO"/>
            <a:t>Monitoring Employees</a:t>
          </a:r>
          <a:endParaRPr lang="en-US"/>
        </a:p>
      </dgm:t>
    </dgm:pt>
    <dgm:pt modelId="{2AA4510D-6B20-4B6C-A602-406675309DB9}" type="parTrans" cxnId="{DBF26C80-8EEF-4F45-87B7-8557D78EE5B7}">
      <dgm:prSet/>
      <dgm:spPr/>
      <dgm:t>
        <a:bodyPr/>
        <a:lstStyle/>
        <a:p>
          <a:endParaRPr lang="en-US"/>
        </a:p>
      </dgm:t>
    </dgm:pt>
    <dgm:pt modelId="{D41A6CE9-392A-4115-8C40-DC25287F4495}" type="sibTrans" cxnId="{DBF26C80-8EEF-4F45-87B7-8557D78EE5B7}">
      <dgm:prSet/>
      <dgm:spPr/>
      <dgm:t>
        <a:bodyPr/>
        <a:lstStyle/>
        <a:p>
          <a:endParaRPr lang="en-US"/>
        </a:p>
      </dgm:t>
    </dgm:pt>
    <dgm:pt modelId="{540890C8-64AA-4B77-AE5C-A50293184540}">
      <dgm:prSet/>
      <dgm:spPr/>
      <dgm:t>
        <a:bodyPr/>
        <a:lstStyle/>
        <a:p>
          <a:r>
            <a:rPr lang="ro-RO"/>
            <a:t>Bias and Discrimination</a:t>
          </a:r>
          <a:endParaRPr lang="en-US"/>
        </a:p>
      </dgm:t>
    </dgm:pt>
    <dgm:pt modelId="{52490C7C-D6D4-4616-AAFD-84442EE727AB}" type="parTrans" cxnId="{7752B6C3-C969-42D8-A28D-0A4BDA0B3F80}">
      <dgm:prSet/>
      <dgm:spPr/>
      <dgm:t>
        <a:bodyPr/>
        <a:lstStyle/>
        <a:p>
          <a:endParaRPr lang="en-US"/>
        </a:p>
      </dgm:t>
    </dgm:pt>
    <dgm:pt modelId="{C22589D7-BA77-4924-A15E-0BEF85CA937A}" type="sibTrans" cxnId="{7752B6C3-C969-42D8-A28D-0A4BDA0B3F80}">
      <dgm:prSet/>
      <dgm:spPr/>
      <dgm:t>
        <a:bodyPr/>
        <a:lstStyle/>
        <a:p>
          <a:endParaRPr lang="en-US"/>
        </a:p>
      </dgm:t>
    </dgm:pt>
    <dgm:pt modelId="{82BE0686-BF68-4FB0-9453-E530B460CAAA}" type="pres">
      <dgm:prSet presAssocID="{FB476E60-F450-4720-875A-74240CBF1912}" presName="diagram" presStyleCnt="0">
        <dgm:presLayoutVars>
          <dgm:dir/>
          <dgm:resizeHandles val="exact"/>
        </dgm:presLayoutVars>
      </dgm:prSet>
      <dgm:spPr/>
    </dgm:pt>
    <dgm:pt modelId="{C9FBF320-1BD4-4343-92AE-5FD92BC29767}" type="pres">
      <dgm:prSet presAssocID="{66C5D5B7-B84D-4BA7-987E-DE6A5E368B91}" presName="node" presStyleLbl="node1" presStyleIdx="0" presStyleCnt="5">
        <dgm:presLayoutVars>
          <dgm:bulletEnabled val="1"/>
        </dgm:presLayoutVars>
      </dgm:prSet>
      <dgm:spPr/>
    </dgm:pt>
    <dgm:pt modelId="{1A9002CE-09C8-4A66-A039-45199247E88E}" type="pres">
      <dgm:prSet presAssocID="{F625C772-4B62-4970-A5D7-F23CB9A93BC5}" presName="sibTrans" presStyleCnt="0"/>
      <dgm:spPr/>
    </dgm:pt>
    <dgm:pt modelId="{A7E259D4-B4E4-4C1A-98AD-3D13B0834BA7}" type="pres">
      <dgm:prSet presAssocID="{4C113044-97D8-485E-BC27-4E1479ACC19E}" presName="node" presStyleLbl="node1" presStyleIdx="1" presStyleCnt="5">
        <dgm:presLayoutVars>
          <dgm:bulletEnabled val="1"/>
        </dgm:presLayoutVars>
      </dgm:prSet>
      <dgm:spPr/>
    </dgm:pt>
    <dgm:pt modelId="{CCD8F551-6D51-4E28-A57A-3AD67DFAA254}" type="pres">
      <dgm:prSet presAssocID="{15C9AF2F-4BD2-4F89-A878-94C71D294D3B}" presName="sibTrans" presStyleCnt="0"/>
      <dgm:spPr/>
    </dgm:pt>
    <dgm:pt modelId="{1C6D1E4F-3A73-4889-9B77-DB681E38531D}" type="pres">
      <dgm:prSet presAssocID="{3FAAB546-E2B4-4CD3-8A71-10437328FEA4}" presName="node" presStyleLbl="node1" presStyleIdx="2" presStyleCnt="5">
        <dgm:presLayoutVars>
          <dgm:bulletEnabled val="1"/>
        </dgm:presLayoutVars>
      </dgm:prSet>
      <dgm:spPr/>
    </dgm:pt>
    <dgm:pt modelId="{90DAA36D-5757-4C32-A916-AB622FD035EB}" type="pres">
      <dgm:prSet presAssocID="{A2B20D50-F5D3-46D8-B665-06A8E67BADF2}" presName="sibTrans" presStyleCnt="0"/>
      <dgm:spPr/>
    </dgm:pt>
    <dgm:pt modelId="{8833829A-4827-40FD-B122-E4DC95B64F18}" type="pres">
      <dgm:prSet presAssocID="{523AB907-9FC4-4C59-AA1D-819994794199}" presName="node" presStyleLbl="node1" presStyleIdx="3" presStyleCnt="5">
        <dgm:presLayoutVars>
          <dgm:bulletEnabled val="1"/>
        </dgm:presLayoutVars>
      </dgm:prSet>
      <dgm:spPr/>
    </dgm:pt>
    <dgm:pt modelId="{A17B8303-7AC4-45E6-8972-E14A39275F8C}" type="pres">
      <dgm:prSet presAssocID="{D41A6CE9-392A-4115-8C40-DC25287F4495}" presName="sibTrans" presStyleCnt="0"/>
      <dgm:spPr/>
    </dgm:pt>
    <dgm:pt modelId="{15458B0D-C449-4028-8A0C-116756446880}" type="pres">
      <dgm:prSet presAssocID="{540890C8-64AA-4B77-AE5C-A50293184540}" presName="node" presStyleLbl="node1" presStyleIdx="4" presStyleCnt="5">
        <dgm:presLayoutVars>
          <dgm:bulletEnabled val="1"/>
        </dgm:presLayoutVars>
      </dgm:prSet>
      <dgm:spPr/>
    </dgm:pt>
  </dgm:ptLst>
  <dgm:cxnLst>
    <dgm:cxn modelId="{EAF10215-A9DD-4F2D-A708-123A0651401C}" type="presOf" srcId="{523AB907-9FC4-4C59-AA1D-819994794199}" destId="{8833829A-4827-40FD-B122-E4DC95B64F18}" srcOrd="0" destOrd="0" presId="urn:microsoft.com/office/officeart/2005/8/layout/default"/>
    <dgm:cxn modelId="{78A7B42D-8F5D-47E7-BEDC-CA75F9DE2A3B}" type="presOf" srcId="{540890C8-64AA-4B77-AE5C-A50293184540}" destId="{15458B0D-C449-4028-8A0C-116756446880}" srcOrd="0" destOrd="0" presId="urn:microsoft.com/office/officeart/2005/8/layout/default"/>
    <dgm:cxn modelId="{EC7DBA58-61BE-4FB8-A51D-71D276B878E9}" type="presOf" srcId="{66C5D5B7-B84D-4BA7-987E-DE6A5E368B91}" destId="{C9FBF320-1BD4-4343-92AE-5FD92BC29767}" srcOrd="0" destOrd="0" presId="urn:microsoft.com/office/officeart/2005/8/layout/default"/>
    <dgm:cxn modelId="{EC16F97C-F7BB-4457-94B7-8B834D65D3E5}" srcId="{FB476E60-F450-4720-875A-74240CBF1912}" destId="{4C113044-97D8-485E-BC27-4E1479ACC19E}" srcOrd="1" destOrd="0" parTransId="{E862D4FE-142D-41A6-8499-0EE2ADF7B627}" sibTransId="{15C9AF2F-4BD2-4F89-A878-94C71D294D3B}"/>
    <dgm:cxn modelId="{DBF26C80-8EEF-4F45-87B7-8557D78EE5B7}" srcId="{FB476E60-F450-4720-875A-74240CBF1912}" destId="{523AB907-9FC4-4C59-AA1D-819994794199}" srcOrd="3" destOrd="0" parTransId="{2AA4510D-6B20-4B6C-A602-406675309DB9}" sibTransId="{D41A6CE9-392A-4115-8C40-DC25287F4495}"/>
    <dgm:cxn modelId="{667C5486-95B0-4369-86AB-1D35FADA8A16}" type="presOf" srcId="{FB476E60-F450-4720-875A-74240CBF1912}" destId="{82BE0686-BF68-4FB0-9453-E530B460CAAA}" srcOrd="0" destOrd="0" presId="urn:microsoft.com/office/officeart/2005/8/layout/default"/>
    <dgm:cxn modelId="{EE0DEAA5-3B78-47BF-BE4D-2F9802949809}" type="presOf" srcId="{4C113044-97D8-485E-BC27-4E1479ACC19E}" destId="{A7E259D4-B4E4-4C1A-98AD-3D13B0834BA7}" srcOrd="0" destOrd="0" presId="urn:microsoft.com/office/officeart/2005/8/layout/default"/>
    <dgm:cxn modelId="{87B729BF-400F-47D6-902F-DAE1A236DF0D}" type="presOf" srcId="{3FAAB546-E2B4-4CD3-8A71-10437328FEA4}" destId="{1C6D1E4F-3A73-4889-9B77-DB681E38531D}" srcOrd="0" destOrd="0" presId="urn:microsoft.com/office/officeart/2005/8/layout/default"/>
    <dgm:cxn modelId="{7752B6C3-C969-42D8-A28D-0A4BDA0B3F80}" srcId="{FB476E60-F450-4720-875A-74240CBF1912}" destId="{540890C8-64AA-4B77-AE5C-A50293184540}" srcOrd="4" destOrd="0" parTransId="{52490C7C-D6D4-4616-AAFD-84442EE727AB}" sibTransId="{C22589D7-BA77-4924-A15E-0BEF85CA937A}"/>
    <dgm:cxn modelId="{63AF07CC-4813-4790-ABD7-6FD1F4786BA2}" srcId="{FB476E60-F450-4720-875A-74240CBF1912}" destId="{66C5D5B7-B84D-4BA7-987E-DE6A5E368B91}" srcOrd="0" destOrd="0" parTransId="{ED873213-0725-48ED-86CD-E1EBCA56F29F}" sibTransId="{F625C772-4B62-4970-A5D7-F23CB9A93BC5}"/>
    <dgm:cxn modelId="{14346BF1-BF4A-441B-A956-19A127D406DD}" srcId="{FB476E60-F450-4720-875A-74240CBF1912}" destId="{3FAAB546-E2B4-4CD3-8A71-10437328FEA4}" srcOrd="2" destOrd="0" parTransId="{678A6A83-EB1A-4E86-85A0-24859CECE2DD}" sibTransId="{A2B20D50-F5D3-46D8-B665-06A8E67BADF2}"/>
    <dgm:cxn modelId="{8DE51A97-A687-4244-AD27-F6A5A3C07212}" type="presParOf" srcId="{82BE0686-BF68-4FB0-9453-E530B460CAAA}" destId="{C9FBF320-1BD4-4343-92AE-5FD92BC29767}" srcOrd="0" destOrd="0" presId="urn:microsoft.com/office/officeart/2005/8/layout/default"/>
    <dgm:cxn modelId="{C4A186EA-71ED-4D1F-A0CC-E988A53FF124}" type="presParOf" srcId="{82BE0686-BF68-4FB0-9453-E530B460CAAA}" destId="{1A9002CE-09C8-4A66-A039-45199247E88E}" srcOrd="1" destOrd="0" presId="urn:microsoft.com/office/officeart/2005/8/layout/default"/>
    <dgm:cxn modelId="{7F54E944-AE75-421D-8FA0-32B037235B24}" type="presParOf" srcId="{82BE0686-BF68-4FB0-9453-E530B460CAAA}" destId="{A7E259D4-B4E4-4C1A-98AD-3D13B0834BA7}" srcOrd="2" destOrd="0" presId="urn:microsoft.com/office/officeart/2005/8/layout/default"/>
    <dgm:cxn modelId="{20A0F580-449C-425C-96FF-369D4E8D74D8}" type="presParOf" srcId="{82BE0686-BF68-4FB0-9453-E530B460CAAA}" destId="{CCD8F551-6D51-4E28-A57A-3AD67DFAA254}" srcOrd="3" destOrd="0" presId="urn:microsoft.com/office/officeart/2005/8/layout/default"/>
    <dgm:cxn modelId="{DC5A923C-0FE3-414D-A342-6A6FF87B07D4}" type="presParOf" srcId="{82BE0686-BF68-4FB0-9453-E530B460CAAA}" destId="{1C6D1E4F-3A73-4889-9B77-DB681E38531D}" srcOrd="4" destOrd="0" presId="urn:microsoft.com/office/officeart/2005/8/layout/default"/>
    <dgm:cxn modelId="{174449A3-07DD-4333-82E6-71151ED314F2}" type="presParOf" srcId="{82BE0686-BF68-4FB0-9453-E530B460CAAA}" destId="{90DAA36D-5757-4C32-A916-AB622FD035EB}" srcOrd="5" destOrd="0" presId="urn:microsoft.com/office/officeart/2005/8/layout/default"/>
    <dgm:cxn modelId="{C07EAA13-15A1-4AF4-8CB8-AF90A0CB70E8}" type="presParOf" srcId="{82BE0686-BF68-4FB0-9453-E530B460CAAA}" destId="{8833829A-4827-40FD-B122-E4DC95B64F18}" srcOrd="6" destOrd="0" presId="urn:microsoft.com/office/officeart/2005/8/layout/default"/>
    <dgm:cxn modelId="{F18C68A9-0A75-4B41-90ED-E8785C82DBD6}" type="presParOf" srcId="{82BE0686-BF68-4FB0-9453-E530B460CAAA}" destId="{A17B8303-7AC4-45E6-8972-E14A39275F8C}" srcOrd="7" destOrd="0" presId="urn:microsoft.com/office/officeart/2005/8/layout/default"/>
    <dgm:cxn modelId="{6BB67861-E8E9-4686-8B76-CE638A599483}" type="presParOf" srcId="{82BE0686-BF68-4FB0-9453-E530B460CAAA}" destId="{15458B0D-C449-4028-8A0C-11675644688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6BF19D-4B61-4754-BF71-946A33276A92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AF08299-584B-4BA0-A3A6-B357CAD84943}">
      <dgm:prSet/>
      <dgm:spPr/>
      <dgm:t>
        <a:bodyPr/>
        <a:lstStyle/>
        <a:p>
          <a:r>
            <a:rPr lang="en-US" b="1" u="sng"/>
            <a:t>AI Decision-Making and Employee Monitoring</a:t>
          </a:r>
          <a:endParaRPr lang="en-US"/>
        </a:p>
      </dgm:t>
    </dgm:pt>
    <dgm:pt modelId="{DFF746ED-F64A-4073-9DD0-226868444683}" type="parTrans" cxnId="{284C5C74-BC14-4350-BFB1-A9304F4C9CB2}">
      <dgm:prSet/>
      <dgm:spPr/>
      <dgm:t>
        <a:bodyPr/>
        <a:lstStyle/>
        <a:p>
          <a:endParaRPr lang="en-US"/>
        </a:p>
      </dgm:t>
    </dgm:pt>
    <dgm:pt modelId="{D59285A8-878B-453F-A03C-34E70A5A68D9}" type="sibTrans" cxnId="{284C5C74-BC14-4350-BFB1-A9304F4C9CB2}">
      <dgm:prSet/>
      <dgm:spPr/>
      <dgm:t>
        <a:bodyPr/>
        <a:lstStyle/>
        <a:p>
          <a:endParaRPr lang="en-US"/>
        </a:p>
      </dgm:t>
    </dgm:pt>
    <dgm:pt modelId="{05E16D15-2CF4-45A5-9FA4-6AFBB93B2F55}">
      <dgm:prSet/>
      <dgm:spPr/>
      <dgm:t>
        <a:bodyPr/>
        <a:lstStyle/>
        <a:p>
          <a:r>
            <a:rPr lang="ro-RO"/>
            <a:t>AI technology is used for recruiting people, dealing with customers, and in financial matters.</a:t>
          </a:r>
          <a:endParaRPr lang="en-US"/>
        </a:p>
      </dgm:t>
    </dgm:pt>
    <dgm:pt modelId="{E50E4F34-531B-4C50-A32D-23327921E527}" type="parTrans" cxnId="{8A230932-F526-49D1-8073-0F14DEBBF9A4}">
      <dgm:prSet/>
      <dgm:spPr/>
      <dgm:t>
        <a:bodyPr/>
        <a:lstStyle/>
        <a:p>
          <a:endParaRPr lang="en-US"/>
        </a:p>
      </dgm:t>
    </dgm:pt>
    <dgm:pt modelId="{9348B18B-E0B4-4635-A889-43241298ECAF}" type="sibTrans" cxnId="{8A230932-F526-49D1-8073-0F14DEBBF9A4}">
      <dgm:prSet/>
      <dgm:spPr/>
      <dgm:t>
        <a:bodyPr/>
        <a:lstStyle/>
        <a:p>
          <a:endParaRPr lang="en-US"/>
        </a:p>
      </dgm:t>
    </dgm:pt>
    <dgm:pt modelId="{AC3D7FA2-70D2-4674-AB33-53C7207E4133}">
      <dgm:prSet/>
      <dgm:spPr/>
      <dgm:t>
        <a:bodyPr/>
        <a:lstStyle/>
        <a:p>
          <a:r>
            <a:rPr lang="ro-RO"/>
            <a:t>Ethical issues include discrimination, unequal decision-making processes, and lack of transparency.</a:t>
          </a:r>
          <a:endParaRPr lang="en-US"/>
        </a:p>
      </dgm:t>
    </dgm:pt>
    <dgm:pt modelId="{87D31824-781D-4EC2-A9C9-32D18A539BF7}" type="parTrans" cxnId="{07992B35-D5B4-46C0-84F9-B5DC4022E2EA}">
      <dgm:prSet/>
      <dgm:spPr/>
      <dgm:t>
        <a:bodyPr/>
        <a:lstStyle/>
        <a:p>
          <a:endParaRPr lang="en-US"/>
        </a:p>
      </dgm:t>
    </dgm:pt>
    <dgm:pt modelId="{26D48A69-9563-4734-BC9C-899FBB891274}" type="sibTrans" cxnId="{07992B35-D5B4-46C0-84F9-B5DC4022E2EA}">
      <dgm:prSet/>
      <dgm:spPr/>
      <dgm:t>
        <a:bodyPr/>
        <a:lstStyle/>
        <a:p>
          <a:endParaRPr lang="en-US"/>
        </a:p>
      </dgm:t>
    </dgm:pt>
    <dgm:pt modelId="{CB0741C6-739B-405C-98BA-2A49D19836B9}">
      <dgm:prSet/>
      <dgm:spPr/>
      <dgm:t>
        <a:bodyPr/>
        <a:lstStyle/>
        <a:p>
          <a:r>
            <a:rPr lang="ro-RO"/>
            <a:t>Employee surveillance includes the monitoring of e-mails, internet activity, and employee productivity levels.</a:t>
          </a:r>
          <a:endParaRPr lang="en-US"/>
        </a:p>
      </dgm:t>
    </dgm:pt>
    <dgm:pt modelId="{F5D1D69D-B600-4EBA-9970-AD953EFB2420}" type="parTrans" cxnId="{2EEDAEDA-E21E-49A4-905E-C29AB8FB7DC2}">
      <dgm:prSet/>
      <dgm:spPr/>
      <dgm:t>
        <a:bodyPr/>
        <a:lstStyle/>
        <a:p>
          <a:endParaRPr lang="en-US"/>
        </a:p>
      </dgm:t>
    </dgm:pt>
    <dgm:pt modelId="{8D78030F-410A-49BF-94BB-EB82063F71B2}" type="sibTrans" cxnId="{2EEDAEDA-E21E-49A4-905E-C29AB8FB7DC2}">
      <dgm:prSet/>
      <dgm:spPr/>
      <dgm:t>
        <a:bodyPr/>
        <a:lstStyle/>
        <a:p>
          <a:endParaRPr lang="en-US"/>
        </a:p>
      </dgm:t>
    </dgm:pt>
    <dgm:pt modelId="{637FE427-935A-44E3-BB75-25898449B6CC}">
      <dgm:prSet/>
      <dgm:spPr/>
      <dgm:t>
        <a:bodyPr/>
        <a:lstStyle/>
        <a:p>
          <a:r>
            <a:rPr lang="ro-RO"/>
            <a:t>Overmonitoring may lead to a lack of trust between employees and invasion of their privacy.</a:t>
          </a:r>
          <a:endParaRPr lang="en-US"/>
        </a:p>
      </dgm:t>
    </dgm:pt>
    <dgm:pt modelId="{4E0BEDFE-682C-4DE9-83B6-A15F0A072922}" type="parTrans" cxnId="{02524DC9-9428-4DCE-B28D-4CC59BE19948}">
      <dgm:prSet/>
      <dgm:spPr/>
      <dgm:t>
        <a:bodyPr/>
        <a:lstStyle/>
        <a:p>
          <a:endParaRPr lang="en-US"/>
        </a:p>
      </dgm:t>
    </dgm:pt>
    <dgm:pt modelId="{63EA2D1D-72C6-4C73-8EF8-8E838396350E}" type="sibTrans" cxnId="{02524DC9-9428-4DCE-B28D-4CC59BE19948}">
      <dgm:prSet/>
      <dgm:spPr/>
      <dgm:t>
        <a:bodyPr/>
        <a:lstStyle/>
        <a:p>
          <a:endParaRPr lang="en-US"/>
        </a:p>
      </dgm:t>
    </dgm:pt>
    <dgm:pt modelId="{BB3BF7B3-B10D-4ECE-A64B-EF9F4A1E6839}" type="pres">
      <dgm:prSet presAssocID="{A36BF19D-4B61-4754-BF71-946A33276A92}" presName="linear" presStyleCnt="0">
        <dgm:presLayoutVars>
          <dgm:animLvl val="lvl"/>
          <dgm:resizeHandles val="exact"/>
        </dgm:presLayoutVars>
      </dgm:prSet>
      <dgm:spPr/>
    </dgm:pt>
    <dgm:pt modelId="{6D6029C2-32F5-4326-931F-62FCE85EF749}" type="pres">
      <dgm:prSet presAssocID="{CAF08299-584B-4BA0-A3A6-B357CAD84943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58772FFC-30E5-4A9F-B223-C15F45BA1F26}" type="pres">
      <dgm:prSet presAssocID="{CAF08299-584B-4BA0-A3A6-B357CAD8494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6C1CD03-ACE9-4CEC-8256-F5A2EA3AE24A}" type="presOf" srcId="{CB0741C6-739B-405C-98BA-2A49D19836B9}" destId="{58772FFC-30E5-4A9F-B223-C15F45BA1F26}" srcOrd="0" destOrd="2" presId="urn:microsoft.com/office/officeart/2005/8/layout/vList2"/>
    <dgm:cxn modelId="{7094E007-ECC6-4B85-BB5B-5F3DD705665E}" type="presOf" srcId="{A36BF19D-4B61-4754-BF71-946A33276A92}" destId="{BB3BF7B3-B10D-4ECE-A64B-EF9F4A1E6839}" srcOrd="0" destOrd="0" presId="urn:microsoft.com/office/officeart/2005/8/layout/vList2"/>
    <dgm:cxn modelId="{8AF35A2A-E5C7-4BCC-9AFF-FEAE7B5C288E}" type="presOf" srcId="{CAF08299-584B-4BA0-A3A6-B357CAD84943}" destId="{6D6029C2-32F5-4326-931F-62FCE85EF749}" srcOrd="0" destOrd="0" presId="urn:microsoft.com/office/officeart/2005/8/layout/vList2"/>
    <dgm:cxn modelId="{C5EE5431-574D-4DCD-8664-EC9092EFFD32}" type="presOf" srcId="{05E16D15-2CF4-45A5-9FA4-6AFBB93B2F55}" destId="{58772FFC-30E5-4A9F-B223-C15F45BA1F26}" srcOrd="0" destOrd="0" presId="urn:microsoft.com/office/officeart/2005/8/layout/vList2"/>
    <dgm:cxn modelId="{8A230932-F526-49D1-8073-0F14DEBBF9A4}" srcId="{CAF08299-584B-4BA0-A3A6-B357CAD84943}" destId="{05E16D15-2CF4-45A5-9FA4-6AFBB93B2F55}" srcOrd="0" destOrd="0" parTransId="{E50E4F34-531B-4C50-A32D-23327921E527}" sibTransId="{9348B18B-E0B4-4635-A889-43241298ECAF}"/>
    <dgm:cxn modelId="{07992B35-D5B4-46C0-84F9-B5DC4022E2EA}" srcId="{CAF08299-584B-4BA0-A3A6-B357CAD84943}" destId="{AC3D7FA2-70D2-4674-AB33-53C7207E4133}" srcOrd="1" destOrd="0" parTransId="{87D31824-781D-4EC2-A9C9-32D18A539BF7}" sibTransId="{26D48A69-9563-4734-BC9C-899FBB891274}"/>
    <dgm:cxn modelId="{34581240-59AC-4EF4-9235-A31D735F5204}" type="presOf" srcId="{637FE427-935A-44E3-BB75-25898449B6CC}" destId="{58772FFC-30E5-4A9F-B223-C15F45BA1F26}" srcOrd="0" destOrd="3" presId="urn:microsoft.com/office/officeart/2005/8/layout/vList2"/>
    <dgm:cxn modelId="{284C5C74-BC14-4350-BFB1-A9304F4C9CB2}" srcId="{A36BF19D-4B61-4754-BF71-946A33276A92}" destId="{CAF08299-584B-4BA0-A3A6-B357CAD84943}" srcOrd="0" destOrd="0" parTransId="{DFF746ED-F64A-4073-9DD0-226868444683}" sibTransId="{D59285A8-878B-453F-A03C-34E70A5A68D9}"/>
    <dgm:cxn modelId="{02524DC9-9428-4DCE-B28D-4CC59BE19948}" srcId="{CAF08299-584B-4BA0-A3A6-B357CAD84943}" destId="{637FE427-935A-44E3-BB75-25898449B6CC}" srcOrd="3" destOrd="0" parTransId="{4E0BEDFE-682C-4DE9-83B6-A15F0A072922}" sibTransId="{63EA2D1D-72C6-4C73-8EF8-8E838396350E}"/>
    <dgm:cxn modelId="{886EC3D9-C0F5-4378-9F43-60F515CE3305}" type="presOf" srcId="{AC3D7FA2-70D2-4674-AB33-53C7207E4133}" destId="{58772FFC-30E5-4A9F-B223-C15F45BA1F26}" srcOrd="0" destOrd="1" presId="urn:microsoft.com/office/officeart/2005/8/layout/vList2"/>
    <dgm:cxn modelId="{2EEDAEDA-E21E-49A4-905E-C29AB8FB7DC2}" srcId="{CAF08299-584B-4BA0-A3A6-B357CAD84943}" destId="{CB0741C6-739B-405C-98BA-2A49D19836B9}" srcOrd="2" destOrd="0" parTransId="{F5D1D69D-B600-4EBA-9970-AD953EFB2420}" sibTransId="{8D78030F-410A-49BF-94BB-EB82063F71B2}"/>
    <dgm:cxn modelId="{43EE0045-1F13-41BF-ABC7-9C06F1495784}" type="presParOf" srcId="{BB3BF7B3-B10D-4ECE-A64B-EF9F4A1E6839}" destId="{6D6029C2-32F5-4326-931F-62FCE85EF749}" srcOrd="0" destOrd="0" presId="urn:microsoft.com/office/officeart/2005/8/layout/vList2"/>
    <dgm:cxn modelId="{727DAA5D-0B8C-42C4-913A-51F27DAD901A}" type="presParOf" srcId="{BB3BF7B3-B10D-4ECE-A64B-EF9F4A1E6839}" destId="{58772FFC-30E5-4A9F-B223-C15F45BA1F26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FBF320-1BD4-4343-92AE-5FD92BC29767}">
      <dsp:nvSpPr>
        <dsp:cNvPr id="0" name=""/>
        <dsp:cNvSpPr/>
      </dsp:nvSpPr>
      <dsp:spPr>
        <a:xfrm>
          <a:off x="242948" y="697"/>
          <a:ext cx="2249664" cy="13497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/>
            <a:t>Data Privacy</a:t>
          </a:r>
          <a:endParaRPr lang="en-US" sz="2500" kern="1200"/>
        </a:p>
      </dsp:txBody>
      <dsp:txXfrm>
        <a:off x="242948" y="697"/>
        <a:ext cx="2249664" cy="1349798"/>
      </dsp:txXfrm>
    </dsp:sp>
    <dsp:sp modelId="{A7E259D4-B4E4-4C1A-98AD-3D13B0834BA7}">
      <dsp:nvSpPr>
        <dsp:cNvPr id="0" name=""/>
        <dsp:cNvSpPr/>
      </dsp:nvSpPr>
      <dsp:spPr>
        <a:xfrm>
          <a:off x="2717580" y="697"/>
          <a:ext cx="2249664" cy="134979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/>
            <a:t>Cybersecurity</a:t>
          </a:r>
          <a:endParaRPr lang="en-US" sz="2500" kern="1200"/>
        </a:p>
      </dsp:txBody>
      <dsp:txXfrm>
        <a:off x="2717580" y="697"/>
        <a:ext cx="2249664" cy="1349798"/>
      </dsp:txXfrm>
    </dsp:sp>
    <dsp:sp modelId="{1C6D1E4F-3A73-4889-9B77-DB681E38531D}">
      <dsp:nvSpPr>
        <dsp:cNvPr id="0" name=""/>
        <dsp:cNvSpPr/>
      </dsp:nvSpPr>
      <dsp:spPr>
        <a:xfrm>
          <a:off x="5192211" y="697"/>
          <a:ext cx="2249664" cy="134979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/>
            <a:t>Decision-making via AI</a:t>
          </a:r>
          <a:endParaRPr lang="en-US" sz="2500" kern="1200"/>
        </a:p>
      </dsp:txBody>
      <dsp:txXfrm>
        <a:off x="5192211" y="697"/>
        <a:ext cx="2249664" cy="1349798"/>
      </dsp:txXfrm>
    </dsp:sp>
    <dsp:sp modelId="{8833829A-4827-40FD-B122-E4DC95B64F18}">
      <dsp:nvSpPr>
        <dsp:cNvPr id="0" name=""/>
        <dsp:cNvSpPr/>
      </dsp:nvSpPr>
      <dsp:spPr>
        <a:xfrm>
          <a:off x="7666843" y="697"/>
          <a:ext cx="2249664" cy="134979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/>
            <a:t>Monitoring Employees</a:t>
          </a:r>
          <a:endParaRPr lang="en-US" sz="2500" kern="1200"/>
        </a:p>
      </dsp:txBody>
      <dsp:txXfrm>
        <a:off x="7666843" y="697"/>
        <a:ext cx="2249664" cy="1349798"/>
      </dsp:txXfrm>
    </dsp:sp>
    <dsp:sp modelId="{15458B0D-C449-4028-8A0C-116756446880}">
      <dsp:nvSpPr>
        <dsp:cNvPr id="0" name=""/>
        <dsp:cNvSpPr/>
      </dsp:nvSpPr>
      <dsp:spPr>
        <a:xfrm>
          <a:off x="3954896" y="1575462"/>
          <a:ext cx="2249664" cy="134979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/>
            <a:t>Bias and Discrimination</a:t>
          </a:r>
          <a:endParaRPr lang="en-US" sz="2500" kern="1200"/>
        </a:p>
      </dsp:txBody>
      <dsp:txXfrm>
        <a:off x="3954896" y="1575462"/>
        <a:ext cx="2249664" cy="13497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6029C2-32F5-4326-931F-62FCE85EF749}">
      <dsp:nvSpPr>
        <dsp:cNvPr id="0" name=""/>
        <dsp:cNvSpPr/>
      </dsp:nvSpPr>
      <dsp:spPr>
        <a:xfrm>
          <a:off x="0" y="28445"/>
          <a:ext cx="6611988" cy="119690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u="sng" kern="1200"/>
            <a:t>AI Decision-Making and Employee Monitoring</a:t>
          </a:r>
          <a:endParaRPr lang="en-US" sz="3100" kern="1200"/>
        </a:p>
      </dsp:txBody>
      <dsp:txXfrm>
        <a:off x="58428" y="86873"/>
        <a:ext cx="6495132" cy="1080053"/>
      </dsp:txXfrm>
    </dsp:sp>
    <dsp:sp modelId="{58772FFC-30E5-4A9F-B223-C15F45BA1F26}">
      <dsp:nvSpPr>
        <dsp:cNvPr id="0" name=""/>
        <dsp:cNvSpPr/>
      </dsp:nvSpPr>
      <dsp:spPr>
        <a:xfrm>
          <a:off x="0" y="1225354"/>
          <a:ext cx="6611988" cy="4106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931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2400" kern="1200"/>
            <a:t>AI technology is used for recruiting people, dealing with customers, and in financial matters.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2400" kern="1200"/>
            <a:t>Ethical issues include discrimination, unequal decision-making processes, and lack of transparency.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2400" kern="1200"/>
            <a:t>Employee surveillance includes the monitoring of e-mails, internet activity, and employee productivity levels.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2400" kern="1200"/>
            <a:t>Overmonitoring may lead to a lack of trust between employees and invasion of their privacy.</a:t>
          </a:r>
          <a:endParaRPr lang="en-US" sz="2400" kern="1200"/>
        </a:p>
      </dsp:txBody>
      <dsp:txXfrm>
        <a:off x="0" y="1225354"/>
        <a:ext cx="6611988" cy="41068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069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643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860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004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885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318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245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168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439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958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7876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1" r:id="rId6"/>
    <p:sldLayoutId id="2147483747" r:id="rId7"/>
    <p:sldLayoutId id="2147483748" r:id="rId8"/>
    <p:sldLayoutId id="2147483749" r:id="rId9"/>
    <p:sldLayoutId id="2147483750" r:id="rId10"/>
    <p:sldLayoutId id="214748375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0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BD8E0-3464-9907-7A36-29EE4DD59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937" y="896321"/>
            <a:ext cx="10826963" cy="5065567"/>
          </a:xfrm>
          <a:custGeom>
            <a:avLst/>
            <a:gdLst>
              <a:gd name="csX0" fmla="*/ 0 w 10826963"/>
              <a:gd name="csY0" fmla="*/ 0 h 5065567"/>
              <a:gd name="csX1" fmla="*/ 245031 w 10826963"/>
              <a:gd name="csY1" fmla="*/ 0 h 5065567"/>
              <a:gd name="csX2" fmla="*/ 1031411 w 10826963"/>
              <a:gd name="csY2" fmla="*/ 0 h 5065567"/>
              <a:gd name="csX3" fmla="*/ 1276442 w 10826963"/>
              <a:gd name="csY3" fmla="*/ 0 h 5065567"/>
              <a:gd name="csX4" fmla="*/ 2062821 w 10826963"/>
              <a:gd name="csY4" fmla="*/ 0 h 5065567"/>
              <a:gd name="csX5" fmla="*/ 2632662 w 10826963"/>
              <a:gd name="csY5" fmla="*/ 0 h 5065567"/>
              <a:gd name="csX6" fmla="*/ 2985962 w 10826963"/>
              <a:gd name="csY6" fmla="*/ 0 h 5065567"/>
              <a:gd name="csX7" fmla="*/ 3339263 w 10826963"/>
              <a:gd name="csY7" fmla="*/ 0 h 5065567"/>
              <a:gd name="csX8" fmla="*/ 3692564 w 10826963"/>
              <a:gd name="csY8" fmla="*/ 0 h 5065567"/>
              <a:gd name="csX9" fmla="*/ 3937595 w 10826963"/>
              <a:gd name="csY9" fmla="*/ 0 h 5065567"/>
              <a:gd name="csX10" fmla="*/ 4182627 w 10826963"/>
              <a:gd name="csY10" fmla="*/ 0 h 5065567"/>
              <a:gd name="csX11" fmla="*/ 4644197 w 10826963"/>
              <a:gd name="csY11" fmla="*/ 0 h 5065567"/>
              <a:gd name="csX12" fmla="*/ 4889229 w 10826963"/>
              <a:gd name="csY12" fmla="*/ 0 h 5065567"/>
              <a:gd name="csX13" fmla="*/ 5567338 w 10826963"/>
              <a:gd name="csY13" fmla="*/ 0 h 5065567"/>
              <a:gd name="csX14" fmla="*/ 6137179 w 10826963"/>
              <a:gd name="csY14" fmla="*/ 0 h 5065567"/>
              <a:gd name="csX15" fmla="*/ 6598749 w 10826963"/>
              <a:gd name="csY15" fmla="*/ 0 h 5065567"/>
              <a:gd name="csX16" fmla="*/ 6843780 w 10826963"/>
              <a:gd name="csY16" fmla="*/ 0 h 5065567"/>
              <a:gd name="csX17" fmla="*/ 7305351 w 10826963"/>
              <a:gd name="csY17" fmla="*/ 0 h 5065567"/>
              <a:gd name="csX18" fmla="*/ 8091730 w 10826963"/>
              <a:gd name="csY18" fmla="*/ 0 h 5065567"/>
              <a:gd name="csX19" fmla="*/ 8769840 w 10826963"/>
              <a:gd name="csY19" fmla="*/ 0 h 5065567"/>
              <a:gd name="csX20" fmla="*/ 9014871 w 10826963"/>
              <a:gd name="csY20" fmla="*/ 0 h 5065567"/>
              <a:gd name="csX21" fmla="*/ 9259903 w 10826963"/>
              <a:gd name="csY21" fmla="*/ 0 h 5065567"/>
              <a:gd name="csX22" fmla="*/ 10046282 w 10826963"/>
              <a:gd name="csY22" fmla="*/ 0 h 5065567"/>
              <a:gd name="csX23" fmla="*/ 10826963 w 10826963"/>
              <a:gd name="csY23" fmla="*/ 0 h 5065567"/>
              <a:gd name="csX24" fmla="*/ 10826963 w 10826963"/>
              <a:gd name="csY24" fmla="*/ 664152 h 5065567"/>
              <a:gd name="csX25" fmla="*/ 10826963 w 10826963"/>
              <a:gd name="csY25" fmla="*/ 1125682 h 5065567"/>
              <a:gd name="csX26" fmla="*/ 10826963 w 10826963"/>
              <a:gd name="csY26" fmla="*/ 1536555 h 5065567"/>
              <a:gd name="csX27" fmla="*/ 10826963 w 10826963"/>
              <a:gd name="csY27" fmla="*/ 2200707 h 5065567"/>
              <a:gd name="csX28" fmla="*/ 10826963 w 10826963"/>
              <a:gd name="csY28" fmla="*/ 2814204 h 5065567"/>
              <a:gd name="csX29" fmla="*/ 10826963 w 10826963"/>
              <a:gd name="csY29" fmla="*/ 3326389 h 5065567"/>
              <a:gd name="csX30" fmla="*/ 10826963 w 10826963"/>
              <a:gd name="csY30" fmla="*/ 3787918 h 5065567"/>
              <a:gd name="csX31" fmla="*/ 10826963 w 10826963"/>
              <a:gd name="csY31" fmla="*/ 4300104 h 5065567"/>
              <a:gd name="csX32" fmla="*/ 10826963 w 10826963"/>
              <a:gd name="csY32" fmla="*/ 5065567 h 5065567"/>
              <a:gd name="csX33" fmla="*/ 10040584 w 10826963"/>
              <a:gd name="csY33" fmla="*/ 5065567 h 5065567"/>
              <a:gd name="csX34" fmla="*/ 9470743 w 10826963"/>
              <a:gd name="csY34" fmla="*/ 5065567 h 5065567"/>
              <a:gd name="csX35" fmla="*/ 9009173 w 10826963"/>
              <a:gd name="csY35" fmla="*/ 5065567 h 5065567"/>
              <a:gd name="csX36" fmla="*/ 8439333 w 10826963"/>
              <a:gd name="csY36" fmla="*/ 5065567 h 5065567"/>
              <a:gd name="csX37" fmla="*/ 7977762 w 10826963"/>
              <a:gd name="csY37" fmla="*/ 5065567 h 5065567"/>
              <a:gd name="csX38" fmla="*/ 7624461 w 10826963"/>
              <a:gd name="csY38" fmla="*/ 5065567 h 5065567"/>
              <a:gd name="csX39" fmla="*/ 7379430 w 10826963"/>
              <a:gd name="csY39" fmla="*/ 5065567 h 5065567"/>
              <a:gd name="csX40" fmla="*/ 6917860 w 10826963"/>
              <a:gd name="csY40" fmla="*/ 5065567 h 5065567"/>
              <a:gd name="csX41" fmla="*/ 6456289 w 10826963"/>
              <a:gd name="csY41" fmla="*/ 5065567 h 5065567"/>
              <a:gd name="csX42" fmla="*/ 5669910 w 10826963"/>
              <a:gd name="csY42" fmla="*/ 5065567 h 5065567"/>
              <a:gd name="csX43" fmla="*/ 4991800 w 10826963"/>
              <a:gd name="csY43" fmla="*/ 5065567 h 5065567"/>
              <a:gd name="csX44" fmla="*/ 4638499 w 10826963"/>
              <a:gd name="csY44" fmla="*/ 5065567 h 5065567"/>
              <a:gd name="csX45" fmla="*/ 4176928 w 10826963"/>
              <a:gd name="csY45" fmla="*/ 5065567 h 5065567"/>
              <a:gd name="csX46" fmla="*/ 3607088 w 10826963"/>
              <a:gd name="csY46" fmla="*/ 5065567 h 5065567"/>
              <a:gd name="csX47" fmla="*/ 3145518 w 10826963"/>
              <a:gd name="csY47" fmla="*/ 5065567 h 5065567"/>
              <a:gd name="csX48" fmla="*/ 2359138 w 10826963"/>
              <a:gd name="csY48" fmla="*/ 5065567 h 5065567"/>
              <a:gd name="csX49" fmla="*/ 1897568 w 10826963"/>
              <a:gd name="csY49" fmla="*/ 5065567 h 5065567"/>
              <a:gd name="csX50" fmla="*/ 1219458 w 10826963"/>
              <a:gd name="csY50" fmla="*/ 5065567 h 5065567"/>
              <a:gd name="csX51" fmla="*/ 866157 w 10826963"/>
              <a:gd name="csY51" fmla="*/ 5065567 h 5065567"/>
              <a:gd name="csX52" fmla="*/ 621126 w 10826963"/>
              <a:gd name="csY52" fmla="*/ 5065567 h 5065567"/>
              <a:gd name="csX53" fmla="*/ 0 w 10826963"/>
              <a:gd name="csY53" fmla="*/ 5065567 h 5065567"/>
              <a:gd name="csX54" fmla="*/ 0 w 10826963"/>
              <a:gd name="csY54" fmla="*/ 4604038 h 5065567"/>
              <a:gd name="csX55" fmla="*/ 0 w 10826963"/>
              <a:gd name="csY55" fmla="*/ 3939885 h 5065567"/>
              <a:gd name="csX56" fmla="*/ 0 w 10826963"/>
              <a:gd name="csY56" fmla="*/ 3326389 h 5065567"/>
              <a:gd name="csX57" fmla="*/ 0 w 10826963"/>
              <a:gd name="csY57" fmla="*/ 2864860 h 5065567"/>
              <a:gd name="csX58" fmla="*/ 0 w 10826963"/>
              <a:gd name="csY58" fmla="*/ 2302019 h 5065567"/>
              <a:gd name="csX59" fmla="*/ 0 w 10826963"/>
              <a:gd name="csY59" fmla="*/ 1891145 h 5065567"/>
              <a:gd name="csX60" fmla="*/ 0 w 10826963"/>
              <a:gd name="csY60" fmla="*/ 1277649 h 5065567"/>
              <a:gd name="csX61" fmla="*/ 0 w 10826963"/>
              <a:gd name="csY61" fmla="*/ 714808 h 5065567"/>
              <a:gd name="csX62" fmla="*/ 0 w 10826963"/>
              <a:gd name="csY62" fmla="*/ 0 h 506556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  <a:cxn ang="0">
                <a:pos x="csX62" y="csY62"/>
              </a:cxn>
            </a:cxnLst>
            <a:rect l="l" t="t" r="r" b="b"/>
            <a:pathLst>
              <a:path w="10826963" h="5065567" fill="none" extrusionOk="0">
                <a:moveTo>
                  <a:pt x="0" y="0"/>
                </a:moveTo>
                <a:cubicBezTo>
                  <a:pt x="96258" y="-8238"/>
                  <a:pt x="153338" y="6384"/>
                  <a:pt x="245031" y="0"/>
                </a:cubicBezTo>
                <a:cubicBezTo>
                  <a:pt x="336724" y="-6384"/>
                  <a:pt x="858569" y="7541"/>
                  <a:pt x="1031411" y="0"/>
                </a:cubicBezTo>
                <a:cubicBezTo>
                  <a:pt x="1204253" y="-7541"/>
                  <a:pt x="1154744" y="14264"/>
                  <a:pt x="1276442" y="0"/>
                </a:cubicBezTo>
                <a:cubicBezTo>
                  <a:pt x="1398140" y="-14264"/>
                  <a:pt x="1710569" y="2982"/>
                  <a:pt x="2062821" y="0"/>
                </a:cubicBezTo>
                <a:cubicBezTo>
                  <a:pt x="2415073" y="-2982"/>
                  <a:pt x="2510175" y="29874"/>
                  <a:pt x="2632662" y="0"/>
                </a:cubicBezTo>
                <a:cubicBezTo>
                  <a:pt x="2755149" y="-29874"/>
                  <a:pt x="2855700" y="2569"/>
                  <a:pt x="2985962" y="0"/>
                </a:cubicBezTo>
                <a:cubicBezTo>
                  <a:pt x="3116224" y="-2569"/>
                  <a:pt x="3254419" y="29636"/>
                  <a:pt x="3339263" y="0"/>
                </a:cubicBezTo>
                <a:cubicBezTo>
                  <a:pt x="3424107" y="-29636"/>
                  <a:pt x="3541702" y="2273"/>
                  <a:pt x="3692564" y="0"/>
                </a:cubicBezTo>
                <a:cubicBezTo>
                  <a:pt x="3843426" y="-2273"/>
                  <a:pt x="3868113" y="13049"/>
                  <a:pt x="3937595" y="0"/>
                </a:cubicBezTo>
                <a:cubicBezTo>
                  <a:pt x="4007077" y="-13049"/>
                  <a:pt x="4072302" y="22296"/>
                  <a:pt x="4182627" y="0"/>
                </a:cubicBezTo>
                <a:cubicBezTo>
                  <a:pt x="4292952" y="-22296"/>
                  <a:pt x="4517839" y="19960"/>
                  <a:pt x="4644197" y="0"/>
                </a:cubicBezTo>
                <a:cubicBezTo>
                  <a:pt x="4770555" y="-19960"/>
                  <a:pt x="4797383" y="22794"/>
                  <a:pt x="4889229" y="0"/>
                </a:cubicBezTo>
                <a:cubicBezTo>
                  <a:pt x="4981075" y="-22794"/>
                  <a:pt x="5232318" y="15363"/>
                  <a:pt x="5567338" y="0"/>
                </a:cubicBezTo>
                <a:cubicBezTo>
                  <a:pt x="5902358" y="-15363"/>
                  <a:pt x="5935018" y="33096"/>
                  <a:pt x="6137179" y="0"/>
                </a:cubicBezTo>
                <a:cubicBezTo>
                  <a:pt x="6339340" y="-33096"/>
                  <a:pt x="6497423" y="20295"/>
                  <a:pt x="6598749" y="0"/>
                </a:cubicBezTo>
                <a:cubicBezTo>
                  <a:pt x="6700075" y="-20295"/>
                  <a:pt x="6763316" y="4589"/>
                  <a:pt x="6843780" y="0"/>
                </a:cubicBezTo>
                <a:cubicBezTo>
                  <a:pt x="6924244" y="-4589"/>
                  <a:pt x="7142647" y="23814"/>
                  <a:pt x="7305351" y="0"/>
                </a:cubicBezTo>
                <a:cubicBezTo>
                  <a:pt x="7468055" y="-23814"/>
                  <a:pt x="7781395" y="38469"/>
                  <a:pt x="8091730" y="0"/>
                </a:cubicBezTo>
                <a:cubicBezTo>
                  <a:pt x="8402065" y="-38469"/>
                  <a:pt x="8631203" y="44947"/>
                  <a:pt x="8769840" y="0"/>
                </a:cubicBezTo>
                <a:cubicBezTo>
                  <a:pt x="8908477" y="-44947"/>
                  <a:pt x="8902957" y="20861"/>
                  <a:pt x="9014871" y="0"/>
                </a:cubicBezTo>
                <a:cubicBezTo>
                  <a:pt x="9126785" y="-20861"/>
                  <a:pt x="9183831" y="15738"/>
                  <a:pt x="9259903" y="0"/>
                </a:cubicBezTo>
                <a:cubicBezTo>
                  <a:pt x="9335975" y="-15738"/>
                  <a:pt x="9670502" y="71962"/>
                  <a:pt x="10046282" y="0"/>
                </a:cubicBezTo>
                <a:cubicBezTo>
                  <a:pt x="10422062" y="-71962"/>
                  <a:pt x="10597167" y="90243"/>
                  <a:pt x="10826963" y="0"/>
                </a:cubicBezTo>
                <a:cubicBezTo>
                  <a:pt x="10831330" y="170385"/>
                  <a:pt x="10763773" y="337376"/>
                  <a:pt x="10826963" y="664152"/>
                </a:cubicBezTo>
                <a:cubicBezTo>
                  <a:pt x="10890153" y="990928"/>
                  <a:pt x="10802436" y="922132"/>
                  <a:pt x="10826963" y="1125682"/>
                </a:cubicBezTo>
                <a:cubicBezTo>
                  <a:pt x="10851490" y="1329232"/>
                  <a:pt x="10793867" y="1423214"/>
                  <a:pt x="10826963" y="1536555"/>
                </a:cubicBezTo>
                <a:cubicBezTo>
                  <a:pt x="10860059" y="1649896"/>
                  <a:pt x="10790609" y="2003911"/>
                  <a:pt x="10826963" y="2200707"/>
                </a:cubicBezTo>
                <a:cubicBezTo>
                  <a:pt x="10863317" y="2397503"/>
                  <a:pt x="10755625" y="2635208"/>
                  <a:pt x="10826963" y="2814204"/>
                </a:cubicBezTo>
                <a:cubicBezTo>
                  <a:pt x="10898301" y="2993200"/>
                  <a:pt x="10791907" y="3181797"/>
                  <a:pt x="10826963" y="3326389"/>
                </a:cubicBezTo>
                <a:cubicBezTo>
                  <a:pt x="10862019" y="3470982"/>
                  <a:pt x="10792688" y="3668756"/>
                  <a:pt x="10826963" y="3787918"/>
                </a:cubicBezTo>
                <a:cubicBezTo>
                  <a:pt x="10861238" y="3907080"/>
                  <a:pt x="10766988" y="4127993"/>
                  <a:pt x="10826963" y="4300104"/>
                </a:cubicBezTo>
                <a:cubicBezTo>
                  <a:pt x="10886938" y="4472215"/>
                  <a:pt x="10788975" y="4901578"/>
                  <a:pt x="10826963" y="5065567"/>
                </a:cubicBezTo>
                <a:cubicBezTo>
                  <a:pt x="10536337" y="5147010"/>
                  <a:pt x="10389948" y="5016469"/>
                  <a:pt x="10040584" y="5065567"/>
                </a:cubicBezTo>
                <a:cubicBezTo>
                  <a:pt x="9691220" y="5114665"/>
                  <a:pt x="9714134" y="5044163"/>
                  <a:pt x="9470743" y="5065567"/>
                </a:cubicBezTo>
                <a:cubicBezTo>
                  <a:pt x="9227352" y="5086971"/>
                  <a:pt x="9172090" y="5018998"/>
                  <a:pt x="9009173" y="5065567"/>
                </a:cubicBezTo>
                <a:cubicBezTo>
                  <a:pt x="8846256" y="5112136"/>
                  <a:pt x="8603692" y="5041979"/>
                  <a:pt x="8439333" y="5065567"/>
                </a:cubicBezTo>
                <a:cubicBezTo>
                  <a:pt x="8274974" y="5089155"/>
                  <a:pt x="8083566" y="5031415"/>
                  <a:pt x="7977762" y="5065567"/>
                </a:cubicBezTo>
                <a:cubicBezTo>
                  <a:pt x="7871958" y="5099719"/>
                  <a:pt x="7712651" y="5056210"/>
                  <a:pt x="7624461" y="5065567"/>
                </a:cubicBezTo>
                <a:cubicBezTo>
                  <a:pt x="7536271" y="5074924"/>
                  <a:pt x="7476279" y="5064418"/>
                  <a:pt x="7379430" y="5065567"/>
                </a:cubicBezTo>
                <a:cubicBezTo>
                  <a:pt x="7282581" y="5066716"/>
                  <a:pt x="7110777" y="5056614"/>
                  <a:pt x="6917860" y="5065567"/>
                </a:cubicBezTo>
                <a:cubicBezTo>
                  <a:pt x="6724943" y="5074520"/>
                  <a:pt x="6657273" y="5039272"/>
                  <a:pt x="6456289" y="5065567"/>
                </a:cubicBezTo>
                <a:cubicBezTo>
                  <a:pt x="6255305" y="5091862"/>
                  <a:pt x="5916631" y="5041249"/>
                  <a:pt x="5669910" y="5065567"/>
                </a:cubicBezTo>
                <a:cubicBezTo>
                  <a:pt x="5423189" y="5089885"/>
                  <a:pt x="5178575" y="5034164"/>
                  <a:pt x="4991800" y="5065567"/>
                </a:cubicBezTo>
                <a:cubicBezTo>
                  <a:pt x="4805025" y="5096970"/>
                  <a:pt x="4809278" y="5049340"/>
                  <a:pt x="4638499" y="5065567"/>
                </a:cubicBezTo>
                <a:cubicBezTo>
                  <a:pt x="4467720" y="5081794"/>
                  <a:pt x="4294139" y="5064624"/>
                  <a:pt x="4176928" y="5065567"/>
                </a:cubicBezTo>
                <a:cubicBezTo>
                  <a:pt x="4059717" y="5066510"/>
                  <a:pt x="3737962" y="5007938"/>
                  <a:pt x="3607088" y="5065567"/>
                </a:cubicBezTo>
                <a:cubicBezTo>
                  <a:pt x="3476214" y="5123196"/>
                  <a:pt x="3269646" y="5042939"/>
                  <a:pt x="3145518" y="5065567"/>
                </a:cubicBezTo>
                <a:cubicBezTo>
                  <a:pt x="3021390" y="5088195"/>
                  <a:pt x="2744469" y="4994441"/>
                  <a:pt x="2359138" y="5065567"/>
                </a:cubicBezTo>
                <a:cubicBezTo>
                  <a:pt x="1973807" y="5136693"/>
                  <a:pt x="2003547" y="5052157"/>
                  <a:pt x="1897568" y="5065567"/>
                </a:cubicBezTo>
                <a:cubicBezTo>
                  <a:pt x="1791589" y="5078977"/>
                  <a:pt x="1409704" y="5047573"/>
                  <a:pt x="1219458" y="5065567"/>
                </a:cubicBezTo>
                <a:cubicBezTo>
                  <a:pt x="1029212" y="5083561"/>
                  <a:pt x="958212" y="5042227"/>
                  <a:pt x="866157" y="5065567"/>
                </a:cubicBezTo>
                <a:cubicBezTo>
                  <a:pt x="774102" y="5088907"/>
                  <a:pt x="723044" y="5063435"/>
                  <a:pt x="621126" y="5065567"/>
                </a:cubicBezTo>
                <a:cubicBezTo>
                  <a:pt x="519208" y="5067699"/>
                  <a:pt x="228035" y="5054986"/>
                  <a:pt x="0" y="5065567"/>
                </a:cubicBezTo>
                <a:cubicBezTo>
                  <a:pt x="-9912" y="4907796"/>
                  <a:pt x="19583" y="4782464"/>
                  <a:pt x="0" y="4604038"/>
                </a:cubicBezTo>
                <a:cubicBezTo>
                  <a:pt x="-19583" y="4425612"/>
                  <a:pt x="36093" y="4120769"/>
                  <a:pt x="0" y="3939885"/>
                </a:cubicBezTo>
                <a:cubicBezTo>
                  <a:pt x="-36093" y="3759001"/>
                  <a:pt x="70338" y="3584635"/>
                  <a:pt x="0" y="3326389"/>
                </a:cubicBezTo>
                <a:cubicBezTo>
                  <a:pt x="-70338" y="3068143"/>
                  <a:pt x="13254" y="2996341"/>
                  <a:pt x="0" y="2864860"/>
                </a:cubicBezTo>
                <a:cubicBezTo>
                  <a:pt x="-13254" y="2733379"/>
                  <a:pt x="62214" y="2472688"/>
                  <a:pt x="0" y="2302019"/>
                </a:cubicBezTo>
                <a:cubicBezTo>
                  <a:pt x="-62214" y="2131350"/>
                  <a:pt x="6080" y="2014106"/>
                  <a:pt x="0" y="1891145"/>
                </a:cubicBezTo>
                <a:cubicBezTo>
                  <a:pt x="-6080" y="1768184"/>
                  <a:pt x="46989" y="1450094"/>
                  <a:pt x="0" y="1277649"/>
                </a:cubicBezTo>
                <a:cubicBezTo>
                  <a:pt x="-46989" y="1105204"/>
                  <a:pt x="56324" y="836208"/>
                  <a:pt x="0" y="714808"/>
                </a:cubicBezTo>
                <a:cubicBezTo>
                  <a:pt x="-56324" y="593408"/>
                  <a:pt x="71379" y="187495"/>
                  <a:pt x="0" y="0"/>
                </a:cubicBezTo>
                <a:close/>
              </a:path>
              <a:path w="10826963" h="5065567" stroke="0" extrusionOk="0">
                <a:moveTo>
                  <a:pt x="0" y="0"/>
                </a:moveTo>
                <a:cubicBezTo>
                  <a:pt x="220503" y="-9542"/>
                  <a:pt x="354790" y="3746"/>
                  <a:pt x="461571" y="0"/>
                </a:cubicBezTo>
                <a:cubicBezTo>
                  <a:pt x="568352" y="-3746"/>
                  <a:pt x="692166" y="36458"/>
                  <a:pt x="814871" y="0"/>
                </a:cubicBezTo>
                <a:cubicBezTo>
                  <a:pt x="937576" y="-36458"/>
                  <a:pt x="1085483" y="41631"/>
                  <a:pt x="1168172" y="0"/>
                </a:cubicBezTo>
                <a:cubicBezTo>
                  <a:pt x="1250861" y="-41631"/>
                  <a:pt x="1342332" y="9949"/>
                  <a:pt x="1413204" y="0"/>
                </a:cubicBezTo>
                <a:cubicBezTo>
                  <a:pt x="1484076" y="-9949"/>
                  <a:pt x="1541450" y="22960"/>
                  <a:pt x="1658235" y="0"/>
                </a:cubicBezTo>
                <a:cubicBezTo>
                  <a:pt x="1775020" y="-22960"/>
                  <a:pt x="1834150" y="23968"/>
                  <a:pt x="1903266" y="0"/>
                </a:cubicBezTo>
                <a:cubicBezTo>
                  <a:pt x="1972382" y="-23968"/>
                  <a:pt x="2282294" y="23779"/>
                  <a:pt x="2581376" y="0"/>
                </a:cubicBezTo>
                <a:cubicBezTo>
                  <a:pt x="2880458" y="-23779"/>
                  <a:pt x="2741410" y="16851"/>
                  <a:pt x="2826407" y="0"/>
                </a:cubicBezTo>
                <a:cubicBezTo>
                  <a:pt x="2911404" y="-16851"/>
                  <a:pt x="3046074" y="32306"/>
                  <a:pt x="3179708" y="0"/>
                </a:cubicBezTo>
                <a:cubicBezTo>
                  <a:pt x="3313342" y="-32306"/>
                  <a:pt x="3434121" y="10652"/>
                  <a:pt x="3533009" y="0"/>
                </a:cubicBezTo>
                <a:cubicBezTo>
                  <a:pt x="3631897" y="-10652"/>
                  <a:pt x="4135861" y="78127"/>
                  <a:pt x="4319388" y="0"/>
                </a:cubicBezTo>
                <a:cubicBezTo>
                  <a:pt x="4502915" y="-78127"/>
                  <a:pt x="4470388" y="18982"/>
                  <a:pt x="4564420" y="0"/>
                </a:cubicBezTo>
                <a:cubicBezTo>
                  <a:pt x="4658452" y="-18982"/>
                  <a:pt x="4750915" y="4778"/>
                  <a:pt x="4809451" y="0"/>
                </a:cubicBezTo>
                <a:cubicBezTo>
                  <a:pt x="4867987" y="-4778"/>
                  <a:pt x="5224012" y="27505"/>
                  <a:pt x="5595830" y="0"/>
                </a:cubicBezTo>
                <a:cubicBezTo>
                  <a:pt x="5967648" y="-27505"/>
                  <a:pt x="5863191" y="20937"/>
                  <a:pt x="5949131" y="0"/>
                </a:cubicBezTo>
                <a:cubicBezTo>
                  <a:pt x="6035071" y="-20937"/>
                  <a:pt x="6220789" y="51236"/>
                  <a:pt x="6410702" y="0"/>
                </a:cubicBezTo>
                <a:cubicBezTo>
                  <a:pt x="6600615" y="-51236"/>
                  <a:pt x="6880579" y="34859"/>
                  <a:pt x="7197081" y="0"/>
                </a:cubicBezTo>
                <a:cubicBezTo>
                  <a:pt x="7513583" y="-34859"/>
                  <a:pt x="7688451" y="52963"/>
                  <a:pt x="7875191" y="0"/>
                </a:cubicBezTo>
                <a:cubicBezTo>
                  <a:pt x="8061931" y="-52963"/>
                  <a:pt x="8409101" y="59545"/>
                  <a:pt x="8661570" y="0"/>
                </a:cubicBezTo>
                <a:cubicBezTo>
                  <a:pt x="8914039" y="-59545"/>
                  <a:pt x="8786594" y="5792"/>
                  <a:pt x="8906602" y="0"/>
                </a:cubicBezTo>
                <a:cubicBezTo>
                  <a:pt x="9026610" y="-5792"/>
                  <a:pt x="9318609" y="36719"/>
                  <a:pt x="9476442" y="0"/>
                </a:cubicBezTo>
                <a:cubicBezTo>
                  <a:pt x="9634275" y="-36719"/>
                  <a:pt x="9637411" y="11194"/>
                  <a:pt x="9721473" y="0"/>
                </a:cubicBezTo>
                <a:cubicBezTo>
                  <a:pt x="9805535" y="-11194"/>
                  <a:pt x="9906787" y="4191"/>
                  <a:pt x="9966504" y="0"/>
                </a:cubicBezTo>
                <a:cubicBezTo>
                  <a:pt x="10026221" y="-4191"/>
                  <a:pt x="10218990" y="22412"/>
                  <a:pt x="10319805" y="0"/>
                </a:cubicBezTo>
                <a:cubicBezTo>
                  <a:pt x="10420620" y="-22412"/>
                  <a:pt x="10620496" y="59335"/>
                  <a:pt x="10826963" y="0"/>
                </a:cubicBezTo>
                <a:cubicBezTo>
                  <a:pt x="10841080" y="125442"/>
                  <a:pt x="10776371" y="298874"/>
                  <a:pt x="10826963" y="461529"/>
                </a:cubicBezTo>
                <a:cubicBezTo>
                  <a:pt x="10877555" y="624184"/>
                  <a:pt x="10779549" y="734028"/>
                  <a:pt x="10826963" y="872403"/>
                </a:cubicBezTo>
                <a:cubicBezTo>
                  <a:pt x="10874377" y="1010778"/>
                  <a:pt x="10762076" y="1162699"/>
                  <a:pt x="10826963" y="1435244"/>
                </a:cubicBezTo>
                <a:cubicBezTo>
                  <a:pt x="10891850" y="1707789"/>
                  <a:pt x="10801890" y="1761790"/>
                  <a:pt x="10826963" y="1896773"/>
                </a:cubicBezTo>
                <a:cubicBezTo>
                  <a:pt x="10852036" y="2031756"/>
                  <a:pt x="10823335" y="2242154"/>
                  <a:pt x="10826963" y="2358303"/>
                </a:cubicBezTo>
                <a:cubicBezTo>
                  <a:pt x="10830591" y="2474452"/>
                  <a:pt x="10807165" y="2822913"/>
                  <a:pt x="10826963" y="2971799"/>
                </a:cubicBezTo>
                <a:cubicBezTo>
                  <a:pt x="10846761" y="3120685"/>
                  <a:pt x="10782965" y="3269283"/>
                  <a:pt x="10826963" y="3382673"/>
                </a:cubicBezTo>
                <a:cubicBezTo>
                  <a:pt x="10870961" y="3496063"/>
                  <a:pt x="10808875" y="3768387"/>
                  <a:pt x="10826963" y="3945514"/>
                </a:cubicBezTo>
                <a:cubicBezTo>
                  <a:pt x="10845051" y="4122641"/>
                  <a:pt x="10806975" y="4247086"/>
                  <a:pt x="10826963" y="4407043"/>
                </a:cubicBezTo>
                <a:cubicBezTo>
                  <a:pt x="10846951" y="4567000"/>
                  <a:pt x="10801918" y="4821253"/>
                  <a:pt x="10826963" y="5065567"/>
                </a:cubicBezTo>
                <a:cubicBezTo>
                  <a:pt x="10748263" y="5094514"/>
                  <a:pt x="10657714" y="5045876"/>
                  <a:pt x="10581932" y="5065567"/>
                </a:cubicBezTo>
                <a:cubicBezTo>
                  <a:pt x="10506150" y="5085258"/>
                  <a:pt x="10143964" y="4986588"/>
                  <a:pt x="9903822" y="5065567"/>
                </a:cubicBezTo>
                <a:cubicBezTo>
                  <a:pt x="9663680" y="5144546"/>
                  <a:pt x="9357254" y="5034302"/>
                  <a:pt x="9117443" y="5065567"/>
                </a:cubicBezTo>
                <a:cubicBezTo>
                  <a:pt x="8877632" y="5096832"/>
                  <a:pt x="8767803" y="5051854"/>
                  <a:pt x="8547602" y="5065567"/>
                </a:cubicBezTo>
                <a:cubicBezTo>
                  <a:pt x="8327401" y="5079280"/>
                  <a:pt x="8299010" y="5061810"/>
                  <a:pt x="8194301" y="5065567"/>
                </a:cubicBezTo>
                <a:cubicBezTo>
                  <a:pt x="8089592" y="5069324"/>
                  <a:pt x="7689950" y="5024779"/>
                  <a:pt x="7516192" y="5065567"/>
                </a:cubicBezTo>
                <a:cubicBezTo>
                  <a:pt x="7342434" y="5106355"/>
                  <a:pt x="7011303" y="5013189"/>
                  <a:pt x="6729812" y="5065567"/>
                </a:cubicBezTo>
                <a:cubicBezTo>
                  <a:pt x="6448321" y="5117945"/>
                  <a:pt x="6333571" y="5043148"/>
                  <a:pt x="6051702" y="5065567"/>
                </a:cubicBezTo>
                <a:cubicBezTo>
                  <a:pt x="5769833" y="5087986"/>
                  <a:pt x="5897082" y="5062020"/>
                  <a:pt x="5806671" y="5065567"/>
                </a:cubicBezTo>
                <a:cubicBezTo>
                  <a:pt x="5716260" y="5069114"/>
                  <a:pt x="5629612" y="5056779"/>
                  <a:pt x="5561640" y="5065567"/>
                </a:cubicBezTo>
                <a:cubicBezTo>
                  <a:pt x="5493668" y="5074355"/>
                  <a:pt x="5421765" y="5049522"/>
                  <a:pt x="5316609" y="5065567"/>
                </a:cubicBezTo>
                <a:cubicBezTo>
                  <a:pt x="5211453" y="5081612"/>
                  <a:pt x="4927722" y="5021709"/>
                  <a:pt x="4746769" y="5065567"/>
                </a:cubicBezTo>
                <a:cubicBezTo>
                  <a:pt x="4565816" y="5109425"/>
                  <a:pt x="4327184" y="5023932"/>
                  <a:pt x="3960389" y="5065567"/>
                </a:cubicBezTo>
                <a:cubicBezTo>
                  <a:pt x="3593594" y="5107202"/>
                  <a:pt x="3763777" y="5054671"/>
                  <a:pt x="3607088" y="5065567"/>
                </a:cubicBezTo>
                <a:cubicBezTo>
                  <a:pt x="3450399" y="5076463"/>
                  <a:pt x="3073362" y="4980087"/>
                  <a:pt x="2820709" y="5065567"/>
                </a:cubicBezTo>
                <a:cubicBezTo>
                  <a:pt x="2568056" y="5151047"/>
                  <a:pt x="2505455" y="5049166"/>
                  <a:pt x="2250869" y="5065567"/>
                </a:cubicBezTo>
                <a:cubicBezTo>
                  <a:pt x="1996283" y="5081968"/>
                  <a:pt x="1991569" y="5061330"/>
                  <a:pt x="1897568" y="5065567"/>
                </a:cubicBezTo>
                <a:cubicBezTo>
                  <a:pt x="1803567" y="5069804"/>
                  <a:pt x="1359543" y="4994928"/>
                  <a:pt x="1111188" y="5065567"/>
                </a:cubicBezTo>
                <a:cubicBezTo>
                  <a:pt x="862833" y="5136206"/>
                  <a:pt x="776664" y="5056657"/>
                  <a:pt x="541348" y="5065567"/>
                </a:cubicBezTo>
                <a:cubicBezTo>
                  <a:pt x="306032" y="5074477"/>
                  <a:pt x="252341" y="5026193"/>
                  <a:pt x="0" y="5065567"/>
                </a:cubicBezTo>
                <a:cubicBezTo>
                  <a:pt x="-7608" y="4892954"/>
                  <a:pt x="26894" y="4580570"/>
                  <a:pt x="0" y="4452071"/>
                </a:cubicBezTo>
                <a:cubicBezTo>
                  <a:pt x="-26894" y="4323572"/>
                  <a:pt x="53223" y="4015679"/>
                  <a:pt x="0" y="3787918"/>
                </a:cubicBezTo>
                <a:cubicBezTo>
                  <a:pt x="-53223" y="3560157"/>
                  <a:pt x="26436" y="3298933"/>
                  <a:pt x="0" y="3174422"/>
                </a:cubicBezTo>
                <a:cubicBezTo>
                  <a:pt x="-26436" y="3049911"/>
                  <a:pt x="61367" y="2887396"/>
                  <a:pt x="0" y="2662237"/>
                </a:cubicBezTo>
                <a:cubicBezTo>
                  <a:pt x="-61367" y="2437078"/>
                  <a:pt x="53878" y="2313637"/>
                  <a:pt x="0" y="2099396"/>
                </a:cubicBezTo>
                <a:cubicBezTo>
                  <a:pt x="-53878" y="1885155"/>
                  <a:pt x="27934" y="1755598"/>
                  <a:pt x="0" y="1587211"/>
                </a:cubicBezTo>
                <a:cubicBezTo>
                  <a:pt x="-27934" y="1418824"/>
                  <a:pt x="248" y="1262999"/>
                  <a:pt x="0" y="1125682"/>
                </a:cubicBezTo>
                <a:cubicBezTo>
                  <a:pt x="-248" y="988365"/>
                  <a:pt x="44936" y="737644"/>
                  <a:pt x="0" y="613496"/>
                </a:cubicBezTo>
                <a:cubicBezTo>
                  <a:pt x="-44936" y="489348"/>
                  <a:pt x="8204" y="194996"/>
                  <a:pt x="0" y="0"/>
                </a:cubicBezTo>
                <a:close/>
              </a:path>
            </a:pathLst>
          </a:custGeom>
          <a:solidFill>
            <a:srgbClr val="FF9500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3499211612">
                  <ask:type>
                    <ask:lineSketchScribble/>
                  </ask:type>
                </ask:lineSketchStyleProps>
              </a:ext>
            </a:extLst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b="1" u="sng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b="1" u="sng" dirty="0">
                <a:latin typeface="Calibri"/>
                <a:ea typeface="Calibri"/>
                <a:cs typeface="Calibri"/>
              </a:rPr>
              <a:t>Module Title</a:t>
            </a:r>
            <a:r>
              <a:rPr lang="en-US" dirty="0">
                <a:latin typeface="Calibri"/>
                <a:ea typeface="Calibri"/>
                <a:cs typeface="Calibri"/>
              </a:rPr>
              <a:t> - Managing Business Information</a:t>
            </a:r>
            <a:endParaRPr lang="en-US" sz="3600" b="1" u="sng" dirty="0">
              <a:solidFill>
                <a:srgbClr val="002060"/>
              </a:solidFill>
              <a:latin typeface="Calisto MT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b="1" u="sng" dirty="0">
                <a:latin typeface="Calibri"/>
                <a:ea typeface="Calibri"/>
                <a:cs typeface="Calibri"/>
              </a:rPr>
              <a:t>Module Code</a:t>
            </a:r>
            <a:r>
              <a:rPr lang="en-US" u="sng" dirty="0">
                <a:latin typeface="Calibri"/>
                <a:ea typeface="Calibri"/>
                <a:cs typeface="Calibri"/>
              </a:rPr>
              <a:t> </a:t>
            </a:r>
            <a:r>
              <a:rPr lang="en-US" dirty="0">
                <a:latin typeface="Calibri"/>
                <a:ea typeface="Calibri"/>
                <a:cs typeface="Calibri"/>
              </a:rPr>
              <a:t>- LCLM5004_BIRM</a:t>
            </a:r>
          </a:p>
          <a:p>
            <a:pPr marL="0" indent="0">
              <a:buNone/>
            </a:pPr>
            <a:endParaRPr lang="en-US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b="1" u="sng" dirty="0">
                <a:latin typeface="Calibri"/>
                <a:ea typeface="Calibri"/>
                <a:cs typeface="Calibri"/>
              </a:rPr>
              <a:t>Group Members</a:t>
            </a:r>
          </a:p>
          <a:p>
            <a:pPr marL="342900" indent="-342900"/>
            <a:r>
              <a:rPr lang="en-US" dirty="0">
                <a:latin typeface="Calibri"/>
                <a:ea typeface="Calibri"/>
                <a:cs typeface="Calibri"/>
              </a:rPr>
              <a:t>Maria Bird – 2427204</a:t>
            </a:r>
          </a:p>
          <a:p>
            <a:pPr marL="342900" indent="-342900"/>
            <a:r>
              <a:rPr lang="en-US" dirty="0">
                <a:latin typeface="Calibri"/>
                <a:ea typeface="Calibri"/>
                <a:cs typeface="Calibri"/>
              </a:rPr>
              <a:t>Razvan Pojar – 2423339</a:t>
            </a:r>
          </a:p>
          <a:p>
            <a:pPr marL="342900" indent="-342900"/>
            <a:r>
              <a:rPr lang="en-US" dirty="0">
                <a:latin typeface="Calibri"/>
                <a:ea typeface="Calibri"/>
                <a:cs typeface="Calibri"/>
              </a:rPr>
              <a:t>Vasile Calin – 2315026</a:t>
            </a:r>
          </a:p>
          <a:p>
            <a:pPr marL="342900" indent="-342900"/>
            <a:endParaRPr lang="en-US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b="1" u="sng" dirty="0">
                <a:latin typeface="Calibri"/>
                <a:ea typeface="Calibri"/>
                <a:cs typeface="Calibri"/>
              </a:rPr>
              <a:t>Module Leader</a:t>
            </a:r>
            <a:r>
              <a:rPr lang="en-US" dirty="0">
                <a:latin typeface="Calibri"/>
                <a:ea typeface="Calibri"/>
                <a:cs typeface="Calibri"/>
              </a:rPr>
              <a:t> - </a:t>
            </a:r>
            <a:r>
              <a:rPr lang="en-US" dirty="0">
                <a:highlight>
                  <a:srgbClr val="FF9500"/>
                </a:highlight>
                <a:latin typeface="Calibri"/>
                <a:ea typeface="Calibri"/>
                <a:cs typeface="Calibri"/>
              </a:rPr>
              <a:t>Dr Chinomso </a:t>
            </a:r>
            <a:r>
              <a:rPr lang="en-US" dirty="0" err="1">
                <a:highlight>
                  <a:srgbClr val="FF9500"/>
                </a:highlight>
                <a:latin typeface="Calibri"/>
                <a:ea typeface="Calibri"/>
                <a:cs typeface="Calibri"/>
              </a:rPr>
              <a:t>Nwagboso</a:t>
            </a:r>
            <a:endParaRPr lang="en-US" dirty="0">
              <a:highlight>
                <a:srgbClr val="FF9500"/>
              </a:highlight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454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B0CDA1-9699-A2FD-2F9A-4717EE797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Introduction</a:t>
            </a:r>
          </a:p>
        </p:txBody>
      </p:sp>
      <p:pic>
        <p:nvPicPr>
          <p:cNvPr id="24" name="Picture 23" descr="Orange and blue flowery patterns">
            <a:extLst>
              <a:ext uri="{FF2B5EF4-FFF2-40B4-BE49-F238E27FC236}">
                <a16:creationId xmlns:a16="http://schemas.microsoft.com/office/drawing/2014/main" id="{C27B9CC5-E317-4C39-CFD1-44E76E3238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524" r="26596" b="1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D8DA059-CB2D-6A3F-C28E-6370D7DD87D5}"/>
              </a:ext>
            </a:extLst>
          </p:cNvPr>
          <p:cNvSpPr txBox="1"/>
          <p:nvPr/>
        </p:nvSpPr>
        <p:spPr>
          <a:xfrm>
            <a:off x="4908721" y="1553938"/>
            <a:ext cx="6930635" cy="459584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Information systems are central to improving organizational efficiency, decision‑making, and customer experience. </a:t>
            </a:r>
            <a:endParaRPr lang="en-US"/>
          </a:p>
          <a:p>
            <a:pPr>
              <a:spcAft>
                <a:spcPts val="600"/>
              </a:spcAft>
            </a:pPr>
            <a:endParaRPr lang="en-US" dirty="0"/>
          </a:p>
          <a:p>
            <a:pPr>
              <a:spcAft>
                <a:spcPts val="600"/>
              </a:spcAft>
            </a:pPr>
            <a:r>
              <a:rPr lang="en-US"/>
              <a:t>As J Signet </a:t>
            </a:r>
            <a:r>
              <a:rPr lang="en-US" dirty="0"/>
              <a:t>continues to expand, the company realizes the need to </a:t>
            </a:r>
            <a:r>
              <a:rPr lang="en-US"/>
              <a:t>modernize</a:t>
            </a:r>
            <a:r>
              <a:rPr lang="en-US" dirty="0"/>
              <a:t> its systems but requires clear guidance on which technologies best support its goals.</a:t>
            </a:r>
            <a:endParaRPr lang="en-US"/>
          </a:p>
          <a:p>
            <a:pPr>
              <a:spcAft>
                <a:spcPts val="600"/>
              </a:spcAft>
            </a:pPr>
            <a:endParaRPr lang="en-US" dirty="0"/>
          </a:p>
          <a:p>
            <a:pPr>
              <a:spcAft>
                <a:spcPts val="600"/>
              </a:spcAft>
            </a:pPr>
            <a:r>
              <a:rPr lang="en-US"/>
              <a:t>This presentation introduces key types of business information systems, compares their functions and limitations, and examines essential ethical issues such as data privacy, security.</a:t>
            </a:r>
          </a:p>
          <a:p>
            <a:pPr>
              <a:spcAft>
                <a:spcPts val="600"/>
              </a:spcAft>
            </a:pPr>
            <a:endParaRPr lang="en-US" dirty="0"/>
          </a:p>
          <a:p>
            <a:pPr>
              <a:spcAft>
                <a:spcPts val="600"/>
              </a:spcAft>
            </a:pPr>
            <a:r>
              <a:rPr lang="en-US" dirty="0"/>
              <a:t>Real‑world case studies will illustrate how organizations implement these systems and the impact on performance so we can implement the correct </a:t>
            </a:r>
            <a:r>
              <a:rPr lang="en-US"/>
              <a:t>systems</a:t>
            </a:r>
            <a:r>
              <a:rPr lang="en-US" dirty="0"/>
              <a:t> for J Signet.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7191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Key">
            <a:extLst>
              <a:ext uri="{FF2B5EF4-FFF2-40B4-BE49-F238E27FC236}">
                <a16:creationId xmlns:a16="http://schemas.microsoft.com/office/drawing/2014/main" id="{48CB395E-4314-B7A8-9446-30AB063299D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16200000">
            <a:off x="-196212" y="1388106"/>
            <a:ext cx="4000217" cy="40898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F8B537-5DE2-9A16-A305-DE4B12758F8B}"/>
              </a:ext>
            </a:extLst>
          </p:cNvPr>
          <p:cNvSpPr txBox="1"/>
          <p:nvPr/>
        </p:nvSpPr>
        <p:spPr>
          <a:xfrm>
            <a:off x="3157011" y="789082"/>
            <a:ext cx="8251475" cy="606426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000" b="1" u="sng">
                <a:latin typeface="Arial"/>
                <a:cs typeface="Arial"/>
              </a:rPr>
              <a:t>Key Information Systems for J Signet</a:t>
            </a:r>
            <a:endParaRPr lang="en-US" sz="2000" u="sng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400" b="1" u="sng" dirty="0">
              <a:solidFill>
                <a:srgbClr val="7030A0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 u="sng">
                <a:solidFill>
                  <a:srgbClr val="7030A0"/>
                </a:solidFill>
                <a:latin typeface="Arial"/>
                <a:cs typeface="Arial"/>
              </a:rPr>
              <a:t>Information Systems Supporting J Signet’s Operations</a:t>
            </a:r>
            <a:endParaRPr lang="en-US" sz="1400" b="1" u="sng" dirty="0">
              <a:solidFill>
                <a:srgbClr val="7030A0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600" b="1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600" b="1">
                <a:latin typeface="Arial"/>
                <a:cs typeface="Arial"/>
              </a:rPr>
              <a:t>1.</a:t>
            </a:r>
            <a:r>
              <a:rPr lang="en-US" sz="1400" b="1">
                <a:latin typeface="Arial"/>
                <a:cs typeface="Arial"/>
              </a:rPr>
              <a:t> Transaction Processing System (TPS)</a:t>
            </a:r>
            <a:endParaRPr lang="en-US" sz="140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>
                <a:latin typeface="Arial"/>
                <a:cs typeface="Arial"/>
              </a:rPr>
              <a:t>Handles routine, high‑volume daily transactions across Signet’s brands.</a:t>
            </a:r>
          </a:p>
          <a:p>
            <a:pPr>
              <a:spcAft>
                <a:spcPts val="600"/>
              </a:spcAft>
            </a:pP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>
                <a:latin typeface="Arial"/>
                <a:cs typeface="Arial"/>
              </a:rPr>
              <a:t>Examples for Signet: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Processing in‑store and online sales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Updating inventory in real time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Managing repairs, warranties, and returns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Recording financing and payment plans</a:t>
            </a:r>
          </a:p>
          <a:p>
            <a:pPr>
              <a:spcAft>
                <a:spcPts val="600"/>
              </a:spcAft>
            </a:pP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>
                <a:latin typeface="Arial"/>
                <a:cs typeface="Arial"/>
              </a:rPr>
              <a:t>Impact:</a:t>
            </a:r>
            <a:r>
              <a:rPr lang="en-US" sz="1400">
                <a:latin typeface="Arial"/>
                <a:cs typeface="Arial"/>
              </a:rPr>
              <a:t> Ensures accuracy and operational efficiency across 2,600+ stores and multiple e‑com platforms.</a:t>
            </a:r>
          </a:p>
          <a:p>
            <a:pPr>
              <a:spcAft>
                <a:spcPts val="600"/>
              </a:spcAft>
            </a:pP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dirty="0">
                <a:latin typeface="Arial"/>
                <a:cs typeface="Arial"/>
              </a:rPr>
              <a:t>Information systems play a vital role in supporting organizational operations and strategic decision‑making by enabling the efficient collection, processing, and distribution of information (O’Brien and </a:t>
            </a:r>
            <a:r>
              <a:rPr lang="en-US" sz="1400" dirty="0" err="1">
                <a:latin typeface="Arial"/>
                <a:cs typeface="Arial"/>
              </a:rPr>
              <a:t>Marakas</a:t>
            </a:r>
            <a:r>
              <a:rPr lang="en-US" sz="1400" dirty="0">
                <a:latin typeface="Arial"/>
                <a:cs typeface="Arial"/>
              </a:rPr>
              <a:t>, 2011).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9054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 dirty="0"/>
          </a:p>
        </p:txBody>
      </p:sp>
      <p:pic>
        <p:nvPicPr>
          <p:cNvPr id="7" name="Picture 6" descr="Desk with productivity items">
            <a:extLst>
              <a:ext uri="{FF2B5EF4-FFF2-40B4-BE49-F238E27FC236}">
                <a16:creationId xmlns:a16="http://schemas.microsoft.com/office/drawing/2014/main" id="{43A9E8FE-1597-F38A-A356-EC24BE891B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048" r="17120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25663E58-C991-D4AE-55AD-89CCFC5BB8F4}"/>
              </a:ext>
            </a:extLst>
          </p:cNvPr>
          <p:cNvSpPr txBox="1"/>
          <p:nvPr/>
        </p:nvSpPr>
        <p:spPr>
          <a:xfrm>
            <a:off x="4710086" y="1034168"/>
            <a:ext cx="6784806" cy="49277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600"/>
              </a:spcAft>
            </a:pPr>
            <a:r>
              <a:rPr lang="en-US" sz="1400" b="1" baseline="0">
                <a:latin typeface="Arial"/>
                <a:cs typeface="Arial"/>
              </a:rPr>
              <a:t>2. Management Information System</a:t>
            </a:r>
            <a:r>
              <a:rPr lang="en-US" sz="1400" baseline="0">
                <a:latin typeface="Arial"/>
                <a:cs typeface="Arial"/>
              </a:rPr>
              <a:t> (MIS)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/>
          </a:p>
          <a:p>
            <a:pPr>
              <a:spcAft>
                <a:spcPts val="600"/>
              </a:spcAft>
            </a:pPr>
            <a:r>
              <a:rPr lang="en-US" sz="1100" baseline="0">
                <a:latin typeface="Arial"/>
                <a:cs typeface="Arial"/>
              </a:rPr>
              <a:t>Transforms TPS data into structured reports for mid‑level managers.</a:t>
            </a:r>
            <a:r>
              <a:rPr lang="en-US" sz="1100">
                <a:latin typeface="Arial"/>
                <a:cs typeface="Arial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US" sz="1100" b="1" baseline="0">
                <a:latin typeface="Arial"/>
                <a:cs typeface="Arial"/>
              </a:rPr>
              <a:t>Examples for Signet:</a:t>
            </a:r>
            <a:r>
              <a:rPr lang="en-US" sz="1100">
                <a:latin typeface="Arial"/>
                <a:cs typeface="Arial"/>
              </a:rPr>
              <a:t>​</a:t>
            </a:r>
            <a:endParaRPr lang="en-US" sz="1100" dirty="0">
              <a:latin typeface="Arial"/>
              <a:cs typeface="Arial"/>
            </a:endParaRP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 baseline="0">
                <a:latin typeface="Arial"/>
                <a:cs typeface="Arial"/>
              </a:rPr>
              <a:t>Sales performance dashboards</a:t>
            </a:r>
            <a:r>
              <a:rPr lang="en-US" sz="1100">
                <a:latin typeface="Arial"/>
                <a:cs typeface="Arial"/>
              </a:rPr>
              <a:t>​</a:t>
            </a: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 baseline="0">
                <a:latin typeface="Arial"/>
                <a:cs typeface="Arial"/>
              </a:rPr>
              <a:t>Inventory turnover reports</a:t>
            </a:r>
            <a:r>
              <a:rPr lang="en-US" sz="1100">
                <a:latin typeface="Arial"/>
                <a:cs typeface="Arial"/>
              </a:rPr>
              <a:t>​</a:t>
            </a: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 baseline="0">
                <a:latin typeface="Arial"/>
                <a:cs typeface="Arial"/>
              </a:rPr>
              <a:t>Customer traffic and conversion insights</a:t>
            </a:r>
            <a:r>
              <a:rPr lang="en-US" sz="1100">
                <a:latin typeface="Arial"/>
                <a:cs typeface="Arial"/>
              </a:rPr>
              <a:t>​</a:t>
            </a: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 baseline="0">
                <a:latin typeface="Arial"/>
                <a:cs typeface="Arial"/>
              </a:rPr>
              <a:t>Store‑level performance summaries</a:t>
            </a:r>
            <a:r>
              <a:rPr lang="en-US" sz="1100">
                <a:latin typeface="Arial"/>
                <a:cs typeface="Arial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US" sz="1100" b="1" baseline="0">
                <a:latin typeface="Arial"/>
                <a:cs typeface="Arial"/>
              </a:rPr>
              <a:t>Impact:</a:t>
            </a:r>
            <a:r>
              <a:rPr lang="en-US" sz="1100" baseline="0">
                <a:latin typeface="Arial"/>
                <a:cs typeface="Arial"/>
              </a:rPr>
              <a:t> Supports data‑driven decisions that improve store operations and resource allocation.</a:t>
            </a:r>
            <a:endParaRPr lang="en-US" sz="1100" baseline="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1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>
                <a:latin typeface="Arial"/>
                <a:cs typeface="Arial"/>
              </a:rPr>
              <a:t>3. Executive Support System (ESS)</a:t>
            </a: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100">
                <a:latin typeface="Arial"/>
                <a:cs typeface="Arial"/>
              </a:rPr>
              <a:t>Provides strategic, long‑term insights for senior leadership.</a:t>
            </a:r>
            <a:endParaRPr lang="en-US" sz="11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100" b="1">
                <a:latin typeface="Arial"/>
                <a:cs typeface="Arial"/>
              </a:rPr>
              <a:t>Examples for Signet:</a:t>
            </a:r>
            <a:endParaRPr lang="en-US" sz="1100" dirty="0">
              <a:latin typeface="Arial"/>
              <a:cs typeface="Arial"/>
            </a:endParaRP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>
                <a:latin typeface="Arial"/>
                <a:cs typeface="Arial"/>
              </a:rPr>
              <a:t>Multi‑year sales trends across brands</a:t>
            </a:r>
            <a:endParaRPr lang="en-US" sz="1100" dirty="0">
              <a:latin typeface="Arial"/>
              <a:cs typeface="Arial"/>
            </a:endParaRP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>
                <a:latin typeface="Arial"/>
                <a:cs typeface="Arial"/>
              </a:rPr>
              <a:t>Market forecasts for luxury goods</a:t>
            </a:r>
            <a:endParaRPr lang="en-US" sz="1100" dirty="0">
              <a:latin typeface="Arial"/>
              <a:cs typeface="Arial"/>
            </a:endParaRP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>
                <a:latin typeface="Arial"/>
                <a:cs typeface="Arial"/>
              </a:rPr>
              <a:t>Sustainability and ethical sourcing metrics</a:t>
            </a:r>
            <a:endParaRPr lang="en-US" sz="1100" dirty="0">
              <a:latin typeface="Arial"/>
              <a:cs typeface="Arial"/>
            </a:endParaRP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>
                <a:latin typeface="Arial"/>
                <a:cs typeface="Arial"/>
              </a:rPr>
              <a:t>Competitive benchmarking</a:t>
            </a:r>
            <a:endParaRPr lang="en-US" sz="11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100" b="1">
                <a:latin typeface="Arial"/>
                <a:cs typeface="Arial"/>
              </a:rPr>
              <a:t>Impact:</a:t>
            </a:r>
            <a:r>
              <a:rPr lang="en-US" sz="1100">
                <a:latin typeface="Arial"/>
                <a:cs typeface="Arial"/>
              </a:rPr>
              <a:t> Enables strategic planning, investment decisions, and long‑term growth initiatives.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latin typeface="Arial"/>
              <a:cs typeface="Arial"/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2386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White stairs with a blue arrow drawn in the middle pointing upwards">
            <a:extLst>
              <a:ext uri="{FF2B5EF4-FFF2-40B4-BE49-F238E27FC236}">
                <a16:creationId xmlns:a16="http://schemas.microsoft.com/office/drawing/2014/main" id="{26117EF0-5ABB-136F-A164-95CC4BA212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7088" b="11"/>
          <a:stretch>
            <a:fillRect/>
          </a:stretch>
        </p:blipFill>
        <p:spPr>
          <a:xfrm>
            <a:off x="-392186" y="537892"/>
            <a:ext cx="4241182" cy="5132285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DBA48FBF-5E31-336E-1504-7DBCBAB3D926}"/>
              </a:ext>
            </a:extLst>
          </p:cNvPr>
          <p:cNvSpPr txBox="1"/>
          <p:nvPr/>
        </p:nvSpPr>
        <p:spPr>
          <a:xfrm>
            <a:off x="3847956" y="780080"/>
            <a:ext cx="7968973" cy="592656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600"/>
              </a:spcAft>
            </a:pPr>
            <a:r>
              <a:rPr lang="en-US" sz="1400" baseline="0">
                <a:latin typeface="Arial"/>
                <a:cs typeface="Arial"/>
              </a:rPr>
              <a:t>Effective information systems are essential for supporting organizational processes, improving decision‑making, and enabling businesses to respond to changing environments (Stair and Reynolds, 2020).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 u="sng" baseline="0">
                <a:latin typeface="Arial"/>
                <a:cs typeface="Arial"/>
              </a:rPr>
              <a:t>How TPS, MIS, and ESS Work Together at J Signet</a:t>
            </a:r>
            <a:r>
              <a:rPr lang="en-US" sz="1400" u="sng">
                <a:latin typeface="Arial"/>
                <a:cs typeface="Arial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US" sz="1400">
                <a:latin typeface="Arial"/>
                <a:cs typeface="Arial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US" sz="1400" b="1" baseline="0">
                <a:latin typeface="Arial"/>
                <a:cs typeface="Arial"/>
              </a:rPr>
              <a:t>TPS → Operational Efficiency</a:t>
            </a:r>
            <a:r>
              <a:rPr lang="en-US" sz="1400">
                <a:latin typeface="Arial"/>
                <a:cs typeface="Arial"/>
              </a:rPr>
              <a:t>​</a:t>
            </a: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Captures every transaction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Updates inventory instantly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Feeds correct data to MIS and ESS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 baseline="0">
                <a:latin typeface="Arial"/>
                <a:cs typeface="Arial"/>
              </a:rPr>
              <a:t>MIS → Managerial Insight</a:t>
            </a:r>
            <a:r>
              <a:rPr lang="en-US" sz="1400">
                <a:latin typeface="Arial"/>
                <a:cs typeface="Arial"/>
              </a:rPr>
              <a:t>​</a:t>
            </a: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Converts TPS data into actionable reports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 dirty="0">
                <a:latin typeface="Arial"/>
                <a:cs typeface="Arial"/>
              </a:rPr>
              <a:t>Helps managers optimize staffing, promotions, and stock levels</a:t>
            </a:r>
            <a:r>
              <a:rPr lang="en-US" sz="1400" dirty="0">
                <a:latin typeface="Arial"/>
                <a:cs typeface="Arial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US" sz="1400" b="1" baseline="0">
                <a:latin typeface="Arial"/>
                <a:cs typeface="Arial"/>
              </a:rPr>
              <a:t>ESS → Strategic Advantage</a:t>
            </a:r>
            <a:r>
              <a:rPr lang="en-US" sz="1400">
                <a:latin typeface="Arial"/>
                <a:cs typeface="Arial"/>
              </a:rPr>
              <a:t>​</a:t>
            </a: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Uses MIS summaries + external market data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Supports executive decisions on expansion, sustainability, and digital strategy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lvl="0">
              <a:spcAft>
                <a:spcPts val="600"/>
              </a:spcAft>
            </a:pPr>
            <a:r>
              <a:rPr lang="en-US" sz="1400" b="1" baseline="0">
                <a:latin typeface="Arial"/>
                <a:cs typeface="Arial"/>
              </a:rPr>
              <a:t>Why This Matters for Signet Jewelers</a:t>
            </a:r>
            <a:r>
              <a:rPr lang="en-US" sz="1400">
                <a:latin typeface="Arial"/>
                <a:cs typeface="Arial"/>
              </a:rPr>
              <a:t>​</a:t>
            </a: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Creates a unified digital ecosystem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Enhances customer experience and personalization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Strengthens supply chain transparency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Enables faster, smarter decisions at every level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03826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66968" y="914400"/>
            <a:ext cx="6627924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b="1">
                <a:highlight>
                  <a:srgbClr val="F5F5F5"/>
                </a:highlight>
              </a:rPr>
              <a:t>Overview of Information Systems</a:t>
            </a:r>
            <a:endParaRPr lang="en-US" sz="400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C163C70A-4864-D655-938A-FC9DC2CC85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56" r="50134" b="1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9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/>
              <a:t>Information systems support organizational processes and decision‑making. Key systems include </a:t>
            </a:r>
            <a:r>
              <a:rPr lang="en-US" sz="1900" b="1"/>
              <a:t>ERP</a:t>
            </a:r>
            <a:r>
              <a:rPr lang="en-US" sz="1900"/>
              <a:t>, </a:t>
            </a:r>
            <a:r>
              <a:rPr lang="en-US" sz="1900" b="1"/>
              <a:t>CRM</a:t>
            </a:r>
            <a:r>
              <a:rPr lang="en-US" sz="1900"/>
              <a:t> and </a:t>
            </a:r>
            <a:r>
              <a:rPr lang="en-US" sz="1900" b="1"/>
              <a:t>MIS</a:t>
            </a:r>
            <a:r>
              <a:rPr lang="en-US" sz="1900"/>
              <a:t>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b="1"/>
              <a:t>Key Points</a:t>
            </a:r>
            <a:endParaRPr lang="en-US" sz="190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b="1"/>
              <a:t>ERP</a:t>
            </a:r>
            <a:r>
              <a:rPr lang="en-US" sz="1900"/>
              <a:t> integrates internal operations (Davenport, 1998).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b="1"/>
              <a:t>CRM</a:t>
            </a:r>
            <a:r>
              <a:rPr lang="en-US" sz="1900"/>
              <a:t> manages customer interactions (Payne &amp; Frow, 2005).</a:t>
            </a:r>
          </a:p>
          <a:p>
            <a:pPr marL="400050" indent="-228600">
              <a:buFont typeface="Arial" panose="020B0604020202020204" pitchFamily="34" charset="0"/>
              <a:buChar char="•"/>
            </a:pPr>
            <a:r>
              <a:rPr lang="en-US" sz="1900" b="1"/>
              <a:t>MIS</a:t>
            </a:r>
            <a:r>
              <a:rPr lang="en-US" sz="1900"/>
              <a:t> supports managerial decision‑making (Laudon &amp; Laudon, 2020).</a:t>
            </a:r>
            <a:endParaRPr lang="en-US" sz="1900" b="1"/>
          </a:p>
          <a:p>
            <a:pPr indent="-228600">
              <a:buFont typeface="Arial" panose="020B0604020202020204" pitchFamily="34" charset="0"/>
              <a:buChar char="•"/>
            </a:pPr>
            <a:endParaRPr lang="en-US" sz="1900"/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8BB8E0-DB02-1EF5-1B22-26BF3E49B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4041648" cy="1928741"/>
          </a:xfrm>
        </p:spPr>
        <p:txBody>
          <a:bodyPr>
            <a:normAutofit/>
          </a:bodyPr>
          <a:lstStyle/>
          <a:p>
            <a:r>
              <a:rPr lang="en-US" b="1">
                <a:latin typeface="Calisto MT"/>
              </a:rPr>
              <a:t>ERP Systems</a:t>
            </a:r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Hierarchy">
            <a:extLst>
              <a:ext uri="{FF2B5EF4-FFF2-40B4-BE49-F238E27FC236}">
                <a16:creationId xmlns:a16="http://schemas.microsoft.com/office/drawing/2014/main" id="{C1B71FCA-2CA7-977F-2215-A692CE37DF7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1111" y="3046576"/>
            <a:ext cx="2969276" cy="29692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491C3-263B-8FBF-8C7E-3741E2D9D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968377"/>
            <a:ext cx="6144768" cy="501091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Functions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Integrates finance, HR, supply chain (Davenport, 1998).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Automates workflows and organizes data.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Benefits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Efficiency, accuracy, real‑time visibility.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Limitations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High cost and complex implementation.</a:t>
            </a:r>
            <a:endParaRPr lang="en-US"/>
          </a:p>
          <a:p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0266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69630-8DD8-28B8-399A-D67B75329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 b="1">
                <a:latin typeface="Calisto MT"/>
              </a:rPr>
              <a:t>CRM Systems</a:t>
            </a:r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C152D343-4ADF-07F3-B3ED-0373F05825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436" r="22731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6EB37-F886-7CB4-E793-02C8C8893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Functions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Manages customer data, sales, marketing, service (Payne &amp; Frow, 2005).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Benefits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Improved customer retention and sales insights.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Limitations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Requires correct data and system integration.</a:t>
            </a:r>
            <a:endParaRPr lang="en-US"/>
          </a:p>
          <a:p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6775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05264C-D217-4EFE-E7BC-7E961DEA0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r>
              <a:rPr lang="en-US" b="1">
                <a:latin typeface="Calisto MT"/>
              </a:rPr>
              <a:t>MIS + Comparison</a:t>
            </a:r>
            <a:endParaRPr lang="en-US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B51133EB-7601-8C36-1E98-B33BEAE8F0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117" r="29848" b="8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97702-0DC6-F5A8-6B87-46A299A16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2221992"/>
            <a:ext cx="6236208" cy="39410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ea typeface="+mn-lt"/>
                <a:cs typeface="+mn-lt"/>
              </a:rPr>
              <a:t>MIS Functions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Produces reports and dashboards for decisions (Laudon &amp; Laudon, 2020).</a:t>
            </a:r>
            <a:endParaRPr lang="en-US" sz="1600"/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ea typeface="+mn-lt"/>
                <a:cs typeface="+mn-lt"/>
              </a:rPr>
              <a:t>Benefits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Better planning and performance monitoring.</a:t>
            </a:r>
            <a:endParaRPr lang="en-US" sz="1600"/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ea typeface="+mn-lt"/>
                <a:cs typeface="+mn-lt"/>
              </a:rPr>
              <a:t>Limitations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Dependent on ERP/CRM data quality.</a:t>
            </a:r>
            <a:endParaRPr lang="en-US" sz="1600"/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ea typeface="+mn-lt"/>
                <a:cs typeface="+mn-lt"/>
              </a:rPr>
              <a:t>Comparison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 b="1">
                <a:ea typeface="+mn-lt"/>
                <a:cs typeface="+mn-lt"/>
              </a:rPr>
              <a:t>ERP</a:t>
            </a:r>
            <a:r>
              <a:rPr lang="en-US" sz="1600">
                <a:ea typeface="+mn-lt"/>
                <a:cs typeface="+mn-lt"/>
              </a:rPr>
              <a:t>: internal efficiency (Davenport, 1998).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 b="1">
                <a:ea typeface="+mn-lt"/>
                <a:cs typeface="+mn-lt"/>
              </a:rPr>
              <a:t>CRM</a:t>
            </a:r>
            <a:r>
              <a:rPr lang="en-US" sz="1600">
                <a:ea typeface="+mn-lt"/>
                <a:cs typeface="+mn-lt"/>
              </a:rPr>
              <a:t>: customer value (Payne &amp; Frow, 2005).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 b="1">
                <a:ea typeface="+mn-lt"/>
                <a:cs typeface="+mn-lt"/>
              </a:rPr>
              <a:t>MIS</a:t>
            </a:r>
            <a:r>
              <a:rPr lang="en-US" sz="1600">
                <a:ea typeface="+mn-lt"/>
                <a:cs typeface="+mn-lt"/>
              </a:rPr>
              <a:t>: decision support (Laudon &amp; Laudon, 2020).</a:t>
            </a:r>
            <a:endParaRPr lang="en-US" sz="1600"/>
          </a:p>
          <a:p>
            <a:pPr>
              <a:lnSpc>
                <a:spcPct val="100000"/>
              </a:lnSpc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113305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72529-75A6-13CB-1F00-4DD26F9B4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696331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3200" b="1" u="sng">
                <a:latin typeface="Arial"/>
                <a:cs typeface="Arial"/>
              </a:rPr>
              <a:t>Ethical Considerations in Information Systems</a:t>
            </a:r>
            <a:endParaRPr lang="en-US" sz="3200" u="sng">
              <a:latin typeface="Arial"/>
              <a:cs typeface="Arial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920260-B579-42E8-92B7-F5219E2F44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8285808"/>
              </p:ext>
            </p:extLst>
          </p:nvPr>
        </p:nvGraphicFramePr>
        <p:xfrm>
          <a:off x="794033" y="2212062"/>
          <a:ext cx="10159457" cy="29259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8" name="TextBox 37">
            <a:extLst>
              <a:ext uri="{FF2B5EF4-FFF2-40B4-BE49-F238E27FC236}">
                <a16:creationId xmlns:a16="http://schemas.microsoft.com/office/drawing/2014/main" id="{2823C972-BB97-C933-C65E-26F0647D6B7F}"/>
              </a:ext>
            </a:extLst>
          </p:cNvPr>
          <p:cNvSpPr txBox="1"/>
          <p:nvPr/>
        </p:nvSpPr>
        <p:spPr>
          <a:xfrm>
            <a:off x="952061" y="5336912"/>
            <a:ext cx="4840767" cy="4022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highlight>
                  <a:srgbClr val="FFFFFF"/>
                </a:highlight>
                <a:latin typeface="Arial"/>
                <a:cs typeface="Arial"/>
              </a:rPr>
              <a:t>(Laudon and Laudon,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225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1CAD84-EBCB-A94B-FA9A-8BA4964C3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3343" y="1169412"/>
            <a:ext cx="5750765" cy="49007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</a:pPr>
            <a:endParaRPr lang="en-US" sz="2400" b="1" dirty="0">
              <a:latin typeface="Rockwell"/>
              <a:ea typeface="Microsoft Sans Serif"/>
              <a:cs typeface="Arial"/>
            </a:endParaRPr>
          </a:p>
          <a:p>
            <a:pPr>
              <a:spcBef>
                <a:spcPct val="20000"/>
              </a:spcBef>
            </a:pPr>
            <a:endParaRPr lang="en-US" sz="2000" dirty="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endParaRPr lang="en-US" sz="1700"/>
          </a:p>
        </p:txBody>
      </p:sp>
      <p:pic>
        <p:nvPicPr>
          <p:cNvPr id="6" name="Graphic 5" descr="Security Camera Sign">
            <a:extLst>
              <a:ext uri="{FF2B5EF4-FFF2-40B4-BE49-F238E27FC236}">
                <a16:creationId xmlns:a16="http://schemas.microsoft.com/office/drawing/2014/main" id="{25C8E377-EDAB-BD6A-01CB-60D4B25237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5383" y="1171349"/>
            <a:ext cx="4515301" cy="4515301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723900"/>
            <a:ext cx="5715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8E634B8-311A-4810-A5DB-7043D0280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6134100"/>
            <a:ext cx="5715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17075F7-84D7-BC41-A052-48DFDB8C50FD}"/>
              </a:ext>
            </a:extLst>
          </p:cNvPr>
          <p:cNvSpPr txBox="1"/>
          <p:nvPr/>
        </p:nvSpPr>
        <p:spPr>
          <a:xfrm>
            <a:off x="5634507" y="1067873"/>
            <a:ext cx="6096000" cy="4739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2400" u="sng" baseline="0">
                <a:latin typeface="Arial"/>
                <a:ea typeface="Segoe UI"/>
                <a:cs typeface="Segoe UI"/>
              </a:rPr>
              <a:t>Data Privacy and Security</a:t>
            </a:r>
            <a:r>
              <a:rPr lang="en-US" sz="2400" u="sng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ro-RO" sz="2000" baseline="0">
                <a:latin typeface="Arial"/>
                <a:ea typeface="Segoe UI"/>
                <a:cs typeface="Segoe UI"/>
              </a:rPr>
              <a:t>The corporation gathers information related to customers and employees. Issues that fall under ethics relate to data breach and unauthorized access. Security issues relate to hacking, virus, and phishing threats.</a:t>
            </a:r>
            <a:r>
              <a:rPr lang="en-US" sz="20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ro-RO" sz="20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ro-RO" sz="2000" baseline="0">
                <a:latin typeface="Arial"/>
                <a:ea typeface="Segoe UI"/>
                <a:cs typeface="Segoe UI"/>
              </a:rPr>
              <a:t>Solutions to minimize the risks:</a:t>
            </a:r>
            <a:r>
              <a:rPr lang="en-US" sz="2000">
                <a:latin typeface="Arial"/>
                <a:ea typeface="Segoe UI"/>
                <a:cs typeface="Segoe U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ro-RO" sz="2000" baseline="0">
                <a:latin typeface="Arial"/>
                <a:ea typeface="Arial"/>
                <a:cs typeface="Arial"/>
              </a:rPr>
              <a:t>Encryption</a:t>
            </a:r>
            <a:r>
              <a:rPr lang="en-US" sz="20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ro-RO" sz="2000" baseline="0">
                <a:latin typeface="Arial"/>
                <a:ea typeface="Arial"/>
                <a:cs typeface="Arial"/>
              </a:rPr>
              <a:t>Good password security</a:t>
            </a:r>
            <a:r>
              <a:rPr lang="en-US" sz="20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ro-RO" sz="2000" baseline="0">
                <a:latin typeface="Arial"/>
                <a:ea typeface="Arial"/>
                <a:cs typeface="Arial"/>
              </a:rPr>
              <a:t>Multi-factor authentication</a:t>
            </a:r>
            <a:r>
              <a:rPr lang="en-US" sz="20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ro-RO" sz="2000" baseline="0">
                <a:latin typeface="Arial"/>
                <a:ea typeface="Arial"/>
                <a:cs typeface="Arial"/>
              </a:rPr>
              <a:t>Employee cybersecurity training</a:t>
            </a:r>
            <a:r>
              <a:rPr lang="en-US" sz="2000">
                <a:latin typeface="Arial"/>
                <a:ea typeface="Arial"/>
                <a:cs typeface="Arial"/>
              </a:rPr>
              <a:t>​</a:t>
            </a:r>
          </a:p>
          <a:p>
            <a:pPr rtl="0"/>
            <a:r>
              <a:rPr lang="ro-RO" sz="20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2000" baseline="0">
                <a:latin typeface="Arial"/>
                <a:ea typeface="Segoe UI"/>
                <a:cs typeface="Segoe UI"/>
              </a:rPr>
              <a:t>(Smith, Dinev and Xu, 2011)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8318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9240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007E7A3E-A025-50C8-FA44-6D773E49EF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74839036"/>
              </p:ext>
            </p:extLst>
          </p:nvPr>
        </p:nvGraphicFramePr>
        <p:xfrm>
          <a:off x="4664109" y="1000704"/>
          <a:ext cx="6611988" cy="536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4" name="Picture 23" descr="A face made of letters&#10;&#10;AI-generated content may be incorrect.">
            <a:extLst>
              <a:ext uri="{FF2B5EF4-FFF2-40B4-BE49-F238E27FC236}">
                <a16:creationId xmlns:a16="http://schemas.microsoft.com/office/drawing/2014/main" id="{31E29FAA-B02A-A126-E1B3-B91FE8DBFEE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8457" r="10830" b="-2419"/>
          <a:stretch>
            <a:fillRect/>
          </a:stretch>
        </p:blipFill>
        <p:spPr>
          <a:xfrm>
            <a:off x="656798" y="1433015"/>
            <a:ext cx="3582262" cy="4060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034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244C0-0BAF-56A6-1783-850EFD73D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 b="1" u="sng">
                <a:latin typeface="Calisto MT"/>
              </a:rPr>
              <a:t>Cadbury ERP: SAP</a:t>
            </a:r>
            <a:endParaRPr lang="en-US" u="sng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E4BD12-2666-2943-556D-6BC78C1305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02" r="45625" b="-7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11BD0-6084-4156-B170-016B746DCB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2997" y="1235876"/>
            <a:ext cx="6571895" cy="479324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r>
              <a:rPr lang="en-US" b="1" u="sng">
                <a:ea typeface="+mn-lt"/>
                <a:cs typeface="+mn-lt"/>
              </a:rPr>
              <a:t>Visual Layout</a:t>
            </a:r>
            <a:endParaRPr lang="en-US" u="sng"/>
          </a:p>
          <a:p>
            <a:r>
              <a:rPr lang="en-US" b="1">
                <a:ea typeface="+mn-lt"/>
                <a:cs typeface="+mn-lt"/>
              </a:rPr>
              <a:t>Top banner:</a:t>
            </a:r>
            <a:r>
              <a:rPr lang="en-US">
                <a:ea typeface="+mn-lt"/>
                <a:cs typeface="+mn-lt"/>
              </a:rPr>
              <a:t> Cadbury logo on the left, title on the right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Two‑column layout:</a:t>
            </a:r>
            <a:endParaRPr lang="en-US"/>
          </a:p>
          <a:p>
            <a:pPr lvl="1"/>
            <a:r>
              <a:rPr lang="en-US" b="1">
                <a:ea typeface="+mn-lt"/>
                <a:cs typeface="+mn-lt"/>
              </a:rPr>
              <a:t>Left column:</a:t>
            </a:r>
            <a:r>
              <a:rPr lang="en-US">
                <a:ea typeface="+mn-lt"/>
                <a:cs typeface="+mn-lt"/>
              </a:rPr>
              <a:t> Challenges + Ethical Issues</a:t>
            </a:r>
            <a:endParaRPr lang="en-US"/>
          </a:p>
          <a:p>
            <a:pPr lvl="1"/>
            <a:r>
              <a:rPr lang="en-US" b="1">
                <a:ea typeface="+mn-lt"/>
                <a:cs typeface="+mn-lt"/>
              </a:rPr>
              <a:t>Right column:</a:t>
            </a:r>
            <a:r>
              <a:rPr lang="en-US">
                <a:ea typeface="+mn-lt"/>
                <a:cs typeface="+mn-lt"/>
              </a:rPr>
              <a:t> Solutions + Impact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Footer:</a:t>
            </a:r>
            <a:r>
              <a:rPr lang="en-US">
                <a:ea typeface="+mn-lt"/>
                <a:cs typeface="+mn-lt"/>
              </a:rPr>
              <a:t> Purple accent bar (Cadbury brand </a:t>
            </a:r>
            <a:r>
              <a:rPr lang="en-US" err="1">
                <a:ea typeface="+mn-lt"/>
                <a:cs typeface="+mn-lt"/>
              </a:rPr>
              <a:t>colour</a:t>
            </a:r>
            <a:r>
              <a:rPr lang="en-US">
                <a:ea typeface="+mn-lt"/>
                <a:cs typeface="+mn-lt"/>
              </a:rPr>
              <a:t>)</a:t>
            </a:r>
            <a:endParaRPr lang="en-US"/>
          </a:p>
          <a:p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 u="sng">
                <a:ea typeface="+mn-lt"/>
                <a:cs typeface="+mn-lt"/>
              </a:rPr>
              <a:t>Structure</a:t>
            </a:r>
          </a:p>
          <a:p>
            <a:r>
              <a:rPr lang="en-US" b="1">
                <a:ea typeface="+mn-lt"/>
                <a:cs typeface="+mn-lt"/>
              </a:rPr>
              <a:t>Challenges</a:t>
            </a:r>
            <a:r>
              <a:rPr lang="en-US">
                <a:ea typeface="+mn-lt"/>
                <a:cs typeface="+mn-lt"/>
              </a:rPr>
              <a:t> — supply‑chain inefficiency, fragmented systems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Solutions</a:t>
            </a:r>
            <a:r>
              <a:rPr lang="en-US">
                <a:ea typeface="+mn-lt"/>
                <a:cs typeface="+mn-lt"/>
              </a:rPr>
              <a:t> — SAP ERP integration, unified data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Ethical Issues</a:t>
            </a:r>
            <a:r>
              <a:rPr lang="en-US">
                <a:ea typeface="+mn-lt"/>
                <a:cs typeface="+mn-lt"/>
              </a:rPr>
              <a:t> — workforce disruption, data governance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Impact</a:t>
            </a:r>
            <a:r>
              <a:rPr lang="en-US">
                <a:ea typeface="+mn-lt"/>
                <a:cs typeface="+mn-lt"/>
              </a:rPr>
              <a:t> — lower costs, better coordination</a:t>
            </a:r>
            <a:endParaRPr lang="en-US"/>
          </a:p>
          <a:p>
            <a:endParaRPr lang="en-US"/>
          </a:p>
          <a:p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cadbury's logo - Google Search | Chocolate logo, Chocolate brands ...">
            <a:extLst>
              <a:ext uri="{FF2B5EF4-FFF2-40B4-BE49-F238E27FC236}">
                <a16:creationId xmlns:a16="http://schemas.microsoft.com/office/drawing/2014/main" id="{06199BF2-DD59-48FC-E926-3C4B7612BF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219" y="917216"/>
            <a:ext cx="3435926" cy="2391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6414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B9C0E6AB-EAB6-41E0-9D49-369643E87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3C2720B-5BC4-43B4-8F8F-7D4AD6386D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34F5BD6-1B3B-4B21-9901-8258D047A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61085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computer screen with graphs and charts on it&#10;&#10;AI-generated content may be incorrect.">
            <a:extLst>
              <a:ext uri="{FF2B5EF4-FFF2-40B4-BE49-F238E27FC236}">
                <a16:creationId xmlns:a16="http://schemas.microsoft.com/office/drawing/2014/main" id="{BB703A54-5078-5A05-A886-C8AF4851E3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859" r="2" b="15815"/>
          <a:stretch>
            <a:fillRect/>
          </a:stretch>
        </p:blipFill>
        <p:spPr>
          <a:xfrm>
            <a:off x="800100" y="1066800"/>
            <a:ext cx="10591800" cy="4724400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539E51F4-9F13-4C51-9CE0-0AEDA7FE3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5861"/>
            <a:ext cx="106013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76974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FEC7A34-539B-4949-BC75-F49D5FFC9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321096-924B-5500-3259-4613E5C64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3879" y="854219"/>
            <a:ext cx="5882076" cy="859536"/>
          </a:xfrm>
        </p:spPr>
        <p:txBody>
          <a:bodyPr>
            <a:normAutofit/>
          </a:bodyPr>
          <a:lstStyle/>
          <a:p>
            <a:r>
              <a:rPr lang="en-US" sz="2400" b="1" u="sng">
                <a:latin typeface="Calisto MT"/>
              </a:rPr>
              <a:t>Nestlé (Global ERP Rollout)</a:t>
            </a:r>
            <a:endParaRPr lang="en-US" sz="2400" u="sng"/>
          </a:p>
        </p:txBody>
      </p:sp>
      <p:pic>
        <p:nvPicPr>
          <p:cNvPr id="5" name="Picture 4" descr="World map with flight paths">
            <a:extLst>
              <a:ext uri="{FF2B5EF4-FFF2-40B4-BE49-F238E27FC236}">
                <a16:creationId xmlns:a16="http://schemas.microsoft.com/office/drawing/2014/main" id="{2323443E-C631-EF91-D3C1-8922A71677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09" r="2" b="4296"/>
          <a:stretch>
            <a:fillRect/>
          </a:stretch>
        </p:blipFill>
        <p:spPr>
          <a:xfrm>
            <a:off x="800101" y="723900"/>
            <a:ext cx="4076700" cy="257361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A4B2C18-146D-48F9-BB98-D4E4D70A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56418" y="722376"/>
            <a:ext cx="583946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Nestlé Logo, Icon, Food, Emblem, Corporate PNG">
            <a:extLst>
              <a:ext uri="{FF2B5EF4-FFF2-40B4-BE49-F238E27FC236}">
                <a16:creationId xmlns:a16="http://schemas.microsoft.com/office/drawing/2014/main" id="{44098113-49C2-7B28-B1F9-B01B184B6A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30" r="4225" b="-3"/>
          <a:stretch>
            <a:fillRect/>
          </a:stretch>
        </p:blipFill>
        <p:spPr>
          <a:xfrm>
            <a:off x="800101" y="3560491"/>
            <a:ext cx="4076700" cy="257361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0475A-C374-3817-53B2-387D53711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6623" y="1150610"/>
            <a:ext cx="5889919" cy="467897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US" sz="1400" b="1"/>
          </a:p>
          <a:p>
            <a:pPr marL="0" indent="0">
              <a:lnSpc>
                <a:spcPct val="100000"/>
              </a:lnSpc>
              <a:buNone/>
            </a:pPr>
            <a:r>
              <a:rPr lang="en-US" sz="1800" b="1" u="sng">
                <a:ea typeface="+mn-lt"/>
                <a:cs typeface="+mn-lt"/>
              </a:rPr>
              <a:t>Visual Layout</a:t>
            </a:r>
            <a:endParaRPr lang="en-US" sz="1800" u="sng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Background:</a:t>
            </a:r>
            <a:r>
              <a:rPr lang="en-US" sz="1400">
                <a:ea typeface="+mn-lt"/>
                <a:cs typeface="+mn-lt"/>
              </a:rPr>
              <a:t> Light world map with soft transparency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Three horizontal boxes:</a:t>
            </a:r>
            <a:endParaRPr lang="en-US" sz="1400"/>
          </a:p>
          <a:p>
            <a:pPr lvl="1"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Challenges</a:t>
            </a:r>
            <a:endParaRPr lang="en-US" sz="1400"/>
          </a:p>
          <a:p>
            <a:pPr lvl="1"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Solutions</a:t>
            </a:r>
            <a:endParaRPr lang="en-US" sz="1400"/>
          </a:p>
          <a:p>
            <a:pPr lvl="1"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Impact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Small callout bubble:</a:t>
            </a:r>
            <a:r>
              <a:rPr lang="en-US" sz="1400">
                <a:ea typeface="+mn-lt"/>
                <a:cs typeface="+mn-lt"/>
              </a:rPr>
              <a:t> Ethical Issues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Accent </a:t>
            </a:r>
            <a:r>
              <a:rPr lang="en-US" sz="1400" b="1" err="1">
                <a:ea typeface="+mn-lt"/>
                <a:cs typeface="+mn-lt"/>
              </a:rPr>
              <a:t>colours</a:t>
            </a:r>
            <a:r>
              <a:rPr lang="en-US" sz="1400" b="1">
                <a:ea typeface="+mn-lt"/>
                <a:cs typeface="+mn-lt"/>
              </a:rPr>
              <a:t>:</a:t>
            </a:r>
            <a:r>
              <a:rPr lang="en-US" sz="1400">
                <a:ea typeface="+mn-lt"/>
                <a:cs typeface="+mn-lt"/>
              </a:rPr>
              <a:t> Blue + white (Nestlé palette)</a:t>
            </a:r>
            <a:endParaRPr lang="en-US" sz="1400"/>
          </a:p>
          <a:p>
            <a:pPr marL="0" indent="0">
              <a:lnSpc>
                <a:spcPct val="100000"/>
              </a:lnSpc>
              <a:buNone/>
            </a:pPr>
            <a:r>
              <a:rPr lang="en-US" sz="1800" b="1" u="sng">
                <a:ea typeface="+mn-lt"/>
                <a:cs typeface="+mn-lt"/>
              </a:rPr>
              <a:t>Structure</a:t>
            </a:r>
            <a:endParaRPr lang="en-US" sz="1800" u="sng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Challenges</a:t>
            </a:r>
            <a:r>
              <a:rPr lang="en-US" sz="1400">
                <a:ea typeface="+mn-lt"/>
                <a:cs typeface="+mn-lt"/>
              </a:rPr>
              <a:t> — regional misalignment, resistance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Solutions</a:t>
            </a:r>
            <a:r>
              <a:rPr lang="en-US" sz="1400">
                <a:ea typeface="+mn-lt"/>
                <a:cs typeface="+mn-lt"/>
              </a:rPr>
              <a:t> — full ERP redesign, unified processes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Ethical Issues</a:t>
            </a:r>
            <a:r>
              <a:rPr lang="en-US" sz="1400">
                <a:ea typeface="+mn-lt"/>
                <a:cs typeface="+mn-lt"/>
              </a:rPr>
              <a:t> — fair change‑management, data risks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Impact</a:t>
            </a:r>
            <a:r>
              <a:rPr lang="en-US" sz="1400">
                <a:ea typeface="+mn-lt"/>
                <a:cs typeface="+mn-lt"/>
              </a:rPr>
              <a:t> — transparency, global coordination</a:t>
            </a:r>
            <a:endParaRPr lang="en-US" sz="1400"/>
          </a:p>
          <a:p>
            <a:pPr>
              <a:lnSpc>
                <a:spcPct val="100000"/>
              </a:lnSpc>
            </a:pPr>
            <a:endParaRPr lang="en-US" sz="700"/>
          </a:p>
          <a:p>
            <a:pPr>
              <a:lnSpc>
                <a:spcPct val="100000"/>
              </a:lnSpc>
            </a:pPr>
            <a:endParaRPr lang="en-US" sz="70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51784B1-4DE1-43A3-95B9-A0EB6529F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55466" y="6156846"/>
            <a:ext cx="587453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77087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8A162E-1F6F-ACA9-E1E1-428033E4F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 b="1" u="sng">
                <a:latin typeface="Calisto MT"/>
              </a:rPr>
              <a:t>Key Takeaways</a:t>
            </a:r>
            <a:endParaRPr lang="en-US" u="sng"/>
          </a:p>
        </p:txBody>
      </p:sp>
      <p:pic>
        <p:nvPicPr>
          <p:cNvPr id="5" name="Picture 4" descr="Drawings on colorful paper">
            <a:extLst>
              <a:ext uri="{FF2B5EF4-FFF2-40B4-BE49-F238E27FC236}">
                <a16:creationId xmlns:a16="http://schemas.microsoft.com/office/drawing/2014/main" id="{4A77B031-23A5-2718-AEB2-F480B98D14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22" r="42604" b="-6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3674B-ADB0-C199-93B2-4339D3A165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2997" y="1717728"/>
            <a:ext cx="6571895" cy="442345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latin typeface="Calisto MT"/>
                <a:ea typeface="+mn-lt"/>
                <a:cs typeface="+mn-lt"/>
              </a:rPr>
              <a:t>Layout: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White background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Four large icons in a single row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Short labels only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Minimal text, maximum clarity</a:t>
            </a:r>
            <a:endParaRPr lang="en-US" sz="16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>
                <a:latin typeface="Calisto MT"/>
              </a:rPr>
              <a:t>🔗 </a:t>
            </a:r>
            <a:r>
              <a:rPr lang="en-US" sz="1600" b="1">
                <a:latin typeface="Calisto MT"/>
              </a:rPr>
              <a:t>Integration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Systems must connect smoothly to avoid silos.</a:t>
            </a:r>
            <a:endParaRPr lang="en-US" sz="16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>
                <a:latin typeface="Calisto MT"/>
              </a:rPr>
              <a:t>🧹 </a:t>
            </a:r>
            <a:r>
              <a:rPr lang="en-US" sz="1600" b="1">
                <a:latin typeface="Calisto MT"/>
              </a:rPr>
              <a:t>Data Quality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Clean, correct data leads to better decisions.</a:t>
            </a:r>
            <a:endParaRPr lang="en-US" sz="16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>
                <a:latin typeface="Calisto MT"/>
              </a:rPr>
              <a:t>⚖️ </a:t>
            </a:r>
            <a:r>
              <a:rPr lang="en-US" sz="1600" b="1">
                <a:latin typeface="Calisto MT"/>
              </a:rPr>
              <a:t>Ethics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Protect privacy and use data responsibly.</a:t>
            </a:r>
            <a:endParaRPr lang="en-US" sz="16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>
                <a:latin typeface="Calisto MT"/>
              </a:rPr>
              <a:t>👥 </a:t>
            </a:r>
            <a:r>
              <a:rPr lang="en-US" sz="1600" b="1">
                <a:latin typeface="Calisto MT"/>
              </a:rPr>
              <a:t>Change Management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People must be trained and supported to adopt new systems</a:t>
            </a:r>
            <a:r>
              <a:rPr lang="en-US" sz="1000">
                <a:latin typeface="Calisto MT"/>
                <a:ea typeface="+mn-lt"/>
                <a:cs typeface="+mn-lt"/>
              </a:rPr>
              <a:t>.</a:t>
            </a:r>
            <a:endParaRPr lang="en-US" sz="1000">
              <a:latin typeface="Calisto MT"/>
            </a:endParaRPr>
          </a:p>
          <a:p>
            <a:pPr>
              <a:lnSpc>
                <a:spcPct val="100000"/>
              </a:lnSpc>
            </a:pPr>
            <a:endParaRPr lang="en-US" sz="1000">
              <a:latin typeface="Calisto MT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41949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EB422-2F32-3C7D-CB26-7727115F2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u="sng"/>
              <a:t>Conclusion</a:t>
            </a: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D0CF52BF-FDE3-7635-2334-B4E8F0FEE6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93" r="30274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12B05-84F5-7165-D224-13E5E3522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u="sng"/>
              <a:t>During this presentation we have learned that:</a:t>
            </a:r>
          </a:p>
          <a:p>
            <a:pPr marL="0" indent="0">
              <a:spcBef>
                <a:spcPct val="20000"/>
              </a:spcBef>
              <a:buNone/>
            </a:pPr>
            <a:endParaRPr lang="en-US">
              <a:latin typeface="Arial"/>
              <a:cs typeface="Arial"/>
            </a:endParaRPr>
          </a:p>
          <a:p>
            <a:pPr marL="0" indent="0">
              <a:spcBef>
                <a:spcPct val="20000"/>
              </a:spcBef>
              <a:buNone/>
            </a:pPr>
            <a:r>
              <a:rPr lang="en-US">
                <a:latin typeface="Arial"/>
                <a:cs typeface="Arial"/>
              </a:rPr>
              <a:t>Ethical use of information systems is essential.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>
                <a:latin typeface="Arial"/>
                <a:cs typeface="Arial"/>
              </a:rPr>
              <a:t>Businesses must protect data and reduce bias.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>
                <a:latin typeface="Arial"/>
                <a:cs typeface="Arial"/>
              </a:rPr>
              <a:t>Responsible use improves trust and reputation.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>
                <a:latin typeface="Arial"/>
                <a:cs typeface="Arial"/>
              </a:rPr>
              <a:t>Strong security and ethical policies help reduce risks.</a:t>
            </a:r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87883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A2B301-E5C1-76DF-B50E-6F2DCC370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4041648" cy="19287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References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Waiter">
            <a:extLst>
              <a:ext uri="{FF2B5EF4-FFF2-40B4-BE49-F238E27FC236}">
                <a16:creationId xmlns:a16="http://schemas.microsoft.com/office/drawing/2014/main" id="{FEDE4179-3E80-5928-D6CC-5378D9B7B8B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1111" y="3046576"/>
            <a:ext cx="2969276" cy="29692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A1B53F2-FE4B-3A50-A02C-E1A02D04C8C4}"/>
              </a:ext>
            </a:extLst>
          </p:cNvPr>
          <p:cNvSpPr txBox="1"/>
          <p:nvPr/>
        </p:nvSpPr>
        <p:spPr>
          <a:xfrm>
            <a:off x="3656699" y="902512"/>
            <a:ext cx="8182894" cy="526554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latin typeface="Calibri"/>
                <a:ea typeface="Calibri"/>
                <a:cs typeface="Calibri"/>
              </a:rPr>
              <a:t>O’Brien, J.A. and </a:t>
            </a:r>
            <a:r>
              <a:rPr lang="en-US" sz="1300" dirty="0" err="1">
                <a:latin typeface="Calibri"/>
                <a:ea typeface="Calibri"/>
                <a:cs typeface="Calibri"/>
              </a:rPr>
              <a:t>Marakas</a:t>
            </a:r>
            <a:r>
              <a:rPr lang="en-US" sz="1300" dirty="0">
                <a:latin typeface="Calibri"/>
                <a:ea typeface="Calibri"/>
                <a:cs typeface="Calibri"/>
              </a:rPr>
              <a:t>, G.M. (2011) </a:t>
            </a:r>
            <a:r>
              <a:rPr lang="en-US" sz="1300" i="1" dirty="0">
                <a:latin typeface="Calibri"/>
                <a:ea typeface="Calibri"/>
                <a:cs typeface="Calibri"/>
              </a:rPr>
              <a:t>Management Information Systems</a:t>
            </a:r>
            <a:r>
              <a:rPr lang="en-US" sz="1300" dirty="0">
                <a:latin typeface="Calibri"/>
                <a:ea typeface="Calibri"/>
                <a:cs typeface="Calibri"/>
              </a:rPr>
              <a:t>. 10th </a:t>
            </a:r>
            <a:r>
              <a:rPr lang="en-US" sz="1300" dirty="0" err="1">
                <a:latin typeface="Calibri"/>
                <a:ea typeface="Calibri"/>
                <a:cs typeface="Calibri"/>
              </a:rPr>
              <a:t>edn</a:t>
            </a:r>
            <a:r>
              <a:rPr lang="en-US" sz="1300" dirty="0">
                <a:latin typeface="Calibri"/>
                <a:ea typeface="Calibri"/>
                <a:cs typeface="Calibri"/>
              </a:rPr>
              <a:t>. New York: McGraw‑Hill.</a:t>
            </a: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latin typeface="Calibri"/>
                <a:ea typeface="Calibri"/>
                <a:cs typeface="Calibri"/>
              </a:rPr>
              <a:t>Stair, R. and Reynolds, G. (2020) </a:t>
            </a:r>
            <a:r>
              <a:rPr lang="en-US" sz="1300" i="1" dirty="0">
                <a:latin typeface="Calibri"/>
                <a:ea typeface="Calibri"/>
                <a:cs typeface="Calibri"/>
              </a:rPr>
              <a:t>Principles of Information Systems</a:t>
            </a:r>
            <a:r>
              <a:rPr lang="en-US" sz="1300" dirty="0">
                <a:latin typeface="Calibri"/>
                <a:ea typeface="Calibri"/>
                <a:cs typeface="Calibri"/>
              </a:rPr>
              <a:t>. 13th </a:t>
            </a:r>
            <a:r>
              <a:rPr lang="en-US" sz="1300" dirty="0" err="1">
                <a:latin typeface="Calibri"/>
                <a:ea typeface="Calibri"/>
                <a:cs typeface="Calibri"/>
              </a:rPr>
              <a:t>edn</a:t>
            </a:r>
            <a:r>
              <a:rPr lang="en-US" sz="1300" dirty="0">
                <a:latin typeface="Calibri"/>
                <a:ea typeface="Calibri"/>
                <a:cs typeface="Calibri"/>
              </a:rPr>
              <a:t>. Boston: Cengage Learning.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latin typeface="Calibri"/>
                <a:ea typeface="Calibri"/>
                <a:cs typeface="Calibri"/>
              </a:rPr>
              <a:t>Davenport, T.H. (1998) ‘Putting the enterprise into the enterprise system’, </a:t>
            </a:r>
            <a:r>
              <a:rPr lang="en-US" sz="1300" i="1">
                <a:latin typeface="Calibri"/>
                <a:ea typeface="Calibri"/>
                <a:cs typeface="Calibri"/>
              </a:rPr>
              <a:t>Harvard Business Review</a:t>
            </a:r>
            <a:r>
              <a:rPr lang="en-US" sz="1300">
                <a:latin typeface="Calibri"/>
                <a:ea typeface="Calibri"/>
                <a:cs typeface="Calibri"/>
              </a:rPr>
              <a:t>, 76(4), pp. 121–131.</a:t>
            </a: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latin typeface="Calibri"/>
                <a:ea typeface="Calibri"/>
                <a:cs typeface="Calibri"/>
              </a:rPr>
              <a:t>Laudon, K.C. and Laudon, J.P. (2020) </a:t>
            </a:r>
            <a:r>
              <a:rPr lang="en-US" sz="1300" i="1" dirty="0">
                <a:latin typeface="Calibri"/>
                <a:ea typeface="Calibri"/>
                <a:cs typeface="Calibri"/>
              </a:rPr>
              <a:t>Management Information Systems: Managing the Digital Firm</a:t>
            </a:r>
            <a:r>
              <a:rPr lang="en-US" sz="1300" dirty="0">
                <a:latin typeface="Calibri"/>
                <a:ea typeface="Calibri"/>
                <a:cs typeface="Calibri"/>
              </a:rPr>
              <a:t>. 16th </a:t>
            </a:r>
            <a:r>
              <a:rPr lang="en-US" sz="1300" dirty="0" err="1">
                <a:latin typeface="Calibri"/>
                <a:ea typeface="Calibri"/>
                <a:cs typeface="Calibri"/>
              </a:rPr>
              <a:t>edn</a:t>
            </a:r>
            <a:r>
              <a:rPr lang="en-US" sz="1300" dirty="0">
                <a:latin typeface="Calibri"/>
                <a:ea typeface="Calibri"/>
                <a:cs typeface="Calibri"/>
              </a:rPr>
              <a:t>. Harlow: Pearson.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latin typeface="Calibri"/>
                <a:ea typeface="Calibri"/>
                <a:cs typeface="Calibri"/>
              </a:rPr>
              <a:t>Payne, A. and Frow, P. (2005) ‘A strategic framework for customer relationship management’, </a:t>
            </a:r>
            <a:r>
              <a:rPr lang="en-US" sz="1300" i="1">
                <a:latin typeface="Calibri"/>
                <a:ea typeface="Calibri"/>
                <a:cs typeface="Calibri"/>
              </a:rPr>
              <a:t>Journal of Marketing</a:t>
            </a:r>
            <a:r>
              <a:rPr lang="en-US" sz="1300">
                <a:latin typeface="Calibri"/>
                <a:ea typeface="Calibri"/>
                <a:cs typeface="Calibri"/>
              </a:rPr>
              <a:t>, 69(4), pp. 167–176.</a:t>
            </a: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3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Floridi</a:t>
            </a:r>
            <a:r>
              <a:rPr lang="en-US" sz="13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L. et al. (2018) ‘</a:t>
            </a:r>
            <a:r>
              <a:rPr lang="en-US" sz="13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AI4People An Ethical Framework for AI’, Minds and Machines,</a:t>
            </a:r>
            <a:r>
              <a:rPr lang="en-US" sz="13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28(4), pp. 689–707.</a:t>
            </a:r>
          </a:p>
          <a:p>
            <a:pPr marL="285750" indent="-285750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13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3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Laudon, K.C. and Laudon, J.P. (2023) </a:t>
            </a:r>
            <a:r>
              <a:rPr lang="en-US" sz="1300" i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Management Information Systems: Managing the Digital Firm.</a:t>
            </a:r>
            <a:r>
              <a:rPr lang="en-US" sz="13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3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Pearson.</a:t>
            </a:r>
            <a:endParaRPr lang="en-US" sz="13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spcBef>
                <a:spcPct val="20000"/>
              </a:spcBef>
            </a:pPr>
            <a:endParaRPr lang="en-US" sz="13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3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Smith, H.J., Dinev, T. and Xu, H. (2011) </a:t>
            </a:r>
            <a:r>
              <a:rPr lang="en-US" sz="1300" i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‘Information Privacy Research’, MIS Quarterly</a:t>
            </a:r>
            <a:r>
              <a:rPr lang="en-US" sz="13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35(4), pp. 989–1015.</a:t>
            </a:r>
            <a:endParaRPr lang="en-US" sz="130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rgbClr val="000000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4548533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1363</Words>
  <Application>Microsoft Office PowerPoint</Application>
  <PresentationFormat>Widescreen</PresentationFormat>
  <Paragraphs>194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Calisto MT</vt:lpstr>
      <vt:lpstr>Rockwell</vt:lpstr>
      <vt:lpstr>Univers Condensed</vt:lpstr>
      <vt:lpstr>ChronicleVTI</vt:lpstr>
      <vt:lpstr>PowerPoint Presentation</vt:lpstr>
      <vt:lpstr>Introduction</vt:lpstr>
      <vt:lpstr>PowerPoint Presentation</vt:lpstr>
      <vt:lpstr>PowerPoint Presentation</vt:lpstr>
      <vt:lpstr>PowerPoint Presentation</vt:lpstr>
      <vt:lpstr>Overview of Information Systems</vt:lpstr>
      <vt:lpstr>ERP Systems</vt:lpstr>
      <vt:lpstr>CRM Systems</vt:lpstr>
      <vt:lpstr>MIS + Comparison</vt:lpstr>
      <vt:lpstr>Ethical Considerations in Information Systems</vt:lpstr>
      <vt:lpstr>  </vt:lpstr>
      <vt:lpstr>PowerPoint Presentation</vt:lpstr>
      <vt:lpstr>Cadbury ERP: SAP</vt:lpstr>
      <vt:lpstr>PowerPoint Presentation</vt:lpstr>
      <vt:lpstr>Nestlé (Global ERP Rollout)</vt:lpstr>
      <vt:lpstr>Key Takeaways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>Razvan Pojar (2423339)</cp:lastModifiedBy>
  <cp:revision>335</cp:revision>
  <dcterms:created xsi:type="dcterms:W3CDTF">2026-05-27T09:33:53Z</dcterms:created>
  <dcterms:modified xsi:type="dcterms:W3CDTF">2026-06-10T21:20:50Z</dcterms:modified>
</cp:coreProperties>
</file>