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4"/>
  </p:notesMasterIdLst>
  <p:sldIdLst>
    <p:sldId id="530" r:id="rId5"/>
    <p:sldId id="531" r:id="rId6"/>
    <p:sldId id="533" r:id="rId7"/>
    <p:sldId id="534" r:id="rId8"/>
    <p:sldId id="535" r:id="rId9"/>
    <p:sldId id="536" r:id="rId10"/>
    <p:sldId id="537" r:id="rId11"/>
    <p:sldId id="538" r:id="rId12"/>
    <p:sldId id="53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22EE"/>
    <a:srgbClr val="F01688"/>
    <a:srgbClr val="2F21F3"/>
    <a:srgbClr val="FEB52B"/>
    <a:srgbClr val="F01689"/>
    <a:srgbClr val="6F22E3"/>
    <a:srgbClr val="E218A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4422"/>
  </p:normalViewPr>
  <p:slideViewPr>
    <p:cSldViewPr snapToGrid="0">
      <p:cViewPr>
        <p:scale>
          <a:sx n="100" d="100"/>
          <a:sy n="100" d="100"/>
        </p:scale>
        <p:origin x="-62" y="-5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5/8/24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a:t>
            </a:r>
          </a:p>
          <a:p>
            <a:endParaRPr lang="en-US" dirty="0"/>
          </a:p>
          <a:p>
            <a:r>
              <a:rPr lang="en-US" dirty="0"/>
              <a:t>My dissertation was a..</a:t>
            </a:r>
          </a:p>
          <a:p>
            <a:endParaRPr lang="en-US" dirty="0"/>
          </a:p>
          <a:p>
            <a:r>
              <a:rPr lang="en-US" dirty="0"/>
              <a:t>It focused on…</a:t>
            </a:r>
          </a:p>
        </p:txBody>
      </p:sp>
      <p:sp>
        <p:nvSpPr>
          <p:cNvPr id="4" name="Slide Number Placeholder 3"/>
          <p:cNvSpPr>
            <a:spLocks noGrp="1"/>
          </p:cNvSpPr>
          <p:nvPr>
            <p:ph type="sldNum" sz="quarter" idx="5"/>
          </p:nvPr>
        </p:nvSpPr>
        <p:spPr/>
        <p:txBody>
          <a:bodyPr/>
          <a:lstStyle/>
          <a:p>
            <a:fld id="{23C058E0-0852-DB43-83D6-BD76659FF1D8}" type="slidenum">
              <a:rPr lang="en-US" smtClean="0"/>
              <a:t>1</a:t>
            </a:fld>
            <a:endParaRPr lang="en-US" dirty="0"/>
          </a:p>
        </p:txBody>
      </p:sp>
    </p:spTree>
    <p:extLst>
      <p:ext uri="{BB962C8B-B14F-4D97-AF65-F5344CB8AC3E}">
        <p14:creationId xmlns:p14="http://schemas.microsoft.com/office/powerpoint/2010/main" val="3491293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UICTFontTextStyleBody"/>
              </a:rPr>
              <a:t>Today, I'll be presenting key highlights from my dissertation, which highlights the profound impact of exercise on athletes' mental health and performance. The presentation will unfold  several focused sections, each shedding light on distinct but interconnected aspects of this topic. I would like to add that everyone presented in this presentation are all athletes or representatives of Saint Vincent and the </a:t>
            </a:r>
            <a:r>
              <a:rPr lang="en-US" b="0" i="0" dirty="0" err="1">
                <a:effectLst/>
                <a:latin typeface="UICTFontTextStyleBody"/>
              </a:rPr>
              <a:t>Grena</a:t>
            </a:r>
            <a:r>
              <a:rPr lang="en-US" b="0" i="0" dirty="0">
                <a:effectLst/>
                <a:latin typeface="UICTFontTextStyleBody"/>
              </a:rPr>
              <a:t> </a:t>
            </a:r>
            <a:endParaRPr lang="en-US" dirty="0">
              <a:effectLst/>
              <a:latin typeface=".AppleSystemUIFont"/>
            </a:endParaRPr>
          </a:p>
          <a:p>
            <a:endParaRPr lang="en-US" dirty="0"/>
          </a:p>
        </p:txBody>
      </p:sp>
      <p:sp>
        <p:nvSpPr>
          <p:cNvPr id="4" name="Slide Number Placeholder 3"/>
          <p:cNvSpPr>
            <a:spLocks noGrp="1"/>
          </p:cNvSpPr>
          <p:nvPr>
            <p:ph type="sldNum" sz="quarter" idx="5"/>
          </p:nvPr>
        </p:nvSpPr>
        <p:spPr/>
        <p:txBody>
          <a:bodyPr/>
          <a:lstStyle/>
          <a:p>
            <a:fld id="{23C058E0-0852-DB43-83D6-BD76659FF1D8}" type="slidenum">
              <a:rPr lang="en-US" smtClean="0"/>
              <a:t>2</a:t>
            </a:fld>
            <a:endParaRPr lang="en-US" dirty="0"/>
          </a:p>
        </p:txBody>
      </p:sp>
    </p:spTree>
    <p:extLst>
      <p:ext uri="{BB962C8B-B14F-4D97-AF65-F5344CB8AC3E}">
        <p14:creationId xmlns:p14="http://schemas.microsoft.com/office/powerpoint/2010/main" val="1485776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showed that-</a:t>
            </a:r>
          </a:p>
        </p:txBody>
      </p:sp>
      <p:sp>
        <p:nvSpPr>
          <p:cNvPr id="4" name="Slide Number Placeholder 3"/>
          <p:cNvSpPr>
            <a:spLocks noGrp="1"/>
          </p:cNvSpPr>
          <p:nvPr>
            <p:ph type="sldNum" sz="quarter" idx="5"/>
          </p:nvPr>
        </p:nvSpPr>
        <p:spPr/>
        <p:txBody>
          <a:bodyPr/>
          <a:lstStyle/>
          <a:p>
            <a:fld id="{23C058E0-0852-DB43-83D6-BD76659FF1D8}" type="slidenum">
              <a:rPr lang="en-US" smtClean="0"/>
              <a:t>6</a:t>
            </a:fld>
            <a:endParaRPr lang="en-US" dirty="0"/>
          </a:p>
        </p:txBody>
      </p:sp>
    </p:spTree>
    <p:extLst>
      <p:ext uri="{BB962C8B-B14F-4D97-AF65-F5344CB8AC3E}">
        <p14:creationId xmlns:p14="http://schemas.microsoft.com/office/powerpoint/2010/main" val="714641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dirty="0"/>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dirty="0"/>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dirty="0"/>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dirty="0"/>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dirty="0"/>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hyperlink" Target="https://doi.org/10.1037/hea0001159"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8791DE-3441-78E8-EFD9-71CF7A6CCD64}"/>
              </a:ext>
            </a:extLst>
          </p:cNvPr>
          <p:cNvPicPr>
            <a:picLocks noChangeAspect="1"/>
          </p:cNvPicPr>
          <p:nvPr/>
        </p:nvPicPr>
        <p:blipFill rotWithShape="1">
          <a:blip r:embed="rId3">
            <a:alphaModFix amt="50000"/>
          </a:blip>
          <a:srcRect t="13854" b="6640"/>
          <a:stretch/>
        </p:blipFill>
        <p:spPr>
          <a:xfrm>
            <a:off x="20" y="1"/>
            <a:ext cx="12191980" cy="6857999"/>
          </a:xfrm>
          <a:prstGeom prst="rect">
            <a:avLst/>
          </a:prstGeom>
        </p:spPr>
      </p:pic>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a:xfrm>
            <a:off x="423334" y="629444"/>
            <a:ext cx="11345332" cy="2900518"/>
          </a:xfrm>
        </p:spPr>
        <p:txBody>
          <a:bodyPr>
            <a:noAutofit/>
          </a:bodyPr>
          <a:lstStyle/>
          <a:p>
            <a:pPr>
              <a:defRPr sz="5200"/>
            </a:pPr>
            <a:r>
              <a:rPr lang="en-US" sz="3600" dirty="0">
                <a:solidFill>
                  <a:srgbClr val="FFFFFF"/>
                </a:solidFill>
              </a:rPr>
              <a:t>A narrative Review of the effects of exercise on the mental health and psychological well-being of athletes. </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a:xfrm>
            <a:off x="1524000" y="4159404"/>
            <a:ext cx="9144000" cy="1098395"/>
          </a:xfrm>
        </p:spPr>
        <p:txBody>
          <a:bodyPr>
            <a:normAutofit/>
          </a:bodyPr>
          <a:lstStyle/>
          <a:p>
            <a:r>
              <a:rPr lang="en-US" sz="2600" dirty="0">
                <a:solidFill>
                  <a:srgbClr val="FFFFFF"/>
                </a:solidFill>
              </a:rPr>
              <a:t>Discovering the importance of an athlete’s mental status on their overall performance and wellbeing. </a:t>
            </a:r>
          </a:p>
        </p:txBody>
      </p:sp>
    </p:spTree>
    <p:extLst>
      <p:ext uri="{BB962C8B-B14F-4D97-AF65-F5344CB8AC3E}">
        <p14:creationId xmlns:p14="http://schemas.microsoft.com/office/powerpoint/2010/main" val="17234911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421" y="367103"/>
            <a:ext cx="5672667" cy="2228074"/>
          </a:xfrm>
        </p:spPr>
        <p:txBody>
          <a:bodyPr>
            <a:normAutofit/>
          </a:bodyPr>
          <a:lstStyle/>
          <a:p>
            <a:r>
              <a:rPr lang="en-US" sz="3700" dirty="0"/>
              <a:t>Mental Health Effects of Exercise</a:t>
            </a:r>
          </a:p>
        </p:txBody>
      </p:sp>
      <p:sp>
        <p:nvSpPr>
          <p:cNvPr id="3" name="Content Placeholder 2"/>
          <p:cNvSpPr>
            <a:spLocks noGrp="1"/>
          </p:cNvSpPr>
          <p:nvPr>
            <p:ph idx="1"/>
          </p:nvPr>
        </p:nvSpPr>
        <p:spPr>
          <a:xfrm>
            <a:off x="838201" y="2962279"/>
            <a:ext cx="3799425" cy="3143241"/>
          </a:xfrm>
        </p:spPr>
        <p:txBody>
          <a:bodyPr>
            <a:normAutofit lnSpcReduction="10000"/>
          </a:bodyPr>
          <a:lstStyle/>
          <a:p>
            <a:r>
              <a:rPr lang="en-US" sz="2000" dirty="0"/>
              <a:t>Title Slide</a:t>
            </a:r>
          </a:p>
          <a:p>
            <a:r>
              <a:rPr lang="en-US" sz="2000" dirty="0"/>
              <a:t>Introduction</a:t>
            </a:r>
          </a:p>
          <a:p>
            <a:r>
              <a:rPr lang="en-US" sz="2000" dirty="0"/>
              <a:t>Aims</a:t>
            </a:r>
          </a:p>
          <a:p>
            <a:r>
              <a:rPr lang="en-US" sz="2000" dirty="0"/>
              <a:t>Method</a:t>
            </a:r>
          </a:p>
          <a:p>
            <a:r>
              <a:rPr lang="en-US" sz="2000" dirty="0"/>
              <a:t>Results</a:t>
            </a:r>
          </a:p>
          <a:p>
            <a:r>
              <a:rPr lang="en-US" sz="2000" dirty="0"/>
              <a:t>Discussion</a:t>
            </a:r>
          </a:p>
          <a:p>
            <a:r>
              <a:rPr lang="en-US" sz="2000" dirty="0"/>
              <a:t>Reflection</a:t>
            </a:r>
          </a:p>
          <a:p>
            <a:r>
              <a:rPr lang="en-US" sz="2000" dirty="0"/>
              <a:t>Reference list</a:t>
            </a:r>
          </a:p>
        </p:txBody>
      </p:sp>
      <p:pic>
        <p:nvPicPr>
          <p:cNvPr id="4" name="Picture 3">
            <a:extLst>
              <a:ext uri="{FF2B5EF4-FFF2-40B4-BE49-F238E27FC236}">
                <a16:creationId xmlns:a16="http://schemas.microsoft.com/office/drawing/2014/main" id="{CBA65003-ACD2-484C-56F6-37E2DB980BD1}"/>
              </a:ext>
            </a:extLst>
          </p:cNvPr>
          <p:cNvPicPr>
            <a:picLocks noChangeAspect="1"/>
          </p:cNvPicPr>
          <p:nvPr/>
        </p:nvPicPr>
        <p:blipFill rotWithShape="1">
          <a:blip r:embed="rId3"/>
          <a:srcRect b="3297"/>
          <a:stretch/>
        </p:blipFill>
        <p:spPr>
          <a:xfrm>
            <a:off x="5010386" y="10"/>
            <a:ext cx="7181613" cy="6857990"/>
          </a:xfrm>
          <a:prstGeom prst="rect">
            <a:avLst/>
          </a:prstGeom>
          <a:ln>
            <a:noFill/>
          </a:ln>
          <a:effectLst>
            <a:softEdge rad="112500"/>
          </a:effectLst>
        </p:spPr>
      </p:pic>
      <p:sp>
        <p:nvSpPr>
          <p:cNvPr id="6" name="TextBox 5">
            <a:extLst>
              <a:ext uri="{FF2B5EF4-FFF2-40B4-BE49-F238E27FC236}">
                <a16:creationId xmlns:a16="http://schemas.microsoft.com/office/drawing/2014/main" id="{35EB2B93-8201-2CF1-13C7-9667227D0845}"/>
              </a:ext>
            </a:extLst>
          </p:cNvPr>
          <p:cNvSpPr txBox="1"/>
          <p:nvPr/>
        </p:nvSpPr>
        <p:spPr>
          <a:xfrm>
            <a:off x="7852443" y="6381606"/>
            <a:ext cx="3784621" cy="369332"/>
          </a:xfrm>
          <a:prstGeom prst="rect">
            <a:avLst/>
          </a:prstGeom>
          <a:noFill/>
        </p:spPr>
        <p:txBody>
          <a:bodyPr wrap="square" rtlCol="0">
            <a:spAutoFit/>
          </a:bodyPr>
          <a:lstStyle/>
          <a:p>
            <a:pPr algn="l"/>
            <a:r>
              <a:rPr lang="en-US" dirty="0">
                <a:solidFill>
                  <a:schemeClr val="bg1"/>
                </a:solidFill>
              </a:rPr>
              <a:t>Photo by- (Valentine- Paris, 2020)</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3160" y="-326319"/>
            <a:ext cx="5251316" cy="1807305"/>
          </a:xfrm>
        </p:spPr>
        <p:txBody>
          <a:bodyPr>
            <a:normAutofit/>
          </a:bodyPr>
          <a:lstStyle/>
          <a:p>
            <a:r>
              <a:rPr lang="en-US" dirty="0"/>
              <a:t>Introduction</a:t>
            </a:r>
          </a:p>
        </p:txBody>
      </p:sp>
      <p:sp>
        <p:nvSpPr>
          <p:cNvPr id="3" name="Content Placeholder 2"/>
          <p:cNvSpPr>
            <a:spLocks noGrp="1"/>
          </p:cNvSpPr>
          <p:nvPr>
            <p:ph idx="1"/>
          </p:nvPr>
        </p:nvSpPr>
        <p:spPr>
          <a:xfrm>
            <a:off x="843160" y="1807304"/>
            <a:ext cx="5119626" cy="4062917"/>
          </a:xfrm>
        </p:spPr>
        <p:txBody>
          <a:bodyPr>
            <a:normAutofit/>
          </a:bodyPr>
          <a:lstStyle/>
          <a:p>
            <a:r>
              <a:rPr lang="en-US" sz="1700" b="1" dirty="0"/>
              <a:t>Psychological interventions for athletes' mental health: </a:t>
            </a:r>
            <a:r>
              <a:rPr lang="en-US" sz="1700" dirty="0"/>
              <a:t>Mental health interventions boost resilience and cognitive function, optimizing performance (Reardon </a:t>
            </a:r>
            <a:r>
              <a:rPr lang="en-US" sz="1700" i="1" dirty="0"/>
              <a:t>et al., </a:t>
            </a:r>
            <a:r>
              <a:rPr lang="en-US" sz="1700" dirty="0"/>
              <a:t>2019).</a:t>
            </a:r>
          </a:p>
          <a:p>
            <a:endParaRPr lang="en-US" sz="1700" dirty="0"/>
          </a:p>
          <a:p>
            <a:r>
              <a:rPr lang="en-US" sz="1700" b="1" dirty="0"/>
              <a:t>The significance of mental health screening in athletic training: </a:t>
            </a:r>
            <a:r>
              <a:rPr lang="en-US" sz="1700" dirty="0"/>
              <a:t>Regular screenings help identify issues early, promoting consistent performance and well-being  (Rice</a:t>
            </a:r>
            <a:r>
              <a:rPr lang="en-US" sz="1700" i="1" dirty="0"/>
              <a:t> et al</a:t>
            </a:r>
            <a:r>
              <a:rPr lang="en-US" sz="1700" dirty="0"/>
              <a:t>., 2016).</a:t>
            </a:r>
          </a:p>
          <a:p>
            <a:endParaRPr lang="en-US" sz="1700" dirty="0"/>
          </a:p>
          <a:p>
            <a:r>
              <a:rPr lang="en-US" sz="1700" b="1" dirty="0"/>
              <a:t>Strategies for promoting holistic mental health in athletes: </a:t>
            </a:r>
            <a:r>
              <a:rPr lang="en-US" sz="1700" dirty="0"/>
              <a:t>Comprehensive strategies enhance psychological well-being, ensuring sustained athletic excellence (Powers </a:t>
            </a:r>
            <a:r>
              <a:rPr lang="en-US" sz="1700" i="1" dirty="0"/>
              <a:t>et al.,</a:t>
            </a:r>
            <a:r>
              <a:rPr lang="en-US" sz="1700" dirty="0"/>
              <a:t> 2020).</a:t>
            </a:r>
          </a:p>
        </p:txBody>
      </p:sp>
      <p:pic>
        <p:nvPicPr>
          <p:cNvPr id="6" name="Picture 5">
            <a:extLst>
              <a:ext uri="{FF2B5EF4-FFF2-40B4-BE49-F238E27FC236}">
                <a16:creationId xmlns:a16="http://schemas.microsoft.com/office/drawing/2014/main" id="{908FCD3A-3310-B7BA-8F32-3C0DA6546156}"/>
              </a:ext>
            </a:extLst>
          </p:cNvPr>
          <p:cNvPicPr>
            <a:picLocks noChangeAspect="1"/>
          </p:cNvPicPr>
          <p:nvPr/>
        </p:nvPicPr>
        <p:blipFill rotWithShape="1">
          <a:blip r:embed="rId2"/>
          <a:srcRect r="2" b="684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p:cNvSpPr txBox="1"/>
          <p:nvPr/>
        </p:nvSpPr>
        <p:spPr>
          <a:xfrm>
            <a:off x="6229215" y="6172201"/>
            <a:ext cx="5962785" cy="685799"/>
          </a:xfrm>
          <a:prstGeom prst="rect">
            <a:avLst/>
          </a:prstGeom>
          <a:solidFill>
            <a:srgbClr val="000000">
              <a:alpha val="50000"/>
            </a:srgbClr>
          </a:solidFill>
          <a:ln>
            <a:noFill/>
          </a:ln>
        </p:spPr>
        <p:txBody>
          <a:bodyPr wrap="square">
            <a:noAutofit/>
          </a:bodyPr>
          <a:lstStyle/>
          <a:p>
            <a:pPr algn="ctr">
              <a:spcAft>
                <a:spcPts val="600"/>
              </a:spcAft>
            </a:pPr>
            <a:r>
              <a:rPr lang="en-US" sz="1300" dirty="0">
                <a:solidFill>
                  <a:srgbClr val="FFFFFF"/>
                </a:solidFill>
              </a:rPr>
              <a:t>Photo by- (Woodley,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170" y="434052"/>
            <a:ext cx="10881360" cy="1069848"/>
          </a:xfrm>
        </p:spPr>
        <p:txBody>
          <a:bodyPr/>
          <a:lstStyle/>
          <a:p>
            <a:pPr algn="l"/>
            <a:r>
              <a:rPr lang="en-US" sz="3500"/>
              <a:t>Aims</a:t>
            </a:r>
            <a:endParaRPr lang="en-US" sz="3500" dirty="0"/>
          </a:p>
        </p:txBody>
      </p:sp>
      <p:sp>
        <p:nvSpPr>
          <p:cNvPr id="3" name="Content Placeholder 2"/>
          <p:cNvSpPr>
            <a:spLocks noGrp="1"/>
          </p:cNvSpPr>
          <p:nvPr>
            <p:ph idx="1"/>
          </p:nvPr>
        </p:nvSpPr>
        <p:spPr>
          <a:xfrm>
            <a:off x="1014984" y="1806228"/>
            <a:ext cx="4685905" cy="3547872"/>
          </a:xfrm>
        </p:spPr>
        <p:txBody>
          <a:bodyPr/>
          <a:lstStyle/>
          <a:p>
            <a:r>
              <a:rPr lang="en-US" sz="2000" b="1" dirty="0"/>
              <a:t>Comparing mental health outcomes in athletes vs. non-athletes: </a:t>
            </a:r>
            <a:r>
              <a:rPr lang="en-US" sz="2000" dirty="0"/>
              <a:t>Understanding differences can inform tailored interventions for each group.</a:t>
            </a:r>
          </a:p>
          <a:p>
            <a:endParaRPr lang="en-US" sz="2000" dirty="0"/>
          </a:p>
          <a:p>
            <a:r>
              <a:rPr lang="en-US" sz="2000" b="1" dirty="0"/>
              <a:t>Exploring societal barriers to prioritizing mental health in athletes: </a:t>
            </a:r>
            <a:r>
              <a:rPr lang="en-US" sz="2000" dirty="0"/>
              <a:t>Addressing barriers can improve mental health support and overall well-being.</a:t>
            </a:r>
          </a:p>
          <a:p>
            <a:endParaRPr lang="en-US" sz="2000" dirty="0"/>
          </a:p>
          <a:p>
            <a:r>
              <a:rPr lang="en-US" sz="2000" b="1" dirty="0"/>
              <a:t>Gender differences in mental health experiences among athletes: </a:t>
            </a:r>
            <a:r>
              <a:rPr lang="en-US" sz="2000" dirty="0"/>
              <a:t>Recognizing differences is crucial for targeted mental health interventions.</a:t>
            </a:r>
          </a:p>
        </p:txBody>
      </p:sp>
      <p:pic>
        <p:nvPicPr>
          <p:cNvPr id="4" name="Picture 3">
            <a:extLst>
              <a:ext uri="{FF2B5EF4-FFF2-40B4-BE49-F238E27FC236}">
                <a16:creationId xmlns:a16="http://schemas.microsoft.com/office/drawing/2014/main" id="{D5D33234-2500-0631-EBA6-EED582C4A286}"/>
              </a:ext>
            </a:extLst>
          </p:cNvPr>
          <p:cNvPicPr>
            <a:picLocks noChangeAspect="1"/>
          </p:cNvPicPr>
          <p:nvPr/>
        </p:nvPicPr>
        <p:blipFill>
          <a:blip r:embed="rId2"/>
          <a:stretch>
            <a:fillRect/>
          </a:stretch>
        </p:blipFill>
        <p:spPr>
          <a:xfrm>
            <a:off x="6096000" y="1503900"/>
            <a:ext cx="5486400" cy="3850200"/>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503F5B7-8E60-DD58-866B-FD8246719089}"/>
              </a:ext>
            </a:extLst>
          </p:cNvPr>
          <p:cNvPicPr>
            <a:picLocks noChangeAspect="1"/>
          </p:cNvPicPr>
          <p:nvPr/>
        </p:nvPicPr>
        <p:blipFill rotWithShape="1">
          <a:blip r:embed="rId2">
            <a:alphaModFix amt="40000"/>
          </a:blip>
          <a:srcRect t="15094"/>
          <a:stretch/>
        </p:blipFill>
        <p:spPr>
          <a:xfrm>
            <a:off x="20" y="10"/>
            <a:ext cx="12191979"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sz="5400" dirty="0"/>
              <a:t>Methodology</a:t>
            </a:r>
          </a:p>
        </p:txBody>
      </p:sp>
      <p:sp>
        <p:nvSpPr>
          <p:cNvPr id="11"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2004446"/>
            <a:ext cx="10515600" cy="4176897"/>
          </a:xfrm>
        </p:spPr>
        <p:txBody>
          <a:bodyPr>
            <a:normAutofit/>
          </a:bodyPr>
          <a:lstStyle/>
          <a:p>
            <a:r>
              <a:rPr lang="en-US" sz="2500" b="1" dirty="0"/>
              <a:t>Optimizing search strategy for narrative reviews: </a:t>
            </a:r>
            <a:r>
              <a:rPr lang="en-US" sz="2500" dirty="0"/>
              <a:t>Rigorous search ensures comprehensive literature coverage, enhancing review validity (Green </a:t>
            </a:r>
            <a:r>
              <a:rPr lang="en-US" sz="2500" i="1" dirty="0"/>
              <a:t>et al</a:t>
            </a:r>
            <a:r>
              <a:rPr lang="en-US" sz="2500" dirty="0"/>
              <a:t>., 2006).</a:t>
            </a:r>
          </a:p>
          <a:p>
            <a:r>
              <a:rPr lang="en-US" sz="2500" b="1" dirty="0"/>
              <a:t>Establishing robust inclusion criteria in narrative reviews: </a:t>
            </a:r>
            <a:r>
              <a:rPr lang="en-US" sz="2500" dirty="0"/>
              <a:t>Clear criteria enhance study selection process and ensure relevance to research questions (Green </a:t>
            </a:r>
            <a:r>
              <a:rPr lang="en-US" sz="2500" i="1" dirty="0"/>
              <a:t>et al</a:t>
            </a:r>
            <a:r>
              <a:rPr lang="en-US" sz="2500" dirty="0"/>
              <a:t>., 2006).</a:t>
            </a:r>
          </a:p>
          <a:p>
            <a:r>
              <a:rPr lang="en-US" sz="2500" b="1" dirty="0"/>
              <a:t>Utilizing diverse data synthesis approaches in narrative reviews: </a:t>
            </a:r>
            <a:r>
              <a:rPr lang="en-US" sz="2500" dirty="0"/>
              <a:t>Different methods enhance understanding of complex findings and provide nuanced insights (</a:t>
            </a:r>
            <a:r>
              <a:rPr lang="en-US" sz="2500" dirty="0" err="1"/>
              <a:t>Bolderston</a:t>
            </a:r>
            <a:r>
              <a:rPr lang="en-US" sz="2500" dirty="0"/>
              <a:t>, 2008)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1287135"/>
          </a:xfrm>
        </p:spPr>
        <p:txBody>
          <a:bodyPr>
            <a:normAutofit/>
          </a:bodyPr>
          <a:lstStyle/>
          <a:p>
            <a:r>
              <a:rPr lang="en-US"/>
              <a:t>Results</a:t>
            </a:r>
          </a:p>
        </p:txBody>
      </p:sp>
      <p:sp>
        <p:nvSpPr>
          <p:cNvPr id="3" name="Content Placeholder 2"/>
          <p:cNvSpPr>
            <a:spLocks noGrp="1"/>
          </p:cNvSpPr>
          <p:nvPr>
            <p:ph idx="1"/>
          </p:nvPr>
        </p:nvSpPr>
        <p:spPr>
          <a:xfrm>
            <a:off x="838201" y="2017385"/>
            <a:ext cx="4619621" cy="3843666"/>
          </a:xfrm>
        </p:spPr>
        <p:txBody>
          <a:bodyPr>
            <a:noAutofit/>
          </a:bodyPr>
          <a:lstStyle/>
          <a:p>
            <a:r>
              <a:rPr lang="en-US" sz="2000" b="1" dirty="0"/>
              <a:t>Positive impact of exercise on energy levels: </a:t>
            </a:r>
            <a:r>
              <a:rPr lang="en-US" sz="2000" dirty="0"/>
              <a:t>Exercise increases endorphin release, boosting energy and vitality for daily activities.</a:t>
            </a:r>
          </a:p>
          <a:p>
            <a:r>
              <a:rPr lang="en-US" sz="2000" b="1" dirty="0"/>
              <a:t>Comparing stress levels between exercising and non-exercising populations: </a:t>
            </a:r>
            <a:r>
              <a:rPr lang="en-US" sz="2000" dirty="0"/>
              <a:t>Stress assessments reveal lower stress levels in individuals engaging in regular exercise.</a:t>
            </a:r>
          </a:p>
          <a:p>
            <a:r>
              <a:rPr lang="en-US" sz="2000" b="1" dirty="0"/>
              <a:t>Psychological benefits of exercise compared to sedentary lifestyle: </a:t>
            </a:r>
            <a:r>
              <a:rPr lang="en-US" sz="2000" dirty="0"/>
              <a:t>Exercising individuals report better mental well-being and resilience compared to non-active counterparts.</a:t>
            </a:r>
          </a:p>
        </p:txBody>
      </p:sp>
      <p:pic>
        <p:nvPicPr>
          <p:cNvPr id="4" name="Picture 3">
            <a:extLst>
              <a:ext uri="{FF2B5EF4-FFF2-40B4-BE49-F238E27FC236}">
                <a16:creationId xmlns:a16="http://schemas.microsoft.com/office/drawing/2014/main" id="{D991421A-74E6-2FB0-BF3E-D84EB29F1949}"/>
              </a:ext>
            </a:extLst>
          </p:cNvPr>
          <p:cNvPicPr>
            <a:picLocks noChangeAspect="1"/>
          </p:cNvPicPr>
          <p:nvPr/>
        </p:nvPicPr>
        <p:blipFill rotWithShape="1">
          <a:blip r:embed="rId3"/>
          <a:srcRect l="8195" r="594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475CC8D-66F4-BE56-C08C-463DFBCA0D34}"/>
              </a:ext>
            </a:extLst>
          </p:cNvPr>
          <p:cNvPicPr>
            <a:picLocks noChangeAspect="1"/>
          </p:cNvPicPr>
          <p:nvPr/>
        </p:nvPicPr>
        <p:blipFill rotWithShape="1">
          <a:blip r:embed="rId2">
            <a:alphaModFix amt="35000"/>
          </a:blip>
          <a:srcRect t="884" b="27231"/>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sz="5000" dirty="0">
                <a:solidFill>
                  <a:srgbClr val="FFFFFF"/>
                </a:solidFill>
              </a:rPr>
              <a:t>Discussion</a:t>
            </a:r>
          </a:p>
        </p:txBody>
      </p:sp>
      <p:sp>
        <p:nvSpPr>
          <p:cNvPr id="3" name="Content Placeholder 2"/>
          <p:cNvSpPr>
            <a:spLocks noGrp="1"/>
          </p:cNvSpPr>
          <p:nvPr>
            <p:ph idx="1"/>
          </p:nvPr>
        </p:nvSpPr>
        <p:spPr>
          <a:xfrm>
            <a:off x="838200" y="1825625"/>
            <a:ext cx="10515600" cy="4351338"/>
          </a:xfrm>
        </p:spPr>
        <p:txBody>
          <a:bodyPr>
            <a:normAutofit/>
          </a:bodyPr>
          <a:lstStyle/>
          <a:p>
            <a:r>
              <a:rPr lang="en-US" sz="3000" b="1" dirty="0">
                <a:solidFill>
                  <a:srgbClr val="FFFFFF"/>
                </a:solidFill>
              </a:rPr>
              <a:t>Implications of mental well-being on athletic performance: </a:t>
            </a:r>
            <a:r>
              <a:rPr lang="en-US" sz="3000" dirty="0">
                <a:solidFill>
                  <a:srgbClr val="FFFFFF"/>
                </a:solidFill>
              </a:rPr>
              <a:t>Enhanced mental well-being can lead to improved focus, motivation, and overall performance in athletes (Rice</a:t>
            </a:r>
            <a:r>
              <a:rPr lang="en-US" sz="3000" i="1" dirty="0">
                <a:solidFill>
                  <a:srgbClr val="FFFFFF"/>
                </a:solidFill>
              </a:rPr>
              <a:t> et al</a:t>
            </a:r>
            <a:r>
              <a:rPr lang="en-US" sz="3000" dirty="0">
                <a:solidFill>
                  <a:srgbClr val="FFFFFF"/>
                </a:solidFill>
              </a:rPr>
              <a:t>., 2016).</a:t>
            </a:r>
          </a:p>
          <a:p>
            <a:r>
              <a:rPr lang="en-US" sz="3000" b="1" dirty="0">
                <a:solidFill>
                  <a:srgbClr val="FFFFFF"/>
                </a:solidFill>
              </a:rPr>
              <a:t>Addressing unique challenges for elite athletes: </a:t>
            </a:r>
            <a:r>
              <a:rPr lang="en-US" sz="3000" dirty="0">
                <a:solidFill>
                  <a:srgbClr val="FFFFFF"/>
                </a:solidFill>
              </a:rPr>
              <a:t>Recognizing and tackling specific stressors like media scrutiny and performance pressure is crucial for elite athlete well-being (Ford </a:t>
            </a:r>
            <a:r>
              <a:rPr lang="en-US" sz="3000" i="1" dirty="0">
                <a:solidFill>
                  <a:srgbClr val="FFFFFF"/>
                </a:solidFill>
              </a:rPr>
              <a:t>et al</a:t>
            </a:r>
            <a:r>
              <a:rPr lang="en-US" sz="3000" dirty="0">
                <a:solidFill>
                  <a:srgbClr val="FFFFFF"/>
                </a:solidFill>
              </a:rPr>
              <a:t>., 2017).</a:t>
            </a:r>
          </a:p>
        </p:txBody>
      </p:sp>
      <p:sp>
        <p:nvSpPr>
          <p:cNvPr id="7" name="TextBox 6">
            <a:extLst>
              <a:ext uri="{FF2B5EF4-FFF2-40B4-BE49-F238E27FC236}">
                <a16:creationId xmlns:a16="http://schemas.microsoft.com/office/drawing/2014/main" id="{90129D49-CD66-8728-2B10-99E3313884BB}"/>
              </a:ext>
            </a:extLst>
          </p:cNvPr>
          <p:cNvSpPr txBox="1"/>
          <p:nvPr/>
        </p:nvSpPr>
        <p:spPr>
          <a:xfrm rot="10800000" flipV="1">
            <a:off x="7836370" y="6065874"/>
            <a:ext cx="3936530" cy="369332"/>
          </a:xfrm>
          <a:prstGeom prst="rect">
            <a:avLst/>
          </a:prstGeom>
          <a:noFill/>
        </p:spPr>
        <p:txBody>
          <a:bodyPr wrap="square" rtlCol="0">
            <a:spAutoFit/>
          </a:bodyPr>
          <a:lstStyle/>
          <a:p>
            <a:pPr algn="l"/>
            <a:r>
              <a:rPr lang="en-US" dirty="0"/>
              <a:t>Photo by- (Valentine- Paris, 2019)</a:t>
            </a: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838199" y="388308"/>
            <a:ext cx="7188989" cy="1021424"/>
          </a:xfrm>
        </p:spPr>
        <p:txBody>
          <a:bodyPr anchor="b">
            <a:normAutofit/>
          </a:bodyPr>
          <a:lstStyle/>
          <a:p>
            <a:r>
              <a:rPr lang="en-US"/>
              <a:t>Reflection</a:t>
            </a:r>
          </a:p>
        </p:txBody>
      </p:sp>
      <p:cxnSp>
        <p:nvCxnSpPr>
          <p:cNvPr id="17" name="Straight Connector 16">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440584"/>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7C2F6CE-0CF2-4DDD-85F5-96799A328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164811" y="6267491"/>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p:cNvSpPr>
          <p:nvPr/>
        </p:nvSpPr>
        <p:spPr>
          <a:xfrm>
            <a:off x="704018" y="1798040"/>
            <a:ext cx="4776398" cy="3441995"/>
          </a:xfrm>
          <a:prstGeom prst="rect">
            <a:avLst/>
          </a:prstGeom>
        </p:spPr>
        <p:txBody>
          <a:bodyPr wrap="square">
            <a:noAutofit/>
          </a:bodyPr>
          <a:lstStyle/>
          <a:p>
            <a:pPr defTabSz="722376">
              <a:spcAft>
                <a:spcPts val="600"/>
              </a:spcAft>
            </a:pPr>
            <a:r>
              <a:rPr lang="en-US" sz="2000" b="1" kern="1200" dirty="0">
                <a:solidFill>
                  <a:schemeClr val="bg1"/>
                </a:solidFill>
                <a:latin typeface="+mn-lt"/>
                <a:ea typeface="+mn-ea"/>
                <a:cs typeface="+mn-cs"/>
              </a:rPr>
              <a:t>Prioritize self-care and mental health: </a:t>
            </a:r>
            <a:r>
              <a:rPr lang="en-US" sz="2000" kern="1200" dirty="0">
                <a:solidFill>
                  <a:schemeClr val="bg1"/>
                </a:solidFill>
                <a:latin typeface="+mn-lt"/>
                <a:ea typeface="+mn-ea"/>
                <a:cs typeface="+mn-cs"/>
              </a:rPr>
              <a:t>Incorporating self-care practices is essential for maintaining overall well-being.</a:t>
            </a:r>
          </a:p>
          <a:p>
            <a:pPr defTabSz="722376">
              <a:spcAft>
                <a:spcPts val="600"/>
              </a:spcAft>
            </a:pPr>
            <a:endParaRPr lang="en-US" sz="2000" kern="1200" dirty="0">
              <a:solidFill>
                <a:schemeClr val="bg1"/>
              </a:solidFill>
              <a:latin typeface="+mn-lt"/>
              <a:ea typeface="+mn-ea"/>
              <a:cs typeface="+mn-cs"/>
            </a:endParaRPr>
          </a:p>
          <a:p>
            <a:pPr defTabSz="722376">
              <a:spcAft>
                <a:spcPts val="600"/>
              </a:spcAft>
            </a:pPr>
            <a:r>
              <a:rPr lang="en-US" sz="2000" b="1" kern="1200" dirty="0">
                <a:solidFill>
                  <a:schemeClr val="bg1"/>
                </a:solidFill>
                <a:latin typeface="+mn-lt"/>
                <a:ea typeface="+mn-ea"/>
                <a:cs typeface="+mn-cs"/>
              </a:rPr>
              <a:t>Embrace failure as a learning opportunity: </a:t>
            </a:r>
            <a:r>
              <a:rPr lang="en-US" sz="2000" kern="1200" dirty="0">
                <a:solidFill>
                  <a:schemeClr val="bg1"/>
                </a:solidFill>
                <a:latin typeface="+mn-lt"/>
                <a:ea typeface="+mn-ea"/>
                <a:cs typeface="+mn-cs"/>
              </a:rPr>
              <a:t>Resilience is built by viewing failures as stepping stones to success.</a:t>
            </a:r>
          </a:p>
          <a:p>
            <a:pPr defTabSz="722376">
              <a:spcAft>
                <a:spcPts val="600"/>
              </a:spcAft>
            </a:pPr>
            <a:endParaRPr lang="en-US" sz="2000" kern="1200" dirty="0">
              <a:solidFill>
                <a:schemeClr val="bg1"/>
              </a:solidFill>
              <a:latin typeface="+mn-lt"/>
              <a:ea typeface="+mn-ea"/>
              <a:cs typeface="+mn-cs"/>
            </a:endParaRPr>
          </a:p>
          <a:p>
            <a:pPr defTabSz="722376">
              <a:spcAft>
                <a:spcPts val="600"/>
              </a:spcAft>
            </a:pPr>
            <a:r>
              <a:rPr lang="en-US" sz="2000" b="1" kern="1200" dirty="0">
                <a:solidFill>
                  <a:schemeClr val="bg1"/>
                </a:solidFill>
                <a:latin typeface="+mn-lt"/>
                <a:ea typeface="+mn-ea"/>
                <a:cs typeface="+mn-cs"/>
              </a:rPr>
              <a:t>Seek support from peers and mentors: </a:t>
            </a:r>
            <a:r>
              <a:rPr lang="en-US" sz="2000" kern="1200" dirty="0">
                <a:solidFill>
                  <a:schemeClr val="bg1"/>
                </a:solidFill>
                <a:latin typeface="+mn-lt"/>
                <a:ea typeface="+mn-ea"/>
                <a:cs typeface="+mn-cs"/>
              </a:rPr>
              <a:t>Building a strong support system enhances academic success and mental health.</a:t>
            </a:r>
            <a:endParaRPr lang="en-US" sz="2000" dirty="0">
              <a:solidFill>
                <a:schemeClr val="bg1"/>
              </a:solidFill>
            </a:endParaRPr>
          </a:p>
        </p:txBody>
      </p:sp>
      <p:pic>
        <p:nvPicPr>
          <p:cNvPr id="6" name="Picture 5">
            <a:extLst>
              <a:ext uri="{FF2B5EF4-FFF2-40B4-BE49-F238E27FC236}">
                <a16:creationId xmlns:a16="http://schemas.microsoft.com/office/drawing/2014/main" id="{7E107E8A-20CD-B9A4-4EB0-246669DE852A}"/>
              </a:ext>
            </a:extLst>
          </p:cNvPr>
          <p:cNvPicPr>
            <a:picLocks noChangeAspect="1"/>
          </p:cNvPicPr>
          <p:nvPr/>
        </p:nvPicPr>
        <p:blipFill>
          <a:blip r:embed="rId2"/>
          <a:stretch>
            <a:fillRect/>
          </a:stretch>
        </p:blipFill>
        <p:spPr>
          <a:xfrm>
            <a:off x="5684815" y="2792977"/>
            <a:ext cx="4341427" cy="1517489"/>
          </a:xfrm>
          <a:prstGeom prst="rect">
            <a:avLst/>
          </a:prstGeom>
        </p:spPr>
      </p:pic>
      <p:sp>
        <p:nvSpPr>
          <p:cNvPr id="7" name="TextBox 6">
            <a:extLst>
              <a:ext uri="{FF2B5EF4-FFF2-40B4-BE49-F238E27FC236}">
                <a16:creationId xmlns:a16="http://schemas.microsoft.com/office/drawing/2014/main" id="{ADB98A03-88ED-29F2-5ECD-CCC385CF33C4}"/>
              </a:ext>
            </a:extLst>
          </p:cNvPr>
          <p:cNvSpPr txBox="1"/>
          <p:nvPr/>
        </p:nvSpPr>
        <p:spPr>
          <a:xfrm>
            <a:off x="5881631" y="2432579"/>
            <a:ext cx="1447142" cy="311175"/>
          </a:xfrm>
          <a:prstGeom prst="rect">
            <a:avLst/>
          </a:prstGeom>
          <a:noFill/>
        </p:spPr>
        <p:txBody>
          <a:bodyPr wrap="square" rtlCol="0">
            <a:spAutoFit/>
          </a:bodyPr>
          <a:lstStyle/>
          <a:p>
            <a:pPr defTabSz="722376">
              <a:spcAft>
                <a:spcPts val="600"/>
              </a:spcAft>
            </a:pPr>
            <a:r>
              <a:rPr lang="en-US" sz="1422" b="1" kern="1200">
                <a:ln w="9525">
                  <a:solidFill>
                    <a:schemeClr val="bg1"/>
                  </a:solidFill>
                  <a:prstDash val="solid"/>
                </a:ln>
                <a:solidFill>
                  <a:schemeClr val="tx1"/>
                </a:solidFill>
                <a:effectLst>
                  <a:outerShdw blurRad="12700" dist="38100" dir="2700000" algn="tl" rotWithShape="0">
                    <a:schemeClr val="bg1">
                      <a:lumMod val="50000"/>
                    </a:schemeClr>
                  </a:outerShdw>
                </a:effectLst>
                <a:latin typeface="+mn-lt"/>
                <a:ea typeface="+mn-ea"/>
                <a:cs typeface="+mn-cs"/>
              </a:rPr>
              <a:t>Dear Athlete’s, </a:t>
            </a:r>
            <a:endParaRPr lang="en-US"/>
          </a:p>
        </p:txBody>
      </p:sp>
      <p:sp>
        <p:nvSpPr>
          <p:cNvPr id="10" name="TextBox 9">
            <a:extLst>
              <a:ext uri="{FF2B5EF4-FFF2-40B4-BE49-F238E27FC236}">
                <a16:creationId xmlns:a16="http://schemas.microsoft.com/office/drawing/2014/main" id="{AC274700-8A02-62A2-E722-F4136903E5D6}"/>
              </a:ext>
            </a:extLst>
          </p:cNvPr>
          <p:cNvSpPr txBox="1"/>
          <p:nvPr/>
        </p:nvSpPr>
        <p:spPr>
          <a:xfrm>
            <a:off x="8746621" y="4065023"/>
            <a:ext cx="2053142" cy="311175"/>
          </a:xfrm>
          <a:prstGeom prst="rect">
            <a:avLst/>
          </a:prstGeom>
          <a:noFill/>
        </p:spPr>
        <p:txBody>
          <a:bodyPr wrap="square" rtlCol="0">
            <a:spAutoFit/>
          </a:bodyPr>
          <a:lstStyle/>
          <a:p>
            <a:pPr defTabSz="722376">
              <a:spcAft>
                <a:spcPts val="600"/>
              </a:spcAft>
            </a:pPr>
            <a:r>
              <a:rPr lang="en-US" sz="1422" b="1" kern="1200">
                <a:ln w="9525">
                  <a:solidFill>
                    <a:schemeClr val="bg1"/>
                  </a:solidFill>
                  <a:prstDash val="solid"/>
                </a:ln>
                <a:solidFill>
                  <a:schemeClr val="tx1"/>
                </a:solidFill>
                <a:effectLst>
                  <a:outerShdw blurRad="12700" dist="38100" dir="2700000" algn="tl" rotWithShape="0">
                    <a:schemeClr val="bg1">
                      <a:lumMod val="50000"/>
                    </a:schemeClr>
                  </a:outerShdw>
                </a:effectLst>
                <a:latin typeface="+mn-lt"/>
                <a:ea typeface="+mn-ea"/>
                <a:cs typeface="+mn-cs"/>
              </a:rPr>
              <a:t>To yourself.  </a:t>
            </a: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62071-EBFF-9E78-D767-3FFD272DE41F}"/>
              </a:ext>
            </a:extLst>
          </p:cNvPr>
          <p:cNvSpPr>
            <a:spLocks noGrp="1"/>
          </p:cNvSpPr>
          <p:nvPr>
            <p:ph type="title"/>
          </p:nvPr>
        </p:nvSpPr>
        <p:spPr>
          <a:xfrm>
            <a:off x="1014984" y="0"/>
            <a:ext cx="10881360" cy="1069848"/>
          </a:xfrm>
        </p:spPr>
        <p:txBody>
          <a:bodyPr/>
          <a:lstStyle/>
          <a:p>
            <a:r>
              <a:rPr lang="en-US" dirty="0"/>
              <a:t>Reference list</a:t>
            </a:r>
          </a:p>
        </p:txBody>
      </p:sp>
      <p:sp>
        <p:nvSpPr>
          <p:cNvPr id="3" name="Content Placeholder 2">
            <a:extLst>
              <a:ext uri="{FF2B5EF4-FFF2-40B4-BE49-F238E27FC236}">
                <a16:creationId xmlns:a16="http://schemas.microsoft.com/office/drawing/2014/main" id="{AC5F3A18-8E82-CA74-BB4A-3746378E8357}"/>
              </a:ext>
            </a:extLst>
          </p:cNvPr>
          <p:cNvSpPr>
            <a:spLocks noGrp="1"/>
          </p:cNvSpPr>
          <p:nvPr>
            <p:ph idx="1"/>
          </p:nvPr>
        </p:nvSpPr>
        <p:spPr>
          <a:xfrm>
            <a:off x="1014984" y="1069848"/>
            <a:ext cx="10332720" cy="3547872"/>
          </a:xfrm>
        </p:spPr>
        <p:txBody>
          <a:bodyPr/>
          <a:lstStyle/>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dirty="0" err="1">
                <a:effectLst/>
                <a:ea typeface="Times New Roman" panose="02020603050405020304" pitchFamily="18" charset="0"/>
                <a:cs typeface="Times New Roman" panose="02020603050405020304" pitchFamily="18" charset="0"/>
              </a:rPr>
              <a:t>Bolderston</a:t>
            </a:r>
            <a:r>
              <a:rPr lang="en-US" sz="1400" dirty="0">
                <a:effectLst/>
                <a:ea typeface="Times New Roman" panose="02020603050405020304" pitchFamily="18" charset="0"/>
                <a:cs typeface="Times New Roman" panose="02020603050405020304" pitchFamily="18" charset="0"/>
              </a:rPr>
              <a:t> A. Writing an effective literature review. J Ned </a:t>
            </a:r>
            <a:r>
              <a:rPr lang="en-US" sz="1400" dirty="0" err="1">
                <a:effectLst/>
                <a:ea typeface="Times New Roman" panose="02020603050405020304" pitchFamily="18" charset="0"/>
                <a:cs typeface="Times New Roman" panose="02020603050405020304" pitchFamily="18" charset="0"/>
              </a:rPr>
              <a:t>Imag</a:t>
            </a:r>
            <a:r>
              <a:rPr lang="en-US" sz="1400" dirty="0">
                <a:effectLst/>
                <a:ea typeface="Times New Roman" panose="02020603050405020304" pitchFamily="18" charset="0"/>
                <a:cs typeface="Times New Roman" panose="02020603050405020304" pitchFamily="18" charset="0"/>
              </a:rPr>
              <a:t> </a:t>
            </a:r>
            <a:r>
              <a:rPr lang="en-US" sz="1400" dirty="0" err="1">
                <a:effectLst/>
                <a:ea typeface="Times New Roman" panose="02020603050405020304" pitchFamily="18" charset="0"/>
                <a:cs typeface="Times New Roman" panose="02020603050405020304" pitchFamily="18" charset="0"/>
              </a:rPr>
              <a:t>Radi</a:t>
            </a:r>
            <a:r>
              <a:rPr lang="en-US" sz="1400" dirty="0">
                <a:effectLst/>
                <a:ea typeface="Times New Roman" panose="02020603050405020304" pitchFamily="18" charset="0"/>
                <a:cs typeface="Times New Roman" panose="02020603050405020304" pitchFamily="18" charset="0"/>
              </a:rPr>
              <a:t> Sci 2008;39:86-92. </a:t>
            </a:r>
            <a:r>
              <a:rPr lang="en-US" sz="1400" b="0" i="0" dirty="0" err="1">
                <a:effectLst/>
                <a:ea typeface="Times New Roman" panose="02020603050405020304" pitchFamily="18" charset="0"/>
                <a:cs typeface="Times New Roman" panose="02020603050405020304" pitchFamily="18" charset="0"/>
              </a:rPr>
              <a:t>Boylan</a:t>
            </a:r>
            <a:r>
              <a:rPr lang="en-US" sz="1400" b="0" i="0" dirty="0">
                <a:effectLst/>
                <a:ea typeface="Times New Roman" panose="02020603050405020304" pitchFamily="18" charset="0"/>
                <a:cs typeface="Times New Roman" panose="02020603050405020304" pitchFamily="18" charset="0"/>
              </a:rPr>
              <a:t>, J.M., Tompkins, J.L. and Krueger, P.M. (2022). Psychological well-being, education, and mortality. Health Psychology, 41(3), pp.225–234. </a:t>
            </a:r>
            <a:r>
              <a:rPr lang="en-US" sz="1400" b="0" i="0" dirty="0" err="1">
                <a:effectLst/>
                <a:ea typeface="Times New Roman" panose="02020603050405020304" pitchFamily="18" charset="0"/>
                <a:cs typeface="Times New Roman" panose="02020603050405020304" pitchFamily="18" charset="0"/>
              </a:rPr>
              <a:t>doi</a:t>
            </a:r>
            <a:r>
              <a:rPr lang="en-US" sz="1400" b="0" i="0" dirty="0">
                <a:effectLst/>
                <a:ea typeface="Times New Roman" panose="02020603050405020304" pitchFamily="18" charset="0"/>
                <a:cs typeface="Times New Roman" panose="02020603050405020304" pitchFamily="18" charset="0"/>
              </a:rPr>
              <a:t>: </a:t>
            </a:r>
            <a:r>
              <a:rPr lang="en-US" sz="1400" b="0" i="0" dirty="0">
                <a:effectLst/>
                <a:ea typeface="Times New Roman" panose="02020603050405020304" pitchFamily="18" charset="0"/>
                <a:cs typeface="Times New Roman" panose="02020603050405020304" pitchFamily="18" charset="0"/>
                <a:hlinkClick r:id="rId2"/>
              </a:rPr>
              <a:t>https://</a:t>
            </a:r>
            <a:r>
              <a:rPr lang="en-US" sz="1400" b="0" i="0" dirty="0" err="1">
                <a:effectLst/>
                <a:ea typeface="Times New Roman" panose="02020603050405020304" pitchFamily="18" charset="0"/>
                <a:cs typeface="Times New Roman" panose="02020603050405020304" pitchFamily="18" charset="0"/>
                <a:hlinkClick r:id="rId2"/>
              </a:rPr>
              <a:t>doi.org</a:t>
            </a:r>
            <a:r>
              <a:rPr lang="en-US" sz="1400" b="0" i="0" dirty="0">
                <a:effectLst/>
                <a:ea typeface="Times New Roman" panose="02020603050405020304" pitchFamily="18" charset="0"/>
                <a:cs typeface="Times New Roman" panose="02020603050405020304" pitchFamily="18" charset="0"/>
                <a:hlinkClick r:id="rId2"/>
              </a:rPr>
              <a:t>/10.1037/</a:t>
            </a:r>
            <a:r>
              <a:rPr lang="en-US" sz="1400" b="0" i="0" dirty="0" err="1">
                <a:effectLst/>
                <a:ea typeface="Times New Roman" panose="02020603050405020304" pitchFamily="18" charset="0"/>
                <a:cs typeface="Times New Roman" panose="02020603050405020304" pitchFamily="18" charset="0"/>
                <a:hlinkClick r:id="rId2"/>
              </a:rPr>
              <a:t>hea0001159</a:t>
            </a:r>
            <a:r>
              <a:rPr lang="en-US" sz="1400" b="0" i="0" dirty="0">
                <a:effectLst/>
                <a:ea typeface="Times New Roman" panose="02020603050405020304" pitchFamily="18" charset="0"/>
                <a:cs typeface="Times New Roman" panose="02020603050405020304" pitchFamily="18" charset="0"/>
              </a:rPr>
              <a:t>.</a:t>
            </a:r>
          </a:p>
          <a:p>
            <a:r>
              <a:rPr lang="en-US" sz="1400" b="0" i="0" dirty="0">
                <a:effectLst/>
                <a:ea typeface="Times New Roman" panose="02020603050405020304" pitchFamily="18" charset="0"/>
                <a:cs typeface="Times New Roman" panose="02020603050405020304" pitchFamily="18" charset="0"/>
              </a:rPr>
              <a:t> Ford, J., Ildefonso, K., Jones, M. and </a:t>
            </a:r>
            <a:r>
              <a:rPr lang="en-US" sz="1400" b="0" i="0" dirty="0" err="1">
                <a:effectLst/>
                <a:ea typeface="Times New Roman" panose="02020603050405020304" pitchFamily="18" charset="0"/>
                <a:cs typeface="Times New Roman" panose="02020603050405020304" pitchFamily="18" charset="0"/>
              </a:rPr>
              <a:t>Arvinen-Barrow</a:t>
            </a:r>
            <a:r>
              <a:rPr lang="en-US" sz="1400" b="0" i="0" dirty="0">
                <a:effectLst/>
                <a:ea typeface="Times New Roman" panose="02020603050405020304" pitchFamily="18" charset="0"/>
                <a:cs typeface="Times New Roman" panose="02020603050405020304" pitchFamily="18" charset="0"/>
              </a:rPr>
              <a:t>, M. (2017). Sport-related anxiety: current insights. </a:t>
            </a:r>
            <a:r>
              <a:rPr lang="en-US" sz="1400" b="0" i="1" dirty="0">
                <a:effectLst/>
                <a:ea typeface="Times New Roman" panose="02020603050405020304" pitchFamily="18" charset="0"/>
                <a:cs typeface="Times New Roman" panose="02020603050405020304" pitchFamily="18" charset="0"/>
              </a:rPr>
              <a:t>Open Access Journal of Sports Medicine</a:t>
            </a:r>
            <a:r>
              <a:rPr lang="en-US" sz="1400" b="0" i="0" dirty="0">
                <a:effectLst/>
                <a:ea typeface="Times New Roman" panose="02020603050405020304" pitchFamily="18" charset="0"/>
                <a:cs typeface="Times New Roman" panose="02020603050405020304" pitchFamily="18" charset="0"/>
              </a:rPr>
              <a:t>, [online] 8(1), pp.205–212. </a:t>
            </a:r>
            <a:r>
              <a:rPr lang="en-US" sz="1400" b="0" i="0" dirty="0" err="1">
                <a:effectLst/>
                <a:ea typeface="Times New Roman" panose="02020603050405020304" pitchFamily="18" charset="0"/>
                <a:cs typeface="Times New Roman" panose="02020603050405020304" pitchFamily="18" charset="0"/>
              </a:rPr>
              <a:t>doi:https</a:t>
            </a:r>
            <a:r>
              <a:rPr lang="en-US" sz="1400" b="0" i="0" dirty="0">
                <a:effectLst/>
                <a:ea typeface="Times New Roman" panose="02020603050405020304" pitchFamily="18" charset="0"/>
                <a:cs typeface="Times New Roman" panose="02020603050405020304" pitchFamily="18" charset="0"/>
              </a:rPr>
              <a:t>://</a:t>
            </a:r>
            <a:r>
              <a:rPr lang="en-US" sz="1400" b="0" i="0" dirty="0" err="1">
                <a:effectLst/>
                <a:ea typeface="Times New Roman" panose="02020603050405020304" pitchFamily="18" charset="0"/>
                <a:cs typeface="Times New Roman" panose="02020603050405020304" pitchFamily="18" charset="0"/>
              </a:rPr>
              <a:t>doi.org</a:t>
            </a:r>
            <a:r>
              <a:rPr lang="en-US" sz="1400" b="0" i="0" dirty="0">
                <a:effectLst/>
                <a:ea typeface="Times New Roman" panose="02020603050405020304" pitchFamily="18" charset="0"/>
                <a:cs typeface="Times New Roman" panose="02020603050405020304" pitchFamily="18" charset="0"/>
              </a:rPr>
              <a:t>/10.2147/</a:t>
            </a:r>
            <a:r>
              <a:rPr lang="en-US" sz="1400" b="0" i="0" dirty="0" err="1">
                <a:effectLst/>
                <a:ea typeface="Times New Roman" panose="02020603050405020304" pitchFamily="18" charset="0"/>
                <a:cs typeface="Times New Roman" panose="02020603050405020304" pitchFamily="18" charset="0"/>
              </a:rPr>
              <a:t>oajsm.s125845</a:t>
            </a:r>
            <a:r>
              <a:rPr lang="en-US" sz="1400" b="0" i="0" dirty="0">
                <a:effectLst/>
                <a:ea typeface="Times New Roman" panose="02020603050405020304" pitchFamily="18" charset="0"/>
                <a:cs typeface="Times New Roman" panose="02020603050405020304" pitchFamily="18" charset="0"/>
              </a:rPr>
              <a:t>.</a:t>
            </a:r>
            <a:endParaRPr lang="en-US" sz="1400" dirty="0">
              <a:effectLst/>
              <a:ea typeface="Times New Roman" panose="02020603050405020304" pitchFamily="18" charset="0"/>
              <a:cs typeface="Times New Roman" panose="02020603050405020304" pitchFamily="18" charset="0"/>
            </a:endParaRPr>
          </a:p>
          <a:p>
            <a:r>
              <a:rPr lang="en-US" sz="1400" dirty="0">
                <a:effectLst/>
                <a:ea typeface="Times New Roman" panose="02020603050405020304" pitchFamily="18" charset="0"/>
                <a:cs typeface="Times New Roman" panose="02020603050405020304" pitchFamily="18" charset="0"/>
              </a:rPr>
              <a:t> </a:t>
            </a:r>
            <a:r>
              <a:rPr lang="en-US" sz="1400" b="0" i="0" dirty="0">
                <a:effectLst/>
                <a:ea typeface="Times New Roman" panose="02020603050405020304" pitchFamily="18" charset="0"/>
                <a:cs typeface="Times New Roman" panose="02020603050405020304" pitchFamily="18" charset="0"/>
              </a:rPr>
              <a:t>Green, B.N., Johnson, C.D. and Adams, A. (2006). Writing narrative literature reviews for peer-reviewed journals: secrets of the trade. Journal of Chiropractic Medicine, [online] 5(3), pp.101–117. </a:t>
            </a:r>
            <a:r>
              <a:rPr lang="en-US" sz="1400" b="0" i="0" dirty="0" err="1">
                <a:effectLst/>
                <a:ea typeface="Times New Roman" panose="02020603050405020304" pitchFamily="18" charset="0"/>
                <a:cs typeface="Times New Roman" panose="02020603050405020304" pitchFamily="18" charset="0"/>
              </a:rPr>
              <a:t>doi:https</a:t>
            </a:r>
            <a:r>
              <a:rPr lang="en-US" sz="1400" b="0" i="0" dirty="0">
                <a:effectLst/>
                <a:ea typeface="Times New Roman" panose="02020603050405020304" pitchFamily="18" charset="0"/>
                <a:cs typeface="Times New Roman" panose="02020603050405020304" pitchFamily="18" charset="0"/>
              </a:rPr>
              <a:t>://</a:t>
            </a:r>
            <a:r>
              <a:rPr lang="en-US" sz="1400" b="0" i="0" dirty="0" err="1">
                <a:effectLst/>
                <a:ea typeface="Times New Roman" panose="02020603050405020304" pitchFamily="18" charset="0"/>
                <a:cs typeface="Times New Roman" panose="02020603050405020304" pitchFamily="18" charset="0"/>
              </a:rPr>
              <a:t>doi.org</a:t>
            </a:r>
            <a:r>
              <a:rPr lang="en-US" sz="1400" b="0" i="0" dirty="0">
                <a:effectLst/>
                <a:ea typeface="Times New Roman" panose="02020603050405020304" pitchFamily="18" charset="0"/>
                <a:cs typeface="Times New Roman" panose="02020603050405020304" pitchFamily="18" charset="0"/>
              </a:rPr>
              <a:t>/10.1016/s0899-3467(07)60142-6.</a:t>
            </a:r>
            <a:endParaRPr lang="en-US" sz="1400" dirty="0">
              <a:effectLst/>
              <a:ea typeface="Times New Roman" panose="02020603050405020304" pitchFamily="18" charset="0"/>
              <a:cs typeface="Times New Roman" panose="02020603050405020304" pitchFamily="18" charset="0"/>
            </a:endParaRPr>
          </a:p>
          <a:p>
            <a:r>
              <a:rPr lang="en-US" sz="1400" b="0" i="0" dirty="0">
                <a:effectLst/>
                <a:ea typeface="Times New Roman" panose="02020603050405020304" pitchFamily="18" charset="0"/>
                <a:cs typeface="Times New Roman" panose="02020603050405020304" pitchFamily="18" charset="0"/>
              </a:rPr>
              <a:t>Powers, M., </a:t>
            </a:r>
            <a:r>
              <a:rPr lang="en-US" sz="1400" b="0" i="0" dirty="0" err="1">
                <a:effectLst/>
                <a:ea typeface="Times New Roman" panose="02020603050405020304" pitchFamily="18" charset="0"/>
                <a:cs typeface="Times New Roman" panose="02020603050405020304" pitchFamily="18" charset="0"/>
              </a:rPr>
              <a:t>Fogaca</a:t>
            </a:r>
            <a:r>
              <a:rPr lang="en-US" sz="1400" b="0" i="0" dirty="0">
                <a:effectLst/>
                <a:ea typeface="Times New Roman" panose="02020603050405020304" pitchFamily="18" charset="0"/>
                <a:cs typeface="Times New Roman" panose="02020603050405020304" pitchFamily="18" charset="0"/>
              </a:rPr>
              <a:t>, J., Gurung, R.A.R. and Jackman, C.M. (2020). Predicting Student-Athlete Mental Health: Coach–Athlete Relationship. Psi Chi Journal of Psychological Research, 25(2), pp.172–180. </a:t>
            </a:r>
            <a:r>
              <a:rPr lang="en-US" sz="1400" b="0" i="0" dirty="0" err="1">
                <a:effectLst/>
                <a:ea typeface="Times New Roman" panose="02020603050405020304" pitchFamily="18" charset="0"/>
                <a:cs typeface="Times New Roman" panose="02020603050405020304" pitchFamily="18" charset="0"/>
              </a:rPr>
              <a:t>doi:https</a:t>
            </a:r>
            <a:r>
              <a:rPr lang="en-US" sz="1400" b="0" i="0" dirty="0">
                <a:effectLst/>
                <a:ea typeface="Times New Roman" panose="02020603050405020304" pitchFamily="18" charset="0"/>
                <a:cs typeface="Times New Roman" panose="02020603050405020304" pitchFamily="18" charset="0"/>
              </a:rPr>
              <a:t>://</a:t>
            </a:r>
            <a:r>
              <a:rPr lang="en-US" sz="1400" b="0" i="0" dirty="0" err="1">
                <a:effectLst/>
                <a:ea typeface="Times New Roman" panose="02020603050405020304" pitchFamily="18" charset="0"/>
                <a:cs typeface="Times New Roman" panose="02020603050405020304" pitchFamily="18" charset="0"/>
              </a:rPr>
              <a:t>doi.org</a:t>
            </a:r>
            <a:r>
              <a:rPr lang="en-US" sz="1400" b="0" i="0" dirty="0">
                <a:effectLst/>
                <a:ea typeface="Times New Roman" panose="02020603050405020304" pitchFamily="18" charset="0"/>
                <a:cs typeface="Times New Roman" panose="02020603050405020304" pitchFamily="18" charset="0"/>
              </a:rPr>
              <a:t>/10.24839/</a:t>
            </a:r>
            <a:r>
              <a:rPr lang="en-US" sz="1400" b="0" i="0" dirty="0" err="1">
                <a:effectLst/>
                <a:ea typeface="Times New Roman" panose="02020603050405020304" pitchFamily="18" charset="0"/>
                <a:cs typeface="Times New Roman" panose="02020603050405020304" pitchFamily="18" charset="0"/>
              </a:rPr>
              <a:t>2325-7342.jn25.2.172</a:t>
            </a:r>
            <a:r>
              <a:rPr lang="en-US" sz="1400" b="0" i="0" dirty="0">
                <a:effectLst/>
                <a:ea typeface="Times New Roman" panose="02020603050405020304" pitchFamily="18" charset="0"/>
                <a:cs typeface="Times New Roman" panose="02020603050405020304" pitchFamily="18" charset="0"/>
              </a:rPr>
              <a:t>.</a:t>
            </a:r>
            <a:endParaRPr lang="en-US" sz="1400" dirty="0">
              <a:effectLst/>
              <a:ea typeface="Times New Roman" panose="02020603050405020304" pitchFamily="18" charset="0"/>
              <a:cs typeface="Times New Roman" panose="02020603050405020304" pitchFamily="18" charset="0"/>
            </a:endParaRPr>
          </a:p>
          <a:p>
            <a:r>
              <a:rPr lang="en-US" sz="1400" b="0" i="0" dirty="0">
                <a:effectLst/>
                <a:ea typeface="Times New Roman" panose="02020603050405020304" pitchFamily="18" charset="0"/>
                <a:cs typeface="Times New Roman" panose="02020603050405020304" pitchFamily="18" charset="0"/>
              </a:rPr>
              <a:t>Reardon, C.L., </a:t>
            </a:r>
            <a:r>
              <a:rPr lang="en-US" sz="1400" b="0" i="0" dirty="0" err="1">
                <a:effectLst/>
                <a:ea typeface="Times New Roman" panose="02020603050405020304" pitchFamily="18" charset="0"/>
                <a:cs typeface="Times New Roman" panose="02020603050405020304" pitchFamily="18" charset="0"/>
              </a:rPr>
              <a:t>Hainline</a:t>
            </a:r>
            <a:r>
              <a:rPr lang="en-US" sz="1400" b="0" i="0" dirty="0">
                <a:effectLst/>
                <a:ea typeface="Times New Roman" panose="02020603050405020304" pitchFamily="18" charset="0"/>
                <a:cs typeface="Times New Roman" panose="02020603050405020304" pitchFamily="18" charset="0"/>
              </a:rPr>
              <a:t>, B., Aron, C.M., Baron, D., Baum, A.L., </a:t>
            </a:r>
            <a:r>
              <a:rPr lang="en-US" sz="1400" b="0" i="0" dirty="0" err="1">
                <a:effectLst/>
                <a:ea typeface="Times New Roman" panose="02020603050405020304" pitchFamily="18" charset="0"/>
                <a:cs typeface="Times New Roman" panose="02020603050405020304" pitchFamily="18" charset="0"/>
              </a:rPr>
              <a:t>Bindra</a:t>
            </a:r>
            <a:r>
              <a:rPr lang="en-US" sz="1400" b="0" i="0" dirty="0">
                <a:effectLst/>
                <a:ea typeface="Times New Roman" panose="02020603050405020304" pitchFamily="18" charset="0"/>
                <a:cs typeface="Times New Roman" panose="02020603050405020304" pitchFamily="18" charset="0"/>
              </a:rPr>
              <a:t>, A., </a:t>
            </a:r>
            <a:r>
              <a:rPr lang="en-US" sz="1400" b="0" i="0" dirty="0" err="1">
                <a:effectLst/>
                <a:ea typeface="Times New Roman" panose="02020603050405020304" pitchFamily="18" charset="0"/>
                <a:cs typeface="Times New Roman" panose="02020603050405020304" pitchFamily="18" charset="0"/>
              </a:rPr>
              <a:t>Budgett</a:t>
            </a:r>
            <a:r>
              <a:rPr lang="en-US" sz="1400" b="0" i="0" dirty="0">
                <a:effectLst/>
                <a:ea typeface="Times New Roman" panose="02020603050405020304" pitchFamily="18" charset="0"/>
                <a:cs typeface="Times New Roman" panose="02020603050405020304" pitchFamily="18" charset="0"/>
              </a:rPr>
              <a:t>, R., </a:t>
            </a:r>
            <a:r>
              <a:rPr lang="en-US" sz="1400" b="0" i="0" dirty="0" err="1">
                <a:effectLst/>
                <a:ea typeface="Times New Roman" panose="02020603050405020304" pitchFamily="18" charset="0"/>
                <a:cs typeface="Times New Roman" panose="02020603050405020304" pitchFamily="18" charset="0"/>
              </a:rPr>
              <a:t>Campriani</a:t>
            </a:r>
            <a:r>
              <a:rPr lang="en-US" sz="1400" b="0" i="0" dirty="0">
                <a:effectLst/>
                <a:ea typeface="Times New Roman" panose="02020603050405020304" pitchFamily="18" charset="0"/>
                <a:cs typeface="Times New Roman" panose="02020603050405020304" pitchFamily="18" charset="0"/>
              </a:rPr>
              <a:t>, N., </a:t>
            </a:r>
            <a:r>
              <a:rPr lang="en-US" sz="1400" b="0" i="0" dirty="0" err="1">
                <a:effectLst/>
                <a:ea typeface="Times New Roman" panose="02020603050405020304" pitchFamily="18" charset="0"/>
                <a:cs typeface="Times New Roman" panose="02020603050405020304" pitchFamily="18" charset="0"/>
              </a:rPr>
              <a:t>Castaldelli-Maia</a:t>
            </a:r>
            <a:r>
              <a:rPr lang="en-US" sz="1400" b="0" i="0" dirty="0">
                <a:effectLst/>
                <a:ea typeface="Times New Roman" panose="02020603050405020304" pitchFamily="18" charset="0"/>
                <a:cs typeface="Times New Roman" panose="02020603050405020304" pitchFamily="18" charset="0"/>
              </a:rPr>
              <a:t>, J.M., Currie, A., </a:t>
            </a:r>
            <a:r>
              <a:rPr lang="en-US" sz="1400" b="0" i="0" dirty="0" err="1">
                <a:effectLst/>
                <a:ea typeface="Times New Roman" panose="02020603050405020304" pitchFamily="18" charset="0"/>
                <a:cs typeface="Times New Roman" panose="02020603050405020304" pitchFamily="18" charset="0"/>
              </a:rPr>
              <a:t>Derevensky</a:t>
            </a:r>
            <a:r>
              <a:rPr lang="en-US" sz="1400" b="0" i="0" dirty="0">
                <a:effectLst/>
                <a:ea typeface="Times New Roman" panose="02020603050405020304" pitchFamily="18" charset="0"/>
                <a:cs typeface="Times New Roman" panose="02020603050405020304" pitchFamily="18" charset="0"/>
              </a:rPr>
              <a:t>, J.L., </a:t>
            </a:r>
            <a:r>
              <a:rPr lang="en-US" sz="1400" b="0" i="0" dirty="0" err="1">
                <a:effectLst/>
                <a:ea typeface="Times New Roman" panose="02020603050405020304" pitchFamily="18" charset="0"/>
                <a:cs typeface="Times New Roman" panose="02020603050405020304" pitchFamily="18" charset="0"/>
              </a:rPr>
              <a:t>Glick</a:t>
            </a:r>
            <a:r>
              <a:rPr lang="en-US" sz="1400" b="0" i="0" dirty="0">
                <a:effectLst/>
                <a:ea typeface="Times New Roman" panose="02020603050405020304" pitchFamily="18" charset="0"/>
                <a:cs typeface="Times New Roman" panose="02020603050405020304" pitchFamily="18" charset="0"/>
              </a:rPr>
              <a:t>, I.D., </a:t>
            </a:r>
            <a:r>
              <a:rPr lang="en-US" sz="1400" b="0" i="0" dirty="0" err="1">
                <a:effectLst/>
                <a:ea typeface="Times New Roman" panose="02020603050405020304" pitchFamily="18" charset="0"/>
                <a:cs typeface="Times New Roman" panose="02020603050405020304" pitchFamily="18" charset="0"/>
              </a:rPr>
              <a:t>Gorczynski</a:t>
            </a:r>
            <a:r>
              <a:rPr lang="en-US" sz="1400" b="0" i="0" dirty="0">
                <a:effectLst/>
                <a:ea typeface="Times New Roman" panose="02020603050405020304" pitchFamily="18" charset="0"/>
                <a:cs typeface="Times New Roman" panose="02020603050405020304" pitchFamily="18" charset="0"/>
              </a:rPr>
              <a:t>, P., </a:t>
            </a:r>
            <a:r>
              <a:rPr lang="en-US" sz="1400" b="0" i="0" dirty="0" err="1">
                <a:effectLst/>
                <a:ea typeface="Times New Roman" panose="02020603050405020304" pitchFamily="18" charset="0"/>
                <a:cs typeface="Times New Roman" panose="02020603050405020304" pitchFamily="18" charset="0"/>
              </a:rPr>
              <a:t>Gouttebarge</a:t>
            </a:r>
            <a:r>
              <a:rPr lang="en-US" sz="1400" b="0" i="0" dirty="0">
                <a:effectLst/>
                <a:ea typeface="Times New Roman" panose="02020603050405020304" pitchFamily="18" charset="0"/>
                <a:cs typeface="Times New Roman" panose="02020603050405020304" pitchFamily="18" charset="0"/>
              </a:rPr>
              <a:t>, V., </a:t>
            </a:r>
            <a:r>
              <a:rPr lang="en-US" sz="1400" b="0" i="0" dirty="0" err="1">
                <a:effectLst/>
                <a:ea typeface="Times New Roman" panose="02020603050405020304" pitchFamily="18" charset="0"/>
                <a:cs typeface="Times New Roman" panose="02020603050405020304" pitchFamily="18" charset="0"/>
              </a:rPr>
              <a:t>Grandner</a:t>
            </a:r>
            <a:r>
              <a:rPr lang="en-US" sz="1400" b="0" i="0" dirty="0">
                <a:effectLst/>
                <a:ea typeface="Times New Roman" panose="02020603050405020304" pitchFamily="18" charset="0"/>
                <a:cs typeface="Times New Roman" panose="02020603050405020304" pitchFamily="18" charset="0"/>
              </a:rPr>
              <a:t>, M.A., Han, D.H., McDuff, D., </a:t>
            </a:r>
            <a:r>
              <a:rPr lang="en-US" sz="1400" b="0" i="0" dirty="0" err="1">
                <a:effectLst/>
                <a:ea typeface="Times New Roman" panose="02020603050405020304" pitchFamily="18" charset="0"/>
                <a:cs typeface="Times New Roman" panose="02020603050405020304" pitchFamily="18" charset="0"/>
              </a:rPr>
              <a:t>Mountjoy</a:t>
            </a:r>
            <a:r>
              <a:rPr lang="en-US" sz="1400" b="0" i="0" dirty="0">
                <a:effectLst/>
                <a:ea typeface="Times New Roman" panose="02020603050405020304" pitchFamily="18" charset="0"/>
                <a:cs typeface="Times New Roman" panose="02020603050405020304" pitchFamily="18" charset="0"/>
              </a:rPr>
              <a:t>, M., </a:t>
            </a:r>
            <a:r>
              <a:rPr lang="en-US" sz="1400" b="0" i="0" dirty="0" err="1">
                <a:effectLst/>
                <a:ea typeface="Times New Roman" panose="02020603050405020304" pitchFamily="18" charset="0"/>
                <a:cs typeface="Times New Roman" panose="02020603050405020304" pitchFamily="18" charset="0"/>
              </a:rPr>
              <a:t>Polat</a:t>
            </a:r>
            <a:r>
              <a:rPr lang="en-US" sz="1400" b="0" i="0" dirty="0">
                <a:effectLst/>
                <a:ea typeface="Times New Roman" panose="02020603050405020304" pitchFamily="18" charset="0"/>
                <a:cs typeface="Times New Roman" panose="02020603050405020304" pitchFamily="18" charset="0"/>
              </a:rPr>
              <a:t>, A. and Purcell, R. (2019). Mental health in elite athletes: International Olympic Committee consensus statement (2019). British Journal of Sports Medicine, [online] 53(11), pp.667–699. </a:t>
            </a:r>
            <a:r>
              <a:rPr lang="en-US" sz="1400" b="0" i="0" dirty="0" err="1">
                <a:effectLst/>
                <a:ea typeface="Times New Roman" panose="02020603050405020304" pitchFamily="18" charset="0"/>
                <a:cs typeface="Times New Roman" panose="02020603050405020304" pitchFamily="18" charset="0"/>
              </a:rPr>
              <a:t>doi:https</a:t>
            </a:r>
            <a:r>
              <a:rPr lang="en-US" sz="1400" b="0" i="0" dirty="0">
                <a:effectLst/>
                <a:ea typeface="Times New Roman" panose="02020603050405020304" pitchFamily="18" charset="0"/>
                <a:cs typeface="Times New Roman" panose="02020603050405020304" pitchFamily="18" charset="0"/>
              </a:rPr>
              <a:t>://</a:t>
            </a:r>
            <a:r>
              <a:rPr lang="en-US" sz="1400" b="0" i="0" dirty="0" err="1">
                <a:effectLst/>
                <a:ea typeface="Times New Roman" panose="02020603050405020304" pitchFamily="18" charset="0"/>
                <a:cs typeface="Times New Roman" panose="02020603050405020304" pitchFamily="18" charset="0"/>
              </a:rPr>
              <a:t>doi.org</a:t>
            </a:r>
            <a:r>
              <a:rPr lang="en-US" sz="1400" b="0" i="0" dirty="0">
                <a:effectLst/>
                <a:ea typeface="Times New Roman" panose="02020603050405020304" pitchFamily="18" charset="0"/>
                <a:cs typeface="Times New Roman" panose="02020603050405020304" pitchFamily="18" charset="0"/>
              </a:rPr>
              <a:t>/10.1136/</a:t>
            </a:r>
            <a:r>
              <a:rPr lang="en-US" sz="1400" b="0" i="0" dirty="0" err="1">
                <a:effectLst/>
                <a:ea typeface="Times New Roman" panose="02020603050405020304" pitchFamily="18" charset="0"/>
                <a:cs typeface="Times New Roman" panose="02020603050405020304" pitchFamily="18" charset="0"/>
              </a:rPr>
              <a:t>bjsports-2019-100715</a:t>
            </a:r>
            <a:r>
              <a:rPr lang="en-US" sz="1400" b="0" i="0" dirty="0">
                <a:effectLst/>
                <a:ea typeface="Times New Roman" panose="02020603050405020304" pitchFamily="18" charset="0"/>
                <a:cs typeface="Times New Roman" panose="02020603050405020304" pitchFamily="18" charset="0"/>
              </a:rPr>
              <a:t>.</a:t>
            </a:r>
            <a:endParaRPr lang="en-US" sz="1400" dirty="0">
              <a:effectLst/>
              <a:ea typeface="Times New Roman" panose="02020603050405020304" pitchFamily="18" charset="0"/>
              <a:cs typeface="Times New Roman" panose="02020603050405020304" pitchFamily="18" charset="0"/>
            </a:endParaRPr>
          </a:p>
          <a:p>
            <a:r>
              <a:rPr lang="en-US" sz="1400" b="0" i="0" dirty="0">
                <a:effectLst/>
                <a:ea typeface="Times New Roman" panose="02020603050405020304" pitchFamily="18" charset="0"/>
                <a:cs typeface="Times New Roman" panose="02020603050405020304" pitchFamily="18" charset="0"/>
              </a:rPr>
              <a:t>Rice, S.M., Purcell, R., De Silva, S., </a:t>
            </a:r>
            <a:r>
              <a:rPr lang="en-US" sz="1400" b="0" i="0" dirty="0" err="1">
                <a:effectLst/>
                <a:ea typeface="Times New Roman" panose="02020603050405020304" pitchFamily="18" charset="0"/>
                <a:cs typeface="Times New Roman" panose="02020603050405020304" pitchFamily="18" charset="0"/>
              </a:rPr>
              <a:t>Mawren</a:t>
            </a:r>
            <a:r>
              <a:rPr lang="en-US" sz="1400" b="0" i="0" dirty="0">
                <a:effectLst/>
                <a:ea typeface="Times New Roman" panose="02020603050405020304" pitchFamily="18" charset="0"/>
                <a:cs typeface="Times New Roman" panose="02020603050405020304" pitchFamily="18" charset="0"/>
              </a:rPr>
              <a:t>, D., </a:t>
            </a:r>
            <a:r>
              <a:rPr lang="en-US" sz="1400" b="0" i="0" dirty="0" err="1">
                <a:effectLst/>
                <a:ea typeface="Times New Roman" panose="02020603050405020304" pitchFamily="18" charset="0"/>
                <a:cs typeface="Times New Roman" panose="02020603050405020304" pitchFamily="18" charset="0"/>
              </a:rPr>
              <a:t>McGorry</a:t>
            </a:r>
            <a:r>
              <a:rPr lang="en-US" sz="1400" b="0" i="0" dirty="0">
                <a:effectLst/>
                <a:ea typeface="Times New Roman" panose="02020603050405020304" pitchFamily="18" charset="0"/>
                <a:cs typeface="Times New Roman" panose="02020603050405020304" pitchFamily="18" charset="0"/>
              </a:rPr>
              <a:t>, P.D. and Parker, A.G. (2016). The Mental Health of Elite Athletes: A Narrative Systematic Review. Sports Medicine, [online] 46(9), pp.1333–1353. </a:t>
            </a:r>
            <a:r>
              <a:rPr lang="en-US" sz="1400" b="0" i="0" dirty="0" err="1">
                <a:effectLst/>
                <a:ea typeface="Times New Roman" panose="02020603050405020304" pitchFamily="18" charset="0"/>
                <a:cs typeface="Times New Roman" panose="02020603050405020304" pitchFamily="18" charset="0"/>
              </a:rPr>
              <a:t>doi:https</a:t>
            </a:r>
            <a:r>
              <a:rPr lang="en-US" sz="1400" b="0" i="0" dirty="0">
                <a:effectLst/>
                <a:ea typeface="Times New Roman" panose="02020603050405020304" pitchFamily="18" charset="0"/>
                <a:cs typeface="Times New Roman" panose="02020603050405020304" pitchFamily="18" charset="0"/>
              </a:rPr>
              <a:t>://</a:t>
            </a:r>
            <a:r>
              <a:rPr lang="en-US" sz="1400" b="0" i="0" dirty="0" err="1">
                <a:effectLst/>
                <a:ea typeface="Times New Roman" panose="02020603050405020304" pitchFamily="18" charset="0"/>
                <a:cs typeface="Times New Roman" panose="02020603050405020304" pitchFamily="18" charset="0"/>
              </a:rPr>
              <a:t>doi.org</a:t>
            </a:r>
            <a:r>
              <a:rPr lang="en-US" sz="1400" b="0" i="0" dirty="0">
                <a:effectLst/>
                <a:ea typeface="Times New Roman" panose="02020603050405020304" pitchFamily="18" charset="0"/>
                <a:cs typeface="Times New Roman" panose="02020603050405020304" pitchFamily="18" charset="0"/>
              </a:rPr>
              <a:t>/10.1007/s40279-016-0492-2.</a:t>
            </a:r>
            <a:endParaRPr lang="en-US" sz="1400" dirty="0">
              <a:effectLst/>
              <a:ea typeface="Times New Roman" panose="02020603050405020304" pitchFamily="18" charset="0"/>
              <a:cs typeface="Times New Roman" panose="02020603050405020304" pitchFamily="18" charset="0"/>
            </a:endParaRPr>
          </a:p>
          <a:p>
            <a:r>
              <a:rPr lang="en-US" sz="1400" dirty="0">
                <a:effectLst/>
                <a:ea typeface="Times New Roman" panose="02020603050405020304" pitchFamily="18" charset="0"/>
                <a:cs typeface="Times New Roman" panose="02020603050405020304" pitchFamily="18" charset="0"/>
              </a:rPr>
              <a:t> </a:t>
            </a:r>
            <a:r>
              <a:rPr lang="en-US" sz="1400" b="0" i="0" dirty="0" err="1">
                <a:effectLst/>
              </a:rPr>
              <a:t>Valentine-Parris</a:t>
            </a:r>
            <a:r>
              <a:rPr lang="en-US" sz="1400" b="0" i="0" dirty="0">
                <a:effectLst/>
              </a:rPr>
              <a:t>, B. (2020) [Instagram] 24 March. Available at: https://www.instagram.com/p/B-Hn0WdFIu2/ (Accessed: 4 May 2024).</a:t>
            </a:r>
            <a:br>
              <a:rPr lang="en-US" sz="1400" dirty="0">
                <a:effectLst/>
              </a:rPr>
            </a:br>
            <a:endParaRPr lang="en-US" sz="1400" dirty="0">
              <a:effectLst/>
            </a:endParaRPr>
          </a:p>
          <a:p>
            <a:r>
              <a:rPr lang="en-US" sz="1400" b="0" i="0" dirty="0">
                <a:effectLst/>
              </a:rPr>
              <a:t>Woodley, T.C. (2023) </a:t>
            </a:r>
            <a:r>
              <a:rPr lang="en-US" sz="1400" b="0" i="0" dirty="0" err="1">
                <a:effectLst/>
              </a:rPr>
              <a:t>ÔHappy</a:t>
            </a:r>
            <a:r>
              <a:rPr lang="en-US" sz="1400" b="0" i="0" dirty="0">
                <a:effectLst/>
              </a:rPr>
              <a:t> 44th SVGÕ [Instagram] 27 October. Available at: https://www.instagram.com/p/</a:t>
            </a:r>
            <a:r>
              <a:rPr lang="en-US" sz="1400" b="0" i="0" dirty="0" err="1">
                <a:effectLst/>
              </a:rPr>
              <a:t>Cy54xYcuacP</a:t>
            </a:r>
            <a:r>
              <a:rPr lang="en-US" sz="1400" b="0" i="0" dirty="0">
                <a:effectLst/>
              </a:rPr>
              <a:t>/?</a:t>
            </a:r>
            <a:r>
              <a:rPr lang="en-US" sz="1400" b="0" i="0" dirty="0" err="1">
                <a:effectLst/>
              </a:rPr>
              <a:t>img_index</a:t>
            </a:r>
            <a:r>
              <a:rPr lang="en-US" sz="1400" b="0" i="0" dirty="0">
                <a:effectLst/>
              </a:rPr>
              <a:t>=1 (Accessed: 4 May 2024).</a:t>
            </a:r>
            <a:endParaRPr lang="en-US" sz="1400" dirty="0">
              <a:effectLst/>
            </a:endParaRPr>
          </a:p>
          <a:p>
            <a:endParaRPr lang="en-US" sz="1050" dirty="0">
              <a:effectLst/>
              <a:latin typeface=".AppleSystemUIFont"/>
            </a:endParaRPr>
          </a:p>
        </p:txBody>
      </p:sp>
    </p:spTree>
    <p:extLst>
      <p:ext uri="{BB962C8B-B14F-4D97-AF65-F5344CB8AC3E}">
        <p14:creationId xmlns:p14="http://schemas.microsoft.com/office/powerpoint/2010/main" val="1420605994"/>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62CF8670-35D1-4455-AC7A-762B7388BE2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43C4A95C-9007-4EA6-944B-306B6F2A0100}">
  <ds:schemaRefs>
    <ds:schemaRef ds:uri="http://schemas.microsoft.com/sharepoint/v3/contenttype/forms"/>
  </ds:schemaRefs>
</ds:datastoreItem>
</file>

<file path=customXml/itemProps3.xml><?xml version="1.0" encoding="utf-8"?>
<ds:datastoreItem xmlns:ds="http://schemas.openxmlformats.org/officeDocument/2006/customXml" ds:itemID="{EA4A3FD6-E6BF-490E-B6B4-6A011394B0EB}">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TM66925244</Template>
  <TotalTime>0</TotalTime>
  <Words>490</Words>
  <Application>Microsoft Office PowerPoint</Application>
  <PresentationFormat>Widescreen</PresentationFormat>
  <Paragraphs>130</Paragraphs>
  <Slides>9</Slides>
  <Notes>3</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 narrative Review of the effects of exercise on the mental health and psychological well-being of athletes. </vt:lpstr>
      <vt:lpstr>Mental Health Effects of Exercise</vt:lpstr>
      <vt:lpstr>Introduction</vt:lpstr>
      <vt:lpstr>Aims</vt:lpstr>
      <vt:lpstr>Methodology</vt:lpstr>
      <vt:lpstr>Results</vt:lpstr>
      <vt:lpstr>Discussion</vt:lpstr>
      <vt:lpstr>Reflection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CRYPTO: INVESTING &amp; TRADING</dc:title>
  <dc:creator/>
  <cp:lastModifiedBy>Aariana Grant (2114215)</cp:lastModifiedBy>
  <cp:revision>7</cp:revision>
  <dcterms:created xsi:type="dcterms:W3CDTF">2022-10-27T00:37:19Z</dcterms:created>
  <dcterms:modified xsi:type="dcterms:W3CDTF">2024-05-08T18:11:52Z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