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1"/>
  </p:sldMasterIdLst>
  <p:notesMasterIdLst>
    <p:notesMasterId r:id="rId38"/>
  </p:notesMasterIdLst>
  <p:sldIdLst>
    <p:sldId id="256" r:id="rId2"/>
    <p:sldId id="269" r:id="rId3"/>
    <p:sldId id="290" r:id="rId4"/>
    <p:sldId id="289" r:id="rId5"/>
    <p:sldId id="288" r:id="rId6"/>
    <p:sldId id="287" r:id="rId7"/>
    <p:sldId id="280" r:id="rId8"/>
    <p:sldId id="306" r:id="rId9"/>
    <p:sldId id="281" r:id="rId10"/>
    <p:sldId id="308" r:id="rId11"/>
    <p:sldId id="307" r:id="rId12"/>
    <p:sldId id="286" r:id="rId13"/>
    <p:sldId id="285" r:id="rId14"/>
    <p:sldId id="284" r:id="rId15"/>
    <p:sldId id="304" r:id="rId16"/>
    <p:sldId id="311" r:id="rId17"/>
    <p:sldId id="283" r:id="rId18"/>
    <p:sldId id="313" r:id="rId19"/>
    <p:sldId id="305" r:id="rId20"/>
    <p:sldId id="316" r:id="rId21"/>
    <p:sldId id="278" r:id="rId22"/>
    <p:sldId id="317" r:id="rId23"/>
    <p:sldId id="258" r:id="rId24"/>
    <p:sldId id="276" r:id="rId25"/>
    <p:sldId id="277" r:id="rId26"/>
    <p:sldId id="301" r:id="rId27"/>
    <p:sldId id="302" r:id="rId28"/>
    <p:sldId id="309" r:id="rId29"/>
    <p:sldId id="293" r:id="rId30"/>
    <p:sldId id="314" r:id="rId31"/>
    <p:sldId id="295" r:id="rId32"/>
    <p:sldId id="294" r:id="rId33"/>
    <p:sldId id="297" r:id="rId34"/>
    <p:sldId id="298" r:id="rId35"/>
    <p:sldId id="268" r:id="rId36"/>
    <p:sldId id="279"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226" autoAdjust="0"/>
    <p:restoredTop sz="78253" autoAdjust="0"/>
  </p:normalViewPr>
  <p:slideViewPr>
    <p:cSldViewPr snapToGrid="0">
      <p:cViewPr varScale="1">
        <p:scale>
          <a:sx n="89" d="100"/>
          <a:sy n="89" d="100"/>
        </p:scale>
        <p:origin x="159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57DAAC-13EA-4F66-8D36-9CB8D9DE57D9}"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6F12C6-295D-4398-8125-5E6108A1A3E5}" type="slidenum">
              <a:rPr lang="en-GB" smtClean="0"/>
              <a:t>‹#›</a:t>
            </a:fld>
            <a:endParaRPr lang="en-GB"/>
          </a:p>
        </p:txBody>
      </p:sp>
    </p:spTree>
    <p:extLst>
      <p:ext uri="{BB962C8B-B14F-4D97-AF65-F5344CB8AC3E}">
        <p14:creationId xmlns:p14="http://schemas.microsoft.com/office/powerpoint/2010/main" val="4140922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1</a:t>
            </a:fld>
            <a:endParaRPr lang="en-GB"/>
          </a:p>
        </p:txBody>
      </p:sp>
    </p:spTree>
    <p:extLst>
      <p:ext uri="{BB962C8B-B14F-4D97-AF65-F5344CB8AC3E}">
        <p14:creationId xmlns:p14="http://schemas.microsoft.com/office/powerpoint/2010/main" val="1875837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2</a:t>
            </a:fld>
            <a:endParaRPr lang="en-GB"/>
          </a:p>
        </p:txBody>
      </p:sp>
    </p:spTree>
    <p:extLst>
      <p:ext uri="{BB962C8B-B14F-4D97-AF65-F5344CB8AC3E}">
        <p14:creationId xmlns:p14="http://schemas.microsoft.com/office/powerpoint/2010/main" val="206308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3</a:t>
            </a:fld>
            <a:endParaRPr lang="en-GB"/>
          </a:p>
        </p:txBody>
      </p:sp>
    </p:spTree>
    <p:extLst>
      <p:ext uri="{BB962C8B-B14F-4D97-AF65-F5344CB8AC3E}">
        <p14:creationId xmlns:p14="http://schemas.microsoft.com/office/powerpoint/2010/main" val="2461018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4</a:t>
            </a:fld>
            <a:endParaRPr lang="en-GB"/>
          </a:p>
        </p:txBody>
      </p:sp>
    </p:spTree>
    <p:extLst>
      <p:ext uri="{BB962C8B-B14F-4D97-AF65-F5344CB8AC3E}">
        <p14:creationId xmlns:p14="http://schemas.microsoft.com/office/powerpoint/2010/main" val="1847803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5</a:t>
            </a:fld>
            <a:endParaRPr lang="en-GB"/>
          </a:p>
        </p:txBody>
      </p:sp>
    </p:spTree>
    <p:extLst>
      <p:ext uri="{BB962C8B-B14F-4D97-AF65-F5344CB8AC3E}">
        <p14:creationId xmlns:p14="http://schemas.microsoft.com/office/powerpoint/2010/main" val="2321168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6</a:t>
            </a:fld>
            <a:endParaRPr lang="en-GB"/>
          </a:p>
        </p:txBody>
      </p:sp>
    </p:spTree>
    <p:extLst>
      <p:ext uri="{BB962C8B-B14F-4D97-AF65-F5344CB8AC3E}">
        <p14:creationId xmlns:p14="http://schemas.microsoft.com/office/powerpoint/2010/main" val="1866863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originally named the Auto-ID centre the institute changed the name to Auto-ID Labs to go along with the current focuses of research and development prominently of Internet of Things, while also continuing the previous research topic[5].</a:t>
            </a:r>
          </a:p>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7</a:t>
            </a:fld>
            <a:endParaRPr lang="en-GB"/>
          </a:p>
        </p:txBody>
      </p:sp>
    </p:spTree>
    <p:extLst>
      <p:ext uri="{BB962C8B-B14F-4D97-AF65-F5344CB8AC3E}">
        <p14:creationId xmlns:p14="http://schemas.microsoft.com/office/powerpoint/2010/main" val="41337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though the human population also grew to 6.8 billion, the number of devices per person now stood at over one (1.84) which was the first time this had happened since the study began.</a:t>
            </a:r>
          </a:p>
          <a:p>
            <a:r>
              <a:rPr lang="en-GB" dirty="0"/>
              <a:t>The population grew due to the introduction of the iPhone and iPad.</a:t>
            </a:r>
          </a:p>
          <a:p>
            <a:r>
              <a:rPr lang="en-GB" dirty="0"/>
              <a:t>Gartner and IBM speculate anywhere between 20 to 50 billion connected devices by 2020.</a:t>
            </a:r>
          </a:p>
        </p:txBody>
      </p:sp>
      <p:sp>
        <p:nvSpPr>
          <p:cNvPr id="4" name="Slide Number Placeholder 3"/>
          <p:cNvSpPr>
            <a:spLocks noGrp="1"/>
          </p:cNvSpPr>
          <p:nvPr>
            <p:ph type="sldNum" sz="quarter" idx="10"/>
          </p:nvPr>
        </p:nvSpPr>
        <p:spPr/>
        <p:txBody>
          <a:bodyPr/>
          <a:lstStyle/>
          <a:p>
            <a:fld id="{916F12C6-295D-4398-8125-5E6108A1A3E5}" type="slidenum">
              <a:rPr lang="en-GB" smtClean="0"/>
              <a:t>8</a:t>
            </a:fld>
            <a:endParaRPr lang="en-GB"/>
          </a:p>
        </p:txBody>
      </p:sp>
    </p:spTree>
    <p:extLst>
      <p:ext uri="{BB962C8B-B14F-4D97-AF65-F5344CB8AC3E}">
        <p14:creationId xmlns:p14="http://schemas.microsoft.com/office/powerpoint/2010/main" val="37154453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ALIS - Autonomic Logistics Information System </a:t>
            </a:r>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9</a:t>
            </a:fld>
            <a:endParaRPr lang="en-GB"/>
          </a:p>
        </p:txBody>
      </p:sp>
    </p:spTree>
    <p:extLst>
      <p:ext uri="{BB962C8B-B14F-4D97-AF65-F5344CB8AC3E}">
        <p14:creationId xmlns:p14="http://schemas.microsoft.com/office/powerpoint/2010/main" val="261900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and idea of </a:t>
            </a:r>
            <a:r>
              <a:rPr lang="en-GB" sz="1200" kern="1200" dirty="0">
                <a:solidFill>
                  <a:schemeClr val="tx1"/>
                </a:solidFill>
                <a:effectLst/>
                <a:latin typeface="+mn-lt"/>
                <a:ea typeface="+mn-ea"/>
                <a:cs typeface="+mn-cs"/>
              </a:rPr>
              <a:t>Internet of Military Things is set to cover many areas of military tactic that usually fail during combat. Such as communication tactics, theft of equipment</a:t>
            </a:r>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10</a:t>
            </a:fld>
            <a:endParaRPr lang="en-GB"/>
          </a:p>
        </p:txBody>
      </p:sp>
    </p:spTree>
    <p:extLst>
      <p:ext uri="{BB962C8B-B14F-4D97-AF65-F5344CB8AC3E}">
        <p14:creationId xmlns:p14="http://schemas.microsoft.com/office/powerpoint/2010/main" val="2015867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IBM Watson and Microsoft AI are utilised by several third party companies to optimise anything from reducing pollution by calculation efficient traffic route to lower congestion to weather data via satellite imagery to improve crop yield through soil and irrigation management[9].</a:t>
            </a:r>
          </a:p>
          <a:p>
            <a:r>
              <a:rPr lang="en-GB" sz="1200" kern="1200" dirty="0">
                <a:solidFill>
                  <a:schemeClr val="tx1"/>
                </a:solidFill>
                <a:effectLst/>
                <a:latin typeface="+mn-lt"/>
                <a:ea typeface="+mn-ea"/>
                <a:cs typeface="+mn-cs"/>
              </a:rPr>
              <a:t>Apple it was recently reported that the company is globally powered with 100% renewable energy. Through wireless sensor technology and the company’s creation of energy through renewable means, has made the Apple Headquarter energy efficient to the point where the comply is providing clean energy back to the power grid[10].</a:t>
            </a:r>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11</a:t>
            </a:fld>
            <a:endParaRPr lang="en-GB"/>
          </a:p>
        </p:txBody>
      </p:sp>
    </p:spTree>
    <p:extLst>
      <p:ext uri="{BB962C8B-B14F-4D97-AF65-F5344CB8AC3E}">
        <p14:creationId xmlns:p14="http://schemas.microsoft.com/office/powerpoint/2010/main" val="1303980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12</a:t>
            </a:fld>
            <a:endParaRPr lang="en-GB"/>
          </a:p>
        </p:txBody>
      </p:sp>
    </p:spTree>
    <p:extLst>
      <p:ext uri="{BB962C8B-B14F-4D97-AF65-F5344CB8AC3E}">
        <p14:creationId xmlns:p14="http://schemas.microsoft.com/office/powerpoint/2010/main" val="37636748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and Power Management – supplies the energy and control amplitude </a:t>
            </a:r>
          </a:p>
          <a:p>
            <a:r>
              <a:rPr lang="en-GB" dirty="0"/>
              <a:t>Sensor – provides digital input to the micro controller</a:t>
            </a:r>
          </a:p>
          <a:p>
            <a:r>
              <a:rPr lang="en-GB" dirty="0"/>
              <a:t>Microcontroller – processes and formats data </a:t>
            </a:r>
          </a:p>
          <a:p>
            <a:r>
              <a:rPr lang="en-GB" dirty="0"/>
              <a:t>Transceiver – wireless communication to transmit the data</a:t>
            </a:r>
          </a:p>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13</a:t>
            </a:fld>
            <a:endParaRPr lang="en-GB"/>
          </a:p>
        </p:txBody>
      </p:sp>
    </p:spTree>
    <p:extLst>
      <p:ext uri="{BB962C8B-B14F-4D97-AF65-F5344CB8AC3E}">
        <p14:creationId xmlns:p14="http://schemas.microsoft.com/office/powerpoint/2010/main" val="3429947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positions of WSN nodes can be arbitrary, </a:t>
            </a:r>
          </a:p>
          <a:p>
            <a:r>
              <a:rPr lang="en-GB" dirty="0"/>
              <a:t>the nodes can be moved, sheltered and interfered with, </a:t>
            </a:r>
          </a:p>
          <a:p>
            <a:r>
              <a:rPr lang="en-GB" dirty="0"/>
              <a:t>topology of mesh networks has great advantages in flexibility and reliability compared with other network topologies. T</a:t>
            </a:r>
          </a:p>
          <a:p>
            <a:r>
              <a:rPr lang="en-GB" dirty="0"/>
              <a:t>he self-organizing management approach of network nodes can greatly improve the robustness of the network.</a:t>
            </a:r>
          </a:p>
        </p:txBody>
      </p:sp>
      <p:sp>
        <p:nvSpPr>
          <p:cNvPr id="4" name="Slide Number Placeholder 3"/>
          <p:cNvSpPr>
            <a:spLocks noGrp="1"/>
          </p:cNvSpPr>
          <p:nvPr>
            <p:ph type="sldNum" sz="quarter" idx="10"/>
          </p:nvPr>
        </p:nvSpPr>
        <p:spPr/>
        <p:txBody>
          <a:bodyPr/>
          <a:lstStyle/>
          <a:p>
            <a:fld id="{916F12C6-295D-4398-8125-5E6108A1A3E5}" type="slidenum">
              <a:rPr lang="en-GB" smtClean="0"/>
              <a:t>14</a:t>
            </a:fld>
            <a:endParaRPr lang="en-GB"/>
          </a:p>
        </p:txBody>
      </p:sp>
    </p:spTree>
    <p:extLst>
      <p:ext uri="{BB962C8B-B14F-4D97-AF65-F5344CB8AC3E}">
        <p14:creationId xmlns:p14="http://schemas.microsoft.com/office/powerpoint/2010/main" val="31277936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behind the Wi-Fi standard is the Institute of </a:t>
            </a:r>
            <a:r>
              <a:rPr lang="en-GB" sz="1200" b="0" i="0" kern="1200" dirty="0">
                <a:solidFill>
                  <a:schemeClr val="tx1"/>
                </a:solidFill>
                <a:effectLst/>
                <a:latin typeface="+mn-lt"/>
                <a:ea typeface="+mn-ea"/>
                <a:cs typeface="+mn-cs"/>
              </a:rPr>
              <a:t>Electrical and Electronics </a:t>
            </a:r>
            <a:r>
              <a:rPr lang="en-GB" dirty="0"/>
              <a:t>Engineers (IEEE) where it was given the identity of the 802.11 by the engineering task force assigned to the standard . </a:t>
            </a:r>
          </a:p>
          <a:p>
            <a:r>
              <a:rPr lang="en-GB" dirty="0"/>
              <a:t>OSI Model</a:t>
            </a:r>
          </a:p>
          <a:p>
            <a:pPr marL="228600" indent="-228600">
              <a:buFont typeface="+mj-lt"/>
              <a:buAutoNum type="arabicPeriod"/>
            </a:pPr>
            <a:r>
              <a:rPr lang="en-GB" dirty="0"/>
              <a:t>Application </a:t>
            </a:r>
          </a:p>
          <a:p>
            <a:pPr marL="228600" indent="-228600">
              <a:buFont typeface="+mj-lt"/>
              <a:buAutoNum type="arabicPeriod"/>
            </a:pPr>
            <a:r>
              <a:rPr lang="en-GB" dirty="0"/>
              <a:t>Presentation </a:t>
            </a:r>
          </a:p>
          <a:p>
            <a:pPr marL="228600" indent="-228600">
              <a:buFont typeface="+mj-lt"/>
              <a:buAutoNum type="arabicPeriod"/>
            </a:pPr>
            <a:r>
              <a:rPr lang="en-GB" dirty="0"/>
              <a:t>Session</a:t>
            </a:r>
          </a:p>
          <a:p>
            <a:pPr marL="228600" indent="-228600">
              <a:buFont typeface="+mj-lt"/>
              <a:buAutoNum type="arabicPeriod"/>
            </a:pPr>
            <a:r>
              <a:rPr lang="en-GB" dirty="0"/>
              <a:t>Transport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Network </a:t>
            </a:r>
          </a:p>
          <a:p>
            <a:pPr marL="228600" indent="-228600">
              <a:buFont typeface="+mj-lt"/>
              <a:buAutoNum type="arabicPeriod"/>
            </a:pPr>
            <a:r>
              <a:rPr lang="en-GB" dirty="0"/>
              <a:t>Data Link </a:t>
            </a:r>
          </a:p>
          <a:p>
            <a:pPr marL="228600" indent="-228600">
              <a:buFont typeface="+mj-lt"/>
              <a:buAutoNum type="arabicPeriod"/>
            </a:pPr>
            <a:r>
              <a:rPr lang="en-GB" dirty="0"/>
              <a:t>Physical </a:t>
            </a:r>
          </a:p>
        </p:txBody>
      </p:sp>
      <p:sp>
        <p:nvSpPr>
          <p:cNvPr id="4" name="Slide Number Placeholder 3"/>
          <p:cNvSpPr>
            <a:spLocks noGrp="1"/>
          </p:cNvSpPr>
          <p:nvPr>
            <p:ph type="sldNum" sz="quarter" idx="10"/>
          </p:nvPr>
        </p:nvSpPr>
        <p:spPr/>
        <p:txBody>
          <a:bodyPr/>
          <a:lstStyle/>
          <a:p>
            <a:fld id="{916F12C6-295D-4398-8125-5E6108A1A3E5}" type="slidenum">
              <a:rPr lang="en-GB" smtClean="0"/>
              <a:t>15</a:t>
            </a:fld>
            <a:endParaRPr lang="en-GB"/>
          </a:p>
        </p:txBody>
      </p:sp>
    </p:spTree>
    <p:extLst>
      <p:ext uri="{BB962C8B-B14F-4D97-AF65-F5344CB8AC3E}">
        <p14:creationId xmlns:p14="http://schemas.microsoft.com/office/powerpoint/2010/main" val="2437145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Both these forms of modulations are used from DSL broadband to 4G mobile communication.</a:t>
            </a:r>
          </a:p>
          <a:p>
            <a:r>
              <a:rPr lang="en-GB" sz="1200" kern="1200" dirty="0">
                <a:solidFill>
                  <a:schemeClr val="tx1"/>
                </a:solidFill>
                <a:effectLst/>
                <a:latin typeface="+mn-lt"/>
                <a:ea typeface="+mn-ea"/>
                <a:cs typeface="+mn-cs"/>
              </a:rPr>
              <a:t>WiFi6 was deployed this year providing up to 10Gbps data rate and with a max range of 1000ft.</a:t>
            </a:r>
          </a:p>
          <a:p>
            <a:r>
              <a:rPr lang="en-GB" sz="1200" kern="1200" dirty="0">
                <a:solidFill>
                  <a:schemeClr val="tx1"/>
                </a:solidFill>
                <a:effectLst/>
                <a:latin typeface="+mn-lt"/>
                <a:ea typeface="+mn-ea"/>
                <a:cs typeface="+mn-cs"/>
              </a:rPr>
              <a:t>Compared to the common standards which are limited to max of 1Gbps with a range of 825 to 1000ft  </a:t>
            </a:r>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16</a:t>
            </a:fld>
            <a:endParaRPr lang="en-GB"/>
          </a:p>
        </p:txBody>
      </p:sp>
    </p:spTree>
    <p:extLst>
      <p:ext uri="{BB962C8B-B14F-4D97-AF65-F5344CB8AC3E}">
        <p14:creationId xmlns:p14="http://schemas.microsoft.com/office/powerpoint/2010/main" val="7472916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Zigbee is the perfect form of communication for any system that need and minimum range open source format.</a:t>
            </a:r>
          </a:p>
        </p:txBody>
      </p:sp>
      <p:sp>
        <p:nvSpPr>
          <p:cNvPr id="4" name="Slide Number Placeholder 3"/>
          <p:cNvSpPr>
            <a:spLocks noGrp="1"/>
          </p:cNvSpPr>
          <p:nvPr>
            <p:ph type="sldNum" sz="quarter" idx="10"/>
          </p:nvPr>
        </p:nvSpPr>
        <p:spPr/>
        <p:txBody>
          <a:bodyPr/>
          <a:lstStyle/>
          <a:p>
            <a:fld id="{916F12C6-295D-4398-8125-5E6108A1A3E5}" type="slidenum">
              <a:rPr lang="en-GB" smtClean="0"/>
              <a:t>17</a:t>
            </a:fld>
            <a:endParaRPr lang="en-GB"/>
          </a:p>
        </p:txBody>
      </p:sp>
    </p:spTree>
    <p:extLst>
      <p:ext uri="{BB962C8B-B14F-4D97-AF65-F5344CB8AC3E}">
        <p14:creationId xmlns:p14="http://schemas.microsoft.com/office/powerpoint/2010/main" val="38329314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LoRa was researched as a current trend of IoT and a point of the future communication potential. </a:t>
            </a:r>
          </a:p>
        </p:txBody>
      </p:sp>
      <p:sp>
        <p:nvSpPr>
          <p:cNvPr id="4" name="Slide Number Placeholder 3"/>
          <p:cNvSpPr>
            <a:spLocks noGrp="1"/>
          </p:cNvSpPr>
          <p:nvPr>
            <p:ph type="sldNum" sz="quarter" idx="10"/>
          </p:nvPr>
        </p:nvSpPr>
        <p:spPr/>
        <p:txBody>
          <a:bodyPr/>
          <a:lstStyle/>
          <a:p>
            <a:fld id="{916F12C6-295D-4398-8125-5E6108A1A3E5}" type="slidenum">
              <a:rPr lang="en-GB" smtClean="0"/>
              <a:t>18</a:t>
            </a:fld>
            <a:endParaRPr lang="en-GB"/>
          </a:p>
        </p:txBody>
      </p:sp>
    </p:spTree>
    <p:extLst>
      <p:ext uri="{BB962C8B-B14F-4D97-AF65-F5344CB8AC3E}">
        <p14:creationId xmlns:p14="http://schemas.microsoft.com/office/powerpoint/2010/main" val="30089632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19</a:t>
            </a:fld>
            <a:endParaRPr lang="en-GB"/>
          </a:p>
        </p:txBody>
      </p:sp>
    </p:spTree>
    <p:extLst>
      <p:ext uri="{BB962C8B-B14F-4D97-AF65-F5344CB8AC3E}">
        <p14:creationId xmlns:p14="http://schemas.microsoft.com/office/powerpoint/2010/main" val="16342074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Enterprise is install and monitored by user can be used to monitor an office from employees to equipment  </a:t>
            </a:r>
          </a:p>
          <a:p>
            <a:r>
              <a:rPr lang="en-GB" sz="1200" kern="1200" dirty="0">
                <a:solidFill>
                  <a:schemeClr val="tx1"/>
                </a:solidFill>
                <a:effectLst/>
                <a:latin typeface="+mn-lt"/>
                <a:ea typeface="+mn-ea"/>
                <a:cs typeface="+mn-cs"/>
              </a:rPr>
              <a:t>For biodiversity a maintainable development depends on a rich environment with a diverse ecosystem. National Geographical animal tracking</a:t>
            </a:r>
          </a:p>
          <a:p>
            <a:r>
              <a:rPr lang="en-GB" dirty="0"/>
              <a:t>Water quality is an essential part of making sure lakes, rivers and other bodies of water are safe and sanitary.</a:t>
            </a:r>
          </a:p>
        </p:txBody>
      </p:sp>
      <p:sp>
        <p:nvSpPr>
          <p:cNvPr id="4" name="Slide Number Placeholder 3"/>
          <p:cNvSpPr>
            <a:spLocks noGrp="1"/>
          </p:cNvSpPr>
          <p:nvPr>
            <p:ph type="sldNum" sz="quarter" idx="10"/>
          </p:nvPr>
        </p:nvSpPr>
        <p:spPr/>
        <p:txBody>
          <a:bodyPr/>
          <a:lstStyle/>
          <a:p>
            <a:fld id="{916F12C6-295D-4398-8125-5E6108A1A3E5}" type="slidenum">
              <a:rPr lang="en-GB" smtClean="0"/>
              <a:t>20</a:t>
            </a:fld>
            <a:endParaRPr lang="en-GB"/>
          </a:p>
        </p:txBody>
      </p:sp>
    </p:spTree>
    <p:extLst>
      <p:ext uri="{BB962C8B-B14F-4D97-AF65-F5344CB8AC3E}">
        <p14:creationId xmlns:p14="http://schemas.microsoft.com/office/powerpoint/2010/main" val="34957096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Projects of note</a:t>
            </a:r>
          </a:p>
          <a:p>
            <a:r>
              <a:rPr lang="en-GB" dirty="0"/>
              <a:t>NYC mesh - </a:t>
            </a:r>
            <a:r>
              <a:rPr lang="en-GB" sz="1200" kern="1200" dirty="0">
                <a:solidFill>
                  <a:schemeClr val="tx1"/>
                </a:solidFill>
                <a:effectLst/>
                <a:latin typeface="+mn-lt"/>
                <a:ea typeface="+mn-ea"/>
                <a:cs typeface="+mn-cs"/>
              </a:rPr>
              <a:t>NYC Mesh connects apartments, small businesses, schools and entire buildings to the Internet using wireless routers and </a:t>
            </a:r>
            <a:r>
              <a:rPr lang="en-GB" sz="1200" kern="1200" dirty="0" err="1">
                <a:solidFill>
                  <a:schemeClr val="tx1"/>
                </a:solidFill>
                <a:effectLst/>
                <a:latin typeface="+mn-lt"/>
                <a:ea typeface="+mn-ea"/>
                <a:cs typeface="+mn-cs"/>
              </a:rPr>
              <a:t>fiber</a:t>
            </a:r>
            <a:r>
              <a:rPr lang="en-GB" sz="1200" kern="1200" dirty="0">
                <a:solidFill>
                  <a:schemeClr val="tx1"/>
                </a:solidFill>
                <a:effectLst/>
                <a:latin typeface="+mn-lt"/>
                <a:ea typeface="+mn-ea"/>
                <a:cs typeface="+mn-cs"/>
              </a:rPr>
              <a:t>. These individual “nodes” connect to “hubs” and “</a:t>
            </a:r>
            <a:r>
              <a:rPr lang="en-GB" sz="1200" kern="1200" dirty="0" err="1">
                <a:solidFill>
                  <a:schemeClr val="tx1"/>
                </a:solidFill>
                <a:effectLst/>
                <a:latin typeface="+mn-lt"/>
                <a:ea typeface="+mn-ea"/>
                <a:cs typeface="+mn-cs"/>
              </a:rPr>
              <a:t>supernodes</a:t>
            </a:r>
            <a:r>
              <a:rPr lang="en-GB" sz="1200" kern="1200" dirty="0">
                <a:solidFill>
                  <a:schemeClr val="tx1"/>
                </a:solidFill>
                <a:effectLst/>
                <a:latin typeface="+mn-lt"/>
                <a:ea typeface="+mn-ea"/>
                <a:cs typeface="+mn-cs"/>
              </a:rPr>
              <a:t>,” where we have specialized gear to keep our network running even through emergencies. We are a neutral network and do not monitor, collect, store or block any user data or content.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lacuna Satellite - </a:t>
            </a:r>
            <a:r>
              <a:rPr lang="en-GB" sz="1200" b="0" kern="1200" dirty="0">
                <a:solidFill>
                  <a:schemeClr val="tx1"/>
                </a:solidFill>
                <a:effectLst/>
                <a:latin typeface="+mn-lt"/>
                <a:ea typeface="+mn-ea"/>
                <a:cs typeface="+mn-cs"/>
              </a:rPr>
              <a:t>a world of securely connected devices, sensors and devices, using open standards</a:t>
            </a:r>
            <a:endParaRPr lang="en-GB" dirty="0"/>
          </a:p>
          <a:p>
            <a:r>
              <a:rPr lang="en-GB" dirty="0"/>
              <a:t>The Things Networks - Provides a set of open tools and a global, open network to build your next IoT application at low cost, featuring maximum security and ready to scale.</a:t>
            </a:r>
          </a:p>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21</a:t>
            </a:fld>
            <a:endParaRPr lang="en-GB"/>
          </a:p>
        </p:txBody>
      </p:sp>
    </p:spTree>
    <p:extLst>
      <p:ext uri="{BB962C8B-B14F-4D97-AF65-F5344CB8AC3E}">
        <p14:creationId xmlns:p14="http://schemas.microsoft.com/office/powerpoint/2010/main" val="10415124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these meetings a number of limitations that could pose a threat to the project were predetermined, as mentioned the site was located in a rural area meaning that while the site had access to the internet it was through a satellite link meaning its limited compared to typical cable broadband. Most WSN or concepts of IoT rely on the backend support of application</a:t>
            </a:r>
          </a:p>
          <a:p>
            <a:endParaRPr lang="en-GB" dirty="0"/>
          </a:p>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22</a:t>
            </a:fld>
            <a:endParaRPr lang="en-GB"/>
          </a:p>
        </p:txBody>
      </p:sp>
    </p:spTree>
    <p:extLst>
      <p:ext uri="{BB962C8B-B14F-4D97-AF65-F5344CB8AC3E}">
        <p14:creationId xmlns:p14="http://schemas.microsoft.com/office/powerpoint/2010/main" val="2184880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Arduino MKR1000 uses </a:t>
            </a:r>
            <a:r>
              <a:rPr lang="en-GB" dirty="0" err="1"/>
              <a:t>WiFi</a:t>
            </a:r>
            <a:r>
              <a:rPr lang="en-GB" dirty="0"/>
              <a:t>/ Zigbee option available but concerns over gateway  </a:t>
            </a:r>
          </a:p>
        </p:txBody>
      </p:sp>
      <p:sp>
        <p:nvSpPr>
          <p:cNvPr id="4" name="Slide Number Placeholder 3"/>
          <p:cNvSpPr>
            <a:spLocks noGrp="1"/>
          </p:cNvSpPr>
          <p:nvPr>
            <p:ph type="sldNum" sz="quarter" idx="10"/>
          </p:nvPr>
        </p:nvSpPr>
        <p:spPr/>
        <p:txBody>
          <a:bodyPr/>
          <a:lstStyle/>
          <a:p>
            <a:fld id="{916F12C6-295D-4398-8125-5E6108A1A3E5}" type="slidenum">
              <a:rPr lang="en-GB" smtClean="0"/>
              <a:t>23</a:t>
            </a:fld>
            <a:endParaRPr lang="en-GB"/>
          </a:p>
        </p:txBody>
      </p:sp>
    </p:spTree>
    <p:extLst>
      <p:ext uri="{BB962C8B-B14F-4D97-AF65-F5344CB8AC3E}">
        <p14:creationId xmlns:p14="http://schemas.microsoft.com/office/powerpoint/2010/main" val="26932054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0" dirty="0"/>
          </a:p>
        </p:txBody>
      </p:sp>
      <p:sp>
        <p:nvSpPr>
          <p:cNvPr id="4" name="Slide Number Placeholder 3"/>
          <p:cNvSpPr>
            <a:spLocks noGrp="1"/>
          </p:cNvSpPr>
          <p:nvPr>
            <p:ph type="sldNum" sz="quarter" idx="10"/>
          </p:nvPr>
        </p:nvSpPr>
        <p:spPr/>
        <p:txBody>
          <a:bodyPr/>
          <a:lstStyle/>
          <a:p>
            <a:fld id="{916F12C6-295D-4398-8125-5E6108A1A3E5}" type="slidenum">
              <a:rPr lang="en-GB" smtClean="0"/>
              <a:t>24</a:t>
            </a:fld>
            <a:endParaRPr lang="en-GB"/>
          </a:p>
        </p:txBody>
      </p:sp>
    </p:spTree>
    <p:extLst>
      <p:ext uri="{BB962C8B-B14F-4D97-AF65-F5344CB8AC3E}">
        <p14:creationId xmlns:p14="http://schemas.microsoft.com/office/powerpoint/2010/main" val="14462632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0" dirty="0"/>
              <a:t> </a:t>
            </a:r>
          </a:p>
          <a:p>
            <a:pPr marL="171450" indent="-171450">
              <a:buFont typeface="Arial" panose="020B0604020202020204" pitchFamily="34" charset="0"/>
              <a:buChar char="•"/>
            </a:pPr>
            <a:endParaRPr lang="en-GB" b="0" dirty="0"/>
          </a:p>
        </p:txBody>
      </p:sp>
      <p:sp>
        <p:nvSpPr>
          <p:cNvPr id="4" name="Slide Number Placeholder 3"/>
          <p:cNvSpPr>
            <a:spLocks noGrp="1"/>
          </p:cNvSpPr>
          <p:nvPr>
            <p:ph type="sldNum" sz="quarter" idx="10"/>
          </p:nvPr>
        </p:nvSpPr>
        <p:spPr/>
        <p:txBody>
          <a:bodyPr/>
          <a:lstStyle/>
          <a:p>
            <a:fld id="{916F12C6-295D-4398-8125-5E6108A1A3E5}" type="slidenum">
              <a:rPr lang="en-GB" smtClean="0"/>
              <a:t>25</a:t>
            </a:fld>
            <a:endParaRPr lang="en-GB"/>
          </a:p>
        </p:txBody>
      </p:sp>
    </p:spTree>
    <p:extLst>
      <p:ext uri="{BB962C8B-B14F-4D97-AF65-F5344CB8AC3E}">
        <p14:creationId xmlns:p14="http://schemas.microsoft.com/office/powerpoint/2010/main" val="30807050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Adafruit SGP30 </a:t>
            </a:r>
            <a:r>
              <a:rPr lang="en-GB" b="0" dirty="0"/>
              <a:t>measure eCO2 (equivalent calculated carbon-dioxide)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Adafruit VEML 6070 UV sensor</a:t>
            </a:r>
          </a:p>
        </p:txBody>
      </p:sp>
      <p:sp>
        <p:nvSpPr>
          <p:cNvPr id="4" name="Slide Number Placeholder 3"/>
          <p:cNvSpPr>
            <a:spLocks noGrp="1"/>
          </p:cNvSpPr>
          <p:nvPr>
            <p:ph type="sldNum" sz="quarter" idx="10"/>
          </p:nvPr>
        </p:nvSpPr>
        <p:spPr/>
        <p:txBody>
          <a:bodyPr/>
          <a:lstStyle/>
          <a:p>
            <a:fld id="{916F12C6-295D-4398-8125-5E6108A1A3E5}" type="slidenum">
              <a:rPr lang="en-GB" smtClean="0"/>
              <a:t>26</a:t>
            </a:fld>
            <a:endParaRPr lang="en-GB"/>
          </a:p>
        </p:txBody>
      </p:sp>
    </p:spTree>
    <p:extLst>
      <p:ext uri="{BB962C8B-B14F-4D97-AF65-F5344CB8AC3E}">
        <p14:creationId xmlns:p14="http://schemas.microsoft.com/office/powerpoint/2010/main" val="41053942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0" dirty="0"/>
              <a:t>IEEE 802.11, the security measures put in place based on the research included the configuration of WPA2 authentication, </a:t>
            </a:r>
          </a:p>
          <a:p>
            <a:pPr marL="0" indent="0">
              <a:buFont typeface="Arial" panose="020B0604020202020204" pitchFamily="34" charset="0"/>
              <a:buNone/>
            </a:pPr>
            <a:r>
              <a:rPr lang="en-GB" b="0" dirty="0"/>
              <a:t>CCMP encryption and to prevent simple intrusion a random password generator was used, </a:t>
            </a:r>
          </a:p>
          <a:p>
            <a:pPr marL="0" indent="0">
              <a:buFont typeface="Arial" panose="020B0604020202020204" pitchFamily="34" charset="0"/>
              <a:buNone/>
            </a:pPr>
            <a:r>
              <a:rPr lang="en-GB" b="0" dirty="0"/>
              <a:t>The networks broadcast was hidden. </a:t>
            </a:r>
          </a:p>
        </p:txBody>
      </p:sp>
      <p:sp>
        <p:nvSpPr>
          <p:cNvPr id="4" name="Slide Number Placeholder 3"/>
          <p:cNvSpPr>
            <a:spLocks noGrp="1"/>
          </p:cNvSpPr>
          <p:nvPr>
            <p:ph type="sldNum" sz="quarter" idx="10"/>
          </p:nvPr>
        </p:nvSpPr>
        <p:spPr/>
        <p:txBody>
          <a:bodyPr/>
          <a:lstStyle/>
          <a:p>
            <a:fld id="{916F12C6-295D-4398-8125-5E6108A1A3E5}" type="slidenum">
              <a:rPr lang="en-GB" smtClean="0"/>
              <a:t>27</a:t>
            </a:fld>
            <a:endParaRPr lang="en-GB"/>
          </a:p>
        </p:txBody>
      </p:sp>
    </p:spTree>
    <p:extLst>
      <p:ext uri="{BB962C8B-B14F-4D97-AF65-F5344CB8AC3E}">
        <p14:creationId xmlns:p14="http://schemas.microsoft.com/office/powerpoint/2010/main" val="37719818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28</a:t>
            </a:fld>
            <a:endParaRPr lang="en-GB"/>
          </a:p>
        </p:txBody>
      </p:sp>
    </p:spTree>
    <p:extLst>
      <p:ext uri="{BB962C8B-B14F-4D97-AF65-F5344CB8AC3E}">
        <p14:creationId xmlns:p14="http://schemas.microsoft.com/office/powerpoint/2010/main" val="37621336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6F12C6-295D-4398-8125-5E6108A1A3E5}" type="slidenum">
              <a:rPr lang="en-GB" smtClean="0"/>
              <a:t>29</a:t>
            </a:fld>
            <a:endParaRPr lang="en-GB"/>
          </a:p>
        </p:txBody>
      </p:sp>
    </p:spTree>
    <p:extLst>
      <p:ext uri="{BB962C8B-B14F-4D97-AF65-F5344CB8AC3E}">
        <p14:creationId xmlns:p14="http://schemas.microsoft.com/office/powerpoint/2010/main" val="31566416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30</a:t>
            </a:fld>
            <a:endParaRPr lang="en-GB"/>
          </a:p>
        </p:txBody>
      </p:sp>
    </p:spTree>
    <p:extLst>
      <p:ext uri="{BB962C8B-B14F-4D97-AF65-F5344CB8AC3E}">
        <p14:creationId xmlns:p14="http://schemas.microsoft.com/office/powerpoint/2010/main" val="28947431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31</a:t>
            </a:fld>
            <a:endParaRPr lang="en-GB"/>
          </a:p>
        </p:txBody>
      </p:sp>
    </p:spTree>
    <p:extLst>
      <p:ext uri="{BB962C8B-B14F-4D97-AF65-F5344CB8AC3E}">
        <p14:creationId xmlns:p14="http://schemas.microsoft.com/office/powerpoint/2010/main" val="26255125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32</a:t>
            </a:fld>
            <a:endParaRPr lang="en-GB"/>
          </a:p>
        </p:txBody>
      </p:sp>
    </p:spTree>
    <p:extLst>
      <p:ext uri="{BB962C8B-B14F-4D97-AF65-F5344CB8AC3E}">
        <p14:creationId xmlns:p14="http://schemas.microsoft.com/office/powerpoint/2010/main" val="8175721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comparing sensor to actual monitoring devices for accuracy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Ubuntu server can provide the hub for a large scale network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Pi-Juice HAT is an addition component for power and power management   </a:t>
            </a:r>
          </a:p>
        </p:txBody>
      </p:sp>
      <p:sp>
        <p:nvSpPr>
          <p:cNvPr id="4" name="Slide Number Placeholder 3"/>
          <p:cNvSpPr>
            <a:spLocks noGrp="1"/>
          </p:cNvSpPr>
          <p:nvPr>
            <p:ph type="sldNum" sz="quarter" idx="10"/>
          </p:nvPr>
        </p:nvSpPr>
        <p:spPr/>
        <p:txBody>
          <a:bodyPr/>
          <a:lstStyle/>
          <a:p>
            <a:fld id="{916F12C6-295D-4398-8125-5E6108A1A3E5}" type="slidenum">
              <a:rPr lang="en-GB" smtClean="0"/>
              <a:t>33</a:t>
            </a:fld>
            <a:endParaRPr lang="en-GB"/>
          </a:p>
        </p:txBody>
      </p:sp>
    </p:spTree>
    <p:extLst>
      <p:ext uri="{BB962C8B-B14F-4D97-AF65-F5344CB8AC3E}">
        <p14:creationId xmlns:p14="http://schemas.microsoft.com/office/powerpoint/2010/main" val="17030646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16F12C6-295D-4398-8125-5E6108A1A3E5}" type="slidenum">
              <a:rPr lang="en-GB" smtClean="0"/>
              <a:t>34</a:t>
            </a:fld>
            <a:endParaRPr lang="en-GB"/>
          </a:p>
        </p:txBody>
      </p:sp>
    </p:spTree>
    <p:extLst>
      <p:ext uri="{BB962C8B-B14F-4D97-AF65-F5344CB8AC3E}">
        <p14:creationId xmlns:p14="http://schemas.microsoft.com/office/powerpoint/2010/main" val="4743097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10/16/2019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63531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73355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66561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63038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40559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4440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31265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3036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4880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8208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6319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25820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43105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59827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94406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16172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7290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10/16/2019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09225193"/>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computer.org/publications/tech-news/research/internet-of-military-battlefield-things-iomt-iobt" TargetMode="External"/><Relationship Id="rId2" Type="http://schemas.openxmlformats.org/officeDocument/2006/relationships/hyperlink" Target="https://www.history.com/news/who-invented-the-internet" TargetMode="External"/><Relationship Id="rId1" Type="http://schemas.openxmlformats.org/officeDocument/2006/relationships/slideLayout" Target="../slideLayouts/slideLayout2.xml"/><Relationship Id="rId5" Type="http://schemas.openxmlformats.org/officeDocument/2006/relationships/hyperlink" Target="https://www.unece.org/environmental-policy/environmental-monitoring-and-assessment/areas-of-work/environmental-monitoring.html" TargetMode="External"/><Relationship Id="rId4" Type="http://schemas.openxmlformats.org/officeDocument/2006/relationships/hyperlink" Target="https://www.open.edu/openlearn/science-maths-technology/exploring-communications-technology/content-section-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F791C-1A36-4348-B4E4-AEEF70331B17}"/>
              </a:ext>
            </a:extLst>
          </p:cNvPr>
          <p:cNvSpPr>
            <a:spLocks noGrp="1"/>
          </p:cNvSpPr>
          <p:nvPr>
            <p:ph type="ctrTitle"/>
          </p:nvPr>
        </p:nvSpPr>
        <p:spPr>
          <a:xfrm>
            <a:off x="1521422" y="1509638"/>
            <a:ext cx="10112376" cy="2387600"/>
          </a:xfrm>
        </p:spPr>
        <p:txBody>
          <a:bodyPr>
            <a:normAutofit fontScale="90000"/>
          </a:bodyPr>
          <a:lstStyle/>
          <a:p>
            <a:pPr algn="ctr"/>
            <a:r>
              <a:rPr lang="en-GB" b="1" dirty="0">
                <a:effectLst/>
              </a:rPr>
              <a:t>Monitoring Environmental Effects on a Building’s Structure with the use of Wireless Sensor Network</a:t>
            </a:r>
            <a:br>
              <a:rPr lang="en-GB" dirty="0">
                <a:effectLst/>
              </a:rPr>
            </a:br>
            <a:endParaRPr lang="en-GB" sz="4400" dirty="0"/>
          </a:p>
        </p:txBody>
      </p:sp>
      <p:sp>
        <p:nvSpPr>
          <p:cNvPr id="3" name="Subtitle 2">
            <a:extLst>
              <a:ext uri="{FF2B5EF4-FFF2-40B4-BE49-F238E27FC236}">
                <a16:creationId xmlns:a16="http://schemas.microsoft.com/office/drawing/2014/main" id="{B194239E-5BDE-4DBC-882B-F1D0A2D2413D}"/>
              </a:ext>
            </a:extLst>
          </p:cNvPr>
          <p:cNvSpPr>
            <a:spLocks noGrp="1"/>
          </p:cNvSpPr>
          <p:nvPr>
            <p:ph type="subTitle" idx="1"/>
          </p:nvPr>
        </p:nvSpPr>
        <p:spPr>
          <a:xfrm>
            <a:off x="2181822" y="3792986"/>
            <a:ext cx="8791575" cy="1655762"/>
          </a:xfrm>
        </p:spPr>
        <p:txBody>
          <a:bodyPr>
            <a:normAutofit/>
          </a:bodyPr>
          <a:lstStyle/>
          <a:p>
            <a:pPr algn="ctr"/>
            <a:r>
              <a:rPr lang="en-GB" sz="2400" dirty="0">
                <a:solidFill>
                  <a:schemeClr val="tx1"/>
                </a:solidFill>
              </a:rPr>
              <a:t> by Simon Peter Thomas</a:t>
            </a:r>
          </a:p>
          <a:p>
            <a:pPr algn="ctr"/>
            <a:r>
              <a:rPr lang="en-GB" sz="2400" dirty="0">
                <a:solidFill>
                  <a:schemeClr val="tx1"/>
                </a:solidFill>
              </a:rPr>
              <a:t>Oct 2019</a:t>
            </a:r>
          </a:p>
        </p:txBody>
      </p:sp>
      <p:pic>
        <p:nvPicPr>
          <p:cNvPr id="5" name="Picture 4">
            <a:extLst>
              <a:ext uri="{FF2B5EF4-FFF2-40B4-BE49-F238E27FC236}">
                <a16:creationId xmlns:a16="http://schemas.microsoft.com/office/drawing/2014/main" id="{8F7C03AE-CDA5-4E44-95C4-9B6DF2969B13}"/>
              </a:ext>
            </a:extLst>
          </p:cNvPr>
          <p:cNvPicPr>
            <a:picLocks noChangeAspect="1"/>
          </p:cNvPicPr>
          <p:nvPr/>
        </p:nvPicPr>
        <p:blipFill>
          <a:blip r:embed="rId3"/>
          <a:stretch>
            <a:fillRect/>
          </a:stretch>
        </p:blipFill>
        <p:spPr>
          <a:xfrm>
            <a:off x="9429289" y="107578"/>
            <a:ext cx="2569073" cy="898414"/>
          </a:xfrm>
          <a:prstGeom prst="rect">
            <a:avLst/>
          </a:prstGeom>
        </p:spPr>
      </p:pic>
    </p:spTree>
    <p:extLst>
      <p:ext uri="{BB962C8B-B14F-4D97-AF65-F5344CB8AC3E}">
        <p14:creationId xmlns:p14="http://schemas.microsoft.com/office/powerpoint/2010/main" val="2606300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164744" cy="4697413"/>
          </a:xfrm>
        </p:spPr>
        <p:txBody>
          <a:bodyPr>
            <a:normAutofit/>
          </a:bodyPr>
          <a:lstStyle/>
          <a:p>
            <a:r>
              <a:rPr lang="en-GB" dirty="0"/>
              <a:t>Project Introduction</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a:bodyPr>
          <a:lstStyle/>
          <a:p>
            <a:pPr marL="0" indent="0" algn="just">
              <a:buNone/>
            </a:pPr>
            <a:r>
              <a:rPr lang="en-GB" dirty="0"/>
              <a:t>The immense development currently taking place in the field of connected devices has enabled a new generation of real time environmental data from low cost sensor networks. </a:t>
            </a:r>
          </a:p>
          <a:p>
            <a:pPr marL="0" indent="0" algn="just">
              <a:buNone/>
            </a:pPr>
            <a:r>
              <a:rPr lang="en-GB" dirty="0"/>
              <a:t>The benefit of this project comes from state of the art open source technology. That has become a common characteristic of the industry being used for any purpose within the ideology of engineers.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71327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Project purpose</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a:bodyPr>
          <a:lstStyle/>
          <a:p>
            <a:pPr marL="0" indent="0" algn="just">
              <a:buNone/>
            </a:pPr>
            <a:r>
              <a:rPr lang="en-GB" sz="2800" dirty="0"/>
              <a:t>The aim of the project is; </a:t>
            </a:r>
          </a:p>
          <a:p>
            <a:pPr lvl="1"/>
            <a:r>
              <a:rPr lang="en-GB" sz="2400" dirty="0"/>
              <a:t>To develop and deploy a Wireless Sensor Network </a:t>
            </a:r>
          </a:p>
          <a:p>
            <a:pPr lvl="1"/>
            <a:r>
              <a:rPr lang="en-GB" sz="2400" dirty="0"/>
              <a:t>Have the capability to monitor factors of the  environment i.e. temperature and humidity</a:t>
            </a:r>
          </a:p>
          <a:p>
            <a:pPr lvl="1"/>
            <a:r>
              <a:rPr lang="en-GB" sz="2400" dirty="0"/>
              <a:t>To provide understandable data so that it can be determined how these factors can affect a buildings’ structure.</a:t>
            </a:r>
          </a:p>
        </p:txBody>
      </p:sp>
    </p:spTree>
    <p:extLst>
      <p:ext uri="{BB962C8B-B14F-4D97-AF65-F5344CB8AC3E}">
        <p14:creationId xmlns:p14="http://schemas.microsoft.com/office/powerpoint/2010/main" val="2179195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Project objectives</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fontScale="92500"/>
          </a:bodyPr>
          <a:lstStyle/>
          <a:p>
            <a:pPr marL="0" indent="0">
              <a:buNone/>
            </a:pPr>
            <a:r>
              <a:rPr lang="en-GB" sz="2800" dirty="0"/>
              <a:t>The following are key to this project; </a:t>
            </a:r>
          </a:p>
          <a:p>
            <a:pPr lvl="1"/>
            <a:r>
              <a:rPr lang="en-GB" sz="2400" dirty="0"/>
              <a:t>To research and develop a concept of the network using IoT and WSN.</a:t>
            </a:r>
          </a:p>
          <a:p>
            <a:pPr lvl="1"/>
            <a:r>
              <a:rPr lang="en-GB" sz="2400" dirty="0"/>
              <a:t>To design and prototype a potential system based on research and prerequisites.</a:t>
            </a:r>
          </a:p>
          <a:p>
            <a:pPr lvl="1"/>
            <a:r>
              <a:rPr lang="en-GB" sz="2400" dirty="0"/>
              <a:t>To implement and test the system to its requirements and expectations.</a:t>
            </a:r>
          </a:p>
          <a:p>
            <a:pPr lvl="1"/>
            <a:r>
              <a:rPr lang="en-GB" sz="2400" dirty="0"/>
              <a:t>Analyse the data to determine project target success and to evaluate for future research.</a:t>
            </a:r>
          </a:p>
          <a:p>
            <a:pPr marL="0" indent="0">
              <a:buNone/>
            </a:pPr>
            <a:endParaRPr lang="en-GB" dirty="0"/>
          </a:p>
        </p:txBody>
      </p:sp>
    </p:spTree>
    <p:extLst>
      <p:ext uri="{BB962C8B-B14F-4D97-AF65-F5344CB8AC3E}">
        <p14:creationId xmlns:p14="http://schemas.microsoft.com/office/powerpoint/2010/main" val="292950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Background research</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a:bodyPr>
          <a:lstStyle/>
          <a:p>
            <a:pPr marL="0" indent="0">
              <a:buNone/>
            </a:pPr>
            <a:r>
              <a:rPr lang="en-GB" dirty="0"/>
              <a:t>When it came to the research aspect of this project there were a number of areas noted that needed to be cover to set a foundation for the system design. The following areas were covered;</a:t>
            </a:r>
          </a:p>
          <a:p>
            <a:pPr lvl="1"/>
            <a:r>
              <a:rPr lang="en-GB" dirty="0"/>
              <a:t>Internet of Things </a:t>
            </a:r>
          </a:p>
          <a:p>
            <a:pPr lvl="1"/>
            <a:r>
              <a:rPr lang="en-GB" dirty="0"/>
              <a:t>Wireless Sensor Networks</a:t>
            </a:r>
          </a:p>
          <a:p>
            <a:pPr lvl="1"/>
            <a:r>
              <a:rPr lang="en-GB" dirty="0"/>
              <a:t>Environmental Monitoring</a:t>
            </a:r>
          </a:p>
        </p:txBody>
      </p:sp>
    </p:spTree>
    <p:extLst>
      <p:ext uri="{BB962C8B-B14F-4D97-AF65-F5344CB8AC3E}">
        <p14:creationId xmlns:p14="http://schemas.microsoft.com/office/powerpoint/2010/main" val="10536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Internet of things </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a:bodyPr>
          <a:lstStyle/>
          <a:p>
            <a:pPr marL="0" indent="0" algn="just">
              <a:buNone/>
            </a:pPr>
            <a:r>
              <a:rPr lang="en-GB" dirty="0"/>
              <a:t>Internet of Things (IoT) can also be referred to as the Internet of Everything (IoE) on occasion is the name of the terminology that has every electrical device that is capable of communication connected to the internet or an internet like network. </a:t>
            </a:r>
          </a:p>
          <a:p>
            <a:pPr marL="0" indent="0" algn="just">
              <a:buNone/>
            </a:pPr>
            <a:r>
              <a:rPr lang="en-GB" dirty="0"/>
              <a:t>Considered as the next stage in the development of the internetworking communication, from its introduction back in 1980s[1].</a:t>
            </a:r>
          </a:p>
        </p:txBody>
      </p:sp>
    </p:spTree>
    <p:extLst>
      <p:ext uri="{BB962C8B-B14F-4D97-AF65-F5344CB8AC3E}">
        <p14:creationId xmlns:p14="http://schemas.microsoft.com/office/powerpoint/2010/main" val="4517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Internet of things </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fontScale="92500"/>
          </a:bodyPr>
          <a:lstStyle/>
          <a:p>
            <a:pPr marL="0" indent="0">
              <a:buNone/>
            </a:pPr>
            <a:r>
              <a:rPr lang="en-GB" dirty="0"/>
              <a:t>As with many of the new concepts in the field of engineering and computing, Internet of Things can find it origins’ at the Massachusetts Institute of Technology (MIT), from the work that was being carried out within the established laboratory of the institute named the Auto-ID Labs[2], [3]. </a:t>
            </a:r>
          </a:p>
          <a:p>
            <a:pPr marL="0" indent="0">
              <a:buNone/>
            </a:pPr>
            <a:r>
              <a:rPr lang="en-GB" dirty="0"/>
              <a:t>Established at the end of the 1990s the centre was an institute researching in the fields of networked radio frequency Identification (RFID) and other technology around the concept of wireless sensors. </a:t>
            </a:r>
          </a:p>
        </p:txBody>
      </p:sp>
    </p:spTree>
    <p:extLst>
      <p:ext uri="{BB962C8B-B14F-4D97-AF65-F5344CB8AC3E}">
        <p14:creationId xmlns:p14="http://schemas.microsoft.com/office/powerpoint/2010/main" val="172244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Internet of things </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lnSpcReduction="10000"/>
          </a:bodyPr>
          <a:lstStyle/>
          <a:p>
            <a:pPr marL="0" indent="0">
              <a:buNone/>
            </a:pPr>
            <a:r>
              <a:rPr lang="en-GB" dirty="0"/>
              <a:t>According to the Cisco Internet Business Solutions Group (IBSG), a simple way to define Internet of Things is the point in time when there are more “Things” that are connected to the internet than there are people [4].</a:t>
            </a:r>
          </a:p>
          <a:p>
            <a:pPr marL="0" indent="0">
              <a:buNone/>
            </a:pPr>
            <a:r>
              <a:rPr lang="en-GB" dirty="0"/>
              <a:t>In 2003, there were an estimated 6.3 billion people alive on Earth, with a total of 500 million devices is wasn’t until 2010 that the definition became true with 12.5 billion connected devices.  </a:t>
            </a:r>
          </a:p>
        </p:txBody>
      </p:sp>
    </p:spTree>
    <p:extLst>
      <p:ext uri="{BB962C8B-B14F-4D97-AF65-F5344CB8AC3E}">
        <p14:creationId xmlns:p14="http://schemas.microsoft.com/office/powerpoint/2010/main" val="3199025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Internet of things </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fontScale="92500" lnSpcReduction="10000"/>
          </a:bodyPr>
          <a:lstStyle/>
          <a:p>
            <a:pPr marL="0" indent="0" algn="just">
              <a:buNone/>
            </a:pPr>
            <a:r>
              <a:rPr lang="en-GB" dirty="0"/>
              <a:t>A common trend when it comes to technological feats is that it comes from a military use. </a:t>
            </a:r>
          </a:p>
          <a:p>
            <a:pPr marL="0" indent="0" algn="just">
              <a:buNone/>
            </a:pPr>
            <a:r>
              <a:rPr lang="en-GB" dirty="0"/>
              <a:t>For wireless communication it included the </a:t>
            </a:r>
            <a:r>
              <a:rPr lang="en-GB" dirty="0" err="1"/>
              <a:t>Navstar</a:t>
            </a:r>
            <a:r>
              <a:rPr lang="en-GB" dirty="0"/>
              <a:t> GPS operated by the U.S. Air Force[5] from the 1970s. With the introduction of IoT Lockheed Martin created ALIS[6] that uses strategically placed sensors throughout the F-35 fighter jet, this system has the capability to monitor performance and intelligently determine a comparison to predict when maintenance is needed.  </a:t>
            </a:r>
          </a:p>
          <a:p>
            <a:pPr marL="0" indent="0">
              <a:buNone/>
            </a:pPr>
            <a:r>
              <a:rPr lang="en-GB" dirty="0"/>
              <a:t> </a:t>
            </a:r>
          </a:p>
        </p:txBody>
      </p:sp>
    </p:spTree>
    <p:extLst>
      <p:ext uri="{BB962C8B-B14F-4D97-AF65-F5344CB8AC3E}">
        <p14:creationId xmlns:p14="http://schemas.microsoft.com/office/powerpoint/2010/main" val="316500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Internet of things </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a:bodyPr>
          <a:lstStyle/>
          <a:p>
            <a:pPr marL="0" indent="0" algn="just">
              <a:buNone/>
            </a:pPr>
            <a:r>
              <a:rPr lang="en-GB" dirty="0"/>
              <a:t>In recent years the U.S Army lab was awarded $25 million to research in to the idea of a connected battlefield, being able to  provide on field data gathering and intelligence via integrated systems and the users at central command[7].    </a:t>
            </a:r>
          </a:p>
        </p:txBody>
      </p:sp>
      <p:pic>
        <p:nvPicPr>
          <p:cNvPr id="4" name="Picture 3">
            <a:extLst>
              <a:ext uri="{FF2B5EF4-FFF2-40B4-BE49-F238E27FC236}">
                <a16:creationId xmlns:a16="http://schemas.microsoft.com/office/drawing/2014/main" id="{F89BD0C5-70BF-4240-8367-678F090B72CF}"/>
              </a:ext>
            </a:extLst>
          </p:cNvPr>
          <p:cNvPicPr>
            <a:picLocks noChangeAspect="1"/>
          </p:cNvPicPr>
          <p:nvPr/>
        </p:nvPicPr>
        <p:blipFill>
          <a:blip r:embed="rId3"/>
          <a:stretch>
            <a:fillRect/>
          </a:stretch>
        </p:blipFill>
        <p:spPr>
          <a:xfrm>
            <a:off x="6285918" y="3790156"/>
            <a:ext cx="4571575" cy="2667295"/>
          </a:xfrm>
          <a:prstGeom prst="rect">
            <a:avLst/>
          </a:prstGeom>
        </p:spPr>
      </p:pic>
      <p:sp>
        <p:nvSpPr>
          <p:cNvPr id="6" name="TextBox 5">
            <a:extLst>
              <a:ext uri="{FF2B5EF4-FFF2-40B4-BE49-F238E27FC236}">
                <a16:creationId xmlns:a16="http://schemas.microsoft.com/office/drawing/2014/main" id="{BB3FA373-2B4E-43A6-9601-E65C9EA1B2AD}"/>
              </a:ext>
            </a:extLst>
          </p:cNvPr>
          <p:cNvSpPr txBox="1"/>
          <p:nvPr/>
        </p:nvSpPr>
        <p:spPr>
          <a:xfrm>
            <a:off x="7329702" y="6431072"/>
            <a:ext cx="3715569" cy="276999"/>
          </a:xfrm>
          <a:prstGeom prst="rect">
            <a:avLst/>
          </a:prstGeom>
          <a:noFill/>
        </p:spPr>
        <p:txBody>
          <a:bodyPr wrap="none" rtlCol="0">
            <a:spAutoFit/>
          </a:bodyPr>
          <a:lstStyle/>
          <a:p>
            <a:r>
              <a:rPr lang="en-GB" sz="1200" dirty="0"/>
              <a:t>Schematic multibiometric edge-computing architecture[7].</a:t>
            </a:r>
          </a:p>
        </p:txBody>
      </p:sp>
    </p:spTree>
    <p:extLst>
      <p:ext uri="{BB962C8B-B14F-4D97-AF65-F5344CB8AC3E}">
        <p14:creationId xmlns:p14="http://schemas.microsoft.com/office/powerpoint/2010/main" val="3182561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Internet of things </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a:bodyPr>
          <a:lstStyle/>
          <a:p>
            <a:pPr marL="0" indent="0" algn="just">
              <a:buNone/>
            </a:pPr>
            <a:r>
              <a:rPr lang="en-GB" dirty="0">
                <a:effectLst/>
              </a:rPr>
              <a:t>A prominent topic discussed in science and an existing problem facing humanity is climate change. </a:t>
            </a:r>
          </a:p>
          <a:p>
            <a:pPr marL="0" indent="0" algn="just">
              <a:buNone/>
            </a:pPr>
            <a:r>
              <a:rPr lang="en-GB" dirty="0">
                <a:effectLst/>
              </a:rPr>
              <a:t>There are several signs of climate change as evidenced by NASA’s Global Climate Change website and the IT industry has taken on the responsibility to monitor and assess its deterioration and possible recovery[8].  </a:t>
            </a:r>
            <a:endParaRPr lang="en-GB" dirty="0"/>
          </a:p>
        </p:txBody>
      </p:sp>
    </p:spTree>
    <p:extLst>
      <p:ext uri="{BB962C8B-B14F-4D97-AF65-F5344CB8AC3E}">
        <p14:creationId xmlns:p14="http://schemas.microsoft.com/office/powerpoint/2010/main" val="389564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Wireless Sensor Network</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fontScale="92500" lnSpcReduction="10000"/>
          </a:bodyPr>
          <a:lstStyle/>
          <a:p>
            <a:pPr marL="0" indent="0" algn="just">
              <a:buNone/>
            </a:pPr>
            <a:r>
              <a:rPr lang="en-GB" dirty="0"/>
              <a:t>The application of Wireless Sensor Networks (WSN) have been integrated into multiple systems across the industry as well as areas of the consumer market, it has been recognised as one of the leading technological advancements of the 21st century[11].</a:t>
            </a:r>
          </a:p>
          <a:p>
            <a:pPr marL="0" indent="0" algn="just">
              <a:buNone/>
            </a:pPr>
            <a:r>
              <a:rPr lang="en-GB" dirty="0"/>
              <a:t>The concept of Wireless Sensor Networks was the start of Internet of Things, but since the recognition  in the early 2000s of IoT they were deployed in coexistence to each another. In many circumstances these are one and the same with their use in the field being the factor to the terminology[12]. </a:t>
            </a:r>
          </a:p>
        </p:txBody>
      </p:sp>
    </p:spTree>
    <p:extLst>
      <p:ext uri="{BB962C8B-B14F-4D97-AF65-F5344CB8AC3E}">
        <p14:creationId xmlns:p14="http://schemas.microsoft.com/office/powerpoint/2010/main" val="14289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Wireless Sensor Network</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a:bodyPr>
          <a:lstStyle/>
          <a:p>
            <a:pPr marL="0" indent="0">
              <a:buNone/>
            </a:pPr>
            <a:r>
              <a:rPr lang="en-GB" dirty="0"/>
              <a:t>There are four distinctive components when dissecting a typical wireless senor node[13];</a:t>
            </a:r>
          </a:p>
          <a:p>
            <a:pPr lvl="1"/>
            <a:r>
              <a:rPr lang="en-GB" dirty="0"/>
              <a:t>Power and Power Management</a:t>
            </a:r>
          </a:p>
          <a:p>
            <a:pPr lvl="1"/>
            <a:r>
              <a:rPr lang="en-GB" dirty="0"/>
              <a:t>Sensor</a:t>
            </a:r>
          </a:p>
          <a:p>
            <a:pPr lvl="1"/>
            <a:r>
              <a:rPr lang="en-GB" dirty="0"/>
              <a:t>Microcontroller</a:t>
            </a:r>
          </a:p>
          <a:p>
            <a:pPr lvl="1"/>
            <a:r>
              <a:rPr lang="en-GB" dirty="0"/>
              <a:t>Transceiver</a:t>
            </a:r>
          </a:p>
          <a:p>
            <a:pPr marL="0" indent="0">
              <a:buNone/>
            </a:pPr>
            <a:r>
              <a:rPr lang="en-GB" dirty="0"/>
              <a:t>Sensors node are usually small devices being branded as robust and reliable, having 100% uptime.    </a:t>
            </a:r>
          </a:p>
        </p:txBody>
      </p:sp>
      <p:pic>
        <p:nvPicPr>
          <p:cNvPr id="5" name="Picture 4">
            <a:extLst>
              <a:ext uri="{FF2B5EF4-FFF2-40B4-BE49-F238E27FC236}">
                <a16:creationId xmlns:a16="http://schemas.microsoft.com/office/drawing/2014/main" id="{349690DB-BB1D-46F2-977D-636BE7C95CF1}"/>
              </a:ext>
            </a:extLst>
          </p:cNvPr>
          <p:cNvPicPr>
            <a:picLocks noChangeAspect="1"/>
          </p:cNvPicPr>
          <p:nvPr/>
        </p:nvPicPr>
        <p:blipFill>
          <a:blip r:embed="rId3"/>
          <a:stretch>
            <a:fillRect/>
          </a:stretch>
        </p:blipFill>
        <p:spPr>
          <a:xfrm>
            <a:off x="6999288" y="4819260"/>
            <a:ext cx="4333079" cy="1801944"/>
          </a:xfrm>
          <a:prstGeom prst="rect">
            <a:avLst/>
          </a:prstGeom>
        </p:spPr>
      </p:pic>
      <p:sp>
        <p:nvSpPr>
          <p:cNvPr id="6" name="TextBox 5">
            <a:extLst>
              <a:ext uri="{FF2B5EF4-FFF2-40B4-BE49-F238E27FC236}">
                <a16:creationId xmlns:a16="http://schemas.microsoft.com/office/drawing/2014/main" id="{6CECC933-33BE-466C-B5E8-EB1544BA1E30}"/>
              </a:ext>
            </a:extLst>
          </p:cNvPr>
          <p:cNvSpPr txBox="1"/>
          <p:nvPr/>
        </p:nvSpPr>
        <p:spPr>
          <a:xfrm>
            <a:off x="8494182" y="6546614"/>
            <a:ext cx="2941831" cy="276999"/>
          </a:xfrm>
          <a:prstGeom prst="rect">
            <a:avLst/>
          </a:prstGeom>
          <a:noFill/>
        </p:spPr>
        <p:txBody>
          <a:bodyPr wrap="none" rtlCol="0">
            <a:spAutoFit/>
          </a:bodyPr>
          <a:lstStyle/>
          <a:p>
            <a:r>
              <a:rPr lang="en-GB" sz="1200" dirty="0"/>
              <a:t>Hardware Structure of a Network Sensor[13]</a:t>
            </a:r>
          </a:p>
        </p:txBody>
      </p:sp>
    </p:spTree>
    <p:extLst>
      <p:ext uri="{BB962C8B-B14F-4D97-AF65-F5344CB8AC3E}">
        <p14:creationId xmlns:p14="http://schemas.microsoft.com/office/powerpoint/2010/main" val="29424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Wireless Sensor Network</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7"/>
            <a:ext cx="6666971" cy="3230787"/>
          </a:xfrm>
        </p:spPr>
        <p:txBody>
          <a:bodyPr>
            <a:normAutofit fontScale="85000" lnSpcReduction="10000"/>
          </a:bodyPr>
          <a:lstStyle/>
          <a:p>
            <a:pPr marL="0" indent="0" algn="just">
              <a:buNone/>
            </a:pPr>
            <a:r>
              <a:rPr lang="en-GB" dirty="0"/>
              <a:t>A Wireless Sensor Network consists of a number of node devices, a gateway or hub and a way to interact with the nodes typically this is done over the internet. </a:t>
            </a:r>
          </a:p>
          <a:p>
            <a:pPr marL="0" indent="0" algn="just">
              <a:buNone/>
            </a:pPr>
            <a:r>
              <a:rPr lang="en-GB" dirty="0"/>
              <a:t>When a Wireless Sensor Network is deployed it will follow a process, firstly the placed nodes will broadcast their status to all local devices able to receive the communication. Secondly, the network of sensors will organize autonomously into a converged network based on a topology[14].</a:t>
            </a:r>
          </a:p>
        </p:txBody>
      </p:sp>
      <p:pic>
        <p:nvPicPr>
          <p:cNvPr id="5" name="Picture 4">
            <a:extLst>
              <a:ext uri="{FF2B5EF4-FFF2-40B4-BE49-F238E27FC236}">
                <a16:creationId xmlns:a16="http://schemas.microsoft.com/office/drawing/2014/main" id="{36D12ED7-E090-44F4-9551-3BCBE2071D9C}"/>
              </a:ext>
            </a:extLst>
          </p:cNvPr>
          <p:cNvPicPr>
            <a:picLocks noChangeAspect="1"/>
          </p:cNvPicPr>
          <p:nvPr/>
        </p:nvPicPr>
        <p:blipFill>
          <a:blip r:embed="rId3"/>
          <a:stretch>
            <a:fillRect/>
          </a:stretch>
        </p:blipFill>
        <p:spPr>
          <a:xfrm>
            <a:off x="8408542" y="4273716"/>
            <a:ext cx="3526170" cy="2136444"/>
          </a:xfrm>
          <a:prstGeom prst="rect">
            <a:avLst/>
          </a:prstGeom>
        </p:spPr>
      </p:pic>
      <p:sp>
        <p:nvSpPr>
          <p:cNvPr id="9" name="TextBox 8">
            <a:extLst>
              <a:ext uri="{FF2B5EF4-FFF2-40B4-BE49-F238E27FC236}">
                <a16:creationId xmlns:a16="http://schemas.microsoft.com/office/drawing/2014/main" id="{E6E20C3F-D9BF-4AE8-B5C5-B0F0037BAD00}"/>
              </a:ext>
            </a:extLst>
          </p:cNvPr>
          <p:cNvSpPr txBox="1"/>
          <p:nvPr/>
        </p:nvSpPr>
        <p:spPr>
          <a:xfrm>
            <a:off x="9079949" y="6401594"/>
            <a:ext cx="2978701" cy="276999"/>
          </a:xfrm>
          <a:prstGeom prst="rect">
            <a:avLst/>
          </a:prstGeom>
          <a:noFill/>
        </p:spPr>
        <p:txBody>
          <a:bodyPr wrap="none" rtlCol="0">
            <a:spAutoFit/>
          </a:bodyPr>
          <a:lstStyle/>
          <a:p>
            <a:r>
              <a:rPr lang="en-GB" sz="1200" dirty="0"/>
              <a:t>Convergence of Wireless Sensor Network[14]</a:t>
            </a:r>
            <a:endParaRPr lang="en-GB" dirty="0"/>
          </a:p>
        </p:txBody>
      </p:sp>
      <p:sp>
        <p:nvSpPr>
          <p:cNvPr id="38" name="TextBox 37">
            <a:extLst>
              <a:ext uri="{FF2B5EF4-FFF2-40B4-BE49-F238E27FC236}">
                <a16:creationId xmlns:a16="http://schemas.microsoft.com/office/drawing/2014/main" id="{653D92BB-C110-4B23-9961-16FC948206B3}"/>
              </a:ext>
            </a:extLst>
          </p:cNvPr>
          <p:cNvSpPr txBox="1"/>
          <p:nvPr/>
        </p:nvSpPr>
        <p:spPr>
          <a:xfrm>
            <a:off x="5206283" y="3967646"/>
            <a:ext cx="3202259" cy="2215991"/>
          </a:xfrm>
          <a:prstGeom prst="rect">
            <a:avLst/>
          </a:prstGeom>
          <a:noFill/>
        </p:spPr>
        <p:txBody>
          <a:bodyPr wrap="square" rtlCol="0">
            <a:spAutoFit/>
          </a:bodyPr>
          <a:lstStyle/>
          <a:p>
            <a:pPr algn="just"/>
            <a:r>
              <a:rPr lang="en-GB" sz="2000" dirty="0"/>
              <a:t>The characteristics of a Wireless Sensor Network is that it is flexible to fit any given situation and scalable to cover any area from an office to a metropolitan. </a:t>
            </a:r>
          </a:p>
          <a:p>
            <a:endParaRPr lang="en-GB" dirty="0"/>
          </a:p>
        </p:txBody>
      </p:sp>
    </p:spTree>
    <p:extLst>
      <p:ext uri="{BB962C8B-B14F-4D97-AF65-F5344CB8AC3E}">
        <p14:creationId xmlns:p14="http://schemas.microsoft.com/office/powerpoint/2010/main" val="1708492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IEEE 802.11</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Autofit/>
          </a:bodyPr>
          <a:lstStyle/>
          <a:p>
            <a:pPr marL="0" indent="0" algn="just">
              <a:buNone/>
            </a:pPr>
            <a:r>
              <a:rPr lang="en-GB" sz="1800" dirty="0"/>
              <a:t>Wi-Fi is the most well-known form of communication used by wireless devices.</a:t>
            </a:r>
          </a:p>
          <a:p>
            <a:pPr marL="0" indent="0" algn="just">
              <a:buNone/>
            </a:pPr>
            <a:r>
              <a:rPr lang="en-GB" sz="1800" dirty="0"/>
              <a:t>Though it has seen many improvements since its development in 1999, the standard still uses the first two of the OSI model those being Physical and Data link layers[15].</a:t>
            </a:r>
          </a:p>
          <a:p>
            <a:pPr marL="0" indent="0" algn="just">
              <a:buNone/>
            </a:pPr>
            <a:r>
              <a:rPr lang="en-GB" sz="1800" dirty="0">
                <a:effectLst/>
              </a:rPr>
              <a:t>The Physical layer is responsible for the transmission speed at which data is sent over the medium with modulation techniques.</a:t>
            </a:r>
          </a:p>
          <a:p>
            <a:pPr marL="0" indent="0" algn="just">
              <a:buNone/>
            </a:pPr>
            <a:r>
              <a:rPr lang="en-GB" sz="1800" dirty="0"/>
              <a:t>The Data Link Layer more important the Media Access Control is responsible for addressing the network allowing for multiple point support that is needed for a local wireless network that consists of more than one device, is also controls encryption, authentication and integrity[16].</a:t>
            </a:r>
          </a:p>
        </p:txBody>
      </p:sp>
    </p:spTree>
    <p:extLst>
      <p:ext uri="{BB962C8B-B14F-4D97-AF65-F5344CB8AC3E}">
        <p14:creationId xmlns:p14="http://schemas.microsoft.com/office/powerpoint/2010/main" val="115484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IEEE 802.11</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fontScale="85000" lnSpcReduction="10000"/>
          </a:bodyPr>
          <a:lstStyle/>
          <a:p>
            <a:pPr marL="0" indent="0" algn="just">
              <a:buNone/>
            </a:pPr>
            <a:r>
              <a:rPr lang="en-GB" dirty="0"/>
              <a:t>The IEEE 802.11 standard that we recognise today uses a technology called Orthogonal Frequency Division Multiplexing (OFDM) and its advance version Orthogonal Frequency Division Multiple Access (OFDMA). </a:t>
            </a:r>
          </a:p>
          <a:p>
            <a:pPr marL="0" indent="0" algn="just">
              <a:buNone/>
            </a:pPr>
            <a:r>
              <a:rPr lang="en-GB" dirty="0">
                <a:effectLst/>
              </a:rPr>
              <a:t>These techniques take a single available wireless channel and separates it in to overlapping subcarrier frequencies as seen below in these subchannels can be used simultaneously allowing for multiple channels to transmit different signals[17].</a:t>
            </a:r>
          </a:p>
          <a:p>
            <a:pPr marL="0" indent="0" algn="just">
              <a:buNone/>
            </a:pPr>
            <a:r>
              <a:rPr lang="en-GB" dirty="0">
                <a:effectLst/>
              </a:rPr>
              <a:t>Through these and similar advancements IEEE 802.11 has seen a number of standard the latest being 802.11ax also named WiFi6.   </a:t>
            </a:r>
            <a:endParaRPr lang="en-GB" dirty="0"/>
          </a:p>
        </p:txBody>
      </p:sp>
    </p:spTree>
    <p:extLst>
      <p:ext uri="{BB962C8B-B14F-4D97-AF65-F5344CB8AC3E}">
        <p14:creationId xmlns:p14="http://schemas.microsoft.com/office/powerpoint/2010/main" val="374114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710843" cy="4697413"/>
          </a:xfrm>
        </p:spPr>
        <p:txBody>
          <a:bodyPr>
            <a:normAutofit/>
          </a:bodyPr>
          <a:lstStyle/>
          <a:p>
            <a:r>
              <a:rPr lang="en-GB" dirty="0"/>
              <a:t>Zigbee</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3962399"/>
          </a:xfrm>
        </p:spPr>
        <p:txBody>
          <a:bodyPr>
            <a:normAutofit fontScale="85000" lnSpcReduction="20000"/>
          </a:bodyPr>
          <a:lstStyle/>
          <a:p>
            <a:pPr marL="0" indent="0" algn="just">
              <a:buNone/>
            </a:pPr>
            <a:r>
              <a:rPr lang="en-GB" dirty="0"/>
              <a:t>The IEEE 802.15.4 is a standard similar to 802.11 in its use of the first two OSI layers but is defined as model for an in expensive and low rate of wireless connectivity.  </a:t>
            </a:r>
          </a:p>
          <a:p>
            <a:pPr marL="0" indent="0" algn="just">
              <a:buNone/>
            </a:pPr>
            <a:r>
              <a:rPr lang="en-GB" dirty="0"/>
              <a:t>The Zigbee protocol stack was a concept in 2004 proposed by the Zigbee Alliance, it was developed to include the layers of Network and Application.  This allows compatible devices to provide network functionality for the different network topologies and the application layer is to provide a framework for distributed application development and communication[18].  </a:t>
            </a:r>
          </a:p>
        </p:txBody>
      </p:sp>
      <p:pic>
        <p:nvPicPr>
          <p:cNvPr id="4" name="Picture 3">
            <a:extLst>
              <a:ext uri="{FF2B5EF4-FFF2-40B4-BE49-F238E27FC236}">
                <a16:creationId xmlns:a16="http://schemas.microsoft.com/office/drawing/2014/main" id="{C960504E-54EE-4631-B816-4461FFA9050C}"/>
              </a:ext>
            </a:extLst>
          </p:cNvPr>
          <p:cNvPicPr>
            <a:picLocks noChangeAspect="1"/>
          </p:cNvPicPr>
          <p:nvPr/>
        </p:nvPicPr>
        <p:blipFill>
          <a:blip r:embed="rId3"/>
          <a:stretch>
            <a:fillRect/>
          </a:stretch>
        </p:blipFill>
        <p:spPr>
          <a:xfrm>
            <a:off x="8604208" y="4601369"/>
            <a:ext cx="3363955" cy="1729581"/>
          </a:xfrm>
          <a:prstGeom prst="rect">
            <a:avLst/>
          </a:prstGeom>
        </p:spPr>
      </p:pic>
      <p:sp>
        <p:nvSpPr>
          <p:cNvPr id="6" name="TextBox 5">
            <a:extLst>
              <a:ext uri="{FF2B5EF4-FFF2-40B4-BE49-F238E27FC236}">
                <a16:creationId xmlns:a16="http://schemas.microsoft.com/office/drawing/2014/main" id="{64356BF6-8781-4980-877B-7E065870F5B0}"/>
              </a:ext>
            </a:extLst>
          </p:cNvPr>
          <p:cNvSpPr txBox="1"/>
          <p:nvPr/>
        </p:nvSpPr>
        <p:spPr>
          <a:xfrm>
            <a:off x="9959500" y="6312713"/>
            <a:ext cx="2120581" cy="276999"/>
          </a:xfrm>
          <a:prstGeom prst="rect">
            <a:avLst/>
          </a:prstGeom>
          <a:noFill/>
        </p:spPr>
        <p:txBody>
          <a:bodyPr wrap="none" rtlCol="0">
            <a:spAutoFit/>
          </a:bodyPr>
          <a:lstStyle/>
          <a:p>
            <a:r>
              <a:rPr lang="en-GB" sz="1200" dirty="0"/>
              <a:t>Architecture types of WSN[19].</a:t>
            </a:r>
          </a:p>
        </p:txBody>
      </p:sp>
    </p:spTree>
    <p:extLst>
      <p:ext uri="{BB962C8B-B14F-4D97-AF65-F5344CB8AC3E}">
        <p14:creationId xmlns:p14="http://schemas.microsoft.com/office/powerpoint/2010/main" val="753707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710843" cy="4697413"/>
          </a:xfrm>
        </p:spPr>
        <p:txBody>
          <a:bodyPr>
            <a:normAutofit/>
          </a:bodyPr>
          <a:lstStyle/>
          <a:p>
            <a:r>
              <a:rPr lang="en-GB" dirty="0"/>
              <a:t>Long Range (</a:t>
            </a:r>
            <a:r>
              <a:rPr lang="en-GB" dirty="0" err="1"/>
              <a:t>lora</a:t>
            </a:r>
            <a:r>
              <a:rPr lang="en-GB" dirty="0"/>
              <a:t>)</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3220028"/>
          </a:xfrm>
        </p:spPr>
        <p:txBody>
          <a:bodyPr>
            <a:normAutofit fontScale="77500" lnSpcReduction="20000"/>
          </a:bodyPr>
          <a:lstStyle/>
          <a:p>
            <a:pPr marL="0" indent="0" algn="just">
              <a:buNone/>
            </a:pPr>
            <a:r>
              <a:rPr lang="en-GB" dirty="0"/>
              <a:t>A key feature is long-range IoT communication, a notable feature much like other standards of IoT is low power consumption for enabling extended communication over several years. LoRaWAN has a low-cost efficiency as hardware is basic and deployment follows that simplicity of requiring minimal infrastructure[19]. </a:t>
            </a:r>
          </a:p>
          <a:p>
            <a:pPr marL="0" indent="0" algn="just">
              <a:buNone/>
            </a:pPr>
            <a:r>
              <a:rPr lang="en-GB" dirty="0"/>
              <a:t>LoRaWAN however is not the perfect solution in its current state, having an average data rate between 1kbps and 1000kbps (1Mbps) due to the low bit needed for long distance reliability. </a:t>
            </a:r>
          </a:p>
        </p:txBody>
      </p:sp>
      <p:pic>
        <p:nvPicPr>
          <p:cNvPr id="5" name="Picture 4">
            <a:extLst>
              <a:ext uri="{FF2B5EF4-FFF2-40B4-BE49-F238E27FC236}">
                <a16:creationId xmlns:a16="http://schemas.microsoft.com/office/drawing/2014/main" id="{73F4C6F8-DDE4-4A22-AF64-0880C28E8BC9}"/>
              </a:ext>
            </a:extLst>
          </p:cNvPr>
          <p:cNvPicPr>
            <a:picLocks noChangeAspect="1"/>
          </p:cNvPicPr>
          <p:nvPr/>
        </p:nvPicPr>
        <p:blipFill>
          <a:blip r:embed="rId3"/>
          <a:stretch>
            <a:fillRect/>
          </a:stretch>
        </p:blipFill>
        <p:spPr>
          <a:xfrm>
            <a:off x="7567232" y="4021138"/>
            <a:ext cx="4322427" cy="2474117"/>
          </a:xfrm>
          <a:prstGeom prst="rect">
            <a:avLst/>
          </a:prstGeom>
        </p:spPr>
      </p:pic>
      <p:sp>
        <p:nvSpPr>
          <p:cNvPr id="6" name="TextBox 5">
            <a:extLst>
              <a:ext uri="{FF2B5EF4-FFF2-40B4-BE49-F238E27FC236}">
                <a16:creationId xmlns:a16="http://schemas.microsoft.com/office/drawing/2014/main" id="{F4EA6103-89E3-4AF8-B44C-0291D11AFC3C}"/>
              </a:ext>
            </a:extLst>
          </p:cNvPr>
          <p:cNvSpPr txBox="1"/>
          <p:nvPr/>
        </p:nvSpPr>
        <p:spPr>
          <a:xfrm>
            <a:off x="9755698" y="6451213"/>
            <a:ext cx="2212465" cy="276999"/>
          </a:xfrm>
          <a:prstGeom prst="rect">
            <a:avLst/>
          </a:prstGeom>
          <a:noFill/>
        </p:spPr>
        <p:txBody>
          <a:bodyPr wrap="none" rtlCol="0">
            <a:spAutoFit/>
          </a:bodyPr>
          <a:lstStyle/>
          <a:p>
            <a:r>
              <a:rPr lang="en-GB" sz="1200" dirty="0"/>
              <a:t>Example of a LoRa hierarchy[19]</a:t>
            </a:r>
          </a:p>
        </p:txBody>
      </p:sp>
      <p:sp>
        <p:nvSpPr>
          <p:cNvPr id="4" name="TextBox 3">
            <a:extLst>
              <a:ext uri="{FF2B5EF4-FFF2-40B4-BE49-F238E27FC236}">
                <a16:creationId xmlns:a16="http://schemas.microsoft.com/office/drawing/2014/main" id="{E1FD1400-D0CF-45DB-A5EC-F812AFD66EE2}"/>
              </a:ext>
            </a:extLst>
          </p:cNvPr>
          <p:cNvSpPr txBox="1"/>
          <p:nvPr/>
        </p:nvSpPr>
        <p:spPr>
          <a:xfrm>
            <a:off x="5202051" y="4186931"/>
            <a:ext cx="2326493" cy="2308324"/>
          </a:xfrm>
          <a:prstGeom prst="rect">
            <a:avLst/>
          </a:prstGeom>
          <a:noFill/>
        </p:spPr>
        <p:txBody>
          <a:bodyPr wrap="square" rtlCol="0">
            <a:spAutoFit/>
          </a:bodyPr>
          <a:lstStyle/>
          <a:p>
            <a:r>
              <a:rPr lang="en-GB" dirty="0"/>
              <a:t>With the nature of LoRa having to cross far distances of up to 15km it is liable to interference even within the same frequency band. </a:t>
            </a:r>
          </a:p>
          <a:p>
            <a:endParaRPr lang="en-GB" dirty="0"/>
          </a:p>
        </p:txBody>
      </p:sp>
    </p:spTree>
    <p:extLst>
      <p:ext uri="{BB962C8B-B14F-4D97-AF65-F5344CB8AC3E}">
        <p14:creationId xmlns:p14="http://schemas.microsoft.com/office/powerpoint/2010/main" val="392283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477482" cy="4697413"/>
          </a:xfrm>
        </p:spPr>
        <p:txBody>
          <a:bodyPr>
            <a:normAutofit/>
          </a:bodyPr>
          <a:lstStyle/>
          <a:p>
            <a:r>
              <a:rPr lang="en-GB" dirty="0"/>
              <a:t>Environmental Monitoring</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fontScale="92500"/>
          </a:bodyPr>
          <a:lstStyle/>
          <a:p>
            <a:pPr marL="0" indent="0" algn="just">
              <a:buNone/>
            </a:pPr>
            <a:r>
              <a:rPr lang="en-GB" dirty="0"/>
              <a:t>In 2003 at the Fifth Environment for Europe Conference, UNECE Ministers endorsed recommendations for establishing environmental monitoring systems in European and Central Asian countries prepared by the UNECE Working Group. </a:t>
            </a:r>
          </a:p>
          <a:p>
            <a:pPr marL="0" indent="0" algn="just">
              <a:buNone/>
            </a:pPr>
            <a:r>
              <a:rPr lang="en-GB" dirty="0"/>
              <a:t>Ministers also endorsed the UNECE guidelines for the preparation of national state-of-the environment reports. Together, these documents provide a road map for strengthening, monitoring and reporting in the European and Central Asian subregion[20].</a:t>
            </a:r>
          </a:p>
        </p:txBody>
      </p:sp>
    </p:spTree>
    <p:extLst>
      <p:ext uri="{BB962C8B-B14F-4D97-AF65-F5344CB8AC3E}">
        <p14:creationId xmlns:p14="http://schemas.microsoft.com/office/powerpoint/2010/main" val="136529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477482" cy="4697413"/>
          </a:xfrm>
        </p:spPr>
        <p:txBody>
          <a:bodyPr>
            <a:normAutofit/>
          </a:bodyPr>
          <a:lstStyle/>
          <a:p>
            <a:r>
              <a:rPr lang="en-GB" dirty="0"/>
              <a:t>Environmental Monitoring</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215467" y="1093788"/>
            <a:ext cx="5831944" cy="4697413"/>
          </a:xfrm>
        </p:spPr>
        <p:txBody>
          <a:bodyPr>
            <a:normAutofit/>
          </a:bodyPr>
          <a:lstStyle/>
          <a:p>
            <a:pPr marL="0" indent="0" algn="just">
              <a:buNone/>
            </a:pPr>
            <a:r>
              <a:rPr lang="en-GB" dirty="0"/>
              <a:t>With how vast the field of environmental monitoring is, there are multiple forms of development and deployment.</a:t>
            </a:r>
          </a:p>
          <a:p>
            <a:pPr marL="0" indent="0" algn="just">
              <a:buNone/>
            </a:pPr>
            <a:r>
              <a:rPr lang="en-GB" dirty="0"/>
              <a:t>Examples include;</a:t>
            </a:r>
          </a:p>
          <a:p>
            <a:pPr lvl="1" algn="just"/>
            <a:r>
              <a:rPr lang="en-GB" dirty="0">
                <a:effectLst/>
              </a:rPr>
              <a:t>Enterprise</a:t>
            </a:r>
          </a:p>
          <a:p>
            <a:pPr lvl="1" algn="just"/>
            <a:r>
              <a:rPr lang="en-GB" dirty="0">
                <a:effectLst/>
              </a:rPr>
              <a:t>Biodiversity</a:t>
            </a:r>
          </a:p>
          <a:p>
            <a:pPr lvl="1" algn="just"/>
            <a:r>
              <a:rPr lang="en-GB" dirty="0">
                <a:effectLst/>
              </a:rPr>
              <a:t>Water</a:t>
            </a:r>
          </a:p>
          <a:p>
            <a:pPr marL="0" indent="0" algn="just">
              <a:buNone/>
            </a:pPr>
            <a:endParaRPr lang="en-GB" dirty="0">
              <a:effectLst/>
            </a:endParaRPr>
          </a:p>
          <a:p>
            <a:pPr marL="0" indent="0" algn="just">
              <a:buNone/>
            </a:pPr>
            <a:endParaRPr lang="en-GB" dirty="0"/>
          </a:p>
          <a:p>
            <a:pPr marL="0" indent="0" algn="just">
              <a:buNone/>
            </a:pPr>
            <a:endParaRPr lang="en-GB" dirty="0"/>
          </a:p>
        </p:txBody>
      </p:sp>
    </p:spTree>
    <p:extLst>
      <p:ext uri="{BB962C8B-B14F-4D97-AF65-F5344CB8AC3E}">
        <p14:creationId xmlns:p14="http://schemas.microsoft.com/office/powerpoint/2010/main" val="85559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E1722B1-44F1-4361-9471-8CDC37F9B045}"/>
              </a:ext>
            </a:extLst>
          </p:cNvPr>
          <p:cNvSpPr>
            <a:spLocks noGrp="1"/>
          </p:cNvSpPr>
          <p:nvPr>
            <p:ph type="title"/>
          </p:nvPr>
        </p:nvSpPr>
        <p:spPr>
          <a:xfrm>
            <a:off x="1019015" y="1093787"/>
            <a:ext cx="3059969" cy="4697413"/>
          </a:xfrm>
        </p:spPr>
        <p:txBody>
          <a:bodyPr>
            <a:normAutofit/>
          </a:bodyPr>
          <a:lstStyle/>
          <a:p>
            <a:r>
              <a:rPr lang="en-GB" dirty="0"/>
              <a:t>Related Work </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93F2F-FDAB-48F4-BC6E-C5CF449CCA49}"/>
              </a:ext>
            </a:extLst>
          </p:cNvPr>
          <p:cNvSpPr>
            <a:spLocks noGrp="1"/>
          </p:cNvSpPr>
          <p:nvPr>
            <p:ph idx="1"/>
          </p:nvPr>
        </p:nvSpPr>
        <p:spPr>
          <a:xfrm>
            <a:off x="5341041" y="669410"/>
            <a:ext cx="6646172" cy="5903512"/>
          </a:xfrm>
        </p:spPr>
        <p:txBody>
          <a:bodyPr>
            <a:normAutofit fontScale="77500" lnSpcReduction="20000"/>
          </a:bodyPr>
          <a:lstStyle/>
          <a:p>
            <a:pPr marL="0" indent="0">
              <a:buNone/>
            </a:pPr>
            <a:r>
              <a:rPr lang="en-GB" dirty="0"/>
              <a:t>Building an open-source environmental monitoring system – A review of state of the art and directions for future research[21].</a:t>
            </a:r>
          </a:p>
          <a:p>
            <a:pPr marL="0" indent="0" algn="just">
              <a:buNone/>
            </a:pPr>
            <a:r>
              <a:rPr lang="en-GB" dirty="0"/>
              <a:t>This report was a collaboration with the University of Moratuwa and the University of Southern Switzerland, the purpose of this report was to combat the increased flooding situation in response to unpredictable density of rainfall in Sri Lanka. It was theorised that with Wireless Sensor Networks and environmental monitoring at its current state that there was a way to deploy a system that can act as an early warning for these dangerous situations.</a:t>
            </a:r>
          </a:p>
          <a:p>
            <a:pPr marL="0" indent="0">
              <a:buNone/>
            </a:pPr>
            <a:r>
              <a:rPr lang="en-GB" dirty="0">
                <a:effectLst/>
              </a:rPr>
              <a:t>Environmental Monitoring of Heritage Buildings[22]</a:t>
            </a:r>
          </a:p>
          <a:p>
            <a:pPr marL="0" indent="0" algn="just">
              <a:buNone/>
            </a:pPr>
            <a:r>
              <a:rPr lang="en-GB" dirty="0">
                <a:effectLst/>
              </a:rPr>
              <a:t>This report was undertaken by the Italian university </a:t>
            </a:r>
            <a:r>
              <a:rPr lang="en-GB" dirty="0" err="1">
                <a:effectLst/>
              </a:rPr>
              <a:t>Politecnico</a:t>
            </a:r>
            <a:r>
              <a:rPr lang="en-GB" dirty="0">
                <a:effectLst/>
              </a:rPr>
              <a:t> di Torino, with the purpose of monitoring heritage buildings and any artefacts within. It was outlined early how delicate the nature of the project is due to how most heritage building don’t use systems such as air conditioning due to the effects it could have within. This carefulness within its perimeter make it difficult to install any type of system, for this the sensor nodes needed to be discreet to not hinder the building architecture.</a:t>
            </a:r>
          </a:p>
          <a:p>
            <a:pPr marL="0" indent="0">
              <a:buNone/>
            </a:pPr>
            <a:endParaRPr lang="en-GB" dirty="0"/>
          </a:p>
        </p:txBody>
      </p:sp>
    </p:spTree>
    <p:extLst>
      <p:ext uri="{BB962C8B-B14F-4D97-AF65-F5344CB8AC3E}">
        <p14:creationId xmlns:p14="http://schemas.microsoft.com/office/powerpoint/2010/main" val="1777916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078E379-D5F3-4344-9DD8-75D1329AAE79}"/>
              </a:ext>
            </a:extLst>
          </p:cNvPr>
          <p:cNvSpPr>
            <a:spLocks noGrp="1"/>
          </p:cNvSpPr>
          <p:nvPr>
            <p:ph type="title"/>
          </p:nvPr>
        </p:nvSpPr>
        <p:spPr>
          <a:xfrm>
            <a:off x="1019015" y="1093787"/>
            <a:ext cx="3059969" cy="4697413"/>
          </a:xfrm>
        </p:spPr>
        <p:txBody>
          <a:bodyPr>
            <a:normAutofit/>
          </a:bodyPr>
          <a:lstStyle/>
          <a:p>
            <a:r>
              <a:rPr lang="en-GB" dirty="0"/>
              <a:t>Design</a:t>
            </a:r>
            <a:br>
              <a:rPr lang="en-GB" dirty="0"/>
            </a:br>
            <a:r>
              <a:rPr lang="en-GB" dirty="0"/>
              <a:t>prerequisite</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185814-D89C-4D6D-88A3-E343355384C8}"/>
              </a:ext>
            </a:extLst>
          </p:cNvPr>
          <p:cNvSpPr>
            <a:spLocks noGrp="1"/>
          </p:cNvSpPr>
          <p:nvPr>
            <p:ph idx="1"/>
          </p:nvPr>
        </p:nvSpPr>
        <p:spPr>
          <a:xfrm>
            <a:off x="5215467" y="1093788"/>
            <a:ext cx="5831944" cy="5371558"/>
          </a:xfrm>
        </p:spPr>
        <p:txBody>
          <a:bodyPr>
            <a:normAutofit/>
          </a:bodyPr>
          <a:lstStyle/>
          <a:p>
            <a:pPr marL="0" indent="0">
              <a:lnSpc>
                <a:spcPct val="110000"/>
              </a:lnSpc>
              <a:buNone/>
            </a:pPr>
            <a:r>
              <a:rPr lang="en-GB" sz="2000" dirty="0"/>
              <a:t>At the beginning of this project numerous meetings took place to discuss the overall aspect of what this project was about and what was required to ensure that this project went ahead. </a:t>
            </a:r>
          </a:p>
          <a:p>
            <a:pPr lvl="1">
              <a:lnSpc>
                <a:spcPct val="110000"/>
              </a:lnSpc>
            </a:pPr>
            <a:r>
              <a:rPr lang="en-GB" sz="1600" dirty="0"/>
              <a:t>The sensor network had to be deployable within a structure to monitor it’s timber frame. </a:t>
            </a:r>
          </a:p>
          <a:p>
            <a:pPr lvl="1">
              <a:lnSpc>
                <a:spcPct val="110000"/>
              </a:lnSpc>
            </a:pPr>
            <a:r>
              <a:rPr lang="en-GB" sz="1600" dirty="0"/>
              <a:t>Also noted was that this building was in a remote part of the area with little to nothing in the surrounding area. </a:t>
            </a:r>
          </a:p>
          <a:p>
            <a:pPr lvl="1">
              <a:lnSpc>
                <a:spcPct val="110000"/>
              </a:lnSpc>
            </a:pPr>
            <a:r>
              <a:rPr lang="en-GB" sz="1600" dirty="0"/>
              <a:t>It would also need to be able to detect a number of specific input to determine a set data outcome these being internal/external temperature and humidity as well as a way to determine the moisture of the timber. </a:t>
            </a:r>
          </a:p>
          <a:p>
            <a:pPr lvl="1">
              <a:lnSpc>
                <a:spcPct val="110000"/>
              </a:lnSpc>
            </a:pPr>
            <a:r>
              <a:rPr lang="en-GB" sz="1600" dirty="0"/>
              <a:t>As well as determine a way of comparison with the environment, an important part of the future of this project to ensure its sustainable in field deployment. </a:t>
            </a:r>
          </a:p>
          <a:p>
            <a:pPr lvl="1">
              <a:lnSpc>
                <a:spcPct val="110000"/>
              </a:lnSpc>
            </a:pPr>
            <a:r>
              <a:rPr lang="en-GB" sz="1600" dirty="0"/>
              <a:t>The system be on a 15-minute loop to ensure as much data as possible is collected while not straining the system.        </a:t>
            </a:r>
          </a:p>
        </p:txBody>
      </p:sp>
    </p:spTree>
    <p:extLst>
      <p:ext uri="{BB962C8B-B14F-4D97-AF65-F5344CB8AC3E}">
        <p14:creationId xmlns:p14="http://schemas.microsoft.com/office/powerpoint/2010/main" val="93460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078E379-D5F3-4344-9DD8-75D1329AAE79}"/>
              </a:ext>
            </a:extLst>
          </p:cNvPr>
          <p:cNvSpPr>
            <a:spLocks noGrp="1"/>
          </p:cNvSpPr>
          <p:nvPr>
            <p:ph type="title"/>
          </p:nvPr>
        </p:nvSpPr>
        <p:spPr>
          <a:xfrm>
            <a:off x="1019015" y="1093787"/>
            <a:ext cx="3059969" cy="4697413"/>
          </a:xfrm>
        </p:spPr>
        <p:txBody>
          <a:bodyPr>
            <a:normAutofit/>
          </a:bodyPr>
          <a:lstStyle/>
          <a:p>
            <a:r>
              <a:rPr lang="en-GB" dirty="0"/>
              <a:t>Designing prototype</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185814-D89C-4D6D-88A3-E343355384C8}"/>
              </a:ext>
            </a:extLst>
          </p:cNvPr>
          <p:cNvSpPr>
            <a:spLocks noGrp="1"/>
          </p:cNvSpPr>
          <p:nvPr>
            <p:ph idx="1"/>
          </p:nvPr>
        </p:nvSpPr>
        <p:spPr>
          <a:xfrm>
            <a:off x="4959886" y="903288"/>
            <a:ext cx="6494206" cy="2455862"/>
          </a:xfrm>
        </p:spPr>
        <p:txBody>
          <a:bodyPr>
            <a:normAutofit/>
          </a:bodyPr>
          <a:lstStyle/>
          <a:p>
            <a:pPr marL="0" indent="0" algn="just">
              <a:lnSpc>
                <a:spcPct val="110000"/>
              </a:lnSpc>
              <a:buNone/>
            </a:pPr>
            <a:r>
              <a:rPr lang="en-GB" sz="2000" dirty="0"/>
              <a:t>Due to the research and prior knowledge the base chosen model was an Arduino MKR1000 due to its minimal design provided the necessary connection for sensors as well as a platform for wireless communication. Arduino also provide a simple to use Integrated Development Environment (IDE) for programming commands for the board to process. </a:t>
            </a:r>
          </a:p>
        </p:txBody>
      </p:sp>
      <p:pic>
        <p:nvPicPr>
          <p:cNvPr id="5" name="Picture 4">
            <a:extLst>
              <a:ext uri="{FF2B5EF4-FFF2-40B4-BE49-F238E27FC236}">
                <a16:creationId xmlns:a16="http://schemas.microsoft.com/office/drawing/2014/main" id="{12CB16A8-2DCB-48E4-8BC1-E76FB7E8D5E5}"/>
              </a:ext>
            </a:extLst>
          </p:cNvPr>
          <p:cNvPicPr>
            <a:picLocks noChangeAspect="1"/>
          </p:cNvPicPr>
          <p:nvPr/>
        </p:nvPicPr>
        <p:blipFill>
          <a:blip r:embed="rId3"/>
          <a:stretch>
            <a:fillRect/>
          </a:stretch>
        </p:blipFill>
        <p:spPr>
          <a:xfrm>
            <a:off x="7900793" y="3924289"/>
            <a:ext cx="4157857" cy="2423341"/>
          </a:xfrm>
          <a:prstGeom prst="rect">
            <a:avLst/>
          </a:prstGeom>
        </p:spPr>
      </p:pic>
      <p:sp>
        <p:nvSpPr>
          <p:cNvPr id="6" name="TextBox 5">
            <a:extLst>
              <a:ext uri="{FF2B5EF4-FFF2-40B4-BE49-F238E27FC236}">
                <a16:creationId xmlns:a16="http://schemas.microsoft.com/office/drawing/2014/main" id="{B40D0203-8A27-4387-B814-A7B962685CF2}"/>
              </a:ext>
            </a:extLst>
          </p:cNvPr>
          <p:cNvSpPr txBox="1"/>
          <p:nvPr/>
        </p:nvSpPr>
        <p:spPr>
          <a:xfrm>
            <a:off x="4910027" y="3897779"/>
            <a:ext cx="2924091" cy="1938992"/>
          </a:xfrm>
          <a:prstGeom prst="rect">
            <a:avLst/>
          </a:prstGeom>
          <a:noFill/>
        </p:spPr>
        <p:txBody>
          <a:bodyPr wrap="square" rtlCol="0">
            <a:spAutoFit/>
          </a:bodyPr>
          <a:lstStyle/>
          <a:p>
            <a:pPr algn="just"/>
            <a:r>
              <a:rPr lang="en-GB" sz="2000" dirty="0"/>
              <a:t>The node used a number of sensors including;</a:t>
            </a:r>
          </a:p>
          <a:p>
            <a:pPr marL="342900" indent="-342900">
              <a:buFont typeface="Arial" panose="020B0604020202020204" pitchFamily="34" charset="0"/>
              <a:buChar char="•"/>
            </a:pPr>
            <a:r>
              <a:rPr lang="en-GB" sz="2000" dirty="0"/>
              <a:t>Adafruit MCP9808</a:t>
            </a:r>
          </a:p>
          <a:p>
            <a:pPr marL="342900" indent="-342900">
              <a:buFont typeface="Arial" panose="020B0604020202020204" pitchFamily="34" charset="0"/>
              <a:buChar char="•"/>
            </a:pPr>
            <a:r>
              <a:rPr lang="en-GB" sz="2000" dirty="0"/>
              <a:t>Adafruit BME280 </a:t>
            </a:r>
          </a:p>
          <a:p>
            <a:pPr marL="342900" indent="-342900">
              <a:buFont typeface="Arial" panose="020B0604020202020204" pitchFamily="34" charset="0"/>
              <a:buChar char="•"/>
            </a:pPr>
            <a:r>
              <a:rPr lang="en-GB" sz="2000" dirty="0"/>
              <a:t>Capacitive Soil Moisture Sensor</a:t>
            </a:r>
          </a:p>
        </p:txBody>
      </p:sp>
      <p:sp>
        <p:nvSpPr>
          <p:cNvPr id="7" name="TextBox 6">
            <a:extLst>
              <a:ext uri="{FF2B5EF4-FFF2-40B4-BE49-F238E27FC236}">
                <a16:creationId xmlns:a16="http://schemas.microsoft.com/office/drawing/2014/main" id="{35FC669E-8F3D-4FB3-BD99-36C5A90E993C}"/>
              </a:ext>
            </a:extLst>
          </p:cNvPr>
          <p:cNvSpPr txBox="1"/>
          <p:nvPr/>
        </p:nvSpPr>
        <p:spPr>
          <a:xfrm>
            <a:off x="10462562" y="6306652"/>
            <a:ext cx="1662763" cy="276999"/>
          </a:xfrm>
          <a:prstGeom prst="rect">
            <a:avLst/>
          </a:prstGeom>
          <a:noFill/>
        </p:spPr>
        <p:txBody>
          <a:bodyPr wrap="none" rtlCol="0">
            <a:spAutoFit/>
          </a:bodyPr>
          <a:lstStyle/>
          <a:p>
            <a:r>
              <a:rPr lang="en-GB" sz="1200" dirty="0"/>
              <a:t>Prototype Sensor Nodes</a:t>
            </a:r>
          </a:p>
        </p:txBody>
      </p:sp>
    </p:spTree>
    <p:extLst>
      <p:ext uri="{BB962C8B-B14F-4D97-AF65-F5344CB8AC3E}">
        <p14:creationId xmlns:p14="http://schemas.microsoft.com/office/powerpoint/2010/main" val="1117886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F3CDCD3-6A23-4B51-9302-26C70595883F}"/>
              </a:ext>
            </a:extLst>
          </p:cNvPr>
          <p:cNvSpPr>
            <a:spLocks noGrp="1"/>
          </p:cNvSpPr>
          <p:nvPr>
            <p:ph type="title"/>
          </p:nvPr>
        </p:nvSpPr>
        <p:spPr>
          <a:xfrm>
            <a:off x="1019015" y="1093787"/>
            <a:ext cx="3059969" cy="4697413"/>
          </a:xfrm>
        </p:spPr>
        <p:txBody>
          <a:bodyPr>
            <a:normAutofit/>
          </a:bodyPr>
          <a:lstStyle/>
          <a:p>
            <a:r>
              <a:rPr lang="en-GB" sz="3100" dirty="0"/>
              <a:t>Issues of the prototype </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5CDC78-05A5-4CC2-9101-1E4504325B5D}"/>
              </a:ext>
            </a:extLst>
          </p:cNvPr>
          <p:cNvSpPr>
            <a:spLocks noGrp="1"/>
          </p:cNvSpPr>
          <p:nvPr>
            <p:ph idx="1"/>
          </p:nvPr>
        </p:nvSpPr>
        <p:spPr>
          <a:xfrm>
            <a:off x="5215467" y="1093788"/>
            <a:ext cx="5831944" cy="4697413"/>
          </a:xfrm>
        </p:spPr>
        <p:txBody>
          <a:bodyPr>
            <a:normAutofit lnSpcReduction="10000"/>
          </a:bodyPr>
          <a:lstStyle/>
          <a:p>
            <a:pPr marL="0" indent="0" algn="just">
              <a:buNone/>
            </a:pPr>
            <a:r>
              <a:rPr lang="en-GB" dirty="0">
                <a:effectLst/>
              </a:rPr>
              <a:t>When it came to running the preliminary tests, a number of issues occurred, primarily it was determined that the board lacked the processing capability needed to run the code.</a:t>
            </a:r>
          </a:p>
          <a:p>
            <a:pPr marL="0" indent="0" algn="just">
              <a:buNone/>
            </a:pPr>
            <a:r>
              <a:rPr lang="en-GB" dirty="0">
                <a:effectLst/>
              </a:rPr>
              <a:t>It was found in future research that soil moisture sensor measurement is of water volume not a percentage of water content.</a:t>
            </a:r>
          </a:p>
          <a:p>
            <a:pPr marL="0" indent="0" algn="just">
              <a:buNone/>
            </a:pPr>
            <a:r>
              <a:rPr lang="en-GB" dirty="0">
                <a:effectLst/>
              </a:rPr>
              <a:t>When discovering new ways of correctly monitoring moisture it was revealed that the Arduino lacks the necessary on board power.</a:t>
            </a:r>
            <a:endParaRPr lang="en-GB" dirty="0"/>
          </a:p>
        </p:txBody>
      </p:sp>
    </p:spTree>
    <p:extLst>
      <p:ext uri="{BB962C8B-B14F-4D97-AF65-F5344CB8AC3E}">
        <p14:creationId xmlns:p14="http://schemas.microsoft.com/office/powerpoint/2010/main" val="393206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F3CDCD3-6A23-4B51-9302-26C70595883F}"/>
              </a:ext>
            </a:extLst>
          </p:cNvPr>
          <p:cNvSpPr>
            <a:spLocks noGrp="1"/>
          </p:cNvSpPr>
          <p:nvPr>
            <p:ph type="title"/>
          </p:nvPr>
        </p:nvSpPr>
        <p:spPr>
          <a:xfrm>
            <a:off x="1019015" y="1093787"/>
            <a:ext cx="3059969" cy="4697413"/>
          </a:xfrm>
        </p:spPr>
        <p:txBody>
          <a:bodyPr>
            <a:normAutofit/>
          </a:bodyPr>
          <a:lstStyle/>
          <a:p>
            <a:r>
              <a:rPr lang="en-GB" sz="3100" dirty="0"/>
              <a:t>Refining the design</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5CDC78-05A5-4CC2-9101-1E4504325B5D}"/>
              </a:ext>
            </a:extLst>
          </p:cNvPr>
          <p:cNvSpPr>
            <a:spLocks noGrp="1"/>
          </p:cNvSpPr>
          <p:nvPr>
            <p:ph idx="1"/>
          </p:nvPr>
        </p:nvSpPr>
        <p:spPr>
          <a:xfrm>
            <a:off x="5215467" y="1093788"/>
            <a:ext cx="5831944" cy="3488970"/>
          </a:xfrm>
        </p:spPr>
        <p:txBody>
          <a:bodyPr>
            <a:normAutofit fontScale="77500" lnSpcReduction="20000"/>
          </a:bodyPr>
          <a:lstStyle/>
          <a:p>
            <a:pPr marL="0" indent="0" algn="just">
              <a:lnSpc>
                <a:spcPct val="110000"/>
              </a:lnSpc>
              <a:buNone/>
            </a:pPr>
            <a:r>
              <a:rPr lang="en-GB" dirty="0"/>
              <a:t>After the failed build of the sensor node prototype, the design had to begin again with finding a compact platform that would be capable of the processing capability and power needed for sensor break boards. </a:t>
            </a:r>
          </a:p>
          <a:p>
            <a:pPr marL="0" indent="0" algn="just">
              <a:lnSpc>
                <a:spcPct val="110000"/>
              </a:lnSpc>
              <a:buNone/>
            </a:pPr>
            <a:r>
              <a:rPr lang="en-GB" dirty="0"/>
              <a:t>The Raspberry Pi platform was chosen as a replacement, unlike the Arduino being a microcontroller the Raspberry Pi is a single board computer meaning it can perform the tasks associated with a computer be it in a limited capacity. </a:t>
            </a:r>
          </a:p>
          <a:p>
            <a:pPr marL="0" indent="0" algn="just">
              <a:lnSpc>
                <a:spcPct val="110000"/>
              </a:lnSpc>
              <a:buNone/>
            </a:pPr>
            <a:r>
              <a:rPr lang="en-GB" dirty="0"/>
              <a:t>The Raspberry Pi small factor board called Zero also has the power output requirements and a platform of communication using the IEEE 802.11 standard.</a:t>
            </a:r>
          </a:p>
          <a:p>
            <a:pPr marL="0" indent="0">
              <a:lnSpc>
                <a:spcPct val="110000"/>
              </a:lnSpc>
              <a:buNone/>
            </a:pPr>
            <a:endParaRPr lang="en-GB" dirty="0"/>
          </a:p>
        </p:txBody>
      </p:sp>
      <p:pic>
        <p:nvPicPr>
          <p:cNvPr id="4" name="Picture 3">
            <a:extLst>
              <a:ext uri="{FF2B5EF4-FFF2-40B4-BE49-F238E27FC236}">
                <a16:creationId xmlns:a16="http://schemas.microsoft.com/office/drawing/2014/main" id="{3FD9115E-6CC3-4B88-BDD2-6F449F8FB3C2}"/>
              </a:ext>
            </a:extLst>
          </p:cNvPr>
          <p:cNvPicPr>
            <a:picLocks noChangeAspect="1"/>
          </p:cNvPicPr>
          <p:nvPr/>
        </p:nvPicPr>
        <p:blipFill>
          <a:blip r:embed="rId3"/>
          <a:stretch>
            <a:fillRect/>
          </a:stretch>
        </p:blipFill>
        <p:spPr>
          <a:xfrm>
            <a:off x="8875058" y="4325076"/>
            <a:ext cx="3007379" cy="2264636"/>
          </a:xfrm>
          <a:prstGeom prst="rect">
            <a:avLst/>
          </a:prstGeom>
        </p:spPr>
      </p:pic>
      <p:sp>
        <p:nvSpPr>
          <p:cNvPr id="5" name="TextBox 4">
            <a:extLst>
              <a:ext uri="{FF2B5EF4-FFF2-40B4-BE49-F238E27FC236}">
                <a16:creationId xmlns:a16="http://schemas.microsoft.com/office/drawing/2014/main" id="{2E559301-65B9-4266-83F4-7849204FD624}"/>
              </a:ext>
            </a:extLst>
          </p:cNvPr>
          <p:cNvSpPr txBox="1"/>
          <p:nvPr/>
        </p:nvSpPr>
        <p:spPr>
          <a:xfrm>
            <a:off x="10172812" y="6535821"/>
            <a:ext cx="1749197" cy="276999"/>
          </a:xfrm>
          <a:prstGeom prst="rect">
            <a:avLst/>
          </a:prstGeom>
          <a:noFill/>
        </p:spPr>
        <p:txBody>
          <a:bodyPr wrap="none" rtlCol="0">
            <a:spAutoFit/>
          </a:bodyPr>
          <a:lstStyle/>
          <a:p>
            <a:r>
              <a:rPr lang="en-GB" sz="1200" dirty="0"/>
              <a:t>Sensor Node Components</a:t>
            </a:r>
          </a:p>
        </p:txBody>
      </p:sp>
    </p:spTree>
    <p:extLst>
      <p:ext uri="{BB962C8B-B14F-4D97-AF65-F5344CB8AC3E}">
        <p14:creationId xmlns:p14="http://schemas.microsoft.com/office/powerpoint/2010/main" val="37153753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F3CDCD3-6A23-4B51-9302-26C70595883F}"/>
              </a:ext>
            </a:extLst>
          </p:cNvPr>
          <p:cNvSpPr>
            <a:spLocks noGrp="1"/>
          </p:cNvSpPr>
          <p:nvPr>
            <p:ph type="title"/>
          </p:nvPr>
        </p:nvSpPr>
        <p:spPr>
          <a:xfrm>
            <a:off x="1019015" y="1093787"/>
            <a:ext cx="3059969" cy="4697413"/>
          </a:xfrm>
        </p:spPr>
        <p:txBody>
          <a:bodyPr>
            <a:normAutofit/>
          </a:bodyPr>
          <a:lstStyle/>
          <a:p>
            <a:r>
              <a:rPr lang="en-GB" sz="3100" dirty="0"/>
              <a:t>Refining the design</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5CDC78-05A5-4CC2-9101-1E4504325B5D}"/>
              </a:ext>
            </a:extLst>
          </p:cNvPr>
          <p:cNvSpPr>
            <a:spLocks noGrp="1"/>
          </p:cNvSpPr>
          <p:nvPr>
            <p:ph idx="1"/>
          </p:nvPr>
        </p:nvSpPr>
        <p:spPr>
          <a:xfrm>
            <a:off x="4959885" y="998537"/>
            <a:ext cx="6824041" cy="4946651"/>
          </a:xfrm>
        </p:spPr>
        <p:txBody>
          <a:bodyPr>
            <a:normAutofit/>
          </a:bodyPr>
          <a:lstStyle/>
          <a:p>
            <a:pPr marL="0" indent="0">
              <a:lnSpc>
                <a:spcPct val="110000"/>
              </a:lnSpc>
              <a:buNone/>
            </a:pPr>
            <a:r>
              <a:rPr lang="en-US" dirty="0"/>
              <a:t>As this system needed a point of comparison for the other sensor nodes it was determined that the best option was to develop a baseline sensor. This sensor has to be located central to the other sensors to provide monitoring of as much of the environment as possible.</a:t>
            </a:r>
          </a:p>
          <a:p>
            <a:pPr marL="0" indent="0">
              <a:lnSpc>
                <a:spcPct val="110000"/>
              </a:lnSpc>
              <a:buNone/>
            </a:pPr>
            <a:r>
              <a:rPr lang="en-US" dirty="0"/>
              <a:t>Installed on the this node is;</a:t>
            </a:r>
          </a:p>
          <a:p>
            <a:pPr lvl="1">
              <a:lnSpc>
                <a:spcPct val="110000"/>
              </a:lnSpc>
            </a:pPr>
            <a:r>
              <a:rPr lang="en-US" dirty="0"/>
              <a:t>Adafruit BME280 </a:t>
            </a:r>
          </a:p>
          <a:p>
            <a:pPr lvl="1">
              <a:lnSpc>
                <a:spcPct val="110000"/>
              </a:lnSpc>
            </a:pPr>
            <a:r>
              <a:rPr lang="en-US" dirty="0"/>
              <a:t>Adafruit SGP30</a:t>
            </a:r>
          </a:p>
          <a:p>
            <a:pPr lvl="1">
              <a:lnSpc>
                <a:spcPct val="110000"/>
              </a:lnSpc>
            </a:pPr>
            <a:r>
              <a:rPr lang="en-US" dirty="0"/>
              <a:t>Adafruit VEML 6070  </a:t>
            </a:r>
            <a:endParaRPr lang="en-GB" dirty="0"/>
          </a:p>
          <a:p>
            <a:pPr marL="0" indent="0">
              <a:lnSpc>
                <a:spcPct val="110000"/>
              </a:lnSpc>
              <a:buNone/>
            </a:pPr>
            <a:endParaRPr lang="en-GB" dirty="0"/>
          </a:p>
        </p:txBody>
      </p:sp>
      <p:pic>
        <p:nvPicPr>
          <p:cNvPr id="5" name="Picture 4" descr="A circuit board&#10;&#10;Description automatically generated">
            <a:extLst>
              <a:ext uri="{FF2B5EF4-FFF2-40B4-BE49-F238E27FC236}">
                <a16:creationId xmlns:a16="http://schemas.microsoft.com/office/drawing/2014/main" id="{45D0FA92-0279-4487-A16A-74D3A0FECC50}"/>
              </a:ext>
            </a:extLst>
          </p:cNvPr>
          <p:cNvPicPr>
            <a:picLocks noChangeAspect="1"/>
          </p:cNvPicPr>
          <p:nvPr/>
        </p:nvPicPr>
        <p:blipFill rotWithShape="1">
          <a:blip r:embed="rId3"/>
          <a:srcRect l="15768" t="14093" r="12930" b="16568"/>
          <a:stretch/>
        </p:blipFill>
        <p:spPr>
          <a:xfrm>
            <a:off x="8681421" y="4101458"/>
            <a:ext cx="3286742" cy="2397181"/>
          </a:xfrm>
          <a:prstGeom prst="rect">
            <a:avLst/>
          </a:prstGeom>
        </p:spPr>
      </p:pic>
      <p:sp>
        <p:nvSpPr>
          <p:cNvPr id="6" name="TextBox 5">
            <a:extLst>
              <a:ext uri="{FF2B5EF4-FFF2-40B4-BE49-F238E27FC236}">
                <a16:creationId xmlns:a16="http://schemas.microsoft.com/office/drawing/2014/main" id="{FB4E9FF2-0FED-4D6B-93B5-8FB383CE9DD8}"/>
              </a:ext>
            </a:extLst>
          </p:cNvPr>
          <p:cNvSpPr txBox="1"/>
          <p:nvPr/>
        </p:nvSpPr>
        <p:spPr>
          <a:xfrm>
            <a:off x="10546698" y="6424129"/>
            <a:ext cx="1511952" cy="276999"/>
          </a:xfrm>
          <a:prstGeom prst="rect">
            <a:avLst/>
          </a:prstGeom>
          <a:noFill/>
        </p:spPr>
        <p:txBody>
          <a:bodyPr wrap="none" rtlCol="0">
            <a:spAutoFit/>
          </a:bodyPr>
          <a:lstStyle/>
          <a:p>
            <a:r>
              <a:rPr lang="en-GB" sz="1200" dirty="0"/>
              <a:t>Baseline Sensor Node</a:t>
            </a:r>
            <a:endParaRPr lang="en-GB" dirty="0"/>
          </a:p>
        </p:txBody>
      </p:sp>
    </p:spTree>
    <p:extLst>
      <p:ext uri="{BB962C8B-B14F-4D97-AF65-F5344CB8AC3E}">
        <p14:creationId xmlns:p14="http://schemas.microsoft.com/office/powerpoint/2010/main" val="13195388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F3CDCD3-6A23-4B51-9302-26C70595883F}"/>
              </a:ext>
            </a:extLst>
          </p:cNvPr>
          <p:cNvSpPr>
            <a:spLocks noGrp="1"/>
          </p:cNvSpPr>
          <p:nvPr>
            <p:ph type="title"/>
          </p:nvPr>
        </p:nvSpPr>
        <p:spPr>
          <a:xfrm>
            <a:off x="1019015" y="1093787"/>
            <a:ext cx="3059969" cy="4697413"/>
          </a:xfrm>
        </p:spPr>
        <p:txBody>
          <a:bodyPr>
            <a:normAutofit/>
          </a:bodyPr>
          <a:lstStyle/>
          <a:p>
            <a:r>
              <a:rPr lang="en-GB" sz="3100" dirty="0"/>
              <a:t>Refining the design</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5CDC78-05A5-4CC2-9101-1E4504325B5D}"/>
              </a:ext>
            </a:extLst>
          </p:cNvPr>
          <p:cNvSpPr>
            <a:spLocks noGrp="1"/>
          </p:cNvSpPr>
          <p:nvPr>
            <p:ph idx="1"/>
          </p:nvPr>
        </p:nvSpPr>
        <p:spPr>
          <a:xfrm>
            <a:off x="4959885" y="998537"/>
            <a:ext cx="6824041" cy="4248151"/>
          </a:xfrm>
        </p:spPr>
        <p:txBody>
          <a:bodyPr>
            <a:normAutofit/>
          </a:bodyPr>
          <a:lstStyle/>
          <a:p>
            <a:pPr marL="0" indent="0">
              <a:lnSpc>
                <a:spcPct val="110000"/>
              </a:lnSpc>
              <a:buNone/>
            </a:pPr>
            <a:r>
              <a:rPr lang="en-US" dirty="0"/>
              <a:t>For the network Hub following with the Raspberry Pi platform the </a:t>
            </a:r>
            <a:r>
              <a:rPr lang="en-GB" dirty="0"/>
              <a:t>Raspberry Pi 3B+ was chosen, this was due to increased performance over it smaller variant the Zero and its open format utilising the Linux Operating System Raspbian.</a:t>
            </a:r>
          </a:p>
          <a:p>
            <a:pPr marL="0" indent="0">
              <a:lnSpc>
                <a:spcPct val="110000"/>
              </a:lnSpc>
              <a:buNone/>
            </a:pPr>
            <a:r>
              <a:rPr lang="en-GB" dirty="0"/>
              <a:t>The hub provides a number of feature;</a:t>
            </a:r>
          </a:p>
          <a:p>
            <a:pPr lvl="1">
              <a:lnSpc>
                <a:spcPct val="110000"/>
              </a:lnSpc>
            </a:pPr>
            <a:r>
              <a:rPr lang="en-GB" dirty="0"/>
              <a:t>Access Point</a:t>
            </a:r>
          </a:p>
          <a:p>
            <a:pPr lvl="1">
              <a:lnSpc>
                <a:spcPct val="110000"/>
              </a:lnSpc>
            </a:pPr>
            <a:r>
              <a:rPr lang="en-GB" dirty="0"/>
              <a:t>FTP server</a:t>
            </a:r>
          </a:p>
          <a:p>
            <a:pPr lvl="1">
              <a:lnSpc>
                <a:spcPct val="110000"/>
              </a:lnSpc>
            </a:pPr>
            <a:r>
              <a:rPr lang="en-GB" dirty="0"/>
              <a:t>Wireless Security  </a:t>
            </a:r>
            <a:endParaRPr lang="en-US" dirty="0"/>
          </a:p>
          <a:p>
            <a:pPr>
              <a:lnSpc>
                <a:spcPct val="110000"/>
              </a:lnSpc>
            </a:pPr>
            <a:endParaRPr lang="en-GB" dirty="0"/>
          </a:p>
          <a:p>
            <a:pPr marL="0" indent="0">
              <a:lnSpc>
                <a:spcPct val="110000"/>
              </a:lnSpc>
              <a:buNone/>
            </a:pPr>
            <a:endParaRPr lang="en-GB" dirty="0"/>
          </a:p>
        </p:txBody>
      </p:sp>
      <p:pic>
        <p:nvPicPr>
          <p:cNvPr id="5" name="Picture 4" descr="A picture containing sitting, monitor, table, computer&#10;&#10;Description automatically generated">
            <a:extLst>
              <a:ext uri="{FF2B5EF4-FFF2-40B4-BE49-F238E27FC236}">
                <a16:creationId xmlns:a16="http://schemas.microsoft.com/office/drawing/2014/main" id="{4B23C965-10C5-4F51-8AC2-CA83782A1EE8}"/>
              </a:ext>
            </a:extLst>
          </p:cNvPr>
          <p:cNvPicPr>
            <a:picLocks noChangeAspect="1"/>
          </p:cNvPicPr>
          <p:nvPr/>
        </p:nvPicPr>
        <p:blipFill>
          <a:blip r:embed="rId3"/>
          <a:stretch>
            <a:fillRect/>
          </a:stretch>
        </p:blipFill>
        <p:spPr>
          <a:xfrm>
            <a:off x="8096196" y="3644132"/>
            <a:ext cx="3870064" cy="2902548"/>
          </a:xfrm>
          <a:prstGeom prst="rect">
            <a:avLst/>
          </a:prstGeom>
        </p:spPr>
      </p:pic>
      <p:sp>
        <p:nvSpPr>
          <p:cNvPr id="6" name="TextBox 5">
            <a:extLst>
              <a:ext uri="{FF2B5EF4-FFF2-40B4-BE49-F238E27FC236}">
                <a16:creationId xmlns:a16="http://schemas.microsoft.com/office/drawing/2014/main" id="{3FF0F628-D6AF-4DA1-AA72-A4152B6DC9A0}"/>
              </a:ext>
            </a:extLst>
          </p:cNvPr>
          <p:cNvSpPr txBox="1"/>
          <p:nvPr/>
        </p:nvSpPr>
        <p:spPr>
          <a:xfrm>
            <a:off x="10427623" y="6505003"/>
            <a:ext cx="1565365" cy="276999"/>
          </a:xfrm>
          <a:prstGeom prst="rect">
            <a:avLst/>
          </a:prstGeom>
          <a:noFill/>
        </p:spPr>
        <p:txBody>
          <a:bodyPr wrap="none" rtlCol="0">
            <a:spAutoFit/>
          </a:bodyPr>
          <a:lstStyle/>
          <a:p>
            <a:r>
              <a:rPr lang="en-GB" sz="1200" dirty="0"/>
              <a:t>Sensor Hub/ Gateway</a:t>
            </a:r>
            <a:endParaRPr lang="en-GB" dirty="0"/>
          </a:p>
        </p:txBody>
      </p:sp>
    </p:spTree>
    <p:extLst>
      <p:ext uri="{BB962C8B-B14F-4D97-AF65-F5344CB8AC3E}">
        <p14:creationId xmlns:p14="http://schemas.microsoft.com/office/powerpoint/2010/main" val="9064361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078E379-D5F3-4344-9DD8-75D1329AAE79}"/>
              </a:ext>
            </a:extLst>
          </p:cNvPr>
          <p:cNvSpPr>
            <a:spLocks noGrp="1"/>
          </p:cNvSpPr>
          <p:nvPr>
            <p:ph type="title"/>
          </p:nvPr>
        </p:nvSpPr>
        <p:spPr>
          <a:xfrm>
            <a:off x="1019015" y="1093787"/>
            <a:ext cx="3059969" cy="4697413"/>
          </a:xfrm>
        </p:spPr>
        <p:txBody>
          <a:bodyPr>
            <a:normAutofit/>
          </a:bodyPr>
          <a:lstStyle/>
          <a:p>
            <a:r>
              <a:rPr lang="en-GB" dirty="0"/>
              <a:t>Finalising the System</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0BE58D-652E-4F85-A22C-C825478E326F}"/>
              </a:ext>
            </a:extLst>
          </p:cNvPr>
          <p:cNvPicPr>
            <a:picLocks noChangeAspect="1"/>
          </p:cNvPicPr>
          <p:nvPr/>
        </p:nvPicPr>
        <p:blipFill>
          <a:blip r:embed="rId3"/>
          <a:stretch>
            <a:fillRect/>
          </a:stretch>
        </p:blipFill>
        <p:spPr>
          <a:xfrm>
            <a:off x="4874162" y="241392"/>
            <a:ext cx="4872266" cy="3411416"/>
          </a:xfrm>
          <a:prstGeom prst="rect">
            <a:avLst/>
          </a:prstGeom>
        </p:spPr>
      </p:pic>
      <p:pic>
        <p:nvPicPr>
          <p:cNvPr id="5" name="Picture 4">
            <a:extLst>
              <a:ext uri="{FF2B5EF4-FFF2-40B4-BE49-F238E27FC236}">
                <a16:creationId xmlns:a16="http://schemas.microsoft.com/office/drawing/2014/main" id="{1A564A14-18B8-4855-A78D-43B64356D335}"/>
              </a:ext>
            </a:extLst>
          </p:cNvPr>
          <p:cNvPicPr>
            <a:picLocks noChangeAspect="1"/>
          </p:cNvPicPr>
          <p:nvPr/>
        </p:nvPicPr>
        <p:blipFill>
          <a:blip r:embed="rId4"/>
          <a:stretch>
            <a:fillRect/>
          </a:stretch>
        </p:blipFill>
        <p:spPr>
          <a:xfrm>
            <a:off x="8554581" y="3860631"/>
            <a:ext cx="3493311" cy="2621507"/>
          </a:xfrm>
          <a:prstGeom prst="rect">
            <a:avLst/>
          </a:prstGeom>
        </p:spPr>
      </p:pic>
      <p:pic>
        <p:nvPicPr>
          <p:cNvPr id="6" name="Picture 5">
            <a:extLst>
              <a:ext uri="{FF2B5EF4-FFF2-40B4-BE49-F238E27FC236}">
                <a16:creationId xmlns:a16="http://schemas.microsoft.com/office/drawing/2014/main" id="{FD632970-94F1-404C-84D8-8B6FD1A07ABF}"/>
              </a:ext>
            </a:extLst>
          </p:cNvPr>
          <p:cNvPicPr>
            <a:picLocks noChangeAspect="1"/>
          </p:cNvPicPr>
          <p:nvPr/>
        </p:nvPicPr>
        <p:blipFill>
          <a:blip r:embed="rId5"/>
          <a:stretch>
            <a:fillRect/>
          </a:stretch>
        </p:blipFill>
        <p:spPr>
          <a:xfrm>
            <a:off x="5014022" y="3894200"/>
            <a:ext cx="1944793" cy="2597121"/>
          </a:xfrm>
          <a:prstGeom prst="rect">
            <a:avLst/>
          </a:prstGeom>
        </p:spPr>
      </p:pic>
      <p:sp>
        <p:nvSpPr>
          <p:cNvPr id="7" name="TextBox 6">
            <a:extLst>
              <a:ext uri="{FF2B5EF4-FFF2-40B4-BE49-F238E27FC236}">
                <a16:creationId xmlns:a16="http://schemas.microsoft.com/office/drawing/2014/main" id="{A08C17D9-7464-45F9-ACB7-1E4420DF7BE1}"/>
              </a:ext>
            </a:extLst>
          </p:cNvPr>
          <p:cNvSpPr txBox="1"/>
          <p:nvPr/>
        </p:nvSpPr>
        <p:spPr>
          <a:xfrm>
            <a:off x="9746428" y="3211660"/>
            <a:ext cx="1746656" cy="461665"/>
          </a:xfrm>
          <a:prstGeom prst="rect">
            <a:avLst/>
          </a:prstGeom>
          <a:noFill/>
        </p:spPr>
        <p:txBody>
          <a:bodyPr wrap="square" rtlCol="0">
            <a:spAutoFit/>
          </a:bodyPr>
          <a:lstStyle/>
          <a:p>
            <a:r>
              <a:rPr lang="en-GB" sz="1200" dirty="0"/>
              <a:t>Design Topology for the Wireless Sensor Network</a:t>
            </a:r>
          </a:p>
        </p:txBody>
      </p:sp>
      <p:sp>
        <p:nvSpPr>
          <p:cNvPr id="9" name="TextBox 8">
            <a:extLst>
              <a:ext uri="{FF2B5EF4-FFF2-40B4-BE49-F238E27FC236}">
                <a16:creationId xmlns:a16="http://schemas.microsoft.com/office/drawing/2014/main" id="{BA8CA683-3C2A-473B-B07A-E4C59112A5D6}"/>
              </a:ext>
            </a:extLst>
          </p:cNvPr>
          <p:cNvSpPr txBox="1"/>
          <p:nvPr/>
        </p:nvSpPr>
        <p:spPr>
          <a:xfrm>
            <a:off x="5186264" y="6452760"/>
            <a:ext cx="1819472" cy="276999"/>
          </a:xfrm>
          <a:prstGeom prst="rect">
            <a:avLst/>
          </a:prstGeom>
          <a:noFill/>
        </p:spPr>
        <p:txBody>
          <a:bodyPr wrap="none" rtlCol="0">
            <a:spAutoFit/>
          </a:bodyPr>
          <a:lstStyle/>
          <a:p>
            <a:r>
              <a:rPr lang="en-GB" sz="1200" dirty="0"/>
              <a:t>Example of installed Node</a:t>
            </a:r>
            <a:endParaRPr lang="en-GB" dirty="0"/>
          </a:p>
        </p:txBody>
      </p:sp>
      <p:sp>
        <p:nvSpPr>
          <p:cNvPr id="38" name="TextBox 37">
            <a:extLst>
              <a:ext uri="{FF2B5EF4-FFF2-40B4-BE49-F238E27FC236}">
                <a16:creationId xmlns:a16="http://schemas.microsoft.com/office/drawing/2014/main" id="{229BAFBE-7BED-4866-993F-31FC7AB338C3}"/>
              </a:ext>
            </a:extLst>
          </p:cNvPr>
          <p:cNvSpPr txBox="1"/>
          <p:nvPr/>
        </p:nvSpPr>
        <p:spPr>
          <a:xfrm>
            <a:off x="10467891" y="6458557"/>
            <a:ext cx="1652055" cy="276999"/>
          </a:xfrm>
          <a:prstGeom prst="rect">
            <a:avLst/>
          </a:prstGeom>
          <a:noFill/>
        </p:spPr>
        <p:txBody>
          <a:bodyPr wrap="none" rtlCol="0">
            <a:spAutoFit/>
          </a:bodyPr>
          <a:lstStyle/>
          <a:p>
            <a:r>
              <a:rPr lang="en-GB" sz="1200" dirty="0"/>
              <a:t>Ready to Deploy Nodes</a:t>
            </a:r>
          </a:p>
        </p:txBody>
      </p:sp>
    </p:spTree>
    <p:extLst>
      <p:ext uri="{BB962C8B-B14F-4D97-AF65-F5344CB8AC3E}">
        <p14:creationId xmlns:p14="http://schemas.microsoft.com/office/powerpoint/2010/main" val="4173225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8"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9"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0"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5"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67F4F5EB-67C6-4F49-9EF0-0855786F572D}"/>
              </a:ext>
            </a:extLst>
          </p:cNvPr>
          <p:cNvSpPr>
            <a:spLocks noGrp="1"/>
          </p:cNvSpPr>
          <p:nvPr>
            <p:ph type="title"/>
          </p:nvPr>
        </p:nvSpPr>
        <p:spPr>
          <a:xfrm>
            <a:off x="1019015" y="1093787"/>
            <a:ext cx="3059969" cy="4697413"/>
          </a:xfrm>
        </p:spPr>
        <p:txBody>
          <a:bodyPr>
            <a:normAutofit/>
          </a:bodyPr>
          <a:lstStyle/>
          <a:p>
            <a:r>
              <a:rPr lang="en-GB" dirty="0"/>
              <a:t>Testing </a:t>
            </a:r>
          </a:p>
        </p:txBody>
      </p:sp>
      <p:sp useBgFill="1">
        <p:nvSpPr>
          <p:cNvPr id="46"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FCB56C4-7351-440E-AF0D-C500A9A36FC8}"/>
              </a:ext>
            </a:extLst>
          </p:cNvPr>
          <p:cNvPicPr>
            <a:picLocks noChangeAspect="1"/>
          </p:cNvPicPr>
          <p:nvPr/>
        </p:nvPicPr>
        <p:blipFill>
          <a:blip r:embed="rId3"/>
          <a:stretch>
            <a:fillRect/>
          </a:stretch>
        </p:blipFill>
        <p:spPr>
          <a:xfrm>
            <a:off x="4834216" y="3995079"/>
            <a:ext cx="2791522" cy="2093642"/>
          </a:xfrm>
          <a:prstGeom prst="rect">
            <a:avLst/>
          </a:prstGeom>
        </p:spPr>
      </p:pic>
      <p:pic>
        <p:nvPicPr>
          <p:cNvPr id="4" name="Picture 3">
            <a:extLst>
              <a:ext uri="{FF2B5EF4-FFF2-40B4-BE49-F238E27FC236}">
                <a16:creationId xmlns:a16="http://schemas.microsoft.com/office/drawing/2014/main" id="{0CDF1F26-143B-4EED-9AD8-37F35AAE522C}"/>
              </a:ext>
            </a:extLst>
          </p:cNvPr>
          <p:cNvPicPr>
            <a:picLocks noChangeAspect="1"/>
          </p:cNvPicPr>
          <p:nvPr/>
        </p:nvPicPr>
        <p:blipFill>
          <a:blip r:embed="rId4"/>
          <a:stretch>
            <a:fillRect/>
          </a:stretch>
        </p:blipFill>
        <p:spPr>
          <a:xfrm>
            <a:off x="7951175" y="3549650"/>
            <a:ext cx="4107475" cy="3073924"/>
          </a:xfrm>
          <a:prstGeom prst="rect">
            <a:avLst/>
          </a:prstGeom>
        </p:spPr>
      </p:pic>
      <p:sp>
        <p:nvSpPr>
          <p:cNvPr id="5" name="TextBox 4">
            <a:extLst>
              <a:ext uri="{FF2B5EF4-FFF2-40B4-BE49-F238E27FC236}">
                <a16:creationId xmlns:a16="http://schemas.microsoft.com/office/drawing/2014/main" id="{A59B9176-004F-4CF1-81E3-35B21B68D826}"/>
              </a:ext>
            </a:extLst>
          </p:cNvPr>
          <p:cNvSpPr txBox="1"/>
          <p:nvPr/>
        </p:nvSpPr>
        <p:spPr>
          <a:xfrm>
            <a:off x="10752577" y="6571477"/>
            <a:ext cx="1372748" cy="276999"/>
          </a:xfrm>
          <a:prstGeom prst="rect">
            <a:avLst/>
          </a:prstGeom>
          <a:noFill/>
        </p:spPr>
        <p:txBody>
          <a:bodyPr wrap="none" rtlCol="0">
            <a:spAutoFit/>
          </a:bodyPr>
          <a:lstStyle/>
          <a:p>
            <a:r>
              <a:rPr lang="en-GB" sz="1200" dirty="0"/>
              <a:t>In Lab Test of WSN</a:t>
            </a:r>
          </a:p>
        </p:txBody>
      </p:sp>
      <p:sp>
        <p:nvSpPr>
          <p:cNvPr id="6" name="TextBox 5">
            <a:extLst>
              <a:ext uri="{FF2B5EF4-FFF2-40B4-BE49-F238E27FC236}">
                <a16:creationId xmlns:a16="http://schemas.microsoft.com/office/drawing/2014/main" id="{94FEA243-FAB5-435F-A97B-481A0B112779}"/>
              </a:ext>
            </a:extLst>
          </p:cNvPr>
          <p:cNvSpPr txBox="1"/>
          <p:nvPr/>
        </p:nvSpPr>
        <p:spPr>
          <a:xfrm>
            <a:off x="5803754" y="6030840"/>
            <a:ext cx="1953292" cy="276999"/>
          </a:xfrm>
          <a:prstGeom prst="rect">
            <a:avLst/>
          </a:prstGeom>
          <a:noFill/>
        </p:spPr>
        <p:txBody>
          <a:bodyPr wrap="none" rtlCol="0">
            <a:spAutoFit/>
          </a:bodyPr>
          <a:lstStyle/>
          <a:p>
            <a:r>
              <a:rPr lang="en-GB" sz="1200" dirty="0"/>
              <a:t>Moisture Sensor Test Location</a:t>
            </a:r>
          </a:p>
        </p:txBody>
      </p:sp>
      <p:sp>
        <p:nvSpPr>
          <p:cNvPr id="7" name="TextBox 6">
            <a:extLst>
              <a:ext uri="{FF2B5EF4-FFF2-40B4-BE49-F238E27FC236}">
                <a16:creationId xmlns:a16="http://schemas.microsoft.com/office/drawing/2014/main" id="{6344E120-52E3-445E-81C8-C6892291543F}"/>
              </a:ext>
            </a:extLst>
          </p:cNvPr>
          <p:cNvSpPr txBox="1"/>
          <p:nvPr/>
        </p:nvSpPr>
        <p:spPr>
          <a:xfrm>
            <a:off x="4874162" y="777444"/>
            <a:ext cx="6965414" cy="2585323"/>
          </a:xfrm>
          <a:prstGeom prst="rect">
            <a:avLst/>
          </a:prstGeom>
          <a:noFill/>
        </p:spPr>
        <p:txBody>
          <a:bodyPr wrap="square" rtlCol="0">
            <a:spAutoFit/>
          </a:bodyPr>
          <a:lstStyle/>
          <a:p>
            <a:pPr algn="just"/>
            <a:r>
              <a:rPr lang="en-GB" dirty="0"/>
              <a:t>When it came to the final testing of the network it was determined that three criteria needed to be met to determine a successful system. To collect the relative data so that it could be examined to the criteria, two experiments were determined necessary. </a:t>
            </a:r>
          </a:p>
          <a:p>
            <a:pPr algn="just"/>
            <a:endParaRPr lang="en-GB" dirty="0"/>
          </a:p>
          <a:p>
            <a:pPr algn="just"/>
            <a:r>
              <a:rPr lang="en-GB" dirty="0"/>
              <a:t>For this the system was implemented in two locations a small scale version was implemented in a structure that uses a timber frame roof and the entire network was implemented within a laboratory room. Each were used for different testing parameters of a wireless sensor network.</a:t>
            </a:r>
          </a:p>
        </p:txBody>
      </p:sp>
    </p:spTree>
    <p:extLst>
      <p:ext uri="{BB962C8B-B14F-4D97-AF65-F5344CB8AC3E}">
        <p14:creationId xmlns:p14="http://schemas.microsoft.com/office/powerpoint/2010/main" val="3262874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4"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5"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6"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7"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7"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8"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0"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2"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3"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2" name="Group 11">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5"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6"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p:nvSpPr>
          <p:cNvPr id="51" name="Rectangle 50">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54"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5"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1"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A10A7BF2-7CEF-46E3-9541-6BD2F9A3B69E}"/>
              </a:ext>
            </a:extLst>
          </p:cNvPr>
          <p:cNvSpPr>
            <a:spLocks noGrp="1"/>
          </p:cNvSpPr>
          <p:nvPr>
            <p:ph type="title"/>
          </p:nvPr>
        </p:nvSpPr>
        <p:spPr>
          <a:xfrm>
            <a:off x="1019015" y="1093787"/>
            <a:ext cx="3059969" cy="4697413"/>
          </a:xfrm>
        </p:spPr>
        <p:txBody>
          <a:bodyPr vert="horz" lIns="91440" tIns="45720" rIns="91440" bIns="45720" rtlCol="0" anchor="ctr">
            <a:normAutofit/>
          </a:bodyPr>
          <a:lstStyle/>
          <a:p>
            <a:r>
              <a:rPr lang="en-US" dirty="0"/>
              <a:t>results</a:t>
            </a:r>
          </a:p>
        </p:txBody>
      </p:sp>
      <p:sp useBgFill="1">
        <p:nvSpPr>
          <p:cNvPr id="82"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3321F0-B9FB-4005-9CB3-CC5C2CCC5723}"/>
              </a:ext>
            </a:extLst>
          </p:cNvPr>
          <p:cNvSpPr>
            <a:spLocks noGrp="1"/>
          </p:cNvSpPr>
          <p:nvPr>
            <p:ph sz="half" idx="1"/>
          </p:nvPr>
        </p:nvSpPr>
        <p:spPr>
          <a:xfrm>
            <a:off x="5215467" y="912813"/>
            <a:ext cx="5542180" cy="3108325"/>
          </a:xfrm>
        </p:spPr>
        <p:txBody>
          <a:bodyPr vert="horz" lIns="91440" tIns="45720" rIns="91440" bIns="45720" rtlCol="0">
            <a:normAutofit fontScale="77500" lnSpcReduction="20000"/>
          </a:bodyPr>
          <a:lstStyle/>
          <a:p>
            <a:pPr marL="0" indent="0" algn="just">
              <a:lnSpc>
                <a:spcPct val="110000"/>
              </a:lnSpc>
              <a:spcBef>
                <a:spcPts val="0"/>
              </a:spcBef>
              <a:buNone/>
              <a:defRPr/>
            </a:pPr>
            <a:r>
              <a:rPr lang="en-GB" dirty="0"/>
              <a:t>For the initial test a Python script names Connection Test (see Appendices) was initialised on the network hub, its purpose was to send a packet to each of the node in sequence and wait for a reply, if successful the program will display that the sensor is online if the connection is unsuccessful or times out the program will show it being offline. At the time the experiment was done it can be seen that every node connection to the hub was successful, this is an example of a perfect result though the author is aware and acceptable if a minor number of nodes are offline. </a:t>
            </a:r>
          </a:p>
        </p:txBody>
      </p:sp>
      <p:pic>
        <p:nvPicPr>
          <p:cNvPr id="6" name="Picture 5">
            <a:extLst>
              <a:ext uri="{FF2B5EF4-FFF2-40B4-BE49-F238E27FC236}">
                <a16:creationId xmlns:a16="http://schemas.microsoft.com/office/drawing/2014/main" id="{96293502-8412-487B-970A-E4AB72823057}"/>
              </a:ext>
            </a:extLst>
          </p:cNvPr>
          <p:cNvPicPr>
            <a:picLocks noChangeAspect="1"/>
          </p:cNvPicPr>
          <p:nvPr/>
        </p:nvPicPr>
        <p:blipFill>
          <a:blip r:embed="rId4"/>
          <a:stretch>
            <a:fillRect/>
          </a:stretch>
        </p:blipFill>
        <p:spPr>
          <a:xfrm>
            <a:off x="8681420" y="3595051"/>
            <a:ext cx="3355714" cy="2712425"/>
          </a:xfrm>
          <a:prstGeom prst="rect">
            <a:avLst/>
          </a:prstGeom>
        </p:spPr>
      </p:pic>
      <p:sp>
        <p:nvSpPr>
          <p:cNvPr id="5" name="TextBox 4">
            <a:extLst>
              <a:ext uri="{FF2B5EF4-FFF2-40B4-BE49-F238E27FC236}">
                <a16:creationId xmlns:a16="http://schemas.microsoft.com/office/drawing/2014/main" id="{5ED6DD74-6780-4E24-B8D9-63C4A4830D64}"/>
              </a:ext>
            </a:extLst>
          </p:cNvPr>
          <p:cNvSpPr txBox="1"/>
          <p:nvPr/>
        </p:nvSpPr>
        <p:spPr>
          <a:xfrm>
            <a:off x="5239277" y="4065617"/>
            <a:ext cx="3442143" cy="2308324"/>
          </a:xfrm>
          <a:prstGeom prst="rect">
            <a:avLst/>
          </a:prstGeom>
          <a:noFill/>
        </p:spPr>
        <p:txBody>
          <a:bodyPr wrap="square" rtlCol="0">
            <a:spAutoFit/>
          </a:bodyPr>
          <a:lstStyle/>
          <a:p>
            <a:pPr algn="just"/>
            <a:r>
              <a:rPr lang="en-GB" dirty="0"/>
              <a:t>While it is preferable that all the sensors remain online there is a line of fault tolerance, so as long as there is a sensor active within a given area is should nevertheless provide acceptable levels of monitoring. </a:t>
            </a:r>
            <a:endParaRPr lang="en-US" dirty="0"/>
          </a:p>
          <a:p>
            <a:endParaRPr lang="en-GB" dirty="0"/>
          </a:p>
        </p:txBody>
      </p:sp>
      <p:sp>
        <p:nvSpPr>
          <p:cNvPr id="7" name="TextBox 6">
            <a:extLst>
              <a:ext uri="{FF2B5EF4-FFF2-40B4-BE49-F238E27FC236}">
                <a16:creationId xmlns:a16="http://schemas.microsoft.com/office/drawing/2014/main" id="{BC352CA2-D2D1-4056-83A0-278BE52B7A4D}"/>
              </a:ext>
            </a:extLst>
          </p:cNvPr>
          <p:cNvSpPr txBox="1"/>
          <p:nvPr/>
        </p:nvSpPr>
        <p:spPr>
          <a:xfrm>
            <a:off x="10288932" y="6225100"/>
            <a:ext cx="1824795" cy="276999"/>
          </a:xfrm>
          <a:prstGeom prst="rect">
            <a:avLst/>
          </a:prstGeom>
          <a:noFill/>
        </p:spPr>
        <p:txBody>
          <a:bodyPr wrap="none" rtlCol="0">
            <a:spAutoFit/>
          </a:bodyPr>
          <a:lstStyle/>
          <a:p>
            <a:r>
              <a:rPr lang="en-GB" sz="1200" dirty="0"/>
              <a:t>Output of Connectivity Test</a:t>
            </a:r>
            <a:endParaRPr lang="en-GB" dirty="0"/>
          </a:p>
        </p:txBody>
      </p:sp>
    </p:spTree>
    <p:extLst>
      <p:ext uri="{BB962C8B-B14F-4D97-AF65-F5344CB8AC3E}">
        <p14:creationId xmlns:p14="http://schemas.microsoft.com/office/powerpoint/2010/main" val="4589358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4"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5"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6"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7"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7"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8"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0"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2"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3"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2" name="Group 11">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5"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6"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p:nvSpPr>
          <p:cNvPr id="51" name="Rectangle 50">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54"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5"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1"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A10A7BF2-7CEF-46E3-9541-6BD2F9A3B69E}"/>
              </a:ext>
            </a:extLst>
          </p:cNvPr>
          <p:cNvSpPr>
            <a:spLocks noGrp="1"/>
          </p:cNvSpPr>
          <p:nvPr>
            <p:ph type="title"/>
          </p:nvPr>
        </p:nvSpPr>
        <p:spPr>
          <a:xfrm>
            <a:off x="1019015" y="1093787"/>
            <a:ext cx="3059969" cy="4697413"/>
          </a:xfrm>
        </p:spPr>
        <p:txBody>
          <a:bodyPr vert="horz" lIns="91440" tIns="45720" rIns="91440" bIns="45720" rtlCol="0" anchor="ctr">
            <a:normAutofit/>
          </a:bodyPr>
          <a:lstStyle/>
          <a:p>
            <a:r>
              <a:rPr lang="en-US" dirty="0"/>
              <a:t>results</a:t>
            </a:r>
          </a:p>
        </p:txBody>
      </p:sp>
      <p:sp useBgFill="1">
        <p:nvSpPr>
          <p:cNvPr id="82"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3321F0-B9FB-4005-9CB3-CC5C2CCC5723}"/>
              </a:ext>
            </a:extLst>
          </p:cNvPr>
          <p:cNvSpPr>
            <a:spLocks noGrp="1"/>
          </p:cNvSpPr>
          <p:nvPr>
            <p:ph sz="half" idx="1"/>
          </p:nvPr>
        </p:nvSpPr>
        <p:spPr>
          <a:xfrm>
            <a:off x="5215467" y="1093788"/>
            <a:ext cx="5870045" cy="3300483"/>
          </a:xfrm>
        </p:spPr>
        <p:txBody>
          <a:bodyPr vert="horz" lIns="91440" tIns="45720" rIns="91440" bIns="45720" rtlCol="0">
            <a:normAutofit fontScale="70000" lnSpcReduction="20000"/>
          </a:bodyPr>
          <a:lstStyle/>
          <a:p>
            <a:pPr marL="0" indent="0">
              <a:lnSpc>
                <a:spcPct val="110000"/>
              </a:lnSpc>
              <a:spcBef>
                <a:spcPts val="0"/>
              </a:spcBef>
              <a:buNone/>
              <a:defRPr/>
            </a:pPr>
            <a:r>
              <a:rPr lang="en-GB" dirty="0"/>
              <a:t>The second part of the first experiment is to test the throughput between the sensor and the hub, this was done using a test tool named </a:t>
            </a:r>
            <a:r>
              <a:rPr lang="en-GB" dirty="0" err="1"/>
              <a:t>iPerf</a:t>
            </a:r>
            <a:r>
              <a:rPr lang="en-GB" dirty="0"/>
              <a:t> which is a client/server speed test tool using TCP and UDP. Same as the connection test this was done for each of the sensors with two taken for a comparison, from the screenshot again shows the difference of a node that is near and one far from the Hub. </a:t>
            </a:r>
          </a:p>
          <a:p>
            <a:pPr marL="0" indent="0">
              <a:lnSpc>
                <a:spcPct val="110000"/>
              </a:lnSpc>
              <a:spcBef>
                <a:spcPts val="0"/>
              </a:spcBef>
              <a:buNone/>
              <a:defRPr/>
            </a:pPr>
            <a:endParaRPr lang="en-GB" dirty="0"/>
          </a:p>
          <a:p>
            <a:pPr marL="0" indent="0">
              <a:lnSpc>
                <a:spcPct val="110000"/>
              </a:lnSpc>
              <a:spcBef>
                <a:spcPts val="0"/>
              </a:spcBef>
              <a:buNone/>
              <a:defRPr/>
            </a:pPr>
            <a:r>
              <a:rPr lang="en-GB" dirty="0"/>
              <a:t>This time there is a large difference between the two data transfer has a difference 6Mbytes and the bitrate a difference of 5mbits/ sec, though these are within the expected range for this system it is worth noting in the event of the system having to transfer large amounts of data could severely hinder it.</a:t>
            </a:r>
            <a:endParaRPr lang="en-US" dirty="0"/>
          </a:p>
        </p:txBody>
      </p:sp>
      <p:pic>
        <p:nvPicPr>
          <p:cNvPr id="4" name="Picture 3">
            <a:extLst>
              <a:ext uri="{FF2B5EF4-FFF2-40B4-BE49-F238E27FC236}">
                <a16:creationId xmlns:a16="http://schemas.microsoft.com/office/drawing/2014/main" id="{5F932F13-19F8-4DD5-B31E-BFD92484EE83}"/>
              </a:ext>
            </a:extLst>
          </p:cNvPr>
          <p:cNvPicPr>
            <a:picLocks noChangeAspect="1"/>
          </p:cNvPicPr>
          <p:nvPr/>
        </p:nvPicPr>
        <p:blipFill>
          <a:blip r:embed="rId4"/>
          <a:stretch>
            <a:fillRect/>
          </a:stretch>
        </p:blipFill>
        <p:spPr>
          <a:xfrm>
            <a:off x="5375820" y="4306869"/>
            <a:ext cx="2947868" cy="2204261"/>
          </a:xfrm>
          <a:prstGeom prst="rect">
            <a:avLst/>
          </a:prstGeom>
        </p:spPr>
      </p:pic>
      <p:sp>
        <p:nvSpPr>
          <p:cNvPr id="7" name="TextBox 6">
            <a:extLst>
              <a:ext uri="{FF2B5EF4-FFF2-40B4-BE49-F238E27FC236}">
                <a16:creationId xmlns:a16="http://schemas.microsoft.com/office/drawing/2014/main" id="{236C31AE-7B16-49D6-844D-1640278C7D64}"/>
              </a:ext>
            </a:extLst>
          </p:cNvPr>
          <p:cNvSpPr txBox="1"/>
          <p:nvPr/>
        </p:nvSpPr>
        <p:spPr>
          <a:xfrm>
            <a:off x="9822007" y="6481781"/>
            <a:ext cx="1590756" cy="276999"/>
          </a:xfrm>
          <a:prstGeom prst="rect">
            <a:avLst/>
          </a:prstGeom>
          <a:noFill/>
        </p:spPr>
        <p:txBody>
          <a:bodyPr wrap="none" rtlCol="0">
            <a:spAutoFit/>
          </a:bodyPr>
          <a:lstStyle/>
          <a:p>
            <a:r>
              <a:rPr lang="en-GB" sz="1200" dirty="0"/>
              <a:t>Output Sample of Test </a:t>
            </a:r>
            <a:endParaRPr lang="en-GB" dirty="0"/>
          </a:p>
        </p:txBody>
      </p:sp>
      <p:pic>
        <p:nvPicPr>
          <p:cNvPr id="9" name="Picture 8">
            <a:extLst>
              <a:ext uri="{FF2B5EF4-FFF2-40B4-BE49-F238E27FC236}">
                <a16:creationId xmlns:a16="http://schemas.microsoft.com/office/drawing/2014/main" id="{3A4F3C87-8A98-4200-AEF2-743FC0A83C72}"/>
              </a:ext>
            </a:extLst>
          </p:cNvPr>
          <p:cNvPicPr>
            <a:picLocks noChangeAspect="1"/>
          </p:cNvPicPr>
          <p:nvPr/>
        </p:nvPicPr>
        <p:blipFill>
          <a:blip r:embed="rId5"/>
          <a:stretch>
            <a:fillRect/>
          </a:stretch>
        </p:blipFill>
        <p:spPr>
          <a:xfrm>
            <a:off x="8342371" y="4306870"/>
            <a:ext cx="3036446" cy="2213933"/>
          </a:xfrm>
          <a:prstGeom prst="rect">
            <a:avLst/>
          </a:prstGeom>
        </p:spPr>
      </p:pic>
    </p:spTree>
    <p:extLst>
      <p:ext uri="{BB962C8B-B14F-4D97-AF65-F5344CB8AC3E}">
        <p14:creationId xmlns:p14="http://schemas.microsoft.com/office/powerpoint/2010/main" val="1196776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4"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5"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6"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7"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7"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8"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0"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2"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3"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2" name="Group 11">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5"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6"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p:nvSpPr>
          <p:cNvPr id="51" name="Rectangle 50">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54"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5"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1"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A10A7BF2-7CEF-46E3-9541-6BD2F9A3B69E}"/>
              </a:ext>
            </a:extLst>
          </p:cNvPr>
          <p:cNvSpPr>
            <a:spLocks noGrp="1"/>
          </p:cNvSpPr>
          <p:nvPr>
            <p:ph type="title"/>
          </p:nvPr>
        </p:nvSpPr>
        <p:spPr>
          <a:xfrm>
            <a:off x="1019015" y="1093787"/>
            <a:ext cx="3059969" cy="4697413"/>
          </a:xfrm>
        </p:spPr>
        <p:txBody>
          <a:bodyPr vert="horz" lIns="91440" tIns="45720" rIns="91440" bIns="45720" rtlCol="0" anchor="ctr">
            <a:normAutofit/>
          </a:bodyPr>
          <a:lstStyle/>
          <a:p>
            <a:r>
              <a:rPr lang="en-US" dirty="0"/>
              <a:t>results</a:t>
            </a:r>
          </a:p>
        </p:txBody>
      </p:sp>
      <p:sp useBgFill="1">
        <p:nvSpPr>
          <p:cNvPr id="82"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3321F0-B9FB-4005-9CB3-CC5C2CCC5723}"/>
              </a:ext>
            </a:extLst>
          </p:cNvPr>
          <p:cNvSpPr>
            <a:spLocks noGrp="1"/>
          </p:cNvSpPr>
          <p:nvPr>
            <p:ph sz="half" idx="1"/>
          </p:nvPr>
        </p:nvSpPr>
        <p:spPr>
          <a:xfrm>
            <a:off x="5215467" y="763793"/>
            <a:ext cx="5831944" cy="4103482"/>
          </a:xfrm>
        </p:spPr>
        <p:txBody>
          <a:bodyPr vert="horz" lIns="91440" tIns="45720" rIns="91440" bIns="45720" rtlCol="0">
            <a:normAutofit lnSpcReduction="10000"/>
          </a:bodyPr>
          <a:lstStyle/>
          <a:p>
            <a:pPr marL="0" indent="0" algn="just">
              <a:lnSpc>
                <a:spcPct val="110000"/>
              </a:lnSpc>
              <a:spcBef>
                <a:spcPts val="0"/>
              </a:spcBef>
              <a:buNone/>
              <a:defRPr/>
            </a:pPr>
            <a:r>
              <a:rPr lang="en-GB" sz="1400" dirty="0"/>
              <a:t>For the assurance and performance check the sensors and their accuracy in being able to monitor the environment and input that data in a readable format for this system that format was an Excel sheet. The Excel sheet taken from one of the test nodes used in the experiment to show the capabilities of the sensor and to determine its functions are in fully working order. As all of the code was done in house it is expected that if any of the code within the sensor wasn’t correct then the input of this excel sheet would appear as an error or in a format this is not readable. </a:t>
            </a:r>
          </a:p>
          <a:p>
            <a:pPr marL="0" indent="0" algn="just">
              <a:lnSpc>
                <a:spcPct val="110000"/>
              </a:lnSpc>
              <a:spcBef>
                <a:spcPts val="0"/>
              </a:spcBef>
              <a:buNone/>
              <a:defRPr/>
            </a:pPr>
            <a:endParaRPr lang="en-GB" sz="1400" dirty="0"/>
          </a:p>
          <a:p>
            <a:pPr marL="0" indent="0" algn="just">
              <a:lnSpc>
                <a:spcPct val="110000"/>
              </a:lnSpc>
              <a:spcBef>
                <a:spcPts val="0"/>
              </a:spcBef>
              <a:buNone/>
              <a:defRPr/>
            </a:pPr>
            <a:r>
              <a:rPr lang="en-GB" sz="1400" dirty="0"/>
              <a:t>As seen all the required fields are filled in with the correct numeric values, while these numbers can’t be 100% checked for their accuracy due to not having the equipment available to check. It is possible to know that the formula and the code is running successfully due to the Excel sheet being created and running as it has been programmed on a 15-minute cycle. Another way indicated that the system is working is by looking at the variances for each cycle of the program, if the system wasn’t working properly it is within reason to assume that the output of information would have large scales of difference instead of between 1- 4 point of difference seen below. </a:t>
            </a:r>
            <a:endParaRPr lang="en-US" sz="1400" dirty="0"/>
          </a:p>
        </p:txBody>
      </p:sp>
      <p:pic>
        <p:nvPicPr>
          <p:cNvPr id="4" name="Picture 3">
            <a:extLst>
              <a:ext uri="{FF2B5EF4-FFF2-40B4-BE49-F238E27FC236}">
                <a16:creationId xmlns:a16="http://schemas.microsoft.com/office/drawing/2014/main" id="{686D6FF0-AE07-4FE4-AE56-12F09F09A116}"/>
              </a:ext>
            </a:extLst>
          </p:cNvPr>
          <p:cNvPicPr>
            <a:picLocks noChangeAspect="1"/>
          </p:cNvPicPr>
          <p:nvPr/>
        </p:nvPicPr>
        <p:blipFill>
          <a:blip r:embed="rId4"/>
          <a:stretch>
            <a:fillRect/>
          </a:stretch>
        </p:blipFill>
        <p:spPr>
          <a:xfrm>
            <a:off x="5010970" y="4747186"/>
            <a:ext cx="6868532" cy="1563687"/>
          </a:xfrm>
          <a:prstGeom prst="rect">
            <a:avLst/>
          </a:prstGeom>
        </p:spPr>
      </p:pic>
      <p:sp>
        <p:nvSpPr>
          <p:cNvPr id="5" name="TextBox 4">
            <a:extLst>
              <a:ext uri="{FF2B5EF4-FFF2-40B4-BE49-F238E27FC236}">
                <a16:creationId xmlns:a16="http://schemas.microsoft.com/office/drawing/2014/main" id="{9B2880B3-BC06-41EC-A793-52BACEA12D70}"/>
              </a:ext>
            </a:extLst>
          </p:cNvPr>
          <p:cNvSpPr txBox="1"/>
          <p:nvPr/>
        </p:nvSpPr>
        <p:spPr>
          <a:xfrm>
            <a:off x="9372027" y="6289546"/>
            <a:ext cx="2526525" cy="276999"/>
          </a:xfrm>
          <a:prstGeom prst="rect">
            <a:avLst/>
          </a:prstGeom>
          <a:noFill/>
        </p:spPr>
        <p:txBody>
          <a:bodyPr wrap="none" rtlCol="0">
            <a:spAutoFit/>
          </a:bodyPr>
          <a:lstStyle/>
          <a:p>
            <a:r>
              <a:rPr lang="en-GB" sz="1200" dirty="0"/>
              <a:t>Output Sample of a Node Excel Sheet</a:t>
            </a:r>
            <a:endParaRPr lang="en-GB" sz="1600" dirty="0"/>
          </a:p>
        </p:txBody>
      </p:sp>
    </p:spTree>
    <p:extLst>
      <p:ext uri="{BB962C8B-B14F-4D97-AF65-F5344CB8AC3E}">
        <p14:creationId xmlns:p14="http://schemas.microsoft.com/office/powerpoint/2010/main" val="3235145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4"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5"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6"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7"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7"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8"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0"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2"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3"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2" name="Group 11">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5"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6"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p:nvSpPr>
          <p:cNvPr id="51" name="Rectangle 50">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54"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5"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1"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A10A7BF2-7CEF-46E3-9541-6BD2F9A3B69E}"/>
              </a:ext>
            </a:extLst>
          </p:cNvPr>
          <p:cNvSpPr>
            <a:spLocks noGrp="1"/>
          </p:cNvSpPr>
          <p:nvPr>
            <p:ph type="title"/>
          </p:nvPr>
        </p:nvSpPr>
        <p:spPr>
          <a:xfrm>
            <a:off x="1019015" y="1093787"/>
            <a:ext cx="3059969" cy="4697413"/>
          </a:xfrm>
        </p:spPr>
        <p:txBody>
          <a:bodyPr vert="horz" lIns="91440" tIns="45720" rIns="91440" bIns="45720" rtlCol="0" anchor="ctr">
            <a:normAutofit/>
          </a:bodyPr>
          <a:lstStyle/>
          <a:p>
            <a:r>
              <a:rPr lang="en-US" dirty="0"/>
              <a:t>Future work</a:t>
            </a:r>
          </a:p>
        </p:txBody>
      </p:sp>
      <p:sp useBgFill="1">
        <p:nvSpPr>
          <p:cNvPr id="82"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3321F0-B9FB-4005-9CB3-CC5C2CCC5723}"/>
              </a:ext>
            </a:extLst>
          </p:cNvPr>
          <p:cNvSpPr>
            <a:spLocks noGrp="1"/>
          </p:cNvSpPr>
          <p:nvPr>
            <p:ph sz="half" idx="1"/>
          </p:nvPr>
        </p:nvSpPr>
        <p:spPr>
          <a:xfrm>
            <a:off x="5215467" y="1093788"/>
            <a:ext cx="5831944" cy="4697413"/>
          </a:xfrm>
        </p:spPr>
        <p:txBody>
          <a:bodyPr vert="horz" lIns="91440" tIns="45720" rIns="91440" bIns="45720" rtlCol="0">
            <a:normAutofit/>
          </a:bodyPr>
          <a:lstStyle/>
          <a:p>
            <a:pPr marL="0" indent="0">
              <a:lnSpc>
                <a:spcPct val="110000"/>
              </a:lnSpc>
              <a:spcBef>
                <a:spcPts val="0"/>
              </a:spcBef>
              <a:buNone/>
              <a:defRPr/>
            </a:pPr>
            <a:r>
              <a:rPr lang="en-US" dirty="0"/>
              <a:t>There were several ideas and concepts that were thought of throughout this project time frame; </a:t>
            </a:r>
          </a:p>
          <a:p>
            <a:pPr lvl="1" algn="just">
              <a:lnSpc>
                <a:spcPct val="110000"/>
              </a:lnSpc>
              <a:spcBef>
                <a:spcPts val="0"/>
              </a:spcBef>
              <a:defRPr/>
            </a:pPr>
            <a:r>
              <a:rPr lang="en-US" dirty="0"/>
              <a:t>Though the testing did show the success of the system, improve testing would provide refine any unwanted variables within the system.   </a:t>
            </a:r>
          </a:p>
          <a:p>
            <a:pPr lvl="1" algn="just">
              <a:lnSpc>
                <a:spcPct val="110000"/>
              </a:lnSpc>
              <a:spcBef>
                <a:spcPts val="0"/>
              </a:spcBef>
              <a:defRPr/>
            </a:pPr>
            <a:r>
              <a:rPr lang="en-US" dirty="0"/>
              <a:t>It was noticed during testing the limitation of the hardware especially the network hub.  </a:t>
            </a:r>
          </a:p>
          <a:p>
            <a:pPr lvl="1" algn="just">
              <a:lnSpc>
                <a:spcPct val="110000"/>
              </a:lnSpc>
              <a:spcBef>
                <a:spcPts val="0"/>
              </a:spcBef>
              <a:defRPr/>
            </a:pPr>
            <a:r>
              <a:rPr lang="en-US" dirty="0"/>
              <a:t>For reliability several nodes used USB to Mainline power cables, for a true scalable and more flexible wireless sensor network, an alternative would be a lithium ion battery. </a:t>
            </a:r>
          </a:p>
        </p:txBody>
      </p:sp>
    </p:spTree>
    <p:extLst>
      <p:ext uri="{BB962C8B-B14F-4D97-AF65-F5344CB8AC3E}">
        <p14:creationId xmlns:p14="http://schemas.microsoft.com/office/powerpoint/2010/main" val="11172546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4"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5"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6"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7"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7"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8"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0"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2"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3"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2" name="Group 11">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4"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5"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6"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p:nvSpPr>
          <p:cNvPr id="51" name="Rectangle 50">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54"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5"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1"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A10A7BF2-7CEF-46E3-9541-6BD2F9A3B69E}"/>
              </a:ext>
            </a:extLst>
          </p:cNvPr>
          <p:cNvSpPr>
            <a:spLocks noGrp="1"/>
          </p:cNvSpPr>
          <p:nvPr>
            <p:ph type="title"/>
          </p:nvPr>
        </p:nvSpPr>
        <p:spPr>
          <a:xfrm>
            <a:off x="1019015" y="1093787"/>
            <a:ext cx="3059969" cy="4697413"/>
          </a:xfrm>
        </p:spPr>
        <p:txBody>
          <a:bodyPr vert="horz" lIns="91440" tIns="45720" rIns="91440" bIns="45720" rtlCol="0" anchor="ctr">
            <a:normAutofit/>
          </a:bodyPr>
          <a:lstStyle/>
          <a:p>
            <a:r>
              <a:rPr lang="en-US"/>
              <a:t>Date planning</a:t>
            </a:r>
            <a:endParaRPr lang="en-US" dirty="0"/>
          </a:p>
        </p:txBody>
      </p:sp>
      <p:sp useBgFill="1">
        <p:nvSpPr>
          <p:cNvPr id="82"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BF488F2-6BC1-4128-9F18-0E4AD8103CFC}"/>
              </a:ext>
            </a:extLst>
          </p:cNvPr>
          <p:cNvPicPr>
            <a:picLocks noChangeAspect="1"/>
          </p:cNvPicPr>
          <p:nvPr/>
        </p:nvPicPr>
        <p:blipFill>
          <a:blip r:embed="rId4"/>
          <a:stretch>
            <a:fillRect/>
          </a:stretch>
        </p:blipFill>
        <p:spPr>
          <a:xfrm>
            <a:off x="7385150" y="183211"/>
            <a:ext cx="4678263" cy="2925680"/>
          </a:xfrm>
          <a:prstGeom prst="rect">
            <a:avLst/>
          </a:prstGeom>
        </p:spPr>
      </p:pic>
      <p:pic>
        <p:nvPicPr>
          <p:cNvPr id="50" name="Picture 49">
            <a:extLst>
              <a:ext uri="{FF2B5EF4-FFF2-40B4-BE49-F238E27FC236}">
                <a16:creationId xmlns:a16="http://schemas.microsoft.com/office/drawing/2014/main" id="{381F9E60-5DB4-48F6-8E7C-DFE74727AAB7}"/>
              </a:ext>
            </a:extLst>
          </p:cNvPr>
          <p:cNvPicPr>
            <a:picLocks noChangeAspect="1"/>
          </p:cNvPicPr>
          <p:nvPr/>
        </p:nvPicPr>
        <p:blipFill>
          <a:blip r:embed="rId5"/>
          <a:stretch>
            <a:fillRect/>
          </a:stretch>
        </p:blipFill>
        <p:spPr>
          <a:xfrm>
            <a:off x="4648459" y="1990726"/>
            <a:ext cx="4879957" cy="3065462"/>
          </a:xfrm>
          <a:prstGeom prst="rect">
            <a:avLst/>
          </a:prstGeom>
        </p:spPr>
      </p:pic>
      <p:pic>
        <p:nvPicPr>
          <p:cNvPr id="83" name="Picture 82">
            <a:extLst>
              <a:ext uri="{FF2B5EF4-FFF2-40B4-BE49-F238E27FC236}">
                <a16:creationId xmlns:a16="http://schemas.microsoft.com/office/drawing/2014/main" id="{A424B712-4800-473F-8641-50EEA85AAC37}"/>
              </a:ext>
            </a:extLst>
          </p:cNvPr>
          <p:cNvPicPr>
            <a:picLocks noChangeAspect="1"/>
          </p:cNvPicPr>
          <p:nvPr/>
        </p:nvPicPr>
        <p:blipFill>
          <a:blip r:embed="rId6"/>
          <a:stretch>
            <a:fillRect/>
          </a:stretch>
        </p:blipFill>
        <p:spPr>
          <a:xfrm>
            <a:off x="7394343" y="3806245"/>
            <a:ext cx="4678264" cy="2937712"/>
          </a:xfrm>
          <a:prstGeom prst="rect">
            <a:avLst/>
          </a:prstGeom>
        </p:spPr>
      </p:pic>
    </p:spTree>
    <p:extLst>
      <p:ext uri="{BB962C8B-B14F-4D97-AF65-F5344CB8AC3E}">
        <p14:creationId xmlns:p14="http://schemas.microsoft.com/office/powerpoint/2010/main" val="552876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15DE-869E-498C-B1A9-1BF27CBF0362}"/>
              </a:ext>
            </a:extLst>
          </p:cNvPr>
          <p:cNvSpPr>
            <a:spLocks noGrp="1"/>
          </p:cNvSpPr>
          <p:nvPr>
            <p:ph type="title"/>
          </p:nvPr>
        </p:nvSpPr>
        <p:spPr/>
        <p:txBody>
          <a:bodyPr/>
          <a:lstStyle/>
          <a:p>
            <a:pPr algn="ctr"/>
            <a:r>
              <a:rPr lang="en-GB" dirty="0"/>
              <a:t>Thank you for your Time </a:t>
            </a:r>
          </a:p>
        </p:txBody>
      </p:sp>
      <p:sp>
        <p:nvSpPr>
          <p:cNvPr id="3" name="Content Placeholder 2">
            <a:extLst>
              <a:ext uri="{FF2B5EF4-FFF2-40B4-BE49-F238E27FC236}">
                <a16:creationId xmlns:a16="http://schemas.microsoft.com/office/drawing/2014/main" id="{2FDB17D9-BBED-4E2A-AE0C-B0C95C15D96F}"/>
              </a:ext>
            </a:extLst>
          </p:cNvPr>
          <p:cNvSpPr>
            <a:spLocks noGrp="1"/>
          </p:cNvSpPr>
          <p:nvPr>
            <p:ph idx="1"/>
          </p:nvPr>
        </p:nvSpPr>
        <p:spPr/>
        <p:txBody>
          <a:bodyPr>
            <a:normAutofit/>
          </a:bodyPr>
          <a:lstStyle/>
          <a:p>
            <a:pPr marL="0" indent="0" algn="ctr">
              <a:buNone/>
            </a:pPr>
            <a:r>
              <a:rPr lang="en-GB" sz="2800" dirty="0"/>
              <a:t>Any Questions? </a:t>
            </a:r>
          </a:p>
        </p:txBody>
      </p:sp>
    </p:spTree>
    <p:extLst>
      <p:ext uri="{BB962C8B-B14F-4D97-AF65-F5344CB8AC3E}">
        <p14:creationId xmlns:p14="http://schemas.microsoft.com/office/powerpoint/2010/main" val="12834580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15DE-869E-498C-B1A9-1BF27CBF0362}"/>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2FDB17D9-BBED-4E2A-AE0C-B0C95C15D96F}"/>
              </a:ext>
            </a:extLst>
          </p:cNvPr>
          <p:cNvSpPr>
            <a:spLocks noGrp="1"/>
          </p:cNvSpPr>
          <p:nvPr>
            <p:ph idx="1"/>
          </p:nvPr>
        </p:nvSpPr>
        <p:spPr>
          <a:xfrm>
            <a:off x="1141412" y="1506070"/>
            <a:ext cx="9905999" cy="5351929"/>
          </a:xfrm>
        </p:spPr>
        <p:txBody>
          <a:bodyPr>
            <a:normAutofit fontScale="47500" lnSpcReduction="20000"/>
          </a:bodyPr>
          <a:lstStyle/>
          <a:p>
            <a:pPr marL="0" indent="0">
              <a:buNone/>
            </a:pPr>
            <a:r>
              <a:rPr lang="en-GB" sz="1400" dirty="0">
                <a:effectLst/>
              </a:rPr>
              <a:t>[1] E. Andrews, “Who invented the internet?,” </a:t>
            </a:r>
            <a:r>
              <a:rPr lang="en-GB" sz="1400" i="1" dirty="0">
                <a:effectLst/>
              </a:rPr>
              <a:t>History</a:t>
            </a:r>
            <a:r>
              <a:rPr lang="en-GB" sz="1400" dirty="0">
                <a:effectLst/>
              </a:rPr>
              <a:t>, 2019. [Online]. Available: </a:t>
            </a:r>
            <a:r>
              <a:rPr lang="en-GB" sz="1400" dirty="0">
                <a:effectLst/>
                <a:hlinkClick r:id="rId2"/>
              </a:rPr>
              <a:t>https://www.history.com/news/who-invented-the-internet</a:t>
            </a:r>
            <a:r>
              <a:rPr lang="en-GB" sz="1400" dirty="0">
                <a:effectLst/>
              </a:rPr>
              <a:t>.</a:t>
            </a:r>
          </a:p>
          <a:p>
            <a:pPr marL="0" indent="0">
              <a:buNone/>
            </a:pPr>
            <a:r>
              <a:rPr lang="en-GB" sz="1400" dirty="0">
                <a:effectLst/>
              </a:rPr>
              <a:t>[2] D. Evans, “The Internet of Things How the Next Evolution of the Internet Is Changing Everything,” 2011.</a:t>
            </a:r>
          </a:p>
          <a:p>
            <a:pPr marL="0" indent="0">
              <a:buNone/>
            </a:pPr>
            <a:r>
              <a:rPr lang="en-GB" sz="1400" dirty="0">
                <a:effectLst/>
              </a:rPr>
              <a:t>[3] “The MIT Auto-ID Lab | </a:t>
            </a:r>
            <a:r>
              <a:rPr lang="en-GB" sz="1400" dirty="0" err="1">
                <a:effectLst/>
              </a:rPr>
              <a:t>autoid</a:t>
            </a:r>
            <a:r>
              <a:rPr lang="en-GB" sz="1400" dirty="0">
                <a:effectLst/>
              </a:rPr>
              <a:t>.” [Online]. Available: https://autoid.mit.edu/. </a:t>
            </a:r>
          </a:p>
          <a:p>
            <a:pPr marL="0" indent="0">
              <a:buNone/>
            </a:pPr>
            <a:r>
              <a:rPr lang="en-GB" sz="1600" dirty="0"/>
              <a:t>[4] </a:t>
            </a:r>
            <a:r>
              <a:rPr lang="en-GB" sz="1400" dirty="0">
                <a:effectLst/>
              </a:rPr>
              <a:t>Cisco, “Cisco Internet Business Solutions Group,” 2011.</a:t>
            </a:r>
          </a:p>
          <a:p>
            <a:pPr marL="0" indent="0">
              <a:buNone/>
            </a:pPr>
            <a:r>
              <a:rPr lang="en-GB" sz="1400" dirty="0">
                <a:effectLst/>
              </a:rPr>
              <a:t>[5] J. Grimes, “GLOBAL POSITIONING SYSTEM STANDARD POSITIONING SERVICE PERFORMANCE STANDARD,” 2008.</a:t>
            </a:r>
          </a:p>
          <a:p>
            <a:pPr marL="0" indent="0">
              <a:buNone/>
            </a:pPr>
            <a:r>
              <a:rPr lang="en-GB" sz="1400" dirty="0">
                <a:effectLst/>
              </a:rPr>
              <a:t>[6] </a:t>
            </a:r>
            <a:r>
              <a:rPr lang="en-GB" sz="1400" dirty="0" err="1">
                <a:effectLst/>
              </a:rPr>
              <a:t>LockheedMartin</a:t>
            </a:r>
            <a:r>
              <a:rPr lang="en-GB" sz="1400" dirty="0">
                <a:effectLst/>
              </a:rPr>
              <a:t>, “ALIS: Keeping the F-35 Mission Ready - YouTube.” [Online]. Available: https://www.youtube.com/watch?v=yqShP6R5P6g. </a:t>
            </a:r>
          </a:p>
          <a:p>
            <a:pPr marL="0" indent="0">
              <a:buNone/>
            </a:pPr>
            <a:r>
              <a:rPr lang="en-GB" sz="1400" dirty="0">
                <a:effectLst/>
              </a:rPr>
              <a:t>[7] L. Cameron, “Internet of Things Meets the Military and Battlefield: Connecting Gear and Biometric Wearables for an IoMT and IoBT | IEEE Computer Society,” IEEE Computer Society, 2018. [Online]. Available: </a:t>
            </a:r>
            <a:r>
              <a:rPr lang="en-GB" sz="1400" dirty="0">
                <a:effectLst/>
                <a:hlinkClick r:id="rId3"/>
              </a:rPr>
              <a:t>https://www.computer.org/publications/tech-news/research/internet-of-military-battlefield-things-iomt-iobt</a:t>
            </a:r>
            <a:r>
              <a:rPr lang="en-GB" sz="1400" dirty="0">
                <a:effectLst/>
              </a:rPr>
              <a:t>.</a:t>
            </a:r>
          </a:p>
          <a:p>
            <a:pPr marL="0" indent="0">
              <a:buNone/>
            </a:pPr>
            <a:r>
              <a:rPr lang="en-GB" sz="1400" dirty="0">
                <a:effectLst/>
              </a:rPr>
              <a:t>[8] R. S. Nerem, B. D. Beckley, J. T. Fasullo, B. D. </a:t>
            </a:r>
            <a:r>
              <a:rPr lang="en-GB" sz="1400" dirty="0" err="1">
                <a:effectLst/>
              </a:rPr>
              <a:t>Hamlington</a:t>
            </a:r>
            <a:r>
              <a:rPr lang="en-GB" sz="1400" dirty="0">
                <a:effectLst/>
              </a:rPr>
              <a:t>, D. Masters, and G. T. </a:t>
            </a:r>
            <a:r>
              <a:rPr lang="en-GB" sz="1400" dirty="0" err="1">
                <a:effectLst/>
              </a:rPr>
              <a:t>Mitchum</a:t>
            </a:r>
            <a:r>
              <a:rPr lang="en-GB" sz="1400" dirty="0">
                <a:effectLst/>
              </a:rPr>
              <a:t>, “Climate-change–driven accelerated sea-level rise detected in the altimeter era,” Proc. Natl. Acad. Sci., vol. 115, no. 9, pp. 2022–2025, Feb. 2018.</a:t>
            </a:r>
          </a:p>
          <a:p>
            <a:pPr marL="0" indent="0">
              <a:buNone/>
            </a:pPr>
            <a:r>
              <a:rPr lang="en-GB" sz="1400" dirty="0">
                <a:effectLst/>
              </a:rPr>
              <a:t>[9] IBM, “IBM Watson Internet of Things (IoT) - United Kingdom | IBM.” [Online]. Available: https://www.ibm.com/uk-en/internet-of-things. </a:t>
            </a:r>
          </a:p>
          <a:p>
            <a:pPr marL="0" indent="0">
              <a:buNone/>
            </a:pPr>
            <a:r>
              <a:rPr lang="en-GB" sz="1400" dirty="0">
                <a:effectLst/>
              </a:rPr>
              <a:t>[10] Apple, “Apple now globally powered by 100 percent renewable energy - Apple (UK),” 2018</a:t>
            </a:r>
          </a:p>
          <a:p>
            <a:pPr marL="0" indent="0">
              <a:buNone/>
            </a:pPr>
            <a:r>
              <a:rPr lang="en-GB" sz="1400" dirty="0">
                <a:effectLst/>
              </a:rPr>
              <a:t>[11] Chee-Yee Chong and S. P. Kumar, “Sensor networks: Evolution, opportunities, and challenges,” Proc. IEEE, vol. 91, no. 8, pp. 1247–1256, Aug. 2003.</a:t>
            </a:r>
          </a:p>
          <a:p>
            <a:pPr marL="0" indent="0">
              <a:buNone/>
            </a:pPr>
            <a:r>
              <a:rPr lang="en-GB" sz="1400" dirty="0">
                <a:effectLst/>
              </a:rPr>
              <a:t>[12] K. Ashton, “That ‘Internet of Things’ Thing,” RFID J., 2009.</a:t>
            </a:r>
          </a:p>
          <a:p>
            <a:pPr marL="0" indent="0">
              <a:buNone/>
            </a:pPr>
            <a:r>
              <a:rPr lang="en-GB" sz="1400" dirty="0">
                <a:effectLst/>
              </a:rPr>
              <a:t>[13] S. </a:t>
            </a:r>
            <a:r>
              <a:rPr lang="en-GB" sz="1400" dirty="0" err="1">
                <a:effectLst/>
              </a:rPr>
              <a:t>Yinbiao</a:t>
            </a:r>
            <a:r>
              <a:rPr lang="en-GB" sz="1400" dirty="0">
                <a:effectLst/>
              </a:rPr>
              <a:t>, “Internet of Things: Wireless Sensor Networks,” 2017.</a:t>
            </a:r>
          </a:p>
          <a:p>
            <a:pPr marL="0" indent="0">
              <a:buNone/>
            </a:pPr>
            <a:r>
              <a:rPr lang="en-GB" sz="1400" dirty="0">
                <a:effectLst/>
              </a:rPr>
              <a:t>[14] Malaysian Communications and Multimedia Commission, “Internet Users Survey 2018,” 2019.</a:t>
            </a:r>
          </a:p>
          <a:p>
            <a:pPr marL="0" indent="0">
              <a:buNone/>
            </a:pPr>
            <a:r>
              <a:rPr lang="en-GB" sz="1400" dirty="0">
                <a:effectLst/>
              </a:rPr>
              <a:t>[15] S. Banerji and R. S. Chowdhury, “On IEEE 802.11: Wireless LAN Technology,” 2013.</a:t>
            </a:r>
          </a:p>
          <a:p>
            <a:pPr marL="0" indent="0">
              <a:buNone/>
            </a:pPr>
            <a:r>
              <a:rPr lang="en-GB" sz="1400" dirty="0">
                <a:effectLst/>
              </a:rPr>
              <a:t>[16] M. S. Gast, 802.11 Wireless Networks The Definitive Guide, Second. O’Reilly Media, 2005.</a:t>
            </a:r>
          </a:p>
          <a:p>
            <a:pPr marL="0" indent="0">
              <a:buNone/>
            </a:pPr>
            <a:r>
              <a:rPr lang="en-GB" sz="1400" dirty="0">
                <a:effectLst/>
              </a:rPr>
              <a:t>[17] “Exploring communications technology: 4.2 Orthogonal frequency division multiplexing (OFDM) - </a:t>
            </a:r>
            <a:r>
              <a:rPr lang="en-GB" sz="1400" dirty="0" err="1">
                <a:effectLst/>
              </a:rPr>
              <a:t>OpenLearn</a:t>
            </a:r>
            <a:r>
              <a:rPr lang="en-GB" sz="1400" dirty="0">
                <a:effectLst/>
              </a:rPr>
              <a:t> - Open University - TM355_1,” The Open University . [Online]. Available: </a:t>
            </a:r>
            <a:r>
              <a:rPr lang="en-GB" sz="1400" dirty="0">
                <a:effectLst/>
                <a:hlinkClick r:id="rId4"/>
              </a:rPr>
              <a:t>https://www.open.edu/openlearn/science-maths-technology/exploring-communications-technology/content-section-4.2</a:t>
            </a:r>
            <a:r>
              <a:rPr lang="en-GB" sz="1400" dirty="0">
                <a:effectLst/>
              </a:rPr>
              <a:t>.</a:t>
            </a:r>
          </a:p>
          <a:p>
            <a:pPr marL="0" indent="0">
              <a:buNone/>
            </a:pPr>
            <a:r>
              <a:rPr lang="en-GB" sz="1400" dirty="0">
                <a:effectLst/>
              </a:rPr>
              <a:t>[18] “Network Specification,” in ZIGBEE SPECIFICATION, ZigBee Standards Organization, 2012.</a:t>
            </a:r>
          </a:p>
          <a:p>
            <a:pPr marL="0" indent="0">
              <a:buNone/>
            </a:pPr>
            <a:r>
              <a:rPr lang="en-GB" sz="1400" dirty="0">
                <a:effectLst/>
              </a:rPr>
              <a:t>[19] M. </a:t>
            </a:r>
            <a:r>
              <a:rPr lang="en-GB" sz="1400" dirty="0" err="1">
                <a:effectLst/>
              </a:rPr>
              <a:t>Logambal</a:t>
            </a:r>
            <a:r>
              <a:rPr lang="en-GB" sz="1400" dirty="0">
                <a:effectLst/>
              </a:rPr>
              <a:t> and D. V. </a:t>
            </a:r>
            <a:r>
              <a:rPr lang="en-GB" sz="1400" dirty="0" err="1">
                <a:effectLst/>
              </a:rPr>
              <a:t>Thiagarasu</a:t>
            </a:r>
            <a:r>
              <a:rPr lang="en-GB" sz="1400" dirty="0">
                <a:effectLst/>
              </a:rPr>
              <a:t>, “APPLICATIONS OF WIRELESS SENSOR NETWORKS: AN OVERVIEW,” Int. J. Eng. Sci. Res. Technol., 2017.</a:t>
            </a:r>
          </a:p>
          <a:p>
            <a:pPr marL="0" indent="0">
              <a:buNone/>
            </a:pPr>
            <a:r>
              <a:rPr lang="en-GB" sz="1400" dirty="0">
                <a:effectLst/>
              </a:rPr>
              <a:t>[20] Environmental Monitoring,” United Nations Economic Commission for Europe. [Online]. Available: </a:t>
            </a:r>
            <a:r>
              <a:rPr lang="en-GB" sz="1400" dirty="0">
                <a:effectLst/>
                <a:hlinkClick r:id="rId5"/>
              </a:rPr>
              <a:t>https://www.unece.org/environmental-policy/environmental-monitoring-and-assessment/areas-of-work/environmental-monitoring.html</a:t>
            </a:r>
            <a:r>
              <a:rPr lang="en-GB" sz="1400" dirty="0">
                <a:effectLst/>
              </a:rPr>
              <a:t>.</a:t>
            </a:r>
          </a:p>
          <a:p>
            <a:pPr marL="0" indent="0">
              <a:buNone/>
            </a:pPr>
            <a:r>
              <a:rPr lang="en-GB" sz="1400" dirty="0">
                <a:effectLst/>
              </a:rPr>
              <a:t>[21] B. H. </a:t>
            </a:r>
            <a:r>
              <a:rPr lang="en-GB" sz="1400" dirty="0" err="1">
                <a:effectLst/>
              </a:rPr>
              <a:t>Sudantha</a:t>
            </a:r>
            <a:r>
              <a:rPr lang="en-GB" sz="1400" dirty="0">
                <a:effectLst/>
              </a:rPr>
              <a:t>, E. J. </a:t>
            </a:r>
            <a:r>
              <a:rPr lang="en-GB" sz="1400" dirty="0" err="1">
                <a:effectLst/>
              </a:rPr>
              <a:t>Warusavitharana</a:t>
            </a:r>
            <a:r>
              <a:rPr lang="en-GB" sz="1400" dirty="0">
                <a:effectLst/>
              </a:rPr>
              <a:t>, G. R. Ratnayake, P. K. S. </a:t>
            </a:r>
            <a:r>
              <a:rPr lang="en-GB" sz="1400" dirty="0" err="1">
                <a:effectLst/>
              </a:rPr>
              <a:t>Mahanama</a:t>
            </a:r>
            <a:r>
              <a:rPr lang="en-GB" sz="1400" dirty="0">
                <a:effectLst/>
              </a:rPr>
              <a:t>, M. </a:t>
            </a:r>
            <a:r>
              <a:rPr lang="en-GB" sz="1400" dirty="0" err="1">
                <a:effectLst/>
              </a:rPr>
              <a:t>Cannata</a:t>
            </a:r>
            <a:r>
              <a:rPr lang="en-GB" sz="1400" dirty="0">
                <a:effectLst/>
              </a:rPr>
              <a:t>, and D. </a:t>
            </a:r>
            <a:r>
              <a:rPr lang="en-GB" sz="1400" dirty="0" err="1">
                <a:effectLst/>
              </a:rPr>
              <a:t>Strigaro</a:t>
            </a:r>
            <a:r>
              <a:rPr lang="en-GB" sz="1400" dirty="0">
                <a:effectLst/>
              </a:rPr>
              <a:t>, “Building an open-source environmental monitoring system – A review of state-of-the-art and directions for future research.”</a:t>
            </a:r>
          </a:p>
          <a:p>
            <a:pPr marL="0" indent="0">
              <a:buNone/>
            </a:pPr>
            <a:r>
              <a:rPr lang="en-GB" sz="1400" dirty="0">
                <a:effectLst/>
              </a:rPr>
              <a:t>[]22] </a:t>
            </a:r>
            <a:r>
              <a:rPr lang="en-GB" sz="1400" dirty="0"/>
              <a:t>A. </a:t>
            </a:r>
            <a:r>
              <a:rPr lang="en-GB" sz="1400" dirty="0" err="1"/>
              <a:t>Neri</a:t>
            </a:r>
            <a:r>
              <a:rPr lang="en-GB" sz="1400" dirty="0"/>
              <a:t> et al., “Environmental Monitoring of Heritage Buildings.”</a:t>
            </a:r>
          </a:p>
        </p:txBody>
      </p:sp>
    </p:spTree>
    <p:extLst>
      <p:ext uri="{BB962C8B-B14F-4D97-AF65-F5344CB8AC3E}">
        <p14:creationId xmlns:p14="http://schemas.microsoft.com/office/powerpoint/2010/main" val="20117395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97ECCC31-8429-4523-BE8D-8F09B7A4D4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1480</TotalTime>
  <Words>4596</Words>
  <Application>Microsoft Office PowerPoint</Application>
  <PresentationFormat>Widescreen</PresentationFormat>
  <Paragraphs>264</Paragraphs>
  <Slides>36</Slides>
  <Notes>34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Tw Cen MT</vt:lpstr>
      <vt:lpstr>Circuit</vt:lpstr>
      <vt:lpstr>Monitoring Environmental Effects on a Building’s Structure with the use of Wireless Sensor Network </vt:lpstr>
      <vt:lpstr>Project Introduction</vt:lpstr>
      <vt:lpstr>Project purpose</vt:lpstr>
      <vt:lpstr>Project objectives</vt:lpstr>
      <vt:lpstr>Background research</vt:lpstr>
      <vt:lpstr>Internet of things </vt:lpstr>
      <vt:lpstr>Internet of things </vt:lpstr>
      <vt:lpstr>Internet of things </vt:lpstr>
      <vt:lpstr>Internet of things </vt:lpstr>
      <vt:lpstr>Internet of things </vt:lpstr>
      <vt:lpstr>Internet of things </vt:lpstr>
      <vt:lpstr>Wireless Sensor Network</vt:lpstr>
      <vt:lpstr>Wireless Sensor Network</vt:lpstr>
      <vt:lpstr>Wireless Sensor Network</vt:lpstr>
      <vt:lpstr>IEEE 802.11</vt:lpstr>
      <vt:lpstr>IEEE 802.11</vt:lpstr>
      <vt:lpstr>Zigbee</vt:lpstr>
      <vt:lpstr>Long Range (lora)</vt:lpstr>
      <vt:lpstr>Environmental Monitoring</vt:lpstr>
      <vt:lpstr>Environmental Monitoring</vt:lpstr>
      <vt:lpstr>Related Work </vt:lpstr>
      <vt:lpstr>Design prerequisite</vt:lpstr>
      <vt:lpstr>Designing prototype</vt:lpstr>
      <vt:lpstr>Issues of the prototype </vt:lpstr>
      <vt:lpstr>Refining the design</vt:lpstr>
      <vt:lpstr>Refining the design</vt:lpstr>
      <vt:lpstr>Refining the design</vt:lpstr>
      <vt:lpstr>Finalising the System</vt:lpstr>
      <vt:lpstr>Testing </vt:lpstr>
      <vt:lpstr>results</vt:lpstr>
      <vt:lpstr>results</vt:lpstr>
      <vt:lpstr>results</vt:lpstr>
      <vt:lpstr>Future work</vt:lpstr>
      <vt:lpstr>Date planning</vt:lpstr>
      <vt:lpstr>Thank you for your Time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Saving Energy and Cost in the Home Using a Wireless sensor network</dc:title>
  <dc:creator>Simon Thomas</dc:creator>
  <cp:lastModifiedBy>Simon Thomas</cp:lastModifiedBy>
  <cp:revision>81</cp:revision>
  <dcterms:created xsi:type="dcterms:W3CDTF">2019-05-03T07:57:19Z</dcterms:created>
  <dcterms:modified xsi:type="dcterms:W3CDTF">2019-10-16T00:32:05Z</dcterms:modified>
</cp:coreProperties>
</file>