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841" autoAdjust="0"/>
  </p:normalViewPr>
  <p:slideViewPr>
    <p:cSldViewPr snapToGrid="0">
      <p:cViewPr varScale="1">
        <p:scale>
          <a:sx n="70" d="100"/>
          <a:sy n="70" d="100"/>
        </p:scale>
        <p:origin x="106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56153-7FBB-4559-AC1B-4A42E03161A9}" type="datetimeFigureOut">
              <a:rPr lang="en-KE" smtClean="0"/>
              <a:t>06/10/2026</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61D325-FCA0-496E-BD86-86EB9E4DA30A}" type="slidenum">
              <a:rPr lang="en-KE" smtClean="0"/>
              <a:t>‹#›</a:t>
            </a:fld>
            <a:endParaRPr lang="en-KE"/>
          </a:p>
        </p:txBody>
      </p:sp>
    </p:spTree>
    <p:extLst>
      <p:ext uri="{BB962C8B-B14F-4D97-AF65-F5344CB8AC3E}">
        <p14:creationId xmlns:p14="http://schemas.microsoft.com/office/powerpoint/2010/main" val="1946696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The Screen Sunset programme is an 8-week school-based intervention, specifically for recreational screen use, 1 hour before bed time for children aged 13-17. The programme starts with the baseline screening and setting of personal goals using diary screens, moves on to sessions on notifications, gaming, social media, sleeping habits and environmental triggers. Then, every week, students participate in a "no screens" challenge, with the help of peer champions and family involvement. The design intentionally refrains from setting a fixed overall limit on screen time as there is no clear evidence to support universal limits (WHO, 2020), but instead suggests an overall limits on recreational sedentary screen time. There is also some evidence that interventions in the school setting are associated with decreases in screen time, but with relatively small effects (</a:t>
            </a:r>
            <a:r>
              <a:rPr lang="en-KE" sz="1200" kern="1200" dirty="0">
                <a:solidFill>
                  <a:schemeClr val="tx1"/>
                </a:solidFill>
                <a:effectLst/>
                <a:latin typeface="+mn-lt"/>
                <a:ea typeface="+mn-ea"/>
                <a:cs typeface="+mn-cs"/>
              </a:rPr>
              <a:t>Department of Health and Social Care 2023</a:t>
            </a:r>
            <a:r>
              <a:rPr lang="en-KE" dirty="0"/>
              <a:t>). Thus, Screen Sunset is focused on a specific, measurable behavioural window, instead of trying to stop adolescents' technology use altogether.</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2</a:t>
            </a:fld>
            <a:endParaRPr lang="en-KE"/>
          </a:p>
        </p:txBody>
      </p:sp>
    </p:spTree>
    <p:extLst>
      <p:ext uri="{BB962C8B-B14F-4D97-AF65-F5344CB8AC3E}">
        <p14:creationId xmlns:p14="http://schemas.microsoft.com/office/powerpoint/2010/main" val="1802258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The rationale however is founded on the growing significance of sedentary recreational screen time during adolescence and the possibility of this replacing physical activity and sleep. WHO suggests a maximum of 5 – 17 years of sedentary time, especially recreational screen time, for children and an average of 60 minutes of moderate-to-vigorous physical activity per day (WHO, 2020). The broader behavioural environment of screen use is reflected in the fact that, in the global context, 81% of adolescents are not sufficiently physically active (WHO, 2024). Evidence is also available from Kenya: out of 563 children aged 9-11 years in Nairobi, 74.2% spent more than two hours a day in recreational screen time on the weekends (Wachira et al., 2018). This evidence is, however, based on a time before the ubiquity of smartphones in adolescents' lives, and it applies to younger children. The campaign therefore relies on it as context, as opposed to prevalence data for 13–17-year young adults.</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3</a:t>
            </a:fld>
            <a:endParaRPr lang="en-KE"/>
          </a:p>
        </p:txBody>
      </p:sp>
    </p:spTree>
    <p:extLst>
      <p:ext uri="{BB962C8B-B14F-4D97-AF65-F5344CB8AC3E}">
        <p14:creationId xmlns:p14="http://schemas.microsoft.com/office/powerpoint/2010/main" val="769822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KE" dirty="0"/>
              <a:t>The campaign's emphasis is on timing and context; evidence doesn't support the same level of risk for all types of screen time. A 2024 objective monitoring study revealed that use of screens while adolescents were already in bed was linked to poorer sleep, and to greater sleep disruption in the case of interactive use (Brosnan et al., 2024). Likewise, a prospective study of 9,398 early adolescents reported several bedtime habits that were linked to shorter sleep and higher sleep disturbance, such as availability of phones overnight and using social media before sleep (Nagata et al., 2024). In the short-term, poor or incomplete sleep can impact on how you function during the day or your daily routine. Long-term concerns involve continued lack of activity and displacement of health protective activities. However, caution is needed when making a causal interpretation as screen use is related to sleep and wellbeing, and observational evidence cannot prove that screen use is a direct cause of the negative outcomes.</a:t>
            </a:r>
          </a:p>
        </p:txBody>
      </p:sp>
      <p:sp>
        <p:nvSpPr>
          <p:cNvPr id="4" name="Slide Number Placeholder 3"/>
          <p:cNvSpPr>
            <a:spLocks noGrp="1"/>
          </p:cNvSpPr>
          <p:nvPr>
            <p:ph type="sldNum" sz="quarter" idx="5"/>
          </p:nvPr>
        </p:nvSpPr>
        <p:spPr/>
        <p:txBody>
          <a:bodyPr/>
          <a:lstStyle/>
          <a:p>
            <a:fld id="{3161D325-FCA0-496E-BD86-86EB9E4DA30A}" type="slidenum">
              <a:rPr lang="en-KE" smtClean="0"/>
              <a:t>4</a:t>
            </a:fld>
            <a:endParaRPr lang="en-KE"/>
          </a:p>
        </p:txBody>
      </p:sp>
    </p:spTree>
    <p:extLst>
      <p:ext uri="{BB962C8B-B14F-4D97-AF65-F5344CB8AC3E}">
        <p14:creationId xmlns:p14="http://schemas.microsoft.com/office/powerpoint/2010/main" val="486640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6000" marR="0" lvl="0" indent="-306000" algn="l" defTabSz="914400" rtl="0" eaLnBrk="1" fontAlgn="auto" latinLnBrk="0" hangingPunct="1">
              <a:lnSpc>
                <a:spcPct val="100000"/>
              </a:lnSpc>
              <a:spcBef>
                <a:spcPts val="0"/>
              </a:spcBef>
              <a:spcAft>
                <a:spcPts val="0"/>
              </a:spcAft>
              <a:buClr>
                <a:schemeClr val="accent2"/>
              </a:buClr>
              <a:buSzPct val="92000"/>
              <a:buFont typeface="Wingdings 2" panose="05020102010507070707" pitchFamily="18" charset="2"/>
              <a:buChar char=""/>
              <a:tabLst/>
              <a:defRPr/>
            </a:pPr>
            <a:r>
              <a:rPr lang="en-KE" dirty="0"/>
              <a:t>The campaign has three behavioural goals that are specific, measurable and achievable within 8 weeks. First, it aims to reduce by 30% the amount of time spent on recreation screen use in the hour leading up to sleep, from baseline. Secondly, it seeks to reach 60% of the students who participate in the programme that complete a screen free hour before bed by programme end. Third, it seeks to renew the percentage of students with accurate awareness of the recommended physical-activity and sedentary-behaviour guidelines to 80%. These aims are deliberately focused on behaviour and capability and not just attendance and satisfaction. This is due to evidence suggesting that school-based interventions have only moderate impacts on screen time, though sometimes greater impacts on problematic use of digital technologies (</a:t>
            </a:r>
            <a:r>
              <a:rPr lang="en-KE" dirty="0" err="1"/>
              <a:t>Žmavc</a:t>
            </a:r>
            <a:r>
              <a:rPr lang="en-KE" dirty="0"/>
              <a:t> et al., 2025; </a:t>
            </a:r>
            <a:r>
              <a:rPr lang="en-KE" sz="1200" kern="1200" dirty="0">
                <a:solidFill>
                  <a:schemeClr val="tx1"/>
                </a:solidFill>
                <a:effectLst/>
                <a:latin typeface="+mn-lt"/>
                <a:ea typeface="+mn-ea"/>
                <a:cs typeface="+mn-cs"/>
              </a:rPr>
              <a:t>Department of Health and Social Care (2023</a:t>
            </a:r>
            <a:r>
              <a:rPr lang="en-US" sz="1200" kern="1200" dirty="0">
                <a:solidFill>
                  <a:schemeClr val="tx1"/>
                </a:solidFill>
                <a:effectLst/>
                <a:latin typeface="+mn-lt"/>
                <a:ea typeface="+mn-ea"/>
                <a:cs typeface="+mn-cs"/>
              </a:rPr>
              <a:t> and </a:t>
            </a:r>
            <a:r>
              <a:rPr lang="en-KE" sz="1200" dirty="0" err="1"/>
              <a:t>Roffarello</a:t>
            </a:r>
            <a:r>
              <a:rPr lang="en-US" sz="1200" dirty="0"/>
              <a:t> </a:t>
            </a:r>
            <a:r>
              <a:rPr lang="en-KE" sz="1200" dirty="0"/>
              <a:t>and De </a:t>
            </a:r>
            <a:r>
              <a:rPr lang="en-KE" sz="1200" dirty="0" err="1"/>
              <a:t>Russis</a:t>
            </a:r>
            <a:r>
              <a:rPr lang="en-US" sz="1200" dirty="0"/>
              <a:t> </a:t>
            </a:r>
            <a:r>
              <a:rPr lang="en-KE" sz="1200" dirty="0"/>
              <a:t>2023</a:t>
            </a:r>
            <a:r>
              <a:rPr lang="en-KE" dirty="0"/>
              <a:t>). Ambitions should be read in the light of baseline data and fidelity of intervention.</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5</a:t>
            </a:fld>
            <a:endParaRPr lang="en-KE"/>
          </a:p>
        </p:txBody>
      </p:sp>
    </p:spTree>
    <p:extLst>
      <p:ext uri="{BB962C8B-B14F-4D97-AF65-F5344CB8AC3E}">
        <p14:creationId xmlns:p14="http://schemas.microsoft.com/office/powerpoint/2010/main" val="2091545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Evaluation will include process as well as impact and follow-up measures so that the impact of Screen Sunset can be measured as a change in behaviour, not just an increase in awareness. Process evaluation will capture attendance, participation, completion of screen diaries and weekly challenges and will document the reasons for poor outcomes based on this data – either due to ineffective intervention or inadequate implementation. Baseline and week 8 pre-bedtime screen use and routines without screens and relevant knowledge will be compared to evaluate impact. Behavioural maintenance following the formal intervention will be assessed following a 4 week follow up. This multi-faceted approach is supported by the recent meta-analysis which revealed that school interventions led to a small reduction in screen time, with significant heterogeneity and low-certainty evidence (Lai et al., 2025). Recall and social desirability bias also may be introduced by self-reported screen diaries. Hence, if possible, questionnaire-based measure of device time should be complemented by the device-based record of screen-time, which will enhance the validity of the measurement and also mitigate the burden of relying upon the participant's memory.</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6</a:t>
            </a:fld>
            <a:endParaRPr lang="en-KE"/>
          </a:p>
        </p:txBody>
      </p:sp>
    </p:spTree>
    <p:extLst>
      <p:ext uri="{BB962C8B-B14F-4D97-AF65-F5344CB8AC3E}">
        <p14:creationId xmlns:p14="http://schemas.microsoft.com/office/powerpoint/2010/main" val="3761769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campaign poster puts the intervention in a simple behavioural message: “Switch Off. Sleep Better. Live More.” The poster does not look at screen use as a bad thing in itself but rather at a specific behaviour (removing recreational screens before bedtime). The reason this distinction matters is that evidence suggests that the link between screen time and adolescent wellbeing is influenced by various factors such as time (Orben, 2020), content, and context. The poster thus incorporates the Screen Sunset Challenge, screen diary, peer involvement and family engagement, along with the benefits made clear. The visuals should come across as a smartphone morphing into a setting sun, encouraging an instant connection between digital disconnect and bedtime. A focusable call to action also minimizes the cognitive load and facilitates action. These posters, however, are not intended to create any lasting behavioural change, but they act as an intervention reminder.</a:t>
            </a:r>
          </a:p>
        </p:txBody>
      </p:sp>
      <p:sp>
        <p:nvSpPr>
          <p:cNvPr id="4" name="Slide Number Placeholder 3"/>
          <p:cNvSpPr>
            <a:spLocks noGrp="1"/>
          </p:cNvSpPr>
          <p:nvPr>
            <p:ph type="sldNum" sz="quarter" idx="5"/>
          </p:nvPr>
        </p:nvSpPr>
        <p:spPr/>
        <p:txBody>
          <a:bodyPr/>
          <a:lstStyle/>
          <a:p>
            <a:fld id="{3161D325-FCA0-496E-BD86-86EB9E4DA30A}" type="slidenum">
              <a:rPr lang="en-KE" smtClean="0"/>
              <a:t>7</a:t>
            </a:fld>
            <a:endParaRPr lang="en-KE"/>
          </a:p>
        </p:txBody>
      </p:sp>
    </p:spTree>
    <p:extLst>
      <p:ext uri="{BB962C8B-B14F-4D97-AF65-F5344CB8AC3E}">
        <p14:creationId xmlns:p14="http://schemas.microsoft.com/office/powerpoint/2010/main" val="242606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Whilst organisations can add logos to the campaign, doing so can enhance its credibility, reach and sustainability through partnership working. Sport England, for instance, offers evidence of population levels with its Active Lives Children and Young People programme and NHS resources deliver practical guidance on children's health, activity and sleep (Sport England, 2025; NHS, 2023). Physical-activity and sedentary-behaviour guidelines are underpinned by international evidence provided by WHO (2020). Current campaigns can be modified, not copied, and can incorporate challenge-based activities and family engagement. However, using resources that were created for other cultures may decrease its cultural relevance. Schools and youth agencies should therefore tailor learning materials to the students' technological habits, socio-economic backgrounds and family environments. The council should be responsible for coordinating the partners, defining the roles and considering the additional reach and behavioural effect of partnerships.</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8</a:t>
            </a:fld>
            <a:endParaRPr lang="en-KE"/>
          </a:p>
        </p:txBody>
      </p:sp>
    </p:spTree>
    <p:extLst>
      <p:ext uri="{BB962C8B-B14F-4D97-AF65-F5344CB8AC3E}">
        <p14:creationId xmlns:p14="http://schemas.microsoft.com/office/powerpoint/2010/main" val="3410751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Measures to reduce screen time right before sleep could be physiologically advantageous mainly due to the preservation of sleep opportunity and the reduction of behaviours associated with sleep disruption. Objective data suggest that screen use in adolescents' beds is linked to poorer sleep outcomes (Brosnan et al., 2024). Psychologically, better sleep could help with functioning during the day, but it's important to emphasize that a reduction in screen time doesn't guarantee that anxiety and depression will cease. The psychological aspect of this improvement in sleep is a possibility for functioning during the day, but if a reduction in screen time will automatically make anxiety and depression go away, that would be pushing the limits of what the evidence supports. From a social perspective, such screen-free times may allow for greater family engagement and peer interaction, as well as increase physical engagement. Evidently, these potential benefits come in part because of displacement, meaning that some time that was being spent on recreational screens is now being used in more healthful ways. It is important to note that benefits will differ in relation to the replacement of screen use. Although changing smartphones for another sedentary activity might yield some health benefits, it illustrates the need for the campaign to focus on sleep, movement and social interaction, rather than screen reduction as a single measure.</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9</a:t>
            </a:fld>
            <a:endParaRPr lang="en-KE"/>
          </a:p>
        </p:txBody>
      </p:sp>
    </p:spTree>
    <p:extLst>
      <p:ext uri="{BB962C8B-B14F-4D97-AF65-F5344CB8AC3E}">
        <p14:creationId xmlns:p14="http://schemas.microsoft.com/office/powerpoint/2010/main" val="1678197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There are three behavioural frameworks that can help explain why adolescents have diffused with regards to changing their ingrained screen habits. According to the COM-B model, capability, opportunity and motivation are required for behaviour, so a student might be able to understand the advantages but lack the opportunity and motivation to try to stop the behaviour (Michie et al. 2011). Peer Champions are of particular interest related to adolescent behaviour change as they support the learning process of social learning theory, which emphasizes observing others, self-efficacy, and reinforcement (Bandura, 2004). Attitudes, subjective norms and perceived behavioural control are also thought to affect behavioural intentions, according to the Theory of Planned Behaviour (Ajzen, 1991). These theories don't just point to lack of knowledge as a problem that leads to increased screen time. Screen Sunset addresses these issues through practical phone-management strategies, peer modelling, goal setting, family support and restructuring the environment. This theoretically informed approach will reinforce the coherence of the interventions, as the different components of the campaign will target a specific psychological, social or environmental determinant.</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10</a:t>
            </a:fld>
            <a:endParaRPr lang="en-KE"/>
          </a:p>
        </p:txBody>
      </p:sp>
    </p:spTree>
    <p:extLst>
      <p:ext uri="{BB962C8B-B14F-4D97-AF65-F5344CB8AC3E}">
        <p14:creationId xmlns:p14="http://schemas.microsoft.com/office/powerpoint/2010/main" val="222365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KE" dirty="0"/>
              <a:t>The approach to behavioural barriers in Screen Sunset is a combination of individual capability, social support and environmental restructuring. Practical tips are shared with students like turning off notifications, setting phones further away from the bed, and creating alternative bedtime routines. Peer champions model and reinforce; family agreements address home environment in which evening screen behaviour often happens. These strategies are better than restrictions or punishment, as teens become more independent with their technology, making it hard to maintain strict regulations. Individual goal setting is also used to help students make the intervention a part of their current routine and situation. But sustainability is difficult as digital platforms are purposely built to keep engagement going. Therefore, the programme should involve follow-up monitoring, and not expect eight weeks of activity to be forever changed. Ultimately, Screen Sunset is about regulated technology usage, and not technology banishment: about better sleep habits, and acknowledging the legitimate educational and social uses of digital technology.</a:t>
            </a:r>
          </a:p>
          <a:p>
            <a:endParaRPr lang="en-KE" dirty="0"/>
          </a:p>
        </p:txBody>
      </p:sp>
      <p:sp>
        <p:nvSpPr>
          <p:cNvPr id="4" name="Slide Number Placeholder 3"/>
          <p:cNvSpPr>
            <a:spLocks noGrp="1"/>
          </p:cNvSpPr>
          <p:nvPr>
            <p:ph type="sldNum" sz="quarter" idx="5"/>
          </p:nvPr>
        </p:nvSpPr>
        <p:spPr/>
        <p:txBody>
          <a:bodyPr/>
          <a:lstStyle/>
          <a:p>
            <a:fld id="{3161D325-FCA0-496E-BD86-86EB9E4DA30A}" type="slidenum">
              <a:rPr lang="en-KE" smtClean="0"/>
              <a:t>11</a:t>
            </a:fld>
            <a:endParaRPr lang="en-KE"/>
          </a:p>
        </p:txBody>
      </p:sp>
    </p:spTree>
    <p:extLst>
      <p:ext uri="{BB962C8B-B14F-4D97-AF65-F5344CB8AC3E}">
        <p14:creationId xmlns:p14="http://schemas.microsoft.com/office/powerpoint/2010/main" val="2002146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C179301-39AA-440A-98ED-020B6FE87CA7}" type="datetimeFigureOut">
              <a:rPr lang="en-KE" smtClean="0"/>
              <a:t>06/10/2026</a:t>
            </a:fld>
            <a:endParaRPr lang="en-KE"/>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KE"/>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021188F9-7782-498C-A8EE-15E555F11C18}" type="slidenum">
              <a:rPr lang="en-KE" smtClean="0"/>
              <a:t>‹#›</a:t>
            </a:fld>
            <a:endParaRPr lang="en-KE"/>
          </a:p>
        </p:txBody>
      </p:sp>
    </p:spTree>
    <p:extLst>
      <p:ext uri="{BB962C8B-B14F-4D97-AF65-F5344CB8AC3E}">
        <p14:creationId xmlns:p14="http://schemas.microsoft.com/office/powerpoint/2010/main" val="3339247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79301-39AA-440A-98ED-020B6FE87CA7}" type="datetimeFigureOut">
              <a:rPr lang="en-KE" smtClean="0"/>
              <a:t>06/10/2026</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a:xfrm>
            <a:off x="10558300" y="5956137"/>
            <a:ext cx="1052508" cy="365125"/>
          </a:xfrm>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3295196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C179301-39AA-440A-98ED-020B6FE87CA7}" type="datetimeFigureOut">
              <a:rPr lang="en-KE" smtClean="0"/>
              <a:t>06/10/2026</a:t>
            </a:fld>
            <a:endParaRPr lang="en-KE"/>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KE"/>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021188F9-7782-498C-A8EE-15E555F11C18}" type="slidenum">
              <a:rPr lang="en-KE" smtClean="0"/>
              <a:t>‹#›</a:t>
            </a:fld>
            <a:endParaRPr lang="en-KE"/>
          </a:p>
        </p:txBody>
      </p:sp>
    </p:spTree>
    <p:extLst>
      <p:ext uri="{BB962C8B-B14F-4D97-AF65-F5344CB8AC3E}">
        <p14:creationId xmlns:p14="http://schemas.microsoft.com/office/powerpoint/2010/main" val="1334662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179301-39AA-440A-98ED-020B6FE87CA7}" type="datetimeFigureOut">
              <a:rPr lang="en-KE" smtClean="0"/>
              <a:t>06/10/2026</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3887992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179301-39AA-440A-98ED-020B6FE87CA7}" type="datetimeFigureOut">
              <a:rPr lang="en-KE" smtClean="0"/>
              <a:t>06/10/2026</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1620988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179301-39AA-440A-98ED-020B6FE87CA7}" type="datetimeFigureOut">
              <a:rPr lang="en-KE" smtClean="0"/>
              <a:t>06/10/2026</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1573546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79301-39AA-440A-98ED-020B6FE87CA7}" type="datetimeFigureOut">
              <a:rPr lang="en-KE" smtClean="0"/>
              <a:t>06/10/2026</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271736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C179301-39AA-440A-98ED-020B6FE87CA7}" type="datetimeFigureOut">
              <a:rPr lang="en-KE" smtClean="0"/>
              <a:t>06/10/2026</a:t>
            </a:fld>
            <a:endParaRPr lang="en-KE"/>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KE"/>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021188F9-7782-498C-A8EE-15E555F11C18}" type="slidenum">
              <a:rPr lang="en-KE" smtClean="0"/>
              <a:t>‹#›</a:t>
            </a:fld>
            <a:endParaRPr lang="en-KE"/>
          </a:p>
        </p:txBody>
      </p:sp>
    </p:spTree>
    <p:extLst>
      <p:ext uri="{BB962C8B-B14F-4D97-AF65-F5344CB8AC3E}">
        <p14:creationId xmlns:p14="http://schemas.microsoft.com/office/powerpoint/2010/main" val="3572908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79301-39AA-440A-98ED-020B6FE87CA7}" type="datetimeFigureOut">
              <a:rPr lang="en-KE" smtClean="0"/>
              <a:t>06/10/2026</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3098355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79301-39AA-440A-98ED-020B6FE87CA7}" type="datetimeFigureOut">
              <a:rPr lang="en-KE" smtClean="0"/>
              <a:t>06/10/2026</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021188F9-7782-498C-A8EE-15E555F11C18}" type="slidenum">
              <a:rPr lang="en-KE" smtClean="0"/>
              <a:t>‹#›</a:t>
            </a:fld>
            <a:endParaRPr lang="en-KE"/>
          </a:p>
        </p:txBody>
      </p:sp>
    </p:spTree>
    <p:extLst>
      <p:ext uri="{BB962C8B-B14F-4D97-AF65-F5344CB8AC3E}">
        <p14:creationId xmlns:p14="http://schemas.microsoft.com/office/powerpoint/2010/main" val="1000645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C179301-39AA-440A-98ED-020B6FE87CA7}" type="datetimeFigureOut">
              <a:rPr lang="en-KE" smtClean="0"/>
              <a:t>06/10/2026</a:t>
            </a:fld>
            <a:endParaRPr lang="en-KE"/>
          </a:p>
        </p:txBody>
      </p:sp>
      <p:sp>
        <p:nvSpPr>
          <p:cNvPr id="5" name="Footer Placeholder 4"/>
          <p:cNvSpPr>
            <a:spLocks noGrp="1"/>
          </p:cNvSpPr>
          <p:nvPr>
            <p:ph type="ftr" sz="quarter" idx="11"/>
          </p:nvPr>
        </p:nvSpPr>
        <p:spPr>
          <a:xfrm>
            <a:off x="774923" y="5951811"/>
            <a:ext cx="7896279" cy="365125"/>
          </a:xfrm>
        </p:spPr>
        <p:txBody>
          <a:bodyPr/>
          <a:lstStyle/>
          <a:p>
            <a:endParaRPr lang="en-KE"/>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021188F9-7782-498C-A8EE-15E555F11C18}" type="slidenum">
              <a:rPr lang="en-KE" smtClean="0"/>
              <a:t>‹#›</a:t>
            </a:fld>
            <a:endParaRPr lang="en-KE"/>
          </a:p>
        </p:txBody>
      </p:sp>
    </p:spTree>
    <p:extLst>
      <p:ext uri="{BB962C8B-B14F-4D97-AF65-F5344CB8AC3E}">
        <p14:creationId xmlns:p14="http://schemas.microsoft.com/office/powerpoint/2010/main" val="670460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C179301-39AA-440A-98ED-020B6FE87CA7}" type="datetimeFigureOut">
              <a:rPr lang="en-KE" smtClean="0"/>
              <a:t>06/10/2026</a:t>
            </a:fld>
            <a:endParaRPr lang="en-KE"/>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KE"/>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021188F9-7782-498C-A8EE-15E555F11C18}" type="slidenum">
              <a:rPr lang="en-KE" smtClean="0"/>
              <a:t>‹#›</a:t>
            </a:fld>
            <a:endParaRPr lang="en-KE"/>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78961461"/>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healthier-families/child-healthy-growth-weight/" TargetMode="External"/><Relationship Id="rId13" Type="http://schemas.openxmlformats.org/officeDocument/2006/relationships/hyperlink" Target="https://www.sportengland.org/research-and-data/data/active-lives/active-lives-data-tables" TargetMode="External"/><Relationship Id="rId18" Type="http://schemas.openxmlformats.org/officeDocument/2006/relationships/hyperlink" Target="https://doi.org/10.1556/2006.2025.00043" TargetMode="External"/><Relationship Id="rId3" Type="http://schemas.openxmlformats.org/officeDocument/2006/relationships/hyperlink" Target="https://doi.org/10.1177/1090198104263660" TargetMode="External"/><Relationship Id="rId7" Type="http://schemas.openxmlformats.org/officeDocument/2006/relationships/hyperlink" Target="https://doi.org/10.1016/j.jadohealth.2024.06.006" TargetMode="External"/><Relationship Id="rId12" Type="http://schemas.openxmlformats.org/officeDocument/2006/relationships/hyperlink" Target="https://doi.org/10.1145/3571810" TargetMode="External"/><Relationship Id="rId17" Type="http://schemas.openxmlformats.org/officeDocument/2006/relationships/hyperlink" Target="https://www.who.int/news-room/fact-sheets/detail/physical-activity" TargetMode="External"/><Relationship Id="rId2" Type="http://schemas.openxmlformats.org/officeDocument/2006/relationships/hyperlink" Target="https://doi.org/10.1016/0749-5978(91)90020-T" TargetMode="External"/><Relationship Id="rId16" Type="http://schemas.openxmlformats.org/officeDocument/2006/relationships/hyperlink" Target="https://www.who.int/publications/i/item/9789240014886" TargetMode="External"/><Relationship Id="rId1" Type="http://schemas.openxmlformats.org/officeDocument/2006/relationships/slideLayout" Target="../slideLayouts/slideLayout2.xml"/><Relationship Id="rId6" Type="http://schemas.openxmlformats.org/officeDocument/2006/relationships/hyperlink" Target="https://doi.org/10.1186/1748-5908-6-42" TargetMode="External"/><Relationship Id="rId11" Type="http://schemas.openxmlformats.org/officeDocument/2006/relationships/hyperlink" Target="https://www.cdc.gov/suicide/playbook/behavior-change.html" TargetMode="External"/><Relationship Id="rId5" Type="http://schemas.openxmlformats.org/officeDocument/2006/relationships/hyperlink" Target="https://doi.org/10.1111/camh.70022" TargetMode="External"/><Relationship Id="rId15" Type="http://schemas.openxmlformats.org/officeDocument/2006/relationships/hyperlink" Target="https://www.gov.uk/government/publications/physical-activity-guidelines-uk-chief-medical-officers-report/uk-chief-medical-officers-physical-activity-guidelines" TargetMode="External"/><Relationship Id="rId10" Type="http://schemas.openxmlformats.org/officeDocument/2006/relationships/hyperlink" Target="https://nypost.com/2025/01/23/lifestyle/smartphone-use-leads-to-hallucinations-aggression-in-teens-study/" TargetMode="External"/><Relationship Id="rId4" Type="http://schemas.openxmlformats.org/officeDocument/2006/relationships/hyperlink" Target="https://doi.org/10.1001/jamapediatrics.2024.2914" TargetMode="External"/><Relationship Id="rId9" Type="http://schemas.openxmlformats.org/officeDocument/2006/relationships/hyperlink" Target="https://doi.org/10.1007/s00127-019-01825-4" TargetMode="External"/><Relationship Id="rId14" Type="http://schemas.openxmlformats.org/officeDocument/2006/relationships/hyperlink" Target="https://www.sportengland.org/about-us/uniting-movement/implementation-plan-years-2-4-2022-25/our-ambitions-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C9D73AE-9E6C-393E-C7D1-E552E641F4E8}"/>
              </a:ext>
            </a:extLst>
          </p:cNvPr>
          <p:cNvPicPr>
            <a:picLocks noChangeAspect="1"/>
          </p:cNvPicPr>
          <p:nvPr/>
        </p:nvPicPr>
        <p:blipFill>
          <a:blip r:embed="rId2"/>
          <a:stretch>
            <a:fillRect/>
          </a:stretch>
        </p:blipFill>
        <p:spPr>
          <a:xfrm>
            <a:off x="-152400" y="0"/>
            <a:ext cx="12261516" cy="6873880"/>
          </a:xfrm>
          <a:prstGeom prst="rect">
            <a:avLst/>
          </a:prstGeom>
        </p:spPr>
      </p:pic>
      <p:sp>
        <p:nvSpPr>
          <p:cNvPr id="2" name="Title 1">
            <a:extLst>
              <a:ext uri="{FF2B5EF4-FFF2-40B4-BE49-F238E27FC236}">
                <a16:creationId xmlns:a16="http://schemas.microsoft.com/office/drawing/2014/main" id="{709B77BF-7678-E5A7-D799-818EC82F30FA}"/>
              </a:ext>
            </a:extLst>
          </p:cNvPr>
          <p:cNvSpPr>
            <a:spLocks noGrp="1"/>
          </p:cNvSpPr>
          <p:nvPr>
            <p:ph type="ctrTitle"/>
          </p:nvPr>
        </p:nvSpPr>
        <p:spPr>
          <a:xfrm>
            <a:off x="0" y="425664"/>
            <a:ext cx="12192000" cy="835577"/>
          </a:xfrm>
        </p:spPr>
        <p:txBody>
          <a:bodyPr/>
          <a:lstStyle/>
          <a:p>
            <a:pPr algn="ctr"/>
            <a:r>
              <a:rPr lang="en-US" dirty="0"/>
              <a:t>HEALTH PROMOTION CAMPAIGN </a:t>
            </a:r>
            <a:endParaRPr lang="en-KE" dirty="0"/>
          </a:p>
        </p:txBody>
      </p:sp>
      <p:sp>
        <p:nvSpPr>
          <p:cNvPr id="3" name="Subtitle 2">
            <a:extLst>
              <a:ext uri="{FF2B5EF4-FFF2-40B4-BE49-F238E27FC236}">
                <a16:creationId xmlns:a16="http://schemas.microsoft.com/office/drawing/2014/main" id="{C9111229-119A-AE1C-760D-35A4ED2974D7}"/>
              </a:ext>
            </a:extLst>
          </p:cNvPr>
          <p:cNvSpPr>
            <a:spLocks noGrp="1"/>
          </p:cNvSpPr>
          <p:nvPr>
            <p:ph type="subTitle" idx="1"/>
          </p:nvPr>
        </p:nvSpPr>
        <p:spPr>
          <a:xfrm>
            <a:off x="599227" y="3222268"/>
            <a:ext cx="10993546" cy="1412794"/>
          </a:xfrm>
        </p:spPr>
        <p:txBody>
          <a:bodyPr>
            <a:normAutofit/>
          </a:bodyPr>
          <a:lstStyle/>
          <a:p>
            <a:pPr algn="ctr"/>
            <a:r>
              <a:rPr lang="en-US" sz="2800" cap="none" dirty="0">
                <a:solidFill>
                  <a:schemeClr val="bg1"/>
                </a:solidFill>
              </a:rPr>
              <a:t>An 8-week Campaign For Healthier Evening Screen Habits.</a:t>
            </a:r>
          </a:p>
          <a:p>
            <a:pPr algn="ctr"/>
            <a:r>
              <a:rPr lang="en-US" sz="2800" cap="none" dirty="0">
                <a:solidFill>
                  <a:schemeClr val="bg1"/>
                </a:solidFill>
              </a:rPr>
              <a:t>Target: Secondary-School Students Aged 13–17 Years </a:t>
            </a:r>
            <a:endParaRPr lang="en-KE" sz="2800" cap="none" dirty="0">
              <a:solidFill>
                <a:schemeClr val="bg1"/>
              </a:solidFill>
            </a:endParaRPr>
          </a:p>
        </p:txBody>
      </p:sp>
      <p:sp>
        <p:nvSpPr>
          <p:cNvPr id="4" name="Subtitle 2">
            <a:extLst>
              <a:ext uri="{FF2B5EF4-FFF2-40B4-BE49-F238E27FC236}">
                <a16:creationId xmlns:a16="http://schemas.microsoft.com/office/drawing/2014/main" id="{9618F20F-1D5F-CA19-C010-A0F2273F9786}"/>
              </a:ext>
            </a:extLst>
          </p:cNvPr>
          <p:cNvSpPr txBox="1">
            <a:spLocks/>
          </p:cNvSpPr>
          <p:nvPr/>
        </p:nvSpPr>
        <p:spPr>
          <a:xfrm>
            <a:off x="0" y="1292772"/>
            <a:ext cx="12192000" cy="590321"/>
          </a:xfrm>
          <a:prstGeom prst="rect">
            <a:avLst/>
          </a:prstGeom>
        </p:spPr>
        <p:txBody>
          <a:bodyPr vert="horz" lIns="91440" tIns="45720" rIns="91440" bIns="45720" rtlCol="0" anchor="t">
            <a:normAutofit fontScale="92500" lnSpcReduction="20000"/>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pPr algn="ctr"/>
            <a:r>
              <a:rPr lang="en-US" sz="4000" dirty="0"/>
              <a:t>SCREEN SUNSET</a:t>
            </a:r>
            <a:endParaRPr lang="en-KE" sz="4000" dirty="0"/>
          </a:p>
        </p:txBody>
      </p:sp>
      <p:sp>
        <p:nvSpPr>
          <p:cNvPr id="5" name="Subtitle 2">
            <a:extLst>
              <a:ext uri="{FF2B5EF4-FFF2-40B4-BE49-F238E27FC236}">
                <a16:creationId xmlns:a16="http://schemas.microsoft.com/office/drawing/2014/main" id="{0BBF2168-FAB1-7455-DDFB-50294433CBFF}"/>
              </a:ext>
            </a:extLst>
          </p:cNvPr>
          <p:cNvSpPr txBox="1">
            <a:spLocks/>
          </p:cNvSpPr>
          <p:nvPr/>
        </p:nvSpPr>
        <p:spPr>
          <a:xfrm>
            <a:off x="0" y="1914624"/>
            <a:ext cx="12192000" cy="590321"/>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pPr algn="ctr"/>
            <a:r>
              <a:rPr lang="en-US" dirty="0"/>
              <a:t>Switch Off | Sleep Better | Live More</a:t>
            </a:r>
            <a:endParaRPr lang="en-KE" dirty="0"/>
          </a:p>
        </p:txBody>
      </p:sp>
      <p:sp>
        <p:nvSpPr>
          <p:cNvPr id="6" name="Subtitle 2">
            <a:extLst>
              <a:ext uri="{FF2B5EF4-FFF2-40B4-BE49-F238E27FC236}">
                <a16:creationId xmlns:a16="http://schemas.microsoft.com/office/drawing/2014/main" id="{0CBAC403-3AE0-DD67-75D2-04C9089357F7}"/>
              </a:ext>
            </a:extLst>
          </p:cNvPr>
          <p:cNvSpPr txBox="1">
            <a:spLocks/>
          </p:cNvSpPr>
          <p:nvPr/>
        </p:nvSpPr>
        <p:spPr>
          <a:xfrm>
            <a:off x="599227" y="5290508"/>
            <a:ext cx="10993546" cy="1412794"/>
          </a:xfrm>
          <a:prstGeom prst="rect">
            <a:avLst/>
          </a:prstGeom>
        </p:spPr>
        <p:txBody>
          <a:bodyPr vert="horz" lIns="91440" tIns="45720" rIns="91440" bIns="45720" rtlCol="0" anchor="t">
            <a:normAutofit lnSpcReduction="10000"/>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pPr algn="ctr"/>
            <a:r>
              <a:rPr lang="en-US" sz="2400" cap="none" dirty="0">
                <a:solidFill>
                  <a:schemeClr val="bg1"/>
                </a:solidFill>
              </a:rPr>
              <a:t>Module Code: LCHS7000</a:t>
            </a:r>
          </a:p>
          <a:p>
            <a:pPr algn="ctr"/>
            <a:r>
              <a:rPr lang="en-US" sz="2400" cap="none" dirty="0">
                <a:solidFill>
                  <a:schemeClr val="bg1"/>
                </a:solidFill>
              </a:rPr>
              <a:t>Student ID: 2244081</a:t>
            </a:r>
          </a:p>
          <a:p>
            <a:pPr algn="ctr"/>
            <a:r>
              <a:rPr lang="en-US" sz="2400" cap="none" dirty="0">
                <a:solidFill>
                  <a:schemeClr val="bg1"/>
                </a:solidFill>
              </a:rPr>
              <a:t>Student Name: Ali Mohammed Mustafa</a:t>
            </a:r>
            <a:endParaRPr lang="en-KE" sz="2400" cap="none" dirty="0">
              <a:solidFill>
                <a:schemeClr val="bg1"/>
              </a:solidFill>
            </a:endParaRPr>
          </a:p>
        </p:txBody>
      </p:sp>
    </p:spTree>
    <p:extLst>
      <p:ext uri="{BB962C8B-B14F-4D97-AF65-F5344CB8AC3E}">
        <p14:creationId xmlns:p14="http://schemas.microsoft.com/office/powerpoint/2010/main" val="3583322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73459-CCDB-31F5-D5AD-57C9F48ED924}"/>
              </a:ext>
            </a:extLst>
          </p:cNvPr>
          <p:cNvSpPr>
            <a:spLocks noGrp="1"/>
          </p:cNvSpPr>
          <p:nvPr>
            <p:ph type="title"/>
          </p:nvPr>
        </p:nvSpPr>
        <p:spPr/>
        <p:txBody>
          <a:bodyPr/>
          <a:lstStyle/>
          <a:p>
            <a:pPr algn="ctr"/>
            <a:r>
              <a:rPr lang="en-KE" b="1" dirty="0"/>
              <a:t>The Screen Sunset Programme</a:t>
            </a:r>
            <a:endParaRPr lang="en-KE" dirty="0"/>
          </a:p>
        </p:txBody>
      </p:sp>
      <p:sp>
        <p:nvSpPr>
          <p:cNvPr id="3" name="Content Placeholder 2">
            <a:extLst>
              <a:ext uri="{FF2B5EF4-FFF2-40B4-BE49-F238E27FC236}">
                <a16:creationId xmlns:a16="http://schemas.microsoft.com/office/drawing/2014/main" id="{333B8104-B0F4-21B1-0EE2-610D4CEEB938}"/>
              </a:ext>
            </a:extLst>
          </p:cNvPr>
          <p:cNvSpPr>
            <a:spLocks noGrp="1"/>
          </p:cNvSpPr>
          <p:nvPr>
            <p:ph idx="1"/>
          </p:nvPr>
        </p:nvSpPr>
        <p:spPr>
          <a:xfrm>
            <a:off x="0" y="2180496"/>
            <a:ext cx="12192000" cy="3678303"/>
          </a:xfrm>
        </p:spPr>
        <p:txBody>
          <a:bodyPr>
            <a:noAutofit/>
          </a:bodyPr>
          <a:lstStyle/>
          <a:p>
            <a:r>
              <a:rPr lang="en-US" sz="2000" dirty="0"/>
              <a:t>Weeks 1–2 — Understand Fill out a full baseline screen-use diary and determine what triggers screen use after 6 pm. Make a personal goal about cutting back on using screens prior to bed.</a:t>
            </a:r>
          </a:p>
          <a:p>
            <a:r>
              <a:rPr lang="en-US" sz="2000" dirty="0"/>
              <a:t>Weeks 3–4 — Learn Discuss sleep, notifications, games and social media, bedtime routines. Examine the relationship between screen time use and environment and social influences.</a:t>
            </a:r>
          </a:p>
          <a:p>
            <a:r>
              <a:rPr lang="en-US" sz="2000" dirty="0"/>
              <a:t>Week 5 — Change Implement practical solutions such as controlling notifications and having phones out of bedrooms. Plan real-life activities for evenings and weekends that don't involve screens.</a:t>
            </a:r>
          </a:p>
          <a:p>
            <a:r>
              <a:rPr lang="en-US" sz="2000" dirty="0"/>
              <a:t>Week 6 — Challenge Participate in the peer-led Screen Sunset Challenge: one hour of recreation time without screens before bedtime.</a:t>
            </a:r>
          </a:p>
          <a:p>
            <a:r>
              <a:rPr lang="en-US" sz="2000" dirty="0"/>
              <a:t>Weeks 7–8 — Sustain Check for progress, discuss obstacles and celebrate effective strategies. Create personal plans of maintenance for ongoing behavior change.</a:t>
            </a:r>
            <a:endParaRPr lang="en-KE" sz="2000" dirty="0"/>
          </a:p>
        </p:txBody>
      </p:sp>
    </p:spTree>
    <p:extLst>
      <p:ext uri="{BB962C8B-B14F-4D97-AF65-F5344CB8AC3E}">
        <p14:creationId xmlns:p14="http://schemas.microsoft.com/office/powerpoint/2010/main" val="1953253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4983-949C-D8AB-A797-7B9A6ED116A4}"/>
              </a:ext>
            </a:extLst>
          </p:cNvPr>
          <p:cNvSpPr>
            <a:spLocks noGrp="1"/>
          </p:cNvSpPr>
          <p:nvPr>
            <p:ph type="title"/>
          </p:nvPr>
        </p:nvSpPr>
        <p:spPr/>
        <p:txBody>
          <a:bodyPr/>
          <a:lstStyle/>
          <a:p>
            <a:pPr algn="ctr"/>
            <a:r>
              <a:rPr lang="en-KE" b="1" dirty="0"/>
              <a:t>Campaign Rationale</a:t>
            </a:r>
            <a:endParaRPr lang="en-KE" dirty="0"/>
          </a:p>
        </p:txBody>
      </p:sp>
      <p:sp>
        <p:nvSpPr>
          <p:cNvPr id="3" name="Content Placeholder 2">
            <a:extLst>
              <a:ext uri="{FF2B5EF4-FFF2-40B4-BE49-F238E27FC236}">
                <a16:creationId xmlns:a16="http://schemas.microsoft.com/office/drawing/2014/main" id="{8BA24776-CE03-816D-B379-3FFF233E4B24}"/>
              </a:ext>
            </a:extLst>
          </p:cNvPr>
          <p:cNvSpPr>
            <a:spLocks noGrp="1"/>
          </p:cNvSpPr>
          <p:nvPr>
            <p:ph idx="1"/>
          </p:nvPr>
        </p:nvSpPr>
        <p:spPr>
          <a:xfrm>
            <a:off x="0" y="2180496"/>
            <a:ext cx="12192000" cy="3678303"/>
          </a:xfrm>
        </p:spPr>
        <p:txBody>
          <a:bodyPr>
            <a:normAutofit/>
          </a:bodyPr>
          <a:lstStyle/>
          <a:p>
            <a:r>
              <a:rPr lang="en-KE" sz="2000" dirty="0"/>
              <a:t>There is low evidence certainty for WHO recommendations to limit recreational screen time for children aged 5–17 years (WHO, 2020).</a:t>
            </a:r>
          </a:p>
          <a:p>
            <a:r>
              <a:rPr lang="en-KE" sz="2000" dirty="0"/>
              <a:t>There is inadequate evidence for a single 'universal' screen time limit for adolescents, 2. concluded UK Chief Medical Officers</a:t>
            </a:r>
            <a:r>
              <a:rPr lang="en-US" sz="2000" dirty="0"/>
              <a:t> (</a:t>
            </a:r>
            <a:r>
              <a:rPr lang="en-KE" dirty="0"/>
              <a:t>UK Chief Medical Officers, 2019</a:t>
            </a:r>
            <a:r>
              <a:rPr lang="en-US" sz="2000" dirty="0"/>
              <a:t>)</a:t>
            </a:r>
            <a:r>
              <a:rPr lang="en-KE" sz="2000" dirty="0"/>
              <a:t>.</a:t>
            </a:r>
          </a:p>
          <a:p>
            <a:r>
              <a:rPr lang="en-KE" sz="2000" dirty="0"/>
              <a:t>England’s 2024–25 data show only 49.1% of children </a:t>
            </a:r>
            <a:r>
              <a:rPr lang="en-KE" dirty="0"/>
              <a:t>young people achieved 60 minutes of physical activity daily </a:t>
            </a:r>
            <a:r>
              <a:rPr lang="en-KE" sz="2000" dirty="0"/>
              <a:t>(</a:t>
            </a:r>
            <a:r>
              <a:rPr lang="en-KE" dirty="0"/>
              <a:t>Sport England, 2025</a:t>
            </a:r>
            <a:r>
              <a:rPr lang="en-US" dirty="0"/>
              <a:t>a</a:t>
            </a:r>
            <a:r>
              <a:rPr lang="en-KE" sz="2000" dirty="0"/>
              <a:t>).</a:t>
            </a:r>
          </a:p>
          <a:p>
            <a:r>
              <a:rPr lang="en-US" sz="2000" dirty="0"/>
              <a:t>Ports </a:t>
            </a:r>
            <a:r>
              <a:rPr lang="en-KE" sz="2000" dirty="0"/>
              <a:t>England, </a:t>
            </a:r>
            <a:r>
              <a:rPr lang="en-US" sz="2000" dirty="0"/>
              <a:t>(</a:t>
            </a:r>
            <a:r>
              <a:rPr lang="en-KE" sz="2000" dirty="0"/>
              <a:t>2025</a:t>
            </a:r>
            <a:r>
              <a:rPr lang="en-US" sz="2000" dirty="0"/>
              <a:t>) </a:t>
            </a:r>
            <a:r>
              <a:rPr lang="en-KE" sz="2000" dirty="0"/>
              <a:t>reported 74.2% of children had less than the recommended amount of screen time on the weekends.</a:t>
            </a:r>
          </a:p>
          <a:p>
            <a:r>
              <a:rPr lang="en-KE" sz="2000" dirty="0"/>
              <a:t>Evidently, Screen Sunset is not about setting a daily screen time limit, but about timing and displacement.</a:t>
            </a:r>
          </a:p>
        </p:txBody>
      </p:sp>
    </p:spTree>
    <p:extLst>
      <p:ext uri="{BB962C8B-B14F-4D97-AF65-F5344CB8AC3E}">
        <p14:creationId xmlns:p14="http://schemas.microsoft.com/office/powerpoint/2010/main" val="3203566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3CE3-6F2F-98BA-9721-C1B4B06CE511}"/>
              </a:ext>
            </a:extLst>
          </p:cNvPr>
          <p:cNvSpPr>
            <a:spLocks noGrp="1"/>
          </p:cNvSpPr>
          <p:nvPr>
            <p:ph type="title"/>
          </p:nvPr>
        </p:nvSpPr>
        <p:spPr/>
        <p:txBody>
          <a:bodyPr/>
          <a:lstStyle/>
          <a:p>
            <a:pPr algn="ctr"/>
            <a:r>
              <a:rPr lang="en-KE" b="1" dirty="0"/>
              <a:t>Short- and Long-Term Consequences</a:t>
            </a:r>
            <a:endParaRPr lang="en-KE" dirty="0"/>
          </a:p>
        </p:txBody>
      </p:sp>
      <p:sp>
        <p:nvSpPr>
          <p:cNvPr id="3" name="Content Placeholder 2">
            <a:extLst>
              <a:ext uri="{FF2B5EF4-FFF2-40B4-BE49-F238E27FC236}">
                <a16:creationId xmlns:a16="http://schemas.microsoft.com/office/drawing/2014/main" id="{BF6E11E3-7B3B-D794-D50C-8403F381EFD4}"/>
              </a:ext>
            </a:extLst>
          </p:cNvPr>
          <p:cNvSpPr>
            <a:spLocks noGrp="1"/>
          </p:cNvSpPr>
          <p:nvPr>
            <p:ph idx="1"/>
          </p:nvPr>
        </p:nvSpPr>
        <p:spPr>
          <a:xfrm>
            <a:off x="3910504" y="1715956"/>
            <a:ext cx="8281496" cy="5142044"/>
          </a:xfrm>
        </p:spPr>
        <p:txBody>
          <a:bodyPr>
            <a:normAutofit/>
          </a:bodyPr>
          <a:lstStyle/>
          <a:p>
            <a:r>
              <a:rPr lang="en-KE" sz="2000" dirty="0"/>
              <a:t>Too much of recreational screen time may take away some good practices such as physical activity, face-to-face interaction and sleep (WHO, 2024).</a:t>
            </a:r>
          </a:p>
          <a:p>
            <a:r>
              <a:rPr lang="en-KE" sz="2000" dirty="0"/>
              <a:t>Prospective evidence has been found for several bedtime screen behaviours to be associated with reduced sleep duration and increased sleep disturbance. </a:t>
            </a:r>
          </a:p>
          <a:p>
            <a:r>
              <a:rPr lang="en-KE" sz="2000" dirty="0"/>
              <a:t>Adolescents from 40 countries were linked to sleep-onset problems, with problematic social media use (Orben, 2020).</a:t>
            </a:r>
          </a:p>
          <a:p>
            <a:r>
              <a:rPr lang="en-KE" sz="2000" dirty="0"/>
              <a:t>Poor sleep may impair daily concentration, mood, learning and school functioning during adolescence.</a:t>
            </a:r>
          </a:p>
          <a:p>
            <a:r>
              <a:rPr lang="en-KE" sz="2000" dirty="0"/>
              <a:t>Longer term concerns include long-term sedentary lifestyles and lower levels of activity and potentially lower physical and psychological health (WHO, 2020).</a:t>
            </a:r>
          </a:p>
        </p:txBody>
      </p:sp>
      <p:pic>
        <p:nvPicPr>
          <p:cNvPr id="5" name="Picture 4">
            <a:extLst>
              <a:ext uri="{FF2B5EF4-FFF2-40B4-BE49-F238E27FC236}">
                <a16:creationId xmlns:a16="http://schemas.microsoft.com/office/drawing/2014/main" id="{24318623-5292-4631-31B6-8C583737D32A}"/>
              </a:ext>
            </a:extLst>
          </p:cNvPr>
          <p:cNvPicPr>
            <a:picLocks noChangeAspect="1"/>
          </p:cNvPicPr>
          <p:nvPr/>
        </p:nvPicPr>
        <p:blipFill>
          <a:blip r:embed="rId3"/>
          <a:stretch>
            <a:fillRect/>
          </a:stretch>
        </p:blipFill>
        <p:spPr>
          <a:xfrm>
            <a:off x="63064" y="2893891"/>
            <a:ext cx="3910504" cy="2419089"/>
          </a:xfrm>
          <a:prstGeom prst="rect">
            <a:avLst/>
          </a:prstGeom>
        </p:spPr>
      </p:pic>
      <p:sp>
        <p:nvSpPr>
          <p:cNvPr id="4" name="TextBox 3">
            <a:extLst>
              <a:ext uri="{FF2B5EF4-FFF2-40B4-BE49-F238E27FC236}">
                <a16:creationId xmlns:a16="http://schemas.microsoft.com/office/drawing/2014/main" id="{EB1492F3-88F4-E89A-AA8F-77022FD6C6B5}"/>
              </a:ext>
            </a:extLst>
          </p:cNvPr>
          <p:cNvSpPr txBox="1"/>
          <p:nvPr/>
        </p:nvSpPr>
        <p:spPr>
          <a:xfrm>
            <a:off x="63064" y="5323109"/>
            <a:ext cx="3910504" cy="646331"/>
          </a:xfrm>
          <a:prstGeom prst="rect">
            <a:avLst/>
          </a:prstGeom>
          <a:noFill/>
        </p:spPr>
        <p:txBody>
          <a:bodyPr wrap="square" rtlCol="0">
            <a:spAutoFit/>
          </a:bodyPr>
          <a:lstStyle/>
          <a:p>
            <a:r>
              <a:rPr lang="en-US" dirty="0"/>
              <a:t>Phones warping teens brains (</a:t>
            </a:r>
            <a:r>
              <a:rPr lang="en-KE" dirty="0"/>
              <a:t>Schlott</a:t>
            </a:r>
            <a:r>
              <a:rPr lang="en-US" dirty="0"/>
              <a:t>, </a:t>
            </a:r>
            <a:r>
              <a:rPr lang="en-KE" dirty="0"/>
              <a:t>2025)</a:t>
            </a:r>
          </a:p>
        </p:txBody>
      </p:sp>
    </p:spTree>
    <p:extLst>
      <p:ext uri="{BB962C8B-B14F-4D97-AF65-F5344CB8AC3E}">
        <p14:creationId xmlns:p14="http://schemas.microsoft.com/office/powerpoint/2010/main" val="2861868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4FD9E-5B0D-1EB4-2262-58524E47BF68}"/>
              </a:ext>
            </a:extLst>
          </p:cNvPr>
          <p:cNvSpPr>
            <a:spLocks noGrp="1"/>
          </p:cNvSpPr>
          <p:nvPr>
            <p:ph type="title"/>
          </p:nvPr>
        </p:nvSpPr>
        <p:spPr/>
        <p:txBody>
          <a:bodyPr/>
          <a:lstStyle/>
          <a:p>
            <a:pPr algn="ctr"/>
            <a:r>
              <a:rPr lang="en-KE" b="1" dirty="0"/>
              <a:t>Three Measurable Campaign Aim</a:t>
            </a:r>
            <a:r>
              <a:rPr lang="en-US" b="1" dirty="0"/>
              <a:t>s</a:t>
            </a:r>
            <a:endParaRPr lang="en-KE" dirty="0"/>
          </a:p>
        </p:txBody>
      </p:sp>
      <p:sp>
        <p:nvSpPr>
          <p:cNvPr id="3" name="Content Placeholder 2">
            <a:extLst>
              <a:ext uri="{FF2B5EF4-FFF2-40B4-BE49-F238E27FC236}">
                <a16:creationId xmlns:a16="http://schemas.microsoft.com/office/drawing/2014/main" id="{D0BF5FD4-98F7-C310-9FBB-C62991937F76}"/>
              </a:ext>
            </a:extLst>
          </p:cNvPr>
          <p:cNvSpPr>
            <a:spLocks noGrp="1"/>
          </p:cNvSpPr>
          <p:nvPr>
            <p:ph idx="1"/>
          </p:nvPr>
        </p:nvSpPr>
        <p:spPr>
          <a:xfrm>
            <a:off x="0" y="2180496"/>
            <a:ext cx="12192000" cy="3678303"/>
          </a:xfrm>
        </p:spPr>
        <p:txBody>
          <a:bodyPr>
            <a:normAutofit/>
          </a:bodyPr>
          <a:lstStyle/>
          <a:p>
            <a:r>
              <a:rPr lang="en-KE" sz="2000" dirty="0"/>
              <a:t>In week 8, decrease average recreational screen use by 30% for pre-bed hour.</a:t>
            </a:r>
          </a:p>
          <a:p>
            <a:r>
              <a:rPr lang="en-KE" sz="2000" dirty="0"/>
              <a:t>By week 8, raise the number of children reporting one screen free hour prior to bedtime to 60%.</a:t>
            </a:r>
          </a:p>
          <a:p>
            <a:r>
              <a:rPr lang="en-KE" sz="2000" dirty="0"/>
              <a:t>Raise awareness of students to the WHO physical-activity recommendations from baseline to 80% by week 8 (WHO, 2024).</a:t>
            </a:r>
          </a:p>
          <a:p>
            <a:r>
              <a:rPr lang="en-KE" sz="2000" dirty="0"/>
              <a:t>These should help to minimise disruptions to bedtime, and promote positive sleep habits. (Nagata et al. 2024)</a:t>
            </a:r>
          </a:p>
          <a:p>
            <a:r>
              <a:rPr lang="en-KE" sz="2000" dirty="0"/>
              <a:t>Measurable targets allow baseline, post-intervention and follow-up comparisons to be made, not based on campaign impressions</a:t>
            </a:r>
            <a:r>
              <a:rPr lang="en-US" sz="2000" dirty="0"/>
              <a:t> (</a:t>
            </a:r>
            <a:r>
              <a:rPr lang="en-KE" sz="2000" dirty="0" err="1"/>
              <a:t>Roffarello</a:t>
            </a:r>
            <a:r>
              <a:rPr lang="en-US" sz="2000" dirty="0"/>
              <a:t> </a:t>
            </a:r>
            <a:r>
              <a:rPr lang="en-KE" sz="2000" dirty="0"/>
              <a:t>and De </a:t>
            </a:r>
            <a:r>
              <a:rPr lang="en-KE" sz="2000" dirty="0" err="1"/>
              <a:t>Russis</a:t>
            </a:r>
            <a:r>
              <a:rPr lang="en-US" sz="2000" dirty="0"/>
              <a:t> </a:t>
            </a:r>
            <a:r>
              <a:rPr lang="en-KE" sz="2000" dirty="0"/>
              <a:t>2023</a:t>
            </a:r>
            <a:r>
              <a:rPr lang="en-US" sz="2000" dirty="0"/>
              <a:t>)</a:t>
            </a:r>
            <a:r>
              <a:rPr lang="en-KE" sz="2000" dirty="0"/>
              <a:t>.</a:t>
            </a:r>
          </a:p>
        </p:txBody>
      </p:sp>
    </p:spTree>
    <p:extLst>
      <p:ext uri="{BB962C8B-B14F-4D97-AF65-F5344CB8AC3E}">
        <p14:creationId xmlns:p14="http://schemas.microsoft.com/office/powerpoint/2010/main" val="2437290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0EE0-BE45-9163-3E73-2D7236153F64}"/>
              </a:ext>
            </a:extLst>
          </p:cNvPr>
          <p:cNvSpPr>
            <a:spLocks noGrp="1"/>
          </p:cNvSpPr>
          <p:nvPr>
            <p:ph type="title"/>
          </p:nvPr>
        </p:nvSpPr>
        <p:spPr/>
        <p:txBody>
          <a:bodyPr/>
          <a:lstStyle/>
          <a:p>
            <a:pPr algn="ctr"/>
            <a:r>
              <a:rPr lang="en-KE" b="1" dirty="0"/>
              <a:t>Campaign </a:t>
            </a:r>
            <a:r>
              <a:rPr lang="en-KE" b="1" dirty="0" err="1"/>
              <a:t>Evaluatio</a:t>
            </a:r>
            <a:r>
              <a:rPr lang="en-US" b="1" dirty="0"/>
              <a:t>n</a:t>
            </a:r>
            <a:endParaRPr lang="en-KE" dirty="0"/>
          </a:p>
        </p:txBody>
      </p:sp>
      <p:sp>
        <p:nvSpPr>
          <p:cNvPr id="3" name="Content Placeholder 2">
            <a:extLst>
              <a:ext uri="{FF2B5EF4-FFF2-40B4-BE49-F238E27FC236}">
                <a16:creationId xmlns:a16="http://schemas.microsoft.com/office/drawing/2014/main" id="{72CC6A47-5D01-D4EB-BFB6-2209493765C9}"/>
              </a:ext>
            </a:extLst>
          </p:cNvPr>
          <p:cNvSpPr>
            <a:spLocks noGrp="1"/>
          </p:cNvSpPr>
          <p:nvPr>
            <p:ph idx="1"/>
          </p:nvPr>
        </p:nvSpPr>
        <p:spPr>
          <a:xfrm>
            <a:off x="0" y="2180496"/>
            <a:ext cx="12192000" cy="3678303"/>
          </a:xfrm>
        </p:spPr>
        <p:txBody>
          <a:bodyPr>
            <a:normAutofit/>
          </a:bodyPr>
          <a:lstStyle/>
          <a:p>
            <a:r>
              <a:rPr lang="en-KE" sz="2000" dirty="0"/>
              <a:t>Process evaluation will include attendance, completion of sessions, participation and engagement with weekly challenges.</a:t>
            </a:r>
          </a:p>
          <a:p>
            <a:r>
              <a:rPr lang="en-KE" sz="2000" dirty="0"/>
              <a:t>The impact assessment will involve comparing pre- and week 8 screen-use diaries, bedtime routines and sleep measures.</a:t>
            </a:r>
          </a:p>
          <a:p>
            <a:r>
              <a:rPr lang="en-KE" sz="2000" dirty="0"/>
              <a:t>Knowledge, Attitudes, self-efficacy and perceived barriers to behaviour change will be measured using pre/post questionnaires.</a:t>
            </a:r>
          </a:p>
          <a:p>
            <a:r>
              <a:rPr lang="en-KE" sz="2000" dirty="0"/>
              <a:t>A four-week follow-up will determine if screen-free bedtime routines continue following the end of intervention.</a:t>
            </a:r>
          </a:p>
          <a:p>
            <a:r>
              <a:rPr lang="en-KE" sz="2000" dirty="0"/>
              <a:t>Evaluation results will highlight areas of effectiveness, areas of weakness for implementation, inequalities and areas for change.</a:t>
            </a:r>
          </a:p>
        </p:txBody>
      </p:sp>
    </p:spTree>
    <p:extLst>
      <p:ext uri="{BB962C8B-B14F-4D97-AF65-F5344CB8AC3E}">
        <p14:creationId xmlns:p14="http://schemas.microsoft.com/office/powerpoint/2010/main" val="2625583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3E5F69F7-3228-E049-10F9-0A5B4A486DC6}"/>
              </a:ext>
            </a:extLst>
          </p:cNvPr>
          <p:cNvPicPr>
            <a:picLocks noChangeAspect="1"/>
          </p:cNvPicPr>
          <p:nvPr/>
        </p:nvPicPr>
        <p:blipFill>
          <a:blip r:embed="rId3"/>
          <a:stretch>
            <a:fillRect/>
          </a:stretch>
        </p:blipFill>
        <p:spPr>
          <a:xfrm>
            <a:off x="0" y="3727"/>
            <a:ext cx="12192000" cy="6864626"/>
          </a:xfrm>
          <a:prstGeom prst="rect">
            <a:avLst/>
          </a:prstGeom>
        </p:spPr>
      </p:pic>
      <p:sp>
        <p:nvSpPr>
          <p:cNvPr id="3" name="Content Placeholder 2">
            <a:extLst>
              <a:ext uri="{FF2B5EF4-FFF2-40B4-BE49-F238E27FC236}">
                <a16:creationId xmlns:a16="http://schemas.microsoft.com/office/drawing/2014/main" id="{EA93DAEF-0F97-BDFF-CFB3-33B8CBF55D10}"/>
              </a:ext>
            </a:extLst>
          </p:cNvPr>
          <p:cNvSpPr>
            <a:spLocks noGrp="1"/>
          </p:cNvSpPr>
          <p:nvPr>
            <p:ph idx="1"/>
          </p:nvPr>
        </p:nvSpPr>
        <p:spPr>
          <a:xfrm>
            <a:off x="0" y="4302575"/>
            <a:ext cx="4571999" cy="2536045"/>
          </a:xfrm>
          <a:noFill/>
        </p:spPr>
        <p:txBody>
          <a:bodyPr>
            <a:noAutofit/>
          </a:bodyPr>
          <a:lstStyle/>
          <a:p>
            <a:pPr marL="0" indent="0">
              <a:buNone/>
            </a:pPr>
            <a:r>
              <a:rPr lang="en-US" sz="2400" dirty="0">
                <a:solidFill>
                  <a:schemeClr val="accent5">
                    <a:lumMod val="20000"/>
                    <a:lumOff val="80000"/>
                  </a:schemeClr>
                </a:solidFill>
              </a:rPr>
              <a:t>SCREEN SUNSET CHALLENGE </a:t>
            </a:r>
          </a:p>
          <a:p>
            <a:pPr marL="0" indent="0">
              <a:buNone/>
            </a:pPr>
            <a:r>
              <a:rPr lang="en-US" sz="2400" dirty="0">
                <a:solidFill>
                  <a:schemeClr val="accent5">
                    <a:lumMod val="20000"/>
                    <a:lumOff val="80000"/>
                  </a:schemeClr>
                </a:solidFill>
              </a:rPr>
              <a:t>🌙 Better routines</a:t>
            </a:r>
          </a:p>
          <a:p>
            <a:pPr marL="0" indent="0">
              <a:buNone/>
            </a:pPr>
            <a:r>
              <a:rPr lang="en-US" sz="2400" dirty="0">
                <a:solidFill>
                  <a:schemeClr val="accent5">
                    <a:lumMod val="20000"/>
                    <a:lumOff val="80000"/>
                  </a:schemeClr>
                </a:solidFill>
              </a:rPr>
              <a:t>😴 More sleep opportunity</a:t>
            </a:r>
          </a:p>
          <a:p>
            <a:pPr marL="0" indent="0">
              <a:buNone/>
            </a:pPr>
            <a:r>
              <a:rPr lang="en-US" sz="2400" dirty="0">
                <a:solidFill>
                  <a:schemeClr val="accent5">
                    <a:lumMod val="20000"/>
                    <a:lumOff val="80000"/>
                  </a:schemeClr>
                </a:solidFill>
              </a:rPr>
              <a:t>⚽ More movement </a:t>
            </a:r>
          </a:p>
          <a:p>
            <a:pPr marL="0" indent="0">
              <a:buNone/>
            </a:pPr>
            <a:r>
              <a:rPr lang="en-US" sz="2400" dirty="0">
                <a:solidFill>
                  <a:schemeClr val="accent5">
                    <a:lumMod val="20000"/>
                    <a:lumOff val="80000"/>
                  </a:schemeClr>
                </a:solidFill>
              </a:rPr>
              <a:t>🤝 Real-life connection </a:t>
            </a:r>
            <a:endParaRPr lang="en-KE" sz="2400" dirty="0">
              <a:solidFill>
                <a:schemeClr val="accent5">
                  <a:lumMod val="20000"/>
                  <a:lumOff val="80000"/>
                </a:schemeClr>
              </a:solidFill>
            </a:endParaRPr>
          </a:p>
        </p:txBody>
      </p:sp>
      <p:sp>
        <p:nvSpPr>
          <p:cNvPr id="9" name="TextBox 8">
            <a:extLst>
              <a:ext uri="{FF2B5EF4-FFF2-40B4-BE49-F238E27FC236}">
                <a16:creationId xmlns:a16="http://schemas.microsoft.com/office/drawing/2014/main" id="{C4D51DE7-61CB-D4ED-14A3-DE16B334BED8}"/>
              </a:ext>
            </a:extLst>
          </p:cNvPr>
          <p:cNvSpPr txBox="1"/>
          <p:nvPr/>
        </p:nvSpPr>
        <p:spPr>
          <a:xfrm>
            <a:off x="2798379" y="19380"/>
            <a:ext cx="6542690" cy="461665"/>
          </a:xfrm>
          <a:prstGeom prst="rect">
            <a:avLst/>
          </a:prstGeom>
          <a:noFill/>
        </p:spPr>
        <p:txBody>
          <a:bodyPr wrap="square" rtlCol="0">
            <a:spAutoFit/>
          </a:bodyPr>
          <a:lstStyle/>
          <a:p>
            <a:pPr algn="ctr"/>
            <a:r>
              <a:rPr lang="en-US" sz="2400" b="1" dirty="0">
                <a:solidFill>
                  <a:schemeClr val="bg1"/>
                </a:solidFill>
              </a:rPr>
              <a:t>8-WEEK SCHOOL HEALTH CAMPAIGN</a:t>
            </a:r>
          </a:p>
        </p:txBody>
      </p:sp>
      <p:sp>
        <p:nvSpPr>
          <p:cNvPr id="11" name="TextBox 10">
            <a:extLst>
              <a:ext uri="{FF2B5EF4-FFF2-40B4-BE49-F238E27FC236}">
                <a16:creationId xmlns:a16="http://schemas.microsoft.com/office/drawing/2014/main" id="{90AC89E2-E182-90BD-F9F6-99018CF7A074}"/>
              </a:ext>
            </a:extLst>
          </p:cNvPr>
          <p:cNvSpPr txBox="1"/>
          <p:nvPr/>
        </p:nvSpPr>
        <p:spPr>
          <a:xfrm>
            <a:off x="3478924" y="338989"/>
            <a:ext cx="5234151" cy="830997"/>
          </a:xfrm>
          <a:prstGeom prst="rect">
            <a:avLst/>
          </a:prstGeom>
          <a:noFill/>
        </p:spPr>
        <p:txBody>
          <a:bodyPr wrap="square" rtlCol="0">
            <a:spAutoFit/>
          </a:bodyPr>
          <a:lstStyle/>
          <a:p>
            <a:pPr algn="ctr"/>
            <a:r>
              <a:rPr lang="en-US" sz="2400" dirty="0">
                <a:solidFill>
                  <a:schemeClr val="bg1"/>
                </a:solidFill>
              </a:rPr>
              <a:t>SCREEN SUNSET</a:t>
            </a:r>
          </a:p>
          <a:p>
            <a:pPr algn="ctr"/>
            <a:r>
              <a:rPr lang="en-US" sz="2400" dirty="0">
                <a:solidFill>
                  <a:schemeClr val="bg1"/>
                </a:solidFill>
              </a:rPr>
              <a:t>Switch Off | Sleep Better | Live More</a:t>
            </a:r>
          </a:p>
        </p:txBody>
      </p:sp>
      <p:sp>
        <p:nvSpPr>
          <p:cNvPr id="12" name="TextBox 11">
            <a:extLst>
              <a:ext uri="{FF2B5EF4-FFF2-40B4-BE49-F238E27FC236}">
                <a16:creationId xmlns:a16="http://schemas.microsoft.com/office/drawing/2014/main" id="{FD8383E5-050D-DC24-D3E1-A93DB2739708}"/>
              </a:ext>
            </a:extLst>
          </p:cNvPr>
          <p:cNvSpPr txBox="1"/>
          <p:nvPr/>
        </p:nvSpPr>
        <p:spPr>
          <a:xfrm>
            <a:off x="1" y="1277004"/>
            <a:ext cx="4571998" cy="1828800"/>
          </a:xfrm>
          <a:prstGeom prst="rect">
            <a:avLst/>
          </a:prstGeom>
          <a:solidFill>
            <a:srgbClr val="002060"/>
          </a:solidFill>
        </p:spPr>
        <p:txBody>
          <a:bodyPr wrap="square" rtlCol="0">
            <a:spAutoFit/>
          </a:bodyPr>
          <a:lstStyle/>
          <a:p>
            <a:pPr>
              <a:lnSpc>
                <a:spcPct val="150000"/>
              </a:lnSpc>
            </a:pPr>
            <a:r>
              <a:rPr lang="en-US" sz="2400" dirty="0">
                <a:solidFill>
                  <a:schemeClr val="bg1"/>
                </a:solidFill>
              </a:rPr>
              <a:t>8:00 PM</a:t>
            </a:r>
          </a:p>
          <a:p>
            <a:pPr>
              <a:lnSpc>
                <a:spcPct val="150000"/>
              </a:lnSpc>
            </a:pPr>
            <a:r>
              <a:rPr lang="en-US" sz="2400" dirty="0">
                <a:solidFill>
                  <a:schemeClr val="bg1"/>
                </a:solidFill>
              </a:rPr>
              <a:t>SUNSET MODE</a:t>
            </a:r>
          </a:p>
          <a:p>
            <a:pPr>
              <a:lnSpc>
                <a:spcPct val="150000"/>
              </a:lnSpc>
            </a:pPr>
            <a:r>
              <a:rPr lang="en-US" sz="2400" dirty="0">
                <a:solidFill>
                  <a:schemeClr val="bg1"/>
                </a:solidFill>
              </a:rPr>
              <a:t>RECREATIONAL SCREENS OFF</a:t>
            </a:r>
          </a:p>
        </p:txBody>
      </p:sp>
      <p:sp>
        <p:nvSpPr>
          <p:cNvPr id="14" name="TextBox 13">
            <a:extLst>
              <a:ext uri="{FF2B5EF4-FFF2-40B4-BE49-F238E27FC236}">
                <a16:creationId xmlns:a16="http://schemas.microsoft.com/office/drawing/2014/main" id="{17DD6A4B-F1EB-07CB-94ED-3B1C217C9506}"/>
              </a:ext>
            </a:extLst>
          </p:cNvPr>
          <p:cNvSpPr txBox="1"/>
          <p:nvPr/>
        </p:nvSpPr>
        <p:spPr>
          <a:xfrm>
            <a:off x="4571999" y="1279442"/>
            <a:ext cx="7620000" cy="1828800"/>
          </a:xfrm>
          <a:prstGeom prst="rect">
            <a:avLst/>
          </a:prstGeom>
          <a:solidFill>
            <a:srgbClr val="002060"/>
          </a:solidFill>
        </p:spPr>
        <p:txBody>
          <a:bodyPr wrap="square" rtlCol="0">
            <a:spAutoFit/>
          </a:bodyPr>
          <a:lstStyle/>
          <a:p>
            <a:pPr algn="r"/>
            <a:r>
              <a:rPr lang="en-US" sz="2400" dirty="0">
                <a:solidFill>
                  <a:schemeClr val="bg1"/>
                </a:solidFill>
              </a:rPr>
              <a:t>☀ → 🌅 → 🌙</a:t>
            </a:r>
          </a:p>
          <a:p>
            <a:pPr algn="r"/>
            <a:r>
              <a:rPr lang="en-US" sz="2400" dirty="0">
                <a:solidFill>
                  <a:schemeClr val="bg1"/>
                </a:solidFill>
              </a:rPr>
              <a:t>Put Recreational Screens Away</a:t>
            </a:r>
          </a:p>
          <a:p>
            <a:pPr algn="r"/>
            <a:r>
              <a:rPr lang="en-US" sz="2400" dirty="0">
                <a:solidFill>
                  <a:schemeClr val="bg1"/>
                </a:solidFill>
              </a:rPr>
              <a:t>One Hour Before Bedtime. </a:t>
            </a:r>
          </a:p>
          <a:p>
            <a:pPr algn="r"/>
            <a:r>
              <a:rPr lang="en-US" sz="2400" dirty="0">
                <a:solidFill>
                  <a:schemeClr val="bg1"/>
                </a:solidFill>
              </a:rPr>
              <a:t>📱 Off → 🌙 Sleep → ⚽ Live </a:t>
            </a:r>
          </a:p>
          <a:p>
            <a:pPr algn="ctr"/>
            <a:endParaRPr lang="en-US" dirty="0">
              <a:solidFill>
                <a:schemeClr val="bg1"/>
              </a:solidFill>
            </a:endParaRPr>
          </a:p>
        </p:txBody>
      </p:sp>
      <p:sp>
        <p:nvSpPr>
          <p:cNvPr id="15" name="TextBox 14">
            <a:extLst>
              <a:ext uri="{FF2B5EF4-FFF2-40B4-BE49-F238E27FC236}">
                <a16:creationId xmlns:a16="http://schemas.microsoft.com/office/drawing/2014/main" id="{91274941-EFA6-F683-EEA0-655CF5C5AB20}"/>
              </a:ext>
            </a:extLst>
          </p:cNvPr>
          <p:cNvSpPr txBox="1"/>
          <p:nvPr/>
        </p:nvSpPr>
        <p:spPr>
          <a:xfrm>
            <a:off x="6479628" y="4074159"/>
            <a:ext cx="5659819" cy="2797241"/>
          </a:xfrm>
          <a:prstGeom prst="rect">
            <a:avLst/>
          </a:prstGeom>
          <a:noFill/>
        </p:spPr>
        <p:txBody>
          <a:bodyPr wrap="square" rtlCol="0">
            <a:spAutoFit/>
          </a:bodyPr>
          <a:lstStyle/>
          <a:p>
            <a:pPr algn="ctr">
              <a:lnSpc>
                <a:spcPct val="150000"/>
              </a:lnSpc>
            </a:pPr>
            <a:r>
              <a:rPr lang="en-US" sz="2400" dirty="0">
                <a:solidFill>
                  <a:schemeClr val="accent5">
                    <a:lumMod val="20000"/>
                    <a:lumOff val="80000"/>
                  </a:schemeClr>
                </a:solidFill>
              </a:rPr>
              <a:t>PUT YOUR PHONE DOWN </a:t>
            </a:r>
          </a:p>
          <a:p>
            <a:pPr algn="ctr">
              <a:lnSpc>
                <a:spcPct val="150000"/>
              </a:lnSpc>
            </a:pPr>
            <a:r>
              <a:rPr lang="en-US" sz="2400" dirty="0">
                <a:solidFill>
                  <a:schemeClr val="accent5">
                    <a:lumMod val="20000"/>
                    <a:lumOff val="80000"/>
                  </a:schemeClr>
                </a:solidFill>
              </a:rPr>
              <a:t>START THE CHALLENGE</a:t>
            </a:r>
          </a:p>
          <a:p>
            <a:pPr marL="1714500" lvl="3" indent="-342900">
              <a:lnSpc>
                <a:spcPct val="150000"/>
              </a:lnSpc>
              <a:buFont typeface="Courier New" panose="02070309020205020404" pitchFamily="49" charset="0"/>
              <a:buChar char="o"/>
            </a:pPr>
            <a:r>
              <a:rPr lang="en-US" sz="2400" dirty="0">
                <a:solidFill>
                  <a:schemeClr val="accent5">
                    <a:lumMod val="20000"/>
                    <a:lumOff val="80000"/>
                  </a:schemeClr>
                </a:solidFill>
              </a:rPr>
              <a:t>One hour</a:t>
            </a:r>
          </a:p>
          <a:p>
            <a:pPr marL="1714500" lvl="3" indent="-342900">
              <a:lnSpc>
                <a:spcPct val="150000"/>
              </a:lnSpc>
              <a:buFont typeface="Courier New" panose="02070309020205020404" pitchFamily="49" charset="0"/>
              <a:buChar char="o"/>
            </a:pPr>
            <a:r>
              <a:rPr lang="en-US" sz="2400" dirty="0">
                <a:solidFill>
                  <a:schemeClr val="accent5">
                    <a:lumMod val="20000"/>
                    <a:lumOff val="80000"/>
                  </a:schemeClr>
                </a:solidFill>
              </a:rPr>
              <a:t>One habit</a:t>
            </a:r>
          </a:p>
          <a:p>
            <a:pPr marL="1714500" lvl="3" indent="-342900">
              <a:lnSpc>
                <a:spcPct val="150000"/>
              </a:lnSpc>
              <a:buFont typeface="Courier New" panose="02070309020205020404" pitchFamily="49" charset="0"/>
              <a:buChar char="o"/>
            </a:pPr>
            <a:r>
              <a:rPr lang="en-US" sz="2400" dirty="0">
                <a:solidFill>
                  <a:schemeClr val="accent5">
                    <a:lumMod val="20000"/>
                    <a:lumOff val="80000"/>
                  </a:schemeClr>
                </a:solidFill>
              </a:rPr>
              <a:t>Eight weeks</a:t>
            </a:r>
          </a:p>
        </p:txBody>
      </p:sp>
      <p:sp>
        <p:nvSpPr>
          <p:cNvPr id="17" name="TextBox 16">
            <a:extLst>
              <a:ext uri="{FF2B5EF4-FFF2-40B4-BE49-F238E27FC236}">
                <a16:creationId xmlns:a16="http://schemas.microsoft.com/office/drawing/2014/main" id="{7450F84A-7CF2-25A1-B4E4-9820F6FB2818}"/>
              </a:ext>
            </a:extLst>
          </p:cNvPr>
          <p:cNvSpPr txBox="1"/>
          <p:nvPr/>
        </p:nvSpPr>
        <p:spPr>
          <a:xfrm>
            <a:off x="3266089" y="3433550"/>
            <a:ext cx="5659819" cy="461665"/>
          </a:xfrm>
          <a:prstGeom prst="rect">
            <a:avLst/>
          </a:prstGeom>
          <a:noFill/>
        </p:spPr>
        <p:txBody>
          <a:bodyPr wrap="square" rtlCol="0">
            <a:spAutoFit/>
          </a:bodyPr>
          <a:lstStyle/>
          <a:p>
            <a:pPr algn="ctr"/>
            <a:r>
              <a:rPr lang="en-US" sz="2400" dirty="0">
                <a:solidFill>
                  <a:schemeClr val="bg1"/>
                </a:solidFill>
              </a:rPr>
              <a:t>TONIGHT, CHOOSE YOUR SUNSET.</a:t>
            </a:r>
          </a:p>
        </p:txBody>
      </p:sp>
      <p:cxnSp>
        <p:nvCxnSpPr>
          <p:cNvPr id="19" name="Straight Connector 18">
            <a:extLst>
              <a:ext uri="{FF2B5EF4-FFF2-40B4-BE49-F238E27FC236}">
                <a16:creationId xmlns:a16="http://schemas.microsoft.com/office/drawing/2014/main" id="{D083871A-210B-B60E-BA57-DC82BA29099A}"/>
              </a:ext>
            </a:extLst>
          </p:cNvPr>
          <p:cNvCxnSpPr/>
          <p:nvPr/>
        </p:nvCxnSpPr>
        <p:spPr>
          <a:xfrm>
            <a:off x="1939159" y="4074159"/>
            <a:ext cx="8024648" cy="0"/>
          </a:xfrm>
          <a:prstGeom prst="line">
            <a:avLst/>
          </a:prstGeom>
          <a:ln w="381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7530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0097-02FB-35A6-2193-2EA4F2E25649}"/>
              </a:ext>
            </a:extLst>
          </p:cNvPr>
          <p:cNvSpPr>
            <a:spLocks noGrp="1"/>
          </p:cNvSpPr>
          <p:nvPr>
            <p:ph type="title"/>
          </p:nvPr>
        </p:nvSpPr>
        <p:spPr/>
        <p:txBody>
          <a:bodyPr/>
          <a:lstStyle/>
          <a:p>
            <a:pPr algn="ctr"/>
            <a:r>
              <a:rPr lang="en-KE" b="1" dirty="0"/>
              <a:t>Campaign Partners and Existing Resources</a:t>
            </a:r>
            <a:endParaRPr lang="en-KE" dirty="0"/>
          </a:p>
        </p:txBody>
      </p:sp>
      <p:sp>
        <p:nvSpPr>
          <p:cNvPr id="3" name="Content Placeholder 2">
            <a:extLst>
              <a:ext uri="{FF2B5EF4-FFF2-40B4-BE49-F238E27FC236}">
                <a16:creationId xmlns:a16="http://schemas.microsoft.com/office/drawing/2014/main" id="{116A1021-8C82-F6B5-1733-E41751D24BB1}"/>
              </a:ext>
            </a:extLst>
          </p:cNvPr>
          <p:cNvSpPr>
            <a:spLocks noGrp="1"/>
          </p:cNvSpPr>
          <p:nvPr>
            <p:ph idx="1"/>
          </p:nvPr>
        </p:nvSpPr>
        <p:spPr>
          <a:xfrm>
            <a:off x="0" y="2180496"/>
            <a:ext cx="12192000" cy="3678303"/>
          </a:xfrm>
        </p:spPr>
        <p:txBody>
          <a:bodyPr>
            <a:noAutofit/>
          </a:bodyPr>
          <a:lstStyle/>
          <a:p>
            <a:r>
              <a:rPr lang="en-KE" sz="2000" dirty="0"/>
              <a:t>Local council public-health teams can agree the public-health coordination of schools, youth services, leisure facilities and community communication. </a:t>
            </a:r>
          </a:p>
          <a:p>
            <a:r>
              <a:rPr lang="en-KE" sz="2000" dirty="0"/>
              <a:t>NHS Healthier Families helps to reduce sedentariness time, healthy lifestyle and better sleep among children (NHS, 2023).</a:t>
            </a:r>
          </a:p>
          <a:p>
            <a:r>
              <a:rPr lang="en-KE" sz="2000" dirty="0"/>
              <a:t>Sport England's Active Lives programme offers young people population monitoring and activity-promotion tools (Sport England, 2025</a:t>
            </a:r>
            <a:r>
              <a:rPr lang="en-US" sz="2000" dirty="0"/>
              <a:t>b</a:t>
            </a:r>
            <a:r>
              <a:rPr lang="en-KE" sz="2000" dirty="0"/>
              <a:t>).</a:t>
            </a:r>
          </a:p>
          <a:p>
            <a:r>
              <a:rPr lang="en-KE" sz="2000" dirty="0"/>
              <a:t>OHID 10-Minute Shake Up highlights the use of playful challenges to encourage children to engage in physical activity (</a:t>
            </a:r>
            <a:r>
              <a:rPr lang="en-KE" dirty="0"/>
              <a:t>Department of Health and Social Care (2023</a:t>
            </a:r>
            <a:r>
              <a:rPr lang="en-KE" sz="2000" dirty="0"/>
              <a:t>).</a:t>
            </a:r>
          </a:p>
          <a:p>
            <a:r>
              <a:rPr lang="en-KE" sz="2000" dirty="0"/>
              <a:t>Challenge formats, activity tracking, family engagement, posters and digital resources can be recreated in Screen Sunset.</a:t>
            </a:r>
          </a:p>
        </p:txBody>
      </p:sp>
    </p:spTree>
    <p:extLst>
      <p:ext uri="{BB962C8B-B14F-4D97-AF65-F5344CB8AC3E}">
        <p14:creationId xmlns:p14="http://schemas.microsoft.com/office/powerpoint/2010/main" val="2534814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9FA9D-50B2-14DF-E3A7-CCCABC026D95}"/>
              </a:ext>
            </a:extLst>
          </p:cNvPr>
          <p:cNvSpPr>
            <a:spLocks noGrp="1"/>
          </p:cNvSpPr>
          <p:nvPr>
            <p:ph type="title"/>
          </p:nvPr>
        </p:nvSpPr>
        <p:spPr/>
        <p:txBody>
          <a:bodyPr/>
          <a:lstStyle/>
          <a:p>
            <a:pPr algn="ctr"/>
            <a:r>
              <a:rPr lang="en-KE" b="1" dirty="0"/>
              <a:t>Benefits of Changing the Behaviour</a:t>
            </a:r>
            <a:endParaRPr lang="en-KE" dirty="0"/>
          </a:p>
        </p:txBody>
      </p:sp>
      <p:sp>
        <p:nvSpPr>
          <p:cNvPr id="3" name="Content Placeholder 2">
            <a:extLst>
              <a:ext uri="{FF2B5EF4-FFF2-40B4-BE49-F238E27FC236}">
                <a16:creationId xmlns:a16="http://schemas.microsoft.com/office/drawing/2014/main" id="{AA7D3EC4-9B76-A755-8E53-32062ED27505}"/>
              </a:ext>
            </a:extLst>
          </p:cNvPr>
          <p:cNvSpPr>
            <a:spLocks noGrp="1"/>
          </p:cNvSpPr>
          <p:nvPr>
            <p:ph idx="1"/>
          </p:nvPr>
        </p:nvSpPr>
        <p:spPr>
          <a:xfrm>
            <a:off x="0" y="2180496"/>
            <a:ext cx="12192000" cy="3678303"/>
          </a:xfrm>
        </p:spPr>
        <p:txBody>
          <a:bodyPr>
            <a:normAutofit/>
          </a:bodyPr>
          <a:lstStyle/>
          <a:p>
            <a:r>
              <a:rPr lang="en-KE" sz="2000" dirty="0"/>
              <a:t>From a physiological perspective, limiting screen time prior to bed can aid in longer and more uninterrupted sleep in the adolescent population (Nagata et al. 2024).</a:t>
            </a:r>
          </a:p>
          <a:p>
            <a:r>
              <a:rPr lang="en-KE" sz="2000" dirty="0"/>
              <a:t>Switching sedentary screen time for physical activity can provide more opportunities for physical activity throughout the day (WHO, 2024).</a:t>
            </a:r>
          </a:p>
          <a:p>
            <a:r>
              <a:rPr lang="en-KE" sz="2000" dirty="0"/>
              <a:t>Psychologically, better sleep may aid focus, emotional control and overall mood.</a:t>
            </a:r>
          </a:p>
          <a:p>
            <a:r>
              <a:rPr lang="en-KE" sz="2000" dirty="0"/>
              <a:t>Socially, no-screen nights offer chances for sharing time with family, friends and offline activities.</a:t>
            </a:r>
          </a:p>
          <a:p>
            <a:r>
              <a:rPr lang="en-KE" sz="2000" dirty="0"/>
              <a:t>The benefits should not be exaggerated as there is mixed evidence that relates total screen time to mental health </a:t>
            </a:r>
            <a:r>
              <a:rPr lang="en-US" sz="2000" dirty="0"/>
              <a:t>(</a:t>
            </a:r>
            <a:r>
              <a:rPr lang="en-KE" dirty="0"/>
              <a:t>Orben, 2020</a:t>
            </a:r>
            <a:r>
              <a:rPr lang="en-KE" sz="2000" dirty="0"/>
              <a:t>).</a:t>
            </a:r>
          </a:p>
        </p:txBody>
      </p:sp>
    </p:spTree>
    <p:extLst>
      <p:ext uri="{BB962C8B-B14F-4D97-AF65-F5344CB8AC3E}">
        <p14:creationId xmlns:p14="http://schemas.microsoft.com/office/powerpoint/2010/main" val="663253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7EFD2-3B3F-F0C9-D806-1E14B24DBB7E}"/>
              </a:ext>
            </a:extLst>
          </p:cNvPr>
          <p:cNvSpPr>
            <a:spLocks noGrp="1"/>
          </p:cNvSpPr>
          <p:nvPr>
            <p:ph type="title"/>
          </p:nvPr>
        </p:nvSpPr>
        <p:spPr/>
        <p:txBody>
          <a:bodyPr/>
          <a:lstStyle/>
          <a:p>
            <a:pPr algn="ctr"/>
            <a:r>
              <a:rPr lang="en-KE" b="1" dirty="0"/>
              <a:t>Behavioural Theories and Barriers</a:t>
            </a:r>
            <a:endParaRPr lang="en-KE" dirty="0"/>
          </a:p>
        </p:txBody>
      </p:sp>
      <p:sp>
        <p:nvSpPr>
          <p:cNvPr id="3" name="Content Placeholder 2">
            <a:extLst>
              <a:ext uri="{FF2B5EF4-FFF2-40B4-BE49-F238E27FC236}">
                <a16:creationId xmlns:a16="http://schemas.microsoft.com/office/drawing/2014/main" id="{AECFFB52-9649-7F24-85A7-9FFAAF694BB2}"/>
              </a:ext>
            </a:extLst>
          </p:cNvPr>
          <p:cNvSpPr>
            <a:spLocks noGrp="1"/>
          </p:cNvSpPr>
          <p:nvPr>
            <p:ph idx="1"/>
          </p:nvPr>
        </p:nvSpPr>
        <p:spPr>
          <a:xfrm>
            <a:off x="0" y="1844566"/>
            <a:ext cx="6936828" cy="5013434"/>
          </a:xfrm>
        </p:spPr>
        <p:txBody>
          <a:bodyPr>
            <a:noAutofit/>
          </a:bodyPr>
          <a:lstStyle/>
          <a:p>
            <a:r>
              <a:rPr lang="en-KE" dirty="0"/>
              <a:t>1. COM-B Model</a:t>
            </a:r>
          </a:p>
          <a:p>
            <a:pPr marL="0" indent="0">
              <a:buNone/>
            </a:pPr>
            <a:r>
              <a:rPr lang="en-KE" dirty="0"/>
              <a:t>a. Capability: </a:t>
            </a:r>
            <a:r>
              <a:rPr lang="en-US" dirty="0"/>
              <a:t> S</a:t>
            </a:r>
            <a:r>
              <a:rPr lang="en-KE" dirty="0"/>
              <a:t>trategies for controlling automatic cell phone use.</a:t>
            </a:r>
          </a:p>
          <a:p>
            <a:pPr marL="0" indent="0">
              <a:buNone/>
            </a:pPr>
            <a:r>
              <a:rPr lang="en-KE" dirty="0"/>
              <a:t>b. Opportunity: </a:t>
            </a:r>
            <a:r>
              <a:rPr lang="en-US" dirty="0"/>
              <a:t> P</a:t>
            </a:r>
            <a:r>
              <a:rPr lang="en-KE" dirty="0"/>
              <a:t>otential to support evening screen use</a:t>
            </a:r>
            <a:r>
              <a:rPr lang="en-US" dirty="0"/>
              <a:t> </a:t>
            </a:r>
            <a:r>
              <a:rPr lang="en-KE" dirty="0"/>
              <a:t>.</a:t>
            </a:r>
            <a:endParaRPr lang="en-US" dirty="0"/>
          </a:p>
          <a:p>
            <a:pPr marL="0" indent="0">
              <a:buNone/>
            </a:pPr>
            <a:r>
              <a:rPr lang="en-US" dirty="0"/>
              <a:t>c. </a:t>
            </a:r>
            <a:r>
              <a:rPr lang="en-KE" dirty="0"/>
              <a:t>Motivation: </a:t>
            </a:r>
            <a:r>
              <a:rPr lang="en-US" dirty="0"/>
              <a:t>S</a:t>
            </a:r>
            <a:r>
              <a:rPr lang="en-KE" dirty="0"/>
              <a:t>hort-term fun </a:t>
            </a:r>
            <a:r>
              <a:rPr lang="en-US" dirty="0"/>
              <a:t>versus </a:t>
            </a:r>
            <a:r>
              <a:rPr lang="en-KE" dirty="0"/>
              <a:t>long-term sleep (Michie, van Stralen and West, 2011).</a:t>
            </a:r>
            <a:endParaRPr lang="en-US" dirty="0"/>
          </a:p>
          <a:p>
            <a:endParaRPr lang="en-KE" dirty="0"/>
          </a:p>
          <a:p>
            <a:r>
              <a:rPr lang="en-KE" dirty="0"/>
              <a:t>2. Social Cognitive Theory</a:t>
            </a:r>
          </a:p>
          <a:p>
            <a:pPr marL="0" indent="0">
              <a:buNone/>
            </a:pPr>
            <a:r>
              <a:rPr lang="en-KE" dirty="0"/>
              <a:t>Peer modelling, self-efficacy and reinforcement can shape adolescents' inclination to change entrenched screen behaviours (Bandura, 2004)</a:t>
            </a:r>
            <a:endParaRPr lang="en-US" dirty="0"/>
          </a:p>
          <a:p>
            <a:endParaRPr lang="en-KE" dirty="0"/>
          </a:p>
          <a:p>
            <a:r>
              <a:rPr lang="en-KE" dirty="0"/>
              <a:t>3. Theory of Planned Behaviour</a:t>
            </a:r>
          </a:p>
          <a:p>
            <a:pPr marL="0" indent="0">
              <a:buNone/>
            </a:pPr>
            <a:r>
              <a:rPr lang="en-KE" dirty="0"/>
              <a:t>The attitudes, perceived peer expectations and perceived behavioural control can influence intentions to change behaviour</a:t>
            </a:r>
            <a:r>
              <a:rPr lang="en-US" dirty="0"/>
              <a:t> </a:t>
            </a:r>
            <a:r>
              <a:rPr lang="en-KE" dirty="0"/>
              <a:t>(Ajzen, 1991)</a:t>
            </a:r>
          </a:p>
          <a:p>
            <a:pPr marL="0" indent="0">
              <a:buNone/>
            </a:pPr>
            <a:r>
              <a:rPr lang="en-KE" dirty="0"/>
              <a:t>.</a:t>
            </a:r>
          </a:p>
        </p:txBody>
      </p:sp>
      <p:pic>
        <p:nvPicPr>
          <p:cNvPr id="4" name="Picture 3" descr="Appendix I: Understanding what drives behavior change | Suicide Prevention  | CDC">
            <a:extLst>
              <a:ext uri="{FF2B5EF4-FFF2-40B4-BE49-F238E27FC236}">
                <a16:creationId xmlns:a16="http://schemas.microsoft.com/office/drawing/2014/main" id="{1513B22E-294A-04EC-F869-F99BDC13DBB4}"/>
              </a:ext>
            </a:extLst>
          </p:cNvPr>
          <p:cNvPicPr>
            <a:picLocks noChangeAspect="1"/>
          </p:cNvPicPr>
          <p:nvPr/>
        </p:nvPicPr>
        <p:blipFill>
          <a:blip r:embed="rId3"/>
          <a:stretch>
            <a:fillRect/>
          </a:stretch>
        </p:blipFill>
        <p:spPr>
          <a:xfrm>
            <a:off x="6936828" y="2196246"/>
            <a:ext cx="5255172" cy="3933785"/>
          </a:xfrm>
          <a:prstGeom prst="rect">
            <a:avLst/>
          </a:prstGeom>
        </p:spPr>
      </p:pic>
      <p:sp>
        <p:nvSpPr>
          <p:cNvPr id="5" name="TextBox 4">
            <a:extLst>
              <a:ext uri="{FF2B5EF4-FFF2-40B4-BE49-F238E27FC236}">
                <a16:creationId xmlns:a16="http://schemas.microsoft.com/office/drawing/2014/main" id="{1DD982A3-92EC-A0F0-0C62-4C5C33F49DD7}"/>
              </a:ext>
            </a:extLst>
          </p:cNvPr>
          <p:cNvSpPr txBox="1"/>
          <p:nvPr/>
        </p:nvSpPr>
        <p:spPr>
          <a:xfrm>
            <a:off x="8784773" y="5954486"/>
            <a:ext cx="1861457" cy="369332"/>
          </a:xfrm>
          <a:prstGeom prst="rect">
            <a:avLst/>
          </a:prstGeom>
          <a:noFill/>
        </p:spPr>
        <p:txBody>
          <a:bodyPr wrap="square" rtlCol="0">
            <a:spAutoFit/>
          </a:bodyPr>
          <a:lstStyle/>
          <a:p>
            <a:r>
              <a:rPr lang="en-US" dirty="0"/>
              <a:t>(</a:t>
            </a:r>
            <a:r>
              <a:rPr lang="en-KE" dirty="0"/>
              <a:t>CDC</a:t>
            </a:r>
            <a:r>
              <a:rPr lang="en-US" dirty="0"/>
              <a:t>, </a:t>
            </a:r>
            <a:r>
              <a:rPr lang="en-KE" dirty="0"/>
              <a:t>2026</a:t>
            </a:r>
            <a:r>
              <a:rPr lang="en-US" dirty="0"/>
              <a:t>)</a:t>
            </a:r>
            <a:endParaRPr lang="en-KE" dirty="0"/>
          </a:p>
        </p:txBody>
      </p:sp>
    </p:spTree>
    <p:extLst>
      <p:ext uri="{BB962C8B-B14F-4D97-AF65-F5344CB8AC3E}">
        <p14:creationId xmlns:p14="http://schemas.microsoft.com/office/powerpoint/2010/main" val="912950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1AE23-483C-688E-A718-2DA6CB97D414}"/>
              </a:ext>
            </a:extLst>
          </p:cNvPr>
          <p:cNvSpPr>
            <a:spLocks noGrp="1"/>
          </p:cNvSpPr>
          <p:nvPr>
            <p:ph type="title"/>
          </p:nvPr>
        </p:nvSpPr>
        <p:spPr/>
        <p:txBody>
          <a:bodyPr/>
          <a:lstStyle/>
          <a:p>
            <a:pPr algn="ctr"/>
            <a:r>
              <a:rPr lang="en-KE" b="1" dirty="0" err="1"/>
              <a:t>Conclusio</a:t>
            </a:r>
            <a:r>
              <a:rPr lang="en-US" b="1" dirty="0"/>
              <a:t>n</a:t>
            </a:r>
            <a:endParaRPr lang="en-KE" dirty="0"/>
          </a:p>
        </p:txBody>
      </p:sp>
      <p:sp>
        <p:nvSpPr>
          <p:cNvPr id="3" name="Content Placeholder 2">
            <a:extLst>
              <a:ext uri="{FF2B5EF4-FFF2-40B4-BE49-F238E27FC236}">
                <a16:creationId xmlns:a16="http://schemas.microsoft.com/office/drawing/2014/main" id="{494260FC-5594-D970-D1F7-13791DDA36A8}"/>
              </a:ext>
            </a:extLst>
          </p:cNvPr>
          <p:cNvSpPr>
            <a:spLocks noGrp="1"/>
          </p:cNvSpPr>
          <p:nvPr>
            <p:ph idx="1"/>
          </p:nvPr>
        </p:nvSpPr>
        <p:spPr>
          <a:xfrm>
            <a:off x="0" y="2180496"/>
            <a:ext cx="12192000" cy="3678303"/>
          </a:xfrm>
        </p:spPr>
        <p:txBody>
          <a:bodyPr>
            <a:normAutofit/>
          </a:bodyPr>
          <a:lstStyle/>
          <a:p>
            <a:r>
              <a:rPr lang="en-KE" sz="2000" dirty="0"/>
              <a:t>Notification controls and charging stations, as well as phone settings, minimize environmental cues that encourage automatic evening use.</a:t>
            </a:r>
          </a:p>
          <a:p>
            <a:r>
              <a:rPr lang="en-KE" sz="2000" dirty="0"/>
              <a:t>Peer champions model, offer social support and positive reinforcement throughout the 8-week challenge.</a:t>
            </a:r>
          </a:p>
          <a:p>
            <a:r>
              <a:rPr lang="en-KE" sz="2000" dirty="0"/>
              <a:t>Learners choose their realistic personal objectives, thus fostering self-reliance and not putting a uniform limitation on families.</a:t>
            </a:r>
          </a:p>
          <a:p>
            <a:r>
              <a:rPr lang="en-KE" sz="2000" dirty="0"/>
              <a:t>Consistent routines with no punitive monitoring or unrealistic screen bans to the parents.</a:t>
            </a:r>
          </a:p>
          <a:p>
            <a:r>
              <a:rPr lang="en-KE" sz="2000" dirty="0"/>
              <a:t>Therefore, Screen Sunset is a fusion of education, self-monitoring, peer-support and environmental restructuring for the implementation of sustainable behaviour.</a:t>
            </a:r>
          </a:p>
        </p:txBody>
      </p:sp>
    </p:spTree>
    <p:extLst>
      <p:ext uri="{BB962C8B-B14F-4D97-AF65-F5344CB8AC3E}">
        <p14:creationId xmlns:p14="http://schemas.microsoft.com/office/powerpoint/2010/main" val="343828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20978-5D85-A735-BB91-9C5752E288F1}"/>
              </a:ext>
            </a:extLst>
          </p:cNvPr>
          <p:cNvSpPr>
            <a:spLocks noGrp="1"/>
          </p:cNvSpPr>
          <p:nvPr>
            <p:ph type="title"/>
          </p:nvPr>
        </p:nvSpPr>
        <p:spPr/>
        <p:txBody>
          <a:bodyPr/>
          <a:lstStyle/>
          <a:p>
            <a:pPr algn="ctr"/>
            <a:r>
              <a:rPr lang="en-KE" b="1" dirty="0"/>
              <a:t>References</a:t>
            </a:r>
            <a:endParaRPr lang="en-KE" dirty="0"/>
          </a:p>
        </p:txBody>
      </p:sp>
      <p:sp>
        <p:nvSpPr>
          <p:cNvPr id="3" name="Content Placeholder 2">
            <a:extLst>
              <a:ext uri="{FF2B5EF4-FFF2-40B4-BE49-F238E27FC236}">
                <a16:creationId xmlns:a16="http://schemas.microsoft.com/office/drawing/2014/main" id="{67923A65-5D19-BEAD-2DE8-86A317BB5044}"/>
              </a:ext>
            </a:extLst>
          </p:cNvPr>
          <p:cNvSpPr>
            <a:spLocks noGrp="1"/>
          </p:cNvSpPr>
          <p:nvPr>
            <p:ph idx="1"/>
          </p:nvPr>
        </p:nvSpPr>
        <p:spPr>
          <a:xfrm>
            <a:off x="0" y="1860331"/>
            <a:ext cx="12192000" cy="4997669"/>
          </a:xfrm>
        </p:spPr>
        <p:txBody>
          <a:bodyPr>
            <a:normAutofit fontScale="55000" lnSpcReduction="20000"/>
          </a:bodyPr>
          <a:lstStyle/>
          <a:p>
            <a:pPr lvl="0"/>
            <a:r>
              <a:rPr lang="en-KE" dirty="0"/>
              <a:t>Ajzen, I. (1991) ‘The theory of planned behaviour’, </a:t>
            </a:r>
            <a:r>
              <a:rPr lang="en-KE" i="1" dirty="0"/>
              <a:t>Organizational Behaviour and Human Decision Processes</a:t>
            </a:r>
            <a:r>
              <a:rPr lang="en-KE" dirty="0"/>
              <a:t>, 50(2), pp. 179–211. </a:t>
            </a:r>
            <a:r>
              <a:rPr lang="en-KE" u="sng" dirty="0">
                <a:hlinkClick r:id="rId2"/>
              </a:rPr>
              <a:t>https://doi.org/10.1016/0749-5978(91)90020-T</a:t>
            </a:r>
            <a:endParaRPr lang="en-KE" dirty="0"/>
          </a:p>
          <a:p>
            <a:pPr lvl="0"/>
            <a:r>
              <a:rPr lang="en-KE" dirty="0"/>
              <a:t>Bandura, A. (2004) ‘Health promotion by social cognitive means’, </a:t>
            </a:r>
            <a:r>
              <a:rPr lang="en-KE" i="1" dirty="0"/>
              <a:t>Health Education &amp; Behaviour</a:t>
            </a:r>
            <a:r>
              <a:rPr lang="en-KE" dirty="0"/>
              <a:t>, 31(2), pp. 143–164. </a:t>
            </a:r>
            <a:r>
              <a:rPr lang="en-KE" u="sng" dirty="0">
                <a:hlinkClick r:id="rId3"/>
              </a:rPr>
              <a:t>https://doi.org/10.1177/1090198104263660</a:t>
            </a:r>
            <a:endParaRPr lang="en-KE" dirty="0"/>
          </a:p>
          <a:p>
            <a:pPr lvl="0"/>
            <a:r>
              <a:rPr lang="en-KE" dirty="0"/>
              <a:t>Brosnan, B., Haszard, J.J., Meredith-Jones, K.A., Wickham, S., Galland, B.C. and Taylor, R.W. (2024) ‘Screen use at bedtime and sleep duration and quality among youths’, </a:t>
            </a:r>
            <a:r>
              <a:rPr lang="en-KE" i="1" dirty="0"/>
              <a:t>JAMA </a:t>
            </a:r>
            <a:r>
              <a:rPr lang="en-KE" i="1" dirty="0" err="1"/>
              <a:t>Pediatrics</a:t>
            </a:r>
            <a:r>
              <a:rPr lang="en-KE" dirty="0"/>
              <a:t>, 178(11), pp. 1147–1154. </a:t>
            </a:r>
            <a:r>
              <a:rPr lang="en-KE" u="sng" dirty="0">
                <a:hlinkClick r:id="rId4"/>
              </a:rPr>
              <a:t>https://doi.org/10.1001/jamapediatrics.2024.2914</a:t>
            </a:r>
            <a:endParaRPr lang="en-KE" dirty="0"/>
          </a:p>
          <a:p>
            <a:pPr lvl="0"/>
            <a:r>
              <a:rPr lang="en-KE" dirty="0"/>
              <a:t>Lai, N.M., Lim, Y.S., </a:t>
            </a:r>
            <a:r>
              <a:rPr lang="en-KE" dirty="0" err="1"/>
              <a:t>Chaiyakunapruk</a:t>
            </a:r>
            <a:r>
              <a:rPr lang="en-KE" dirty="0"/>
              <a:t>, N., Lee, S.W.H., </a:t>
            </a:r>
            <a:r>
              <a:rPr lang="en-KE" dirty="0" err="1"/>
              <a:t>Liabsuetrakul</a:t>
            </a:r>
            <a:r>
              <a:rPr lang="en-KE" dirty="0"/>
              <a:t>, T., Sabbir, M., Mahmud, S.M.H., Siddiqi, U.R., Ahmed, T., Hasan, F.U.L. and Kuan, P.X. (2025) ‘Review Article: The effectiveness of school-based interventions for reducing screen time – a systematic review and meta-analysis’, </a:t>
            </a:r>
            <a:r>
              <a:rPr lang="en-KE" i="1" dirty="0"/>
              <a:t>Child and Adolescent Mental Health</a:t>
            </a:r>
            <a:r>
              <a:rPr lang="en-KE" dirty="0"/>
              <a:t>, 30(3), pp. 223–237. </a:t>
            </a:r>
            <a:r>
              <a:rPr lang="en-KE" u="sng" dirty="0">
                <a:hlinkClick r:id="rId5"/>
              </a:rPr>
              <a:t>https://doi.org/10.1111/camh.70022</a:t>
            </a:r>
            <a:endParaRPr lang="en-KE" dirty="0"/>
          </a:p>
          <a:p>
            <a:pPr lvl="0"/>
            <a:r>
              <a:rPr lang="en-KE" dirty="0"/>
              <a:t>Michie, S., van Stralen, M.M. and West, R. (2011) ‘The behaviour change wheel: A new method for characterising and designing behaviour change interventions’, </a:t>
            </a:r>
            <a:r>
              <a:rPr lang="en-KE" i="1" dirty="0"/>
              <a:t>Implementation Science</a:t>
            </a:r>
            <a:r>
              <a:rPr lang="en-KE" dirty="0"/>
              <a:t>, 6, 42. </a:t>
            </a:r>
            <a:r>
              <a:rPr lang="en-KE" u="sng" dirty="0">
                <a:hlinkClick r:id="rId6"/>
              </a:rPr>
              <a:t>https://doi.org/10.1186/1748-5908-6-42</a:t>
            </a:r>
            <a:endParaRPr lang="en-KE" dirty="0"/>
          </a:p>
          <a:p>
            <a:pPr lvl="0"/>
            <a:r>
              <a:rPr lang="en-KE" dirty="0"/>
              <a:t>Nagata, J.M., Cheng, C.M., Shim, J., et al. (2024) ‘Bedtime screen use behaviours and sleep outcomes in early adolescents: A prospective cohort study’, </a:t>
            </a:r>
            <a:r>
              <a:rPr lang="en-KE" i="1" dirty="0"/>
              <a:t>Journal of Adolescent Health</a:t>
            </a:r>
            <a:r>
              <a:rPr lang="en-KE" dirty="0"/>
              <a:t>, 75(4), pp. 650–655. </a:t>
            </a:r>
            <a:r>
              <a:rPr lang="en-KE" u="sng" dirty="0">
                <a:hlinkClick r:id="rId7"/>
              </a:rPr>
              <a:t>https://doi.org/10.1016/j.jadohealth.2024.06.006</a:t>
            </a:r>
            <a:endParaRPr lang="en-KE" dirty="0"/>
          </a:p>
          <a:p>
            <a:pPr lvl="0"/>
            <a:r>
              <a:rPr lang="en-KE" dirty="0"/>
              <a:t>NHS (2023) ‘Child healthy growth and weight’, </a:t>
            </a:r>
            <a:r>
              <a:rPr lang="en-KE" i="1" dirty="0"/>
              <a:t>Healthier Families</a:t>
            </a:r>
            <a:r>
              <a:rPr lang="en-KE" dirty="0"/>
              <a:t>. Available at: </a:t>
            </a:r>
            <a:r>
              <a:rPr lang="en-KE" u="sng" dirty="0">
                <a:hlinkClick r:id="rId8"/>
              </a:rPr>
              <a:t>https://www.nhs.uk/healthier-families/child-healthy-growth-weight/</a:t>
            </a:r>
            <a:endParaRPr lang="en-KE" dirty="0"/>
          </a:p>
          <a:p>
            <a:pPr lvl="0"/>
            <a:r>
              <a:rPr lang="en-KE" dirty="0"/>
              <a:t>Orben, A. (2020) ‘Teenagers, screens and social media: A narrative review of reviews and key studies’, </a:t>
            </a:r>
            <a:r>
              <a:rPr lang="en-KE" i="1" dirty="0"/>
              <a:t>Social Psychiatry and Psychiatric Epidemiology</a:t>
            </a:r>
            <a:r>
              <a:rPr lang="en-KE" dirty="0"/>
              <a:t>, 55(4), pp. 407–414. </a:t>
            </a:r>
            <a:r>
              <a:rPr lang="en-KE" u="sng" dirty="0">
                <a:hlinkClick r:id="rId9"/>
              </a:rPr>
              <a:t>https://doi.org/10.1007/s00127-019-01825-4</a:t>
            </a:r>
            <a:endParaRPr lang="en-US" u="sng" dirty="0"/>
          </a:p>
          <a:p>
            <a:r>
              <a:rPr lang="en-KE" dirty="0"/>
              <a:t>Schlott, R. (January 23, 2025). Smartphone use leads to hallucinations, detachment from reality, aggression in teens as young as 13: Study. Available at: </a:t>
            </a:r>
            <a:r>
              <a:rPr lang="en-KE" u="sng" dirty="0">
                <a:hlinkClick r:id="rId10"/>
              </a:rPr>
              <a:t>https://nypost.com/2025/01/23/lifestyle/smartphone-use-leads-to-hallucinations-aggression-in-teens-study/</a:t>
            </a:r>
            <a:r>
              <a:rPr lang="en-KE" dirty="0"/>
              <a:t> (Accessed 6 October 2026).</a:t>
            </a:r>
          </a:p>
          <a:p>
            <a:r>
              <a:rPr lang="en-KE" dirty="0"/>
              <a:t>CDC. (June 15, 2026). Understanding what drives </a:t>
            </a:r>
            <a:r>
              <a:rPr lang="en-KE" dirty="0" err="1"/>
              <a:t>behavior</a:t>
            </a:r>
            <a:r>
              <a:rPr lang="en-KE" dirty="0"/>
              <a:t> change. Available at: </a:t>
            </a:r>
            <a:r>
              <a:rPr lang="en-KE" u="sng" dirty="0">
                <a:hlinkClick r:id="rId11"/>
              </a:rPr>
              <a:t>https://www.cdc.gov/suicide/playbook/behavior-change.html</a:t>
            </a:r>
            <a:r>
              <a:rPr lang="en-KE" dirty="0"/>
              <a:t> (Accessed 6 October </a:t>
            </a:r>
            <a:r>
              <a:rPr lang="en-KE"/>
              <a:t>2026)</a:t>
            </a:r>
            <a:endParaRPr lang="en-KE" dirty="0"/>
          </a:p>
          <a:p>
            <a:pPr lvl="0"/>
            <a:r>
              <a:rPr lang="en-KE" dirty="0" err="1"/>
              <a:t>Roffarello</a:t>
            </a:r>
            <a:r>
              <a:rPr lang="en-KE" dirty="0"/>
              <a:t>, A.M. and De </a:t>
            </a:r>
            <a:r>
              <a:rPr lang="en-KE" dirty="0" err="1"/>
              <a:t>Russis</a:t>
            </a:r>
            <a:r>
              <a:rPr lang="en-KE" dirty="0"/>
              <a:t>, L., 2023. Achieving digital wellbeing through digital self-control tools: A systematic review and meta-analysis. </a:t>
            </a:r>
            <a:r>
              <a:rPr lang="en-KE" i="1" dirty="0"/>
              <a:t>ACM Transactions on Computer-Human Interaction</a:t>
            </a:r>
            <a:r>
              <a:rPr lang="en-KE" dirty="0"/>
              <a:t>, </a:t>
            </a:r>
            <a:r>
              <a:rPr lang="en-KE" i="1" dirty="0"/>
              <a:t>30</a:t>
            </a:r>
            <a:r>
              <a:rPr lang="en-KE" dirty="0"/>
              <a:t>(4), pp.1-66. </a:t>
            </a:r>
            <a:r>
              <a:rPr lang="en-KE" u="sng" dirty="0">
                <a:hlinkClick r:id="rId12"/>
              </a:rPr>
              <a:t>https://doi.org/10.1145/3571810</a:t>
            </a:r>
            <a:r>
              <a:rPr lang="en-KE" dirty="0"/>
              <a:t> </a:t>
            </a:r>
          </a:p>
          <a:p>
            <a:pPr lvl="0"/>
            <a:r>
              <a:rPr lang="en-KE" dirty="0"/>
              <a:t>Sport England (2025a) </a:t>
            </a:r>
            <a:r>
              <a:rPr lang="en-KE" i="1" dirty="0"/>
              <a:t>Active Lives Children and Young People Survey: Academic year 2024–25</a:t>
            </a:r>
            <a:r>
              <a:rPr lang="en-KE" dirty="0"/>
              <a:t>. London: Sport England. Available at: </a:t>
            </a:r>
            <a:r>
              <a:rPr lang="en-KE" u="sng" dirty="0">
                <a:hlinkClick r:id="rId13"/>
              </a:rPr>
              <a:t>https://www.sportengland.org/research-and-data/data/active-lives/active-lives-data-tables</a:t>
            </a:r>
            <a:endParaRPr lang="en-KE" dirty="0"/>
          </a:p>
          <a:p>
            <a:pPr lvl="0"/>
            <a:r>
              <a:rPr lang="en-KE" dirty="0"/>
              <a:t>Sport England (2025b) </a:t>
            </a:r>
            <a:r>
              <a:rPr lang="en-KE" i="1" dirty="0"/>
              <a:t>Our ambitions for 2025</a:t>
            </a:r>
            <a:r>
              <a:rPr lang="en-KE" dirty="0"/>
              <a:t>. Available at: </a:t>
            </a:r>
            <a:r>
              <a:rPr lang="en-KE" u="sng" dirty="0">
                <a:hlinkClick r:id="rId14"/>
              </a:rPr>
              <a:t>https://www.sportengland.org/about-us/uniting-movement/implementation-plan-years-2-4-2022-25/our-ambitions-2025</a:t>
            </a:r>
            <a:r>
              <a:rPr lang="en-KE" dirty="0"/>
              <a:t> (Accessed: 5 October 2026).</a:t>
            </a:r>
          </a:p>
          <a:p>
            <a:pPr lvl="0"/>
            <a:r>
              <a:rPr lang="en-KE" dirty="0"/>
              <a:t>UK Chief Medical Officers (2019) </a:t>
            </a:r>
            <a:r>
              <a:rPr lang="en-KE" i="1" dirty="0"/>
              <a:t>UK Chief Medical Officers’ physical activity guidelines</a:t>
            </a:r>
            <a:r>
              <a:rPr lang="en-KE" dirty="0"/>
              <a:t>. Available at: </a:t>
            </a:r>
            <a:r>
              <a:rPr lang="en-KE" u="sng" dirty="0">
                <a:hlinkClick r:id="rId15"/>
              </a:rPr>
              <a:t>https://www.gov.uk/government/publications/physical-activity-guidelines-uk-chief-medical-officers-report/uk-chief-medical-officers-physical-activity-guidelines</a:t>
            </a:r>
            <a:r>
              <a:rPr lang="en-KE" dirty="0"/>
              <a:t> (Accessed: 5 October 2026).</a:t>
            </a:r>
          </a:p>
          <a:p>
            <a:pPr lvl="0"/>
            <a:r>
              <a:rPr lang="en-KE" dirty="0"/>
              <a:t>World Health Organization (2020) </a:t>
            </a:r>
            <a:r>
              <a:rPr lang="en-KE" i="1" dirty="0"/>
              <a:t>WHO guidelines on physical activity and sedentary behaviour</a:t>
            </a:r>
            <a:r>
              <a:rPr lang="en-KE" dirty="0"/>
              <a:t>. Geneva: World Health Organization. Available at: </a:t>
            </a:r>
            <a:r>
              <a:rPr lang="en-KE" u="sng" dirty="0">
                <a:hlinkClick r:id="rId16"/>
              </a:rPr>
              <a:t>https://www.who.int/publications/i/item/9789240014886</a:t>
            </a:r>
            <a:endParaRPr lang="en-KE" dirty="0"/>
          </a:p>
          <a:p>
            <a:pPr lvl="0"/>
            <a:r>
              <a:rPr lang="en-KE" dirty="0"/>
              <a:t>World Health Organization (2024) ‘Physical activity’, </a:t>
            </a:r>
            <a:r>
              <a:rPr lang="en-KE" i="1" dirty="0"/>
              <a:t>WHO Fact Sheets</a:t>
            </a:r>
            <a:r>
              <a:rPr lang="en-KE" dirty="0"/>
              <a:t>, 26 June. Available at: </a:t>
            </a:r>
            <a:r>
              <a:rPr lang="en-KE" u="sng" dirty="0">
                <a:hlinkClick r:id="rId17"/>
              </a:rPr>
              <a:t>https://www.who.int/news-room/fact-sheets/detail/physical-activity</a:t>
            </a:r>
            <a:endParaRPr lang="en-KE" dirty="0"/>
          </a:p>
          <a:p>
            <a:pPr lvl="0"/>
            <a:r>
              <a:rPr lang="en-KE" dirty="0" err="1"/>
              <a:t>Žmavc</a:t>
            </a:r>
            <a:r>
              <a:rPr lang="en-KE" dirty="0"/>
              <a:t>, M., Horvat, J., </a:t>
            </a:r>
            <a:r>
              <a:rPr lang="en-KE" dirty="0" err="1"/>
              <a:t>Židan</a:t>
            </a:r>
            <a:r>
              <a:rPr lang="en-KE" dirty="0"/>
              <a:t>, M. and Selak, Š. (2025) ‘The effectiveness of school-based interventions to reduce problematic digital technology use and screen time: A systematic review and meta-analysis’, </a:t>
            </a:r>
            <a:r>
              <a:rPr lang="en-KE" i="1" dirty="0"/>
              <a:t>Journal of Behavioural Addictions</a:t>
            </a:r>
            <a:r>
              <a:rPr lang="en-KE" dirty="0"/>
              <a:t>, 14(2), pp. 571–589. </a:t>
            </a:r>
            <a:r>
              <a:rPr lang="en-KE" u="sng" dirty="0">
                <a:hlinkClick r:id="rId18"/>
              </a:rPr>
              <a:t>https://doi.org/10.1556/2006.2025.00043</a:t>
            </a:r>
            <a:endParaRPr lang="en-KE" dirty="0"/>
          </a:p>
        </p:txBody>
      </p:sp>
    </p:spTree>
    <p:extLst>
      <p:ext uri="{BB962C8B-B14F-4D97-AF65-F5344CB8AC3E}">
        <p14:creationId xmlns:p14="http://schemas.microsoft.com/office/powerpoint/2010/main" val="213187821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564</TotalTime>
  <Words>3863</Words>
  <Application>Microsoft Office PowerPoint</Application>
  <PresentationFormat>Widescreen</PresentationFormat>
  <Paragraphs>129</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Courier New</vt:lpstr>
      <vt:lpstr>Gill Sans MT</vt:lpstr>
      <vt:lpstr>Wingdings 2</vt:lpstr>
      <vt:lpstr>Dividend</vt:lpstr>
      <vt:lpstr>HEALTH PROMOTION CAMPAIGN </vt:lpstr>
      <vt:lpstr>The Screen Sunset Programme</vt:lpstr>
      <vt:lpstr>Campaign Rationale</vt:lpstr>
      <vt:lpstr>Short- and Long-Term Consequences</vt:lpstr>
      <vt:lpstr>Three Measurable Campaign Aims</vt:lpstr>
      <vt:lpstr>Campaign Evaluation</vt:lpstr>
      <vt:lpstr>PowerPoint Presentation</vt:lpstr>
      <vt:lpstr>Campaign Partners and Existing Resources</vt:lpstr>
      <vt:lpstr>Benefits of Changing the Behaviour</vt:lpstr>
      <vt:lpstr>Behavioural Theories and Barriers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Ayd3n B10x</dc:creator>
  <cp:lastModifiedBy>Ayd3n B10x</cp:lastModifiedBy>
  <cp:revision>13</cp:revision>
  <dcterms:created xsi:type="dcterms:W3CDTF">2026-10-01T12:37:14Z</dcterms:created>
  <dcterms:modified xsi:type="dcterms:W3CDTF">2026-10-06T05:57:01Z</dcterms:modified>
</cp:coreProperties>
</file>