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notesSlides/notesSlide5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 id="2147483676" r:id="rId2"/>
  </p:sldMasterIdLst>
  <p:notesMasterIdLst>
    <p:notesMasterId r:id="rId65"/>
  </p:notesMasterIdLst>
  <p:sldIdLst>
    <p:sldId id="407" r:id="rId3"/>
    <p:sldId id="258" r:id="rId4"/>
    <p:sldId id="408" r:id="rId5"/>
    <p:sldId id="413" r:id="rId6"/>
    <p:sldId id="414" r:id="rId7"/>
    <p:sldId id="415" r:id="rId8"/>
    <p:sldId id="416" r:id="rId9"/>
    <p:sldId id="417" r:id="rId10"/>
    <p:sldId id="418" r:id="rId11"/>
    <p:sldId id="419" r:id="rId12"/>
    <p:sldId id="420" r:id="rId13"/>
    <p:sldId id="421" r:id="rId14"/>
    <p:sldId id="422" r:id="rId15"/>
    <p:sldId id="423" r:id="rId16"/>
    <p:sldId id="424" r:id="rId17"/>
    <p:sldId id="425" r:id="rId18"/>
    <p:sldId id="426" r:id="rId19"/>
    <p:sldId id="427" r:id="rId20"/>
    <p:sldId id="428" r:id="rId21"/>
    <p:sldId id="429" r:id="rId22"/>
    <p:sldId id="430" r:id="rId23"/>
    <p:sldId id="431" r:id="rId24"/>
    <p:sldId id="432" r:id="rId25"/>
    <p:sldId id="433" r:id="rId26"/>
    <p:sldId id="434" r:id="rId27"/>
    <p:sldId id="435" r:id="rId28"/>
    <p:sldId id="436" r:id="rId29"/>
    <p:sldId id="437" r:id="rId30"/>
    <p:sldId id="438" r:id="rId31"/>
    <p:sldId id="439" r:id="rId32"/>
    <p:sldId id="440" r:id="rId33"/>
    <p:sldId id="441" r:id="rId34"/>
    <p:sldId id="442" r:id="rId35"/>
    <p:sldId id="443" r:id="rId36"/>
    <p:sldId id="444" r:id="rId37"/>
    <p:sldId id="445" r:id="rId38"/>
    <p:sldId id="446" r:id="rId39"/>
    <p:sldId id="447" r:id="rId40"/>
    <p:sldId id="448" r:id="rId41"/>
    <p:sldId id="449" r:id="rId42"/>
    <p:sldId id="450" r:id="rId43"/>
    <p:sldId id="451" r:id="rId44"/>
    <p:sldId id="452" r:id="rId45"/>
    <p:sldId id="453" r:id="rId46"/>
    <p:sldId id="454" r:id="rId47"/>
    <p:sldId id="455" r:id="rId48"/>
    <p:sldId id="456" r:id="rId49"/>
    <p:sldId id="457" r:id="rId50"/>
    <p:sldId id="458" r:id="rId51"/>
    <p:sldId id="459" r:id="rId52"/>
    <p:sldId id="460" r:id="rId53"/>
    <p:sldId id="461" r:id="rId54"/>
    <p:sldId id="462" r:id="rId55"/>
    <p:sldId id="463" r:id="rId56"/>
    <p:sldId id="464" r:id="rId57"/>
    <p:sldId id="465" r:id="rId58"/>
    <p:sldId id="466" r:id="rId59"/>
    <p:sldId id="467" r:id="rId60"/>
    <p:sldId id="468" r:id="rId61"/>
    <p:sldId id="469" r:id="rId62"/>
    <p:sldId id="470" r:id="rId63"/>
    <p:sldId id="473" r:id="rId6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lison Rees-Edwards" initials="ARE" lastIdx="1" clrIdx="0">
    <p:extLst>
      <p:ext uri="{19B8F6BF-5375-455C-9EA6-DF929625EA0E}">
        <p15:presenceInfo xmlns:p15="http://schemas.microsoft.com/office/powerpoint/2012/main" userId="S::A.Rees-Edwards@uwtsd.ac.uk::6ddc9a34-5fd4-438d-87b4-9c8b83b97512"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D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0C209C-6CF7-445A-9CDB-0954753C8973}" v="2" dt="2026-03-27T08:53:25.2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1860"/>
    <p:restoredTop sz="50656" autoAdjust="0"/>
  </p:normalViewPr>
  <p:slideViewPr>
    <p:cSldViewPr snapToGrid="0" snapToObjects="1">
      <p:cViewPr varScale="1">
        <p:scale>
          <a:sx n="56" d="100"/>
          <a:sy n="56" d="100"/>
        </p:scale>
        <p:origin x="220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viewProps" Target="viewProps.xml"/><Relationship Id="rId7" Type="http://schemas.openxmlformats.org/officeDocument/2006/relationships/slide" Target="slides/slide5.xml"/><Relationship Id="rId71"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commentAuthors" Target="commentAuthors.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theme" Target="theme/theme1.xml"/><Relationship Id="rId8" Type="http://schemas.openxmlformats.org/officeDocument/2006/relationships/slide" Target="slides/slide6.xml"/><Relationship Id="rId51" Type="http://schemas.openxmlformats.org/officeDocument/2006/relationships/slide" Target="slides/slide49.xml"/><Relationship Id="rId72" Type="http://schemas.microsoft.com/office/2015/10/relationships/revisionInfo" Target="revisionInfo.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on Rees-Edwards" userId="6ddc9a34-5fd4-438d-87b4-9c8b83b97512" providerId="ADAL" clId="{7949757A-AD69-4126-B2D1-7959911563A1}"/>
    <pc:docChg chg="modSld">
      <pc:chgData name="Alison Rees-Edwards" userId="6ddc9a34-5fd4-438d-87b4-9c8b83b97512" providerId="ADAL" clId="{7949757A-AD69-4126-B2D1-7959911563A1}" dt="2026-03-27T08:54:15.738" v="18" actId="20577"/>
      <pc:docMkLst>
        <pc:docMk/>
      </pc:docMkLst>
      <pc:sldChg chg="modNotesTx">
        <pc:chgData name="Alison Rees-Edwards" userId="6ddc9a34-5fd4-438d-87b4-9c8b83b97512" providerId="ADAL" clId="{7949757A-AD69-4126-B2D1-7959911563A1}" dt="2026-03-27T08:52:49.393" v="1" actId="6549"/>
        <pc:sldMkLst>
          <pc:docMk/>
          <pc:sldMk cId="4000592592" sldId="407"/>
        </pc:sldMkLst>
      </pc:sldChg>
      <pc:sldChg chg="modNotesTx">
        <pc:chgData name="Alison Rees-Edwards" userId="6ddc9a34-5fd4-438d-87b4-9c8b83b97512" providerId="ADAL" clId="{7949757A-AD69-4126-B2D1-7959911563A1}" dt="2026-03-27T08:52:54.017" v="2" actId="6549"/>
        <pc:sldMkLst>
          <pc:docMk/>
          <pc:sldMk cId="1401142220" sldId="413"/>
        </pc:sldMkLst>
      </pc:sldChg>
      <pc:sldChg chg="modNotesTx">
        <pc:chgData name="Alison Rees-Edwards" userId="6ddc9a34-5fd4-438d-87b4-9c8b83b97512" providerId="ADAL" clId="{7949757A-AD69-4126-B2D1-7959911563A1}" dt="2026-03-27T08:52:58.377" v="3" actId="6549"/>
        <pc:sldMkLst>
          <pc:docMk/>
          <pc:sldMk cId="4156427135" sldId="415"/>
        </pc:sldMkLst>
      </pc:sldChg>
      <pc:sldChg chg="modNotesTx">
        <pc:chgData name="Alison Rees-Edwards" userId="6ddc9a34-5fd4-438d-87b4-9c8b83b97512" providerId="ADAL" clId="{7949757A-AD69-4126-B2D1-7959911563A1}" dt="2026-03-27T08:53:00.344" v="4" actId="6549"/>
        <pc:sldMkLst>
          <pc:docMk/>
          <pc:sldMk cId="3164891151" sldId="416"/>
        </pc:sldMkLst>
      </pc:sldChg>
      <pc:sldChg chg="modNotesTx">
        <pc:chgData name="Alison Rees-Edwards" userId="6ddc9a34-5fd4-438d-87b4-9c8b83b97512" providerId="ADAL" clId="{7949757A-AD69-4126-B2D1-7959911563A1}" dt="2026-03-27T08:53:03.516" v="5" actId="6549"/>
        <pc:sldMkLst>
          <pc:docMk/>
          <pc:sldMk cId="2621628212" sldId="417"/>
        </pc:sldMkLst>
      </pc:sldChg>
      <pc:sldChg chg="modNotesTx">
        <pc:chgData name="Alison Rees-Edwards" userId="6ddc9a34-5fd4-438d-87b4-9c8b83b97512" providerId="ADAL" clId="{7949757A-AD69-4126-B2D1-7959911563A1}" dt="2026-03-27T08:53:08.126" v="8" actId="20577"/>
        <pc:sldMkLst>
          <pc:docMk/>
          <pc:sldMk cId="1542742739" sldId="418"/>
        </pc:sldMkLst>
      </pc:sldChg>
      <pc:sldChg chg="modNotesTx">
        <pc:chgData name="Alison Rees-Edwards" userId="6ddc9a34-5fd4-438d-87b4-9c8b83b97512" providerId="ADAL" clId="{7949757A-AD69-4126-B2D1-7959911563A1}" dt="2026-03-27T08:53:12.954" v="10" actId="20577"/>
        <pc:sldMkLst>
          <pc:docMk/>
          <pc:sldMk cId="3490883039" sldId="419"/>
        </pc:sldMkLst>
      </pc:sldChg>
      <pc:sldChg chg="modNotesTx">
        <pc:chgData name="Alison Rees-Edwards" userId="6ddc9a34-5fd4-438d-87b4-9c8b83b97512" providerId="ADAL" clId="{7949757A-AD69-4126-B2D1-7959911563A1}" dt="2026-03-27T08:53:27.123" v="13" actId="20577"/>
        <pc:sldMkLst>
          <pc:docMk/>
          <pc:sldMk cId="1856906559" sldId="428"/>
        </pc:sldMkLst>
      </pc:sldChg>
      <pc:sldChg chg="modNotesTx">
        <pc:chgData name="Alison Rees-Edwards" userId="6ddc9a34-5fd4-438d-87b4-9c8b83b97512" providerId="ADAL" clId="{7949757A-AD69-4126-B2D1-7959911563A1}" dt="2026-03-27T08:53:29.798" v="14" actId="20577"/>
        <pc:sldMkLst>
          <pc:docMk/>
          <pc:sldMk cId="3715983054" sldId="429"/>
        </pc:sldMkLst>
      </pc:sldChg>
      <pc:sldChg chg="modNotesTx">
        <pc:chgData name="Alison Rees-Edwards" userId="6ddc9a34-5fd4-438d-87b4-9c8b83b97512" providerId="ADAL" clId="{7949757A-AD69-4126-B2D1-7959911563A1}" dt="2026-03-27T08:53:35.730" v="15" actId="20577"/>
        <pc:sldMkLst>
          <pc:docMk/>
          <pc:sldMk cId="2486156484" sldId="432"/>
        </pc:sldMkLst>
      </pc:sldChg>
      <pc:sldChg chg="modNotesTx">
        <pc:chgData name="Alison Rees-Edwards" userId="6ddc9a34-5fd4-438d-87b4-9c8b83b97512" providerId="ADAL" clId="{7949757A-AD69-4126-B2D1-7959911563A1}" dt="2026-03-27T08:54:02.925" v="16" actId="20577"/>
        <pc:sldMkLst>
          <pc:docMk/>
          <pc:sldMk cId="33581812" sldId="461"/>
        </pc:sldMkLst>
      </pc:sldChg>
      <pc:sldChg chg="modNotesTx">
        <pc:chgData name="Alison Rees-Edwards" userId="6ddc9a34-5fd4-438d-87b4-9c8b83b97512" providerId="ADAL" clId="{7949757A-AD69-4126-B2D1-7959911563A1}" dt="2026-03-27T08:54:11.065" v="17" actId="20577"/>
        <pc:sldMkLst>
          <pc:docMk/>
          <pc:sldMk cId="281993667" sldId="467"/>
        </pc:sldMkLst>
      </pc:sldChg>
      <pc:sldChg chg="modNotesTx">
        <pc:chgData name="Alison Rees-Edwards" userId="6ddc9a34-5fd4-438d-87b4-9c8b83b97512" providerId="ADAL" clId="{7949757A-AD69-4126-B2D1-7959911563A1}" dt="2026-03-27T08:54:15.738" v="18" actId="20577"/>
        <pc:sldMkLst>
          <pc:docMk/>
          <pc:sldMk cId="3135047779" sldId="469"/>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atin typeface="Arial" panose="020B0604020202020204" pitchFamily="34" charset="0"/>
              </a:defRPr>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atin typeface="Arial" panose="020B0604020202020204" pitchFamily="34" charset="0"/>
              </a:defRPr>
            </a:lvl1pPr>
          </a:lstStyle>
          <a:p>
            <a:fld id="{256E285A-1626-4BB0-A458-3E5589E2C09B}" type="datetimeFigureOut">
              <a:rPr lang="en-US" smtClean="0"/>
              <a:pPr/>
              <a:t>3/27/2026</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atin typeface="Arial" panose="020B0604020202020204" pitchFamily="34" charset="0"/>
              </a:defRPr>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atin typeface="Arial" panose="020B0604020202020204" pitchFamily="34" charset="0"/>
              </a:defRPr>
            </a:lvl1pPr>
          </a:lstStyle>
          <a:p>
            <a:fld id="{B68C8073-CAD2-48BF-B8DB-FCAF7D6ED014}" type="slidenum">
              <a:rPr lang="en-US" smtClean="0"/>
              <a:pPr/>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Arial" panose="020B0604020202020204" pitchFamily="34" charset="0"/>
        <a:ea typeface="+mn-ea"/>
        <a:cs typeface="+mn-cs"/>
      </a:defRPr>
    </a:lvl1pPr>
    <a:lvl2pPr marL="457200" algn="l" defTabSz="914400" rtl="0" eaLnBrk="1" latinLnBrk="0" hangingPunct="1">
      <a:defRPr sz="1200" kern="1200">
        <a:solidFill>
          <a:schemeClr val="tx1"/>
        </a:solidFill>
        <a:latin typeface="Arial" panose="020B0604020202020204" pitchFamily="34" charset="0"/>
        <a:ea typeface="+mn-ea"/>
        <a:cs typeface="+mn-cs"/>
      </a:defRPr>
    </a:lvl2pPr>
    <a:lvl3pPr marL="914400" algn="l" defTabSz="914400" rtl="0" eaLnBrk="1" latinLnBrk="0" hangingPunct="1">
      <a:defRPr sz="1200" kern="1200">
        <a:solidFill>
          <a:schemeClr val="tx1"/>
        </a:solidFill>
        <a:latin typeface="Arial" panose="020B0604020202020204" pitchFamily="34" charset="0"/>
        <a:ea typeface="+mn-ea"/>
        <a:cs typeface="+mn-cs"/>
      </a:defRPr>
    </a:lvl3pPr>
    <a:lvl4pPr marL="1371600" algn="l" defTabSz="914400" rtl="0" eaLnBrk="1" latinLnBrk="0" hangingPunct="1">
      <a:defRPr sz="1200" kern="1200">
        <a:solidFill>
          <a:schemeClr val="tx1"/>
        </a:solidFill>
        <a:latin typeface="Arial" panose="020B0604020202020204" pitchFamily="34" charset="0"/>
        <a:ea typeface="+mn-ea"/>
        <a:cs typeface="+mn-cs"/>
      </a:defRPr>
    </a:lvl4pPr>
    <a:lvl5pPr marL="1828800" algn="l" defTabSz="914400" rtl="0" eaLnBrk="1" latinLnBrk="0" hangingPunct="1">
      <a:defRPr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151399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5348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952272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7"/>
          <p:cNvSpPr>
            <a:spLocks noGrp="1" noChangeArrowheads="1"/>
          </p:cNvSpPr>
          <p:nvPr>
            <p:ph type="sldNum" sz="quarter" idx="5"/>
          </p:nvPr>
        </p:nvSpPr>
        <p:spPr>
          <a:noFill/>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516A6C06-FC16-4803-B70E-A68751AE3CF9}"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4</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
        <p:nvSpPr>
          <p:cNvPr id="9219" name="Rectangle 2"/>
          <p:cNvSpPr>
            <a:spLocks noGrp="1" noRot="1" noChangeAspect="1" noChangeArrowheads="1" noTextEdit="1"/>
          </p:cNvSpPr>
          <p:nvPr>
            <p:ph type="sldImg"/>
          </p:nvPr>
        </p:nvSpPr>
        <p:spPr>
          <a:ln/>
        </p:spPr>
      </p:sp>
      <p:sp>
        <p:nvSpPr>
          <p:cNvPr id="9220" name="Rectangle 3"/>
          <p:cNvSpPr>
            <a:spLocks noGrp="1" noChangeArrowheads="1"/>
          </p:cNvSpPr>
          <p:nvPr>
            <p:ph type="body" idx="1"/>
          </p:nvPr>
        </p:nvSpPr>
        <p:spPr>
          <a:noFill/>
        </p:spPr>
        <p:txBody>
          <a:bodyPr/>
          <a:lstStyle/>
          <a:p>
            <a:pPr>
              <a:lnSpc>
                <a:spcPct val="107000"/>
              </a:lnSpc>
              <a:spcAft>
                <a:spcPts val="800"/>
              </a:spcAft>
            </a:pPr>
            <a:r>
              <a:rPr lang="en-GB" sz="1800" dirty="0">
                <a:effectLst/>
                <a:latin typeface="Calibri" panose="020F0502020204030204" pitchFamily="34" charset="0"/>
                <a:ea typeface="DengXian" panose="02010600030101010101" pitchFamily="2" charset="-122"/>
                <a:cs typeface="Arial" panose="020B0604020202020204" pitchFamily="34" charset="0"/>
              </a:rPr>
              <a:t> </a:t>
            </a:r>
          </a:p>
          <a:p>
            <a:pPr eaLnBrk="1" hangingPunct="1"/>
            <a:endParaRPr lang="en-GB" altLang="cy-GB" dirty="0">
              <a:latin typeface="Arial" panose="020B0604020202020204" pitchFamily="34" charset="0"/>
            </a:endParaRPr>
          </a:p>
        </p:txBody>
      </p:sp>
    </p:spTree>
    <p:extLst>
      <p:ext uri="{BB962C8B-B14F-4D97-AF65-F5344CB8AC3E}">
        <p14:creationId xmlns:p14="http://schemas.microsoft.com/office/powerpoint/2010/main" val="40367973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57225" y="793750"/>
            <a:ext cx="5295900" cy="3971925"/>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9B39E918-88F5-4DC3-ADC2-D63BF93AAE5D}" type="slidenum">
              <a:rPr kumimoji="0" lang="en-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a:t>
            </a:fld>
            <a:endParaRPr kumimoji="0" lang="en-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757984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36368430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p:spPr>
        <p:txBody>
          <a:bodyPr/>
          <a:lstStyle/>
          <a:p>
            <a:endParaRPr lang="cy-GB" altLang="en-US" i="1" dirty="0">
              <a:latin typeface="Arial" panose="020B0604020202020204" pitchFamily="34" charset="0"/>
            </a:endParaRPr>
          </a:p>
        </p:txBody>
      </p:sp>
      <p:sp>
        <p:nvSpPr>
          <p:cNvPr id="3174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A90F46F-C0F8-49CD-B1E0-CD161A3A3E30}" type="slidenum">
              <a:rPr lang="en-GB" altLang="en-US" smtClean="0">
                <a:solidFill>
                  <a:srgbClr val="000000"/>
                </a:solidFill>
              </a:rPr>
              <a:pPr/>
              <a:t>7</a:t>
            </a:fld>
            <a:endParaRPr lang="en-GB" altLang="en-US">
              <a:solidFill>
                <a:srgbClr val="000000"/>
              </a:solidFill>
            </a:endParaRPr>
          </a:p>
        </p:txBody>
      </p:sp>
    </p:spTree>
    <p:extLst>
      <p:ext uri="{BB962C8B-B14F-4D97-AF65-F5344CB8AC3E}">
        <p14:creationId xmlns:p14="http://schemas.microsoft.com/office/powerpoint/2010/main" val="22979230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4198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AB8C7CB-AD63-413D-8D5E-792425964050}" type="slidenum">
              <a:rPr lang="en-GB" altLang="en-US" smtClean="0">
                <a:solidFill>
                  <a:srgbClr val="000000"/>
                </a:solidFill>
              </a:rPr>
              <a:pPr/>
              <a:t>8</a:t>
            </a:fld>
            <a:endParaRPr lang="en-GB" altLang="en-US">
              <a:solidFill>
                <a:srgbClr val="000000"/>
              </a:solidFill>
            </a:endParaRPr>
          </a:p>
        </p:txBody>
      </p:sp>
    </p:spTree>
    <p:extLst>
      <p:ext uri="{BB962C8B-B14F-4D97-AF65-F5344CB8AC3E}">
        <p14:creationId xmlns:p14="http://schemas.microsoft.com/office/powerpoint/2010/main" val="19092717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4198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AB8C7CB-AD63-413D-8D5E-792425964050}" type="slidenum">
              <a:rPr lang="en-GB" altLang="en-US" smtClean="0">
                <a:solidFill>
                  <a:srgbClr val="000000"/>
                </a:solidFill>
              </a:rPr>
              <a:pPr/>
              <a:t>9</a:t>
            </a:fld>
            <a:endParaRPr lang="en-GB" altLang="en-US">
              <a:solidFill>
                <a:srgbClr val="000000"/>
              </a:solidFill>
            </a:endParaRPr>
          </a:p>
        </p:txBody>
      </p:sp>
    </p:spTree>
    <p:extLst>
      <p:ext uri="{BB962C8B-B14F-4D97-AF65-F5344CB8AC3E}">
        <p14:creationId xmlns:p14="http://schemas.microsoft.com/office/powerpoint/2010/main" val="42013066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noFill/>
        </p:spPr>
        <p:txBody>
          <a:bodyPr/>
          <a:lstStyle/>
          <a:p>
            <a:endParaRPr lang="cy-GB" altLang="en-US" baseline="0" dirty="0">
              <a:latin typeface="Arial" panose="020B0604020202020204" pitchFamily="34" charset="0"/>
            </a:endParaRPr>
          </a:p>
          <a:p>
            <a:endParaRPr lang="cy-GB" altLang="en-US" baseline="0" dirty="0">
              <a:latin typeface="Arial" panose="020B0604020202020204" pitchFamily="34" charset="0"/>
            </a:endParaRPr>
          </a:p>
        </p:txBody>
      </p:sp>
      <p:sp>
        <p:nvSpPr>
          <p:cNvPr id="3994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BF73A4E-ECA2-470A-82AD-9FD4B2E6FCCB}" type="slidenum">
              <a:rPr lang="en-GB" altLang="en-US" smtClean="0">
                <a:solidFill>
                  <a:srgbClr val="000000"/>
                </a:solidFill>
              </a:rPr>
              <a:pPr/>
              <a:t>10</a:t>
            </a:fld>
            <a:endParaRPr lang="en-GB" altLang="en-US">
              <a:solidFill>
                <a:srgbClr val="000000"/>
              </a:solidFill>
            </a:endParaRPr>
          </a:p>
        </p:txBody>
      </p:sp>
    </p:spTree>
    <p:extLst>
      <p:ext uri="{BB962C8B-B14F-4D97-AF65-F5344CB8AC3E}">
        <p14:creationId xmlns:p14="http://schemas.microsoft.com/office/powerpoint/2010/main" val="36376108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a:p>
        </p:txBody>
      </p:sp>
    </p:spTree>
    <p:extLst>
      <p:ext uri="{BB962C8B-B14F-4D97-AF65-F5344CB8AC3E}">
        <p14:creationId xmlns:p14="http://schemas.microsoft.com/office/powerpoint/2010/main" val="109707845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527030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13</a:t>
            </a:fld>
            <a:endParaRPr lang="en-US"/>
          </a:p>
        </p:txBody>
      </p:sp>
    </p:spTree>
    <p:extLst>
      <p:ext uri="{BB962C8B-B14F-4D97-AF65-F5344CB8AC3E}">
        <p14:creationId xmlns:p14="http://schemas.microsoft.com/office/powerpoint/2010/main" val="13806615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a:p>
        </p:txBody>
      </p:sp>
    </p:spTree>
    <p:extLst>
      <p:ext uri="{BB962C8B-B14F-4D97-AF65-F5344CB8AC3E}">
        <p14:creationId xmlns:p14="http://schemas.microsoft.com/office/powerpoint/2010/main" val="29694061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a:p>
        </p:txBody>
      </p:sp>
    </p:spTree>
    <p:extLst>
      <p:ext uri="{BB962C8B-B14F-4D97-AF65-F5344CB8AC3E}">
        <p14:creationId xmlns:p14="http://schemas.microsoft.com/office/powerpoint/2010/main" val="278830559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32974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289965459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5804440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29548776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10"/>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371146901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76541759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58988675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52770320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26</a:t>
            </a:fld>
            <a:endParaRPr lang="en-US" dirty="0"/>
          </a:p>
        </p:txBody>
      </p:sp>
    </p:spTree>
    <p:extLst>
      <p:ext uri="{BB962C8B-B14F-4D97-AF65-F5344CB8AC3E}">
        <p14:creationId xmlns:p14="http://schemas.microsoft.com/office/powerpoint/2010/main" val="51616631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31</a:t>
            </a:fld>
            <a:endParaRPr lang="en-US"/>
          </a:p>
        </p:txBody>
      </p:sp>
    </p:spTree>
    <p:extLst>
      <p:ext uri="{BB962C8B-B14F-4D97-AF65-F5344CB8AC3E}">
        <p14:creationId xmlns:p14="http://schemas.microsoft.com/office/powerpoint/2010/main" val="336932131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32</a:t>
            </a:fld>
            <a:endParaRPr lang="en-US"/>
          </a:p>
        </p:txBody>
      </p:sp>
    </p:spTree>
    <p:extLst>
      <p:ext uri="{BB962C8B-B14F-4D97-AF65-F5344CB8AC3E}">
        <p14:creationId xmlns:p14="http://schemas.microsoft.com/office/powerpoint/2010/main" val="174326724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33</a:t>
            </a:fld>
            <a:endParaRPr lang="en-US"/>
          </a:p>
        </p:txBody>
      </p:sp>
    </p:spTree>
    <p:extLst>
      <p:ext uri="{BB962C8B-B14F-4D97-AF65-F5344CB8AC3E}">
        <p14:creationId xmlns:p14="http://schemas.microsoft.com/office/powerpoint/2010/main" val="420945596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34</a:t>
            </a:fld>
            <a:endParaRPr lang="en-US"/>
          </a:p>
        </p:txBody>
      </p:sp>
    </p:spTree>
    <p:extLst>
      <p:ext uri="{BB962C8B-B14F-4D97-AF65-F5344CB8AC3E}">
        <p14:creationId xmlns:p14="http://schemas.microsoft.com/office/powerpoint/2010/main" val="319664400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35</a:t>
            </a:fld>
            <a:endParaRPr lang="en-US"/>
          </a:p>
        </p:txBody>
      </p:sp>
    </p:spTree>
    <p:extLst>
      <p:ext uri="{BB962C8B-B14F-4D97-AF65-F5344CB8AC3E}">
        <p14:creationId xmlns:p14="http://schemas.microsoft.com/office/powerpoint/2010/main" val="243303231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36</a:t>
            </a:fld>
            <a:endParaRPr lang="en-US"/>
          </a:p>
        </p:txBody>
      </p:sp>
    </p:spTree>
    <p:extLst>
      <p:ext uri="{BB962C8B-B14F-4D97-AF65-F5344CB8AC3E}">
        <p14:creationId xmlns:p14="http://schemas.microsoft.com/office/powerpoint/2010/main" val="127238624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37</a:t>
            </a:fld>
            <a:endParaRPr lang="en-US"/>
          </a:p>
        </p:txBody>
      </p:sp>
    </p:spTree>
    <p:extLst>
      <p:ext uri="{BB962C8B-B14F-4D97-AF65-F5344CB8AC3E}">
        <p14:creationId xmlns:p14="http://schemas.microsoft.com/office/powerpoint/2010/main" val="234699045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38</a:t>
            </a:fld>
            <a:endParaRPr lang="en-US"/>
          </a:p>
        </p:txBody>
      </p:sp>
    </p:spTree>
    <p:extLst>
      <p:ext uri="{BB962C8B-B14F-4D97-AF65-F5344CB8AC3E}">
        <p14:creationId xmlns:p14="http://schemas.microsoft.com/office/powerpoint/2010/main" val="367214935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39</a:t>
            </a:fld>
            <a:endParaRPr lang="en-US"/>
          </a:p>
        </p:txBody>
      </p:sp>
    </p:spTree>
    <p:extLst>
      <p:ext uri="{BB962C8B-B14F-4D97-AF65-F5344CB8AC3E}">
        <p14:creationId xmlns:p14="http://schemas.microsoft.com/office/powerpoint/2010/main" val="350657652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40</a:t>
            </a:fld>
            <a:endParaRPr lang="en-US"/>
          </a:p>
        </p:txBody>
      </p:sp>
    </p:spTree>
    <p:extLst>
      <p:ext uri="{BB962C8B-B14F-4D97-AF65-F5344CB8AC3E}">
        <p14:creationId xmlns:p14="http://schemas.microsoft.com/office/powerpoint/2010/main" val="2189683394"/>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41</a:t>
            </a:fld>
            <a:endParaRPr lang="en-US"/>
          </a:p>
        </p:txBody>
      </p:sp>
    </p:spTree>
    <p:extLst>
      <p:ext uri="{BB962C8B-B14F-4D97-AF65-F5344CB8AC3E}">
        <p14:creationId xmlns:p14="http://schemas.microsoft.com/office/powerpoint/2010/main" val="310321051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42</a:t>
            </a:fld>
            <a:endParaRPr lang="en-US"/>
          </a:p>
        </p:txBody>
      </p:sp>
    </p:spTree>
    <p:extLst>
      <p:ext uri="{BB962C8B-B14F-4D97-AF65-F5344CB8AC3E}">
        <p14:creationId xmlns:p14="http://schemas.microsoft.com/office/powerpoint/2010/main" val="213244387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B68C8073-CAD2-48BF-B8DB-FCAF7D6ED014}" type="slidenum">
              <a:rPr lang="en-US" smtClean="0"/>
              <a:t>43</a:t>
            </a:fld>
            <a:endParaRPr lang="en-US"/>
          </a:p>
        </p:txBody>
      </p:sp>
    </p:spTree>
    <p:extLst>
      <p:ext uri="{BB962C8B-B14F-4D97-AF65-F5344CB8AC3E}">
        <p14:creationId xmlns:p14="http://schemas.microsoft.com/office/powerpoint/2010/main" val="361924074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xfrm>
            <a:off x="917575" y="744538"/>
            <a:ext cx="4962525" cy="3722687"/>
          </a:xfrm>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ＭＳ Ｐゴシック" panose="020B0600070205080204" pitchFamily="34" charset="-128"/>
              </a:defRPr>
            </a:lvl1pPr>
            <a:lvl2pPr marL="742950" indent="-285750">
              <a:defRPr sz="2400">
                <a:solidFill>
                  <a:schemeClr val="tx1"/>
                </a:solidFill>
                <a:latin typeface="Times" panose="02020603050405020304" pitchFamily="18" charset="0"/>
                <a:ea typeface="ＭＳ Ｐゴシック" panose="020B0600070205080204" pitchFamily="34" charset="-128"/>
              </a:defRPr>
            </a:lvl2pPr>
            <a:lvl3pPr marL="1143000" indent="-228600">
              <a:defRPr sz="2400">
                <a:solidFill>
                  <a:schemeClr val="tx1"/>
                </a:solidFill>
                <a:latin typeface="Times" panose="02020603050405020304" pitchFamily="18" charset="0"/>
                <a:ea typeface="ＭＳ Ｐゴシック" panose="020B0600070205080204" pitchFamily="34" charset="-128"/>
              </a:defRPr>
            </a:lvl3pPr>
            <a:lvl4pPr marL="1600200" indent="-228600">
              <a:defRPr sz="2400">
                <a:solidFill>
                  <a:schemeClr val="tx1"/>
                </a:solidFill>
                <a:latin typeface="Times" panose="02020603050405020304" pitchFamily="18" charset="0"/>
                <a:ea typeface="ＭＳ Ｐゴシック" panose="020B0600070205080204" pitchFamily="34" charset="-128"/>
              </a:defRPr>
            </a:lvl4pPr>
            <a:lvl5pPr marL="2057400" indent="-228600">
              <a:defRPr sz="2400">
                <a:solidFill>
                  <a:schemeClr val="tx1"/>
                </a:solidFill>
                <a:latin typeface="Times" panose="02020603050405020304" pitchFamily="18"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Times" panose="02020603050405020304" pitchFamily="18" charset="0"/>
                <a:ea typeface="ＭＳ Ｐゴシック" panose="020B0600070205080204" pitchFamily="34" charset="-128"/>
              </a:defRPr>
            </a:lvl9pPr>
          </a:lstStyle>
          <a:p>
            <a:fld id="{F8C569E7-322E-4507-9BEE-D94CE7B73F25}" type="slidenum">
              <a:rPr lang="cy-GB" altLang="en-US" sz="1200" smtClean="0">
                <a:latin typeface="Arial" panose="020B0604020202020204" pitchFamily="34" charset="0"/>
              </a:rPr>
              <a:pPr/>
              <a:t>44</a:t>
            </a:fld>
            <a:endParaRPr lang="cy-GB" altLang="en-US" sz="1200">
              <a:latin typeface="Arial" panose="020B0604020202020204" pitchFamily="34" charset="0"/>
            </a:endParaRPr>
          </a:p>
        </p:txBody>
      </p:sp>
    </p:spTree>
    <p:extLst>
      <p:ext uri="{BB962C8B-B14F-4D97-AF65-F5344CB8AC3E}">
        <p14:creationId xmlns:p14="http://schemas.microsoft.com/office/powerpoint/2010/main" val="1447669862"/>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pPr/>
              <a:t>45</a:t>
            </a:fld>
            <a:endParaRPr lang="en-US" dirty="0"/>
          </a:p>
        </p:txBody>
      </p:sp>
    </p:spTree>
    <p:extLst>
      <p:ext uri="{BB962C8B-B14F-4D97-AF65-F5344CB8AC3E}">
        <p14:creationId xmlns:p14="http://schemas.microsoft.com/office/powerpoint/2010/main" val="291681426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46</a:t>
            </a:fld>
            <a:endParaRPr kumimoji="0" lang="en-US" sz="1200" b="0" i="0" u="none" strike="noStrike" kern="1200" cap="none" spc="0" normalizeH="0" baseline="0" noProof="0" dirty="0">
              <a:ln>
                <a:noFill/>
              </a:ln>
              <a:solidFill>
                <a:prstClr val="black"/>
              </a:solidFill>
              <a:effectLst/>
              <a:uLnTx/>
              <a:uFillTx/>
              <a:ea typeface="+mn-ea"/>
              <a:cs typeface="+mn-cs"/>
            </a:endParaRPr>
          </a:p>
        </p:txBody>
      </p:sp>
    </p:spTree>
    <p:extLst>
      <p:ext uri="{BB962C8B-B14F-4D97-AF65-F5344CB8AC3E}">
        <p14:creationId xmlns:p14="http://schemas.microsoft.com/office/powerpoint/2010/main" val="230089238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48</a:t>
            </a:fld>
            <a:endParaRPr lang="en-US"/>
          </a:p>
        </p:txBody>
      </p:sp>
    </p:spTree>
    <p:extLst>
      <p:ext uri="{BB962C8B-B14F-4D97-AF65-F5344CB8AC3E}">
        <p14:creationId xmlns:p14="http://schemas.microsoft.com/office/powerpoint/2010/main" val="50929287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49</a:t>
            </a:fld>
            <a:endParaRPr lang="en-US"/>
          </a:p>
        </p:txBody>
      </p:sp>
    </p:spTree>
    <p:extLst>
      <p:ext uri="{BB962C8B-B14F-4D97-AF65-F5344CB8AC3E}">
        <p14:creationId xmlns:p14="http://schemas.microsoft.com/office/powerpoint/2010/main" val="3179974329"/>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50</a:t>
            </a:fld>
            <a:endParaRPr lang="en-US"/>
          </a:p>
        </p:txBody>
      </p:sp>
    </p:spTree>
    <p:extLst>
      <p:ext uri="{BB962C8B-B14F-4D97-AF65-F5344CB8AC3E}">
        <p14:creationId xmlns:p14="http://schemas.microsoft.com/office/powerpoint/2010/main" val="395126151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17575" y="744538"/>
            <a:ext cx="4962525" cy="37226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4502D7E-44A0-4F6E-B3E2-6D08B9FFA326}" type="slidenum">
              <a:rPr kumimoji="0" lang="en-GB" altLang="cy-GB"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51</a:t>
            </a:fld>
            <a:endParaRPr kumimoji="0" lang="en-GB" altLang="cy-GB"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4110096730"/>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i="1" dirty="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52</a:t>
            </a:fld>
            <a:endParaRPr lang="en-GB" altLang="en-US">
              <a:solidFill>
                <a:srgbClr val="000000"/>
              </a:solidFill>
            </a:endParaRPr>
          </a:p>
        </p:txBody>
      </p:sp>
    </p:spTree>
    <p:extLst>
      <p:ext uri="{BB962C8B-B14F-4D97-AF65-F5344CB8AC3E}">
        <p14:creationId xmlns:p14="http://schemas.microsoft.com/office/powerpoint/2010/main" val="159973812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3174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AA90F46F-C0F8-49CD-B1E0-CD161A3A3E30}" type="slidenum">
              <a:rPr kumimoji="0" lang="en-GB" altLang="en-US" sz="1200" b="0" i="0" u="none" strike="noStrike" kern="1200" cap="none" spc="0" normalizeH="0" baseline="0" noProof="0" smtClean="0">
                <a:ln>
                  <a:noFill/>
                </a:ln>
                <a:solidFill>
                  <a:srgbClr val="000000"/>
                </a:solidFill>
                <a:effectLst/>
                <a:uLnTx/>
                <a:uFillTx/>
                <a:latin typeface="Arial" panose="020B0604020202020204" pitchFamily="34" charset="0"/>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53</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3322711953"/>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896938" y="731838"/>
            <a:ext cx="4875212" cy="3657600"/>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dirty="0">
              <a:latin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6559B3F-CD2B-4420-A2B3-F84EF43EB13B}"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54</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154170281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896938" y="731838"/>
            <a:ext cx="4875212" cy="3657600"/>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dirty="0">
              <a:latin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6559B3F-CD2B-4420-A2B3-F84EF43EB13B}"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55</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118949850"/>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896938" y="731838"/>
            <a:ext cx="4875212" cy="3657600"/>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dirty="0">
              <a:latin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6559B3F-CD2B-4420-A2B3-F84EF43EB13B}"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56</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3993691176"/>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896938" y="731838"/>
            <a:ext cx="4875212" cy="3657600"/>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a:latin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6559B3F-CD2B-4420-A2B3-F84EF43EB13B}"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57</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346265625"/>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fld id="{B68C8073-CAD2-48BF-B8DB-FCAF7D6ED014}" type="slidenum">
              <a:rPr lang="en-US" smtClean="0"/>
              <a:t>58</a:t>
            </a:fld>
            <a:endParaRPr lang="en-US"/>
          </a:p>
        </p:txBody>
      </p:sp>
    </p:spTree>
    <p:extLst>
      <p:ext uri="{BB962C8B-B14F-4D97-AF65-F5344CB8AC3E}">
        <p14:creationId xmlns:p14="http://schemas.microsoft.com/office/powerpoint/2010/main" val="692651571"/>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xfrm>
            <a:off x="896938" y="731838"/>
            <a:ext cx="4875212" cy="3657600"/>
          </a:xfrm>
          <a:ln/>
        </p:spPr>
      </p:sp>
      <p:sp>
        <p:nvSpPr>
          <p:cNvPr id="327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en-US" dirty="0">
              <a:latin typeface="Arial" panose="020B0604020202020204" pitchFamily="34" charset="0"/>
            </a:endParaRPr>
          </a:p>
        </p:txBody>
      </p:sp>
      <p:sp>
        <p:nvSpPr>
          <p:cNvPr id="327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9503" indent="-280578">
              <a:defRPr sz="2400">
                <a:solidFill>
                  <a:schemeClr val="tx1"/>
                </a:solidFill>
                <a:latin typeface="Times" panose="02020603050405020304" pitchFamily="18" charset="0"/>
                <a:ea typeface="MS PGothic" panose="020B0600070205080204" pitchFamily="34" charset="-128"/>
              </a:defRPr>
            </a:lvl2pPr>
            <a:lvl3pPr marL="1122312" indent="-224462">
              <a:defRPr sz="2400">
                <a:solidFill>
                  <a:schemeClr val="tx1"/>
                </a:solidFill>
                <a:latin typeface="Times" panose="02020603050405020304" pitchFamily="18" charset="0"/>
                <a:ea typeface="MS PGothic" panose="020B0600070205080204" pitchFamily="34" charset="-128"/>
              </a:defRPr>
            </a:lvl3pPr>
            <a:lvl4pPr marL="1571236" indent="-224462">
              <a:defRPr sz="2400">
                <a:solidFill>
                  <a:schemeClr val="tx1"/>
                </a:solidFill>
                <a:latin typeface="Times" panose="02020603050405020304" pitchFamily="18" charset="0"/>
                <a:ea typeface="MS PGothic" panose="020B0600070205080204" pitchFamily="34" charset="-128"/>
              </a:defRPr>
            </a:lvl4pPr>
            <a:lvl5pPr marL="2020161" indent="-224462">
              <a:defRPr sz="2400">
                <a:solidFill>
                  <a:schemeClr val="tx1"/>
                </a:solidFill>
                <a:latin typeface="Times" panose="02020603050405020304" pitchFamily="18" charset="0"/>
                <a:ea typeface="MS PGothic" panose="020B0600070205080204" pitchFamily="34" charset="-128"/>
              </a:defRPr>
            </a:lvl5pPr>
            <a:lvl6pPr marL="2469086"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1801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66935"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5860" indent="-224462"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pPr marL="0" marR="0" lvl="0" indent="0" algn="r" defTabSz="914400" rtl="0" eaLnBrk="1" fontAlgn="base" latinLnBrk="0" hangingPunct="1">
              <a:lnSpc>
                <a:spcPct val="100000"/>
              </a:lnSpc>
              <a:spcBef>
                <a:spcPct val="0"/>
              </a:spcBef>
              <a:spcAft>
                <a:spcPct val="0"/>
              </a:spcAft>
              <a:buClrTx/>
              <a:buSzTx/>
              <a:buFontTx/>
              <a:buNone/>
              <a:tabLst/>
              <a:defRPr/>
            </a:pPr>
            <a:fld id="{46559B3F-CD2B-4420-A2B3-F84EF43EB13B}" type="slidenum">
              <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rPr>
              <a:pPr marL="0" marR="0" lvl="0" indent="0" algn="r" defTabSz="914400" rtl="0" eaLnBrk="1" fontAlgn="base" latinLnBrk="0" hangingPunct="1">
                <a:lnSpc>
                  <a:spcPct val="100000"/>
                </a:lnSpc>
                <a:spcBef>
                  <a:spcPct val="0"/>
                </a:spcBef>
                <a:spcAft>
                  <a:spcPct val="0"/>
                </a:spcAft>
                <a:buClrTx/>
                <a:buSzTx/>
                <a:buFontTx/>
                <a:buNone/>
                <a:tabLst/>
                <a:defRPr/>
              </a:pPr>
              <a:t>59</a:t>
            </a:fld>
            <a:endParaRPr kumimoji="0" lang="en-GB"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mn-cs"/>
            </a:endParaRPr>
          </a:p>
        </p:txBody>
      </p:sp>
    </p:spTree>
    <p:extLst>
      <p:ext uri="{BB962C8B-B14F-4D97-AF65-F5344CB8AC3E}">
        <p14:creationId xmlns:p14="http://schemas.microsoft.com/office/powerpoint/2010/main" val="2664024426"/>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fld id="{B68C8073-CAD2-48BF-B8DB-FCAF7D6ED014}" type="slidenum">
              <a:rPr lang="en-US" smtClean="0"/>
              <a:t>60</a:t>
            </a:fld>
            <a:endParaRPr lang="en-US"/>
          </a:p>
        </p:txBody>
      </p:sp>
    </p:spTree>
    <p:extLst>
      <p:ext uri="{BB962C8B-B14F-4D97-AF65-F5344CB8AC3E}">
        <p14:creationId xmlns:p14="http://schemas.microsoft.com/office/powerpoint/2010/main" val="2809953393"/>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68C8073-CAD2-48BF-B8DB-FCAF7D6ED014}" type="slidenum">
              <a:rPr lang="en-US" smtClean="0"/>
              <a:pPr/>
              <a:t>62</a:t>
            </a:fld>
            <a:endParaRPr lang="en-US" dirty="0"/>
          </a:p>
        </p:txBody>
      </p:sp>
    </p:spTree>
    <p:extLst>
      <p:ext uri="{BB962C8B-B14F-4D97-AF65-F5344CB8AC3E}">
        <p14:creationId xmlns:p14="http://schemas.microsoft.com/office/powerpoint/2010/main" val="2550556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386291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4228516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143000" y="1122363"/>
            <a:ext cx="6858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9015455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628650" y="1825625"/>
            <a:ext cx="78867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828130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62865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4648200" y="1825625"/>
            <a:ext cx="386715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582255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630238" y="365125"/>
            <a:ext cx="78867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630238" y="1681163"/>
            <a:ext cx="386873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630238" y="2505075"/>
            <a:ext cx="386873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4629150" y="1681163"/>
            <a:ext cx="38877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4629150" y="2505075"/>
            <a:ext cx="3887788"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947341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3887788" y="457201"/>
            <a:ext cx="462915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9488786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630238" y="457200"/>
            <a:ext cx="2949575"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3887788" y="457199"/>
            <a:ext cx="462915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630238" y="2057400"/>
            <a:ext cx="294957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940770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1502181515"/>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5.xml"/><Relationship Id="rId7" Type="http://schemas.openxmlformats.org/officeDocument/2006/relationships/slideLayout" Target="../slideLayouts/slideLayout9.xml"/><Relationship Id="rId2" Type="http://schemas.openxmlformats.org/officeDocument/2006/relationships/slideLayout" Target="../slideLayouts/slideLayout4.xml"/><Relationship Id="rId1" Type="http://schemas.openxmlformats.org/officeDocument/2006/relationships/slideLayout" Target="../slideLayouts/slideLayout3.xml"/><Relationship Id="rId6" Type="http://schemas.openxmlformats.org/officeDocument/2006/relationships/slideLayout" Target="../slideLayouts/slideLayout8.xml"/><Relationship Id="rId5" Type="http://schemas.openxmlformats.org/officeDocument/2006/relationships/slideLayout" Target="../slideLayouts/slideLayout7.xml"/><Relationship Id="rId4" Type="http://schemas.openxmlformats.org/officeDocument/2006/relationships/slideLayout" Target="../slideLayouts/slideLayout6.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23202697"/>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628650" y="365125"/>
            <a:ext cx="78867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3/27/2026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userDrawn="1"/>
        </p:nvPicPr>
        <p:blipFill>
          <a:blip r:embed="rId9"/>
          <a:stretch>
            <a:fillRect/>
          </a:stretch>
        </p:blipFill>
        <p:spPr>
          <a:xfrm>
            <a:off x="0" y="0"/>
            <a:ext cx="9144000" cy="6858000"/>
          </a:xfrm>
          <a:prstGeom prst="rect">
            <a:avLst/>
          </a:prstGeom>
        </p:spPr>
      </p:pic>
    </p:spTree>
    <p:extLst>
      <p:ext uri="{BB962C8B-B14F-4D97-AF65-F5344CB8AC3E}">
        <p14:creationId xmlns:p14="http://schemas.microsoft.com/office/powerpoint/2010/main" val="540190630"/>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hyperlink" Target="mailto:a.rees-edwards@uwtsd.ac.uk" TargetMode="External"/><Relationship Id="rId2" Type="http://schemas.openxmlformats.org/officeDocument/2006/relationships/notesSlide" Target="../notesSlides/notesSlide4.xml"/><Relationship Id="rId1" Type="http://schemas.openxmlformats.org/officeDocument/2006/relationships/slideLayout" Target="../slideLayouts/slideLayout5.xml"/><Relationship Id="rId5" Type="http://schemas.openxmlformats.org/officeDocument/2006/relationships/hyperlink" Target="mailto:l.jenkins@uwtsd.ac.uk" TargetMode="External"/><Relationship Id="rId4" Type="http://schemas.openxmlformats.org/officeDocument/2006/relationships/hyperlink" Target="mailto:n.young@uwtsd.ac.uk"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23.xml"/><Relationship Id="rId1" Type="http://schemas.openxmlformats.org/officeDocument/2006/relationships/slideLayout" Target="../slideLayouts/slideLayout5.xml"/><Relationship Id="rId4" Type="http://schemas.openxmlformats.org/officeDocument/2006/relationships/image" Target="../media/image5.jp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5.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5.xml"/></Relationships>
</file>

<file path=ppt/slides/_rels/slide43.xml.rels><?xml version="1.0" encoding="UTF-8" standalone="yes"?>
<Relationships xmlns="http://schemas.openxmlformats.org/package/2006/relationships"><Relationship Id="rId3" Type="http://schemas.openxmlformats.org/officeDocument/2006/relationships/image" Target="../media/image6.tmp"/><Relationship Id="rId2" Type="http://schemas.openxmlformats.org/officeDocument/2006/relationships/notesSlide" Target="../notesSlides/notesSlide37.xml"/><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3" Type="http://schemas.openxmlformats.org/officeDocument/2006/relationships/hyperlink" Target="mailto:ITServiceDesk@uwtsd.ac.uk" TargetMode="External"/><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5.xml"/></Relationships>
</file>

<file path=ppt/slides/_rels/slide46.xml.rels><?xml version="1.0" encoding="UTF-8" standalone="yes"?>
<Relationships xmlns="http://schemas.openxmlformats.org/package/2006/relationships"><Relationship Id="rId3" Type="http://schemas.openxmlformats.org/officeDocument/2006/relationships/hyperlink" Target="https://www.youtube.com/watch?v=dZBX54MA7O0" TargetMode="External"/><Relationship Id="rId2" Type="http://schemas.openxmlformats.org/officeDocument/2006/relationships/notesSlide" Target="../notesSlides/notesSlide40.xml"/><Relationship Id="rId1" Type="http://schemas.openxmlformats.org/officeDocument/2006/relationships/slideLayout" Target="../slideLayouts/slideLayout4.xml"/><Relationship Id="rId4" Type="http://schemas.openxmlformats.org/officeDocument/2006/relationships/hyperlink" Target="https://www.youtube.com/watch?v=c7crgJhNWJk"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www.youtube.com/watch?v=NPVTLroz2Ck" TargetMode="External"/><Relationship Id="rId2" Type="http://schemas.openxmlformats.org/officeDocument/2006/relationships/hyperlink" Target="https://www.youtube.com/watch?v=6iwP1hMjxjs" TargetMode="External"/><Relationship Id="rId1" Type="http://schemas.openxmlformats.org/officeDocument/2006/relationships/slideLayout" Target="../slideLayouts/slideLayout4.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5.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5.xml"/></Relationships>
</file>

<file path=ppt/slides/_rels/slide5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4.xml"/><Relationship Id="rId1" Type="http://schemas.openxmlformats.org/officeDocument/2006/relationships/slideLayout" Target="../slideLayouts/slideLayout5.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5.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6.xml"/><Relationship Id="rId1" Type="http://schemas.openxmlformats.org/officeDocument/2006/relationships/slideLayout" Target="../slideLayouts/slideLayout5.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7.xml"/><Relationship Id="rId1" Type="http://schemas.openxmlformats.org/officeDocument/2006/relationships/slideLayout" Target="../slideLayouts/slideLayout5.xml"/></Relationships>
</file>

<file path=ppt/slides/_rels/slide55.xml.rels><?xml version="1.0" encoding="UTF-8" standalone="yes"?>
<Relationships xmlns="http://schemas.openxmlformats.org/package/2006/relationships"><Relationship Id="rId3" Type="http://schemas.openxmlformats.org/officeDocument/2006/relationships/hyperlink" Target="https://llyw.cymru/sites/default/files/publications/2018-03/ady-cwestiynau-cyffredin.pdf" TargetMode="External"/><Relationship Id="rId2" Type="http://schemas.openxmlformats.org/officeDocument/2006/relationships/notesSlide" Target="../notesSlides/notesSlide48.xml"/><Relationship Id="rId1" Type="http://schemas.openxmlformats.org/officeDocument/2006/relationships/slideLayout" Target="../slideLayouts/slideLayout5.xml"/><Relationship Id="rId4" Type="http://schemas.openxmlformats.org/officeDocument/2006/relationships/hyperlink" Target="https://gov.wales/sites/default/files/publications/2019-02/aln-frequently-asked-questions-2_0.pdf" TargetMode="External"/></Relationships>
</file>

<file path=ppt/slides/_rels/slide56.xml.rels><?xml version="1.0" encoding="UTF-8" standalone="yes"?>
<Relationships xmlns="http://schemas.openxmlformats.org/package/2006/relationships"><Relationship Id="rId2" Type="http://schemas.openxmlformats.org/officeDocument/2006/relationships/notesSlide" Target="../notesSlides/notesSlide49.xml"/><Relationship Id="rId1" Type="http://schemas.openxmlformats.org/officeDocument/2006/relationships/slideLayout" Target="../slideLayouts/slideLayout5.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50.xml"/><Relationship Id="rId1" Type="http://schemas.openxmlformats.org/officeDocument/2006/relationships/slideLayout" Target="../slideLayouts/slideLayout5.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51.xml"/><Relationship Id="rId1" Type="http://schemas.openxmlformats.org/officeDocument/2006/relationships/slideLayout" Target="../slideLayouts/slideLayout5.xml"/></Relationships>
</file>

<file path=ppt/slides/_rels/slide59.xml.rels><?xml version="1.0" encoding="UTF-8" standalone="yes"?>
<Relationships xmlns="http://schemas.openxmlformats.org/package/2006/relationships"><Relationship Id="rId3" Type="http://schemas.openxmlformats.org/officeDocument/2006/relationships/hyperlink" Target="https://llyw.cymru/deddf-anghenion-dysgu-ychwanegol-ar-tribiwnlys-addysg-cymru?_ga=2.172818211.1254166663.1587457586-1371672828.1579515802" TargetMode="External"/><Relationship Id="rId2" Type="http://schemas.openxmlformats.org/officeDocument/2006/relationships/notesSlide" Target="../notesSlides/notesSlide52.xml"/><Relationship Id="rId1" Type="http://schemas.openxmlformats.org/officeDocument/2006/relationships/slideLayout" Target="../slideLayouts/slideLayout5.xml"/><Relationship Id="rId4" Type="http://schemas.openxmlformats.org/officeDocument/2006/relationships/hyperlink" Target="https://gov.wales/additional-learning-needs-and-education-tribunal-wales-act" TargetMode="Externa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3.xml"/><Relationship Id="rId1" Type="http://schemas.openxmlformats.org/officeDocument/2006/relationships/slideLayout" Target="../slideLayouts/slideLayout5.xml"/></Relationships>
</file>

<file path=ppt/slides/_rels/slide61.xml.rels><?xml version="1.0" encoding="UTF-8" standalone="yes"?>
<Relationships xmlns="http://schemas.openxmlformats.org/package/2006/relationships"><Relationship Id="rId3" Type="http://schemas.openxmlformats.org/officeDocument/2006/relationships/hyperlink" Target="https://www.gettingsmart.com/2018/05/08/reggio-emilia-an-inspiring-approach-to-early-learning/" TargetMode="External"/><Relationship Id="rId2" Type="http://schemas.openxmlformats.org/officeDocument/2006/relationships/hyperlink" Target="https://www.mencap.org.uk/advice-and-support/children-and-young-people/send-system" TargetMode="External"/><Relationship Id="rId1" Type="http://schemas.openxmlformats.org/officeDocument/2006/relationships/slideLayout" Target="../slideLayouts/slideLayout4.xml"/><Relationship Id="rId4" Type="http://schemas.openxmlformats.org/officeDocument/2006/relationships/hyperlink" Target="https://www.thescsc.org.uk/campaigns/additional-support-needs-asn/" TargetMode="External"/></Relationships>
</file>

<file path=ppt/slides/_rels/slide62.xml.rels><?xml version="1.0" encoding="UTF-8" standalone="yes"?>
<Relationships xmlns="http://schemas.openxmlformats.org/package/2006/relationships"><Relationship Id="rId3" Type="http://schemas.openxmlformats.org/officeDocument/2006/relationships/hyperlink" Target="https://www.dewis.wales/additional-learning-needs-cyp" TargetMode="External"/><Relationship Id="rId2" Type="http://schemas.openxmlformats.org/officeDocument/2006/relationships/notesSlide" Target="../notesSlides/notesSlide54.xml"/><Relationship Id="rId1" Type="http://schemas.openxmlformats.org/officeDocument/2006/relationships/slideLayout" Target="../slideLayouts/slideLayout4.xml"/><Relationship Id="rId5" Type="http://schemas.openxmlformats.org/officeDocument/2006/relationships/hyperlink" Target="https://gov.wales/additional-learning-needs-transformation-programme-frequently-asked-questions-html" TargetMode="External"/><Relationship Id="rId4" Type="http://schemas.openxmlformats.org/officeDocument/2006/relationships/hyperlink" Target="https://gov.wales/additional-learning-needs-and-education-tribunal-wales-a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E06FFB-A1DB-B9D6-C19A-B6F200C6B85E}"/>
              </a:ext>
            </a:extLst>
          </p:cNvPr>
          <p:cNvSpPr>
            <a:spLocks noGrp="1"/>
          </p:cNvSpPr>
          <p:nvPr>
            <p:ph type="title"/>
          </p:nvPr>
        </p:nvSpPr>
        <p:spPr>
          <a:xfrm>
            <a:off x="242455" y="1385456"/>
            <a:ext cx="4022117" cy="3738338"/>
          </a:xfrm>
        </p:spPr>
        <p:txBody>
          <a:bodyPr/>
          <a:lstStyle/>
          <a:p>
            <a:r>
              <a:rPr lang="en-GB" sz="3200" b="1" dirty="0"/>
              <a:t>ECEY6006C </a:t>
            </a:r>
            <a:br>
              <a:rPr lang="en-GB" sz="3200" dirty="0"/>
            </a:br>
            <a:r>
              <a:rPr lang="en-GB" sz="3200" dirty="0" err="1"/>
              <a:t>Cynorthwyo</a:t>
            </a:r>
            <a:r>
              <a:rPr lang="en-GB" sz="3200" dirty="0"/>
              <a:t> Plant ag </a:t>
            </a:r>
            <a:r>
              <a:rPr lang="en-GB" sz="3200" dirty="0" err="1"/>
              <a:t>Anghenion</a:t>
            </a:r>
            <a:r>
              <a:rPr lang="en-GB" sz="3200" dirty="0"/>
              <a:t> </a:t>
            </a:r>
            <a:r>
              <a:rPr lang="en-GB" sz="3200" dirty="0" err="1"/>
              <a:t>Dysgu</a:t>
            </a:r>
            <a:r>
              <a:rPr lang="en-GB" sz="3200" dirty="0"/>
              <a:t> </a:t>
            </a:r>
            <a:r>
              <a:rPr lang="en-GB" sz="3200" dirty="0" err="1"/>
              <a:t>Ychwanegol</a:t>
            </a:r>
            <a:br>
              <a:rPr lang="en-GB" sz="3200" dirty="0"/>
            </a:br>
            <a:br>
              <a:rPr lang="en-GB" sz="3200" dirty="0"/>
            </a:br>
            <a:br>
              <a:rPr lang="en-GB" sz="3200" dirty="0"/>
            </a:br>
            <a:br>
              <a:rPr lang="en-GB" sz="3200" dirty="0"/>
            </a:br>
            <a:r>
              <a:rPr lang="en-GB" sz="3200" dirty="0" err="1"/>
              <a:t>Cyflwyniad</a:t>
            </a:r>
            <a:r>
              <a:rPr lang="en-GB" sz="3200" dirty="0"/>
              <a:t> </a:t>
            </a:r>
            <a:r>
              <a:rPr lang="en-GB" sz="3200" dirty="0" err="1"/>
              <a:t>i’r</a:t>
            </a:r>
            <a:r>
              <a:rPr lang="en-GB" sz="3200" dirty="0"/>
              <a:t> </a:t>
            </a:r>
            <a:r>
              <a:rPr lang="en-GB" sz="3200" dirty="0" err="1"/>
              <a:t>modwl</a:t>
            </a:r>
            <a:br>
              <a:rPr lang="en-GB" sz="4400" dirty="0"/>
            </a:br>
            <a:br>
              <a:rPr lang="en-GB" sz="4400" dirty="0"/>
            </a:br>
            <a:br>
              <a:rPr lang="en-GB" sz="4400" dirty="0"/>
            </a:br>
            <a:endParaRPr lang="en-GB" sz="4400" i="1" dirty="0">
              <a:solidFill>
                <a:schemeClr val="accent4">
                  <a:lumMod val="20000"/>
                  <a:lumOff val="80000"/>
                </a:schemeClr>
              </a:solidFill>
            </a:endParaRPr>
          </a:p>
        </p:txBody>
      </p:sp>
      <p:sp>
        <p:nvSpPr>
          <p:cNvPr id="2" name="Text Placeholder 1">
            <a:extLst>
              <a:ext uri="{FF2B5EF4-FFF2-40B4-BE49-F238E27FC236}">
                <a16:creationId xmlns:a16="http://schemas.microsoft.com/office/drawing/2014/main" id="{BADC0A30-BE25-DB7F-6367-EEDD0CD07380}"/>
              </a:ext>
            </a:extLst>
          </p:cNvPr>
          <p:cNvSpPr>
            <a:spLocks noGrp="1"/>
          </p:cNvSpPr>
          <p:nvPr>
            <p:ph type="body" sz="quarter" idx="10"/>
          </p:nvPr>
        </p:nvSpPr>
        <p:spPr>
          <a:xfrm>
            <a:off x="4391891" y="1385455"/>
            <a:ext cx="4509654" cy="3738995"/>
          </a:xfrm>
        </p:spPr>
        <p:txBody>
          <a:bodyPr/>
          <a:lstStyle/>
          <a:p>
            <a:pPr marL="0" lvl="0" indent="0" eaLnBrk="0" fontAlgn="base" hangingPunct="0">
              <a:spcAft>
                <a:spcPct val="0"/>
              </a:spcAft>
              <a:buNone/>
              <a:defRPr/>
            </a:pPr>
            <a:r>
              <a:rPr lang="en-GB" sz="3600" b="1" kern="0" dirty="0">
                <a:solidFill>
                  <a:schemeClr val="accent4">
                    <a:lumMod val="20000"/>
                    <a:lumOff val="80000"/>
                  </a:schemeClr>
                </a:solidFill>
                <a:latin typeface="Arial" panose="020B0604020202020204" pitchFamily="34" charset="0"/>
                <a:ea typeface="ＭＳ Ｐゴシック" charset="-128"/>
              </a:rPr>
              <a:t>ECEY6006 </a:t>
            </a:r>
            <a:r>
              <a:rPr lang="en-GB" sz="3600" kern="0" dirty="0">
                <a:solidFill>
                  <a:schemeClr val="accent4">
                    <a:lumMod val="20000"/>
                    <a:lumOff val="80000"/>
                  </a:schemeClr>
                </a:solidFill>
                <a:latin typeface="Arial" panose="020B0604020202020204" pitchFamily="34" charset="0"/>
                <a:ea typeface="ＭＳ Ｐゴシック" charset="-128"/>
              </a:rPr>
              <a:t>Supporting Children with Additional Learning Needs</a:t>
            </a:r>
          </a:p>
          <a:p>
            <a:pPr marL="0" lvl="0" indent="0" eaLnBrk="0" fontAlgn="base" hangingPunct="0">
              <a:spcAft>
                <a:spcPct val="0"/>
              </a:spcAft>
              <a:buNone/>
              <a:defRPr/>
            </a:pPr>
            <a:endParaRPr lang="en-GB" sz="3600" kern="0" dirty="0">
              <a:solidFill>
                <a:schemeClr val="accent4">
                  <a:lumMod val="20000"/>
                  <a:lumOff val="80000"/>
                </a:schemeClr>
              </a:solidFill>
              <a:ea typeface="ＭＳ Ｐゴシック" charset="-128"/>
            </a:endParaRPr>
          </a:p>
          <a:p>
            <a:pPr marL="0" lvl="0" indent="0" eaLnBrk="0" fontAlgn="base" hangingPunct="0">
              <a:spcAft>
                <a:spcPct val="0"/>
              </a:spcAft>
              <a:buNone/>
              <a:defRPr/>
            </a:pPr>
            <a:r>
              <a:rPr lang="en-GB" sz="3600" kern="0" dirty="0">
                <a:solidFill>
                  <a:schemeClr val="accent4">
                    <a:lumMod val="20000"/>
                    <a:lumOff val="80000"/>
                  </a:schemeClr>
                </a:solidFill>
                <a:latin typeface="Arial" panose="020B0604020202020204" pitchFamily="34" charset="0"/>
                <a:ea typeface="ＭＳ Ｐゴシック" charset="-128"/>
              </a:rPr>
              <a:t>Introduction to module</a:t>
            </a:r>
            <a:endParaRPr lang="cy-GB" sz="3600" kern="0" dirty="0">
              <a:solidFill>
                <a:schemeClr val="accent4">
                  <a:lumMod val="20000"/>
                  <a:lumOff val="80000"/>
                </a:schemeClr>
              </a:solidFill>
              <a:latin typeface="Arial"/>
              <a:ea typeface="ＭＳ Ｐゴシック" charset="-128"/>
            </a:endParaRPr>
          </a:p>
          <a:p>
            <a:endParaRPr lang="en-GB" dirty="0"/>
          </a:p>
        </p:txBody>
      </p:sp>
    </p:spTree>
    <p:extLst>
      <p:ext uri="{BB962C8B-B14F-4D97-AF65-F5344CB8AC3E}">
        <p14:creationId xmlns:p14="http://schemas.microsoft.com/office/powerpoint/2010/main" val="40005925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dirty="0">
                <a:latin typeface="Arial" panose="020B0604020202020204" pitchFamily="34" charset="0"/>
                <a:cs typeface="Arial" panose="020B0604020202020204" pitchFamily="34" charset="0"/>
              </a:rPr>
              <a:t>Cynnwys</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Contents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p:txBody>
          <a:bodyPr/>
          <a:lstStyle/>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cy-GB" altLang="en-US" sz="28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Cyflwyniad i’r modwl;</a:t>
            </a: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cy-GB" altLang="en-US" sz="28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Amcanion;</a:t>
            </a: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cy-GB" altLang="en-US" sz="28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Adnoddau;</a:t>
            </a: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cy-GB" altLang="en-US" sz="2800" b="0" i="0" u="none" strike="noStrike" kern="0" cap="none" spc="0" normalizeH="0" baseline="0" noProof="0" dirty="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Gofynion lefel 6;</a:t>
            </a:r>
          </a:p>
          <a:p>
            <a:pPr marL="0" indent="0">
              <a:buNone/>
            </a:pPr>
            <a:endParaRPr lang="en-GB" dirty="0"/>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p:txBody>
          <a:bodyPr>
            <a:normAutofit/>
          </a:bodyPr>
          <a:lstStyle/>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Introduction to module;</a:t>
            </a:r>
          </a:p>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Aims;</a:t>
            </a:r>
          </a:p>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Resources;</a:t>
            </a:r>
          </a:p>
          <a:p>
            <a:pPr>
              <a:buFontTx/>
              <a:buChar char="•"/>
              <a:defRPr/>
            </a:pPr>
            <a:r>
              <a:rPr lang="en-GB"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Requirements of level 6;</a:t>
            </a: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19929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645EF5-D069-8894-ADC1-5AD0C051121F}"/>
              </a:ext>
            </a:extLst>
          </p:cNvPr>
          <p:cNvSpPr>
            <a:spLocks noGrp="1"/>
          </p:cNvSpPr>
          <p:nvPr>
            <p:ph type="title"/>
          </p:nvPr>
        </p:nvSpPr>
        <p:spPr/>
        <p:txBody>
          <a:bodyPr>
            <a:normAutofit/>
          </a:bodyPr>
          <a:lstStyle/>
          <a:p>
            <a:pPr algn="ctr"/>
            <a:r>
              <a:rPr lang="cy-GB" dirty="0">
                <a:latin typeface="Arial" panose="020B0604020202020204" pitchFamily="34" charset="0"/>
                <a:cs typeface="Arial" panose="020B0604020202020204" pitchFamily="34" charset="0"/>
              </a:rPr>
              <a:t>Cynnwys</a:t>
            </a:r>
            <a:br>
              <a:rPr lang="cy-GB" dirty="0">
                <a:latin typeface="Arial" panose="020B0604020202020204" pitchFamily="34" charset="0"/>
                <a:cs typeface="Arial" panose="020B0604020202020204" pitchFamily="34" charset="0"/>
              </a:rPr>
            </a:br>
            <a:r>
              <a:rPr lang="cy-GB" dirty="0" err="1">
                <a:solidFill>
                  <a:srgbClr val="0070C0"/>
                </a:solidFill>
                <a:latin typeface="Arial" panose="020B0604020202020204" pitchFamily="34" charset="0"/>
                <a:cs typeface="Arial" panose="020B0604020202020204" pitchFamily="34" charset="0"/>
              </a:rPr>
              <a:t>Contents</a:t>
            </a:r>
            <a:endParaRPr lang="en-GB" dirty="0">
              <a:solidFill>
                <a:srgbClr val="0070C0"/>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60A7315-B909-41F8-CDDC-A839B65EC7CB}"/>
              </a:ext>
            </a:extLst>
          </p:cNvPr>
          <p:cNvSpPr>
            <a:spLocks noGrp="1"/>
          </p:cNvSpPr>
          <p:nvPr>
            <p:ph sz="half" idx="1"/>
          </p:nvPr>
        </p:nvSpPr>
        <p:spPr/>
        <p:txBody>
          <a:bodyPr/>
          <a:lstStyle/>
          <a:p>
            <a:pPr>
              <a:buFontTx/>
              <a:buChar char="•"/>
              <a:defRPr/>
            </a:pPr>
            <a:r>
              <a:rPr lang="cy-GB" altLang="en-US"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Aseiniad;</a:t>
            </a:r>
          </a:p>
          <a:p>
            <a:pPr>
              <a:buFontTx/>
              <a:buChar char="•"/>
              <a:defRPr/>
            </a:pPr>
            <a:r>
              <a:rPr lang="cy-GB" altLang="en-US"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Dyddiadau cyflwyno;</a:t>
            </a:r>
          </a:p>
          <a:p>
            <a:pPr>
              <a:buFontTx/>
              <a:buChar char="•"/>
              <a:defRPr/>
            </a:pPr>
            <a:r>
              <a:rPr lang="cy-GB" altLang="en-US"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Tasg.</a:t>
            </a:r>
          </a:p>
          <a:p>
            <a:pPr marL="0" indent="0">
              <a:buNone/>
            </a:pPr>
            <a:endParaRPr lang="en-GB" dirty="0"/>
          </a:p>
        </p:txBody>
      </p:sp>
      <p:sp>
        <p:nvSpPr>
          <p:cNvPr id="6" name="Content Placeholder 5">
            <a:extLst>
              <a:ext uri="{FF2B5EF4-FFF2-40B4-BE49-F238E27FC236}">
                <a16:creationId xmlns:a16="http://schemas.microsoft.com/office/drawing/2014/main" id="{6D20C1C3-D0CD-D855-4E9F-66DEEC1AC0BC}"/>
              </a:ext>
            </a:extLst>
          </p:cNvPr>
          <p:cNvSpPr>
            <a:spLocks noGrp="1"/>
          </p:cNvSpPr>
          <p:nvPr>
            <p:ph sz="half" idx="2"/>
          </p:nvPr>
        </p:nvSpPr>
        <p:spPr/>
        <p:txBody>
          <a:bodyPr>
            <a:normAutofit/>
          </a:bodyPr>
          <a:lstStyle/>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en-GB" altLang="en-US" sz="2800" b="0" i="0" u="none" strike="noStrike" kern="0" cap="none" spc="0" normalizeH="0" baseline="0" noProof="0" dirty="0">
                <a:ln>
                  <a:noFill/>
                </a:ln>
                <a:solidFill>
                  <a:srgbClr val="0070C0"/>
                </a:solidFill>
                <a:effectLst/>
                <a:uLnTx/>
                <a:uFillTx/>
                <a:latin typeface="Arial" panose="020B0604020202020204" pitchFamily="34" charset="0"/>
                <a:ea typeface="ＭＳ Ｐゴシック" panose="020B0600070205080204" pitchFamily="34" charset="-128"/>
                <a:cs typeface="Arial" panose="020B0604020202020204" pitchFamily="34" charset="0"/>
              </a:rPr>
              <a:t>Assessment;</a:t>
            </a: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en-GB" altLang="en-US" sz="2800" b="0" i="0" u="none" strike="noStrike" kern="0" cap="none" spc="0" normalizeH="0" baseline="0" noProof="0" dirty="0">
                <a:ln>
                  <a:noFill/>
                </a:ln>
                <a:solidFill>
                  <a:srgbClr val="0070C0"/>
                </a:solidFill>
                <a:effectLst/>
                <a:uLnTx/>
                <a:uFillTx/>
                <a:latin typeface="Arial" panose="020B0604020202020204" pitchFamily="34" charset="0"/>
                <a:ea typeface="ＭＳ Ｐゴシック" panose="020B0600070205080204" pitchFamily="34" charset="-128"/>
                <a:cs typeface="Arial" panose="020B0604020202020204" pitchFamily="34" charset="0"/>
              </a:rPr>
              <a:t>Submission dates;</a:t>
            </a:r>
          </a:p>
          <a:p>
            <a:pPr marL="228600" marR="0" lvl="0" indent="-228600" algn="l" defTabSz="914400" rtl="0" eaLnBrk="1" fontAlgn="auto" latinLnBrk="0" hangingPunct="1">
              <a:lnSpc>
                <a:spcPct val="90000"/>
              </a:lnSpc>
              <a:spcBef>
                <a:spcPts val="1000"/>
              </a:spcBef>
              <a:spcAft>
                <a:spcPts val="0"/>
              </a:spcAft>
              <a:buClrTx/>
              <a:buSzTx/>
              <a:buFontTx/>
              <a:buChar char="•"/>
              <a:tabLst/>
              <a:defRPr/>
            </a:pPr>
            <a:r>
              <a:rPr kumimoji="0" lang="en-GB" altLang="en-US" sz="2800" b="0" i="0" u="none" strike="noStrike" kern="0" cap="none" spc="0" normalizeH="0" baseline="0" noProof="0" dirty="0">
                <a:ln>
                  <a:noFill/>
                </a:ln>
                <a:solidFill>
                  <a:srgbClr val="0070C0"/>
                </a:solidFill>
                <a:effectLst/>
                <a:uLnTx/>
                <a:uFillTx/>
                <a:latin typeface="Arial" panose="020B0604020202020204" pitchFamily="34" charset="0"/>
                <a:ea typeface="ＭＳ Ｐゴシック" panose="020B0600070205080204" pitchFamily="34" charset="-128"/>
                <a:cs typeface="Arial" panose="020B0604020202020204" pitchFamily="34" charset="0"/>
              </a:rPr>
              <a:t>Task.</a:t>
            </a:r>
            <a:endParaRPr kumimoji="0" lang="cy-GB" altLang="en-US" sz="2800" b="0" i="0" u="none" strike="noStrike" kern="0" cap="none" spc="0" normalizeH="0" baseline="0" noProof="0" dirty="0">
              <a:ln>
                <a:noFill/>
              </a:ln>
              <a:solidFill>
                <a:srgbClr val="0070C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indent="0">
              <a:buNone/>
            </a:pPr>
            <a:endParaRPr lang="en-GB" sz="2400"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06202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Autofit/>
          </a:bodyPr>
          <a:lstStyle/>
          <a:p>
            <a:pPr algn="ctr" eaLnBrk="1" hangingPunct="1"/>
            <a:br>
              <a:rPr lang="cy-GB" altLang="cy-GB" sz="4000" dirty="0">
                <a:latin typeface="Arial" panose="020B0604020202020204" pitchFamily="34" charset="0"/>
                <a:cs typeface="Arial" panose="020B0604020202020204" pitchFamily="34" charset="0"/>
              </a:rPr>
            </a:br>
            <a:r>
              <a:rPr lang="cy-GB" altLang="cy-GB" dirty="0">
                <a:latin typeface="Arial" panose="020B0604020202020204" pitchFamily="34" charset="0"/>
                <a:cs typeface="Arial" panose="020B0604020202020204" pitchFamily="34" charset="0"/>
              </a:rPr>
              <a:t>Tîm y modwl</a:t>
            </a:r>
            <a:br>
              <a:rPr lang="en-GB" altLang="cy-GB" dirty="0">
                <a:latin typeface="Arial" panose="020B0604020202020204" pitchFamily="34" charset="0"/>
                <a:cs typeface="Arial" panose="020B0604020202020204" pitchFamily="34" charset="0"/>
              </a:rPr>
            </a:br>
            <a:r>
              <a:rPr lang="en-GB" altLang="cy-GB" dirty="0">
                <a:solidFill>
                  <a:srgbClr val="0070C0"/>
                </a:solidFill>
                <a:latin typeface="Arial" panose="020B0604020202020204" pitchFamily="34" charset="0"/>
                <a:cs typeface="Arial" panose="020B0604020202020204" pitchFamily="34" charset="0"/>
              </a:rPr>
              <a:t>The module team</a:t>
            </a:r>
            <a:endParaRPr lang="en-GB" altLang="cy-GB" sz="4000" dirty="0">
              <a:solidFill>
                <a:srgbClr val="0070C0"/>
              </a:solidFill>
              <a:latin typeface="Arial" panose="020B0604020202020204" pitchFamily="34" charset="0"/>
              <a:cs typeface="Arial" panose="020B0604020202020204" pitchFamily="34" charset="0"/>
            </a:endParaRPr>
          </a:p>
        </p:txBody>
      </p:sp>
      <p:sp>
        <p:nvSpPr>
          <p:cNvPr id="2" name="Content Placeholder 1"/>
          <p:cNvSpPr>
            <a:spLocks noGrp="1"/>
          </p:cNvSpPr>
          <p:nvPr>
            <p:ph sz="half" idx="1"/>
          </p:nvPr>
        </p:nvSpPr>
        <p:spPr/>
        <p:txBody>
          <a:bodyPr>
            <a:normAutofit/>
          </a:bodyPr>
          <a:lstStyle/>
          <a:p>
            <a:pPr marL="0" indent="0" eaLnBrk="1" hangingPunct="1">
              <a:buNone/>
              <a:defRPr/>
            </a:pPr>
            <a:br>
              <a:rPr lang="en-GB" sz="2800" dirty="0">
                <a:cs typeface="Arial" panose="020B0604020202020204" pitchFamily="34" charset="0"/>
              </a:rPr>
            </a:br>
            <a:r>
              <a:rPr lang="en-GB" sz="2800" dirty="0">
                <a:latin typeface="Arial" panose="020B0604020202020204" pitchFamily="34" charset="0"/>
                <a:cs typeface="Arial" panose="020B0604020202020204" pitchFamily="34" charset="0"/>
              </a:rPr>
              <a:t>Alison Rees Edwards</a:t>
            </a:r>
          </a:p>
          <a:p>
            <a:pPr marL="0" indent="0" eaLnBrk="1" hangingPunct="1">
              <a:buFontTx/>
              <a:buNone/>
              <a:defRPr/>
            </a:pPr>
            <a:r>
              <a:rPr lang="en-GB" sz="2800" dirty="0">
                <a:latin typeface="Arial" panose="020B0604020202020204" pitchFamily="34" charset="0"/>
                <a:cs typeface="Arial" panose="020B0604020202020204" pitchFamily="34" charset="0"/>
                <a:hlinkClick r:id="rId3"/>
              </a:rPr>
              <a:t>a.rees-edwards@uwtsd.ac.uk</a:t>
            </a:r>
            <a:r>
              <a:rPr lang="en-GB" sz="2800" dirty="0">
                <a:latin typeface="Arial" panose="020B0604020202020204" pitchFamily="34" charset="0"/>
                <a:cs typeface="Arial" panose="020B0604020202020204" pitchFamily="34" charset="0"/>
              </a:rPr>
              <a:t> </a:t>
            </a:r>
          </a:p>
          <a:p>
            <a:pPr marL="0" indent="0" eaLnBrk="1" hangingPunct="1">
              <a:buFontTx/>
              <a:buNone/>
              <a:defRPr/>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Natasha Young</a:t>
            </a:r>
          </a:p>
          <a:p>
            <a:pPr marL="0" indent="0">
              <a:buNone/>
            </a:pPr>
            <a:r>
              <a:rPr lang="en-GB" dirty="0">
                <a:latin typeface="Arial" panose="020B0604020202020204" pitchFamily="34" charset="0"/>
                <a:cs typeface="Arial" panose="020B0604020202020204" pitchFamily="34" charset="0"/>
                <a:hlinkClick r:id="rId4"/>
              </a:rPr>
              <a:t>n.young@uwtsd.ac.uk</a:t>
            </a:r>
            <a:r>
              <a:rPr lang="en-GB" dirty="0">
                <a:latin typeface="Arial" panose="020B0604020202020204" pitchFamily="34" charset="0"/>
                <a:cs typeface="Arial" panose="020B0604020202020204" pitchFamily="34" charset="0"/>
              </a:rPr>
              <a:t> </a:t>
            </a:r>
          </a:p>
          <a:p>
            <a:pPr marL="0" indent="0" eaLnBrk="1" hangingPunct="1">
              <a:buFontTx/>
              <a:buNone/>
              <a:defRPr/>
            </a:pPr>
            <a:endParaRPr lang="en-GB" sz="2800" dirty="0">
              <a:latin typeface="Arial" panose="020B0604020202020204" pitchFamily="34" charset="0"/>
              <a:cs typeface="Arial" panose="020B0604020202020204" pitchFamily="34" charset="0"/>
            </a:endParaRPr>
          </a:p>
          <a:p>
            <a:pPr marL="0" indent="0" eaLnBrk="1" hangingPunct="1">
              <a:buFontTx/>
              <a:buNone/>
              <a:defRPr/>
            </a:pPr>
            <a:endParaRPr lang="en-GB" dirty="0">
              <a:solidFill>
                <a:srgbClr val="0000FF"/>
              </a:solidFill>
              <a:latin typeface="Arial" panose="020B0604020202020204" pitchFamily="34" charset="0"/>
              <a:cs typeface="Arial" panose="020B0604020202020204" pitchFamily="34" charset="0"/>
            </a:endParaRPr>
          </a:p>
          <a:p>
            <a:pPr marL="0" indent="0" eaLnBrk="1" hangingPunct="1">
              <a:buFontTx/>
              <a:buNone/>
              <a:defRPr/>
            </a:pPr>
            <a:endParaRPr lang="cy-GB" sz="2800" dirty="0">
              <a:cs typeface="Arial" panose="020B0604020202020204" pitchFamily="34" charset="0"/>
            </a:endParaRPr>
          </a:p>
        </p:txBody>
      </p:sp>
      <p:sp>
        <p:nvSpPr>
          <p:cNvPr id="4" name="Content Placeholder 3">
            <a:extLst>
              <a:ext uri="{FF2B5EF4-FFF2-40B4-BE49-F238E27FC236}">
                <a16:creationId xmlns:a16="http://schemas.microsoft.com/office/drawing/2014/main" id="{76F4C78B-C134-5023-A0A7-77671302B023}"/>
              </a:ext>
            </a:extLst>
          </p:cNvPr>
          <p:cNvSpPr>
            <a:spLocks noGrp="1"/>
          </p:cNvSpPr>
          <p:nvPr>
            <p:ph sz="half" idx="2"/>
          </p:nvPr>
        </p:nvSpPr>
        <p:spPr>
          <a:xfrm>
            <a:off x="4648200" y="2184399"/>
            <a:ext cx="3867150" cy="3451087"/>
          </a:xfrm>
        </p:spPr>
        <p:txBody>
          <a:bodyPr/>
          <a:lstStyle/>
          <a:p>
            <a:pPr marL="0" indent="0">
              <a:buNone/>
            </a:pPr>
            <a:r>
              <a:rPr lang="en-GB" dirty="0">
                <a:latin typeface="Arial" panose="020B0604020202020204" pitchFamily="34" charset="0"/>
                <a:cs typeface="Arial" panose="020B0604020202020204" pitchFamily="34" charset="0"/>
              </a:rPr>
              <a:t>Laura Jenkins</a:t>
            </a:r>
          </a:p>
          <a:p>
            <a:pPr marL="0" indent="0">
              <a:buNone/>
            </a:pPr>
            <a:r>
              <a:rPr lang="en-GB" dirty="0">
                <a:latin typeface="Arial" panose="020B0604020202020204" pitchFamily="34" charset="0"/>
                <a:cs typeface="Arial" panose="020B0604020202020204" pitchFamily="34" charset="0"/>
                <a:hlinkClick r:id="rId5"/>
              </a:rPr>
              <a:t>l.jenkins@uwtsd.ac.uk</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14011422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130" y="365126"/>
            <a:ext cx="8337220" cy="1325563"/>
          </a:xfrm>
        </p:spPr>
        <p:txBody>
          <a:bodyPr>
            <a:noAutofit/>
          </a:bodyPr>
          <a:lstStyle/>
          <a:p>
            <a:pPr algn="ctr"/>
            <a:r>
              <a:rPr lang="en-GB" sz="3600" dirty="0">
                <a:latin typeface="Arial" panose="020B0604020202020204" pitchFamily="34" charset="0"/>
                <a:cs typeface="Arial" panose="020B0604020202020204" pitchFamily="34" charset="0"/>
              </a:rPr>
              <a:t>Sgiliau </a:t>
            </a:r>
            <a:r>
              <a:rPr lang="en-GB" sz="3600" dirty="0" err="1">
                <a:latin typeface="Arial" panose="020B0604020202020204" pitchFamily="34" charset="0"/>
                <a:cs typeface="Arial" panose="020B0604020202020204" pitchFamily="34" charset="0"/>
              </a:rPr>
              <a:t>Cyflogadwyedd</a:t>
            </a:r>
            <a:r>
              <a:rPr lang="en-GB" sz="3600" dirty="0">
                <a:latin typeface="Arial" panose="020B0604020202020204" pitchFamily="34" charset="0"/>
                <a:cs typeface="Arial" panose="020B0604020202020204" pitchFamily="34" charset="0"/>
              </a:rPr>
              <a:t>/</a:t>
            </a:r>
            <a:r>
              <a:rPr lang="en-GB" sz="3600" dirty="0" err="1">
                <a:latin typeface="Arial" panose="020B0604020202020204" pitchFamily="34" charset="0"/>
                <a:cs typeface="Arial" panose="020B0604020202020204" pitchFamily="34" charset="0"/>
              </a:rPr>
              <a:t>Trosglwyddadwy</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Employability/Transferable Skills</a:t>
            </a:r>
            <a:endParaRPr lang="en-US" sz="3600" dirty="0">
              <a:solidFill>
                <a:srgbClr val="0070C0"/>
              </a:solidFill>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457200" y="2132855"/>
            <a:ext cx="4038600" cy="3456385"/>
          </a:xfrm>
        </p:spPr>
        <p:txBody>
          <a:bodyPr/>
          <a:lstStyle/>
          <a:p>
            <a:r>
              <a:rPr lang="en-GB" dirty="0" err="1">
                <a:latin typeface="Arial" panose="020B0604020202020204" pitchFamily="34" charset="0"/>
                <a:cs typeface="Arial" panose="020B0604020202020204" pitchFamily="34" charset="0"/>
              </a:rPr>
              <a:t>Trefn</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Cynllunio</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Ymchwilio</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Cymryd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nodiadau</a:t>
            </a:r>
            <a:r>
              <a:rPr lang="en-GB" dirty="0">
                <a:latin typeface="Arial" panose="020B0604020202020204" pitchFamily="34" charset="0"/>
                <a:cs typeface="Arial" panose="020B0604020202020204" pitchFamily="34" charset="0"/>
              </a:rPr>
              <a:t>.</a:t>
            </a:r>
            <a:endParaRPr lang="en-US"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629150" y="2132855"/>
            <a:ext cx="3886200" cy="4044108"/>
          </a:xfrm>
        </p:spPr>
        <p:txBody>
          <a:bodyPr/>
          <a:lstStyle/>
          <a:p>
            <a:r>
              <a:rPr lang="en-GB" dirty="0">
                <a:solidFill>
                  <a:srgbClr val="0070C0"/>
                </a:solidFill>
                <a:latin typeface="Arial" panose="020B0604020202020204" pitchFamily="34" charset="0"/>
                <a:cs typeface="Arial" panose="020B0604020202020204" pitchFamily="34" charset="0"/>
              </a:rPr>
              <a:t>Organisation;</a:t>
            </a:r>
          </a:p>
          <a:p>
            <a:r>
              <a:rPr lang="en-GB" dirty="0">
                <a:solidFill>
                  <a:srgbClr val="0070C0"/>
                </a:solidFill>
                <a:latin typeface="Arial" panose="020B0604020202020204" pitchFamily="34" charset="0"/>
                <a:cs typeface="Arial" panose="020B0604020202020204" pitchFamily="34" charset="0"/>
              </a:rPr>
              <a:t>Planning;</a:t>
            </a:r>
          </a:p>
          <a:p>
            <a:r>
              <a:rPr lang="en-GB" dirty="0">
                <a:solidFill>
                  <a:srgbClr val="0070C0"/>
                </a:solidFill>
                <a:latin typeface="Arial" panose="020B0604020202020204" pitchFamily="34" charset="0"/>
                <a:cs typeface="Arial" panose="020B0604020202020204" pitchFamily="34" charset="0"/>
              </a:rPr>
              <a:t>Researching;</a:t>
            </a:r>
          </a:p>
          <a:p>
            <a:r>
              <a:rPr lang="en-GB" dirty="0">
                <a:solidFill>
                  <a:srgbClr val="0070C0"/>
                </a:solidFill>
                <a:latin typeface="Arial" panose="020B0604020202020204" pitchFamily="34" charset="0"/>
                <a:cs typeface="Arial" panose="020B0604020202020204" pitchFamily="34" charset="0"/>
              </a:rPr>
              <a:t>Note taking.</a:t>
            </a:r>
            <a:endParaRPr lang="en-US"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6893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Adnoddau</a:t>
            </a:r>
            <a:r>
              <a:rPr lang="en-GB" sz="4000" dirty="0">
                <a:latin typeface="Arial" panose="020B0604020202020204" pitchFamily="34" charset="0"/>
                <a:cs typeface="Arial" panose="020B0604020202020204" pitchFamily="34" charset="0"/>
              </a:rPr>
              <a:t> </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Resources</a:t>
            </a:r>
          </a:p>
        </p:txBody>
      </p:sp>
      <p:sp>
        <p:nvSpPr>
          <p:cNvPr id="5" name="Content Placeholder 4"/>
          <p:cNvSpPr>
            <a:spLocks noGrp="1"/>
          </p:cNvSpPr>
          <p:nvPr>
            <p:ph sz="half" idx="1"/>
          </p:nvPr>
        </p:nvSpPr>
        <p:spPr>
          <a:xfrm>
            <a:off x="628650" y="2066305"/>
            <a:ext cx="3886200" cy="4110657"/>
          </a:xfrm>
        </p:spPr>
        <p:txBody>
          <a:bodyPr>
            <a:normAutofit/>
          </a:bodyPr>
          <a:lstStyle/>
          <a:p>
            <a:r>
              <a:rPr lang="en-GB" dirty="0">
                <a:latin typeface="Arial" panose="020B0604020202020204" pitchFamily="34" charset="0"/>
                <a:cs typeface="Arial" panose="020B0604020202020204" pitchFamily="34" charset="0"/>
              </a:rPr>
              <a:t>PP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gyfer</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ddarlith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Ymchwil</a:t>
            </a:r>
            <a:r>
              <a:rPr lang="en-GB" dirty="0">
                <a:latin typeface="Arial" panose="020B0604020202020204" pitchFamily="34" charset="0"/>
                <a:cs typeface="Arial" panose="020B0604020202020204" pitchFamily="34" charset="0"/>
              </a:rPr>
              <a:t>; </a:t>
            </a:r>
          </a:p>
          <a:p>
            <a:r>
              <a:rPr lang="en-GB" dirty="0">
                <a:latin typeface="Arial" panose="020B0604020202020204" pitchFamily="34" charset="0"/>
                <a:cs typeface="Arial" panose="020B0604020202020204" pitchFamily="34" charset="0"/>
              </a:rPr>
              <a:t>Leganto/Moodle;</a:t>
            </a:r>
          </a:p>
          <a:p>
            <a:r>
              <a:rPr lang="en-GB" dirty="0" err="1">
                <a:latin typeface="Arial" panose="020B0604020202020204" pitchFamily="34" charset="0"/>
                <a:cs typeface="Arial" panose="020B0604020202020204" pitchFamily="34" charset="0"/>
              </a:rPr>
              <a:t>Llyfrgell</a:t>
            </a:r>
            <a:r>
              <a:rPr lang="en-GB" dirty="0">
                <a:latin typeface="Arial" panose="020B0604020202020204" pitchFamily="34" charset="0"/>
                <a:cs typeface="Arial" panose="020B0604020202020204" pitchFamily="34" charset="0"/>
              </a:rPr>
              <a:t>/Google Scholar.</a:t>
            </a:r>
          </a:p>
        </p:txBody>
      </p:sp>
      <p:sp>
        <p:nvSpPr>
          <p:cNvPr id="6" name="Content Placeholder 5"/>
          <p:cNvSpPr>
            <a:spLocks noGrp="1"/>
          </p:cNvSpPr>
          <p:nvPr>
            <p:ph sz="half" idx="2"/>
          </p:nvPr>
        </p:nvSpPr>
        <p:spPr>
          <a:xfrm>
            <a:off x="4648200" y="2066305"/>
            <a:ext cx="4316288" cy="3522936"/>
          </a:xfrm>
        </p:spPr>
        <p:txBody>
          <a:bodyPr>
            <a:normAutofit/>
          </a:bodyPr>
          <a:lstStyle/>
          <a:p>
            <a:r>
              <a:rPr lang="en-GB" dirty="0">
                <a:solidFill>
                  <a:srgbClr val="0070C0"/>
                </a:solidFill>
                <a:latin typeface="Arial" panose="020B0604020202020204" pitchFamily="34" charset="0"/>
                <a:cs typeface="Arial" panose="020B0604020202020204" pitchFamily="34" charset="0"/>
              </a:rPr>
              <a:t>PP for the lecture;</a:t>
            </a:r>
          </a:p>
          <a:p>
            <a:r>
              <a:rPr lang="en-GB" dirty="0">
                <a:solidFill>
                  <a:srgbClr val="0070C0"/>
                </a:solidFill>
                <a:latin typeface="Arial" panose="020B0604020202020204" pitchFamily="34" charset="0"/>
                <a:cs typeface="Arial" panose="020B0604020202020204" pitchFamily="34" charset="0"/>
              </a:rPr>
              <a:t>Research;</a:t>
            </a:r>
          </a:p>
          <a:p>
            <a:r>
              <a:rPr lang="en-GB" dirty="0">
                <a:solidFill>
                  <a:srgbClr val="0070C0"/>
                </a:solidFill>
                <a:latin typeface="Arial" panose="020B0604020202020204" pitchFamily="34" charset="0"/>
                <a:cs typeface="Arial" panose="020B0604020202020204" pitchFamily="34" charset="0"/>
              </a:rPr>
              <a:t>Leganto/Moodle;</a:t>
            </a:r>
          </a:p>
          <a:p>
            <a:r>
              <a:rPr lang="en-GB" dirty="0">
                <a:solidFill>
                  <a:srgbClr val="0070C0"/>
                </a:solidFill>
                <a:latin typeface="Arial" panose="020B0604020202020204" pitchFamily="34" charset="0"/>
                <a:cs typeface="Arial" panose="020B0604020202020204" pitchFamily="34" charset="0"/>
              </a:rPr>
              <a:t>Library/Google Scholar.</a:t>
            </a:r>
          </a:p>
        </p:txBody>
      </p:sp>
    </p:spTree>
    <p:extLst>
      <p:ext uri="{BB962C8B-B14F-4D97-AF65-F5344CB8AC3E}">
        <p14:creationId xmlns:p14="http://schemas.microsoft.com/office/powerpoint/2010/main" val="41564271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647700"/>
          </a:xfrm>
        </p:spPr>
        <p:txBody>
          <a:bodyPr rtlCol="0">
            <a:noAutofit/>
          </a:bodyPr>
          <a:lstStyle/>
          <a:p>
            <a:pPr algn="ctr" eaLnBrk="1" fontAlgn="auto" hangingPunct="1">
              <a:spcAft>
                <a:spcPts val="0"/>
              </a:spcAft>
              <a:defRPr/>
            </a:pPr>
            <a:b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Amcanion</a:t>
            </a:r>
            <a:br>
              <a:rPr lang="en-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Aims</a:t>
            </a:r>
            <a:endParaRPr lang="en-GB" altLang="cy-GB" sz="4000" dirty="0">
              <a:solidFill>
                <a:srgbClr val="0070C0"/>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130629" y="1638795"/>
            <a:ext cx="4435021" cy="4104779"/>
          </a:xfrm>
        </p:spPr>
        <p:txBody>
          <a:bodyPr rtlCol="0">
            <a:normAutofit/>
          </a:bodyPr>
          <a:lstStyle/>
          <a:p>
            <a:pPr>
              <a:spcBef>
                <a:spcPts val="600"/>
              </a:spcBef>
              <a:defRPr/>
            </a:pPr>
            <a:r>
              <a:rPr lang="cy-GB" altLang="en-US" sz="2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Ennill gwybodaeth a sgiliau manylach sydd eu hangen i gynorthwyo plant ifanc ag anghenion cymorth ychwanegol.</a:t>
            </a:r>
          </a:p>
          <a:p>
            <a:pPr marL="0" indent="0">
              <a:spcBef>
                <a:spcPts val="600"/>
              </a:spcBef>
              <a:buNone/>
              <a:defRPr/>
            </a:pPr>
            <a:endParaRPr lang="cy-GB" altLang="en-US" sz="2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a:spcBef>
                <a:spcPts val="600"/>
              </a:spcBef>
              <a:defRPr/>
            </a:pPr>
            <a:r>
              <a:rPr lang="cy-GB" altLang="en-US" sz="2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Cael dealltwriaeth fanylach o gynhwysiant, amrywiaeth a chydraddoldeb ym maes addysg a gofal blynyddoedd cynnar.</a:t>
            </a:r>
          </a:p>
          <a:p>
            <a:pPr marL="0" indent="0" eaLnBrk="1" fontAlgn="auto" hangingPunct="1">
              <a:spcAft>
                <a:spcPts val="0"/>
              </a:spcAft>
              <a:buFont typeface="Arial" panose="020B0604020202020204" pitchFamily="34" charset="0"/>
              <a:buNone/>
              <a:defRPr/>
            </a:pPr>
            <a:endParaRPr lang="cy-GB" altLang="cy-GB" dirty="0">
              <a:latin typeface="Arial" panose="020B0604020202020204" pitchFamily="34" charset="0"/>
            </a:endParaRPr>
          </a:p>
        </p:txBody>
      </p:sp>
      <p:sp>
        <p:nvSpPr>
          <p:cNvPr id="5124" name="Rectangle 6"/>
          <p:cNvSpPr>
            <a:spLocks noGrp="1" noChangeArrowheads="1"/>
          </p:cNvSpPr>
          <p:nvPr>
            <p:ph type="body" sz="half" idx="2"/>
          </p:nvPr>
        </p:nvSpPr>
        <p:spPr>
          <a:xfrm>
            <a:off x="4716463" y="1638795"/>
            <a:ext cx="4104010" cy="4104780"/>
          </a:xfrm>
        </p:spPr>
        <p:txBody>
          <a:bodyPr rtlCol="0">
            <a:normAutofit/>
          </a:bodyPr>
          <a:lstStyle/>
          <a:p>
            <a:pPr marL="0" indent="0">
              <a:buNone/>
              <a:defRPr/>
            </a:pPr>
            <a:r>
              <a:rPr lang="en-GB" altLang="en-US" sz="2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To gain deeper knowledge and skills needed to support young children with additional support needs.</a:t>
            </a:r>
          </a:p>
          <a:p>
            <a:pPr marL="0" indent="0">
              <a:buNone/>
              <a:defRPr/>
            </a:pPr>
            <a:endParaRPr lang="en-GB" altLang="en-US" sz="2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a:p>
            <a:pPr marL="0" indent="0">
              <a:buNone/>
              <a:defRPr/>
            </a:pPr>
            <a:r>
              <a:rPr lang="en-GB" altLang="en-US" sz="2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To have a deeper understanding of inclusion, diversity and equality in the field of early years education and care.</a:t>
            </a:r>
          </a:p>
          <a:p>
            <a:pPr marL="0" indent="0" eaLnBrk="1" fontAlgn="auto" hangingPunct="1">
              <a:spcAft>
                <a:spcPts val="0"/>
              </a:spcAft>
              <a:buFont typeface="Arial" panose="020B0604020202020204" pitchFamily="34" charset="0"/>
              <a:buNone/>
              <a:defRPr/>
            </a:pPr>
            <a:endParaRPr lang="en-GB" altLang="cy-GB" sz="2600" dirty="0">
              <a:solidFill>
                <a:srgbClr val="0000FF"/>
              </a:solidFill>
              <a:latin typeface="Arial" panose="020B0604020202020204" pitchFamily="34" charset="0"/>
            </a:endParaRPr>
          </a:p>
        </p:txBody>
      </p:sp>
    </p:spTree>
    <p:extLst>
      <p:ext uri="{BB962C8B-B14F-4D97-AF65-F5344CB8AC3E}">
        <p14:creationId xmlns:p14="http://schemas.microsoft.com/office/powerpoint/2010/main" val="31648911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75013" y="404813"/>
            <a:ext cx="7981600" cy="720725"/>
          </a:xfrm>
        </p:spPr>
        <p:txBody>
          <a:bodyPr rtlCol="0">
            <a:noAutofit/>
          </a:bodyPr>
          <a:lstStyle/>
          <a:p>
            <a:pPr algn="ctr" eaLnBrk="1" fontAlgn="auto" hangingPunct="1">
              <a:spcAft>
                <a:spcPts val="0"/>
              </a:spcAft>
              <a:defRPr/>
            </a:pPr>
            <a:r>
              <a:rPr lang="cy-GB" altLang="en-US" sz="36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Gofynion lefel 6</a:t>
            </a:r>
            <a:br>
              <a:rPr lang="en-GB" altLang="en-US" sz="36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36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Level 6 requirements</a:t>
            </a:r>
            <a:endParaRPr lang="en-GB" altLang="cy-GB" sz="3600" dirty="0">
              <a:solidFill>
                <a:srgbClr val="0070C0"/>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251520" y="1840675"/>
            <a:ext cx="4314130" cy="3902900"/>
          </a:xfrm>
        </p:spPr>
        <p:txBody>
          <a:bodyPr rtlCol="0">
            <a:normAutofit/>
          </a:bodyPr>
          <a:lstStyle/>
          <a:p>
            <a:pPr eaLnBrk="1" fontAlgn="auto" hangingPunct="1">
              <a:spcAft>
                <a:spcPts val="0"/>
              </a:spcAft>
              <a:defRPr/>
            </a:pPr>
            <a:r>
              <a:rPr lang="cy-GB" altLang="cy-GB" dirty="0">
                <a:latin typeface="Arial" panose="020B0604020202020204" pitchFamily="34" charset="0"/>
                <a:cs typeface="Arial" panose="020B0604020202020204" pitchFamily="34" charset="0"/>
              </a:rPr>
              <a:t>Dadansoddi, mewn dyfnder;</a:t>
            </a:r>
          </a:p>
          <a:p>
            <a:pPr eaLnBrk="1" fontAlgn="auto" hangingPunct="1">
              <a:spcAft>
                <a:spcPts val="0"/>
              </a:spcAft>
              <a:defRPr/>
            </a:pPr>
            <a:r>
              <a:rPr lang="cy-GB" altLang="cy-GB" dirty="0">
                <a:latin typeface="Arial" panose="020B0604020202020204" pitchFamily="34" charset="0"/>
                <a:cs typeface="Arial" panose="020B0604020202020204" pitchFamily="34" charset="0"/>
              </a:rPr>
              <a:t>Gwerthuso’n feirniadol;</a:t>
            </a:r>
          </a:p>
          <a:p>
            <a:pPr eaLnBrk="1" fontAlgn="auto" hangingPunct="1">
              <a:spcAft>
                <a:spcPts val="0"/>
              </a:spcAft>
              <a:defRPr/>
            </a:pPr>
            <a:r>
              <a:rPr lang="cy-GB" altLang="cy-GB" dirty="0">
                <a:latin typeface="Arial" panose="020B0604020202020204" pitchFamily="34" charset="0"/>
                <a:cs typeface="Arial" panose="020B0604020202020204" pitchFamily="34" charset="0"/>
              </a:rPr>
              <a:t>Archwilio, mewn dyfnder;</a:t>
            </a:r>
          </a:p>
        </p:txBody>
      </p:sp>
      <p:sp>
        <p:nvSpPr>
          <p:cNvPr id="5124" name="Rectangle 6"/>
          <p:cNvSpPr>
            <a:spLocks noGrp="1" noChangeArrowheads="1"/>
          </p:cNvSpPr>
          <p:nvPr>
            <p:ph type="body" sz="half" idx="2"/>
          </p:nvPr>
        </p:nvSpPr>
        <p:spPr>
          <a:xfrm>
            <a:off x="4716462" y="1840675"/>
            <a:ext cx="4248025" cy="3902900"/>
          </a:xfrm>
        </p:spPr>
        <p:txBody>
          <a:bodyPr rtlCol="0">
            <a:normAutofit/>
          </a:bodyPr>
          <a:lstStyle/>
          <a:p>
            <a:pPr>
              <a:buFontTx/>
              <a:buChar char="•"/>
              <a:defRPr/>
            </a:pPr>
            <a:r>
              <a:rPr lang="en-US" altLang="en-US" kern="0" dirty="0" err="1">
                <a:solidFill>
                  <a:srgbClr val="0070C0"/>
                </a:solidFill>
                <a:latin typeface="Arial" panose="020B0604020202020204" pitchFamily="34" charset="0"/>
                <a:ea typeface="ＭＳ Ｐゴシック" panose="020B0600070205080204" pitchFamily="34" charset="-128"/>
                <a:cs typeface="Arial" panose="020B0604020202020204" pitchFamily="34" charset="0"/>
              </a:rPr>
              <a:t>Analyse</a:t>
            </a:r>
            <a:r>
              <a:rPr lang="en-US"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in depth;</a:t>
            </a:r>
          </a:p>
          <a:p>
            <a:pPr>
              <a:buFontTx/>
              <a:buChar char="•"/>
              <a:defRPr/>
            </a:pPr>
            <a:r>
              <a:rPr lang="en-US"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Critically evaluate;</a:t>
            </a:r>
          </a:p>
          <a:p>
            <a:pPr>
              <a:buFontTx/>
              <a:buChar char="•"/>
              <a:defRPr/>
            </a:pPr>
            <a:r>
              <a:rPr lang="en-US"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Explore, in depth;</a:t>
            </a:r>
          </a:p>
        </p:txBody>
      </p:sp>
    </p:spTree>
    <p:extLst>
      <p:ext uri="{BB962C8B-B14F-4D97-AF65-F5344CB8AC3E}">
        <p14:creationId xmlns:p14="http://schemas.microsoft.com/office/powerpoint/2010/main" val="26216282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475013" y="404813"/>
            <a:ext cx="7981600" cy="720725"/>
          </a:xfrm>
        </p:spPr>
        <p:txBody>
          <a:bodyPr rtlCol="0">
            <a:noAutofit/>
          </a:bodyPr>
          <a:lstStyle/>
          <a:p>
            <a:pPr algn="ctr" eaLnBrk="1" fontAlgn="auto" hangingPunct="1">
              <a:spcAft>
                <a:spcPts val="0"/>
              </a:spcAft>
              <a:defRPr/>
            </a:pPr>
            <a:r>
              <a:rPr lang="cy-GB" altLang="en-US" sz="36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Gofynion lefel 6</a:t>
            </a:r>
            <a:br>
              <a:rPr lang="en-GB" altLang="en-US" sz="36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36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Level 6 requirements</a:t>
            </a:r>
            <a:endParaRPr lang="en-GB" altLang="cy-GB" sz="3600" dirty="0">
              <a:solidFill>
                <a:srgbClr val="0070C0"/>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251520" y="1805049"/>
            <a:ext cx="4314130" cy="3938526"/>
          </a:xfrm>
        </p:spPr>
        <p:txBody>
          <a:bodyPr rtlCol="0">
            <a:normAutofit/>
          </a:bodyPr>
          <a:lstStyle/>
          <a:p>
            <a:pPr eaLnBrk="1" fontAlgn="auto" hangingPunct="1">
              <a:spcAft>
                <a:spcPts val="0"/>
              </a:spcAft>
              <a:defRPr/>
            </a:pPr>
            <a:r>
              <a:rPr lang="cy-GB" altLang="cy-GB" dirty="0">
                <a:latin typeface="Arial" panose="020B0604020202020204" pitchFamily="34" charset="0"/>
                <a:cs typeface="Arial" panose="020B0604020202020204" pitchFamily="34" charset="0"/>
              </a:rPr>
              <a:t>Trefn;</a:t>
            </a:r>
          </a:p>
          <a:p>
            <a:pPr eaLnBrk="1" fontAlgn="auto" hangingPunct="1">
              <a:spcAft>
                <a:spcPts val="0"/>
              </a:spcAft>
              <a:defRPr/>
            </a:pPr>
            <a:r>
              <a:rPr lang="cy-GB" altLang="cy-GB" dirty="0">
                <a:latin typeface="Arial" panose="020B0604020202020204" pitchFamily="34" charset="0"/>
                <a:cs typeface="Arial" panose="020B0604020202020204" pitchFamily="34" charset="0"/>
              </a:rPr>
              <a:t>Ystod o adnoddau gwybodaeth;</a:t>
            </a:r>
          </a:p>
          <a:p>
            <a:pPr eaLnBrk="1" fontAlgn="auto" hangingPunct="1">
              <a:spcAft>
                <a:spcPts val="0"/>
              </a:spcAft>
              <a:defRPr/>
            </a:pPr>
            <a:r>
              <a:rPr lang="cy-GB" altLang="cy-GB" dirty="0">
                <a:latin typeface="Arial" panose="020B0604020202020204" pitchFamily="34" charset="0"/>
                <a:cs typeface="Arial" panose="020B0604020202020204" pitchFamily="34" charset="0"/>
              </a:rPr>
              <a:t>Cyflwyniad.</a:t>
            </a:r>
          </a:p>
        </p:txBody>
      </p:sp>
      <p:sp>
        <p:nvSpPr>
          <p:cNvPr id="5124" name="Rectangle 6"/>
          <p:cNvSpPr>
            <a:spLocks noGrp="1" noChangeArrowheads="1"/>
          </p:cNvSpPr>
          <p:nvPr>
            <p:ph type="body" sz="half" idx="2"/>
          </p:nvPr>
        </p:nvSpPr>
        <p:spPr>
          <a:xfrm>
            <a:off x="4716462" y="1805047"/>
            <a:ext cx="4248025" cy="3938527"/>
          </a:xfrm>
        </p:spPr>
        <p:txBody>
          <a:bodyPr rtlCol="0">
            <a:normAutofit/>
          </a:bodyPr>
          <a:lstStyle/>
          <a:p>
            <a:pPr>
              <a:buFontTx/>
              <a:buChar char="•"/>
              <a:defRPr/>
            </a:pPr>
            <a:r>
              <a:rPr lang="en-GB" altLang="cy-GB"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Organisation;</a:t>
            </a:r>
          </a:p>
          <a:p>
            <a:pPr>
              <a:buFontTx/>
              <a:buChar char="•"/>
              <a:defRPr/>
            </a:pPr>
            <a:r>
              <a:rPr lang="en-GB" altLang="cy-GB"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Range of information sources;</a:t>
            </a:r>
          </a:p>
          <a:p>
            <a:pPr>
              <a:buFontTx/>
              <a:buChar char="•"/>
              <a:defRPr/>
            </a:pPr>
            <a:r>
              <a:rPr lang="en-GB" altLang="cy-GB"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Presentation.</a:t>
            </a:r>
          </a:p>
        </p:txBody>
      </p:sp>
    </p:spTree>
    <p:extLst>
      <p:ext uri="{BB962C8B-B14F-4D97-AF65-F5344CB8AC3E}">
        <p14:creationId xmlns:p14="http://schemas.microsoft.com/office/powerpoint/2010/main" val="15427427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algn="ctr" eaLnBrk="1" fontAlgn="auto" hangingPunct="1">
              <a:spcAft>
                <a:spcPts val="0"/>
              </a:spcAft>
              <a:defRPr/>
            </a:pPr>
            <a:r>
              <a:rPr lang="cy-GB" altLang="en-US" sz="32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Aseiniad</a:t>
            </a:r>
            <a:br>
              <a:rPr lang="en-GB" altLang="en-US" sz="32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32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Assignment</a:t>
            </a:r>
            <a:endParaRPr lang="en-GB" altLang="cy-GB" sz="3200" dirty="0">
              <a:solidFill>
                <a:srgbClr val="0070C0"/>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250825" y="1268413"/>
            <a:ext cx="4534932" cy="4475162"/>
          </a:xfrm>
        </p:spPr>
        <p:txBody>
          <a:bodyPr rtlCol="0">
            <a:normAutofit/>
          </a:bodyPr>
          <a:lstStyle/>
          <a:p>
            <a:pPr>
              <a:spcBef>
                <a:spcPts val="600"/>
              </a:spcBef>
              <a:defRPr/>
            </a:pPr>
            <a:r>
              <a:rPr lang="cy-GB" altLang="en-US" kern="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Gweminar</a:t>
            </a:r>
            <a:r>
              <a:rPr lang="cy-GB" altLang="en-US"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(grŵp)</a:t>
            </a:r>
          </a:p>
          <a:p>
            <a:pPr marL="0" indent="0">
              <a:spcBef>
                <a:spcPts val="600"/>
              </a:spcBef>
              <a:buNone/>
              <a:defRPr/>
            </a:pPr>
            <a:r>
              <a:rPr lang="cy-GB" altLang="en-US"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DYDD – </a:t>
            </a:r>
            <a:r>
              <a:rPr lang="cy-GB" altLang="en-US" b="1" kern="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Wythnos 15.1.25</a:t>
            </a:r>
          </a:p>
          <a:p>
            <a:pPr marL="0" indent="0">
              <a:spcBef>
                <a:spcPts val="600"/>
              </a:spcBef>
              <a:buNone/>
              <a:defRPr/>
            </a:pPr>
            <a:r>
              <a:rPr lang="cy-GB" altLang="en-US"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FTF – </a:t>
            </a:r>
            <a:r>
              <a:rPr lang="cy-GB" altLang="en-US" b="1" kern="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Wythnos 11.5.26</a:t>
            </a:r>
          </a:p>
          <a:p>
            <a:pPr marL="0" indent="0">
              <a:spcBef>
                <a:spcPts val="600"/>
              </a:spcBef>
              <a:buNone/>
              <a:defRPr/>
            </a:pPr>
            <a:r>
              <a:rPr lang="cy-GB" altLang="en-US"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TEAMS</a:t>
            </a:r>
          </a:p>
          <a:p>
            <a:pPr>
              <a:spcBef>
                <a:spcPts val="600"/>
              </a:spcBef>
              <a:defRPr/>
            </a:pPr>
            <a:r>
              <a:rPr lang="cy-GB" altLang="en-US"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Poster (unigol)</a:t>
            </a:r>
          </a:p>
          <a:p>
            <a:pPr marL="0" indent="0">
              <a:spcBef>
                <a:spcPts val="600"/>
              </a:spcBef>
              <a:buNone/>
              <a:defRPr/>
            </a:pPr>
            <a:r>
              <a:rPr lang="en-GB" altLang="en-US" b="1" kern="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TURNITIN 23:59yh</a:t>
            </a:r>
          </a:p>
          <a:p>
            <a:pPr marL="0" indent="0">
              <a:spcBef>
                <a:spcPts val="600"/>
              </a:spcBef>
              <a:buNone/>
              <a:defRPr/>
            </a:pPr>
            <a:r>
              <a:rPr lang="en-GB" altLang="en-US" kern="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Erbyn</a:t>
            </a:r>
            <a:r>
              <a:rPr lang="en-GB" altLang="en-US"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kern="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dyddiad</a:t>
            </a:r>
            <a:r>
              <a:rPr lang="en-GB" altLang="en-US"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y </a:t>
            </a:r>
            <a:r>
              <a:rPr lang="en-GB" altLang="en-US" kern="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Gweminar</a:t>
            </a:r>
            <a:endParaRPr lang="cy-GB" altLang="en-US"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marL="0" indent="0" algn="just">
              <a:spcBef>
                <a:spcPts val="600"/>
              </a:spcBef>
              <a:buFont typeface="Arial" panose="020B0604020202020204" pitchFamily="34" charset="0"/>
              <a:buNone/>
              <a:defRPr/>
            </a:pPr>
            <a:endParaRPr lang="cy-GB" altLang="en-US" sz="2200" kern="0" dirty="0">
              <a:solidFill>
                <a:srgbClr val="000000"/>
              </a:solidFill>
              <a:latin typeface="Arial" panose="020B0604020202020204" pitchFamily="34" charset="0"/>
              <a:ea typeface="ＭＳ Ｐゴシック" panose="020B0600070205080204" pitchFamily="34" charset="-128"/>
              <a:cs typeface="Times New Roman" panose="02020603050405020304" pitchFamily="18" charset="0"/>
            </a:endParaRPr>
          </a:p>
          <a:p>
            <a:pPr marL="0" indent="0" eaLnBrk="1" fontAlgn="auto" hangingPunct="1">
              <a:spcAft>
                <a:spcPts val="0"/>
              </a:spcAft>
              <a:buFont typeface="Arial" panose="020B0604020202020204" pitchFamily="34" charset="0"/>
              <a:buNone/>
              <a:defRPr/>
            </a:pPr>
            <a:endParaRPr lang="cy-GB" altLang="cy-GB" dirty="0">
              <a:latin typeface="Arial" panose="020B0604020202020204" pitchFamily="34" charset="0"/>
            </a:endParaRPr>
          </a:p>
        </p:txBody>
      </p:sp>
      <p:sp>
        <p:nvSpPr>
          <p:cNvPr id="5124" name="Rectangle 6"/>
          <p:cNvSpPr>
            <a:spLocks noGrp="1" noChangeArrowheads="1"/>
          </p:cNvSpPr>
          <p:nvPr>
            <p:ph type="body" sz="half" idx="2"/>
          </p:nvPr>
        </p:nvSpPr>
        <p:spPr>
          <a:xfrm>
            <a:off x="4785757" y="1268413"/>
            <a:ext cx="4107418" cy="4475162"/>
          </a:xfrm>
        </p:spPr>
        <p:txBody>
          <a:bodyPr rtlCol="0">
            <a:normAutofit/>
          </a:bodyPr>
          <a:lstStyle/>
          <a:p>
            <a:pPr>
              <a:defRPr/>
            </a:pPr>
            <a:r>
              <a:rPr lang="en-US"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Webinar (group) </a:t>
            </a:r>
          </a:p>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DAY – </a:t>
            </a:r>
            <a:r>
              <a:rPr lang="en-US" altLang="en-US" b="1" kern="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Week 15.1.25</a:t>
            </a:r>
          </a:p>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FTF – </a:t>
            </a:r>
            <a:r>
              <a:rPr lang="en-US" altLang="en-US" b="1" kern="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Week 11.5.26</a:t>
            </a:r>
          </a:p>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TEAMS</a:t>
            </a:r>
          </a:p>
          <a:p>
            <a:pPr>
              <a:defRPr/>
            </a:pPr>
            <a:r>
              <a:rPr lang="en-US"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Poster (individual)</a:t>
            </a:r>
          </a:p>
          <a:p>
            <a:pPr marL="0" indent="0">
              <a:buNone/>
              <a:defRPr/>
            </a:pPr>
            <a:r>
              <a:rPr lang="en-US" altLang="en-US" b="1"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TURNITIN 23:59pm</a:t>
            </a:r>
          </a:p>
          <a:p>
            <a:pPr marL="0" indent="0">
              <a:buNone/>
              <a:defRPr/>
            </a:pPr>
            <a:r>
              <a:rPr lang="en-US" altLang="en-US"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By date of Webinar</a:t>
            </a:r>
          </a:p>
          <a:p>
            <a:pPr marL="0" indent="0">
              <a:buNone/>
              <a:defRPr/>
            </a:pPr>
            <a:endParaRPr lang="en-US" altLang="en-US" sz="2000" kern="0" dirty="0">
              <a:solidFill>
                <a:srgbClr val="002060"/>
              </a:solidFill>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34908830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63030"/>
          </a:xfrm>
        </p:spPr>
        <p:txBody>
          <a:bodyPr>
            <a:normAutofit fontScale="90000"/>
          </a:bodyPr>
          <a:lstStyle/>
          <a:p>
            <a:pPr algn="ctr"/>
            <a:br>
              <a:rPr lang="en-GB" dirty="0">
                <a:latin typeface="Arial" panose="020B0604020202020204" pitchFamily="34" charset="0"/>
                <a:cs typeface="Arial" panose="020B0604020202020204" pitchFamily="34" charset="0"/>
              </a:rPr>
            </a:br>
            <a:r>
              <a:rPr lang="en-GB" dirty="0" err="1">
                <a:latin typeface="Arial" panose="020B0604020202020204" pitchFamily="34" charset="0"/>
                <a:cs typeface="Arial" panose="020B0604020202020204" pitchFamily="34" charset="0"/>
              </a:rPr>
              <a:t>Cyfarwyddyd</a:t>
            </a:r>
            <a:r>
              <a:rPr lang="en-GB" dirty="0">
                <a:latin typeface="Arial" panose="020B0604020202020204" pitchFamily="34" charset="0"/>
                <a:cs typeface="Arial" panose="020B0604020202020204" pitchFamily="34" charset="0"/>
              </a:rPr>
              <a:t> yr </a:t>
            </a:r>
            <a:r>
              <a:rPr lang="en-GB" dirty="0" err="1">
                <a:latin typeface="Arial" panose="020B0604020202020204" pitchFamily="34" charset="0"/>
                <a:cs typeface="Arial" panose="020B0604020202020204" pitchFamily="34" charset="0"/>
              </a:rPr>
              <a:t>aseiniad</a:t>
            </a:r>
            <a:br>
              <a:rPr lang="en-GB" sz="2800" dirty="0">
                <a:latin typeface="Arial" panose="020B0604020202020204" pitchFamily="34" charset="0"/>
              </a:rPr>
            </a:br>
            <a:endParaRPr lang="en-GB" sz="2800" dirty="0">
              <a:solidFill>
                <a:srgbClr val="002060"/>
              </a:solidFill>
              <a:latin typeface="Arial" panose="020B0604020202020204" pitchFamily="34" charset="0"/>
            </a:endParaRPr>
          </a:p>
        </p:txBody>
      </p:sp>
      <p:sp>
        <p:nvSpPr>
          <p:cNvPr id="3" name="Content Placeholder 2"/>
          <p:cNvSpPr>
            <a:spLocks noGrp="1"/>
          </p:cNvSpPr>
          <p:nvPr>
            <p:ph idx="1"/>
          </p:nvPr>
        </p:nvSpPr>
        <p:spPr>
          <a:xfrm>
            <a:off x="457200" y="1555668"/>
            <a:ext cx="8229600" cy="3961565"/>
          </a:xfrm>
        </p:spPr>
        <p:txBody>
          <a:bodyPr>
            <a:normAutofit lnSpcReduction="10000"/>
          </a:bodyPr>
          <a:lstStyle/>
          <a:p>
            <a:r>
              <a:rPr lang="cy-GB" b="1" dirty="0">
                <a:latin typeface="Arial" panose="020B0604020202020204" pitchFamily="34" charset="0"/>
                <a:cs typeface="Arial" panose="020B0604020202020204" pitchFamily="34" charset="0"/>
              </a:rPr>
              <a:t>Mewn grwpiau</a:t>
            </a:r>
            <a:r>
              <a:rPr lang="cy-GB" dirty="0">
                <a:latin typeface="Arial" panose="020B0604020202020204" pitchFamily="34" charset="0"/>
                <a:cs typeface="Arial" panose="020B0604020202020204" pitchFamily="34" charset="0"/>
              </a:rPr>
              <a:t>, bydd angen i chi greu a chyflwyno </a:t>
            </a:r>
            <a:r>
              <a:rPr lang="cy-GB" dirty="0" err="1">
                <a:latin typeface="Arial" panose="020B0604020202020204" pitchFamily="34" charset="0"/>
                <a:cs typeface="Arial" panose="020B0604020202020204" pitchFamily="34" charset="0"/>
              </a:rPr>
              <a:t>gweminar</a:t>
            </a:r>
            <a:r>
              <a:rPr lang="cy-GB" dirty="0">
                <a:latin typeface="Arial" panose="020B0604020202020204" pitchFamily="34" charset="0"/>
                <a:cs typeface="Arial" panose="020B0604020202020204" pitchFamily="34" charset="0"/>
              </a:rPr>
              <a:t> o bosteri beirniadol sydd yn ffocysu ar blant ag anghenion ychwanegol.</a:t>
            </a:r>
          </a:p>
          <a:p>
            <a:pPr marL="0" indent="0">
              <a:buNone/>
            </a:pPr>
            <a:r>
              <a:rPr lang="cy-GB" dirty="0">
                <a:latin typeface="Arial" panose="020B0604020202020204" pitchFamily="34" charset="0"/>
                <a:cs typeface="Arial" panose="020B0604020202020204" pitchFamily="34" charset="0"/>
              </a:rPr>
              <a:t>• Dylai grwpiau fod ag o leiaf 3 aelod; dim mwy na 5 aelod i bob grŵp.</a:t>
            </a:r>
          </a:p>
          <a:p>
            <a:pPr marL="0" indent="0">
              <a:buNone/>
            </a:pPr>
            <a:r>
              <a:rPr lang="cy-GB" dirty="0">
                <a:latin typeface="Arial" panose="020B0604020202020204" pitchFamily="34" charset="0"/>
                <a:cs typeface="Arial" panose="020B0604020202020204" pitchFamily="34" charset="0"/>
              </a:rPr>
              <a:t>• Amseriadau: 15 munud i bob aelod o'r grŵp.</a:t>
            </a:r>
          </a:p>
          <a:p>
            <a:pPr marL="0" indent="0">
              <a:buNone/>
            </a:pPr>
            <a:r>
              <a:rPr lang="cy-GB" dirty="0">
                <a:latin typeface="Arial" panose="020B0604020202020204" pitchFamily="34" charset="0"/>
                <a:cs typeface="Arial" panose="020B0604020202020204" pitchFamily="34" charset="0"/>
              </a:rPr>
              <a:t>Er enghraifft - 3 aelod = 45 munud;</a:t>
            </a:r>
          </a:p>
          <a:p>
            <a:pPr marL="0" indent="0">
              <a:buNone/>
            </a:pPr>
            <a:r>
              <a:rPr lang="cy-GB" dirty="0">
                <a:latin typeface="Arial" panose="020B0604020202020204" pitchFamily="34" charset="0"/>
                <a:cs typeface="Arial" panose="020B0604020202020204" pitchFamily="34" charset="0"/>
              </a:rPr>
              <a:t>                       4 aelod = 1 awr;</a:t>
            </a:r>
          </a:p>
          <a:p>
            <a:pPr marL="0" indent="0">
              <a:buNone/>
            </a:pPr>
            <a:r>
              <a:rPr lang="cy-GB" dirty="0">
                <a:latin typeface="Arial" panose="020B0604020202020204" pitchFamily="34" charset="0"/>
                <a:cs typeface="Arial" panose="020B0604020202020204" pitchFamily="34" charset="0"/>
              </a:rPr>
              <a:t>                       5 aelod = 1 awr 15 munud;</a:t>
            </a:r>
          </a:p>
          <a:p>
            <a:pPr marL="0" indent="0">
              <a:buNone/>
            </a:pPr>
            <a:endParaRPr lang="en-GB" dirty="0"/>
          </a:p>
        </p:txBody>
      </p:sp>
    </p:spTree>
    <p:extLst>
      <p:ext uri="{BB962C8B-B14F-4D97-AF65-F5344CB8AC3E}">
        <p14:creationId xmlns:p14="http://schemas.microsoft.com/office/powerpoint/2010/main" val="18983497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63030"/>
          </a:xfrm>
        </p:spPr>
        <p:txBody>
          <a:bodyPr>
            <a:normAutofit fontScale="90000"/>
          </a:bodyPr>
          <a:lstStyle/>
          <a:p>
            <a:pPr algn="ctr"/>
            <a:br>
              <a:rPr lang="en-GB" dirty="0">
                <a:latin typeface="Arial" panose="020B0604020202020204" pitchFamily="34" charset="0"/>
                <a:cs typeface="Arial" panose="020B0604020202020204" pitchFamily="34" charset="0"/>
              </a:rPr>
            </a:br>
            <a:r>
              <a:rPr lang="en-GB" dirty="0" err="1">
                <a:latin typeface="Arial" panose="020B0604020202020204" pitchFamily="34" charset="0"/>
                <a:cs typeface="Arial" panose="020B0604020202020204" pitchFamily="34" charset="0"/>
              </a:rPr>
              <a:t>Cyfarwyddyd</a:t>
            </a:r>
            <a:r>
              <a:rPr lang="en-GB" dirty="0">
                <a:latin typeface="Arial" panose="020B0604020202020204" pitchFamily="34" charset="0"/>
                <a:cs typeface="Arial" panose="020B0604020202020204" pitchFamily="34" charset="0"/>
              </a:rPr>
              <a:t> yr </a:t>
            </a:r>
            <a:r>
              <a:rPr lang="en-GB" dirty="0" err="1">
                <a:latin typeface="Arial" panose="020B0604020202020204" pitchFamily="34" charset="0"/>
                <a:cs typeface="Arial" panose="020B0604020202020204" pitchFamily="34" charset="0"/>
              </a:rPr>
              <a:t>aseiniad</a:t>
            </a:r>
            <a:br>
              <a:rPr lang="en-GB" sz="2800" dirty="0">
                <a:latin typeface="Arial" panose="020B0604020202020204" pitchFamily="34" charset="0"/>
              </a:rPr>
            </a:br>
            <a:endParaRPr lang="en-GB" sz="2800" dirty="0">
              <a:solidFill>
                <a:srgbClr val="002060"/>
              </a:solidFill>
              <a:latin typeface="Arial" panose="020B0604020202020204" pitchFamily="34" charset="0"/>
            </a:endParaRPr>
          </a:p>
        </p:txBody>
      </p:sp>
      <p:sp>
        <p:nvSpPr>
          <p:cNvPr id="3" name="Content Placeholder 2"/>
          <p:cNvSpPr>
            <a:spLocks noGrp="1"/>
          </p:cNvSpPr>
          <p:nvPr>
            <p:ph idx="1"/>
          </p:nvPr>
        </p:nvSpPr>
        <p:spPr>
          <a:xfrm>
            <a:off x="457200" y="1745673"/>
            <a:ext cx="8229600" cy="3771560"/>
          </a:xfrm>
        </p:spPr>
        <p:txBody>
          <a:bodyPr>
            <a:normAutofit fontScale="92500" lnSpcReduction="10000"/>
          </a:bodyPr>
          <a:lstStyle/>
          <a:p>
            <a:pPr marL="0" indent="0">
              <a:buNone/>
            </a:pPr>
            <a:r>
              <a:rPr lang="cy-GB" dirty="0">
                <a:latin typeface="Arial" panose="020B0604020202020204" pitchFamily="34" charset="0"/>
                <a:cs typeface="Arial" panose="020B0604020202020204" pitchFamily="34" charset="0"/>
              </a:rPr>
              <a:t>• Bydd angen i chi ddewis Cadeirydd a chreu dolen </a:t>
            </a:r>
            <a:r>
              <a:rPr lang="cy-GB" dirty="0" err="1">
                <a:latin typeface="Arial" panose="020B0604020202020204" pitchFamily="34" charset="0"/>
                <a:cs typeface="Arial" panose="020B0604020202020204" pitchFamily="34" charset="0"/>
              </a:rPr>
              <a:t>Teams</a:t>
            </a:r>
            <a:r>
              <a:rPr lang="cy-GB" dirty="0">
                <a:latin typeface="Arial" panose="020B0604020202020204" pitchFamily="34" charset="0"/>
                <a:cs typeface="Arial" panose="020B0604020202020204" pitchFamily="34" charset="0"/>
              </a:rPr>
              <a:t> ar gyfer y </a:t>
            </a:r>
            <a:r>
              <a:rPr lang="cy-GB" dirty="0" err="1">
                <a:latin typeface="Arial" panose="020B0604020202020204" pitchFamily="34" charset="0"/>
                <a:cs typeface="Arial" panose="020B0604020202020204" pitchFamily="34" charset="0"/>
              </a:rPr>
              <a:t>weminar</a:t>
            </a:r>
            <a:r>
              <a:rPr lang="cy-GB" dirty="0">
                <a:latin typeface="Arial" panose="020B0604020202020204" pitchFamily="34" charset="0"/>
                <a:cs typeface="Arial" panose="020B0604020202020204" pitchFamily="34" charset="0"/>
              </a:rPr>
              <a:t>;</a:t>
            </a:r>
          </a:p>
          <a:p>
            <a:r>
              <a:rPr lang="cy-GB" dirty="0">
                <a:latin typeface="Arial" panose="020B0604020202020204" pitchFamily="34" charset="0"/>
                <a:cs typeface="Arial" panose="020B0604020202020204" pitchFamily="34" charset="0"/>
              </a:rPr>
              <a:t>Mae angen rhannu'r ddolen gyda phob aelod o'r grŵp A'R marciwr;</a:t>
            </a:r>
          </a:p>
          <a:p>
            <a:r>
              <a:rPr lang="cy-GB" b="1" dirty="0">
                <a:latin typeface="Arial" panose="020B0604020202020204" pitchFamily="34" charset="0"/>
                <a:cs typeface="Arial" panose="020B0604020202020204" pitchFamily="34" charset="0"/>
              </a:rPr>
              <a:t>Fe'ch hysbysir o'ch marciwr unwaith bydd yr holl amseroedd cyflwyno wedi'u dewis gan fyfyrwyr;</a:t>
            </a:r>
          </a:p>
          <a:p>
            <a:r>
              <a:rPr lang="cy-GB" dirty="0">
                <a:latin typeface="Arial" panose="020B0604020202020204" pitchFamily="34" charset="0"/>
                <a:cs typeface="Arial" panose="020B0604020202020204" pitchFamily="34" charset="0"/>
              </a:rPr>
              <a:t>Cyfrifoldeb y grŵp fydd creu agenda a rhannu eich sgrin gyda'r marciwr;</a:t>
            </a:r>
          </a:p>
          <a:p>
            <a:r>
              <a:rPr lang="cy-GB" b="1" dirty="0">
                <a:latin typeface="Arial" panose="020B0604020202020204" pitchFamily="34" charset="0"/>
                <a:cs typeface="Arial" panose="020B0604020202020204" pitchFamily="34" charset="0"/>
              </a:rPr>
              <a:t>Bydd angen e-bostio'r agenda at y marciwr 24 awr cyn y cyflwyniad.</a:t>
            </a:r>
          </a:p>
          <a:p>
            <a:pPr marL="0" indent="0">
              <a:buNone/>
            </a:pPr>
            <a:endParaRPr lang="en-GB" dirty="0"/>
          </a:p>
        </p:txBody>
      </p:sp>
    </p:spTree>
    <p:extLst>
      <p:ext uri="{BB962C8B-B14F-4D97-AF65-F5344CB8AC3E}">
        <p14:creationId xmlns:p14="http://schemas.microsoft.com/office/powerpoint/2010/main" val="33695273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63030"/>
          </a:xfrm>
        </p:spPr>
        <p:txBody>
          <a:bodyPr>
            <a:normAutofit fontScale="90000"/>
          </a:bodyPr>
          <a:lstStyle/>
          <a:p>
            <a:pPr algn="ctr"/>
            <a:r>
              <a:rPr lang="en-GB" dirty="0" err="1">
                <a:latin typeface="Arial" panose="020B0604020202020204" pitchFamily="34" charset="0"/>
                <a:cs typeface="Arial" panose="020B0604020202020204" pitchFamily="34" charset="0"/>
              </a:rPr>
              <a:t>Cyfarwyddyd</a:t>
            </a:r>
            <a:r>
              <a:rPr lang="en-GB" dirty="0">
                <a:latin typeface="Arial" panose="020B0604020202020204" pitchFamily="34" charset="0"/>
                <a:cs typeface="Arial" panose="020B0604020202020204" pitchFamily="34" charset="0"/>
              </a:rPr>
              <a:t> yr </a:t>
            </a:r>
            <a:r>
              <a:rPr lang="en-GB" dirty="0" err="1">
                <a:latin typeface="Arial" panose="020B0604020202020204" pitchFamily="34" charset="0"/>
                <a:cs typeface="Arial" panose="020B0604020202020204" pitchFamily="34" charset="0"/>
              </a:rPr>
              <a:t>aseiniad</a:t>
            </a:r>
            <a:br>
              <a:rPr lang="en-GB" sz="2800" dirty="0">
                <a:latin typeface="Arial" panose="020B0604020202020204" pitchFamily="34" charset="0"/>
              </a:rPr>
            </a:br>
            <a:endParaRPr lang="en-GB" sz="2800" dirty="0">
              <a:solidFill>
                <a:srgbClr val="002060"/>
              </a:solidFill>
              <a:latin typeface="Arial" panose="020B0604020202020204" pitchFamily="34" charset="0"/>
            </a:endParaRPr>
          </a:p>
        </p:txBody>
      </p:sp>
      <p:sp>
        <p:nvSpPr>
          <p:cNvPr id="3" name="Content Placeholder 2"/>
          <p:cNvSpPr>
            <a:spLocks noGrp="1"/>
          </p:cNvSpPr>
          <p:nvPr>
            <p:ph idx="1"/>
          </p:nvPr>
        </p:nvSpPr>
        <p:spPr>
          <a:xfrm>
            <a:off x="130629" y="1294410"/>
            <a:ext cx="9013371" cy="4222823"/>
          </a:xfrm>
        </p:spPr>
        <p:txBody>
          <a:bodyPr>
            <a:normAutofit/>
          </a:bodyPr>
          <a:lstStyle/>
          <a:p>
            <a:pPr marL="0" indent="0">
              <a:buNone/>
            </a:pPr>
            <a:r>
              <a:rPr lang="cy-GB" dirty="0">
                <a:latin typeface="Arial" panose="020B0604020202020204" pitchFamily="34" charset="0"/>
                <a:cs typeface="Arial" panose="020B0604020202020204" pitchFamily="34" charset="0"/>
              </a:rPr>
              <a:t>• </a:t>
            </a:r>
            <a:r>
              <a:rPr lang="cy-GB" b="1" dirty="0">
                <a:latin typeface="Arial" panose="020B0604020202020204" pitchFamily="34" charset="0"/>
                <a:cs typeface="Arial" panose="020B0604020202020204" pitchFamily="34" charset="0"/>
              </a:rPr>
              <a:t>Yn unigol, </a:t>
            </a:r>
            <a:r>
              <a:rPr lang="cy-GB" dirty="0">
                <a:latin typeface="Arial" panose="020B0604020202020204" pitchFamily="34" charset="0"/>
                <a:cs typeface="Arial" panose="020B0604020202020204" pitchFamily="34" charset="0"/>
              </a:rPr>
              <a:t>bydd angen i chi greu a chyflwyno poster beirniadol sy'n cynnwys:</a:t>
            </a:r>
          </a:p>
          <a:p>
            <a:pPr marL="0" indent="0">
              <a:buNone/>
            </a:pPr>
            <a:r>
              <a:rPr lang="cy-GB" dirty="0">
                <a:latin typeface="Arial" panose="020B0604020202020204" pitchFamily="34" charset="0"/>
                <a:cs typeface="Arial" panose="020B0604020202020204" pitchFamily="34" charset="0"/>
              </a:rPr>
              <a:t>a) gwerthusiad beirniadol o sut mae UN enghraifft o angen dysgu ychwanegol yn cael ei  adnabod a'i </a:t>
            </a:r>
            <a:r>
              <a:rPr lang="cy-GB" dirty="0" err="1">
                <a:latin typeface="Arial" panose="020B0604020202020204" pitchFamily="34" charset="0"/>
                <a:cs typeface="Arial" panose="020B0604020202020204" pitchFamily="34" charset="0"/>
              </a:rPr>
              <a:t>ddiagnosio</a:t>
            </a:r>
            <a:r>
              <a:rPr lang="cy-GB" dirty="0">
                <a:latin typeface="Arial" panose="020B0604020202020204" pitchFamily="34" charset="0"/>
                <a:cs typeface="Arial" panose="020B0604020202020204" pitchFamily="34" charset="0"/>
              </a:rPr>
              <a:t>;</a:t>
            </a:r>
          </a:p>
          <a:p>
            <a:pPr marL="0" indent="0">
              <a:buNone/>
            </a:pPr>
            <a:r>
              <a:rPr lang="cy-GB" dirty="0">
                <a:latin typeface="Arial" panose="020B0604020202020204" pitchFamily="34" charset="0"/>
                <a:cs typeface="Arial" panose="020B0604020202020204" pitchFamily="34" charset="0"/>
              </a:rPr>
              <a:t>b) dadansoddiad o effaith rhwystrau ar yr UN enghraifft o angen dysgu ychwanegol;</a:t>
            </a:r>
          </a:p>
          <a:p>
            <a:pPr marL="0" indent="0">
              <a:buNone/>
            </a:pPr>
            <a:r>
              <a:rPr lang="cy-GB" dirty="0">
                <a:latin typeface="Arial" panose="020B0604020202020204" pitchFamily="34" charset="0"/>
                <a:cs typeface="Arial" panose="020B0604020202020204" pitchFamily="34" charset="0"/>
              </a:rPr>
              <a:t>c) archwiliad manwl i strategaeth gymorth briodol, eto ar gyfer yr UN angen dysgu ychwanegol.</a:t>
            </a:r>
          </a:p>
          <a:p>
            <a:pPr marL="0" indent="0">
              <a:buNone/>
            </a:pPr>
            <a:endParaRPr lang="en-GB" dirty="0"/>
          </a:p>
        </p:txBody>
      </p:sp>
    </p:spTree>
    <p:extLst>
      <p:ext uri="{BB962C8B-B14F-4D97-AF65-F5344CB8AC3E}">
        <p14:creationId xmlns:p14="http://schemas.microsoft.com/office/powerpoint/2010/main" val="41548056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63030"/>
          </a:xfrm>
        </p:spPr>
        <p:txBody>
          <a:bodyPr>
            <a:normAutofit fontScale="90000"/>
          </a:bodyPr>
          <a:lstStyle/>
          <a:p>
            <a:pPr algn="ctr"/>
            <a:br>
              <a:rPr lang="en-GB" dirty="0">
                <a:latin typeface="Arial" panose="020B0604020202020204" pitchFamily="34" charset="0"/>
                <a:cs typeface="Arial" panose="020B0604020202020204" pitchFamily="34" charset="0"/>
              </a:rPr>
            </a:br>
            <a:r>
              <a:rPr lang="en-GB" dirty="0" err="1">
                <a:latin typeface="Arial" panose="020B0604020202020204" pitchFamily="34" charset="0"/>
                <a:cs typeface="Arial" panose="020B0604020202020204" pitchFamily="34" charset="0"/>
              </a:rPr>
              <a:t>Cyfarwyddyd</a:t>
            </a:r>
            <a:r>
              <a:rPr lang="en-GB" dirty="0">
                <a:latin typeface="Arial" panose="020B0604020202020204" pitchFamily="34" charset="0"/>
                <a:cs typeface="Arial" panose="020B0604020202020204" pitchFamily="34" charset="0"/>
              </a:rPr>
              <a:t> yr </a:t>
            </a:r>
            <a:r>
              <a:rPr lang="en-GB" dirty="0" err="1">
                <a:latin typeface="Arial" panose="020B0604020202020204" pitchFamily="34" charset="0"/>
                <a:cs typeface="Arial" panose="020B0604020202020204" pitchFamily="34" charset="0"/>
              </a:rPr>
              <a:t>aseiniad</a:t>
            </a:r>
            <a:br>
              <a:rPr lang="en-GB" sz="2800" dirty="0">
                <a:latin typeface="Arial" panose="020B0604020202020204" pitchFamily="34" charset="0"/>
              </a:rPr>
            </a:br>
            <a:endParaRPr lang="en-GB" sz="2800" dirty="0">
              <a:solidFill>
                <a:srgbClr val="002060"/>
              </a:solidFill>
              <a:latin typeface="Arial" panose="020B0604020202020204" pitchFamily="34" charset="0"/>
            </a:endParaRPr>
          </a:p>
        </p:txBody>
      </p:sp>
      <p:sp>
        <p:nvSpPr>
          <p:cNvPr id="3" name="Content Placeholder 2"/>
          <p:cNvSpPr>
            <a:spLocks noGrp="1"/>
          </p:cNvSpPr>
          <p:nvPr>
            <p:ph idx="1"/>
          </p:nvPr>
        </p:nvSpPr>
        <p:spPr>
          <a:xfrm>
            <a:off x="736270" y="1805049"/>
            <a:ext cx="7077694" cy="3712184"/>
          </a:xfrm>
        </p:spPr>
        <p:txBody>
          <a:bodyPr>
            <a:normAutofit/>
          </a:bodyPr>
          <a:lstStyle/>
          <a:p>
            <a:pPr marL="0" indent="0">
              <a:buNone/>
            </a:pPr>
            <a:r>
              <a:rPr lang="cy-GB" dirty="0">
                <a:latin typeface="Arial" panose="020B0604020202020204" pitchFamily="34" charset="0"/>
                <a:cs typeface="Arial" panose="020B0604020202020204" pitchFamily="34" charset="0"/>
              </a:rPr>
              <a:t>• Nifer o eiriau ar y poster – tua 1,000 o eiriau;</a:t>
            </a:r>
          </a:p>
          <a:p>
            <a:r>
              <a:rPr lang="cy-GB" dirty="0">
                <a:latin typeface="Arial" panose="020B0604020202020204" pitchFamily="34" charset="0"/>
                <a:cs typeface="Arial" panose="020B0604020202020204" pitchFamily="34" charset="0"/>
              </a:rPr>
              <a:t>Poster a’r rhestr cyfeiriadau i’w cyflwyno ar </a:t>
            </a:r>
            <a:r>
              <a:rPr lang="cy-GB" dirty="0" err="1">
                <a:latin typeface="Arial" panose="020B0604020202020204" pitchFamily="34" charset="0"/>
                <a:cs typeface="Arial" panose="020B0604020202020204" pitchFamily="34" charset="0"/>
              </a:rPr>
              <a:t>Turnitin</a:t>
            </a:r>
            <a:r>
              <a:rPr lang="cy-GB" dirty="0">
                <a:latin typeface="Arial" panose="020B0604020202020204" pitchFamily="34" charset="0"/>
                <a:cs typeface="Arial" panose="020B0604020202020204" pitchFamily="34" charset="0"/>
              </a:rPr>
              <a:t> erbyn y dyddiad cyflwyno;</a:t>
            </a:r>
          </a:p>
          <a:p>
            <a:r>
              <a:rPr lang="cy-GB" b="1" dirty="0">
                <a:latin typeface="Arial" panose="020B0604020202020204" pitchFamily="34" charset="0"/>
                <a:cs typeface="Arial" panose="020B0604020202020204" pitchFamily="34" charset="0"/>
              </a:rPr>
              <a:t>Rhaid hefyd </a:t>
            </a:r>
            <a:r>
              <a:rPr lang="cy-GB" b="1" dirty="0" err="1">
                <a:latin typeface="Arial" panose="020B0604020202020204" pitchFamily="34" charset="0"/>
                <a:cs typeface="Arial" panose="020B0604020202020204" pitchFamily="34" charset="0"/>
              </a:rPr>
              <a:t>lanlwytho</a:t>
            </a:r>
            <a:r>
              <a:rPr lang="cy-GB" b="1" dirty="0">
                <a:latin typeface="Arial" panose="020B0604020202020204" pitchFamily="34" charset="0"/>
                <a:cs typeface="Arial" panose="020B0604020202020204" pitchFamily="34" charset="0"/>
              </a:rPr>
              <a:t> eich sgript ar </a:t>
            </a:r>
            <a:r>
              <a:rPr lang="cy-GB" b="1" dirty="0" err="1">
                <a:latin typeface="Arial" panose="020B0604020202020204" pitchFamily="34" charset="0"/>
                <a:cs typeface="Arial" panose="020B0604020202020204" pitchFamily="34" charset="0"/>
              </a:rPr>
              <a:t>Turnitin</a:t>
            </a:r>
            <a:r>
              <a:rPr lang="cy-GB" b="1" dirty="0">
                <a:latin typeface="Arial" panose="020B0604020202020204" pitchFamily="34" charset="0"/>
                <a:cs typeface="Arial" panose="020B0604020202020204" pitchFamily="34" charset="0"/>
              </a:rPr>
              <a:t> (gwiriwch eich tebygrwydd).</a:t>
            </a:r>
          </a:p>
          <a:p>
            <a:endParaRPr lang="cy-GB"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9088070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63030"/>
          </a:xfrm>
        </p:spPr>
        <p:txBody>
          <a:bodyPr>
            <a:normAutofit fontScale="90000"/>
          </a:bodyPr>
          <a:lstStyle/>
          <a:p>
            <a:pPr algn="ctr"/>
            <a:r>
              <a:rPr lang="en-GB" dirty="0">
                <a:solidFill>
                  <a:srgbClr val="0070C0"/>
                </a:solidFill>
                <a:latin typeface="Arial" panose="020B0604020202020204" pitchFamily="34" charset="0"/>
                <a:cs typeface="Arial" panose="020B0604020202020204" pitchFamily="34" charset="0"/>
              </a:rPr>
              <a:t>Assignment brief</a:t>
            </a:r>
            <a:br>
              <a:rPr lang="en-GB" sz="2800" dirty="0">
                <a:latin typeface="Arial" panose="020B0604020202020204" pitchFamily="34" charset="0"/>
              </a:rPr>
            </a:br>
            <a:endParaRPr lang="en-GB" sz="2800" dirty="0">
              <a:solidFill>
                <a:srgbClr val="002060"/>
              </a:solidFill>
              <a:latin typeface="Arial" panose="020B0604020202020204" pitchFamily="34" charset="0"/>
            </a:endParaRPr>
          </a:p>
        </p:txBody>
      </p:sp>
      <p:sp>
        <p:nvSpPr>
          <p:cNvPr id="3" name="Content Placeholder 2"/>
          <p:cNvSpPr>
            <a:spLocks noGrp="1"/>
          </p:cNvSpPr>
          <p:nvPr>
            <p:ph idx="1"/>
          </p:nvPr>
        </p:nvSpPr>
        <p:spPr>
          <a:xfrm>
            <a:off x="130629" y="985653"/>
            <a:ext cx="8870867" cy="4892634"/>
          </a:xfrm>
        </p:spPr>
        <p:txBody>
          <a:bodyPr>
            <a:normAutofit/>
          </a:bodyPr>
          <a:lstStyle/>
          <a:p>
            <a:pPr marL="0" indent="0">
              <a:buNone/>
            </a:pPr>
            <a:r>
              <a:rPr lang="en-GB" dirty="0">
                <a:solidFill>
                  <a:srgbClr val="0070C0"/>
                </a:solidFill>
                <a:latin typeface="Arial" panose="020B0604020202020204" pitchFamily="34" charset="0"/>
                <a:cs typeface="Arial" panose="020B0604020202020204" pitchFamily="34" charset="0"/>
              </a:rPr>
              <a:t>• </a:t>
            </a:r>
            <a:r>
              <a:rPr lang="en-GB" b="1" dirty="0">
                <a:solidFill>
                  <a:srgbClr val="0070C0"/>
                </a:solidFill>
                <a:latin typeface="Arial" panose="020B0604020202020204" pitchFamily="34" charset="0"/>
                <a:cs typeface="Arial" panose="020B0604020202020204" pitchFamily="34" charset="0"/>
              </a:rPr>
              <a:t>In groups</a:t>
            </a:r>
            <a:r>
              <a:rPr lang="en-GB" dirty="0">
                <a:solidFill>
                  <a:srgbClr val="0070C0"/>
                </a:solidFill>
                <a:latin typeface="Arial" panose="020B0604020202020204" pitchFamily="34" charset="0"/>
                <a:cs typeface="Arial" panose="020B0604020202020204" pitchFamily="34" charset="0"/>
              </a:rPr>
              <a:t>, you are required to create and present a webinar of critical posters that focus on children with additional needs.</a:t>
            </a:r>
          </a:p>
          <a:p>
            <a:pPr marL="0" indent="0">
              <a:buNone/>
            </a:pPr>
            <a:r>
              <a:rPr lang="en-GB" dirty="0">
                <a:solidFill>
                  <a:srgbClr val="0070C0"/>
                </a:solidFill>
                <a:latin typeface="Arial" panose="020B0604020202020204" pitchFamily="34" charset="0"/>
                <a:cs typeface="Arial" panose="020B0604020202020204" pitchFamily="34" charset="0"/>
              </a:rPr>
              <a:t>• Groups should have a minimum of 3 members; no more than 5 members per group.</a:t>
            </a:r>
          </a:p>
          <a:p>
            <a:pPr marL="0" indent="0">
              <a:buNone/>
            </a:pPr>
            <a:r>
              <a:rPr lang="en-GB" dirty="0">
                <a:solidFill>
                  <a:srgbClr val="0070C0"/>
                </a:solidFill>
                <a:latin typeface="Arial" panose="020B0604020202020204" pitchFamily="34" charset="0"/>
                <a:cs typeface="Arial" panose="020B0604020202020204" pitchFamily="34" charset="0"/>
              </a:rPr>
              <a:t>• Timings: 15 minutes per group member.</a:t>
            </a:r>
          </a:p>
          <a:p>
            <a:pPr marL="0" indent="0">
              <a:buNone/>
            </a:pPr>
            <a:r>
              <a:rPr lang="en-GB" dirty="0">
                <a:solidFill>
                  <a:srgbClr val="0070C0"/>
                </a:solidFill>
                <a:latin typeface="Arial" panose="020B0604020202020204" pitchFamily="34" charset="0"/>
                <a:cs typeface="Arial" panose="020B0604020202020204" pitchFamily="34" charset="0"/>
              </a:rPr>
              <a:t>For example – 3 members = 45 minutes;</a:t>
            </a:r>
          </a:p>
          <a:p>
            <a:pPr marL="0" indent="0">
              <a:buNone/>
            </a:pPr>
            <a:r>
              <a:rPr lang="en-GB" dirty="0">
                <a:solidFill>
                  <a:srgbClr val="0070C0"/>
                </a:solidFill>
                <a:latin typeface="Arial" panose="020B0604020202020204" pitchFamily="34" charset="0"/>
                <a:cs typeface="Arial" panose="020B0604020202020204" pitchFamily="34" charset="0"/>
              </a:rPr>
              <a:t>                        4 members = 1 hour;</a:t>
            </a:r>
          </a:p>
          <a:p>
            <a:pPr marL="0" indent="0">
              <a:buNone/>
            </a:pPr>
            <a:r>
              <a:rPr lang="en-GB" dirty="0">
                <a:solidFill>
                  <a:srgbClr val="0070C0"/>
                </a:solidFill>
                <a:latin typeface="Arial" panose="020B0604020202020204" pitchFamily="34" charset="0"/>
                <a:cs typeface="Arial" panose="020B0604020202020204" pitchFamily="34" charset="0"/>
              </a:rPr>
              <a:t>                        5 members = 1 hour 15 minutes;</a:t>
            </a:r>
          </a:p>
          <a:p>
            <a:endParaRPr lang="en-GB" dirty="0"/>
          </a:p>
        </p:txBody>
      </p:sp>
    </p:spTree>
    <p:extLst>
      <p:ext uri="{BB962C8B-B14F-4D97-AF65-F5344CB8AC3E}">
        <p14:creationId xmlns:p14="http://schemas.microsoft.com/office/powerpoint/2010/main" val="36461133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63030"/>
          </a:xfrm>
        </p:spPr>
        <p:txBody>
          <a:bodyPr>
            <a:normAutofit fontScale="90000"/>
          </a:bodyPr>
          <a:lstStyle/>
          <a:p>
            <a:pPr algn="ctr"/>
            <a:r>
              <a:rPr lang="en-GB" dirty="0">
                <a:solidFill>
                  <a:srgbClr val="0070C0"/>
                </a:solidFill>
                <a:latin typeface="Arial" panose="020B0604020202020204" pitchFamily="34" charset="0"/>
                <a:cs typeface="Arial" panose="020B0604020202020204" pitchFamily="34" charset="0"/>
              </a:rPr>
              <a:t>Assignment brief</a:t>
            </a:r>
            <a:br>
              <a:rPr lang="en-GB" sz="2800" dirty="0">
                <a:latin typeface="Arial" panose="020B0604020202020204" pitchFamily="34" charset="0"/>
              </a:rPr>
            </a:br>
            <a:endParaRPr lang="en-GB" sz="2800" dirty="0">
              <a:solidFill>
                <a:srgbClr val="002060"/>
              </a:solidFill>
              <a:latin typeface="Arial" panose="020B0604020202020204" pitchFamily="34" charset="0"/>
            </a:endParaRPr>
          </a:p>
        </p:txBody>
      </p:sp>
      <p:sp>
        <p:nvSpPr>
          <p:cNvPr id="3" name="Content Placeholder 2"/>
          <p:cNvSpPr>
            <a:spLocks noGrp="1"/>
          </p:cNvSpPr>
          <p:nvPr>
            <p:ph idx="1"/>
          </p:nvPr>
        </p:nvSpPr>
        <p:spPr>
          <a:xfrm>
            <a:off x="130629" y="1508165"/>
            <a:ext cx="8870867" cy="4370121"/>
          </a:xfrm>
        </p:spPr>
        <p:txBody>
          <a:bodyPr>
            <a:normAutofit lnSpcReduction="10000"/>
          </a:bodyPr>
          <a:lstStyle/>
          <a:p>
            <a:pPr marL="0" indent="0">
              <a:buNone/>
            </a:pPr>
            <a:r>
              <a:rPr lang="en-GB" dirty="0">
                <a:solidFill>
                  <a:srgbClr val="0070C0"/>
                </a:solidFill>
                <a:latin typeface="Arial" panose="020B0604020202020204" pitchFamily="34" charset="0"/>
                <a:cs typeface="Arial" panose="020B0604020202020204" pitchFamily="34" charset="0"/>
              </a:rPr>
              <a:t>• You will need to choose a Chairperson and create a Teams link for the webinar;</a:t>
            </a:r>
          </a:p>
          <a:p>
            <a:r>
              <a:rPr lang="en-GB" dirty="0">
                <a:solidFill>
                  <a:srgbClr val="0070C0"/>
                </a:solidFill>
                <a:latin typeface="Arial" panose="020B0604020202020204" pitchFamily="34" charset="0"/>
                <a:cs typeface="Arial" panose="020B0604020202020204" pitchFamily="34" charset="0"/>
              </a:rPr>
              <a:t>The link needs to be shared with each member of the group AND the marker;</a:t>
            </a:r>
          </a:p>
          <a:p>
            <a:r>
              <a:rPr lang="en-GB" b="1" dirty="0">
                <a:solidFill>
                  <a:srgbClr val="0070C0"/>
                </a:solidFill>
                <a:latin typeface="Arial" panose="020B0604020202020204" pitchFamily="34" charset="0"/>
                <a:cs typeface="Arial" panose="020B0604020202020204" pitchFamily="34" charset="0"/>
              </a:rPr>
              <a:t>You will be informed of your marker once all presentation times have been booked by students;</a:t>
            </a:r>
          </a:p>
          <a:p>
            <a:r>
              <a:rPr lang="en-GB" dirty="0">
                <a:solidFill>
                  <a:srgbClr val="0070C0"/>
                </a:solidFill>
                <a:latin typeface="Arial" panose="020B0604020202020204" pitchFamily="34" charset="0"/>
                <a:cs typeface="Arial" panose="020B0604020202020204" pitchFamily="34" charset="0"/>
              </a:rPr>
              <a:t>It will be the group’s responsibility to create an agenda and to share your screen with the marker;</a:t>
            </a:r>
          </a:p>
          <a:p>
            <a:r>
              <a:rPr lang="en-GB" b="1" dirty="0">
                <a:solidFill>
                  <a:srgbClr val="0070C0"/>
                </a:solidFill>
                <a:latin typeface="Arial" panose="020B0604020202020204" pitchFamily="34" charset="0"/>
                <a:cs typeface="Arial" panose="020B0604020202020204" pitchFamily="34" charset="0"/>
              </a:rPr>
              <a:t>The agenda will need to be e-mailed to the marker 24 hours before the presentation.</a:t>
            </a:r>
          </a:p>
          <a:p>
            <a:endParaRPr lang="en-GB" dirty="0"/>
          </a:p>
        </p:txBody>
      </p:sp>
    </p:spTree>
    <p:extLst>
      <p:ext uri="{BB962C8B-B14F-4D97-AF65-F5344CB8AC3E}">
        <p14:creationId xmlns:p14="http://schemas.microsoft.com/office/powerpoint/2010/main" val="15479032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63030"/>
          </a:xfrm>
        </p:spPr>
        <p:txBody>
          <a:bodyPr>
            <a:normAutofit fontScale="90000"/>
          </a:bodyPr>
          <a:lstStyle/>
          <a:p>
            <a:pPr algn="ctr"/>
            <a:r>
              <a:rPr lang="en-GB" dirty="0">
                <a:solidFill>
                  <a:srgbClr val="0070C0"/>
                </a:solidFill>
                <a:latin typeface="Arial" panose="020B0604020202020204" pitchFamily="34" charset="0"/>
                <a:cs typeface="Arial" panose="020B0604020202020204" pitchFamily="34" charset="0"/>
              </a:rPr>
              <a:t>Assignment brief</a:t>
            </a:r>
            <a:br>
              <a:rPr lang="en-GB" sz="2800" dirty="0">
                <a:latin typeface="Arial" panose="020B0604020202020204" pitchFamily="34" charset="0"/>
              </a:rPr>
            </a:br>
            <a:endParaRPr lang="en-GB" sz="2800" dirty="0">
              <a:solidFill>
                <a:srgbClr val="002060"/>
              </a:solidFill>
              <a:latin typeface="Arial" panose="020B0604020202020204" pitchFamily="34" charset="0"/>
            </a:endParaRPr>
          </a:p>
        </p:txBody>
      </p:sp>
      <p:sp>
        <p:nvSpPr>
          <p:cNvPr id="3" name="Content Placeholder 2"/>
          <p:cNvSpPr>
            <a:spLocks noGrp="1"/>
          </p:cNvSpPr>
          <p:nvPr>
            <p:ph idx="1"/>
          </p:nvPr>
        </p:nvSpPr>
        <p:spPr>
          <a:xfrm>
            <a:off x="130629" y="1436913"/>
            <a:ext cx="8870867" cy="4441373"/>
          </a:xfrm>
        </p:spPr>
        <p:txBody>
          <a:bodyPr>
            <a:normAutofit/>
          </a:bodyPr>
          <a:lstStyle/>
          <a:p>
            <a:pPr marL="0" indent="0">
              <a:buNone/>
            </a:pPr>
            <a:r>
              <a:rPr lang="en-GB" dirty="0">
                <a:solidFill>
                  <a:srgbClr val="0070C0"/>
                </a:solidFill>
                <a:latin typeface="Arial" panose="020B0604020202020204" pitchFamily="34" charset="0"/>
                <a:cs typeface="Arial" panose="020B0604020202020204" pitchFamily="34" charset="0"/>
              </a:rPr>
              <a:t>•</a:t>
            </a:r>
            <a:r>
              <a:rPr lang="en-GB" b="1" dirty="0">
                <a:solidFill>
                  <a:srgbClr val="0070C0"/>
                </a:solidFill>
                <a:latin typeface="Arial" panose="020B0604020202020204" pitchFamily="34" charset="0"/>
                <a:cs typeface="Arial" panose="020B0604020202020204" pitchFamily="34" charset="0"/>
              </a:rPr>
              <a:t> Individually</a:t>
            </a:r>
            <a:r>
              <a:rPr lang="en-GB" dirty="0">
                <a:solidFill>
                  <a:srgbClr val="0070C0"/>
                </a:solidFill>
                <a:latin typeface="Arial" panose="020B0604020202020204" pitchFamily="34" charset="0"/>
                <a:cs typeface="Arial" panose="020B0604020202020204" pitchFamily="34" charset="0"/>
              </a:rPr>
              <a:t>, you will need to create and present a critical poster that includes:</a:t>
            </a:r>
          </a:p>
          <a:p>
            <a:pPr marL="0" indent="0">
              <a:buNone/>
            </a:pPr>
            <a:r>
              <a:rPr lang="en-GB" dirty="0">
                <a:solidFill>
                  <a:srgbClr val="0070C0"/>
                </a:solidFill>
                <a:latin typeface="Arial" panose="020B0604020202020204" pitchFamily="34" charset="0"/>
                <a:cs typeface="Arial" panose="020B0604020202020204" pitchFamily="34" charset="0"/>
              </a:rPr>
              <a:t>a) a critical evaluation of how ONE example of an additional learning need is identified and diagnosed;</a:t>
            </a:r>
          </a:p>
          <a:p>
            <a:pPr marL="0" indent="0">
              <a:buNone/>
            </a:pPr>
            <a:r>
              <a:rPr lang="en-GB" dirty="0">
                <a:solidFill>
                  <a:srgbClr val="0070C0"/>
                </a:solidFill>
                <a:latin typeface="Arial" panose="020B0604020202020204" pitchFamily="34" charset="0"/>
                <a:cs typeface="Arial" panose="020B0604020202020204" pitchFamily="34" charset="0"/>
              </a:rPr>
              <a:t>b) an analysis of the impact of barriers on the SAME example of additional learning need;</a:t>
            </a:r>
          </a:p>
          <a:p>
            <a:pPr marL="0" indent="0">
              <a:buNone/>
            </a:pPr>
            <a:r>
              <a:rPr lang="en-GB" dirty="0">
                <a:solidFill>
                  <a:srgbClr val="0070C0"/>
                </a:solidFill>
                <a:latin typeface="Arial" panose="020B0604020202020204" pitchFamily="34" charset="0"/>
                <a:cs typeface="Arial" panose="020B0604020202020204" pitchFamily="34" charset="0"/>
              </a:rPr>
              <a:t>c) an in-depth exploration into an appropriate support strategy, again for the SAME additional learning need.</a:t>
            </a:r>
          </a:p>
          <a:p>
            <a:endParaRPr lang="en-GB" dirty="0"/>
          </a:p>
        </p:txBody>
      </p:sp>
    </p:spTree>
    <p:extLst>
      <p:ext uri="{BB962C8B-B14F-4D97-AF65-F5344CB8AC3E}">
        <p14:creationId xmlns:p14="http://schemas.microsoft.com/office/powerpoint/2010/main" val="34230128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763030"/>
          </a:xfrm>
        </p:spPr>
        <p:txBody>
          <a:bodyPr>
            <a:normAutofit fontScale="90000"/>
          </a:bodyPr>
          <a:lstStyle/>
          <a:p>
            <a:pPr algn="ctr"/>
            <a:r>
              <a:rPr lang="en-GB" dirty="0">
                <a:solidFill>
                  <a:srgbClr val="0070C0"/>
                </a:solidFill>
                <a:latin typeface="Arial" panose="020B0604020202020204" pitchFamily="34" charset="0"/>
                <a:cs typeface="Arial" panose="020B0604020202020204" pitchFamily="34" charset="0"/>
              </a:rPr>
              <a:t>Assignment brief</a:t>
            </a:r>
            <a:br>
              <a:rPr lang="en-GB" sz="2800" dirty="0">
                <a:latin typeface="Arial" panose="020B0604020202020204" pitchFamily="34" charset="0"/>
              </a:rPr>
            </a:br>
            <a:endParaRPr lang="en-GB" sz="2800" dirty="0">
              <a:solidFill>
                <a:srgbClr val="002060"/>
              </a:solidFill>
              <a:latin typeface="Arial" panose="020B0604020202020204" pitchFamily="34" charset="0"/>
            </a:endParaRPr>
          </a:p>
        </p:txBody>
      </p:sp>
      <p:sp>
        <p:nvSpPr>
          <p:cNvPr id="3" name="Content Placeholder 2"/>
          <p:cNvSpPr>
            <a:spLocks noGrp="1"/>
          </p:cNvSpPr>
          <p:nvPr>
            <p:ph idx="1"/>
          </p:nvPr>
        </p:nvSpPr>
        <p:spPr>
          <a:xfrm>
            <a:off x="628650" y="1579417"/>
            <a:ext cx="7886700" cy="4298869"/>
          </a:xfrm>
        </p:spPr>
        <p:txBody>
          <a:bodyPr>
            <a:normAutofit/>
          </a:bodyPr>
          <a:lstStyle/>
          <a:p>
            <a:pPr marL="0" indent="0">
              <a:buNone/>
            </a:pPr>
            <a:r>
              <a:rPr lang="en-GB" dirty="0">
                <a:solidFill>
                  <a:srgbClr val="0070C0"/>
                </a:solidFill>
                <a:latin typeface="Arial" panose="020B0604020202020204" pitchFamily="34" charset="0"/>
                <a:cs typeface="Arial" panose="020B0604020202020204" pitchFamily="34" charset="0"/>
              </a:rPr>
              <a:t>• Word count of poster – </a:t>
            </a:r>
            <a:r>
              <a:rPr lang="en-GB" dirty="0" err="1">
                <a:solidFill>
                  <a:srgbClr val="0070C0"/>
                </a:solidFill>
                <a:latin typeface="Arial" panose="020B0604020202020204" pitchFamily="34" charset="0"/>
                <a:cs typeface="Arial" panose="020B0604020202020204" pitchFamily="34" charset="0"/>
              </a:rPr>
              <a:t>approx</a:t>
            </a:r>
            <a:r>
              <a:rPr lang="en-GB" dirty="0">
                <a:solidFill>
                  <a:srgbClr val="0070C0"/>
                </a:solidFill>
                <a:latin typeface="Arial" panose="020B0604020202020204" pitchFamily="34" charset="0"/>
                <a:cs typeface="Arial" panose="020B0604020202020204" pitchFamily="34" charset="0"/>
              </a:rPr>
              <a:t>, 1,000 words;</a:t>
            </a:r>
          </a:p>
          <a:p>
            <a:r>
              <a:rPr lang="en-GB" dirty="0">
                <a:solidFill>
                  <a:srgbClr val="0070C0"/>
                </a:solidFill>
                <a:latin typeface="Arial" panose="020B0604020202020204" pitchFamily="34" charset="0"/>
                <a:cs typeface="Arial" panose="020B0604020202020204" pitchFamily="34" charset="0"/>
              </a:rPr>
              <a:t> Poster and reference list to be submitted on Turnitin by submission date;</a:t>
            </a:r>
          </a:p>
          <a:p>
            <a:r>
              <a:rPr lang="cy-GB" b="1" dirty="0">
                <a:solidFill>
                  <a:srgbClr val="0070C0"/>
                </a:solidFill>
                <a:latin typeface="Arial" panose="020B0604020202020204" pitchFamily="34" charset="0"/>
                <a:cs typeface="Arial" panose="020B0604020202020204" pitchFamily="34" charset="0"/>
              </a:rPr>
              <a:t>You </a:t>
            </a:r>
            <a:r>
              <a:rPr lang="cy-GB" b="1" dirty="0" err="1">
                <a:solidFill>
                  <a:srgbClr val="0070C0"/>
                </a:solidFill>
                <a:latin typeface="Arial" panose="020B0604020202020204" pitchFamily="34" charset="0"/>
                <a:cs typeface="Arial" panose="020B0604020202020204" pitchFamily="34" charset="0"/>
              </a:rPr>
              <a:t>must</a:t>
            </a:r>
            <a:r>
              <a:rPr lang="cy-GB" b="1" dirty="0">
                <a:solidFill>
                  <a:srgbClr val="0070C0"/>
                </a:solidFill>
                <a:latin typeface="Arial" panose="020B0604020202020204" pitchFamily="34" charset="0"/>
                <a:cs typeface="Arial" panose="020B0604020202020204" pitchFamily="34" charset="0"/>
              </a:rPr>
              <a:t> </a:t>
            </a:r>
            <a:r>
              <a:rPr lang="cy-GB" b="1" dirty="0" err="1">
                <a:solidFill>
                  <a:srgbClr val="0070C0"/>
                </a:solidFill>
                <a:latin typeface="Arial" panose="020B0604020202020204" pitchFamily="34" charset="0"/>
                <a:cs typeface="Arial" panose="020B0604020202020204" pitchFamily="34" charset="0"/>
              </a:rPr>
              <a:t>also</a:t>
            </a:r>
            <a:r>
              <a:rPr lang="cy-GB" b="1" dirty="0">
                <a:solidFill>
                  <a:srgbClr val="0070C0"/>
                </a:solidFill>
                <a:latin typeface="Arial" panose="020B0604020202020204" pitchFamily="34" charset="0"/>
                <a:cs typeface="Arial" panose="020B0604020202020204" pitchFamily="34" charset="0"/>
              </a:rPr>
              <a:t> </a:t>
            </a:r>
            <a:r>
              <a:rPr lang="cy-GB" b="1" dirty="0" err="1">
                <a:solidFill>
                  <a:srgbClr val="0070C0"/>
                </a:solidFill>
                <a:latin typeface="Arial" panose="020B0604020202020204" pitchFamily="34" charset="0"/>
                <a:cs typeface="Arial" panose="020B0604020202020204" pitchFamily="34" charset="0"/>
              </a:rPr>
              <a:t>upload</a:t>
            </a:r>
            <a:r>
              <a:rPr lang="cy-GB" b="1" dirty="0">
                <a:solidFill>
                  <a:srgbClr val="0070C0"/>
                </a:solidFill>
                <a:latin typeface="Arial" panose="020B0604020202020204" pitchFamily="34" charset="0"/>
                <a:cs typeface="Arial" panose="020B0604020202020204" pitchFamily="34" charset="0"/>
              </a:rPr>
              <a:t> </a:t>
            </a:r>
            <a:r>
              <a:rPr lang="cy-GB" b="1" dirty="0" err="1">
                <a:solidFill>
                  <a:srgbClr val="0070C0"/>
                </a:solidFill>
                <a:latin typeface="Arial" panose="020B0604020202020204" pitchFamily="34" charset="0"/>
                <a:cs typeface="Arial" panose="020B0604020202020204" pitchFamily="34" charset="0"/>
              </a:rPr>
              <a:t>your</a:t>
            </a:r>
            <a:r>
              <a:rPr lang="cy-GB" b="1" dirty="0">
                <a:solidFill>
                  <a:srgbClr val="0070C0"/>
                </a:solidFill>
                <a:latin typeface="Arial" panose="020B0604020202020204" pitchFamily="34" charset="0"/>
                <a:cs typeface="Arial" panose="020B0604020202020204" pitchFamily="34" charset="0"/>
              </a:rPr>
              <a:t> </a:t>
            </a:r>
            <a:r>
              <a:rPr lang="cy-GB" b="1" dirty="0" err="1">
                <a:solidFill>
                  <a:srgbClr val="0070C0"/>
                </a:solidFill>
                <a:latin typeface="Arial" panose="020B0604020202020204" pitchFamily="34" charset="0"/>
                <a:cs typeface="Arial" panose="020B0604020202020204" pitchFamily="34" charset="0"/>
              </a:rPr>
              <a:t>script</a:t>
            </a:r>
            <a:r>
              <a:rPr lang="cy-GB" b="1" dirty="0">
                <a:solidFill>
                  <a:srgbClr val="0070C0"/>
                </a:solidFill>
                <a:latin typeface="Arial" panose="020B0604020202020204" pitchFamily="34" charset="0"/>
                <a:cs typeface="Arial" panose="020B0604020202020204" pitchFamily="34" charset="0"/>
              </a:rPr>
              <a:t> </a:t>
            </a:r>
            <a:r>
              <a:rPr lang="cy-GB" b="1" dirty="0" err="1">
                <a:solidFill>
                  <a:srgbClr val="0070C0"/>
                </a:solidFill>
                <a:latin typeface="Arial" panose="020B0604020202020204" pitchFamily="34" charset="0"/>
                <a:cs typeface="Arial" panose="020B0604020202020204" pitchFamily="34" charset="0"/>
              </a:rPr>
              <a:t>onto</a:t>
            </a:r>
            <a:r>
              <a:rPr lang="cy-GB" b="1" dirty="0">
                <a:solidFill>
                  <a:srgbClr val="0070C0"/>
                </a:solidFill>
                <a:latin typeface="Arial" panose="020B0604020202020204" pitchFamily="34" charset="0"/>
                <a:cs typeface="Arial" panose="020B0604020202020204" pitchFamily="34" charset="0"/>
              </a:rPr>
              <a:t> </a:t>
            </a:r>
            <a:r>
              <a:rPr lang="cy-GB" b="1" dirty="0" err="1">
                <a:solidFill>
                  <a:srgbClr val="0070C0"/>
                </a:solidFill>
                <a:latin typeface="Arial" panose="020B0604020202020204" pitchFamily="34" charset="0"/>
                <a:cs typeface="Arial" panose="020B0604020202020204" pitchFamily="34" charset="0"/>
              </a:rPr>
              <a:t>Turnitin</a:t>
            </a:r>
            <a:r>
              <a:rPr lang="cy-GB" b="1" dirty="0">
                <a:solidFill>
                  <a:srgbClr val="0070C0"/>
                </a:solidFill>
                <a:latin typeface="Arial" panose="020B0604020202020204" pitchFamily="34" charset="0"/>
                <a:cs typeface="Arial" panose="020B0604020202020204" pitchFamily="34" charset="0"/>
              </a:rPr>
              <a:t> (</a:t>
            </a:r>
            <a:r>
              <a:rPr lang="cy-GB" b="1" dirty="0" err="1">
                <a:solidFill>
                  <a:srgbClr val="0070C0"/>
                </a:solidFill>
                <a:latin typeface="Arial" panose="020B0604020202020204" pitchFamily="34" charset="0"/>
                <a:cs typeface="Arial" panose="020B0604020202020204" pitchFamily="34" charset="0"/>
              </a:rPr>
              <a:t>check</a:t>
            </a:r>
            <a:r>
              <a:rPr lang="cy-GB" b="1" dirty="0">
                <a:solidFill>
                  <a:srgbClr val="0070C0"/>
                </a:solidFill>
                <a:latin typeface="Arial" panose="020B0604020202020204" pitchFamily="34" charset="0"/>
                <a:cs typeface="Arial" panose="020B0604020202020204" pitchFamily="34" charset="0"/>
              </a:rPr>
              <a:t> the </a:t>
            </a:r>
            <a:r>
              <a:rPr lang="cy-GB" b="1" dirty="0" err="1">
                <a:solidFill>
                  <a:srgbClr val="0070C0"/>
                </a:solidFill>
                <a:latin typeface="Arial" panose="020B0604020202020204" pitchFamily="34" charset="0"/>
                <a:cs typeface="Arial" panose="020B0604020202020204" pitchFamily="34" charset="0"/>
              </a:rPr>
              <a:t>similarity</a:t>
            </a:r>
            <a:r>
              <a:rPr lang="cy-GB" b="1" dirty="0">
                <a:solidFill>
                  <a:srgbClr val="0070C0"/>
                </a:solidFill>
                <a:latin typeface="Arial" panose="020B0604020202020204" pitchFamily="34" charset="0"/>
                <a:cs typeface="Arial" panose="020B0604020202020204" pitchFamily="34" charset="0"/>
              </a:rPr>
              <a:t>.</a:t>
            </a:r>
            <a:endParaRPr lang="en-GB" dirty="0">
              <a:solidFill>
                <a:srgbClr val="0070C0"/>
              </a:solidFill>
              <a:latin typeface="Arial" panose="020B0604020202020204" pitchFamily="34" charset="0"/>
              <a:cs typeface="Arial" panose="020B0604020202020204" pitchFamily="34" charset="0"/>
            </a:endParaRPr>
          </a:p>
          <a:p>
            <a:endParaRPr lang="en-GB" b="1" dirty="0">
              <a:solidFill>
                <a:srgbClr val="0070C0"/>
              </a:solidFill>
              <a:cs typeface="Arial" panose="020B0604020202020204" pitchFamily="34" charset="0"/>
            </a:endParaRPr>
          </a:p>
          <a:p>
            <a:endParaRPr lang="en-GB" dirty="0"/>
          </a:p>
        </p:txBody>
      </p:sp>
    </p:spTree>
    <p:extLst>
      <p:ext uri="{BB962C8B-B14F-4D97-AF65-F5344CB8AC3E}">
        <p14:creationId xmlns:p14="http://schemas.microsoft.com/office/powerpoint/2010/main" val="19932413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cy-GB" sz="4000" dirty="0">
                <a:latin typeface="Arial" panose="020B0604020202020204" pitchFamily="34" charset="0"/>
                <a:cs typeface="Arial" panose="020B0604020202020204" pitchFamily="34" charset="0"/>
              </a:rPr>
              <a:t>Ymchwil</a:t>
            </a:r>
            <a:br>
              <a:rPr lang="cy-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Research</a:t>
            </a:r>
          </a:p>
        </p:txBody>
      </p:sp>
      <p:sp>
        <p:nvSpPr>
          <p:cNvPr id="3" name="Content Placeholder 2"/>
          <p:cNvSpPr>
            <a:spLocks noGrp="1"/>
          </p:cNvSpPr>
          <p:nvPr>
            <p:ph sz="half" idx="1"/>
          </p:nvPr>
        </p:nvSpPr>
        <p:spPr>
          <a:xfrm>
            <a:off x="135135" y="1318161"/>
            <a:ext cx="4379716" cy="4298867"/>
          </a:xfrm>
        </p:spPr>
        <p:txBody>
          <a:bodyPr>
            <a:normAutofit fontScale="92500" lnSpcReduction="10000"/>
          </a:bodyPr>
          <a:lstStyle/>
          <a:p>
            <a:pPr marL="0" indent="0">
              <a:buNone/>
            </a:pPr>
            <a:r>
              <a:rPr lang="en-GB" b="1" dirty="0">
                <a:latin typeface="Arial" panose="020B0604020202020204" pitchFamily="34" charset="0"/>
                <a:cs typeface="Arial" panose="020B0604020202020204" pitchFamily="34" charset="0"/>
              </a:rPr>
              <a:t>Dewiswch ADY o </a:t>
            </a:r>
            <a:r>
              <a:rPr lang="en-GB" b="1" dirty="0" err="1">
                <a:latin typeface="Arial" panose="020B0604020202020204" pitchFamily="34" charset="0"/>
                <a:cs typeface="Arial" panose="020B0604020202020204" pitchFamily="34" charset="0"/>
              </a:rPr>
              <a:t>ddiddordeb</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i</a:t>
            </a:r>
            <a:r>
              <a:rPr lang="en-GB" b="1" dirty="0">
                <a:latin typeface="Arial" panose="020B0604020202020204" pitchFamily="34" charset="0"/>
                <a:cs typeface="Arial" panose="020B0604020202020204" pitchFamily="34" charset="0"/>
              </a:rPr>
              <a:t> chi.</a:t>
            </a:r>
          </a:p>
          <a:p>
            <a:pPr marL="0" indent="0">
              <a:buNone/>
            </a:pP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Er </a:t>
            </a:r>
            <a:r>
              <a:rPr lang="en-GB" b="1" dirty="0" err="1">
                <a:latin typeface="Arial" panose="020B0604020202020204" pitchFamily="34" charset="0"/>
                <a:cs typeface="Arial" panose="020B0604020202020204" pitchFamily="34" charset="0"/>
              </a:rPr>
              <a:t>enghraifft</a:t>
            </a:r>
            <a:r>
              <a:rPr lang="en-GB" b="1" dirty="0">
                <a:latin typeface="Arial" panose="020B0604020202020204" pitchFamily="34" charset="0"/>
                <a:cs typeface="Arial" panose="020B0604020202020204" pitchFamily="34" charset="0"/>
              </a:rPr>
              <a:t>:</a:t>
            </a:r>
          </a:p>
          <a:p>
            <a:pPr marL="0" indent="0">
              <a:buNone/>
            </a:pPr>
            <a:endParaRPr lang="en-GB"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ADCG;</a:t>
            </a:r>
          </a:p>
          <a:p>
            <a:r>
              <a:rPr lang="en-GB" dirty="0" err="1">
                <a:latin typeface="Arial" panose="020B0604020202020204" pitchFamily="34" charset="0"/>
                <a:cs typeface="Arial" panose="020B0604020202020204" pitchFamily="34" charset="0"/>
              </a:rPr>
              <a:t>Awtistiaeth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Dyslecsia</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Mudandod</a:t>
            </a:r>
            <a:r>
              <a:rPr lang="en-GB" dirty="0">
                <a:latin typeface="Arial" panose="020B0604020202020204" pitchFamily="34" charset="0"/>
                <a:cs typeface="Arial" panose="020B0604020202020204" pitchFamily="34" charset="0"/>
              </a:rPr>
              <a:t>.</a:t>
            </a:r>
          </a:p>
          <a:p>
            <a:pPr marL="0" indent="0">
              <a:buNone/>
            </a:pPr>
            <a:endParaRPr lang="en-GB" dirty="0"/>
          </a:p>
        </p:txBody>
      </p:sp>
      <p:sp>
        <p:nvSpPr>
          <p:cNvPr id="4" name="Content Placeholder 3"/>
          <p:cNvSpPr>
            <a:spLocks noGrp="1"/>
          </p:cNvSpPr>
          <p:nvPr>
            <p:ph sz="half" idx="2"/>
          </p:nvPr>
        </p:nvSpPr>
        <p:spPr>
          <a:xfrm>
            <a:off x="4629148" y="1318161"/>
            <a:ext cx="4379717" cy="3879546"/>
          </a:xfrm>
        </p:spPr>
        <p:txBody>
          <a:bodyPr>
            <a:normAutofit fontScale="92500" lnSpcReduction="10000"/>
          </a:bodyPr>
          <a:lstStyle/>
          <a:p>
            <a:pPr marL="0" indent="0">
              <a:buNone/>
            </a:pPr>
            <a:r>
              <a:rPr lang="en-GB" b="1" dirty="0">
                <a:solidFill>
                  <a:srgbClr val="0070C0"/>
                </a:solidFill>
                <a:latin typeface="Arial" panose="020B0604020202020204" pitchFamily="34" charset="0"/>
                <a:cs typeface="Arial" panose="020B0604020202020204" pitchFamily="34" charset="0"/>
              </a:rPr>
              <a:t>Choose an ALN of interest to you.</a:t>
            </a:r>
          </a:p>
          <a:p>
            <a:pPr marL="0" indent="0">
              <a:buNone/>
            </a:pPr>
            <a:endParaRPr lang="en-GB" b="1" dirty="0">
              <a:solidFill>
                <a:srgbClr val="0070C0"/>
              </a:solidFill>
              <a:latin typeface="Arial" panose="020B0604020202020204" pitchFamily="34" charset="0"/>
              <a:cs typeface="Arial" panose="020B0604020202020204" pitchFamily="34" charset="0"/>
            </a:endParaRPr>
          </a:p>
          <a:p>
            <a:pPr marL="0" indent="0">
              <a:buNone/>
            </a:pPr>
            <a:r>
              <a:rPr lang="en-GB" b="1" dirty="0">
                <a:solidFill>
                  <a:srgbClr val="0070C0"/>
                </a:solidFill>
                <a:latin typeface="Arial" panose="020B0604020202020204" pitchFamily="34" charset="0"/>
                <a:cs typeface="Arial" panose="020B0604020202020204" pitchFamily="34" charset="0"/>
              </a:rPr>
              <a:t>For example:</a:t>
            </a:r>
          </a:p>
          <a:p>
            <a:pPr marL="0" indent="0">
              <a:buNone/>
            </a:pPr>
            <a:endParaRPr lang="en-GB" b="1"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ADHD;</a:t>
            </a:r>
          </a:p>
          <a:p>
            <a:r>
              <a:rPr lang="en-GB" dirty="0">
                <a:solidFill>
                  <a:srgbClr val="0070C0"/>
                </a:solidFill>
                <a:latin typeface="Arial" panose="020B0604020202020204" pitchFamily="34" charset="0"/>
                <a:cs typeface="Arial" panose="020B0604020202020204" pitchFamily="34" charset="0"/>
              </a:rPr>
              <a:t>Autism;</a:t>
            </a:r>
          </a:p>
          <a:p>
            <a:r>
              <a:rPr lang="en-GB" dirty="0">
                <a:solidFill>
                  <a:srgbClr val="0070C0"/>
                </a:solidFill>
                <a:latin typeface="Arial" panose="020B0604020202020204" pitchFamily="34" charset="0"/>
                <a:cs typeface="Arial" panose="020B0604020202020204" pitchFamily="34" charset="0"/>
              </a:rPr>
              <a:t>Dyslexia;</a:t>
            </a:r>
          </a:p>
          <a:p>
            <a:r>
              <a:rPr lang="en-GB" dirty="0">
                <a:solidFill>
                  <a:srgbClr val="0070C0"/>
                </a:solidFill>
                <a:latin typeface="Arial" panose="020B0604020202020204" pitchFamily="34" charset="0"/>
                <a:cs typeface="Arial" panose="020B0604020202020204" pitchFamily="34" charset="0"/>
              </a:rPr>
              <a:t>Mutism.</a:t>
            </a:r>
          </a:p>
        </p:txBody>
      </p:sp>
    </p:spTree>
    <p:extLst>
      <p:ext uri="{BB962C8B-B14F-4D97-AF65-F5344CB8AC3E}">
        <p14:creationId xmlns:p14="http://schemas.microsoft.com/office/powerpoint/2010/main" val="18569065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cy-GB" sz="4000" dirty="0">
                <a:latin typeface="Arial" panose="020B0604020202020204" pitchFamily="34" charset="0"/>
                <a:cs typeface="Arial" panose="020B0604020202020204" pitchFamily="34" charset="0"/>
              </a:rPr>
              <a:t>Ymchwil</a:t>
            </a:r>
            <a:br>
              <a:rPr lang="cy-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Research</a:t>
            </a:r>
          </a:p>
        </p:txBody>
      </p:sp>
      <p:sp>
        <p:nvSpPr>
          <p:cNvPr id="3" name="Content Placeholder 2"/>
          <p:cNvSpPr>
            <a:spLocks noGrp="1"/>
          </p:cNvSpPr>
          <p:nvPr>
            <p:ph sz="half" idx="1"/>
          </p:nvPr>
        </p:nvSpPr>
        <p:spPr>
          <a:xfrm>
            <a:off x="360355" y="1567543"/>
            <a:ext cx="4154495" cy="4049486"/>
          </a:xfrm>
        </p:spPr>
        <p:txBody>
          <a:bodyPr>
            <a:normAutofit/>
          </a:bodyPr>
          <a:lstStyle/>
          <a:p>
            <a:pPr marL="0" indent="0">
              <a:buNone/>
            </a:pPr>
            <a:r>
              <a:rPr lang="en-GB" b="1" dirty="0">
                <a:latin typeface="Arial" panose="020B0604020202020204" pitchFamily="34" charset="0"/>
                <a:cs typeface="Arial" panose="020B0604020202020204" pitchFamily="34" charset="0"/>
              </a:rPr>
              <a:t>Ymgymrwch </a:t>
            </a:r>
            <a:r>
              <a:rPr lang="en-GB" b="1" dirty="0" err="1">
                <a:latin typeface="Arial" panose="020B0604020202020204" pitchFamily="34" charset="0"/>
                <a:cs typeface="Arial" panose="020B0604020202020204" pitchFamily="34" charset="0"/>
              </a:rPr>
              <a:t>mewn</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ymchwil</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annibynnol</a:t>
            </a:r>
            <a:r>
              <a:rPr lang="en-GB" b="1"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Papurau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ymchwil</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Gwefannau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sefydliadau</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Rhaglenni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dogfen</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Llyfrau</a:t>
            </a:r>
            <a:r>
              <a:rPr lang="en-GB" dirty="0">
                <a:latin typeface="Arial" panose="020B0604020202020204" pitchFamily="34" charset="0"/>
                <a:cs typeface="Arial" panose="020B0604020202020204" pitchFamily="34" charset="0"/>
              </a:rPr>
              <a:t>/E-</a:t>
            </a:r>
            <a:r>
              <a:rPr lang="en-GB" dirty="0" err="1">
                <a:latin typeface="Arial" panose="020B0604020202020204" pitchFamily="34" charset="0"/>
                <a:cs typeface="Arial" panose="020B0604020202020204" pitchFamily="34" charset="0"/>
              </a:rPr>
              <a:t>lyfrau</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Adroddiadau</a:t>
            </a:r>
            <a:r>
              <a:rPr lang="en-GB" dirty="0">
                <a:latin typeface="Arial" panose="020B0604020202020204" pitchFamily="34" charset="0"/>
                <a:cs typeface="Arial" panose="020B0604020202020204" pitchFamily="34" charset="0"/>
              </a:rPr>
              <a:t>.</a:t>
            </a:r>
          </a:p>
          <a:p>
            <a:endParaRPr lang="en-GB" dirty="0"/>
          </a:p>
        </p:txBody>
      </p:sp>
      <p:sp>
        <p:nvSpPr>
          <p:cNvPr id="4" name="Content Placeholder 3"/>
          <p:cNvSpPr>
            <a:spLocks noGrp="1"/>
          </p:cNvSpPr>
          <p:nvPr>
            <p:ph sz="half" idx="2"/>
          </p:nvPr>
        </p:nvSpPr>
        <p:spPr>
          <a:xfrm>
            <a:off x="4629149" y="1567543"/>
            <a:ext cx="4379717" cy="3855795"/>
          </a:xfrm>
        </p:spPr>
        <p:txBody>
          <a:bodyPr>
            <a:normAutofit/>
          </a:bodyPr>
          <a:lstStyle/>
          <a:p>
            <a:pPr marL="0" indent="0">
              <a:buNone/>
            </a:pPr>
            <a:r>
              <a:rPr lang="en-GB" b="1" dirty="0">
                <a:solidFill>
                  <a:srgbClr val="0070C0"/>
                </a:solidFill>
                <a:latin typeface="Arial" panose="020B0604020202020204" pitchFamily="34" charset="0"/>
                <a:cs typeface="Arial" panose="020B0604020202020204" pitchFamily="34" charset="0"/>
              </a:rPr>
              <a:t>Undertake independent research:</a:t>
            </a:r>
          </a:p>
          <a:p>
            <a:r>
              <a:rPr lang="en-GB" dirty="0">
                <a:solidFill>
                  <a:srgbClr val="0070C0"/>
                </a:solidFill>
                <a:latin typeface="Arial" panose="020B0604020202020204" pitchFamily="34" charset="0"/>
                <a:cs typeface="Arial" panose="020B0604020202020204" pitchFamily="34" charset="0"/>
              </a:rPr>
              <a:t>Research papers;</a:t>
            </a:r>
          </a:p>
          <a:p>
            <a:r>
              <a:rPr lang="en-GB" dirty="0">
                <a:solidFill>
                  <a:srgbClr val="0070C0"/>
                </a:solidFill>
                <a:latin typeface="Arial" panose="020B0604020202020204" pitchFamily="34" charset="0"/>
                <a:cs typeface="Arial" panose="020B0604020202020204" pitchFamily="34" charset="0"/>
              </a:rPr>
              <a:t>Organisations’ websites;</a:t>
            </a:r>
          </a:p>
          <a:p>
            <a:r>
              <a:rPr lang="en-GB" dirty="0">
                <a:solidFill>
                  <a:srgbClr val="0070C0"/>
                </a:solidFill>
                <a:latin typeface="Arial" panose="020B0604020202020204" pitchFamily="34" charset="0"/>
                <a:cs typeface="Arial" panose="020B0604020202020204" pitchFamily="34" charset="0"/>
              </a:rPr>
              <a:t>Documentaries;</a:t>
            </a:r>
          </a:p>
          <a:p>
            <a:r>
              <a:rPr lang="en-GB" dirty="0">
                <a:solidFill>
                  <a:srgbClr val="0070C0"/>
                </a:solidFill>
                <a:latin typeface="Arial" panose="020B0604020202020204" pitchFamily="34" charset="0"/>
                <a:cs typeface="Arial" panose="020B0604020202020204" pitchFamily="34" charset="0"/>
              </a:rPr>
              <a:t>Books/E-books/Reports.</a:t>
            </a:r>
          </a:p>
        </p:txBody>
      </p:sp>
    </p:spTree>
    <p:extLst>
      <p:ext uri="{BB962C8B-B14F-4D97-AF65-F5344CB8AC3E}">
        <p14:creationId xmlns:p14="http://schemas.microsoft.com/office/powerpoint/2010/main" val="371598305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A7CC7-6315-4A6B-9745-AB7BDBD8F760}"/>
              </a:ext>
            </a:extLst>
          </p:cNvPr>
          <p:cNvSpPr>
            <a:spLocks noGrp="1"/>
          </p:cNvSpPr>
          <p:nvPr>
            <p:ph type="title"/>
          </p:nvPr>
        </p:nvSpPr>
        <p:spPr>
          <a:xfrm>
            <a:off x="628650" y="365127"/>
            <a:ext cx="7886700" cy="941160"/>
          </a:xfrm>
        </p:spPr>
        <p:txBody>
          <a:bodyPr>
            <a:noAutofit/>
          </a:bodyPr>
          <a:lstStyle/>
          <a:p>
            <a:pPr algn="ctr"/>
            <a:r>
              <a:rPr lang="en-GB" sz="4000" dirty="0" err="1">
                <a:latin typeface="Arial" panose="020B0604020202020204" pitchFamily="34" charset="0"/>
                <a:cs typeface="Arial" panose="020B0604020202020204" pitchFamily="34" charset="0"/>
              </a:rPr>
              <a:t>Ffocyswch</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ar</a:t>
            </a:r>
            <a:r>
              <a:rPr lang="en-GB" sz="4000" dirty="0">
                <a:latin typeface="Arial" panose="020B0604020202020204" pitchFamily="34" charset="0"/>
                <a:cs typeface="Arial" panose="020B0604020202020204" pitchFamily="34" charset="0"/>
              </a:rPr>
              <a:t>…</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Focus on…</a:t>
            </a:r>
          </a:p>
        </p:txBody>
      </p:sp>
      <p:sp>
        <p:nvSpPr>
          <p:cNvPr id="3" name="Content Placeholder 2">
            <a:extLst>
              <a:ext uri="{FF2B5EF4-FFF2-40B4-BE49-F238E27FC236}">
                <a16:creationId xmlns:a16="http://schemas.microsoft.com/office/drawing/2014/main" id="{5B6D569B-AB80-4933-A6E9-3709F0FC6061}"/>
              </a:ext>
            </a:extLst>
          </p:cNvPr>
          <p:cNvSpPr>
            <a:spLocks noGrp="1"/>
          </p:cNvSpPr>
          <p:nvPr>
            <p:ph sz="half" idx="1"/>
          </p:nvPr>
        </p:nvSpPr>
        <p:spPr>
          <a:xfrm>
            <a:off x="463138" y="1591293"/>
            <a:ext cx="4051712" cy="4750129"/>
          </a:xfrm>
        </p:spPr>
        <p:txBody>
          <a:bodyPr>
            <a:normAutofit/>
          </a:bodyPr>
          <a:lstStyle/>
          <a:p>
            <a:r>
              <a:rPr lang="cy-GB" dirty="0">
                <a:latin typeface="Arial" panose="020B0604020202020204" pitchFamily="34" charset="0"/>
                <a:cs typeface="Arial" panose="020B0604020202020204" pitchFamily="34" charset="0"/>
              </a:rPr>
              <a:t>Sut mae'r ADY a ddewiswyd yn cael ei nodi a'i </a:t>
            </a:r>
            <a:r>
              <a:rPr lang="cy-GB" dirty="0" err="1">
                <a:latin typeface="Arial" panose="020B0604020202020204" pitchFamily="34" charset="0"/>
                <a:cs typeface="Arial" panose="020B0604020202020204" pitchFamily="34" charset="0"/>
              </a:rPr>
              <a:t>ddiagnosio</a:t>
            </a:r>
            <a:r>
              <a:rPr lang="cy-GB" dirty="0">
                <a:latin typeface="Arial" panose="020B0604020202020204" pitchFamily="34" charset="0"/>
                <a:cs typeface="Arial" panose="020B0604020202020204" pitchFamily="34" charset="0"/>
              </a:rPr>
              <a:t>:</a:t>
            </a:r>
          </a:p>
          <a:p>
            <a:pPr>
              <a:buFontTx/>
              <a:buChar char="-"/>
            </a:pPr>
            <a:r>
              <a:rPr lang="cy-GB" dirty="0">
                <a:latin typeface="Arial" panose="020B0604020202020204" pitchFamily="34" charset="0"/>
                <a:cs typeface="Arial" panose="020B0604020202020204" pitchFamily="34" charset="0"/>
              </a:rPr>
              <a:t>Materion/heriau/</a:t>
            </a:r>
          </a:p>
          <a:p>
            <a:pPr marL="0" indent="0">
              <a:buNone/>
            </a:pPr>
            <a:r>
              <a:rPr lang="cy-GB" dirty="0">
                <a:latin typeface="Arial" panose="020B0604020202020204" pitchFamily="34" charset="0"/>
                <a:cs typeface="Arial" panose="020B0604020202020204" pitchFamily="34" charset="0"/>
              </a:rPr>
              <a:t>  buddion.</a:t>
            </a:r>
          </a:p>
          <a:p>
            <a:r>
              <a:rPr lang="cy-GB" dirty="0">
                <a:latin typeface="Arial" panose="020B0604020202020204" pitchFamily="34" charset="0"/>
                <a:cs typeface="Arial" panose="020B0604020202020204" pitchFamily="34" charset="0"/>
              </a:rPr>
              <a:t>Rhwystrau posib sy'n gysylltiedig â'r ADY dewiswyd:</a:t>
            </a:r>
          </a:p>
          <a:p>
            <a:pPr marL="0" indent="0">
              <a:buNone/>
            </a:pPr>
            <a:r>
              <a:rPr lang="cy-GB" dirty="0">
                <a:latin typeface="Arial" panose="020B0604020202020204" pitchFamily="34" charset="0"/>
                <a:cs typeface="Arial" panose="020B0604020202020204" pitchFamily="34" charset="0"/>
              </a:rPr>
              <a:t>- Effaith bosibl ar blant.</a:t>
            </a:r>
          </a:p>
        </p:txBody>
      </p:sp>
      <p:sp>
        <p:nvSpPr>
          <p:cNvPr id="4" name="Content Placeholder 3">
            <a:extLst>
              <a:ext uri="{FF2B5EF4-FFF2-40B4-BE49-F238E27FC236}">
                <a16:creationId xmlns:a16="http://schemas.microsoft.com/office/drawing/2014/main" id="{0D86518B-AAE3-4068-8147-27070F2EF806}"/>
              </a:ext>
            </a:extLst>
          </p:cNvPr>
          <p:cNvSpPr>
            <a:spLocks noGrp="1"/>
          </p:cNvSpPr>
          <p:nvPr>
            <p:ph sz="half" idx="2"/>
          </p:nvPr>
        </p:nvSpPr>
        <p:spPr>
          <a:xfrm>
            <a:off x="4629149" y="1591293"/>
            <a:ext cx="4217967" cy="4066332"/>
          </a:xfrm>
        </p:spPr>
        <p:txBody>
          <a:bodyPr>
            <a:normAutofit/>
          </a:bodyPr>
          <a:lstStyle/>
          <a:p>
            <a:r>
              <a:rPr lang="en-GB" dirty="0">
                <a:solidFill>
                  <a:srgbClr val="0070C0"/>
                </a:solidFill>
                <a:latin typeface="Arial" panose="020B0604020202020204" pitchFamily="34" charset="0"/>
                <a:cs typeface="Arial" panose="020B0604020202020204" pitchFamily="34" charset="0"/>
              </a:rPr>
              <a:t>How your chosen ALN is identified and diagnosed:</a:t>
            </a:r>
          </a:p>
          <a:p>
            <a:pPr>
              <a:buFontTx/>
              <a:buChar char="-"/>
            </a:pPr>
            <a:r>
              <a:rPr lang="en-GB" dirty="0">
                <a:solidFill>
                  <a:srgbClr val="0070C0"/>
                </a:solidFill>
                <a:latin typeface="Arial" panose="020B0604020202020204" pitchFamily="34" charset="0"/>
                <a:cs typeface="Arial" panose="020B0604020202020204" pitchFamily="34" charset="0"/>
              </a:rPr>
              <a:t>Issues/challenges/</a:t>
            </a:r>
          </a:p>
          <a:p>
            <a:pPr marL="0" indent="0">
              <a:buNone/>
            </a:pPr>
            <a:r>
              <a:rPr lang="en-GB" dirty="0">
                <a:solidFill>
                  <a:srgbClr val="0070C0"/>
                </a:solidFill>
                <a:latin typeface="Arial" panose="020B0604020202020204" pitchFamily="34" charset="0"/>
                <a:cs typeface="Arial" panose="020B0604020202020204" pitchFamily="34" charset="0"/>
              </a:rPr>
              <a:t>  benefits.</a:t>
            </a:r>
          </a:p>
          <a:p>
            <a:r>
              <a:rPr lang="en-GB" dirty="0">
                <a:solidFill>
                  <a:srgbClr val="0070C0"/>
                </a:solidFill>
                <a:latin typeface="Arial" panose="020B0604020202020204" pitchFamily="34" charset="0"/>
                <a:cs typeface="Arial" panose="020B0604020202020204" pitchFamily="34" charset="0"/>
              </a:rPr>
              <a:t>Potential barriers linked to your chosen ALN:</a:t>
            </a:r>
          </a:p>
          <a:p>
            <a:pPr>
              <a:buFontTx/>
              <a:buChar char="-"/>
            </a:pPr>
            <a:r>
              <a:rPr lang="en-GB" dirty="0">
                <a:solidFill>
                  <a:srgbClr val="0070C0"/>
                </a:solidFill>
                <a:latin typeface="Arial" panose="020B0604020202020204" pitchFamily="34" charset="0"/>
                <a:cs typeface="Arial" panose="020B0604020202020204" pitchFamily="34" charset="0"/>
              </a:rPr>
              <a:t>Possible impact on children.</a:t>
            </a:r>
          </a:p>
          <a:p>
            <a:pPr marL="0" indent="0">
              <a:buNone/>
            </a:pPr>
            <a:endParaRPr lang="en-GB" dirty="0"/>
          </a:p>
          <a:p>
            <a:endParaRPr lang="en-GB" dirty="0"/>
          </a:p>
        </p:txBody>
      </p:sp>
    </p:spTree>
    <p:extLst>
      <p:ext uri="{BB962C8B-B14F-4D97-AF65-F5344CB8AC3E}">
        <p14:creationId xmlns:p14="http://schemas.microsoft.com/office/powerpoint/2010/main" val="28745136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A7CC7-6315-4A6B-9745-AB7BDBD8F760}"/>
              </a:ext>
            </a:extLst>
          </p:cNvPr>
          <p:cNvSpPr>
            <a:spLocks noGrp="1"/>
          </p:cNvSpPr>
          <p:nvPr>
            <p:ph type="title"/>
          </p:nvPr>
        </p:nvSpPr>
        <p:spPr>
          <a:xfrm>
            <a:off x="628650" y="365127"/>
            <a:ext cx="7886700" cy="941160"/>
          </a:xfrm>
        </p:spPr>
        <p:txBody>
          <a:bodyPr>
            <a:noAutofit/>
          </a:bodyPr>
          <a:lstStyle/>
          <a:p>
            <a:pPr algn="ctr"/>
            <a:r>
              <a:rPr lang="en-GB" sz="4000" dirty="0" err="1">
                <a:latin typeface="Arial" panose="020B0604020202020204" pitchFamily="34" charset="0"/>
                <a:cs typeface="Arial" panose="020B0604020202020204" pitchFamily="34" charset="0"/>
              </a:rPr>
              <a:t>Ffocyswch</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ar</a:t>
            </a:r>
            <a:r>
              <a:rPr lang="en-GB" sz="4000" dirty="0">
                <a:latin typeface="Arial" panose="020B0604020202020204" pitchFamily="34" charset="0"/>
                <a:cs typeface="Arial" panose="020B0604020202020204" pitchFamily="34" charset="0"/>
              </a:rPr>
              <a:t>…</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Focus on…</a:t>
            </a:r>
          </a:p>
        </p:txBody>
      </p:sp>
      <p:sp>
        <p:nvSpPr>
          <p:cNvPr id="3" name="Content Placeholder 2">
            <a:extLst>
              <a:ext uri="{FF2B5EF4-FFF2-40B4-BE49-F238E27FC236}">
                <a16:creationId xmlns:a16="http://schemas.microsoft.com/office/drawing/2014/main" id="{5B6D569B-AB80-4933-A6E9-3709F0FC6061}"/>
              </a:ext>
            </a:extLst>
          </p:cNvPr>
          <p:cNvSpPr>
            <a:spLocks noGrp="1"/>
          </p:cNvSpPr>
          <p:nvPr>
            <p:ph sz="half" idx="1"/>
          </p:nvPr>
        </p:nvSpPr>
        <p:spPr>
          <a:xfrm>
            <a:off x="463138" y="1698171"/>
            <a:ext cx="4051712" cy="4643252"/>
          </a:xfrm>
        </p:spPr>
        <p:txBody>
          <a:bodyPr>
            <a:normAutofit/>
          </a:bodyPr>
          <a:lstStyle/>
          <a:p>
            <a:r>
              <a:rPr lang="cy-GB" dirty="0">
                <a:latin typeface="Arial" panose="020B0604020202020204" pitchFamily="34" charset="0"/>
                <a:cs typeface="Arial" panose="020B0604020202020204" pitchFamily="34" charset="0"/>
              </a:rPr>
              <a:t>Un enghraifft o strategaeth a ddefnyddir i gefnogi'r ADY dewiswyd:</a:t>
            </a:r>
          </a:p>
          <a:p>
            <a:pPr>
              <a:buFontTx/>
              <a:buChar char="-"/>
            </a:pPr>
            <a:r>
              <a:rPr lang="cy-GB" dirty="0">
                <a:latin typeface="Arial" panose="020B0604020202020204" pitchFamily="34" charset="0"/>
                <a:cs typeface="Arial" panose="020B0604020202020204" pitchFamily="34" charset="0"/>
              </a:rPr>
              <a:t>Materion/ heriau/     </a:t>
            </a:r>
          </a:p>
          <a:p>
            <a:pPr marL="0" indent="0">
              <a:buNone/>
            </a:pPr>
            <a:r>
              <a:rPr lang="cy-GB" dirty="0">
                <a:latin typeface="Arial" panose="020B0604020202020204" pitchFamily="34" charset="0"/>
                <a:cs typeface="Arial" panose="020B0604020202020204" pitchFamily="34" charset="0"/>
              </a:rPr>
              <a:t>  buddion.</a:t>
            </a:r>
          </a:p>
        </p:txBody>
      </p:sp>
      <p:sp>
        <p:nvSpPr>
          <p:cNvPr id="4" name="Content Placeholder 3">
            <a:extLst>
              <a:ext uri="{FF2B5EF4-FFF2-40B4-BE49-F238E27FC236}">
                <a16:creationId xmlns:a16="http://schemas.microsoft.com/office/drawing/2014/main" id="{0D86518B-AAE3-4068-8147-27070F2EF806}"/>
              </a:ext>
            </a:extLst>
          </p:cNvPr>
          <p:cNvSpPr>
            <a:spLocks noGrp="1"/>
          </p:cNvSpPr>
          <p:nvPr>
            <p:ph sz="half" idx="2"/>
          </p:nvPr>
        </p:nvSpPr>
        <p:spPr>
          <a:xfrm>
            <a:off x="4629149" y="1698171"/>
            <a:ext cx="4217967" cy="3959454"/>
          </a:xfrm>
        </p:spPr>
        <p:txBody>
          <a:bodyPr>
            <a:normAutofit/>
          </a:bodyPr>
          <a:lstStyle/>
          <a:p>
            <a:r>
              <a:rPr lang="en-GB" dirty="0">
                <a:solidFill>
                  <a:srgbClr val="0070C0"/>
                </a:solidFill>
                <a:latin typeface="Arial" panose="020B0604020202020204" pitchFamily="34" charset="0"/>
                <a:cs typeface="Arial" panose="020B0604020202020204" pitchFamily="34" charset="0"/>
              </a:rPr>
              <a:t>One example of a strategy used to support your chosen ALN:</a:t>
            </a:r>
          </a:p>
          <a:p>
            <a:pPr>
              <a:buFontTx/>
              <a:buChar char="-"/>
            </a:pPr>
            <a:r>
              <a:rPr lang="en-GB" dirty="0">
                <a:solidFill>
                  <a:srgbClr val="0070C0"/>
                </a:solidFill>
                <a:latin typeface="Arial" panose="020B0604020202020204" pitchFamily="34" charset="0"/>
                <a:cs typeface="Arial" panose="020B0604020202020204" pitchFamily="34" charset="0"/>
              </a:rPr>
              <a:t>Issues/challenges/</a:t>
            </a:r>
          </a:p>
          <a:p>
            <a:pPr marL="0" indent="0">
              <a:buNone/>
            </a:pPr>
            <a:r>
              <a:rPr lang="en-GB" dirty="0">
                <a:solidFill>
                  <a:srgbClr val="0070C0"/>
                </a:solidFill>
                <a:latin typeface="Arial" panose="020B0604020202020204" pitchFamily="34" charset="0"/>
                <a:cs typeface="Arial" panose="020B0604020202020204" pitchFamily="34" charset="0"/>
              </a:rPr>
              <a:t>  benefits.</a:t>
            </a:r>
          </a:p>
          <a:p>
            <a:endParaRPr lang="en-GB" dirty="0"/>
          </a:p>
          <a:p>
            <a:endParaRPr lang="en-GB" dirty="0"/>
          </a:p>
        </p:txBody>
      </p:sp>
    </p:spTree>
    <p:extLst>
      <p:ext uri="{BB962C8B-B14F-4D97-AF65-F5344CB8AC3E}">
        <p14:creationId xmlns:p14="http://schemas.microsoft.com/office/powerpoint/2010/main" val="58859721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759731"/>
          </a:xfrm>
        </p:spPr>
        <p:txBody>
          <a:bodyPr>
            <a:noAutofit/>
          </a:bodyPr>
          <a:lstStyle/>
          <a:p>
            <a:pPr algn="ctr"/>
            <a:br>
              <a:rPr lang="cy-GB" sz="4000" dirty="0">
                <a:latin typeface="Arial" panose="020B0604020202020204" pitchFamily="34" charset="0"/>
                <a:cs typeface="Arial" panose="020B0604020202020204" pitchFamily="34" charset="0"/>
              </a:rPr>
            </a:br>
            <a:r>
              <a:rPr lang="cy-GB" sz="4000" dirty="0">
                <a:latin typeface="Arial" panose="020B0604020202020204" pitchFamily="34" charset="0"/>
                <a:cs typeface="Arial" panose="020B0604020202020204" pitchFamily="34" charset="0"/>
              </a:rPr>
              <a:t>Poster</a:t>
            </a:r>
            <a:br>
              <a:rPr lang="cy-GB" sz="4000" dirty="0">
                <a:latin typeface="Arial" panose="020B0604020202020204" pitchFamily="34" charset="0"/>
                <a:cs typeface="Arial" panose="020B0604020202020204" pitchFamily="34" charset="0"/>
              </a:rPr>
            </a:br>
            <a:endParaRPr lang="en-GB" sz="4000" dirty="0">
              <a:solidFill>
                <a:srgbClr val="0070C0"/>
              </a:solidFill>
              <a:latin typeface="Arial" panose="020B0604020202020204" pitchFamily="34" charset="0"/>
              <a:cs typeface="Arial" panose="020B0604020202020204" pitchFamily="34" charset="0"/>
            </a:endParaRPr>
          </a:p>
        </p:txBody>
      </p:sp>
      <p:pic>
        <p:nvPicPr>
          <p:cNvPr id="8" name="Content Placeholder 7" descr="Text&#10;&#10;Description automatically generated">
            <a:extLst>
              <a:ext uri="{FF2B5EF4-FFF2-40B4-BE49-F238E27FC236}">
                <a16:creationId xmlns:a16="http://schemas.microsoft.com/office/drawing/2014/main" id="{9307208C-E487-46A7-B32B-0A463C32862D}"/>
              </a:ext>
            </a:extLst>
          </p:cNvPr>
          <p:cNvPicPr>
            <a:picLocks noGrp="1" noChangeAspect="1"/>
          </p:cNvPicPr>
          <p:nvPr>
            <p:ph sz="half" idx="1"/>
          </p:nvPr>
        </p:nvPicPr>
        <p:blipFill>
          <a:blip r:embed="rId3"/>
          <a:stretch>
            <a:fillRect/>
          </a:stretch>
        </p:blipFill>
        <p:spPr>
          <a:xfrm>
            <a:off x="304800" y="1531916"/>
            <a:ext cx="4210050" cy="3765797"/>
          </a:xfrm>
        </p:spPr>
      </p:pic>
      <p:pic>
        <p:nvPicPr>
          <p:cNvPr id="10" name="Content Placeholder 9" descr="A picture containing text&#10;&#10;Description automatically generated">
            <a:extLst>
              <a:ext uri="{FF2B5EF4-FFF2-40B4-BE49-F238E27FC236}">
                <a16:creationId xmlns:a16="http://schemas.microsoft.com/office/drawing/2014/main" id="{2FF36026-6DFD-4FF2-870C-C312717FB3BB}"/>
              </a:ext>
            </a:extLst>
          </p:cNvPr>
          <p:cNvPicPr>
            <a:picLocks noGrp="1" noChangeAspect="1"/>
          </p:cNvPicPr>
          <p:nvPr>
            <p:ph sz="half" idx="2"/>
          </p:nvPr>
        </p:nvPicPr>
        <p:blipFill>
          <a:blip r:embed="rId4"/>
          <a:stretch>
            <a:fillRect/>
          </a:stretch>
        </p:blipFill>
        <p:spPr>
          <a:xfrm>
            <a:off x="4629149" y="1389413"/>
            <a:ext cx="4340679" cy="3995387"/>
          </a:xfrm>
        </p:spPr>
      </p:pic>
    </p:spTree>
    <p:extLst>
      <p:ext uri="{BB962C8B-B14F-4D97-AF65-F5344CB8AC3E}">
        <p14:creationId xmlns:p14="http://schemas.microsoft.com/office/powerpoint/2010/main" val="24861564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FAF0C-9430-41F9-80FF-52602A97E821}"/>
              </a:ext>
            </a:extLst>
          </p:cNvPr>
          <p:cNvSpPr>
            <a:spLocks noGrp="1"/>
          </p:cNvSpPr>
          <p:nvPr>
            <p:ph type="title"/>
          </p:nvPr>
        </p:nvSpPr>
        <p:spPr>
          <a:xfrm>
            <a:off x="628650" y="365127"/>
            <a:ext cx="7886700" cy="656152"/>
          </a:xfrm>
        </p:spPr>
        <p:txBody>
          <a:bodyPr>
            <a:noAutofit/>
          </a:bodyPr>
          <a:lstStyle/>
          <a:p>
            <a:pPr algn="ctr"/>
            <a:r>
              <a:rPr lang="en-GB" sz="4000" dirty="0" err="1">
                <a:latin typeface="Arial" panose="020B0604020202020204" pitchFamily="34" charset="0"/>
                <a:cs typeface="Arial" panose="020B0604020202020204" pitchFamily="34" charset="0"/>
              </a:rPr>
              <a:t>Gweminar</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Webinar</a:t>
            </a:r>
          </a:p>
        </p:txBody>
      </p:sp>
      <p:sp>
        <p:nvSpPr>
          <p:cNvPr id="3" name="Content Placeholder 2">
            <a:extLst>
              <a:ext uri="{FF2B5EF4-FFF2-40B4-BE49-F238E27FC236}">
                <a16:creationId xmlns:a16="http://schemas.microsoft.com/office/drawing/2014/main" id="{9241275F-B647-4D11-A81A-6E55DA74E386}"/>
              </a:ext>
            </a:extLst>
          </p:cNvPr>
          <p:cNvSpPr>
            <a:spLocks noGrp="1"/>
          </p:cNvSpPr>
          <p:nvPr>
            <p:ph sz="half" idx="1"/>
          </p:nvPr>
        </p:nvSpPr>
        <p:spPr>
          <a:xfrm>
            <a:off x="273132" y="1223158"/>
            <a:ext cx="4356018" cy="4941929"/>
          </a:xfrm>
        </p:spPr>
        <p:txBody>
          <a:bodyPr>
            <a:normAutofit/>
          </a:bodyPr>
          <a:lstStyle/>
          <a:p>
            <a:r>
              <a:rPr lang="cy-GB" dirty="0">
                <a:latin typeface="Arial" panose="020B0604020202020204" pitchFamily="34" charset="0"/>
                <a:cs typeface="Arial" panose="020B0604020202020204" pitchFamily="34" charset="0"/>
              </a:rPr>
              <a:t>Ar ôl i chi ddewis amser (amserlen ar </a:t>
            </a:r>
            <a:r>
              <a:rPr lang="cy-GB" i="1" dirty="0" err="1">
                <a:latin typeface="Arial" panose="020B0604020202020204" pitchFamily="34" charset="0"/>
                <a:cs typeface="Arial" panose="020B0604020202020204" pitchFamily="34" charset="0"/>
              </a:rPr>
              <a:t>Teams</a:t>
            </a:r>
            <a:r>
              <a:rPr lang="cy-GB" i="1" dirty="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bydd eich marciwr yn cysylltu gyda chi trwy e-bost i gadarnhau'r dyddiad a'r amser.</a:t>
            </a:r>
          </a:p>
          <a:p>
            <a:r>
              <a:rPr lang="cy-GB" b="1" dirty="0">
                <a:latin typeface="Arial" panose="020B0604020202020204" pitchFamily="34" charset="0"/>
                <a:cs typeface="Arial" panose="020B0604020202020204" pitchFamily="34" charset="0"/>
              </a:rPr>
              <a:t>Cyfrifoldeb y grŵp yw creu cyswllt </a:t>
            </a:r>
            <a:r>
              <a:rPr lang="cy-GB" b="1" i="1" dirty="0" err="1">
                <a:latin typeface="Arial" panose="020B0604020202020204" pitchFamily="34" charset="0"/>
                <a:cs typeface="Arial" panose="020B0604020202020204" pitchFamily="34" charset="0"/>
              </a:rPr>
              <a:t>Teams</a:t>
            </a:r>
            <a:r>
              <a:rPr lang="cy-GB" b="1" dirty="0">
                <a:latin typeface="Arial" panose="020B0604020202020204" pitchFamily="34" charset="0"/>
                <a:cs typeface="Arial" panose="020B0604020202020204" pitchFamily="34" charset="0"/>
              </a:rPr>
              <a:t> ar gyfer pob aelod o'r grŵp A’R marciwr.</a:t>
            </a:r>
          </a:p>
        </p:txBody>
      </p:sp>
      <p:sp>
        <p:nvSpPr>
          <p:cNvPr id="4" name="Content Placeholder 3">
            <a:extLst>
              <a:ext uri="{FF2B5EF4-FFF2-40B4-BE49-F238E27FC236}">
                <a16:creationId xmlns:a16="http://schemas.microsoft.com/office/drawing/2014/main" id="{822B9EB0-A61D-4967-842B-649C67DA0D9D}"/>
              </a:ext>
            </a:extLst>
          </p:cNvPr>
          <p:cNvSpPr>
            <a:spLocks noGrp="1"/>
          </p:cNvSpPr>
          <p:nvPr>
            <p:ph sz="half" idx="2"/>
          </p:nvPr>
        </p:nvSpPr>
        <p:spPr>
          <a:xfrm>
            <a:off x="4629150" y="1223159"/>
            <a:ext cx="4336720" cy="4595750"/>
          </a:xfrm>
        </p:spPr>
        <p:txBody>
          <a:bodyPr>
            <a:normAutofit/>
          </a:bodyPr>
          <a:lstStyle/>
          <a:p>
            <a:r>
              <a:rPr lang="en-GB" dirty="0">
                <a:solidFill>
                  <a:srgbClr val="0070C0"/>
                </a:solidFill>
                <a:latin typeface="Arial" panose="020B0604020202020204" pitchFamily="34" charset="0"/>
                <a:cs typeface="Arial" panose="020B0604020202020204" pitchFamily="34" charset="0"/>
              </a:rPr>
              <a:t>Once you have booked a slot (timetable on Teams), your marker will contact you via email to confirm date and time.</a:t>
            </a:r>
          </a:p>
          <a:p>
            <a:r>
              <a:rPr lang="en-GB" b="1" dirty="0">
                <a:solidFill>
                  <a:srgbClr val="0070C0"/>
                </a:solidFill>
                <a:latin typeface="Arial" panose="020B0604020202020204" pitchFamily="34" charset="0"/>
                <a:cs typeface="Arial" panose="020B0604020202020204" pitchFamily="34" charset="0"/>
              </a:rPr>
              <a:t>It is the group’s responsibility to create a Teams link for each group member AND the marker.</a:t>
            </a:r>
          </a:p>
          <a:p>
            <a:endParaRPr lang="en-GB" dirty="0"/>
          </a:p>
        </p:txBody>
      </p:sp>
    </p:spTree>
    <p:extLst>
      <p:ext uri="{BB962C8B-B14F-4D97-AF65-F5344CB8AC3E}">
        <p14:creationId xmlns:p14="http://schemas.microsoft.com/office/powerpoint/2010/main" val="31625785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FAF0C-9430-41F9-80FF-52602A97E821}"/>
              </a:ext>
            </a:extLst>
          </p:cNvPr>
          <p:cNvSpPr>
            <a:spLocks noGrp="1"/>
          </p:cNvSpPr>
          <p:nvPr>
            <p:ph type="title"/>
          </p:nvPr>
        </p:nvSpPr>
        <p:spPr>
          <a:xfrm>
            <a:off x="628650" y="365127"/>
            <a:ext cx="7886700" cy="656152"/>
          </a:xfrm>
        </p:spPr>
        <p:txBody>
          <a:bodyPr>
            <a:noAutofit/>
          </a:bodyPr>
          <a:lstStyle/>
          <a:p>
            <a:pPr algn="ctr"/>
            <a:r>
              <a:rPr lang="en-GB" sz="4000" dirty="0" err="1">
                <a:latin typeface="Arial" panose="020B0604020202020204" pitchFamily="34" charset="0"/>
                <a:cs typeface="Arial" panose="020B0604020202020204" pitchFamily="34" charset="0"/>
              </a:rPr>
              <a:t>Gweminar</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Webinar</a:t>
            </a:r>
          </a:p>
        </p:txBody>
      </p:sp>
      <p:sp>
        <p:nvSpPr>
          <p:cNvPr id="3" name="Content Placeholder 2">
            <a:extLst>
              <a:ext uri="{FF2B5EF4-FFF2-40B4-BE49-F238E27FC236}">
                <a16:creationId xmlns:a16="http://schemas.microsoft.com/office/drawing/2014/main" id="{9241275F-B647-4D11-A81A-6E55DA74E386}"/>
              </a:ext>
            </a:extLst>
          </p:cNvPr>
          <p:cNvSpPr>
            <a:spLocks noGrp="1"/>
          </p:cNvSpPr>
          <p:nvPr>
            <p:ph sz="half" idx="1"/>
          </p:nvPr>
        </p:nvSpPr>
        <p:spPr>
          <a:xfrm>
            <a:off x="0" y="1223158"/>
            <a:ext cx="4629150" cy="4941929"/>
          </a:xfrm>
        </p:spPr>
        <p:txBody>
          <a:bodyPr>
            <a:normAutofit/>
          </a:bodyPr>
          <a:lstStyle/>
          <a:p>
            <a:r>
              <a:rPr lang="cy-GB" dirty="0">
                <a:latin typeface="Arial" panose="020B0604020202020204" pitchFamily="34" charset="0"/>
                <a:cs typeface="Arial" panose="020B0604020202020204" pitchFamily="34" charset="0"/>
              </a:rPr>
              <a:t>Dylid </a:t>
            </a:r>
            <a:r>
              <a:rPr lang="cy-GB" dirty="0" err="1">
                <a:latin typeface="Arial" panose="020B0604020202020204" pitchFamily="34" charset="0"/>
                <a:cs typeface="Arial" panose="020B0604020202020204" pitchFamily="34" charset="0"/>
              </a:rPr>
              <a:t>lanlwytho</a:t>
            </a:r>
            <a:r>
              <a:rPr lang="cy-GB" dirty="0">
                <a:latin typeface="Arial" panose="020B0604020202020204" pitchFamily="34" charset="0"/>
                <a:cs typeface="Arial" panose="020B0604020202020204" pitchFamily="34" charset="0"/>
              </a:rPr>
              <a:t> pob poster ar </a:t>
            </a:r>
            <a:r>
              <a:rPr lang="cy-GB" dirty="0" err="1">
                <a:latin typeface="Arial" panose="020B0604020202020204" pitchFamily="34" charset="0"/>
                <a:cs typeface="Arial" panose="020B0604020202020204" pitchFamily="34" charset="0"/>
              </a:rPr>
              <a:t>Turnitin</a:t>
            </a:r>
            <a:r>
              <a:rPr lang="cy-GB" dirty="0">
                <a:latin typeface="Arial" panose="020B0604020202020204" pitchFamily="34" charset="0"/>
                <a:cs typeface="Arial" panose="020B0604020202020204" pitchFamily="34" charset="0"/>
              </a:rPr>
              <a:t> </a:t>
            </a:r>
            <a:r>
              <a:rPr lang="cy-GB" b="1" dirty="0">
                <a:latin typeface="Arial" panose="020B0604020202020204" pitchFamily="34" charset="0"/>
                <a:cs typeface="Arial" panose="020B0604020202020204" pitchFamily="34" charset="0"/>
              </a:rPr>
              <a:t>CYN</a:t>
            </a:r>
            <a:r>
              <a:rPr lang="cy-GB" dirty="0">
                <a:latin typeface="Arial" panose="020B0604020202020204" pitchFamily="34" charset="0"/>
                <a:cs typeface="Arial" panose="020B0604020202020204" pitchFamily="34" charset="0"/>
              </a:rPr>
              <a:t> y </a:t>
            </a:r>
            <a:r>
              <a:rPr lang="cy-GB" dirty="0" err="1">
                <a:latin typeface="Arial" panose="020B0604020202020204" pitchFamily="34" charset="0"/>
                <a:cs typeface="Arial" panose="020B0604020202020204" pitchFamily="34" charset="0"/>
              </a:rPr>
              <a:t>weminar</a:t>
            </a:r>
            <a:r>
              <a:rPr lang="cy-GB" dirty="0">
                <a:latin typeface="Arial" panose="020B0604020202020204" pitchFamily="34" charset="0"/>
                <a:cs typeface="Arial" panose="020B0604020202020204" pitchFamily="34" charset="0"/>
              </a:rPr>
              <a:t>.</a:t>
            </a:r>
          </a:p>
          <a:p>
            <a:r>
              <a:rPr lang="cy-GB" b="1" dirty="0">
                <a:latin typeface="Arial" panose="020B0604020202020204" pitchFamily="34" charset="0"/>
                <a:cs typeface="Arial" panose="020B0604020202020204" pitchFamily="34" charset="0"/>
              </a:rPr>
              <a:t>CYN</a:t>
            </a:r>
            <a:r>
              <a:rPr lang="cy-GB" dirty="0">
                <a:latin typeface="Arial" panose="020B0604020202020204" pitchFamily="34" charset="0"/>
                <a:cs typeface="Arial" panose="020B0604020202020204" pitchFamily="34" charset="0"/>
              </a:rPr>
              <a:t> eich amser a neilltuwyd, sicrhewch fod pob aelod o'r grŵp yn bresennol ac yn gallu rhannu eu sgriniau (i rannu eu posteri) - efallai yr hoffech ymarfer hyn cyn eich </a:t>
            </a:r>
            <a:r>
              <a:rPr lang="cy-GB" dirty="0" err="1">
                <a:latin typeface="Arial" panose="020B0604020202020204" pitchFamily="34" charset="0"/>
                <a:cs typeface="Arial" panose="020B0604020202020204" pitchFamily="34" charset="0"/>
              </a:rPr>
              <a:t>gweminar</a:t>
            </a:r>
            <a:r>
              <a:rPr lang="cy-GB" dirty="0">
                <a:latin typeface="Arial" panose="020B0604020202020204" pitchFamily="34" charset="0"/>
                <a:cs typeface="Arial" panose="020B0604020202020204" pitchFamily="34" charset="0"/>
              </a:rPr>
              <a:t> go iawn!!</a:t>
            </a:r>
          </a:p>
        </p:txBody>
      </p:sp>
      <p:sp>
        <p:nvSpPr>
          <p:cNvPr id="4" name="Content Placeholder 3">
            <a:extLst>
              <a:ext uri="{FF2B5EF4-FFF2-40B4-BE49-F238E27FC236}">
                <a16:creationId xmlns:a16="http://schemas.microsoft.com/office/drawing/2014/main" id="{822B9EB0-A61D-4967-842B-649C67DA0D9D}"/>
              </a:ext>
            </a:extLst>
          </p:cNvPr>
          <p:cNvSpPr>
            <a:spLocks noGrp="1"/>
          </p:cNvSpPr>
          <p:nvPr>
            <p:ph sz="half" idx="2"/>
          </p:nvPr>
        </p:nvSpPr>
        <p:spPr>
          <a:xfrm>
            <a:off x="4629150" y="1223159"/>
            <a:ext cx="4336720" cy="4595750"/>
          </a:xfrm>
        </p:spPr>
        <p:txBody>
          <a:bodyPr>
            <a:normAutofit/>
          </a:bodyPr>
          <a:lstStyle/>
          <a:p>
            <a:r>
              <a:rPr lang="en-GB" dirty="0">
                <a:solidFill>
                  <a:srgbClr val="0070C0"/>
                </a:solidFill>
                <a:latin typeface="Arial" panose="020B0604020202020204" pitchFamily="34" charset="0"/>
                <a:cs typeface="Arial" panose="020B0604020202020204" pitchFamily="34" charset="0"/>
              </a:rPr>
              <a:t>Each poster should be uploaded onto Turnitin </a:t>
            </a:r>
            <a:r>
              <a:rPr lang="en-GB" b="1" dirty="0">
                <a:solidFill>
                  <a:srgbClr val="0070C0"/>
                </a:solidFill>
                <a:latin typeface="Arial" panose="020B0604020202020204" pitchFamily="34" charset="0"/>
                <a:cs typeface="Arial" panose="020B0604020202020204" pitchFamily="34" charset="0"/>
              </a:rPr>
              <a:t>BEFORE</a:t>
            </a:r>
            <a:r>
              <a:rPr lang="en-GB" dirty="0">
                <a:solidFill>
                  <a:srgbClr val="0070C0"/>
                </a:solidFill>
                <a:latin typeface="Arial" panose="020B0604020202020204" pitchFamily="34" charset="0"/>
                <a:cs typeface="Arial" panose="020B0604020202020204" pitchFamily="34" charset="0"/>
              </a:rPr>
              <a:t> the webinar.</a:t>
            </a:r>
          </a:p>
          <a:p>
            <a:r>
              <a:rPr lang="en-GB" b="1" dirty="0">
                <a:solidFill>
                  <a:srgbClr val="0070C0"/>
                </a:solidFill>
                <a:latin typeface="Arial" panose="020B0604020202020204" pitchFamily="34" charset="0"/>
                <a:cs typeface="Arial" panose="020B0604020202020204" pitchFamily="34" charset="0"/>
              </a:rPr>
              <a:t>BEFORE</a:t>
            </a:r>
            <a:r>
              <a:rPr lang="en-GB" dirty="0">
                <a:solidFill>
                  <a:srgbClr val="0070C0"/>
                </a:solidFill>
                <a:latin typeface="Arial" panose="020B0604020202020204" pitchFamily="34" charset="0"/>
                <a:cs typeface="Arial" panose="020B0604020202020204" pitchFamily="34" charset="0"/>
              </a:rPr>
              <a:t> your allocated time, ensure each group member is present and can share their screens (to share their posters) – you may want to practice this before your actual webinar!!</a:t>
            </a:r>
          </a:p>
          <a:p>
            <a:endParaRPr lang="en-GB" dirty="0"/>
          </a:p>
        </p:txBody>
      </p:sp>
    </p:spTree>
    <p:extLst>
      <p:ext uri="{BB962C8B-B14F-4D97-AF65-F5344CB8AC3E}">
        <p14:creationId xmlns:p14="http://schemas.microsoft.com/office/powerpoint/2010/main" val="26305056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FAF0C-9430-41F9-80FF-52602A97E821}"/>
              </a:ext>
            </a:extLst>
          </p:cNvPr>
          <p:cNvSpPr>
            <a:spLocks noGrp="1"/>
          </p:cNvSpPr>
          <p:nvPr>
            <p:ph type="title"/>
          </p:nvPr>
        </p:nvSpPr>
        <p:spPr>
          <a:xfrm>
            <a:off x="628650" y="365127"/>
            <a:ext cx="7886700" cy="656152"/>
          </a:xfrm>
        </p:spPr>
        <p:txBody>
          <a:bodyPr>
            <a:noAutofit/>
          </a:bodyPr>
          <a:lstStyle/>
          <a:p>
            <a:pPr algn="ctr"/>
            <a:r>
              <a:rPr lang="en-GB" sz="4000" dirty="0" err="1">
                <a:latin typeface="Arial" panose="020B0604020202020204" pitchFamily="34" charset="0"/>
                <a:cs typeface="Arial" panose="020B0604020202020204" pitchFamily="34" charset="0"/>
              </a:rPr>
              <a:t>Gweminar</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Webinar</a:t>
            </a:r>
          </a:p>
        </p:txBody>
      </p:sp>
      <p:sp>
        <p:nvSpPr>
          <p:cNvPr id="3" name="Content Placeholder 2">
            <a:extLst>
              <a:ext uri="{FF2B5EF4-FFF2-40B4-BE49-F238E27FC236}">
                <a16:creationId xmlns:a16="http://schemas.microsoft.com/office/drawing/2014/main" id="{9241275F-B647-4D11-A81A-6E55DA74E386}"/>
              </a:ext>
            </a:extLst>
          </p:cNvPr>
          <p:cNvSpPr>
            <a:spLocks noGrp="1"/>
          </p:cNvSpPr>
          <p:nvPr>
            <p:ph sz="half" idx="1"/>
          </p:nvPr>
        </p:nvSpPr>
        <p:spPr>
          <a:xfrm>
            <a:off x="187779" y="1223159"/>
            <a:ext cx="4384221" cy="4524498"/>
          </a:xfrm>
        </p:spPr>
        <p:txBody>
          <a:bodyPr>
            <a:normAutofit fontScale="92500" lnSpcReduction="20000"/>
          </a:bodyPr>
          <a:lstStyle/>
          <a:p>
            <a:r>
              <a:rPr lang="cy-GB" dirty="0">
                <a:latin typeface="Arial" panose="020B0604020202020204" pitchFamily="34" charset="0"/>
                <a:cs typeface="Arial" panose="020B0604020202020204" pitchFamily="34" charset="0"/>
              </a:rPr>
              <a:t>Bydd y marciwr yn ymuno gyda'ch </a:t>
            </a:r>
            <a:r>
              <a:rPr lang="cy-GB" dirty="0" err="1">
                <a:latin typeface="Arial" panose="020B0604020202020204" pitchFamily="34" charset="0"/>
                <a:cs typeface="Arial" panose="020B0604020202020204" pitchFamily="34" charset="0"/>
              </a:rPr>
              <a:t>gweminar</a:t>
            </a:r>
            <a:r>
              <a:rPr lang="cy-GB" dirty="0">
                <a:latin typeface="Arial" panose="020B0604020202020204" pitchFamily="34" charset="0"/>
                <a:cs typeface="Arial" panose="020B0604020202020204" pitchFamily="34" charset="0"/>
              </a:rPr>
              <a:t> cyn gynted ag y </a:t>
            </a:r>
            <a:r>
              <a:rPr lang="cy-GB" dirty="0" err="1">
                <a:latin typeface="Arial" panose="020B0604020202020204" pitchFamily="34" charset="0"/>
                <a:cs typeface="Arial" panose="020B0604020202020204" pitchFamily="34" charset="0"/>
              </a:rPr>
              <a:t>gallant</a:t>
            </a:r>
            <a:r>
              <a:rPr lang="cy-GB" dirty="0">
                <a:latin typeface="Arial" panose="020B0604020202020204" pitchFamily="34" charset="0"/>
                <a:cs typeface="Arial" panose="020B0604020202020204" pitchFamily="34" charset="0"/>
              </a:rPr>
              <a:t> – OS GWELWCH YN DDA, peidiwch â galw'r marciwr mewn gan y gallent fod yn asesu grŵp arall.</a:t>
            </a:r>
          </a:p>
          <a:p>
            <a:r>
              <a:rPr lang="cy-GB" dirty="0">
                <a:latin typeface="Arial" panose="020B0604020202020204" pitchFamily="34" charset="0"/>
                <a:cs typeface="Arial" panose="020B0604020202020204" pitchFamily="34" charset="0"/>
              </a:rPr>
              <a:t>Dylai eich Cadeirydd dynodedig gychwyn y </a:t>
            </a:r>
            <a:r>
              <a:rPr lang="cy-GB" dirty="0" err="1">
                <a:latin typeface="Arial" panose="020B0604020202020204" pitchFamily="34" charset="0"/>
                <a:cs typeface="Arial" panose="020B0604020202020204" pitchFamily="34" charset="0"/>
              </a:rPr>
              <a:t>weminar</a:t>
            </a:r>
            <a:r>
              <a:rPr lang="cy-GB" dirty="0">
                <a:latin typeface="Arial" panose="020B0604020202020204" pitchFamily="34" charset="0"/>
                <a:cs typeface="Arial" panose="020B0604020202020204" pitchFamily="34" charset="0"/>
              </a:rPr>
              <a:t> trwy groesawu’r ‘gynulleidfa’ a naill ai cyflwyno eu hunain a holl aelodau’r grŵp, neu ganiatáu i aelodau’r grŵp gyflwyno eu hunain.</a:t>
            </a:r>
          </a:p>
        </p:txBody>
      </p:sp>
      <p:sp>
        <p:nvSpPr>
          <p:cNvPr id="4" name="Content Placeholder 3">
            <a:extLst>
              <a:ext uri="{FF2B5EF4-FFF2-40B4-BE49-F238E27FC236}">
                <a16:creationId xmlns:a16="http://schemas.microsoft.com/office/drawing/2014/main" id="{822B9EB0-A61D-4967-842B-649C67DA0D9D}"/>
              </a:ext>
            </a:extLst>
          </p:cNvPr>
          <p:cNvSpPr>
            <a:spLocks noGrp="1"/>
          </p:cNvSpPr>
          <p:nvPr>
            <p:ph sz="half" idx="2"/>
          </p:nvPr>
        </p:nvSpPr>
        <p:spPr>
          <a:xfrm>
            <a:off x="4629149" y="1223159"/>
            <a:ext cx="4384221" cy="4524498"/>
          </a:xfrm>
        </p:spPr>
        <p:txBody>
          <a:bodyPr>
            <a:normAutofit fontScale="92500" lnSpcReduction="20000"/>
          </a:bodyPr>
          <a:lstStyle/>
          <a:p>
            <a:r>
              <a:rPr lang="en-GB" dirty="0">
                <a:solidFill>
                  <a:srgbClr val="0070C0"/>
                </a:solidFill>
                <a:latin typeface="Arial" panose="020B0604020202020204" pitchFamily="34" charset="0"/>
                <a:cs typeface="Arial" panose="020B0604020202020204" pitchFamily="34" charset="0"/>
              </a:rPr>
              <a:t>The marker will join your webinar as soon as they can – </a:t>
            </a:r>
            <a:r>
              <a:rPr lang="en-GB" b="1" dirty="0">
                <a:solidFill>
                  <a:srgbClr val="0070C0"/>
                </a:solidFill>
                <a:latin typeface="Arial" panose="020B0604020202020204" pitchFamily="34" charset="0"/>
                <a:cs typeface="Arial" panose="020B0604020202020204" pitchFamily="34" charset="0"/>
              </a:rPr>
              <a:t>PLEASE </a:t>
            </a:r>
            <a:r>
              <a:rPr lang="en-GB" dirty="0">
                <a:solidFill>
                  <a:srgbClr val="0070C0"/>
                </a:solidFill>
                <a:latin typeface="Arial" panose="020B0604020202020204" pitchFamily="34" charset="0"/>
                <a:cs typeface="Arial" panose="020B0604020202020204" pitchFamily="34" charset="0"/>
              </a:rPr>
              <a:t>do not call the marker in as they might still be assessing another group.</a:t>
            </a:r>
          </a:p>
          <a:p>
            <a:r>
              <a:rPr lang="en-GB" dirty="0">
                <a:solidFill>
                  <a:srgbClr val="0070C0"/>
                </a:solidFill>
                <a:latin typeface="Arial" panose="020B0604020202020204" pitchFamily="34" charset="0"/>
                <a:cs typeface="Arial" panose="020B0604020202020204" pitchFamily="34" charset="0"/>
              </a:rPr>
              <a:t>Your designated Chairperson should start the webinar by welcoming the ‘audience’ and either introduce themselves and all group members, or allow group members to introduce themselves.</a:t>
            </a:r>
          </a:p>
          <a:p>
            <a:pPr marL="0" indent="0">
              <a:buNone/>
            </a:pPr>
            <a:endParaRPr lang="en-GB" dirty="0">
              <a:solidFill>
                <a:srgbClr val="002060"/>
              </a:solidFill>
              <a:latin typeface="Arial" panose="020B0604020202020204" pitchFamily="34" charset="0"/>
            </a:endParaRPr>
          </a:p>
          <a:p>
            <a:endParaRPr lang="en-GB" dirty="0"/>
          </a:p>
        </p:txBody>
      </p:sp>
    </p:spTree>
    <p:extLst>
      <p:ext uri="{BB962C8B-B14F-4D97-AF65-F5344CB8AC3E}">
        <p14:creationId xmlns:p14="http://schemas.microsoft.com/office/powerpoint/2010/main" val="237298903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FAF0C-9430-41F9-80FF-52602A97E821}"/>
              </a:ext>
            </a:extLst>
          </p:cNvPr>
          <p:cNvSpPr>
            <a:spLocks noGrp="1"/>
          </p:cNvSpPr>
          <p:nvPr>
            <p:ph type="title"/>
          </p:nvPr>
        </p:nvSpPr>
        <p:spPr>
          <a:xfrm>
            <a:off x="628650" y="365127"/>
            <a:ext cx="7886700" cy="656152"/>
          </a:xfrm>
        </p:spPr>
        <p:txBody>
          <a:bodyPr>
            <a:noAutofit/>
          </a:bodyPr>
          <a:lstStyle/>
          <a:p>
            <a:pPr algn="ctr"/>
            <a:r>
              <a:rPr lang="en-GB" sz="4000" dirty="0" err="1">
                <a:latin typeface="Arial" panose="020B0604020202020204" pitchFamily="34" charset="0"/>
                <a:cs typeface="Arial" panose="020B0604020202020204" pitchFamily="34" charset="0"/>
              </a:rPr>
              <a:t>Gweminar</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Webinar</a:t>
            </a:r>
          </a:p>
        </p:txBody>
      </p:sp>
      <p:sp>
        <p:nvSpPr>
          <p:cNvPr id="3" name="Content Placeholder 2">
            <a:extLst>
              <a:ext uri="{FF2B5EF4-FFF2-40B4-BE49-F238E27FC236}">
                <a16:creationId xmlns:a16="http://schemas.microsoft.com/office/drawing/2014/main" id="{9241275F-B647-4D11-A81A-6E55DA74E386}"/>
              </a:ext>
            </a:extLst>
          </p:cNvPr>
          <p:cNvSpPr>
            <a:spLocks noGrp="1"/>
          </p:cNvSpPr>
          <p:nvPr>
            <p:ph sz="half" idx="1"/>
          </p:nvPr>
        </p:nvSpPr>
        <p:spPr>
          <a:xfrm>
            <a:off x="187779" y="1223159"/>
            <a:ext cx="4384221" cy="4524498"/>
          </a:xfrm>
        </p:spPr>
        <p:txBody>
          <a:bodyPr>
            <a:normAutofit/>
          </a:bodyPr>
          <a:lstStyle/>
          <a:p>
            <a:r>
              <a:rPr lang="cy-GB" dirty="0">
                <a:latin typeface="Arial" panose="020B0604020202020204" pitchFamily="34" charset="0"/>
                <a:cs typeface="Arial" panose="020B0604020202020204" pitchFamily="34" charset="0"/>
              </a:rPr>
              <a:t>Ar gyfer pob ‘unigolyn’, bydd angen i’r Cadeirydd gyflwyno pob aelod o’r grŵp, gan nodi’r pwnc a ddewiswyd ganddynt.</a:t>
            </a:r>
          </a:p>
          <a:p>
            <a:r>
              <a:rPr lang="cy-GB" dirty="0">
                <a:latin typeface="Arial" panose="020B0604020202020204" pitchFamily="34" charset="0"/>
                <a:cs typeface="Arial" panose="020B0604020202020204" pitchFamily="34" charset="0"/>
              </a:rPr>
              <a:t>Bydd gofyn i un aelod o’r grŵp fonitro'r amser.</a:t>
            </a:r>
          </a:p>
        </p:txBody>
      </p:sp>
      <p:sp>
        <p:nvSpPr>
          <p:cNvPr id="4" name="Content Placeholder 3">
            <a:extLst>
              <a:ext uri="{FF2B5EF4-FFF2-40B4-BE49-F238E27FC236}">
                <a16:creationId xmlns:a16="http://schemas.microsoft.com/office/drawing/2014/main" id="{822B9EB0-A61D-4967-842B-649C67DA0D9D}"/>
              </a:ext>
            </a:extLst>
          </p:cNvPr>
          <p:cNvSpPr>
            <a:spLocks noGrp="1"/>
          </p:cNvSpPr>
          <p:nvPr>
            <p:ph sz="half" idx="2"/>
          </p:nvPr>
        </p:nvSpPr>
        <p:spPr>
          <a:xfrm>
            <a:off x="4629149" y="1223159"/>
            <a:ext cx="4384221" cy="4524498"/>
          </a:xfrm>
        </p:spPr>
        <p:txBody>
          <a:bodyPr>
            <a:normAutofit/>
          </a:bodyPr>
          <a:lstStyle/>
          <a:p>
            <a:r>
              <a:rPr lang="en-GB" dirty="0">
                <a:solidFill>
                  <a:srgbClr val="0070C0"/>
                </a:solidFill>
                <a:latin typeface="Arial" panose="020B0604020202020204" pitchFamily="34" charset="0"/>
                <a:cs typeface="Arial" panose="020B0604020202020204" pitchFamily="34" charset="0"/>
              </a:rPr>
              <a:t>For each ‘individual’, the Chairperson will need to introduce each group member, noting their chosen topic.</a:t>
            </a:r>
          </a:p>
          <a:p>
            <a:r>
              <a:rPr lang="en-GB" dirty="0">
                <a:solidFill>
                  <a:srgbClr val="0070C0"/>
                </a:solidFill>
                <a:latin typeface="Arial" panose="020B0604020202020204" pitchFamily="34" charset="0"/>
                <a:cs typeface="Arial" panose="020B0604020202020204" pitchFamily="34" charset="0"/>
              </a:rPr>
              <a:t>One member of the group will be required to monitor the time.</a:t>
            </a:r>
          </a:p>
          <a:p>
            <a:endParaRPr lang="en-GB" dirty="0">
              <a:solidFill>
                <a:srgbClr val="002060"/>
              </a:solidFill>
              <a:latin typeface="Arial" panose="020B0604020202020204" pitchFamily="34" charset="0"/>
            </a:endParaRPr>
          </a:p>
          <a:p>
            <a:endParaRPr lang="en-GB" dirty="0"/>
          </a:p>
        </p:txBody>
      </p:sp>
    </p:spTree>
    <p:extLst>
      <p:ext uri="{BB962C8B-B14F-4D97-AF65-F5344CB8AC3E}">
        <p14:creationId xmlns:p14="http://schemas.microsoft.com/office/powerpoint/2010/main" val="117546338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FAF0C-9430-41F9-80FF-52602A97E821}"/>
              </a:ext>
            </a:extLst>
          </p:cNvPr>
          <p:cNvSpPr>
            <a:spLocks noGrp="1"/>
          </p:cNvSpPr>
          <p:nvPr>
            <p:ph type="title"/>
          </p:nvPr>
        </p:nvSpPr>
        <p:spPr>
          <a:xfrm>
            <a:off x="628650" y="365127"/>
            <a:ext cx="7886700" cy="656152"/>
          </a:xfrm>
        </p:spPr>
        <p:txBody>
          <a:bodyPr>
            <a:noAutofit/>
          </a:bodyPr>
          <a:lstStyle/>
          <a:p>
            <a:pPr algn="ctr"/>
            <a:r>
              <a:rPr lang="en-GB" sz="4000" dirty="0" err="1">
                <a:latin typeface="Arial" panose="020B0604020202020204" pitchFamily="34" charset="0"/>
                <a:cs typeface="Arial" panose="020B0604020202020204" pitchFamily="34" charset="0"/>
              </a:rPr>
              <a:t>Gweminar</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Webinar</a:t>
            </a:r>
          </a:p>
        </p:txBody>
      </p:sp>
      <p:sp>
        <p:nvSpPr>
          <p:cNvPr id="3" name="Content Placeholder 2">
            <a:extLst>
              <a:ext uri="{FF2B5EF4-FFF2-40B4-BE49-F238E27FC236}">
                <a16:creationId xmlns:a16="http://schemas.microsoft.com/office/drawing/2014/main" id="{9241275F-B647-4D11-A81A-6E55DA74E386}"/>
              </a:ext>
            </a:extLst>
          </p:cNvPr>
          <p:cNvSpPr>
            <a:spLocks noGrp="1"/>
          </p:cNvSpPr>
          <p:nvPr>
            <p:ph sz="half" idx="1"/>
          </p:nvPr>
        </p:nvSpPr>
        <p:spPr>
          <a:xfrm>
            <a:off x="273132" y="1223158"/>
            <a:ext cx="3886200" cy="4941929"/>
          </a:xfrm>
        </p:spPr>
        <p:txBody>
          <a:bodyPr>
            <a:normAutofit fontScale="92500" lnSpcReduction="20000"/>
          </a:bodyPr>
          <a:lstStyle/>
          <a:p>
            <a:r>
              <a:rPr lang="cy-GB" dirty="0">
                <a:latin typeface="Arial" panose="020B0604020202020204" pitchFamily="34" charset="0"/>
                <a:cs typeface="Arial" panose="020B0604020202020204" pitchFamily="34" charset="0"/>
              </a:rPr>
              <a:t>Ar ôl pob cyflwyniad poster, dylai’r Cadeirydd wahodd cwestiynau o’r ‘gynulleidfa’. Gall aelodau'r grŵp ofyn cwestiynau, gan gynnwys y Cadeirydd.</a:t>
            </a:r>
          </a:p>
          <a:p>
            <a:r>
              <a:rPr lang="cy-GB" dirty="0">
                <a:latin typeface="Arial" panose="020B0604020202020204" pitchFamily="34" charset="0"/>
                <a:cs typeface="Arial" panose="020B0604020202020204" pitchFamily="34" charset="0"/>
              </a:rPr>
              <a:t>Ar ôl i bob aelod o'r grŵp gyflwyno, gall y Cadeirydd ddweud crynodeb o bob poster a gwahodd cwestiynau am y tro olaf.</a:t>
            </a:r>
          </a:p>
        </p:txBody>
      </p:sp>
      <p:sp>
        <p:nvSpPr>
          <p:cNvPr id="4" name="Content Placeholder 3">
            <a:extLst>
              <a:ext uri="{FF2B5EF4-FFF2-40B4-BE49-F238E27FC236}">
                <a16:creationId xmlns:a16="http://schemas.microsoft.com/office/drawing/2014/main" id="{822B9EB0-A61D-4967-842B-649C67DA0D9D}"/>
              </a:ext>
            </a:extLst>
          </p:cNvPr>
          <p:cNvSpPr>
            <a:spLocks noGrp="1"/>
          </p:cNvSpPr>
          <p:nvPr>
            <p:ph sz="half" idx="2"/>
          </p:nvPr>
        </p:nvSpPr>
        <p:spPr>
          <a:xfrm>
            <a:off x="4629149" y="1223159"/>
            <a:ext cx="4384221" cy="4524498"/>
          </a:xfrm>
        </p:spPr>
        <p:txBody>
          <a:bodyPr>
            <a:normAutofit fontScale="92500" lnSpcReduction="20000"/>
          </a:bodyPr>
          <a:lstStyle/>
          <a:p>
            <a:r>
              <a:rPr lang="en-GB" dirty="0">
                <a:solidFill>
                  <a:srgbClr val="0070C0"/>
                </a:solidFill>
                <a:latin typeface="Arial" panose="020B0604020202020204" pitchFamily="34" charset="0"/>
                <a:cs typeface="Arial" panose="020B0604020202020204" pitchFamily="34" charset="0"/>
              </a:rPr>
              <a:t>After each poster presentation, the Chairperson should invite questions from the ‘audience’. Questions can be asked by group members, including the Chairperson.</a:t>
            </a:r>
          </a:p>
          <a:p>
            <a:r>
              <a:rPr lang="en-GB" dirty="0">
                <a:solidFill>
                  <a:srgbClr val="0070C0"/>
                </a:solidFill>
                <a:latin typeface="Arial" panose="020B0604020202020204" pitchFamily="34" charset="0"/>
                <a:cs typeface="Arial" panose="020B0604020202020204" pitchFamily="34" charset="0"/>
              </a:rPr>
              <a:t>After each group member has presented, the Chairperson can provide a summary of each poster and invite questions for a final time.</a:t>
            </a:r>
          </a:p>
          <a:p>
            <a:pPr marL="0" indent="0">
              <a:buNone/>
            </a:pPr>
            <a:endParaRPr lang="en-GB" dirty="0"/>
          </a:p>
        </p:txBody>
      </p:sp>
    </p:spTree>
    <p:extLst>
      <p:ext uri="{BB962C8B-B14F-4D97-AF65-F5344CB8AC3E}">
        <p14:creationId xmlns:p14="http://schemas.microsoft.com/office/powerpoint/2010/main" val="28263867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FAF0C-9430-41F9-80FF-52602A97E821}"/>
              </a:ext>
            </a:extLst>
          </p:cNvPr>
          <p:cNvSpPr>
            <a:spLocks noGrp="1"/>
          </p:cNvSpPr>
          <p:nvPr>
            <p:ph type="title"/>
          </p:nvPr>
        </p:nvSpPr>
        <p:spPr>
          <a:xfrm>
            <a:off x="628650" y="365127"/>
            <a:ext cx="7886700" cy="656152"/>
          </a:xfrm>
        </p:spPr>
        <p:txBody>
          <a:bodyPr>
            <a:noAutofit/>
          </a:bodyPr>
          <a:lstStyle/>
          <a:p>
            <a:pPr algn="ctr"/>
            <a:r>
              <a:rPr lang="en-GB" sz="4000" dirty="0" err="1">
                <a:latin typeface="Arial" panose="020B0604020202020204" pitchFamily="34" charset="0"/>
                <a:cs typeface="Arial" panose="020B0604020202020204" pitchFamily="34" charset="0"/>
              </a:rPr>
              <a:t>Gweminar</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Webinar</a:t>
            </a:r>
          </a:p>
        </p:txBody>
      </p:sp>
      <p:sp>
        <p:nvSpPr>
          <p:cNvPr id="3" name="Content Placeholder 2">
            <a:extLst>
              <a:ext uri="{FF2B5EF4-FFF2-40B4-BE49-F238E27FC236}">
                <a16:creationId xmlns:a16="http://schemas.microsoft.com/office/drawing/2014/main" id="{9241275F-B647-4D11-A81A-6E55DA74E386}"/>
              </a:ext>
            </a:extLst>
          </p:cNvPr>
          <p:cNvSpPr>
            <a:spLocks noGrp="1"/>
          </p:cNvSpPr>
          <p:nvPr>
            <p:ph sz="half" idx="1"/>
          </p:nvPr>
        </p:nvSpPr>
        <p:spPr>
          <a:xfrm>
            <a:off x="273132" y="1223158"/>
            <a:ext cx="3886200" cy="4941929"/>
          </a:xfrm>
        </p:spPr>
        <p:txBody>
          <a:bodyPr>
            <a:normAutofit/>
          </a:bodyPr>
          <a:lstStyle/>
          <a:p>
            <a:pPr marL="0" indent="0">
              <a:buNone/>
            </a:pPr>
            <a:endParaRPr lang="cy-GB" dirty="0">
              <a:cs typeface="Arial" panose="020B0604020202020204" pitchFamily="34" charset="0"/>
            </a:endParaRPr>
          </a:p>
          <a:p>
            <a:r>
              <a:rPr lang="cy-GB" dirty="0">
                <a:latin typeface="Arial" panose="020B0604020202020204" pitchFamily="34" charset="0"/>
                <a:cs typeface="Arial" panose="020B0604020202020204" pitchFamily="34" charset="0"/>
              </a:rPr>
              <a:t>Dylai’r Cadeirydd ddiolch i bob aelod o’r grŵp a’r ‘gynulleidfa’ am wrando.</a:t>
            </a:r>
          </a:p>
        </p:txBody>
      </p:sp>
      <p:sp>
        <p:nvSpPr>
          <p:cNvPr id="4" name="Content Placeholder 3">
            <a:extLst>
              <a:ext uri="{FF2B5EF4-FFF2-40B4-BE49-F238E27FC236}">
                <a16:creationId xmlns:a16="http://schemas.microsoft.com/office/drawing/2014/main" id="{822B9EB0-A61D-4967-842B-649C67DA0D9D}"/>
              </a:ext>
            </a:extLst>
          </p:cNvPr>
          <p:cNvSpPr>
            <a:spLocks noGrp="1"/>
          </p:cNvSpPr>
          <p:nvPr>
            <p:ph sz="half" idx="2"/>
          </p:nvPr>
        </p:nvSpPr>
        <p:spPr>
          <a:xfrm>
            <a:off x="4629149" y="1686295"/>
            <a:ext cx="4384221" cy="4061361"/>
          </a:xfrm>
        </p:spPr>
        <p:txBody>
          <a:bodyPr>
            <a:normAutofit/>
          </a:bodyPr>
          <a:lstStyle/>
          <a:p>
            <a:r>
              <a:rPr lang="en-GB" dirty="0">
                <a:solidFill>
                  <a:srgbClr val="0070C0"/>
                </a:solidFill>
                <a:latin typeface="Arial" panose="020B0604020202020204" pitchFamily="34" charset="0"/>
                <a:cs typeface="Arial" panose="020B0604020202020204" pitchFamily="34" charset="0"/>
              </a:rPr>
              <a:t>The Chairperson should thank each group member and the ‘audience’ for listening.</a:t>
            </a:r>
          </a:p>
          <a:p>
            <a:endParaRPr lang="en-GB" dirty="0"/>
          </a:p>
        </p:txBody>
      </p:sp>
    </p:spTree>
    <p:extLst>
      <p:ext uri="{BB962C8B-B14F-4D97-AF65-F5344CB8AC3E}">
        <p14:creationId xmlns:p14="http://schemas.microsoft.com/office/powerpoint/2010/main" val="6028727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92B93-4116-41EF-86D7-5638FB1B9D49}"/>
              </a:ext>
            </a:extLst>
          </p:cNvPr>
          <p:cNvSpPr>
            <a:spLocks noGrp="1"/>
          </p:cNvSpPr>
          <p:nvPr>
            <p:ph type="title"/>
          </p:nvPr>
        </p:nvSpPr>
        <p:spPr/>
        <p:txBody>
          <a:bodyPr>
            <a:normAutofit/>
          </a:bodyPr>
          <a:lstStyle/>
          <a:p>
            <a:pPr algn="ctr"/>
            <a:r>
              <a:rPr lang="cy-GB" sz="4000" dirty="0">
                <a:latin typeface="Arial" panose="020B0604020202020204" pitchFamily="34" charset="0"/>
                <a:cs typeface="Arial" panose="020B0604020202020204" pitchFamily="34" charset="0"/>
              </a:rPr>
              <a:t>Dyraniad marciau</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Mark allocation</a:t>
            </a:r>
          </a:p>
        </p:txBody>
      </p:sp>
      <p:sp>
        <p:nvSpPr>
          <p:cNvPr id="3" name="Content Placeholder 2">
            <a:extLst>
              <a:ext uri="{FF2B5EF4-FFF2-40B4-BE49-F238E27FC236}">
                <a16:creationId xmlns:a16="http://schemas.microsoft.com/office/drawing/2014/main" id="{0F735437-500E-4696-A6FC-6674AAE229C4}"/>
              </a:ext>
            </a:extLst>
          </p:cNvPr>
          <p:cNvSpPr>
            <a:spLocks noGrp="1"/>
          </p:cNvSpPr>
          <p:nvPr>
            <p:ph sz="half" idx="1"/>
          </p:nvPr>
        </p:nvSpPr>
        <p:spPr/>
        <p:txBody>
          <a:bodyPr/>
          <a:lstStyle/>
          <a:p>
            <a:r>
              <a:rPr lang="cy-GB" dirty="0">
                <a:latin typeface="Arial" panose="020B0604020202020204" pitchFamily="34" charset="0"/>
                <a:cs typeface="Arial" panose="020B0604020202020204" pitchFamily="34" charset="0"/>
              </a:rPr>
              <a:t>Marc unigol /80</a:t>
            </a:r>
          </a:p>
          <a:p>
            <a:r>
              <a:rPr lang="cy-GB" dirty="0">
                <a:latin typeface="Arial" panose="020B0604020202020204" pitchFamily="34" charset="0"/>
                <a:cs typeface="Arial" panose="020B0604020202020204" pitchFamily="34" charset="0"/>
              </a:rPr>
              <a:t>Marc grwp /20</a:t>
            </a:r>
          </a:p>
          <a:p>
            <a:r>
              <a:rPr lang="cy-GB" dirty="0">
                <a:latin typeface="Arial" panose="020B0604020202020204" pitchFamily="34" charset="0"/>
                <a:cs typeface="Arial" panose="020B0604020202020204" pitchFamily="34" charset="0"/>
              </a:rPr>
              <a:t>= 100%</a:t>
            </a:r>
          </a:p>
        </p:txBody>
      </p:sp>
      <p:sp>
        <p:nvSpPr>
          <p:cNvPr id="4" name="Content Placeholder 3">
            <a:extLst>
              <a:ext uri="{FF2B5EF4-FFF2-40B4-BE49-F238E27FC236}">
                <a16:creationId xmlns:a16="http://schemas.microsoft.com/office/drawing/2014/main" id="{E8722D99-3D30-440B-9B97-9C34A6548870}"/>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Individual mark /80</a:t>
            </a:r>
          </a:p>
          <a:p>
            <a:r>
              <a:rPr lang="en-GB" dirty="0">
                <a:solidFill>
                  <a:srgbClr val="0070C0"/>
                </a:solidFill>
                <a:latin typeface="Arial" panose="020B0604020202020204" pitchFamily="34" charset="0"/>
                <a:cs typeface="Arial" panose="020B0604020202020204" pitchFamily="34" charset="0"/>
              </a:rPr>
              <a:t>Group mark /20</a:t>
            </a:r>
          </a:p>
          <a:p>
            <a:r>
              <a:rPr lang="en-GB" dirty="0">
                <a:solidFill>
                  <a:srgbClr val="0070C0"/>
                </a:solidFill>
                <a:latin typeface="Arial" panose="020B0604020202020204" pitchFamily="34" charset="0"/>
                <a:cs typeface="Arial" panose="020B0604020202020204" pitchFamily="34" charset="0"/>
              </a:rPr>
              <a:t>= 100%</a:t>
            </a:r>
          </a:p>
        </p:txBody>
      </p:sp>
    </p:spTree>
    <p:extLst>
      <p:ext uri="{BB962C8B-B14F-4D97-AF65-F5344CB8AC3E}">
        <p14:creationId xmlns:p14="http://schemas.microsoft.com/office/powerpoint/2010/main" val="103665299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cy-GB" sz="4000" dirty="0">
                <a:latin typeface="Arial" panose="020B0604020202020204" pitchFamily="34" charset="0"/>
                <a:cs typeface="Arial" panose="020B0604020202020204" pitchFamily="34" charset="0"/>
              </a:rPr>
              <a:t>Maen prawf 1 – 10 marc</a:t>
            </a:r>
            <a:br>
              <a:rPr lang="cy-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Marking criterion 1 – 10 marks</a:t>
            </a:r>
          </a:p>
        </p:txBody>
      </p:sp>
      <p:sp>
        <p:nvSpPr>
          <p:cNvPr id="3" name="Content Placeholder 2"/>
          <p:cNvSpPr>
            <a:spLocks noGrp="1"/>
          </p:cNvSpPr>
          <p:nvPr>
            <p:ph sz="half" idx="1"/>
          </p:nvPr>
        </p:nvSpPr>
        <p:spPr>
          <a:xfrm>
            <a:off x="360355" y="1555667"/>
            <a:ext cx="4154495" cy="4061361"/>
          </a:xfrm>
        </p:spPr>
        <p:txBody>
          <a:bodyPr>
            <a:normAutofit lnSpcReduction="10000"/>
          </a:bodyPr>
          <a:lstStyle/>
          <a:p>
            <a:pPr marL="0" indent="0">
              <a:buNone/>
            </a:pPr>
            <a:r>
              <a:rPr lang="cy-GB" b="1" dirty="0">
                <a:latin typeface="Arial" panose="020B0604020202020204" pitchFamily="34" charset="0"/>
                <a:cs typeface="Arial" panose="020B0604020202020204" pitchFamily="34" charset="0"/>
              </a:rPr>
              <a:t>Tystiolaeth ymchwil, cyfeirnodi a rhestr o gyfeiriadau:</a:t>
            </a:r>
          </a:p>
          <a:p>
            <a:r>
              <a:rPr lang="cy-GB" dirty="0">
                <a:latin typeface="Arial" panose="020B0604020202020204" pitchFamily="34" charset="0"/>
                <a:cs typeface="Arial" panose="020B0604020202020204" pitchFamily="34" charset="0"/>
              </a:rPr>
              <a:t>Cyfeirnodi cywir a chyson ar y poster;</a:t>
            </a:r>
          </a:p>
          <a:p>
            <a:r>
              <a:rPr lang="cy-GB" dirty="0">
                <a:latin typeface="Arial" panose="020B0604020202020204" pitchFamily="34" charset="0"/>
                <a:cs typeface="Arial" panose="020B0604020202020204" pitchFamily="34" charset="0"/>
              </a:rPr>
              <a:t>Cyfeirnodi glir ar lafar;</a:t>
            </a:r>
          </a:p>
          <a:p>
            <a:r>
              <a:rPr lang="cy-GB" dirty="0">
                <a:latin typeface="Arial" panose="020B0604020202020204" pitchFamily="34" charset="0"/>
                <a:cs typeface="Arial" panose="020B0604020202020204" pitchFamily="34" charset="0"/>
              </a:rPr>
              <a:t>Rhestr o gyfeiriadau wedi’i fformatio’n gywir; </a:t>
            </a:r>
          </a:p>
          <a:p>
            <a:pPr marL="0" indent="0">
              <a:buNone/>
            </a:pPr>
            <a:endParaRPr lang="en-GB" dirty="0"/>
          </a:p>
        </p:txBody>
      </p:sp>
      <p:sp>
        <p:nvSpPr>
          <p:cNvPr id="4" name="Content Placeholder 3"/>
          <p:cNvSpPr>
            <a:spLocks noGrp="1"/>
          </p:cNvSpPr>
          <p:nvPr>
            <p:ph sz="half" idx="2"/>
          </p:nvPr>
        </p:nvSpPr>
        <p:spPr>
          <a:xfrm>
            <a:off x="4629150" y="1472540"/>
            <a:ext cx="4127470" cy="3950798"/>
          </a:xfrm>
        </p:spPr>
        <p:txBody>
          <a:bodyPr>
            <a:normAutofit lnSpcReduction="10000"/>
          </a:bodyPr>
          <a:lstStyle/>
          <a:p>
            <a:pPr marL="0" indent="0">
              <a:buNone/>
            </a:pPr>
            <a:r>
              <a:rPr lang="en-GB" b="1" dirty="0">
                <a:solidFill>
                  <a:srgbClr val="0070C0"/>
                </a:solidFill>
                <a:latin typeface="Arial" panose="020B0604020202020204" pitchFamily="34" charset="0"/>
                <a:cs typeface="Arial" panose="020B0604020202020204" pitchFamily="34" charset="0"/>
              </a:rPr>
              <a:t>Evidence of research, referencing and reference list:</a:t>
            </a:r>
          </a:p>
          <a:p>
            <a:r>
              <a:rPr lang="en-GB" dirty="0">
                <a:solidFill>
                  <a:srgbClr val="0070C0"/>
                </a:solidFill>
                <a:latin typeface="Arial" panose="020B0604020202020204" pitchFamily="34" charset="0"/>
                <a:cs typeface="Arial" panose="020B0604020202020204" pitchFamily="34" charset="0"/>
              </a:rPr>
              <a:t>Correct and consistent referencing on the poster;</a:t>
            </a:r>
          </a:p>
          <a:p>
            <a:r>
              <a:rPr lang="en-GB" dirty="0">
                <a:solidFill>
                  <a:srgbClr val="0070C0"/>
                </a:solidFill>
                <a:latin typeface="Arial" panose="020B0604020202020204" pitchFamily="34" charset="0"/>
                <a:cs typeface="Arial" panose="020B0604020202020204" pitchFamily="34" charset="0"/>
              </a:rPr>
              <a:t>Clear verbal referencing;</a:t>
            </a:r>
          </a:p>
          <a:p>
            <a:r>
              <a:rPr lang="en-GB" dirty="0">
                <a:solidFill>
                  <a:srgbClr val="0070C0"/>
                </a:solidFill>
                <a:latin typeface="Arial" panose="020B0604020202020204" pitchFamily="34" charset="0"/>
                <a:cs typeface="Arial" panose="020B0604020202020204" pitchFamily="34" charset="0"/>
              </a:rPr>
              <a:t>Correctly formatted reference list;</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1487825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cy-GB" sz="4000" dirty="0">
                <a:latin typeface="Arial" panose="020B0604020202020204" pitchFamily="34" charset="0"/>
                <a:cs typeface="Arial" panose="020B0604020202020204" pitchFamily="34" charset="0"/>
              </a:rPr>
              <a:t>Maen prawf 1 – 10 marc</a:t>
            </a:r>
            <a:br>
              <a:rPr lang="cy-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Marking criterion 1 – 10 marks</a:t>
            </a:r>
          </a:p>
        </p:txBody>
      </p:sp>
      <p:sp>
        <p:nvSpPr>
          <p:cNvPr id="3" name="Content Placeholder 2"/>
          <p:cNvSpPr>
            <a:spLocks noGrp="1"/>
          </p:cNvSpPr>
          <p:nvPr>
            <p:ph sz="half" idx="1"/>
          </p:nvPr>
        </p:nvSpPr>
        <p:spPr>
          <a:xfrm>
            <a:off x="360355" y="1615043"/>
            <a:ext cx="4154495" cy="4001985"/>
          </a:xfrm>
        </p:spPr>
        <p:txBody>
          <a:bodyPr>
            <a:normAutofit/>
          </a:bodyPr>
          <a:lstStyle/>
          <a:p>
            <a:pPr marL="0" indent="0">
              <a:buNone/>
            </a:pPr>
            <a:r>
              <a:rPr lang="cy-GB" b="1" dirty="0">
                <a:latin typeface="Arial" panose="020B0604020202020204" pitchFamily="34" charset="0"/>
                <a:cs typeface="Arial" panose="020B0604020202020204" pitchFamily="34" charset="0"/>
              </a:rPr>
              <a:t>Tystiolaeth ymchwil, cyfeirnodi a rhestr o gyfeiriadau:</a:t>
            </a:r>
          </a:p>
          <a:p>
            <a:r>
              <a:rPr lang="cy-GB" dirty="0">
                <a:latin typeface="Arial" panose="020B0604020202020204" pitchFamily="34" charset="0"/>
                <a:cs typeface="Arial" panose="020B0604020202020204" pitchFamily="34" charset="0"/>
              </a:rPr>
              <a:t>Tua 30 ffynhonnell;</a:t>
            </a:r>
          </a:p>
          <a:p>
            <a:r>
              <a:rPr lang="cy-GB" dirty="0">
                <a:latin typeface="Arial" panose="020B0604020202020204" pitchFamily="34" charset="0"/>
                <a:cs typeface="Arial" panose="020B0604020202020204" pitchFamily="34" charset="0"/>
              </a:rPr>
              <a:t>Defnydd eang o erthyglau academaidd.</a:t>
            </a:r>
          </a:p>
          <a:p>
            <a:pPr marL="0" indent="0">
              <a:buNone/>
            </a:pPr>
            <a:endParaRPr lang="en-GB" dirty="0"/>
          </a:p>
        </p:txBody>
      </p:sp>
      <p:sp>
        <p:nvSpPr>
          <p:cNvPr id="4" name="Content Placeholder 3"/>
          <p:cNvSpPr>
            <a:spLocks noGrp="1"/>
          </p:cNvSpPr>
          <p:nvPr>
            <p:ph sz="half" idx="2"/>
          </p:nvPr>
        </p:nvSpPr>
        <p:spPr>
          <a:xfrm>
            <a:off x="4629150" y="1615043"/>
            <a:ext cx="4127470" cy="3808295"/>
          </a:xfrm>
        </p:spPr>
        <p:txBody>
          <a:bodyPr>
            <a:normAutofit/>
          </a:bodyPr>
          <a:lstStyle/>
          <a:p>
            <a:pPr marL="0" indent="0">
              <a:buNone/>
            </a:pPr>
            <a:r>
              <a:rPr lang="en-GB" b="1" dirty="0">
                <a:solidFill>
                  <a:srgbClr val="0070C0"/>
                </a:solidFill>
                <a:latin typeface="Arial" panose="020B0604020202020204" pitchFamily="34" charset="0"/>
                <a:cs typeface="Arial" panose="020B0604020202020204" pitchFamily="34" charset="0"/>
              </a:rPr>
              <a:t>Evidence of research, referencing and reference list:</a:t>
            </a:r>
          </a:p>
          <a:p>
            <a:r>
              <a:rPr lang="en-GB" dirty="0">
                <a:solidFill>
                  <a:srgbClr val="0070C0"/>
                </a:solidFill>
                <a:latin typeface="Arial" panose="020B0604020202020204" pitchFamily="34" charset="0"/>
                <a:cs typeface="Arial" panose="020B0604020202020204" pitchFamily="34" charset="0"/>
              </a:rPr>
              <a:t>Approximately 30 sources;</a:t>
            </a:r>
          </a:p>
          <a:p>
            <a:r>
              <a:rPr lang="en-GB" dirty="0">
                <a:solidFill>
                  <a:srgbClr val="0070C0"/>
                </a:solidFill>
                <a:latin typeface="Arial" panose="020B0604020202020204" pitchFamily="34" charset="0"/>
                <a:cs typeface="Arial" panose="020B0604020202020204" pitchFamily="34" charset="0"/>
              </a:rPr>
              <a:t>Wide use of journal articles.</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128871394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cy-GB" sz="4000" dirty="0">
                <a:latin typeface="Arial" panose="020B0604020202020204" pitchFamily="34" charset="0"/>
                <a:cs typeface="Arial" panose="020B0604020202020204" pitchFamily="34" charset="0"/>
              </a:rPr>
              <a:t>Maen prawf 2 – 10 marc</a:t>
            </a:r>
            <a:br>
              <a:rPr lang="cy-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Marking criterion 2 – 10 marks</a:t>
            </a:r>
          </a:p>
        </p:txBody>
      </p:sp>
      <p:sp>
        <p:nvSpPr>
          <p:cNvPr id="3" name="Content Placeholder 2"/>
          <p:cNvSpPr>
            <a:spLocks noGrp="1"/>
          </p:cNvSpPr>
          <p:nvPr>
            <p:ph sz="half" idx="1"/>
          </p:nvPr>
        </p:nvSpPr>
        <p:spPr>
          <a:xfrm>
            <a:off x="360355" y="1389413"/>
            <a:ext cx="4154495" cy="4227616"/>
          </a:xfrm>
        </p:spPr>
        <p:txBody>
          <a:bodyPr>
            <a:normAutofit fontScale="85000" lnSpcReduction="20000"/>
          </a:bodyPr>
          <a:lstStyle/>
          <a:p>
            <a:pPr marL="0" indent="0">
              <a:buNone/>
            </a:pPr>
            <a:r>
              <a:rPr lang="cy-GB" b="1" dirty="0">
                <a:latin typeface="Arial" panose="020B0604020202020204" pitchFamily="34" charset="0"/>
                <a:cs typeface="Arial" panose="020B0604020202020204" pitchFamily="34" charset="0"/>
              </a:rPr>
              <a:t>Y gallu i archwilio’n fanwl strategaeth cymorth priodol i blant gyda’ch ADY dewisol</a:t>
            </a:r>
          </a:p>
          <a:p>
            <a:r>
              <a:rPr lang="cy-GB" dirty="0">
                <a:latin typeface="Arial" panose="020B0604020202020204" pitchFamily="34" charset="0"/>
                <a:cs typeface="Arial" panose="020B0604020202020204" pitchFamily="34" charset="0"/>
              </a:rPr>
              <a:t>Esboniad manwl o’r strategaeth o’ch dewis;</a:t>
            </a:r>
          </a:p>
          <a:p>
            <a:r>
              <a:rPr lang="cy-GB" dirty="0">
                <a:latin typeface="Arial" panose="020B0604020202020204" pitchFamily="34" charset="0"/>
                <a:cs typeface="Arial" panose="020B0604020202020204" pitchFamily="34" charset="0"/>
              </a:rPr>
              <a:t>Ym mha ffordd mae’r strategaeth yn cefnogi’r ADY o’ch dewis?</a:t>
            </a:r>
          </a:p>
          <a:p>
            <a:r>
              <a:rPr lang="cy-GB" dirty="0">
                <a:latin typeface="Arial" panose="020B0604020202020204" pitchFamily="34" charset="0"/>
                <a:cs typeface="Arial" panose="020B0604020202020204" pitchFamily="34" charset="0"/>
              </a:rPr>
              <a:t>Buddion?   Materion?   Heriau?</a:t>
            </a:r>
          </a:p>
          <a:p>
            <a:r>
              <a:rPr lang="cy-GB" dirty="0">
                <a:latin typeface="Arial" panose="020B0604020202020204" pitchFamily="34" charset="0"/>
                <a:cs typeface="Arial" panose="020B0604020202020204" pitchFamily="34" charset="0"/>
              </a:rPr>
              <a:t>Cymharu a chyferbynnu canfyddiadau arfer/ymchwil</a:t>
            </a:r>
            <a:r>
              <a:rPr lang="cy-GB" dirty="0">
                <a:cs typeface="Arial" panose="020B0604020202020204" pitchFamily="34" charset="0"/>
              </a:rPr>
              <a:t>;</a:t>
            </a:r>
          </a:p>
          <a:p>
            <a:pPr marL="0" indent="0">
              <a:buNone/>
            </a:pPr>
            <a:endParaRPr lang="en-GB" dirty="0">
              <a:latin typeface="Arial" panose="020B0604020202020204" pitchFamily="34" charset="0"/>
            </a:endParaRPr>
          </a:p>
          <a:p>
            <a:endParaRPr lang="en-GB" dirty="0">
              <a:latin typeface="Arial" panose="020B0604020202020204" pitchFamily="34" charset="0"/>
            </a:endParaRPr>
          </a:p>
          <a:p>
            <a:endParaRPr lang="en-GB" dirty="0">
              <a:latin typeface="Arial" panose="020B0604020202020204" pitchFamily="34" charset="0"/>
            </a:endParaRPr>
          </a:p>
          <a:p>
            <a:endParaRPr lang="en-GB" dirty="0">
              <a:latin typeface="Arial" panose="020B0604020202020204" pitchFamily="34" charset="0"/>
            </a:endParaRPr>
          </a:p>
          <a:p>
            <a:pPr marL="0" indent="0">
              <a:buNone/>
            </a:pPr>
            <a:endParaRPr lang="en-GB" b="1" dirty="0">
              <a:latin typeface="Arial" panose="020B0604020202020204" pitchFamily="34" charset="0"/>
            </a:endParaRPr>
          </a:p>
        </p:txBody>
      </p:sp>
      <p:sp>
        <p:nvSpPr>
          <p:cNvPr id="4" name="Content Placeholder 3"/>
          <p:cNvSpPr>
            <a:spLocks noGrp="1"/>
          </p:cNvSpPr>
          <p:nvPr>
            <p:ph sz="half" idx="2"/>
          </p:nvPr>
        </p:nvSpPr>
        <p:spPr>
          <a:xfrm>
            <a:off x="4629150" y="1389413"/>
            <a:ext cx="4127470" cy="4403612"/>
          </a:xfrm>
        </p:spPr>
        <p:txBody>
          <a:bodyPr>
            <a:normAutofit fontScale="850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Ability to demonstrate in-depth knowledge of an appropriate support strategy for your chosen ALN</a:t>
            </a:r>
          </a:p>
          <a:p>
            <a:r>
              <a:rPr lang="en-GB" dirty="0">
                <a:solidFill>
                  <a:srgbClr val="0070C0"/>
                </a:solidFill>
                <a:latin typeface="Arial" panose="020B0604020202020204" pitchFamily="34" charset="0"/>
                <a:cs typeface="Arial" panose="020B0604020202020204" pitchFamily="34" charset="0"/>
              </a:rPr>
              <a:t>In-depth explanation of your chosen strategy;</a:t>
            </a:r>
          </a:p>
          <a:p>
            <a:r>
              <a:rPr lang="en-GB" dirty="0">
                <a:solidFill>
                  <a:srgbClr val="0070C0"/>
                </a:solidFill>
                <a:latin typeface="Arial" panose="020B0604020202020204" pitchFamily="34" charset="0"/>
                <a:cs typeface="Arial" panose="020B0604020202020204" pitchFamily="34" charset="0"/>
              </a:rPr>
              <a:t>In what way does the strategy support your chosen ALN?</a:t>
            </a:r>
          </a:p>
          <a:p>
            <a:r>
              <a:rPr lang="en-GB" dirty="0">
                <a:solidFill>
                  <a:srgbClr val="0070C0"/>
                </a:solidFill>
                <a:latin typeface="Arial" panose="020B0604020202020204" pitchFamily="34" charset="0"/>
                <a:cs typeface="Arial" panose="020B0604020202020204" pitchFamily="34" charset="0"/>
              </a:rPr>
              <a:t>Benefits?   Issues?    Challenges?</a:t>
            </a:r>
          </a:p>
          <a:p>
            <a:r>
              <a:rPr lang="en-GB" dirty="0">
                <a:solidFill>
                  <a:srgbClr val="0070C0"/>
                </a:solidFill>
                <a:latin typeface="Arial" panose="020B0604020202020204" pitchFamily="34" charset="0"/>
                <a:cs typeface="Arial" panose="020B0604020202020204" pitchFamily="34" charset="0"/>
              </a:rPr>
              <a:t>Compare and contrast practice/research findings;</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425825887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cy-GB" sz="4000" dirty="0">
                <a:latin typeface="Arial" panose="020B0604020202020204" pitchFamily="34" charset="0"/>
                <a:cs typeface="Arial" panose="020B0604020202020204" pitchFamily="34" charset="0"/>
              </a:rPr>
              <a:t>Maen prawf 2 – 10 marc</a:t>
            </a:r>
            <a:br>
              <a:rPr lang="cy-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Marking criterion 2 – 10 marks</a:t>
            </a:r>
          </a:p>
        </p:txBody>
      </p:sp>
      <p:sp>
        <p:nvSpPr>
          <p:cNvPr id="3" name="Content Placeholder 2"/>
          <p:cNvSpPr>
            <a:spLocks noGrp="1"/>
          </p:cNvSpPr>
          <p:nvPr>
            <p:ph sz="half" idx="1"/>
          </p:nvPr>
        </p:nvSpPr>
        <p:spPr>
          <a:xfrm>
            <a:off x="360355" y="1199213"/>
            <a:ext cx="4154495" cy="4417816"/>
          </a:xfrm>
        </p:spPr>
        <p:txBody>
          <a:bodyPr>
            <a:normAutofit lnSpcReduction="10000"/>
          </a:bodyPr>
          <a:lstStyle/>
          <a:p>
            <a:pPr marL="0" indent="0">
              <a:buNone/>
            </a:pPr>
            <a:r>
              <a:rPr lang="cy-GB" b="1" dirty="0">
                <a:latin typeface="Arial" panose="020B0604020202020204" pitchFamily="34" charset="0"/>
                <a:cs typeface="Arial" panose="020B0604020202020204" pitchFamily="34" charset="0"/>
              </a:rPr>
              <a:t>Y gallu i archwilio’n fanwl strategaeth cymorth priodol i blant gyda’ch ADY dewisol</a:t>
            </a:r>
          </a:p>
          <a:p>
            <a:r>
              <a:rPr lang="cy-GB" dirty="0">
                <a:latin typeface="Arial" panose="020B0604020202020204" pitchFamily="34" charset="0"/>
                <a:cs typeface="Arial" panose="020B0604020202020204" pitchFamily="34" charset="0"/>
              </a:rPr>
              <a:t>Defnydd cyson o ‘Fodd bynnag…’;</a:t>
            </a:r>
          </a:p>
          <a:p>
            <a:r>
              <a:rPr lang="cy-GB" dirty="0">
                <a:latin typeface="Arial" panose="020B0604020202020204" pitchFamily="34" charset="0"/>
                <a:cs typeface="Arial" panose="020B0604020202020204" pitchFamily="34" charset="0"/>
              </a:rPr>
              <a:t>Trafod pam mae safbwyntiau/canfyddiadau yn wahanol;</a:t>
            </a:r>
          </a:p>
          <a:p>
            <a:r>
              <a:rPr lang="cy-GB" dirty="0">
                <a:latin typeface="Arial" panose="020B0604020202020204" pitchFamily="34" charset="0"/>
                <a:cs typeface="Arial" panose="020B0604020202020204" pitchFamily="34" charset="0"/>
              </a:rPr>
              <a:t>Cefnogi’r gwaith gyda chyfeirnodi.</a:t>
            </a:r>
          </a:p>
          <a:p>
            <a:endParaRPr lang="en-GB" dirty="0">
              <a:latin typeface="Arial" panose="020B0604020202020204" pitchFamily="34" charset="0"/>
            </a:endParaRPr>
          </a:p>
          <a:p>
            <a:endParaRPr lang="en-GB" dirty="0">
              <a:latin typeface="Arial" panose="020B0604020202020204" pitchFamily="34" charset="0"/>
            </a:endParaRPr>
          </a:p>
          <a:p>
            <a:endParaRPr lang="en-GB" dirty="0">
              <a:latin typeface="Arial" panose="020B0604020202020204" pitchFamily="34" charset="0"/>
            </a:endParaRPr>
          </a:p>
          <a:p>
            <a:endParaRPr lang="en-GB" dirty="0">
              <a:latin typeface="Arial" panose="020B0604020202020204" pitchFamily="34" charset="0"/>
            </a:endParaRPr>
          </a:p>
          <a:p>
            <a:pPr marL="0" indent="0">
              <a:buNone/>
            </a:pPr>
            <a:endParaRPr lang="en-GB" b="1" dirty="0">
              <a:latin typeface="Arial" panose="020B0604020202020204" pitchFamily="34" charset="0"/>
            </a:endParaRPr>
          </a:p>
        </p:txBody>
      </p:sp>
      <p:sp>
        <p:nvSpPr>
          <p:cNvPr id="4" name="Content Placeholder 3"/>
          <p:cNvSpPr>
            <a:spLocks noGrp="1"/>
          </p:cNvSpPr>
          <p:nvPr>
            <p:ph sz="half" idx="2"/>
          </p:nvPr>
        </p:nvSpPr>
        <p:spPr>
          <a:xfrm>
            <a:off x="4629149" y="1199213"/>
            <a:ext cx="4348595" cy="4593812"/>
          </a:xfrm>
        </p:spPr>
        <p:txBody>
          <a:bodyPr>
            <a:normAutofit lnSpcReduction="10000"/>
          </a:bodyPr>
          <a:lstStyle/>
          <a:p>
            <a:pPr marL="0" indent="0">
              <a:buNone/>
            </a:pPr>
            <a:r>
              <a:rPr lang="en-GB" b="1" dirty="0">
                <a:solidFill>
                  <a:srgbClr val="0070C0"/>
                </a:solidFill>
                <a:latin typeface="Arial" panose="020B0604020202020204" pitchFamily="34" charset="0"/>
                <a:cs typeface="Arial" panose="020B0604020202020204" pitchFamily="34" charset="0"/>
              </a:rPr>
              <a:t>Ability to demonstrate in-depth knowledge of an appropriate support strategy for your chosen ALN</a:t>
            </a:r>
          </a:p>
          <a:p>
            <a:r>
              <a:rPr lang="en-GB" dirty="0">
                <a:solidFill>
                  <a:srgbClr val="0070C0"/>
                </a:solidFill>
                <a:latin typeface="Arial" panose="020B0604020202020204" pitchFamily="34" charset="0"/>
                <a:cs typeface="Arial" panose="020B0604020202020204" pitchFamily="34" charset="0"/>
              </a:rPr>
              <a:t>Consistent use of ‘However…’;</a:t>
            </a:r>
          </a:p>
          <a:p>
            <a:r>
              <a:rPr lang="en-GB" dirty="0">
                <a:solidFill>
                  <a:srgbClr val="0070C0"/>
                </a:solidFill>
                <a:latin typeface="Arial" panose="020B0604020202020204" pitchFamily="34" charset="0"/>
                <a:cs typeface="Arial" panose="020B0604020202020204" pitchFamily="34" charset="0"/>
              </a:rPr>
              <a:t>Discuss why perspectives/findings are different;</a:t>
            </a:r>
          </a:p>
          <a:p>
            <a:r>
              <a:rPr lang="en-GB" dirty="0">
                <a:solidFill>
                  <a:srgbClr val="0070C0"/>
                </a:solidFill>
                <a:latin typeface="Arial" panose="020B0604020202020204" pitchFamily="34" charset="0"/>
                <a:cs typeface="Arial" panose="020B0604020202020204" pitchFamily="34" charset="0"/>
              </a:rPr>
              <a:t>Support with references.</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17900832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cy-GB" sz="4000" dirty="0">
                <a:latin typeface="Arial" panose="020B0604020202020204" pitchFamily="34" charset="0"/>
                <a:cs typeface="Arial" panose="020B0604020202020204" pitchFamily="34" charset="0"/>
              </a:rPr>
              <a:t>Maen prawf 3 – 40 marc</a:t>
            </a:r>
            <a:br>
              <a:rPr lang="cy-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Marking criterion 3 – 40 marks</a:t>
            </a:r>
          </a:p>
        </p:txBody>
      </p:sp>
      <p:sp>
        <p:nvSpPr>
          <p:cNvPr id="3" name="Content Placeholder 2"/>
          <p:cNvSpPr>
            <a:spLocks noGrp="1"/>
          </p:cNvSpPr>
          <p:nvPr>
            <p:ph sz="half" idx="1"/>
          </p:nvPr>
        </p:nvSpPr>
        <p:spPr>
          <a:xfrm>
            <a:off x="144143" y="1199213"/>
            <a:ext cx="4370708" cy="4417816"/>
          </a:xfrm>
        </p:spPr>
        <p:txBody>
          <a:bodyPr>
            <a:normAutofit fontScale="47500" lnSpcReduction="20000"/>
          </a:bodyPr>
          <a:lstStyle/>
          <a:p>
            <a:pPr marL="0" indent="0">
              <a:buNone/>
            </a:pPr>
            <a:r>
              <a:rPr lang="cy-GB" sz="5600" b="1" dirty="0">
                <a:latin typeface="Arial" panose="020B0604020202020204" pitchFamily="34" charset="0"/>
                <a:cs typeface="Arial" panose="020B0604020202020204" pitchFamily="34" charset="0"/>
              </a:rPr>
              <a:t>Yn berthnasol gyda’ch ADY dewisol:</a:t>
            </a:r>
          </a:p>
          <a:p>
            <a:pPr marL="514350" indent="-514350">
              <a:buAutoNum type="alphaLcParenR"/>
            </a:pPr>
            <a:r>
              <a:rPr lang="cy-GB" sz="5600" b="1" dirty="0">
                <a:latin typeface="Arial" panose="020B0604020202020204" pitchFamily="34" charset="0"/>
                <a:cs typeface="Arial" panose="020B0604020202020204" pitchFamily="34" charset="0"/>
              </a:rPr>
              <a:t>Y gallu i werthuso’n feirniadol y broses o adnabod a </a:t>
            </a:r>
            <a:r>
              <a:rPr lang="cy-GB" sz="5600" b="1" dirty="0" err="1">
                <a:latin typeface="Arial" panose="020B0604020202020204" pitchFamily="34" charset="0"/>
                <a:cs typeface="Arial" panose="020B0604020202020204" pitchFamily="34" charset="0"/>
              </a:rPr>
              <a:t>diagnosio</a:t>
            </a:r>
            <a:r>
              <a:rPr lang="cy-GB" sz="5600" b="1" dirty="0">
                <a:latin typeface="Arial" panose="020B0604020202020204" pitchFamily="34" charset="0"/>
                <a:cs typeface="Arial" panose="020B0604020202020204" pitchFamily="34" charset="0"/>
              </a:rPr>
              <a:t> /20</a:t>
            </a:r>
          </a:p>
          <a:p>
            <a:r>
              <a:rPr lang="cy-GB" sz="5600" dirty="0">
                <a:latin typeface="Arial" panose="020B0604020202020204" pitchFamily="34" charset="0"/>
                <a:cs typeface="Arial" panose="020B0604020202020204" pitchFamily="34" charset="0"/>
              </a:rPr>
              <a:t>Ymwybyddiaeth ymarferwyr/rhieni am eich ADY dewisol;</a:t>
            </a:r>
          </a:p>
          <a:p>
            <a:r>
              <a:rPr lang="cy-GB" sz="5600" dirty="0">
                <a:latin typeface="Arial" panose="020B0604020202020204" pitchFamily="34" charset="0"/>
                <a:cs typeface="Arial" panose="020B0604020202020204" pitchFamily="34" charset="0"/>
              </a:rPr>
              <a:t>Ystyriwch y broses o gael diagnosis;</a:t>
            </a:r>
          </a:p>
          <a:p>
            <a:r>
              <a:rPr lang="cy-GB" sz="5600" dirty="0">
                <a:latin typeface="Arial" panose="020B0604020202020204" pitchFamily="34" charset="0"/>
                <a:cs typeface="Arial" panose="020B0604020202020204" pitchFamily="34" charset="0"/>
              </a:rPr>
              <a:t>Buddion?   Materion?   Heriau?</a:t>
            </a:r>
          </a:p>
        </p:txBody>
      </p:sp>
      <p:sp>
        <p:nvSpPr>
          <p:cNvPr id="4" name="Content Placeholder 3"/>
          <p:cNvSpPr>
            <a:spLocks noGrp="1"/>
          </p:cNvSpPr>
          <p:nvPr>
            <p:ph sz="half" idx="2"/>
          </p:nvPr>
        </p:nvSpPr>
        <p:spPr>
          <a:xfrm>
            <a:off x="4629149" y="1199213"/>
            <a:ext cx="4370707" cy="4417816"/>
          </a:xfrm>
        </p:spPr>
        <p:txBody>
          <a:bodyPr>
            <a:normAutofit fontScale="47500" lnSpcReduction="20000"/>
          </a:bodyPr>
          <a:lstStyle/>
          <a:p>
            <a:pPr marL="0" indent="0">
              <a:buNone/>
            </a:pPr>
            <a:r>
              <a:rPr lang="en-GB" sz="5600" b="1" dirty="0">
                <a:solidFill>
                  <a:srgbClr val="0070C0"/>
                </a:solidFill>
                <a:latin typeface="Arial" panose="020B0604020202020204" pitchFamily="34" charset="0"/>
                <a:cs typeface="Arial" panose="020B0604020202020204" pitchFamily="34" charset="0"/>
              </a:rPr>
              <a:t>In relation to your chosen ALN:</a:t>
            </a:r>
          </a:p>
          <a:p>
            <a:pPr marL="514350" indent="-514350">
              <a:buAutoNum type="alphaLcParenR"/>
            </a:pPr>
            <a:r>
              <a:rPr lang="en-GB" sz="5600" b="1" dirty="0">
                <a:solidFill>
                  <a:srgbClr val="0070C0"/>
                </a:solidFill>
                <a:latin typeface="Arial" panose="020B0604020202020204" pitchFamily="34" charset="0"/>
                <a:cs typeface="Arial" panose="020B0604020202020204" pitchFamily="34" charset="0"/>
              </a:rPr>
              <a:t>Ability to critically evaluate the process of identification and diagnosis /20</a:t>
            </a:r>
          </a:p>
          <a:p>
            <a:r>
              <a:rPr lang="en-GB" sz="5600" dirty="0">
                <a:solidFill>
                  <a:srgbClr val="0070C0"/>
                </a:solidFill>
                <a:latin typeface="Arial" panose="020B0604020202020204" pitchFamily="34" charset="0"/>
                <a:cs typeface="Arial" panose="020B0604020202020204" pitchFamily="34" charset="0"/>
              </a:rPr>
              <a:t>Practitioners/Parents’ awareness of your chosen ALN;</a:t>
            </a:r>
          </a:p>
          <a:p>
            <a:r>
              <a:rPr lang="en-GB" sz="5600" dirty="0">
                <a:solidFill>
                  <a:srgbClr val="0070C0"/>
                </a:solidFill>
                <a:latin typeface="Arial" panose="020B0604020202020204" pitchFamily="34" charset="0"/>
                <a:cs typeface="Arial" panose="020B0604020202020204" pitchFamily="34" charset="0"/>
              </a:rPr>
              <a:t>Consider the process of getting a diagnosis;</a:t>
            </a:r>
          </a:p>
          <a:p>
            <a:r>
              <a:rPr lang="en-GB" sz="5600" dirty="0">
                <a:solidFill>
                  <a:srgbClr val="0070C0"/>
                </a:solidFill>
                <a:latin typeface="Arial" panose="020B0604020202020204" pitchFamily="34" charset="0"/>
                <a:cs typeface="Arial" panose="020B0604020202020204" pitchFamily="34" charset="0"/>
              </a:rPr>
              <a:t>Benefits?   Issues?   Challenges?</a:t>
            </a:r>
            <a:endParaRPr lang="en-GB" sz="5600" b="1" dirty="0">
              <a:solidFill>
                <a:srgbClr val="0070C0"/>
              </a:solidFill>
              <a:latin typeface="Arial" panose="020B0604020202020204" pitchFamily="34" charset="0"/>
              <a:cs typeface="Arial" panose="020B0604020202020204" pitchFamily="34" charset="0"/>
            </a:endParaRP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18952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cy-GB" sz="4000" dirty="0">
                <a:latin typeface="Arial" panose="020B0604020202020204" pitchFamily="34" charset="0"/>
                <a:cs typeface="Arial" panose="020B0604020202020204" pitchFamily="34" charset="0"/>
              </a:rPr>
              <a:t>Maen prawf 3 – 40 marc</a:t>
            </a:r>
            <a:br>
              <a:rPr lang="cy-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Marking criterion 3 – 40 marks</a:t>
            </a:r>
          </a:p>
        </p:txBody>
      </p:sp>
      <p:sp>
        <p:nvSpPr>
          <p:cNvPr id="3" name="Content Placeholder 2"/>
          <p:cNvSpPr>
            <a:spLocks noGrp="1"/>
          </p:cNvSpPr>
          <p:nvPr>
            <p:ph sz="half" idx="1"/>
          </p:nvPr>
        </p:nvSpPr>
        <p:spPr>
          <a:xfrm>
            <a:off x="144143" y="1389413"/>
            <a:ext cx="4370708" cy="4227616"/>
          </a:xfrm>
        </p:spPr>
        <p:txBody>
          <a:bodyPr>
            <a:normAutofit fontScale="32500" lnSpcReduction="20000"/>
          </a:bodyPr>
          <a:lstStyle/>
          <a:p>
            <a:pPr marL="0" indent="0">
              <a:buNone/>
            </a:pPr>
            <a:r>
              <a:rPr lang="cy-GB" sz="8000" b="1" dirty="0">
                <a:latin typeface="Arial" panose="020B0604020202020204" pitchFamily="34" charset="0"/>
                <a:cs typeface="Arial" panose="020B0604020202020204" pitchFamily="34" charset="0"/>
              </a:rPr>
              <a:t>Yn berthnasol gyda’ch ADY dewisol:</a:t>
            </a:r>
          </a:p>
          <a:p>
            <a:pPr marL="0" indent="0">
              <a:buNone/>
            </a:pPr>
            <a:r>
              <a:rPr lang="cy-GB" sz="8000" b="1" dirty="0">
                <a:latin typeface="Arial" panose="020B0604020202020204" pitchFamily="34" charset="0"/>
                <a:cs typeface="Arial" panose="020B0604020202020204" pitchFamily="34" charset="0"/>
              </a:rPr>
              <a:t>b) Y gallu i ddadansoddi effaith rhwystrau /20</a:t>
            </a:r>
          </a:p>
          <a:p>
            <a:r>
              <a:rPr lang="cy-GB" sz="8000" dirty="0">
                <a:latin typeface="Arial" panose="020B0604020202020204" pitchFamily="34" charset="0"/>
                <a:cs typeface="Arial" panose="020B0604020202020204" pitchFamily="34" charset="0"/>
              </a:rPr>
              <a:t>Dewiswch UN neu DDAU </a:t>
            </a:r>
            <a:r>
              <a:rPr lang="cy-GB" sz="8000" dirty="0" err="1">
                <a:latin typeface="Arial" panose="020B0604020202020204" pitchFamily="34" charset="0"/>
                <a:cs typeface="Arial" panose="020B0604020202020204" pitchFamily="34" charset="0"/>
              </a:rPr>
              <a:t>rhwsytr</a:t>
            </a:r>
            <a:r>
              <a:rPr lang="cy-GB" sz="8000" dirty="0">
                <a:latin typeface="Arial" panose="020B0604020202020204" pitchFamily="34" charset="0"/>
                <a:cs typeface="Arial" panose="020B0604020202020204" pitchFamily="34" charset="0"/>
              </a:rPr>
              <a:t>;</a:t>
            </a:r>
          </a:p>
          <a:p>
            <a:r>
              <a:rPr lang="cy-GB" sz="8000" dirty="0">
                <a:latin typeface="Arial" panose="020B0604020202020204" pitchFamily="34" charset="0"/>
                <a:cs typeface="Arial" panose="020B0604020202020204" pitchFamily="34" charset="0"/>
              </a:rPr>
              <a:t>Effaith bosib ar blant?</a:t>
            </a:r>
          </a:p>
          <a:p>
            <a:r>
              <a:rPr lang="cy-GB" sz="8000" dirty="0">
                <a:latin typeface="Arial" panose="020B0604020202020204" pitchFamily="34" charset="0"/>
                <a:cs typeface="Arial" panose="020B0604020202020204" pitchFamily="34" charset="0"/>
              </a:rPr>
              <a:t>Cymharu a chyferbynnu arfer/canfyddiadau ymchwil;</a:t>
            </a:r>
          </a:p>
        </p:txBody>
      </p:sp>
      <p:sp>
        <p:nvSpPr>
          <p:cNvPr id="4" name="Content Placeholder 3"/>
          <p:cNvSpPr>
            <a:spLocks noGrp="1"/>
          </p:cNvSpPr>
          <p:nvPr>
            <p:ph sz="half" idx="2"/>
          </p:nvPr>
        </p:nvSpPr>
        <p:spPr>
          <a:xfrm>
            <a:off x="4629149" y="1389413"/>
            <a:ext cx="4370707" cy="4227616"/>
          </a:xfrm>
        </p:spPr>
        <p:txBody>
          <a:bodyPr>
            <a:normAutofit fontScale="32500" lnSpcReduction="20000"/>
          </a:bodyPr>
          <a:lstStyle/>
          <a:p>
            <a:pPr marL="0" indent="0">
              <a:buNone/>
            </a:pPr>
            <a:r>
              <a:rPr lang="en-GB" sz="8000" b="1" dirty="0">
                <a:solidFill>
                  <a:srgbClr val="0070C0"/>
                </a:solidFill>
                <a:latin typeface="Arial" panose="020B0604020202020204" pitchFamily="34" charset="0"/>
                <a:cs typeface="Arial" panose="020B0604020202020204" pitchFamily="34" charset="0"/>
              </a:rPr>
              <a:t>In relation to your chosen ALN:</a:t>
            </a:r>
          </a:p>
          <a:p>
            <a:pPr marL="0" indent="0">
              <a:buNone/>
            </a:pPr>
            <a:r>
              <a:rPr lang="en-GB" sz="8000" b="1" dirty="0">
                <a:solidFill>
                  <a:srgbClr val="0070C0"/>
                </a:solidFill>
                <a:latin typeface="Arial" panose="020B0604020202020204" pitchFamily="34" charset="0"/>
                <a:cs typeface="Arial" panose="020B0604020202020204" pitchFamily="34" charset="0"/>
              </a:rPr>
              <a:t>b) Ability to analyse the impact of barriers /20</a:t>
            </a:r>
          </a:p>
          <a:p>
            <a:r>
              <a:rPr lang="en-GB" sz="8000" dirty="0">
                <a:solidFill>
                  <a:srgbClr val="0070C0"/>
                </a:solidFill>
                <a:latin typeface="Arial" panose="020B0604020202020204" pitchFamily="34" charset="0"/>
                <a:cs typeface="Arial" panose="020B0604020202020204" pitchFamily="34" charset="0"/>
              </a:rPr>
              <a:t>Choose ONE or TWO barriers;</a:t>
            </a:r>
          </a:p>
          <a:p>
            <a:r>
              <a:rPr lang="en-GB" sz="8000" dirty="0">
                <a:solidFill>
                  <a:srgbClr val="0070C0"/>
                </a:solidFill>
                <a:latin typeface="Arial" panose="020B0604020202020204" pitchFamily="34" charset="0"/>
                <a:cs typeface="Arial" panose="020B0604020202020204" pitchFamily="34" charset="0"/>
              </a:rPr>
              <a:t>Possible impact on children?</a:t>
            </a:r>
          </a:p>
          <a:p>
            <a:r>
              <a:rPr lang="en-GB" sz="8000" dirty="0">
                <a:solidFill>
                  <a:srgbClr val="0070C0"/>
                </a:solidFill>
                <a:latin typeface="Arial" panose="020B0604020202020204" pitchFamily="34" charset="0"/>
                <a:cs typeface="Arial" panose="020B0604020202020204" pitchFamily="34" charset="0"/>
              </a:rPr>
              <a:t>Compare and contrast practice/research findings;</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53010053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cy-GB" sz="4000" dirty="0">
                <a:latin typeface="Arial" panose="020B0604020202020204" pitchFamily="34" charset="0"/>
                <a:cs typeface="Arial" panose="020B0604020202020204" pitchFamily="34" charset="0"/>
              </a:rPr>
              <a:t>Maen prawf 3 – 40 marc</a:t>
            </a:r>
            <a:br>
              <a:rPr lang="cy-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Marking criterion 3 – 40 marks</a:t>
            </a:r>
          </a:p>
        </p:txBody>
      </p:sp>
      <p:sp>
        <p:nvSpPr>
          <p:cNvPr id="3" name="Content Placeholder 2"/>
          <p:cNvSpPr>
            <a:spLocks noGrp="1"/>
          </p:cNvSpPr>
          <p:nvPr>
            <p:ph sz="half" idx="1"/>
          </p:nvPr>
        </p:nvSpPr>
        <p:spPr>
          <a:xfrm>
            <a:off x="144143" y="1389413"/>
            <a:ext cx="4370708" cy="4227616"/>
          </a:xfrm>
        </p:spPr>
        <p:txBody>
          <a:bodyPr>
            <a:normAutofit fontScale="32500" lnSpcReduction="20000"/>
          </a:bodyPr>
          <a:lstStyle/>
          <a:p>
            <a:pPr marL="0" indent="0">
              <a:buNone/>
            </a:pPr>
            <a:r>
              <a:rPr lang="cy-GB" sz="8000" b="1" dirty="0">
                <a:latin typeface="Arial" panose="020B0604020202020204" pitchFamily="34" charset="0"/>
                <a:cs typeface="Arial" panose="020B0604020202020204" pitchFamily="34" charset="0"/>
              </a:rPr>
              <a:t>Yn berthnasol gyda’ch ADY dewisol:</a:t>
            </a:r>
          </a:p>
          <a:p>
            <a:pPr marL="0" indent="0">
              <a:buNone/>
            </a:pPr>
            <a:r>
              <a:rPr lang="cy-GB" sz="8000" b="1" dirty="0">
                <a:latin typeface="Arial" panose="020B0604020202020204" pitchFamily="34" charset="0"/>
                <a:cs typeface="Arial" panose="020B0604020202020204" pitchFamily="34" charset="0"/>
              </a:rPr>
              <a:t>b) Y gallu i ddadansoddi effaith rhwystrau /20</a:t>
            </a:r>
          </a:p>
          <a:p>
            <a:r>
              <a:rPr lang="cy-GB" sz="8000" dirty="0">
                <a:latin typeface="Arial" panose="020B0604020202020204" pitchFamily="34" charset="0"/>
                <a:cs typeface="Arial" panose="020B0604020202020204" pitchFamily="34" charset="0"/>
              </a:rPr>
              <a:t>Defnydd cyson o ‘Fodd bynnag....’;</a:t>
            </a:r>
          </a:p>
          <a:p>
            <a:r>
              <a:rPr lang="cy-GB" sz="8000" dirty="0">
                <a:latin typeface="Arial" panose="020B0604020202020204" pitchFamily="34" charset="0"/>
                <a:cs typeface="Arial" panose="020B0604020202020204" pitchFamily="34" charset="0"/>
              </a:rPr>
              <a:t>Trafod pam fod safbwyntiau/canfyddiadau yn wahanol am sawl brawddeg;</a:t>
            </a:r>
          </a:p>
          <a:p>
            <a:r>
              <a:rPr lang="cy-GB" sz="8000" dirty="0">
                <a:latin typeface="Arial" panose="020B0604020202020204" pitchFamily="34" charset="0"/>
                <a:cs typeface="Arial" panose="020B0604020202020204" pitchFamily="34" charset="0"/>
              </a:rPr>
              <a:t>Cefnogi’r gwaith gyda chyfeirnodi.</a:t>
            </a:r>
          </a:p>
          <a:p>
            <a:pPr marL="0" indent="0">
              <a:buNone/>
            </a:pPr>
            <a:endParaRPr lang="en-GB" b="1" dirty="0">
              <a:latin typeface="Arial" panose="020B0604020202020204" pitchFamily="34" charset="0"/>
            </a:endParaRPr>
          </a:p>
        </p:txBody>
      </p:sp>
      <p:sp>
        <p:nvSpPr>
          <p:cNvPr id="4" name="Content Placeholder 3"/>
          <p:cNvSpPr>
            <a:spLocks noGrp="1"/>
          </p:cNvSpPr>
          <p:nvPr>
            <p:ph sz="half" idx="2"/>
          </p:nvPr>
        </p:nvSpPr>
        <p:spPr>
          <a:xfrm>
            <a:off x="4629149" y="1389413"/>
            <a:ext cx="4370707" cy="4227616"/>
          </a:xfrm>
        </p:spPr>
        <p:txBody>
          <a:bodyPr>
            <a:normAutofit fontScale="32500" lnSpcReduction="20000"/>
          </a:bodyPr>
          <a:lstStyle/>
          <a:p>
            <a:pPr marL="0" indent="0">
              <a:buNone/>
            </a:pPr>
            <a:r>
              <a:rPr lang="en-GB" sz="8000" b="1" dirty="0">
                <a:solidFill>
                  <a:srgbClr val="0070C0"/>
                </a:solidFill>
                <a:latin typeface="Arial" panose="020B0604020202020204" pitchFamily="34" charset="0"/>
                <a:cs typeface="Arial" panose="020B0604020202020204" pitchFamily="34" charset="0"/>
              </a:rPr>
              <a:t>In relation to your chosen ALN:</a:t>
            </a:r>
          </a:p>
          <a:p>
            <a:pPr marL="0" indent="0">
              <a:buNone/>
            </a:pPr>
            <a:r>
              <a:rPr lang="en-GB" sz="8000" b="1" dirty="0">
                <a:solidFill>
                  <a:srgbClr val="0070C0"/>
                </a:solidFill>
                <a:latin typeface="Arial" panose="020B0604020202020204" pitchFamily="34" charset="0"/>
                <a:cs typeface="Arial" panose="020B0604020202020204" pitchFamily="34" charset="0"/>
              </a:rPr>
              <a:t>b) Ability to analyse the impact of barriers /20</a:t>
            </a:r>
          </a:p>
          <a:p>
            <a:r>
              <a:rPr lang="en-GB" sz="8000" dirty="0">
                <a:solidFill>
                  <a:srgbClr val="0070C0"/>
                </a:solidFill>
                <a:latin typeface="Arial" panose="020B0604020202020204" pitchFamily="34" charset="0"/>
                <a:cs typeface="Arial" panose="020B0604020202020204" pitchFamily="34" charset="0"/>
              </a:rPr>
              <a:t>Consistent use of ‘However…’;</a:t>
            </a:r>
          </a:p>
          <a:p>
            <a:r>
              <a:rPr lang="en-GB" sz="8000" dirty="0">
                <a:solidFill>
                  <a:srgbClr val="0070C0"/>
                </a:solidFill>
                <a:latin typeface="Arial" panose="020B0604020202020204" pitchFamily="34" charset="0"/>
                <a:cs typeface="Arial" panose="020B0604020202020204" pitchFamily="34" charset="0"/>
              </a:rPr>
              <a:t>Discuss why perspectives/findings are different for several sentences;</a:t>
            </a:r>
          </a:p>
          <a:p>
            <a:r>
              <a:rPr lang="en-GB" sz="8000" dirty="0">
                <a:solidFill>
                  <a:srgbClr val="0070C0"/>
                </a:solidFill>
                <a:latin typeface="Arial" panose="020B0604020202020204" pitchFamily="34" charset="0"/>
                <a:cs typeface="Arial" panose="020B0604020202020204" pitchFamily="34" charset="0"/>
              </a:rPr>
              <a:t>Support with references.</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154939646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cy-GB" sz="4000" dirty="0">
                <a:latin typeface="Arial" panose="020B0604020202020204" pitchFamily="34" charset="0"/>
                <a:cs typeface="Arial" panose="020B0604020202020204" pitchFamily="34" charset="0"/>
              </a:rPr>
              <a:t>Maen prawf 4 – 10 marc</a:t>
            </a:r>
            <a:br>
              <a:rPr lang="cy-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Marking criterion 4 – 10 marks</a:t>
            </a:r>
          </a:p>
        </p:txBody>
      </p:sp>
      <p:sp>
        <p:nvSpPr>
          <p:cNvPr id="3" name="Content Placeholder 2"/>
          <p:cNvSpPr>
            <a:spLocks noGrp="1"/>
          </p:cNvSpPr>
          <p:nvPr>
            <p:ph sz="half" idx="1"/>
          </p:nvPr>
        </p:nvSpPr>
        <p:spPr>
          <a:xfrm>
            <a:off x="144143" y="1199213"/>
            <a:ext cx="4485006" cy="4308958"/>
          </a:xfrm>
        </p:spPr>
        <p:txBody>
          <a:bodyPr>
            <a:noAutofit/>
          </a:bodyPr>
          <a:lstStyle/>
          <a:p>
            <a:pPr marL="0" indent="0">
              <a:buNone/>
            </a:pPr>
            <a:r>
              <a:rPr lang="cy-GB" sz="2400" b="1" dirty="0">
                <a:latin typeface="Arial" panose="020B0604020202020204" pitchFamily="34" charset="0"/>
                <a:cs typeface="Arial" panose="020B0604020202020204" pitchFamily="34" charset="0"/>
              </a:rPr>
              <a:t>Y gallu i greu a chyflwyno poster beirniadol </a:t>
            </a:r>
          </a:p>
          <a:p>
            <a:r>
              <a:rPr lang="cy-GB" sz="2400" dirty="0">
                <a:latin typeface="Arial" panose="020B0604020202020204" pitchFamily="34" charset="0"/>
                <a:cs typeface="Arial" panose="020B0604020202020204" pitchFamily="34" charset="0"/>
              </a:rPr>
              <a:t>Cydbwysedd priodol rhwng paragraffau a phwyntiau bwled;</a:t>
            </a:r>
          </a:p>
          <a:p>
            <a:r>
              <a:rPr lang="cy-GB" sz="2400" dirty="0">
                <a:latin typeface="Arial" panose="020B0604020202020204" pitchFamily="34" charset="0"/>
                <a:cs typeface="Arial" panose="020B0604020202020204" pitchFamily="34" charset="0"/>
              </a:rPr>
              <a:t>Dewis priodol o ddelweddau (dim cartwnau);</a:t>
            </a:r>
          </a:p>
          <a:p>
            <a:r>
              <a:rPr lang="cy-GB" sz="2400" dirty="0">
                <a:latin typeface="Arial" panose="020B0604020202020204" pitchFamily="34" charset="0"/>
                <a:cs typeface="Arial" panose="020B0604020202020204" pitchFamily="34" charset="0"/>
              </a:rPr>
              <a:t>Defnydd effeithiol o liw a ffont;</a:t>
            </a:r>
          </a:p>
          <a:p>
            <a:r>
              <a:rPr lang="cy-GB" sz="2400" dirty="0">
                <a:latin typeface="Arial" panose="020B0604020202020204" pitchFamily="34" charset="0"/>
                <a:cs typeface="Arial" panose="020B0604020202020204" pitchFamily="34" charset="0"/>
              </a:rPr>
              <a:t>Teitl clir;</a:t>
            </a:r>
          </a:p>
        </p:txBody>
      </p:sp>
      <p:sp>
        <p:nvSpPr>
          <p:cNvPr id="4" name="Content Placeholder 3"/>
          <p:cNvSpPr>
            <a:spLocks noGrp="1"/>
          </p:cNvSpPr>
          <p:nvPr>
            <p:ph sz="half" idx="2"/>
          </p:nvPr>
        </p:nvSpPr>
        <p:spPr>
          <a:xfrm>
            <a:off x="4629149" y="1199212"/>
            <a:ext cx="4323209" cy="4381531"/>
          </a:xfrm>
        </p:spPr>
        <p:txBody>
          <a:bodyPr>
            <a:normAutofit/>
          </a:bodyPr>
          <a:lstStyle/>
          <a:p>
            <a:pPr marL="0" indent="0">
              <a:buNone/>
            </a:pPr>
            <a:r>
              <a:rPr lang="en-GB" sz="2400" b="1" dirty="0">
                <a:solidFill>
                  <a:srgbClr val="0070C0"/>
                </a:solidFill>
                <a:latin typeface="Arial" panose="020B0604020202020204" pitchFamily="34" charset="0"/>
                <a:cs typeface="Arial" panose="020B0604020202020204" pitchFamily="34" charset="0"/>
              </a:rPr>
              <a:t>Ability to create and present a critical poster </a:t>
            </a:r>
          </a:p>
          <a:p>
            <a:r>
              <a:rPr lang="en-GB" sz="2400" dirty="0">
                <a:solidFill>
                  <a:srgbClr val="0070C0"/>
                </a:solidFill>
                <a:latin typeface="Arial" panose="020B0604020202020204" pitchFamily="34" charset="0"/>
                <a:cs typeface="Arial" panose="020B0604020202020204" pitchFamily="34" charset="0"/>
              </a:rPr>
              <a:t>Appropriate balance between paragraphs and bullet points;</a:t>
            </a:r>
          </a:p>
          <a:p>
            <a:r>
              <a:rPr lang="en-GB" sz="2400" dirty="0">
                <a:solidFill>
                  <a:srgbClr val="0070C0"/>
                </a:solidFill>
                <a:latin typeface="Arial" panose="020B0604020202020204" pitchFamily="34" charset="0"/>
                <a:cs typeface="Arial" panose="020B0604020202020204" pitchFamily="34" charset="0"/>
              </a:rPr>
              <a:t>Appropriate choice of images (no cartoons);</a:t>
            </a:r>
          </a:p>
          <a:p>
            <a:r>
              <a:rPr lang="en-GB" sz="2400" dirty="0">
                <a:solidFill>
                  <a:srgbClr val="0070C0"/>
                </a:solidFill>
                <a:latin typeface="Arial" panose="020B0604020202020204" pitchFamily="34" charset="0"/>
                <a:cs typeface="Arial" panose="020B0604020202020204" pitchFamily="34" charset="0"/>
              </a:rPr>
              <a:t>Effective use of colour and font;</a:t>
            </a:r>
          </a:p>
          <a:p>
            <a:r>
              <a:rPr lang="en-GB" sz="2400" dirty="0">
                <a:solidFill>
                  <a:srgbClr val="0070C0"/>
                </a:solidFill>
                <a:latin typeface="Arial" panose="020B0604020202020204" pitchFamily="34" charset="0"/>
                <a:cs typeface="Arial" panose="020B0604020202020204" pitchFamily="34" charset="0"/>
              </a:rPr>
              <a:t>Clear title;</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46741461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cy-GB" sz="4000" dirty="0">
                <a:latin typeface="Arial" panose="020B0604020202020204" pitchFamily="34" charset="0"/>
                <a:cs typeface="Arial" panose="020B0604020202020204" pitchFamily="34" charset="0"/>
              </a:rPr>
              <a:t>Maen prawf 4 – 10 marc</a:t>
            </a:r>
            <a:br>
              <a:rPr lang="cy-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Marking criterion 4 – 10 marks</a:t>
            </a:r>
          </a:p>
        </p:txBody>
      </p:sp>
      <p:sp>
        <p:nvSpPr>
          <p:cNvPr id="3" name="Content Placeholder 2"/>
          <p:cNvSpPr>
            <a:spLocks noGrp="1"/>
          </p:cNvSpPr>
          <p:nvPr>
            <p:ph sz="half" idx="1"/>
          </p:nvPr>
        </p:nvSpPr>
        <p:spPr>
          <a:xfrm>
            <a:off x="144143" y="1460665"/>
            <a:ext cx="4485006" cy="4047506"/>
          </a:xfrm>
        </p:spPr>
        <p:txBody>
          <a:bodyPr>
            <a:noAutofit/>
          </a:bodyPr>
          <a:lstStyle/>
          <a:p>
            <a:pPr marL="0" indent="0">
              <a:buNone/>
            </a:pPr>
            <a:r>
              <a:rPr lang="cy-GB" b="1" dirty="0">
                <a:latin typeface="Arial" panose="020B0604020202020204" pitchFamily="34" charset="0"/>
                <a:cs typeface="Arial" panose="020B0604020202020204" pitchFamily="34" charset="0"/>
              </a:rPr>
              <a:t>Y gallu i greu a chyflwyno poster beirniadol</a:t>
            </a:r>
          </a:p>
          <a:p>
            <a:r>
              <a:rPr lang="cy-GB" dirty="0">
                <a:latin typeface="Arial" panose="020B0604020202020204" pitchFamily="34" charset="0"/>
                <a:cs typeface="Arial" panose="020B0604020202020204" pitchFamily="34" charset="0"/>
              </a:rPr>
              <a:t>Manylion myfyrwyr - cod modiwl a rhif myfyriwr;</a:t>
            </a:r>
          </a:p>
          <a:p>
            <a:r>
              <a:rPr lang="cy-GB" dirty="0">
                <a:latin typeface="Arial" panose="020B0604020202020204" pitchFamily="34" charset="0"/>
                <a:cs typeface="Arial" panose="020B0604020202020204" pitchFamily="34" charset="0"/>
              </a:rPr>
              <a:t>Adrannau clir;</a:t>
            </a:r>
          </a:p>
          <a:p>
            <a:r>
              <a:rPr lang="cy-GB" dirty="0">
                <a:latin typeface="Arial" panose="020B0604020202020204" pitchFamily="34" charset="0"/>
                <a:cs typeface="Arial" panose="020B0604020202020204" pitchFamily="34" charset="0"/>
              </a:rPr>
              <a:t>Cyflwyniad a chasgliad clir;</a:t>
            </a:r>
          </a:p>
        </p:txBody>
      </p:sp>
      <p:sp>
        <p:nvSpPr>
          <p:cNvPr id="4" name="Content Placeholder 3"/>
          <p:cNvSpPr>
            <a:spLocks noGrp="1"/>
          </p:cNvSpPr>
          <p:nvPr>
            <p:ph sz="half" idx="2"/>
          </p:nvPr>
        </p:nvSpPr>
        <p:spPr>
          <a:xfrm>
            <a:off x="4629149" y="1460665"/>
            <a:ext cx="4323209" cy="4120078"/>
          </a:xfrm>
        </p:spPr>
        <p:txBody>
          <a:bodyPr>
            <a:normAutofit/>
          </a:bodyPr>
          <a:lstStyle/>
          <a:p>
            <a:pPr marL="0" indent="0">
              <a:buNone/>
            </a:pPr>
            <a:r>
              <a:rPr lang="en-GB" b="1" dirty="0">
                <a:solidFill>
                  <a:srgbClr val="0070C0"/>
                </a:solidFill>
                <a:latin typeface="Arial" panose="020B0604020202020204" pitchFamily="34" charset="0"/>
                <a:cs typeface="Arial" panose="020B0604020202020204" pitchFamily="34" charset="0"/>
              </a:rPr>
              <a:t>Ability to create and present a critical poster </a:t>
            </a:r>
          </a:p>
          <a:p>
            <a:r>
              <a:rPr lang="en-GB" dirty="0">
                <a:solidFill>
                  <a:srgbClr val="0070C0"/>
                </a:solidFill>
                <a:latin typeface="Arial" panose="020B0604020202020204" pitchFamily="34" charset="0"/>
                <a:cs typeface="Arial" panose="020B0604020202020204" pitchFamily="34" charset="0"/>
              </a:rPr>
              <a:t>Student details – module code and student number;</a:t>
            </a:r>
          </a:p>
          <a:p>
            <a:r>
              <a:rPr lang="en-GB" dirty="0">
                <a:solidFill>
                  <a:srgbClr val="0070C0"/>
                </a:solidFill>
                <a:latin typeface="Arial" panose="020B0604020202020204" pitchFamily="34" charset="0"/>
                <a:cs typeface="Arial" panose="020B0604020202020204" pitchFamily="34" charset="0"/>
              </a:rPr>
              <a:t>Clear sections;</a:t>
            </a:r>
          </a:p>
          <a:p>
            <a:r>
              <a:rPr lang="en-GB" dirty="0">
                <a:solidFill>
                  <a:srgbClr val="0070C0"/>
                </a:solidFill>
                <a:latin typeface="Arial" panose="020B0604020202020204" pitchFamily="34" charset="0"/>
                <a:cs typeface="Arial" panose="020B0604020202020204" pitchFamily="34" charset="0"/>
              </a:rPr>
              <a:t>Clear introduction and conclusion;</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30441467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cy-GB" sz="4000" dirty="0">
                <a:latin typeface="Arial" panose="020B0604020202020204" pitchFamily="34" charset="0"/>
                <a:cs typeface="Arial" panose="020B0604020202020204" pitchFamily="34" charset="0"/>
              </a:rPr>
              <a:t>Maen prawf 4 – 10 marc</a:t>
            </a:r>
            <a:br>
              <a:rPr lang="cy-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Marking criterion 4 – 10 marks</a:t>
            </a:r>
          </a:p>
        </p:txBody>
      </p:sp>
      <p:sp>
        <p:nvSpPr>
          <p:cNvPr id="3" name="Content Placeholder 2"/>
          <p:cNvSpPr>
            <a:spLocks noGrp="1"/>
          </p:cNvSpPr>
          <p:nvPr>
            <p:ph sz="half" idx="1"/>
          </p:nvPr>
        </p:nvSpPr>
        <p:spPr>
          <a:xfrm>
            <a:off x="144143" y="1199213"/>
            <a:ext cx="4485006" cy="4308958"/>
          </a:xfrm>
        </p:spPr>
        <p:txBody>
          <a:bodyPr>
            <a:noAutofit/>
          </a:bodyPr>
          <a:lstStyle/>
          <a:p>
            <a:pPr marL="0" indent="0">
              <a:buNone/>
            </a:pPr>
            <a:r>
              <a:rPr lang="cy-GB" b="1" dirty="0">
                <a:latin typeface="Arial" panose="020B0604020202020204" pitchFamily="34" charset="0"/>
                <a:cs typeface="Arial" panose="020B0604020202020204" pitchFamily="34" charset="0"/>
              </a:rPr>
              <a:t>Y gallu i greu a chyflwyno poster beirniadol</a:t>
            </a:r>
          </a:p>
          <a:p>
            <a:r>
              <a:rPr lang="cy-GB" dirty="0">
                <a:latin typeface="Arial" panose="020B0604020202020204" pitchFamily="34" charset="0"/>
                <a:cs typeface="Arial" panose="020B0604020202020204" pitchFamily="34" charset="0"/>
              </a:rPr>
              <a:t>Cymharu a chyferbynnu canfyddiadau arfer/ymchwil;</a:t>
            </a:r>
          </a:p>
          <a:p>
            <a:r>
              <a:rPr lang="cy-GB" dirty="0">
                <a:latin typeface="Arial" panose="020B0604020202020204" pitchFamily="34" charset="0"/>
                <a:cs typeface="Arial" panose="020B0604020202020204" pitchFamily="34" charset="0"/>
              </a:rPr>
              <a:t>Defnydd cyson o ‘Fodd bynnag…’;</a:t>
            </a:r>
          </a:p>
          <a:p>
            <a:r>
              <a:rPr lang="cy-GB" dirty="0">
                <a:latin typeface="Arial" panose="020B0604020202020204" pitchFamily="34" charset="0"/>
                <a:cs typeface="Arial" panose="020B0604020202020204" pitchFamily="34" charset="0"/>
              </a:rPr>
              <a:t>Cyfeiriadau cywir a chyson</a:t>
            </a:r>
            <a:r>
              <a:rPr lang="cy-GB" dirty="0">
                <a:cs typeface="Arial" panose="020B0604020202020204" pitchFamily="34" charset="0"/>
              </a:rPr>
              <a:t>.</a:t>
            </a:r>
          </a:p>
        </p:txBody>
      </p:sp>
      <p:sp>
        <p:nvSpPr>
          <p:cNvPr id="4" name="Content Placeholder 3"/>
          <p:cNvSpPr>
            <a:spLocks noGrp="1"/>
          </p:cNvSpPr>
          <p:nvPr>
            <p:ph sz="half" idx="2"/>
          </p:nvPr>
        </p:nvSpPr>
        <p:spPr>
          <a:xfrm>
            <a:off x="4629149" y="1199212"/>
            <a:ext cx="4323209" cy="4381531"/>
          </a:xfrm>
        </p:spPr>
        <p:txBody>
          <a:bodyPr>
            <a:normAutofit/>
          </a:bodyPr>
          <a:lstStyle/>
          <a:p>
            <a:pPr marL="0" indent="0">
              <a:buNone/>
            </a:pPr>
            <a:r>
              <a:rPr lang="en-GB" b="1" dirty="0">
                <a:solidFill>
                  <a:srgbClr val="0070C0"/>
                </a:solidFill>
                <a:latin typeface="Arial" panose="020B0604020202020204" pitchFamily="34" charset="0"/>
                <a:cs typeface="Arial" panose="020B0604020202020204" pitchFamily="34" charset="0"/>
              </a:rPr>
              <a:t>Ability to create and present a critical poster </a:t>
            </a:r>
          </a:p>
          <a:p>
            <a:r>
              <a:rPr lang="en-GB" dirty="0">
                <a:solidFill>
                  <a:srgbClr val="0070C0"/>
                </a:solidFill>
                <a:latin typeface="Arial" panose="020B0604020202020204" pitchFamily="34" charset="0"/>
                <a:cs typeface="Arial" panose="020B0604020202020204" pitchFamily="34" charset="0"/>
              </a:rPr>
              <a:t>Compare and contrast practice/research findings;</a:t>
            </a:r>
          </a:p>
          <a:p>
            <a:r>
              <a:rPr lang="en-GB" dirty="0">
                <a:solidFill>
                  <a:srgbClr val="0070C0"/>
                </a:solidFill>
                <a:latin typeface="Arial" panose="020B0604020202020204" pitchFamily="34" charset="0"/>
                <a:cs typeface="Arial" panose="020B0604020202020204" pitchFamily="34" charset="0"/>
              </a:rPr>
              <a:t>Consistent use of ‘However…’;</a:t>
            </a:r>
          </a:p>
          <a:p>
            <a:r>
              <a:rPr lang="en-GB" dirty="0">
                <a:solidFill>
                  <a:srgbClr val="0070C0"/>
                </a:solidFill>
                <a:latin typeface="Arial" panose="020B0604020202020204" pitchFamily="34" charset="0"/>
                <a:cs typeface="Arial" panose="020B0604020202020204" pitchFamily="34" charset="0"/>
              </a:rPr>
              <a:t>Correct and consistent referencing.</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371892507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cy-GB" sz="4000" dirty="0">
                <a:latin typeface="Arial" panose="020B0604020202020204" pitchFamily="34" charset="0"/>
                <a:cs typeface="Arial" panose="020B0604020202020204" pitchFamily="34" charset="0"/>
              </a:rPr>
              <a:t>Maen prawf 5 – 30 marc</a:t>
            </a:r>
            <a:br>
              <a:rPr lang="cy-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Marking criterion 5 – 30 marks</a:t>
            </a:r>
          </a:p>
        </p:txBody>
      </p:sp>
      <p:sp>
        <p:nvSpPr>
          <p:cNvPr id="3" name="Content Placeholder 2"/>
          <p:cNvSpPr>
            <a:spLocks noGrp="1"/>
          </p:cNvSpPr>
          <p:nvPr>
            <p:ph sz="half" idx="1"/>
          </p:nvPr>
        </p:nvSpPr>
        <p:spPr>
          <a:xfrm>
            <a:off x="144143" y="1456267"/>
            <a:ext cx="4674600" cy="4088190"/>
          </a:xfrm>
        </p:spPr>
        <p:txBody>
          <a:bodyPr>
            <a:noAutofit/>
          </a:bodyPr>
          <a:lstStyle/>
          <a:p>
            <a:pPr marL="0" indent="0">
              <a:buNone/>
            </a:pPr>
            <a:r>
              <a:rPr lang="cy-GB" sz="2600" b="1" dirty="0">
                <a:latin typeface="Arial" panose="020B0604020202020204" pitchFamily="34" charset="0"/>
                <a:cs typeface="Arial" panose="020B0604020202020204" pitchFamily="34" charset="0"/>
              </a:rPr>
              <a:t>a) Gwaith grŵp - gwaith tîm effeithiol, tystiolaeth o baratoi, amseru, sgiliau digidol /20</a:t>
            </a:r>
          </a:p>
          <a:p>
            <a:r>
              <a:rPr lang="cy-GB" sz="2600" dirty="0">
                <a:latin typeface="Arial" panose="020B0604020202020204" pitchFamily="34" charset="0"/>
                <a:cs typeface="Arial" panose="020B0604020202020204" pitchFamily="34" charset="0"/>
              </a:rPr>
              <a:t>Defnydd effeithiol o </a:t>
            </a:r>
            <a:r>
              <a:rPr lang="cy-GB" sz="2600" i="1" dirty="0" err="1">
                <a:latin typeface="Arial" panose="020B0604020202020204" pitchFamily="34" charset="0"/>
                <a:cs typeface="Arial" panose="020B0604020202020204" pitchFamily="34" charset="0"/>
              </a:rPr>
              <a:t>Teams</a:t>
            </a:r>
            <a:r>
              <a:rPr lang="cy-GB" sz="2600" i="1" dirty="0">
                <a:latin typeface="Arial" panose="020B0604020202020204" pitchFamily="34" charset="0"/>
                <a:cs typeface="Arial" panose="020B0604020202020204" pitchFamily="34" charset="0"/>
              </a:rPr>
              <a:t>;</a:t>
            </a:r>
          </a:p>
          <a:p>
            <a:r>
              <a:rPr lang="cy-GB" sz="2600" dirty="0">
                <a:latin typeface="Arial" panose="020B0604020202020204" pitchFamily="34" charset="0"/>
                <a:cs typeface="Arial" panose="020B0604020202020204" pitchFamily="34" charset="0"/>
              </a:rPr>
              <a:t>Tystiolaeth o </a:t>
            </a:r>
            <a:r>
              <a:rPr lang="cy-GB" sz="2600" dirty="0" err="1">
                <a:latin typeface="Arial" panose="020B0604020202020204" pitchFamily="34" charset="0"/>
                <a:cs typeface="Arial" panose="020B0604020202020204" pitchFamily="34" charset="0"/>
              </a:rPr>
              <a:t>weminar</a:t>
            </a:r>
            <a:r>
              <a:rPr lang="cy-GB" sz="2600" dirty="0">
                <a:latin typeface="Arial" panose="020B0604020202020204" pitchFamily="34" charset="0"/>
                <a:cs typeface="Arial" panose="020B0604020202020204" pitchFamily="34" charset="0"/>
              </a:rPr>
              <a:t> wedi'i ymarfer yn dda;</a:t>
            </a:r>
          </a:p>
          <a:p>
            <a:r>
              <a:rPr lang="cy-GB" sz="2600" dirty="0">
                <a:latin typeface="Arial" panose="020B0604020202020204" pitchFamily="34" charset="0"/>
                <a:cs typeface="Arial" panose="020B0604020202020204" pitchFamily="34" charset="0"/>
              </a:rPr>
              <a:t>Tystiolaeth o ymgysylltiad rhwng aelodau'r grŵp;</a:t>
            </a:r>
          </a:p>
          <a:p>
            <a:r>
              <a:rPr lang="cy-GB" sz="2600" dirty="0">
                <a:latin typeface="Arial" panose="020B0604020202020204" pitchFamily="34" charset="0"/>
                <a:cs typeface="Arial" panose="020B0604020202020204" pitchFamily="34" charset="0"/>
              </a:rPr>
              <a:t>Dewis perthnasol o gwestiynau.</a:t>
            </a:r>
          </a:p>
          <a:p>
            <a:pPr marL="0" indent="0">
              <a:buNone/>
            </a:pPr>
            <a:endParaRPr lang="cy-GB" sz="1600" dirty="0">
              <a:cs typeface="Arial" panose="020B0604020202020204" pitchFamily="34" charset="0"/>
            </a:endParaRPr>
          </a:p>
        </p:txBody>
      </p:sp>
      <p:sp>
        <p:nvSpPr>
          <p:cNvPr id="4" name="Content Placeholder 3"/>
          <p:cNvSpPr>
            <a:spLocks noGrp="1"/>
          </p:cNvSpPr>
          <p:nvPr>
            <p:ph sz="half" idx="2"/>
          </p:nvPr>
        </p:nvSpPr>
        <p:spPr>
          <a:xfrm>
            <a:off x="4898570" y="1456267"/>
            <a:ext cx="3972298" cy="3967072"/>
          </a:xfrm>
        </p:spPr>
        <p:txBody>
          <a:bodyPr>
            <a:normAutofit fontScale="85000" lnSpcReduction="20000"/>
          </a:bodyPr>
          <a:lstStyle/>
          <a:p>
            <a:pPr marL="0" indent="0">
              <a:buNone/>
            </a:pPr>
            <a:r>
              <a:rPr lang="en-GB" sz="2900" b="1" dirty="0">
                <a:solidFill>
                  <a:srgbClr val="0070C0"/>
                </a:solidFill>
                <a:latin typeface="Arial" panose="020B0604020202020204" pitchFamily="34" charset="0"/>
                <a:cs typeface="Arial" panose="020B0604020202020204" pitchFamily="34" charset="0"/>
              </a:rPr>
              <a:t>a) Group work – effective teamwork, evidence of preparation, timing, digital skills /20</a:t>
            </a:r>
          </a:p>
          <a:p>
            <a:r>
              <a:rPr lang="en-GB" sz="2900" dirty="0">
                <a:solidFill>
                  <a:srgbClr val="0070C0"/>
                </a:solidFill>
                <a:latin typeface="Arial" panose="020B0604020202020204" pitchFamily="34" charset="0"/>
                <a:cs typeface="Arial" panose="020B0604020202020204" pitchFamily="34" charset="0"/>
              </a:rPr>
              <a:t>Effective use of Teams;</a:t>
            </a:r>
          </a:p>
          <a:p>
            <a:r>
              <a:rPr lang="en-GB" sz="2900" dirty="0">
                <a:solidFill>
                  <a:srgbClr val="0070C0"/>
                </a:solidFill>
                <a:latin typeface="Arial" panose="020B0604020202020204" pitchFamily="34" charset="0"/>
                <a:cs typeface="Arial" panose="020B0604020202020204" pitchFamily="34" charset="0"/>
              </a:rPr>
              <a:t>Evidence of a well-rehearsed webinar;</a:t>
            </a:r>
          </a:p>
          <a:p>
            <a:r>
              <a:rPr lang="en-GB" sz="2900" dirty="0">
                <a:solidFill>
                  <a:srgbClr val="0070C0"/>
                </a:solidFill>
                <a:latin typeface="Arial" panose="020B0604020202020204" pitchFamily="34" charset="0"/>
                <a:cs typeface="Arial" panose="020B0604020202020204" pitchFamily="34" charset="0"/>
              </a:rPr>
              <a:t>Evidence of engagement between group members;</a:t>
            </a:r>
          </a:p>
          <a:p>
            <a:r>
              <a:rPr lang="en-GB" sz="2900" dirty="0">
                <a:solidFill>
                  <a:srgbClr val="0070C0"/>
                </a:solidFill>
                <a:latin typeface="Arial" panose="020B0604020202020204" pitchFamily="34" charset="0"/>
                <a:cs typeface="Arial" panose="020B0604020202020204" pitchFamily="34" charset="0"/>
              </a:rPr>
              <a:t>Relevant choice of questions.</a:t>
            </a:r>
            <a:endParaRPr lang="en-GB" sz="2900" b="1" dirty="0">
              <a:solidFill>
                <a:srgbClr val="0070C0"/>
              </a:solidFill>
              <a:latin typeface="Arial" panose="020B0604020202020204" pitchFamily="34" charset="0"/>
              <a:cs typeface="Arial" panose="020B0604020202020204" pitchFamily="34" charset="0"/>
            </a:endParaRP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342268771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cy-GB" sz="4000" dirty="0">
                <a:latin typeface="Arial" panose="020B0604020202020204" pitchFamily="34" charset="0"/>
                <a:cs typeface="Arial" panose="020B0604020202020204" pitchFamily="34" charset="0"/>
              </a:rPr>
              <a:t>Maen prawf 5 – 30 marc</a:t>
            </a:r>
            <a:br>
              <a:rPr lang="cy-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Marking criterion 5 – 30 marks</a:t>
            </a:r>
          </a:p>
        </p:txBody>
      </p:sp>
      <p:sp>
        <p:nvSpPr>
          <p:cNvPr id="3" name="Content Placeholder 2"/>
          <p:cNvSpPr>
            <a:spLocks noGrp="1"/>
          </p:cNvSpPr>
          <p:nvPr>
            <p:ph sz="half" idx="1"/>
          </p:nvPr>
        </p:nvSpPr>
        <p:spPr>
          <a:xfrm>
            <a:off x="144143" y="1353787"/>
            <a:ext cx="4674600" cy="4190670"/>
          </a:xfrm>
        </p:spPr>
        <p:txBody>
          <a:bodyPr>
            <a:noAutofit/>
          </a:bodyPr>
          <a:lstStyle/>
          <a:p>
            <a:pPr marL="0" indent="0">
              <a:buNone/>
            </a:pPr>
            <a:r>
              <a:rPr lang="cy-GB" sz="2600" b="1" dirty="0">
                <a:latin typeface="Arial" panose="020B0604020202020204" pitchFamily="34" charset="0"/>
                <a:cs typeface="Arial" panose="020B0604020202020204" pitchFamily="34" charset="0"/>
              </a:rPr>
              <a:t>b) Strwythur y cyflwyniad /10</a:t>
            </a:r>
          </a:p>
          <a:p>
            <a:r>
              <a:rPr lang="cy-GB" sz="2600" dirty="0">
                <a:latin typeface="Arial" panose="020B0604020202020204" pitchFamily="34" charset="0"/>
                <a:cs typeface="Arial" panose="020B0604020202020204" pitchFamily="34" charset="0"/>
              </a:rPr>
              <a:t>Strwythur y cyflwyniad (cyflwyniad, prif gorff, casgliad);</a:t>
            </a:r>
          </a:p>
          <a:p>
            <a:r>
              <a:rPr lang="cy-GB" sz="2600" dirty="0">
                <a:latin typeface="Arial" panose="020B0604020202020204" pitchFamily="34" charset="0"/>
                <a:cs typeface="Arial" panose="020B0604020202020204" pitchFamily="34" charset="0"/>
              </a:rPr>
              <a:t>Goslef, cyflymder, llais;</a:t>
            </a:r>
          </a:p>
          <a:p>
            <a:r>
              <a:rPr lang="cy-GB" sz="2600" dirty="0">
                <a:latin typeface="Arial" panose="020B0604020202020204" pitchFamily="34" charset="0"/>
                <a:cs typeface="Arial" panose="020B0604020202020204" pitchFamily="34" charset="0"/>
              </a:rPr>
              <a:t>Cyflwyniad proffesiynol;</a:t>
            </a:r>
          </a:p>
          <a:p>
            <a:r>
              <a:rPr lang="cy-GB" sz="2600" dirty="0">
                <a:latin typeface="Arial" panose="020B0604020202020204" pitchFamily="34" charset="0"/>
                <a:cs typeface="Arial" panose="020B0604020202020204" pitchFamily="34" charset="0"/>
              </a:rPr>
              <a:t>Cywirdeb iaith ar lafar.</a:t>
            </a:r>
          </a:p>
        </p:txBody>
      </p:sp>
      <p:sp>
        <p:nvSpPr>
          <p:cNvPr id="4" name="Content Placeholder 3"/>
          <p:cNvSpPr>
            <a:spLocks noGrp="1"/>
          </p:cNvSpPr>
          <p:nvPr>
            <p:ph sz="half" idx="2"/>
          </p:nvPr>
        </p:nvSpPr>
        <p:spPr>
          <a:xfrm>
            <a:off x="4898570" y="1353787"/>
            <a:ext cx="4101287" cy="4069552"/>
          </a:xfrm>
        </p:spPr>
        <p:txBody>
          <a:bodyPr>
            <a:normAutofit fontScale="92500" lnSpcReduction="20000"/>
          </a:bodyPr>
          <a:lstStyle/>
          <a:p>
            <a:pPr marL="0" indent="0">
              <a:buNone/>
            </a:pPr>
            <a:r>
              <a:rPr lang="en-GB" b="1" dirty="0">
                <a:solidFill>
                  <a:srgbClr val="0070C0"/>
                </a:solidFill>
                <a:latin typeface="Arial" panose="020B0604020202020204" pitchFamily="34" charset="0"/>
                <a:cs typeface="Arial" panose="020B0604020202020204" pitchFamily="34" charset="0"/>
              </a:rPr>
              <a:t>b) Structure of presentation /10</a:t>
            </a:r>
          </a:p>
          <a:p>
            <a:r>
              <a:rPr lang="en-GB" dirty="0">
                <a:solidFill>
                  <a:srgbClr val="0070C0"/>
                </a:solidFill>
                <a:latin typeface="Arial" panose="020B0604020202020204" pitchFamily="34" charset="0"/>
                <a:cs typeface="Arial" panose="020B0604020202020204" pitchFamily="34" charset="0"/>
              </a:rPr>
              <a:t>Structure of presentation (introduction, main body, conclusion);</a:t>
            </a:r>
          </a:p>
          <a:p>
            <a:r>
              <a:rPr lang="en-GB" dirty="0">
                <a:solidFill>
                  <a:srgbClr val="0070C0"/>
                </a:solidFill>
                <a:latin typeface="Arial" panose="020B0604020202020204" pitchFamily="34" charset="0"/>
                <a:cs typeface="Arial" panose="020B0604020202020204" pitchFamily="34" charset="0"/>
              </a:rPr>
              <a:t>Intonation, pace, volume;</a:t>
            </a:r>
          </a:p>
          <a:p>
            <a:r>
              <a:rPr lang="en-GB" dirty="0">
                <a:solidFill>
                  <a:srgbClr val="0070C0"/>
                </a:solidFill>
                <a:latin typeface="Arial" panose="020B0604020202020204" pitchFamily="34" charset="0"/>
                <a:cs typeface="Arial" panose="020B0604020202020204" pitchFamily="34" charset="0"/>
              </a:rPr>
              <a:t>Professional presentation;</a:t>
            </a:r>
          </a:p>
          <a:p>
            <a:r>
              <a:rPr lang="en-GB" dirty="0">
                <a:solidFill>
                  <a:srgbClr val="0070C0"/>
                </a:solidFill>
                <a:latin typeface="Arial" panose="020B0604020202020204" pitchFamily="34" charset="0"/>
                <a:cs typeface="Arial" panose="020B0604020202020204" pitchFamily="34" charset="0"/>
              </a:rPr>
              <a:t>Accuracy of spoken language.</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44648365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EAEE6002 HANDBOOK FTF 2021 [Compatibility Mode] - Word"/>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9144000" cy="6703497"/>
          </a:xfrm>
          <a:prstGeom prst="rect">
            <a:avLst/>
          </a:prstGeom>
        </p:spPr>
      </p:pic>
    </p:spTree>
    <p:extLst>
      <p:ext uri="{BB962C8B-B14F-4D97-AF65-F5344CB8AC3E}">
        <p14:creationId xmlns:p14="http://schemas.microsoft.com/office/powerpoint/2010/main" val="169104742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p:cNvSpPr>
            <a:spLocks noGrp="1"/>
          </p:cNvSpPr>
          <p:nvPr>
            <p:ph type="title"/>
          </p:nvPr>
        </p:nvSpPr>
        <p:spPr/>
        <p:txBody>
          <a:bodyPr>
            <a:noAutofit/>
          </a:bodyPr>
          <a:lstStyle/>
          <a:p>
            <a:pPr algn="ctr">
              <a:defRPr/>
            </a:pPr>
            <a:r>
              <a:rPr lang="en-GB" sz="3600" dirty="0">
                <a:latin typeface="Arial" panose="020B0604020202020204" pitchFamily="34" charset="0"/>
                <a:cs typeface="Arial" panose="020B0604020202020204" pitchFamily="34" charset="0"/>
              </a:rPr>
              <a:t>Materion </a:t>
            </a:r>
            <a:r>
              <a:rPr lang="en-GB" sz="3600" dirty="0" err="1">
                <a:latin typeface="Arial" panose="020B0604020202020204" pitchFamily="34" charset="0"/>
                <a:cs typeface="Arial" panose="020B0604020202020204" pitchFamily="34" charset="0"/>
              </a:rPr>
              <a:t>TGCh</a:t>
            </a:r>
            <a:r>
              <a:rPr lang="en-GB" sz="3600" dirty="0">
                <a:latin typeface="Arial" panose="020B0604020202020204" pitchFamily="34" charset="0"/>
                <a:cs typeface="Arial" panose="020B0604020202020204" pitchFamily="34" charset="0"/>
              </a:rPr>
              <a:t>?</a:t>
            </a:r>
            <a:br>
              <a:rPr lang="en-GB" sz="3600" dirty="0">
                <a:latin typeface="Arial" panose="020B0604020202020204" pitchFamily="34" charset="0"/>
                <a:cs typeface="Arial" panose="020B0604020202020204" pitchFamily="34" charset="0"/>
              </a:rPr>
            </a:br>
            <a:r>
              <a:rPr lang="en-GB" sz="3600" dirty="0">
                <a:solidFill>
                  <a:srgbClr val="0070C0"/>
                </a:solidFill>
                <a:latin typeface="Arial" panose="020B0604020202020204" pitchFamily="34" charset="0"/>
                <a:cs typeface="Arial" panose="020B0604020202020204" pitchFamily="34" charset="0"/>
              </a:rPr>
              <a:t>ICT issues?</a:t>
            </a:r>
          </a:p>
        </p:txBody>
      </p:sp>
      <p:sp>
        <p:nvSpPr>
          <p:cNvPr id="3" name="Content Placeholder 4"/>
          <p:cNvSpPr>
            <a:spLocks noGrp="1"/>
          </p:cNvSpPr>
          <p:nvPr>
            <p:ph sz="half" idx="1"/>
          </p:nvPr>
        </p:nvSpPr>
        <p:spPr>
          <a:xfrm>
            <a:off x="251520" y="1600200"/>
            <a:ext cx="4244280" cy="4525963"/>
          </a:xfrm>
        </p:spPr>
        <p:txBody>
          <a:bodyPr/>
          <a:lstStyle/>
          <a:p>
            <a:pPr marL="0" indent="0">
              <a:buNone/>
              <a:defRPr/>
            </a:pPr>
            <a:r>
              <a:rPr lang="cy-GB" dirty="0">
                <a:latin typeface="Arial" panose="020B0604020202020204" pitchFamily="34" charset="0"/>
                <a:cs typeface="Arial" panose="020B0604020202020204" pitchFamily="34" charset="0"/>
              </a:rPr>
              <a:t>Desg Gymorth TG</a:t>
            </a:r>
          </a:p>
          <a:p>
            <a:pPr>
              <a:defRPr/>
            </a:pPr>
            <a:r>
              <a:rPr lang="cy-GB" sz="2000" dirty="0">
                <a:latin typeface="Arial" panose="020B0604020202020204" pitchFamily="34" charset="0"/>
                <a:cs typeface="Arial" panose="020B0604020202020204" pitchFamily="34" charset="0"/>
                <a:hlinkClick r:id="rId3"/>
              </a:rPr>
              <a:t>ITServiceDesk@uwtsd.ac.uk</a:t>
            </a:r>
            <a:r>
              <a:rPr lang="cy-GB" sz="2000" dirty="0">
                <a:latin typeface="Arial" panose="020B0604020202020204" pitchFamily="34" charset="0"/>
                <a:cs typeface="Arial" panose="020B0604020202020204" pitchFamily="34" charset="0"/>
              </a:rPr>
              <a:t> </a:t>
            </a:r>
          </a:p>
          <a:p>
            <a:pPr>
              <a:defRPr/>
            </a:pPr>
            <a:r>
              <a:rPr lang="cy-GB" dirty="0">
                <a:latin typeface="Arial" panose="020B0604020202020204" pitchFamily="34" charset="0"/>
                <a:cs typeface="Arial" panose="020B0604020202020204" pitchFamily="34" charset="0"/>
              </a:rPr>
              <a:t>0300 500 5055</a:t>
            </a:r>
          </a:p>
          <a:p>
            <a:pPr marL="0" indent="0">
              <a:buNone/>
              <a:defRPr/>
            </a:pPr>
            <a:endParaRPr lang="cy-GB" dirty="0">
              <a:latin typeface="Arial" panose="020B0604020202020204" pitchFamily="34" charset="0"/>
              <a:cs typeface="Arial" panose="020B0604020202020204" pitchFamily="34" charset="0"/>
            </a:endParaRPr>
          </a:p>
          <a:p>
            <a:pPr marL="0" indent="0">
              <a:buNone/>
              <a:defRPr/>
            </a:pPr>
            <a:endParaRPr lang="cy-GB" dirty="0">
              <a:latin typeface="Arial" panose="020B0604020202020204" pitchFamily="34" charset="0"/>
              <a:cs typeface="Arial" panose="020B0604020202020204" pitchFamily="34" charset="0"/>
            </a:endParaRPr>
          </a:p>
          <a:p>
            <a:pPr marL="0" indent="0">
              <a:buNone/>
              <a:defRPr/>
            </a:pPr>
            <a:r>
              <a:rPr lang="cy-GB" dirty="0">
                <a:latin typeface="Arial" panose="020B0604020202020204" pitchFamily="34" charset="0"/>
                <a:cs typeface="Arial" panose="020B0604020202020204" pitchFamily="34" charset="0"/>
              </a:rPr>
              <a:t>Service </a:t>
            </a:r>
            <a:r>
              <a:rPr lang="cy-GB" dirty="0" err="1">
                <a:latin typeface="Arial" panose="020B0604020202020204" pitchFamily="34" charset="0"/>
                <a:cs typeface="Arial" panose="020B0604020202020204" pitchFamily="34" charset="0"/>
              </a:rPr>
              <a:t>Now</a:t>
            </a:r>
            <a:r>
              <a:rPr lang="cy-GB" dirty="0">
                <a:latin typeface="Arial" panose="020B0604020202020204" pitchFamily="34" charset="0"/>
                <a:cs typeface="Arial" panose="020B0604020202020204" pitchFamily="34" charset="0"/>
              </a:rPr>
              <a:t> – trwy’r Hwb</a:t>
            </a:r>
          </a:p>
        </p:txBody>
      </p:sp>
      <p:sp>
        <p:nvSpPr>
          <p:cNvPr id="4" name="Content Placeholder 5"/>
          <p:cNvSpPr>
            <a:spLocks noGrp="1"/>
          </p:cNvSpPr>
          <p:nvPr>
            <p:ph sz="half" idx="2"/>
          </p:nvPr>
        </p:nvSpPr>
        <p:spPr>
          <a:xfrm>
            <a:off x="4495800" y="1600200"/>
            <a:ext cx="4396680" cy="4525963"/>
          </a:xfrm>
        </p:spPr>
        <p:txBody>
          <a:bodyPr/>
          <a:lstStyle/>
          <a:p>
            <a:pPr marL="0" indent="0">
              <a:buNone/>
              <a:defRPr/>
            </a:pPr>
            <a:r>
              <a:rPr lang="en-GB" dirty="0">
                <a:solidFill>
                  <a:srgbClr val="0070C0"/>
                </a:solidFill>
                <a:latin typeface="Arial" panose="020B0604020202020204" pitchFamily="34" charset="0"/>
                <a:cs typeface="Arial" panose="020B0604020202020204" pitchFamily="34" charset="0"/>
              </a:rPr>
              <a:t>IT Service Desk</a:t>
            </a:r>
          </a:p>
          <a:p>
            <a:pPr>
              <a:defRPr/>
            </a:pPr>
            <a:r>
              <a:rPr lang="en-US" sz="2400" dirty="0">
                <a:solidFill>
                  <a:srgbClr val="002060"/>
                </a:solidFill>
                <a:latin typeface="Arial" panose="020B0604020202020204" pitchFamily="34" charset="0"/>
                <a:cs typeface="Arial" panose="020B0604020202020204" pitchFamily="34" charset="0"/>
                <a:hlinkClick r:id="rId3"/>
              </a:rPr>
              <a:t>ITServiceDesk@uwtsd.ac.uk</a:t>
            </a:r>
            <a:endParaRPr lang="en-US" sz="2400" dirty="0">
              <a:solidFill>
                <a:srgbClr val="002060"/>
              </a:solidFill>
              <a:latin typeface="Arial" panose="020B0604020202020204" pitchFamily="34" charset="0"/>
              <a:cs typeface="Arial" panose="020B0604020202020204" pitchFamily="34" charset="0"/>
            </a:endParaRPr>
          </a:p>
          <a:p>
            <a:pPr>
              <a:defRPr/>
            </a:pPr>
            <a:r>
              <a:rPr lang="en-US" dirty="0">
                <a:solidFill>
                  <a:srgbClr val="0070C0"/>
                </a:solidFill>
                <a:latin typeface="Arial" panose="020B0604020202020204" pitchFamily="34" charset="0"/>
                <a:cs typeface="Arial" panose="020B0604020202020204" pitchFamily="34" charset="0"/>
              </a:rPr>
              <a:t>0300 500 5055</a:t>
            </a:r>
          </a:p>
          <a:p>
            <a:pPr marL="0" indent="0">
              <a:buNone/>
              <a:defRPr/>
            </a:pPr>
            <a:endParaRPr lang="en-GB" dirty="0">
              <a:solidFill>
                <a:srgbClr val="002060"/>
              </a:solidFill>
              <a:latin typeface="Arial" panose="020B0604020202020204" pitchFamily="34" charset="0"/>
              <a:cs typeface="Arial" panose="020B0604020202020204" pitchFamily="34" charset="0"/>
            </a:endParaRPr>
          </a:p>
          <a:p>
            <a:pPr marL="0" indent="0">
              <a:buNone/>
              <a:defRPr/>
            </a:pPr>
            <a:endParaRPr lang="en-GB" dirty="0">
              <a:solidFill>
                <a:srgbClr val="002060"/>
              </a:solidFill>
              <a:latin typeface="Arial" panose="020B0604020202020204" pitchFamily="34" charset="0"/>
              <a:cs typeface="Arial" panose="020B0604020202020204" pitchFamily="34" charset="0"/>
            </a:endParaRPr>
          </a:p>
          <a:p>
            <a:pPr marL="0" indent="0">
              <a:buNone/>
              <a:defRPr/>
            </a:pPr>
            <a:r>
              <a:rPr lang="en-GB" dirty="0">
                <a:solidFill>
                  <a:srgbClr val="0070C0"/>
                </a:solidFill>
                <a:latin typeface="Arial" panose="020B0604020202020204" pitchFamily="34" charset="0"/>
                <a:cs typeface="Arial" panose="020B0604020202020204" pitchFamily="34" charset="0"/>
              </a:rPr>
              <a:t>Service Now – via the Hwb</a:t>
            </a:r>
          </a:p>
        </p:txBody>
      </p:sp>
    </p:spTree>
    <p:extLst>
      <p:ext uri="{BB962C8B-B14F-4D97-AF65-F5344CB8AC3E}">
        <p14:creationId xmlns:p14="http://schemas.microsoft.com/office/powerpoint/2010/main" val="335557472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6"/>
            <a:ext cx="7886700" cy="688011"/>
          </a:xfrm>
        </p:spPr>
        <p:txBody>
          <a:bodyPr>
            <a:noAutofit/>
          </a:bodyPr>
          <a:lstStyle/>
          <a:p>
            <a:pPr algn="ctr"/>
            <a:r>
              <a:rPr lang="cy-GB" sz="4000" dirty="0">
                <a:latin typeface="Arial" panose="020B0604020202020204" pitchFamily="34" charset="0"/>
                <a:cs typeface="Arial" panose="020B0604020202020204" pitchFamily="34" charset="0"/>
              </a:rPr>
              <a:t>Cymorth o’r tîm</a:t>
            </a:r>
            <a:br>
              <a:rPr lang="cy-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Support from the team</a:t>
            </a:r>
          </a:p>
        </p:txBody>
      </p:sp>
      <p:sp>
        <p:nvSpPr>
          <p:cNvPr id="3" name="Content Placeholder 2"/>
          <p:cNvSpPr>
            <a:spLocks noGrp="1"/>
          </p:cNvSpPr>
          <p:nvPr>
            <p:ph sz="half" idx="1"/>
          </p:nvPr>
        </p:nvSpPr>
        <p:spPr>
          <a:xfrm>
            <a:off x="227023" y="1374753"/>
            <a:ext cx="4287827" cy="4821128"/>
          </a:xfrm>
        </p:spPr>
        <p:txBody>
          <a:bodyPr>
            <a:normAutofit/>
          </a:bodyPr>
          <a:lstStyle/>
          <a:p>
            <a:r>
              <a:rPr lang="cy-GB" dirty="0">
                <a:latin typeface="Arial" panose="020B0604020202020204" pitchFamily="34" charset="0"/>
                <a:cs typeface="Arial" panose="020B0604020202020204" pitchFamily="34" charset="0"/>
              </a:rPr>
              <a:t>Ailddarllenwch y canllawiau Sgiliau Academaidd (Moodle);</a:t>
            </a:r>
          </a:p>
          <a:p>
            <a:r>
              <a:rPr lang="cy-GB" dirty="0">
                <a:latin typeface="Arial" panose="020B0604020202020204" pitchFamily="34" charset="0"/>
                <a:cs typeface="Arial" panose="020B0604020202020204" pitchFamily="34" charset="0"/>
              </a:rPr>
              <a:t>Paratowch ar gyfer tiwtorialau;</a:t>
            </a:r>
          </a:p>
          <a:p>
            <a:r>
              <a:rPr lang="cy-GB" dirty="0">
                <a:latin typeface="Arial" panose="020B0604020202020204" pitchFamily="34" charset="0"/>
                <a:cs typeface="Arial" panose="020B0604020202020204" pitchFamily="34" charset="0"/>
              </a:rPr>
              <a:t>Ymatebion i e-byst o fewn 48 awr (fel arfer oriau gweithio, Dydd Llun – Dydd Gwener).</a:t>
            </a:r>
          </a:p>
        </p:txBody>
      </p:sp>
      <p:sp>
        <p:nvSpPr>
          <p:cNvPr id="4" name="Content Placeholder 3"/>
          <p:cNvSpPr>
            <a:spLocks noGrp="1"/>
          </p:cNvSpPr>
          <p:nvPr>
            <p:ph sz="half" idx="2"/>
          </p:nvPr>
        </p:nvSpPr>
        <p:spPr>
          <a:xfrm>
            <a:off x="4629150" y="1374753"/>
            <a:ext cx="4331970" cy="4174709"/>
          </a:xfrm>
        </p:spPr>
        <p:txBody>
          <a:bodyPr>
            <a:normAutofit/>
          </a:bodyPr>
          <a:lstStyle/>
          <a:p>
            <a:r>
              <a:rPr lang="en-GB" dirty="0">
                <a:solidFill>
                  <a:srgbClr val="0070C0"/>
                </a:solidFill>
                <a:latin typeface="Arial" panose="020B0604020202020204" pitchFamily="34" charset="0"/>
                <a:cs typeface="Arial" panose="020B0604020202020204" pitchFamily="34" charset="0"/>
              </a:rPr>
              <a:t>Reread the Academic Skills guidance(Moodle);</a:t>
            </a:r>
          </a:p>
          <a:p>
            <a:r>
              <a:rPr lang="en-GB" dirty="0">
                <a:solidFill>
                  <a:srgbClr val="0070C0"/>
                </a:solidFill>
                <a:latin typeface="Arial" panose="020B0604020202020204" pitchFamily="34" charset="0"/>
                <a:cs typeface="Arial" panose="020B0604020202020204" pitchFamily="34" charset="0"/>
              </a:rPr>
              <a:t>Prepare for tutorials;</a:t>
            </a:r>
          </a:p>
          <a:p>
            <a:r>
              <a:rPr lang="en-GB" dirty="0">
                <a:solidFill>
                  <a:srgbClr val="0070C0"/>
                </a:solidFill>
                <a:latin typeface="Arial" panose="020B0604020202020204" pitchFamily="34" charset="0"/>
                <a:cs typeface="Arial" panose="020B0604020202020204" pitchFamily="34" charset="0"/>
              </a:rPr>
              <a:t>Responses to emails within 48 hours (usually office hours, Monday – Friday).</a:t>
            </a:r>
          </a:p>
          <a:p>
            <a:endParaRPr lang="en-GB" dirty="0"/>
          </a:p>
        </p:txBody>
      </p:sp>
    </p:spTree>
    <p:extLst>
      <p:ext uri="{BB962C8B-B14F-4D97-AF65-F5344CB8AC3E}">
        <p14:creationId xmlns:p14="http://schemas.microsoft.com/office/powerpoint/2010/main" val="24796056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cy-GB" sz="4000" dirty="0">
                <a:latin typeface="Arial" panose="020B0604020202020204" pitchFamily="34" charset="0"/>
                <a:cs typeface="Arial" panose="020B0604020202020204" pitchFamily="34" charset="0"/>
              </a:rPr>
              <a:t>Cymorth ychwanegol</a:t>
            </a:r>
            <a:br>
              <a:rPr lang="cy-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Additional support</a:t>
            </a:r>
          </a:p>
        </p:txBody>
      </p:sp>
      <p:sp>
        <p:nvSpPr>
          <p:cNvPr id="5" name="Content Placeholder 4">
            <a:extLst>
              <a:ext uri="{FF2B5EF4-FFF2-40B4-BE49-F238E27FC236}">
                <a16:creationId xmlns:a16="http://schemas.microsoft.com/office/drawing/2014/main" id="{332051DB-EB12-428A-A13D-640064B8A894}"/>
              </a:ext>
            </a:extLst>
          </p:cNvPr>
          <p:cNvSpPr>
            <a:spLocks noGrp="1"/>
          </p:cNvSpPr>
          <p:nvPr>
            <p:ph idx="1"/>
          </p:nvPr>
        </p:nvSpPr>
        <p:spPr>
          <a:xfrm>
            <a:off x="118753" y="1600201"/>
            <a:ext cx="8930244" cy="3917032"/>
          </a:xfrm>
        </p:spPr>
        <p:txBody>
          <a:bodyPr>
            <a:normAutofit fontScale="62500" lnSpcReduction="20000"/>
          </a:bodyPr>
          <a:lstStyle/>
          <a:p>
            <a:pPr marL="0" indent="0">
              <a:buNone/>
            </a:pPr>
            <a:r>
              <a:rPr lang="en-GB" sz="4000" dirty="0">
                <a:latin typeface="Arial" panose="020B0604020202020204" pitchFamily="34" charset="0"/>
                <a:cs typeface="Arial" panose="020B0604020202020204" pitchFamily="34" charset="0"/>
              </a:rPr>
              <a:t>Beth </a:t>
            </a:r>
            <a:r>
              <a:rPr lang="en-GB" sz="4000" dirty="0" err="1">
                <a:latin typeface="Arial" panose="020B0604020202020204" pitchFamily="34" charset="0"/>
                <a:cs typeface="Arial" panose="020B0604020202020204" pitchFamily="34" charset="0"/>
              </a:rPr>
              <a:t>yw</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gweminar</a:t>
            </a:r>
            <a:r>
              <a:rPr lang="en-GB" sz="4000" dirty="0">
                <a:latin typeface="Arial" panose="020B0604020202020204" pitchFamily="34" charset="0"/>
                <a:cs typeface="Arial" panose="020B0604020202020204" pitchFamily="34" charset="0"/>
              </a:rPr>
              <a:t>?</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What is a webinar?</a:t>
            </a:r>
          </a:p>
          <a:p>
            <a:pPr marL="0" indent="0">
              <a:buNone/>
            </a:pPr>
            <a:endParaRPr lang="en-GB" sz="4000" dirty="0">
              <a:latin typeface="Arial" panose="020B0604020202020204" pitchFamily="34" charset="0"/>
              <a:cs typeface="Arial" panose="020B0604020202020204" pitchFamily="34" charset="0"/>
            </a:endParaRPr>
          </a:p>
          <a:p>
            <a:pPr marL="0" indent="0">
              <a:buNone/>
            </a:pPr>
            <a:r>
              <a:rPr lang="en-GB" sz="4000" dirty="0" err="1">
                <a:latin typeface="Arial" panose="020B0604020202020204" pitchFamily="34" charset="0"/>
                <a:cs typeface="Arial" panose="020B0604020202020204" pitchFamily="34" charset="0"/>
              </a:rPr>
              <a:t>Clickmeeting</a:t>
            </a:r>
            <a:r>
              <a:rPr lang="en-GB" sz="4000" dirty="0">
                <a:latin typeface="Arial" panose="020B0604020202020204" pitchFamily="34" charset="0"/>
                <a:cs typeface="Arial" panose="020B0604020202020204" pitchFamily="34" charset="0"/>
              </a:rPr>
              <a:t> (2020) </a:t>
            </a:r>
            <a:r>
              <a:rPr lang="en-GB" sz="4000" b="0" i="1" dirty="0">
                <a:effectLst/>
                <a:latin typeface="Arial" panose="020B0604020202020204" pitchFamily="34" charset="0"/>
                <a:cs typeface="Arial" panose="020B0604020202020204" pitchFamily="34" charset="0"/>
              </a:rPr>
              <a:t>What is a Webinar? The Simplest Explanation You Will Get. </a:t>
            </a:r>
            <a:r>
              <a:rPr lang="en-GB" sz="4000" b="0" i="0" dirty="0">
                <a:effectLst/>
                <a:latin typeface="Arial" panose="020B0604020202020204" pitchFamily="34" charset="0"/>
                <a:cs typeface="Arial" panose="020B0604020202020204" pitchFamily="34" charset="0"/>
              </a:rPr>
              <a:t>Available at: </a:t>
            </a:r>
            <a:r>
              <a:rPr lang="en-GB" sz="4000" b="0" i="0" dirty="0">
                <a:effectLst/>
                <a:latin typeface="Arial" panose="020B0604020202020204" pitchFamily="34" charset="0"/>
                <a:cs typeface="Arial" panose="020B0604020202020204" pitchFamily="34" charset="0"/>
                <a:hlinkClick r:id="rId3"/>
              </a:rPr>
              <a:t>https://www.youtube.com/watch?v=dZBX54MA7O0</a:t>
            </a:r>
            <a:r>
              <a:rPr lang="en-GB" sz="4000" b="0" i="0" dirty="0">
                <a:effectLst/>
                <a:latin typeface="Arial" panose="020B0604020202020204" pitchFamily="34" charset="0"/>
                <a:cs typeface="Arial" panose="020B0604020202020204" pitchFamily="34" charset="0"/>
              </a:rPr>
              <a:t> [Accessed: October 18 2021].</a:t>
            </a:r>
          </a:p>
          <a:p>
            <a:pPr marL="0" indent="0">
              <a:buNone/>
            </a:pPr>
            <a:endParaRPr lang="en-GB" sz="4000" b="0" i="0" dirty="0">
              <a:effectLst/>
              <a:latin typeface="Arial" panose="020B0604020202020204" pitchFamily="34" charset="0"/>
              <a:cs typeface="Arial" panose="020B0604020202020204" pitchFamily="34" charset="0"/>
            </a:endParaRPr>
          </a:p>
          <a:p>
            <a:pPr marL="0" indent="0">
              <a:buNone/>
            </a:pPr>
            <a:r>
              <a:rPr lang="en-GB" sz="4000" dirty="0" err="1">
                <a:latin typeface="Arial" panose="020B0604020202020204" pitchFamily="34" charset="0"/>
                <a:cs typeface="Arial" panose="020B0604020202020204" pitchFamily="34" charset="0"/>
              </a:rPr>
              <a:t>Stratvert</a:t>
            </a:r>
            <a:r>
              <a:rPr lang="en-GB" sz="4000" dirty="0">
                <a:latin typeface="Arial" panose="020B0604020202020204" pitchFamily="34" charset="0"/>
                <a:cs typeface="Arial" panose="020B0604020202020204" pitchFamily="34" charset="0"/>
              </a:rPr>
              <a:t>, K. (2021) </a:t>
            </a:r>
            <a:r>
              <a:rPr lang="en-GB" sz="4000" b="0" i="1" dirty="0">
                <a:effectLst/>
                <a:latin typeface="Arial" panose="020B0604020202020204" pitchFamily="34" charset="0"/>
                <a:cs typeface="Arial" panose="020B0604020202020204" pitchFamily="34" charset="0"/>
              </a:rPr>
              <a:t>How to use Webinars in Microsoft Teams. </a:t>
            </a:r>
            <a:r>
              <a:rPr lang="en-GB" sz="4000" b="0" i="0" dirty="0">
                <a:effectLst/>
                <a:latin typeface="Arial" panose="020B0604020202020204" pitchFamily="34" charset="0"/>
                <a:cs typeface="Arial" panose="020B0604020202020204" pitchFamily="34" charset="0"/>
              </a:rPr>
              <a:t>Available at: </a:t>
            </a:r>
            <a:r>
              <a:rPr lang="en-GB" sz="4000" b="0" i="0" dirty="0">
                <a:effectLst/>
                <a:latin typeface="Arial" panose="020B0604020202020204" pitchFamily="34" charset="0"/>
                <a:cs typeface="Arial" panose="020B0604020202020204" pitchFamily="34" charset="0"/>
                <a:hlinkClick r:id="rId4"/>
              </a:rPr>
              <a:t>https://www.youtube.com/watch?v=c7crgJhNWJk</a:t>
            </a:r>
            <a:r>
              <a:rPr lang="en-GB" sz="4000" b="0" i="0" dirty="0">
                <a:effectLst/>
                <a:latin typeface="Arial" panose="020B0604020202020204" pitchFamily="34" charset="0"/>
                <a:cs typeface="Arial" panose="020B0604020202020204" pitchFamily="34" charset="0"/>
              </a:rPr>
              <a:t> [Accessed: October 18 2021].</a:t>
            </a:r>
          </a:p>
          <a:p>
            <a:pPr marL="0" indent="0">
              <a:buNone/>
            </a:pPr>
            <a:endParaRPr lang="en-GB" b="0" i="0" dirty="0">
              <a:effectLst/>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189888353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cy-GB" sz="4000" dirty="0">
                <a:latin typeface="Arial" panose="020B0604020202020204" pitchFamily="34" charset="0"/>
                <a:cs typeface="Arial" panose="020B0604020202020204" pitchFamily="34" charset="0"/>
              </a:rPr>
              <a:t>Cymorth ychwanegol</a:t>
            </a:r>
            <a:br>
              <a:rPr lang="cy-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Additional support</a:t>
            </a:r>
          </a:p>
        </p:txBody>
      </p:sp>
      <p:sp>
        <p:nvSpPr>
          <p:cNvPr id="5" name="Content Placeholder 4">
            <a:extLst>
              <a:ext uri="{FF2B5EF4-FFF2-40B4-BE49-F238E27FC236}">
                <a16:creationId xmlns:a16="http://schemas.microsoft.com/office/drawing/2014/main" id="{332051DB-EB12-428A-A13D-640064B8A894}"/>
              </a:ext>
            </a:extLst>
          </p:cNvPr>
          <p:cNvSpPr>
            <a:spLocks noGrp="1"/>
          </p:cNvSpPr>
          <p:nvPr>
            <p:ph idx="1"/>
          </p:nvPr>
        </p:nvSpPr>
        <p:spPr>
          <a:xfrm>
            <a:off x="0" y="1600201"/>
            <a:ext cx="9144000" cy="3917032"/>
          </a:xfrm>
        </p:spPr>
        <p:txBody>
          <a:bodyPr>
            <a:normAutofit fontScale="85000" lnSpcReduction="10000"/>
          </a:bodyPr>
          <a:lstStyle/>
          <a:p>
            <a:pPr marL="0" indent="0">
              <a:buNone/>
            </a:pPr>
            <a:r>
              <a:rPr lang="en-GB" dirty="0">
                <a:latin typeface="Arial" panose="020B0604020202020204" pitchFamily="34" charset="0"/>
                <a:cs typeface="Arial" panose="020B0604020202020204" pitchFamily="34" charset="0"/>
              </a:rPr>
              <a:t>Sut </a:t>
            </a:r>
            <a:r>
              <a:rPr lang="en-GB" dirty="0" err="1">
                <a:latin typeface="Arial" panose="020B0604020202020204" pitchFamily="34" charset="0"/>
                <a:cs typeface="Arial" panose="020B0604020202020204" pitchFamily="34" charset="0"/>
              </a:rPr>
              <a:t>mai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cadeirio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cyfarfod</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dirty="0">
                <a:solidFill>
                  <a:srgbClr val="0070C0"/>
                </a:solidFill>
                <a:latin typeface="Arial" panose="020B0604020202020204" pitchFamily="34" charset="0"/>
                <a:cs typeface="Arial" panose="020B0604020202020204" pitchFamily="34" charset="0"/>
              </a:rPr>
              <a:t>How to chair a meeting?</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Cardiff University (2015) </a:t>
            </a:r>
            <a:r>
              <a:rPr lang="en-GB" b="0" i="1" dirty="0">
                <a:effectLst/>
                <a:latin typeface="Arial" panose="020B0604020202020204" pitchFamily="34" charset="0"/>
                <a:cs typeface="Arial" panose="020B0604020202020204" pitchFamily="34" charset="0"/>
              </a:rPr>
              <a:t>How to CHAIR an academic session. </a:t>
            </a:r>
            <a:r>
              <a:rPr lang="en-GB" b="0" i="0" dirty="0">
                <a:effectLst/>
                <a:latin typeface="Arial" panose="020B0604020202020204" pitchFamily="34" charset="0"/>
                <a:cs typeface="Arial" panose="020B0604020202020204" pitchFamily="34" charset="0"/>
              </a:rPr>
              <a:t>Available at: </a:t>
            </a:r>
            <a:r>
              <a:rPr lang="en-GB" b="0" i="0" dirty="0">
                <a:effectLst/>
                <a:latin typeface="Arial" panose="020B0604020202020204" pitchFamily="34" charset="0"/>
                <a:cs typeface="Arial" panose="020B0604020202020204" pitchFamily="34" charset="0"/>
                <a:hlinkClick r:id="rId2"/>
              </a:rPr>
              <a:t>https://www.youtube.com/watch?v=6iwP1hMjxjs</a:t>
            </a:r>
            <a:r>
              <a:rPr lang="en-GB" b="0" i="0" dirty="0">
                <a:effectLst/>
                <a:latin typeface="Arial" panose="020B0604020202020204" pitchFamily="34" charset="0"/>
                <a:cs typeface="Arial" panose="020B0604020202020204" pitchFamily="34" charset="0"/>
              </a:rPr>
              <a:t> [Accessed: October 18 2021].</a:t>
            </a:r>
          </a:p>
          <a:p>
            <a:pPr marL="0" indent="0">
              <a:buNone/>
            </a:pPr>
            <a:endParaRPr lang="en-GB" dirty="0">
              <a:latin typeface="Arial" panose="020B0604020202020204" pitchFamily="34" charset="0"/>
              <a:cs typeface="Arial" panose="020B0604020202020204" pitchFamily="34" charset="0"/>
            </a:endParaRPr>
          </a:p>
          <a:p>
            <a:pPr marL="0" indent="0">
              <a:buNone/>
            </a:pPr>
            <a:r>
              <a:rPr lang="en-GB" b="0" i="0" dirty="0">
                <a:effectLst/>
                <a:latin typeface="Arial" panose="020B0604020202020204" pitchFamily="34" charset="0"/>
                <a:cs typeface="Arial" panose="020B0604020202020204" pitchFamily="34" charset="0"/>
              </a:rPr>
              <a:t>Girdler, A. (2020) </a:t>
            </a:r>
            <a:r>
              <a:rPr lang="en-GB" b="0" i="1" dirty="0">
                <a:effectLst/>
                <a:latin typeface="Arial" panose="020B0604020202020204" pitchFamily="34" charset="0"/>
                <a:cs typeface="Arial" panose="020B0604020202020204" pitchFamily="34" charset="0"/>
              </a:rPr>
              <a:t>How to Run a Virtual Meeting [BEST PRACTICES]. </a:t>
            </a:r>
            <a:r>
              <a:rPr lang="en-GB" b="0" i="0" dirty="0">
                <a:effectLst/>
                <a:latin typeface="Arial" panose="020B0604020202020204" pitchFamily="34" charset="0"/>
                <a:cs typeface="Arial" panose="020B0604020202020204" pitchFamily="34" charset="0"/>
              </a:rPr>
              <a:t>Available at: </a:t>
            </a:r>
            <a:r>
              <a:rPr lang="en-GB" b="0" i="0" dirty="0">
                <a:effectLst/>
                <a:latin typeface="Arial" panose="020B0604020202020204" pitchFamily="34" charset="0"/>
                <a:cs typeface="Arial" panose="020B0604020202020204" pitchFamily="34" charset="0"/>
                <a:hlinkClick r:id="rId3"/>
              </a:rPr>
              <a:t>https://www.youtube.com/watch?v=NPVTLroz2Ck</a:t>
            </a:r>
            <a:r>
              <a:rPr lang="en-GB" b="0" i="0" dirty="0">
                <a:effectLst/>
                <a:latin typeface="Arial" panose="020B0604020202020204" pitchFamily="34" charset="0"/>
                <a:cs typeface="Arial" panose="020B0604020202020204" pitchFamily="34" charset="0"/>
              </a:rPr>
              <a:t> [Accessed: October 18 2021].</a:t>
            </a:r>
          </a:p>
          <a:p>
            <a:pPr marL="0" indent="0">
              <a:buNone/>
            </a:pPr>
            <a:endParaRPr lang="en-GB" b="0" i="0" dirty="0">
              <a:effectLst/>
              <a:latin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25809939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cy-GB" sz="4000" dirty="0">
                <a:latin typeface="Arial" panose="020B0604020202020204" pitchFamily="34" charset="0"/>
                <a:cs typeface="Arial" panose="020B0604020202020204" pitchFamily="34" charset="0"/>
              </a:rPr>
              <a:t>Ystyriaethau olaf...</a:t>
            </a:r>
            <a:br>
              <a:rPr lang="cy-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Final considerations…</a:t>
            </a:r>
          </a:p>
        </p:txBody>
      </p:sp>
      <p:sp>
        <p:nvSpPr>
          <p:cNvPr id="3" name="Content Placeholder 2"/>
          <p:cNvSpPr>
            <a:spLocks noGrp="1"/>
          </p:cNvSpPr>
          <p:nvPr>
            <p:ph sz="half" idx="1"/>
          </p:nvPr>
        </p:nvSpPr>
        <p:spPr>
          <a:xfrm>
            <a:off x="144143" y="1199212"/>
            <a:ext cx="4370708" cy="4862919"/>
          </a:xfrm>
        </p:spPr>
        <p:txBody>
          <a:bodyPr>
            <a:normAutofit/>
          </a:bodyPr>
          <a:lstStyle/>
          <a:p>
            <a:r>
              <a:rPr lang="en-GB" dirty="0" err="1">
                <a:latin typeface="Arial" panose="020B0604020202020204" pitchFamily="34" charset="0"/>
                <a:cs typeface="Arial" panose="020B0604020202020204" pitchFamily="34" charset="0"/>
              </a:rPr>
              <a:t>Manylion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cyflwyno</a:t>
            </a:r>
            <a:r>
              <a:rPr lang="en-GB" dirty="0">
                <a:latin typeface="Arial" panose="020B0604020202020204" pitchFamily="34" charset="0"/>
                <a:cs typeface="Arial" panose="020B0604020202020204" pitchFamily="34" charset="0"/>
              </a:rPr>
              <a:t> – </a:t>
            </a:r>
            <a:r>
              <a:rPr lang="en-GB" dirty="0" err="1">
                <a:latin typeface="Arial" panose="020B0604020202020204" pitchFamily="34" charset="0"/>
                <a:cs typeface="Arial" panose="020B0604020202020204" pitchFamily="34" charset="0"/>
              </a:rPr>
              <a:t>llawlyfr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modwl</a:t>
            </a:r>
            <a:r>
              <a:rPr lang="en-GB" dirty="0">
                <a:latin typeface="Arial" panose="020B0604020202020204" pitchFamily="34" charset="0"/>
                <a:cs typeface="Arial" panose="020B0604020202020204" pitchFamily="34" charset="0"/>
              </a:rPr>
              <a:t>/Panopto/Teams;</a:t>
            </a:r>
          </a:p>
          <a:p>
            <a:r>
              <a:rPr lang="en-GB" dirty="0" err="1">
                <a:latin typeface="Arial" panose="020B0604020202020204" pitchFamily="34" charset="0"/>
                <a:cs typeface="Arial" panose="020B0604020202020204" pitchFamily="34" charset="0"/>
              </a:rPr>
              <a:t>Ymchwiliwch</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ffynonellau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academaidd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llai</a:t>
            </a:r>
            <a:r>
              <a:rPr lang="en-GB" dirty="0">
                <a:latin typeface="Arial" panose="020B0604020202020204" pitchFamily="34" charset="0"/>
                <a:cs typeface="Arial" panose="020B0604020202020204" pitchFamily="34" charset="0"/>
              </a:rPr>
              <a:t>/dim </a:t>
            </a:r>
            <a:r>
              <a:rPr lang="en-GB" dirty="0" err="1">
                <a:latin typeface="Arial" panose="020B0604020202020204" pitchFamily="34" charset="0"/>
                <a:cs typeface="Arial" panose="020B0604020202020204" pitchFamily="34" charset="0"/>
              </a:rPr>
              <a:t>gwefannau</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Anelwch</a:t>
            </a:r>
            <a:r>
              <a:rPr lang="en-GB" dirty="0">
                <a:latin typeface="Arial" panose="020B0604020202020204" pitchFamily="34" charset="0"/>
                <a:cs typeface="Arial" panose="020B0604020202020204" pitchFamily="34" charset="0"/>
              </a:rPr>
              <a:t> am y 10% </a:t>
            </a:r>
            <a:r>
              <a:rPr lang="en-GB" dirty="0" err="1">
                <a:latin typeface="Arial" panose="020B0604020202020204" pitchFamily="34" charset="0"/>
                <a:cs typeface="Arial" panose="020B0604020202020204" pitchFamily="34" charset="0"/>
              </a:rPr>
              <a:t>dros</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nifer</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eiriau</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amser</a:t>
            </a:r>
            <a:r>
              <a:rPr lang="en-GB" dirty="0">
                <a:latin typeface="Arial" panose="020B0604020202020204" pitchFamily="34" charset="0"/>
                <a:cs typeface="Arial" panose="020B0604020202020204" pitchFamily="34" charset="0"/>
              </a:rPr>
              <a:t>;</a:t>
            </a:r>
          </a:p>
          <a:p>
            <a:pPr marL="0" indent="0">
              <a:buNone/>
            </a:pPr>
            <a:endParaRPr lang="en-GB" b="1" dirty="0">
              <a:latin typeface="Arial" panose="020B0604020202020204" pitchFamily="34" charset="0"/>
            </a:endParaRPr>
          </a:p>
        </p:txBody>
      </p:sp>
      <p:sp>
        <p:nvSpPr>
          <p:cNvPr id="4" name="Content Placeholder 3"/>
          <p:cNvSpPr>
            <a:spLocks noGrp="1"/>
          </p:cNvSpPr>
          <p:nvPr>
            <p:ph sz="half" idx="2"/>
          </p:nvPr>
        </p:nvSpPr>
        <p:spPr>
          <a:xfrm>
            <a:off x="4514851" y="1199213"/>
            <a:ext cx="4629149" cy="4862920"/>
          </a:xfrm>
        </p:spPr>
        <p:txBody>
          <a:bodyPr>
            <a:normAutofit/>
          </a:bodyPr>
          <a:lstStyle/>
          <a:p>
            <a:r>
              <a:rPr lang="en-GB" dirty="0">
                <a:solidFill>
                  <a:srgbClr val="0070C0"/>
                </a:solidFill>
                <a:latin typeface="Arial" panose="020B0604020202020204" pitchFamily="34" charset="0"/>
                <a:cs typeface="Arial" panose="020B0604020202020204" pitchFamily="34" charset="0"/>
              </a:rPr>
              <a:t>Submission details – module handbook/Panopto/Teams</a:t>
            </a:r>
          </a:p>
          <a:p>
            <a:r>
              <a:rPr lang="en-GB" dirty="0">
                <a:solidFill>
                  <a:srgbClr val="0070C0"/>
                </a:solidFill>
                <a:latin typeface="Arial" panose="020B0604020202020204" pitchFamily="34" charset="0"/>
                <a:cs typeface="Arial" panose="020B0604020202020204" pitchFamily="34" charset="0"/>
              </a:rPr>
              <a:t>Research from academic sources (less/no websites);</a:t>
            </a:r>
          </a:p>
          <a:p>
            <a:r>
              <a:rPr lang="en-GB" dirty="0">
                <a:solidFill>
                  <a:srgbClr val="0070C0"/>
                </a:solidFill>
                <a:latin typeface="Arial" panose="020B0604020202020204" pitchFamily="34" charset="0"/>
                <a:cs typeface="Arial" panose="020B0604020202020204" pitchFamily="34" charset="0"/>
              </a:rPr>
              <a:t>Aim for the 10% over the word count/timing;</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372891994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cy-GB" sz="4000" dirty="0">
                <a:latin typeface="Arial" panose="020B0604020202020204" pitchFamily="34" charset="0"/>
                <a:cs typeface="Arial" panose="020B0604020202020204" pitchFamily="34" charset="0"/>
              </a:rPr>
              <a:t>Ystyriaethau olaf...</a:t>
            </a:r>
            <a:br>
              <a:rPr lang="cy-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Final considerations…</a:t>
            </a:r>
          </a:p>
        </p:txBody>
      </p:sp>
      <p:sp>
        <p:nvSpPr>
          <p:cNvPr id="3" name="Content Placeholder 2"/>
          <p:cNvSpPr>
            <a:spLocks noGrp="1"/>
          </p:cNvSpPr>
          <p:nvPr>
            <p:ph sz="half" idx="1"/>
          </p:nvPr>
        </p:nvSpPr>
        <p:spPr>
          <a:xfrm>
            <a:off x="144143" y="1199213"/>
            <a:ext cx="4370708" cy="4417816"/>
          </a:xfrm>
        </p:spPr>
        <p:txBody>
          <a:bodyPr>
            <a:normAutofit/>
          </a:bodyPr>
          <a:lstStyle/>
          <a:p>
            <a:r>
              <a:rPr lang="en-GB" dirty="0" err="1">
                <a:latin typeface="Arial" panose="020B0604020202020204" pitchFamily="34" charset="0"/>
                <a:cs typeface="Arial" panose="020B0604020202020204" pitchFamily="34" charset="0"/>
              </a:rPr>
              <a:t>Gwiriwch</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tebygrwydd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Turnitin (poster/</a:t>
            </a:r>
            <a:r>
              <a:rPr lang="en-GB" dirty="0" err="1">
                <a:latin typeface="Arial" panose="020B0604020202020204" pitchFamily="34" charset="0"/>
                <a:cs typeface="Arial" panose="020B0604020202020204" pitchFamily="34" charset="0"/>
              </a:rPr>
              <a:t>sgript</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Oes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dadansoddi</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gwerthuso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beirniadol</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chysylltiadau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damcaniaethau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Amodau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esgusodol</a:t>
            </a:r>
            <a:r>
              <a:rPr lang="en-GB" dirty="0">
                <a:cs typeface="Arial" panose="020B0604020202020204" pitchFamily="34" charset="0"/>
              </a:rPr>
              <a:t>.</a:t>
            </a:r>
          </a:p>
          <a:p>
            <a:pPr marL="0" indent="0">
              <a:buNone/>
            </a:pPr>
            <a:endParaRPr lang="en-GB" b="1" dirty="0">
              <a:latin typeface="Arial" panose="020B0604020202020204" pitchFamily="34" charset="0"/>
            </a:endParaRPr>
          </a:p>
        </p:txBody>
      </p:sp>
      <p:sp>
        <p:nvSpPr>
          <p:cNvPr id="4" name="Content Placeholder 3"/>
          <p:cNvSpPr>
            <a:spLocks noGrp="1"/>
          </p:cNvSpPr>
          <p:nvPr>
            <p:ph sz="half" idx="2"/>
          </p:nvPr>
        </p:nvSpPr>
        <p:spPr>
          <a:xfrm>
            <a:off x="4629150" y="1199213"/>
            <a:ext cx="4127470" cy="4224125"/>
          </a:xfrm>
        </p:spPr>
        <p:txBody>
          <a:bodyPr>
            <a:normAutofit/>
          </a:bodyPr>
          <a:lstStyle/>
          <a:p>
            <a:r>
              <a:rPr lang="en-GB" dirty="0">
                <a:solidFill>
                  <a:srgbClr val="0070C0"/>
                </a:solidFill>
                <a:latin typeface="Arial" panose="020B0604020202020204" pitchFamily="34" charset="0"/>
                <a:cs typeface="Arial" panose="020B0604020202020204" pitchFamily="34" charset="0"/>
              </a:rPr>
              <a:t>Check your similarity on Turnitin (poster/script);</a:t>
            </a:r>
          </a:p>
          <a:p>
            <a:r>
              <a:rPr lang="en-GB" dirty="0">
                <a:solidFill>
                  <a:srgbClr val="0070C0"/>
                </a:solidFill>
                <a:latin typeface="Arial" panose="020B0604020202020204" pitchFamily="34" charset="0"/>
                <a:cs typeface="Arial" panose="020B0604020202020204" pitchFamily="34" charset="0"/>
              </a:rPr>
              <a:t>Have you critically analysed/evaluated and made links with theory?</a:t>
            </a:r>
          </a:p>
          <a:p>
            <a:r>
              <a:rPr lang="en-GB" dirty="0">
                <a:solidFill>
                  <a:srgbClr val="0070C0"/>
                </a:solidFill>
                <a:latin typeface="Arial" panose="020B0604020202020204" pitchFamily="34" charset="0"/>
                <a:cs typeface="Arial" panose="020B0604020202020204" pitchFamily="34" charset="0"/>
              </a:rPr>
              <a:t>Extenuating circumstances.</a:t>
            </a:r>
          </a:p>
          <a:p>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214187577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39843"/>
            <a:ext cx="7886700" cy="824460"/>
          </a:xfrm>
        </p:spPr>
        <p:txBody>
          <a:bodyPr>
            <a:noAutofit/>
          </a:bodyPr>
          <a:lstStyle/>
          <a:p>
            <a:pPr algn="ctr"/>
            <a:r>
              <a:rPr lang="cy-GB" sz="4000" dirty="0">
                <a:latin typeface="Arial" panose="020B0604020202020204" pitchFamily="34" charset="0"/>
                <a:cs typeface="Arial" panose="020B0604020202020204" pitchFamily="34" charset="0"/>
              </a:rPr>
              <a:t>Cyflwyniadau Hwyr</a:t>
            </a:r>
            <a:br>
              <a:rPr lang="cy-GB" sz="4000" dirty="0">
                <a:latin typeface="Arial" panose="020B0604020202020204" pitchFamily="34" charset="0"/>
                <a:cs typeface="Arial" panose="020B0604020202020204" pitchFamily="34" charset="0"/>
              </a:rPr>
            </a:br>
            <a:r>
              <a:rPr lang="en-GB" sz="4000" dirty="0">
                <a:solidFill>
                  <a:srgbClr val="002060"/>
                </a:solidFill>
                <a:latin typeface="Arial" panose="020B0604020202020204" pitchFamily="34" charset="0"/>
                <a:cs typeface="Arial" panose="020B0604020202020204" pitchFamily="34" charset="0"/>
              </a:rPr>
              <a:t> </a:t>
            </a:r>
            <a:r>
              <a:rPr lang="en-GB" sz="4000" dirty="0">
                <a:solidFill>
                  <a:srgbClr val="0070C0"/>
                </a:solidFill>
                <a:latin typeface="Arial" panose="020B0604020202020204" pitchFamily="34" charset="0"/>
                <a:cs typeface="Arial" panose="020B0604020202020204" pitchFamily="34" charset="0"/>
              </a:rPr>
              <a:t>Late Submissions</a:t>
            </a:r>
          </a:p>
        </p:txBody>
      </p:sp>
      <p:sp>
        <p:nvSpPr>
          <p:cNvPr id="3" name="Content Placeholder 2"/>
          <p:cNvSpPr>
            <a:spLocks noGrp="1"/>
          </p:cNvSpPr>
          <p:nvPr>
            <p:ph sz="half" idx="1"/>
          </p:nvPr>
        </p:nvSpPr>
        <p:spPr>
          <a:xfrm>
            <a:off x="144143" y="1199213"/>
            <a:ext cx="4370708" cy="4417816"/>
          </a:xfrm>
        </p:spPr>
        <p:txBody>
          <a:bodyPr>
            <a:normAutofit/>
          </a:bodyPr>
          <a:lstStyle/>
          <a:p>
            <a:r>
              <a:rPr lang="en-GB" dirty="0" err="1">
                <a:latin typeface="Arial" panose="020B0604020202020204" pitchFamily="34" charset="0"/>
                <a:cs typeface="Arial" panose="020B0604020202020204" pitchFamily="34" charset="0"/>
              </a:rPr>
              <a:t>Cyflwyno</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fewn</a:t>
            </a:r>
            <a:r>
              <a:rPr lang="en-GB" dirty="0">
                <a:latin typeface="Arial" panose="020B0604020202020204" pitchFamily="34" charset="0"/>
                <a:cs typeface="Arial" panose="020B0604020202020204" pitchFamily="34" charset="0"/>
              </a:rPr>
              <a:t> 7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 dim EC – </a:t>
            </a:r>
            <a:r>
              <a:rPr lang="en-GB" dirty="0" err="1">
                <a:latin typeface="Arial" panose="020B0604020202020204" pitchFamily="34" charset="0"/>
                <a:cs typeface="Arial" panose="020B0604020202020204" pitchFamily="34" charset="0"/>
              </a:rPr>
              <a:t>wedi'i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gapio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40%;</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Cyflwyno</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ôl</a:t>
            </a:r>
            <a:r>
              <a:rPr lang="en-GB" dirty="0">
                <a:latin typeface="Arial" panose="020B0604020202020204" pitchFamily="34" charset="0"/>
                <a:cs typeface="Arial" panose="020B0604020202020204" pitchFamily="34" charset="0"/>
              </a:rPr>
              <a:t> 7 </a:t>
            </a:r>
            <a:r>
              <a:rPr lang="en-GB" dirty="0" err="1">
                <a:latin typeface="Arial" panose="020B0604020202020204" pitchFamily="34" charset="0"/>
                <a:cs typeface="Arial" panose="020B0604020202020204" pitchFamily="34" charset="0"/>
              </a:rPr>
              <a:t>diwrnod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gwaith</a:t>
            </a:r>
            <a:r>
              <a:rPr lang="en-GB" dirty="0">
                <a:latin typeface="Arial" panose="020B0604020202020204" pitchFamily="34" charset="0"/>
                <a:cs typeface="Arial" panose="020B0604020202020204" pitchFamily="34" charset="0"/>
              </a:rPr>
              <a:t> – dim EC – </a:t>
            </a:r>
            <a:r>
              <a:rPr lang="en-GB" dirty="0" err="1">
                <a:latin typeface="Arial" panose="020B0604020202020204" pitchFamily="34" charset="0"/>
                <a:cs typeface="Arial" panose="020B0604020202020204" pitchFamily="34" charset="0"/>
              </a:rPr>
              <a:t>ni</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chaniateir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i</a:t>
            </a:r>
            <a:r>
              <a:rPr lang="en-GB" dirty="0">
                <a:latin typeface="Arial" panose="020B0604020202020204" pitchFamily="34" charset="0"/>
                <a:cs typeface="Arial" panose="020B0604020202020204" pitchFamily="34" charset="0"/>
              </a:rPr>
              <a:t> staff </a:t>
            </a:r>
            <a:r>
              <a:rPr lang="en-GB" dirty="0" err="1">
                <a:latin typeface="Arial" panose="020B0604020202020204" pitchFamily="34" charset="0"/>
                <a:cs typeface="Arial" panose="020B0604020202020204" pitchFamily="34" charset="0"/>
              </a:rPr>
              <a:t>eich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asesu</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a:xfrm>
            <a:off x="4629150" y="1199213"/>
            <a:ext cx="4127470" cy="4224125"/>
          </a:xfrm>
        </p:spPr>
        <p:txBody>
          <a:bodyPr>
            <a:normAutofit/>
          </a:bodyPr>
          <a:lstStyle/>
          <a:p>
            <a:r>
              <a:rPr lang="en-GB" dirty="0">
                <a:solidFill>
                  <a:srgbClr val="0070C0"/>
                </a:solidFill>
                <a:latin typeface="Arial" panose="020B0604020202020204" pitchFamily="34" charset="0"/>
                <a:cs typeface="Arial" panose="020B0604020202020204" pitchFamily="34" charset="0"/>
              </a:rPr>
              <a:t>Present within 7 working days – no EC – capped at 40%;</a:t>
            </a:r>
          </a:p>
          <a:p>
            <a:endParaRPr lang="en-GB" dirty="0">
              <a:solidFill>
                <a:srgbClr val="0070C0"/>
              </a:solidFill>
              <a:latin typeface="Arial" panose="020B0604020202020204" pitchFamily="34" charset="0"/>
              <a:cs typeface="Arial" panose="020B0604020202020204" pitchFamily="34" charset="0"/>
            </a:endParaRPr>
          </a:p>
          <a:p>
            <a:r>
              <a:rPr lang="en-GB" dirty="0">
                <a:solidFill>
                  <a:srgbClr val="0070C0"/>
                </a:solidFill>
                <a:latin typeface="Arial" panose="020B0604020202020204" pitchFamily="34" charset="0"/>
                <a:cs typeface="Arial" panose="020B0604020202020204" pitchFamily="34" charset="0"/>
              </a:rPr>
              <a:t>Present after 7 working days – no EC – staff not permitted to assess.</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90980542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628650" y="365126"/>
            <a:ext cx="7886700" cy="975642"/>
          </a:xfrm>
        </p:spPr>
        <p:txBody>
          <a:bodyPr>
            <a:noAutofit/>
          </a:bodyPr>
          <a:lstStyle/>
          <a:p>
            <a:pPr algn="ctr"/>
            <a:br>
              <a:rPr lang="en-GB" dirty="0">
                <a:latin typeface="Arial" panose="020B0604020202020204" pitchFamily="34" charset="0"/>
              </a:rPr>
            </a:br>
            <a:r>
              <a:rPr lang="en-GB" dirty="0" err="1">
                <a:latin typeface="Arial" panose="020B0604020202020204" pitchFamily="34" charset="0"/>
              </a:rPr>
              <a:t>Cwestiynau</a:t>
            </a:r>
            <a:r>
              <a:rPr lang="en-GB" dirty="0">
                <a:latin typeface="Arial" panose="020B0604020202020204" pitchFamily="34" charset="0"/>
              </a:rPr>
              <a:t> am yr </a:t>
            </a:r>
            <a:r>
              <a:rPr lang="en-GB" dirty="0" err="1">
                <a:latin typeface="Arial" panose="020B0604020202020204" pitchFamily="34" charset="0"/>
              </a:rPr>
              <a:t>aseiniad</a:t>
            </a:r>
            <a:r>
              <a:rPr lang="en-GB" dirty="0">
                <a:latin typeface="Arial" panose="020B0604020202020204" pitchFamily="34" charset="0"/>
              </a:rPr>
              <a:t>?</a:t>
            </a:r>
            <a:br>
              <a:rPr lang="en-GB" dirty="0">
                <a:latin typeface="Arial" panose="020B0604020202020204" pitchFamily="34" charset="0"/>
              </a:rPr>
            </a:br>
            <a:r>
              <a:rPr lang="en-GB" dirty="0">
                <a:solidFill>
                  <a:srgbClr val="0070C0"/>
                </a:solidFill>
                <a:latin typeface="Arial" panose="020B0604020202020204" pitchFamily="34" charset="0"/>
              </a:rPr>
              <a:t>Questions about the assignment?</a:t>
            </a:r>
          </a:p>
        </p:txBody>
      </p:sp>
      <p:sp>
        <p:nvSpPr>
          <p:cNvPr id="4" name="Content Placeholder 3"/>
          <p:cNvSpPr>
            <a:spLocks noGrp="1"/>
          </p:cNvSpPr>
          <p:nvPr>
            <p:ph sz="half" idx="1"/>
          </p:nvPr>
        </p:nvSpPr>
        <p:spPr>
          <a:xfrm>
            <a:off x="107504" y="2286000"/>
            <a:ext cx="4407346" cy="3890963"/>
          </a:xfrm>
        </p:spPr>
        <p:txBody>
          <a:bodyPr>
            <a:normAutofit/>
          </a:bodyPr>
          <a:lstStyle/>
          <a:p>
            <a:r>
              <a:rPr lang="en-GB" sz="2400" b="1" dirty="0">
                <a:latin typeface="Arial" panose="020B0604020202020204" pitchFamily="34" charset="0"/>
              </a:rPr>
              <a:t>PEIDIWCH</a:t>
            </a:r>
            <a:r>
              <a:rPr lang="en-GB" sz="2400" dirty="0">
                <a:latin typeface="Arial" panose="020B0604020202020204" pitchFamily="34" charset="0"/>
              </a:rPr>
              <a:t> Â DIBYNNU AR EICH FFRINDIAU/CYFOEDION.</a:t>
            </a:r>
          </a:p>
          <a:p>
            <a:endParaRPr lang="en-GB" sz="2400" dirty="0">
              <a:latin typeface="Arial" panose="020B0604020202020204" pitchFamily="34" charset="0"/>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srgbClr val="0070C0"/>
                </a:solidFill>
                <a:effectLst/>
                <a:uLnTx/>
                <a:uFillTx/>
                <a:latin typeface="Arial" panose="020B0604020202020204" pitchFamily="34" charset="0"/>
                <a:ea typeface="+mn-ea"/>
                <a:cs typeface="+mn-cs"/>
              </a:rPr>
              <a:t>DO NOT </a:t>
            </a:r>
            <a:r>
              <a:rPr kumimoji="0" lang="en-GB" sz="2400" b="0" i="0" u="none" strike="noStrike" kern="1200" cap="none" spc="0" normalizeH="0" baseline="0" noProof="0" dirty="0">
                <a:ln>
                  <a:noFill/>
                </a:ln>
                <a:solidFill>
                  <a:srgbClr val="0070C0"/>
                </a:solidFill>
                <a:effectLst/>
                <a:uLnTx/>
                <a:uFillTx/>
                <a:latin typeface="Arial" panose="020B0604020202020204" pitchFamily="34" charset="0"/>
                <a:ea typeface="+mn-ea"/>
                <a:cs typeface="+mn-cs"/>
              </a:rPr>
              <a:t>RELY ON FRIENDS/PEERS</a:t>
            </a:r>
            <a:r>
              <a:rPr kumimoji="0" lang="en-GB" sz="2400" b="0" i="0" u="none" strike="noStrike" kern="1200" cap="none" spc="0" normalizeH="0" baseline="0" noProof="0" dirty="0">
                <a:ln>
                  <a:noFill/>
                </a:ln>
                <a:solidFill>
                  <a:srgbClr val="0000FF"/>
                </a:solidFill>
                <a:effectLst/>
                <a:uLnTx/>
                <a:uFillTx/>
                <a:latin typeface="Arial" panose="020B0604020202020204" pitchFamily="34" charset="0"/>
                <a:ea typeface="+mn-ea"/>
                <a:cs typeface="+mn-cs"/>
              </a:rPr>
              <a:t>.</a:t>
            </a:r>
          </a:p>
          <a:p>
            <a:endParaRPr lang="en-GB" sz="2400" dirty="0">
              <a:latin typeface="Arial" panose="020B0604020202020204" pitchFamily="34" charset="0"/>
            </a:endParaRPr>
          </a:p>
        </p:txBody>
      </p:sp>
      <p:pic>
        <p:nvPicPr>
          <p:cNvPr id="2" name="Content Placeholder 1">
            <a:extLst>
              <a:ext uri="{FF2B5EF4-FFF2-40B4-BE49-F238E27FC236}">
                <a16:creationId xmlns:a16="http://schemas.microsoft.com/office/drawing/2014/main" id="{AE74DD5A-AE9F-C32D-D29C-8A0CA91EF457}"/>
              </a:ext>
            </a:extLst>
          </p:cNvPr>
          <p:cNvPicPr>
            <a:picLocks noGrp="1" noChangeAspect="1"/>
          </p:cNvPicPr>
          <p:nvPr>
            <p:ph sz="half" idx="2"/>
          </p:nvPr>
        </p:nvPicPr>
        <p:blipFill>
          <a:blip r:embed="rId3"/>
          <a:stretch>
            <a:fillRect/>
          </a:stretch>
        </p:blipFill>
        <p:spPr>
          <a:xfrm>
            <a:off x="4876800" y="2133600"/>
            <a:ext cx="3638550" cy="3124200"/>
          </a:xfrm>
          <a:prstGeom prst="rect">
            <a:avLst/>
          </a:prstGeom>
        </p:spPr>
      </p:pic>
      <p:sp>
        <p:nvSpPr>
          <p:cNvPr id="6" name="TextBox 5">
            <a:extLst>
              <a:ext uri="{FF2B5EF4-FFF2-40B4-BE49-F238E27FC236}">
                <a16:creationId xmlns:a16="http://schemas.microsoft.com/office/drawing/2014/main" id="{6CAD471D-1450-48EC-A9F1-244D3AE4DFBD}"/>
              </a:ext>
            </a:extLst>
          </p:cNvPr>
          <p:cNvSpPr txBox="1"/>
          <p:nvPr/>
        </p:nvSpPr>
        <p:spPr>
          <a:xfrm>
            <a:off x="5257800" y="5334000"/>
            <a:ext cx="2286000" cy="369332"/>
          </a:xfrm>
          <a:prstGeom prst="rect">
            <a:avLst/>
          </a:prstGeom>
          <a:noFill/>
        </p:spPr>
        <p:txBody>
          <a:bodyPr wrap="square" rtlCol="0">
            <a:spAutoFit/>
          </a:bodyPr>
          <a:lstStyle/>
          <a:p>
            <a:r>
              <a:rPr lang="en-GB" dirty="0"/>
              <a:t>(Source: Facebook)</a:t>
            </a:r>
          </a:p>
        </p:txBody>
      </p:sp>
    </p:spTree>
    <p:extLst>
      <p:ext uri="{BB962C8B-B14F-4D97-AF65-F5344CB8AC3E}">
        <p14:creationId xmlns:p14="http://schemas.microsoft.com/office/powerpoint/2010/main" val="168807525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algn="ctr" eaLnBrk="1" fontAlgn="auto" hangingPunct="1">
              <a:spcAft>
                <a:spcPts val="0"/>
              </a:spcAft>
              <a:defRPr/>
            </a:pPr>
            <a: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Tasg</a:t>
            </a:r>
            <a:b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Task</a:t>
            </a:r>
            <a:endParaRPr lang="en-GB" altLang="cy-GB" sz="4000" dirty="0">
              <a:solidFill>
                <a:srgbClr val="0070C0"/>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154379" y="1268413"/>
            <a:ext cx="4411271" cy="4475162"/>
          </a:xfrm>
        </p:spPr>
        <p:txBody>
          <a:bodyPr rtlCol="0">
            <a:normAutofit/>
          </a:bodyPr>
          <a:lstStyle/>
          <a:p>
            <a:pPr>
              <a:buFontTx/>
              <a:buChar char="•"/>
              <a:defRPr/>
            </a:pPr>
            <a:r>
              <a:rPr lang="cy-GB" altLang="en-US" sz="2400" b="1"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Ymchwiliwch diffiniadau ar gyfer ‘Anghenion Dysgu Ychwanegol’</a:t>
            </a:r>
          </a:p>
          <a:p>
            <a:pPr>
              <a:buFontTx/>
              <a:buChar char="-"/>
              <a:defRPr/>
            </a:pPr>
            <a:r>
              <a:rPr lang="cy-GB" altLang="en-US" sz="2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Cymharwch 2 ffynhonnell gwahanol;</a:t>
            </a:r>
          </a:p>
          <a:p>
            <a:pPr>
              <a:buFontTx/>
              <a:buChar char="-"/>
              <a:defRPr/>
            </a:pPr>
            <a:r>
              <a:rPr lang="cy-GB" altLang="en-US" sz="2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Unrhyw debygrwydd?</a:t>
            </a:r>
          </a:p>
          <a:p>
            <a:pPr>
              <a:buFontTx/>
              <a:buChar char="-"/>
              <a:defRPr/>
            </a:pPr>
            <a:r>
              <a:rPr lang="cy-GB" altLang="en-US" sz="2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Unrhyw wahaniaethau?</a:t>
            </a:r>
          </a:p>
          <a:p>
            <a:pPr>
              <a:buFontTx/>
              <a:buChar char="-"/>
              <a:defRPr/>
            </a:pPr>
            <a:r>
              <a:rPr lang="cy-GB" altLang="en-US" sz="2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Goblygiadau o hyn?</a:t>
            </a:r>
          </a:p>
          <a:p>
            <a:pPr marL="0" indent="0">
              <a:buNone/>
              <a:defRPr/>
            </a:pPr>
            <a:endParaRPr lang="cy-GB" altLang="en-US" sz="2400" kern="0" dirty="0">
              <a:solidFill>
                <a:srgbClr val="000000"/>
              </a:solidFill>
              <a:latin typeface="Arial" panose="020B0604020202020204" pitchFamily="34" charset="0"/>
              <a:ea typeface="ＭＳ Ｐゴシック" panose="020B0600070205080204" pitchFamily="34" charset="-128"/>
            </a:endParaRPr>
          </a:p>
          <a:p>
            <a:pPr marL="0" indent="0">
              <a:buNone/>
              <a:defRPr/>
            </a:pPr>
            <a:endParaRPr lang="cy-GB" altLang="en-US" sz="2400" kern="0" dirty="0">
              <a:solidFill>
                <a:srgbClr val="000000"/>
              </a:solidFill>
              <a:latin typeface="Arial" panose="020B0604020202020204" pitchFamily="34" charset="0"/>
              <a:ea typeface="ＭＳ Ｐゴシック" panose="020B0600070205080204" pitchFamily="34" charset="-128"/>
            </a:endParaRPr>
          </a:p>
          <a:p>
            <a:pPr marL="0" indent="0" eaLnBrk="1" fontAlgn="auto" hangingPunct="1">
              <a:spcAft>
                <a:spcPts val="0"/>
              </a:spcAft>
              <a:buFont typeface="Arial" panose="020B0604020202020204" pitchFamily="34" charset="0"/>
              <a:buNone/>
              <a:defRPr/>
            </a:pPr>
            <a:endParaRPr lang="cy-GB" altLang="cy-GB" dirty="0">
              <a:latin typeface="Arial" panose="020B0604020202020204" pitchFamily="34" charset="0"/>
            </a:endParaRPr>
          </a:p>
        </p:txBody>
      </p:sp>
      <p:sp>
        <p:nvSpPr>
          <p:cNvPr id="5124" name="Rectangle 6"/>
          <p:cNvSpPr>
            <a:spLocks noGrp="1" noChangeArrowheads="1"/>
          </p:cNvSpPr>
          <p:nvPr>
            <p:ph type="body" sz="half" idx="2"/>
          </p:nvPr>
        </p:nvSpPr>
        <p:spPr>
          <a:xfrm>
            <a:off x="4716463" y="1268413"/>
            <a:ext cx="4273158" cy="4475162"/>
          </a:xfrm>
        </p:spPr>
        <p:txBody>
          <a:bodyPr rtlCol="0">
            <a:normAutofit/>
          </a:bodyPr>
          <a:lstStyle/>
          <a:p>
            <a:pPr>
              <a:buFontTx/>
              <a:buChar char="•"/>
              <a:defRPr/>
            </a:pPr>
            <a:r>
              <a:rPr lang="en-GB" altLang="en-US" sz="2400" b="1"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Research definitions for ‘Additional Learning Needs’ </a:t>
            </a:r>
          </a:p>
          <a:p>
            <a:pPr>
              <a:buFontTx/>
              <a:buChar char="-"/>
              <a:defRPr/>
            </a:pPr>
            <a:r>
              <a:rPr lang="en-GB" altLang="en-US" sz="2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Compare 2 different sources;</a:t>
            </a:r>
          </a:p>
          <a:p>
            <a:pPr>
              <a:buFontTx/>
              <a:buChar char="-"/>
              <a:defRPr/>
            </a:pPr>
            <a:r>
              <a:rPr lang="en-GB" altLang="en-US" sz="2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Any similarities?</a:t>
            </a:r>
          </a:p>
          <a:p>
            <a:pPr>
              <a:buFontTx/>
              <a:buChar char="-"/>
              <a:defRPr/>
            </a:pPr>
            <a:r>
              <a:rPr lang="en-GB" altLang="en-US" sz="2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Any differences?</a:t>
            </a:r>
          </a:p>
          <a:p>
            <a:pPr>
              <a:buFontTx/>
              <a:buChar char="-"/>
              <a:defRPr/>
            </a:pPr>
            <a:r>
              <a:rPr lang="en-GB" altLang="en-US" sz="2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Implications of this?</a:t>
            </a:r>
          </a:p>
          <a:p>
            <a:pPr marL="0" indent="0">
              <a:buNone/>
              <a:defRPr/>
            </a:pPr>
            <a:endParaRPr lang="en-GB" altLang="en-US" sz="2400" kern="0" dirty="0">
              <a:solidFill>
                <a:srgbClr val="0000FF"/>
              </a:solidFill>
              <a:latin typeface="Arial" panose="020B0604020202020204" pitchFamily="34" charset="0"/>
              <a:ea typeface="ＭＳ Ｐゴシック" panose="020B0600070205080204" pitchFamily="34" charset="-128"/>
            </a:endParaRPr>
          </a:p>
          <a:p>
            <a:pPr marL="0" indent="0">
              <a:buNone/>
              <a:defRPr/>
            </a:pPr>
            <a:endParaRPr lang="en-GB" altLang="en-US" sz="2400" kern="0" dirty="0">
              <a:solidFill>
                <a:srgbClr val="0000FF"/>
              </a:solidFill>
              <a:latin typeface="Arial" panose="020B0604020202020204" pitchFamily="34" charset="0"/>
              <a:ea typeface="ＭＳ Ｐゴシック" panose="020B0600070205080204" pitchFamily="34" charset="-128"/>
            </a:endParaRPr>
          </a:p>
          <a:p>
            <a:pPr marL="0" indent="0" eaLnBrk="1" fontAlgn="auto" hangingPunct="1">
              <a:spcAft>
                <a:spcPts val="0"/>
              </a:spcAft>
              <a:buFont typeface="Arial" panose="020B0604020202020204" pitchFamily="34" charset="0"/>
              <a:buNone/>
              <a:defRPr/>
            </a:pPr>
            <a:endParaRPr lang="en-GB" altLang="cy-GB" sz="2600" dirty="0">
              <a:solidFill>
                <a:srgbClr val="0000FF"/>
              </a:solidFill>
              <a:latin typeface="Arial" panose="020B0604020202020204" pitchFamily="34" charset="0"/>
            </a:endParaRPr>
          </a:p>
        </p:txBody>
      </p:sp>
    </p:spTree>
    <p:extLst>
      <p:ext uri="{BB962C8B-B14F-4D97-AF65-F5344CB8AC3E}">
        <p14:creationId xmlns:p14="http://schemas.microsoft.com/office/powerpoint/2010/main" val="3358181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78130" y="404813"/>
            <a:ext cx="8965870" cy="647700"/>
          </a:xfrm>
        </p:spPr>
        <p:txBody>
          <a:bodyPr rtlCol="0">
            <a:noAutofit/>
          </a:bodyPr>
          <a:lstStyle/>
          <a:p>
            <a:pPr algn="ctr" eaLnBrk="1" fontAlgn="auto" hangingPunct="1">
              <a:spcAft>
                <a:spcPts val="0"/>
              </a:spcAft>
              <a:defRPr/>
            </a:pPr>
            <a: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Anghenion Dysgu Ychwanegol (ADY)</a:t>
            </a:r>
            <a:br>
              <a:rPr lang="cy-GB" altLang="en-US" sz="40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cy-GB" altLang="en-US" sz="4000" kern="0" dirty="0" err="1">
                <a:solidFill>
                  <a:srgbClr val="0070C0"/>
                </a:solidFill>
                <a:latin typeface="Arial" panose="020B0604020202020204" pitchFamily="34" charset="0"/>
                <a:ea typeface="ＭＳ Ｐゴシック" panose="020B0600070205080204" pitchFamily="34" charset="-128"/>
                <a:cs typeface="Arial" panose="020B0604020202020204" pitchFamily="34" charset="0"/>
              </a:rPr>
              <a:t>Additional</a:t>
            </a:r>
            <a:r>
              <a:rPr lang="cy-GB" altLang="en-US" sz="4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a:t>
            </a:r>
            <a:r>
              <a:rPr lang="cy-GB" altLang="en-US" sz="4000" kern="0" dirty="0" err="1">
                <a:solidFill>
                  <a:srgbClr val="0070C0"/>
                </a:solidFill>
                <a:latin typeface="Arial" panose="020B0604020202020204" pitchFamily="34" charset="0"/>
                <a:ea typeface="ＭＳ Ｐゴシック" panose="020B0600070205080204" pitchFamily="34" charset="-128"/>
                <a:cs typeface="Arial" panose="020B0604020202020204" pitchFamily="34" charset="0"/>
              </a:rPr>
              <a:t>Learning</a:t>
            </a:r>
            <a:r>
              <a:rPr lang="cy-GB" altLang="en-US" sz="4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a:t>
            </a:r>
            <a:r>
              <a:rPr lang="cy-GB" altLang="en-US" sz="4000" kern="0" dirty="0" err="1">
                <a:solidFill>
                  <a:srgbClr val="0070C0"/>
                </a:solidFill>
                <a:latin typeface="Arial" panose="020B0604020202020204" pitchFamily="34" charset="0"/>
                <a:ea typeface="ＭＳ Ｐゴシック" panose="020B0600070205080204" pitchFamily="34" charset="-128"/>
                <a:cs typeface="Arial" panose="020B0604020202020204" pitchFamily="34" charset="0"/>
              </a:rPr>
              <a:t>Needs</a:t>
            </a:r>
            <a:r>
              <a:rPr lang="cy-GB" altLang="en-US" sz="40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 (ALN)</a:t>
            </a:r>
            <a:endParaRPr lang="en-GB" altLang="cy-GB" sz="4000" dirty="0">
              <a:solidFill>
                <a:srgbClr val="0070C0"/>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0" y="1531917"/>
            <a:ext cx="4565650" cy="4211658"/>
          </a:xfrm>
        </p:spPr>
        <p:txBody>
          <a:bodyPr rtlCol="0">
            <a:normAutofit/>
          </a:bodyPr>
          <a:lstStyle/>
          <a:p>
            <a:pPr>
              <a:spcBef>
                <a:spcPts val="600"/>
              </a:spcBef>
              <a:defRPr/>
            </a:pPr>
            <a:r>
              <a:rPr lang="cy-GB" altLang="en-US" sz="2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Beth wnaethoch chi ei ddarganfod?</a:t>
            </a:r>
          </a:p>
          <a:p>
            <a:pPr>
              <a:spcBef>
                <a:spcPts val="600"/>
              </a:spcBef>
              <a:defRPr/>
            </a:pPr>
            <a:endParaRPr lang="cy-GB" altLang="en-US" sz="2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a:spcBef>
                <a:spcPts val="600"/>
              </a:spcBef>
              <a:defRPr/>
            </a:pPr>
            <a:r>
              <a:rPr lang="cy-GB" altLang="en-US" sz="2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Wnaethoch chi ddarganfod unrhyw beth newydd?</a:t>
            </a:r>
          </a:p>
          <a:p>
            <a:pPr>
              <a:spcBef>
                <a:spcPts val="600"/>
              </a:spcBef>
              <a:defRPr/>
            </a:pPr>
            <a:endParaRPr lang="cy-GB" altLang="en-US" sz="2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a:spcBef>
                <a:spcPts val="600"/>
              </a:spcBef>
              <a:defRPr/>
            </a:pPr>
            <a:r>
              <a:rPr lang="cy-GB" altLang="en-US" sz="2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Unrhyw </a:t>
            </a:r>
            <a:r>
              <a:rPr lang="cy-GB" altLang="en-US" sz="2400" kern="0" dirty="0" err="1">
                <a:solidFill>
                  <a:srgbClr val="000000"/>
                </a:solidFill>
                <a:latin typeface="Arial" panose="020B0604020202020204" pitchFamily="34" charset="0"/>
                <a:ea typeface="ＭＳ Ｐゴシック" panose="020B0600070205080204" pitchFamily="34" charset="-128"/>
                <a:cs typeface="Arial" panose="020B0604020202020204" pitchFamily="34" charset="0"/>
              </a:rPr>
              <a:t>farnau</a:t>
            </a:r>
            <a:r>
              <a:rPr lang="cy-GB" altLang="en-US" sz="2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 gwrthgyferbyniol? </a:t>
            </a:r>
          </a:p>
          <a:p>
            <a:pPr marL="0" indent="0">
              <a:spcBef>
                <a:spcPts val="600"/>
              </a:spcBef>
              <a:buNone/>
              <a:defRPr/>
            </a:pPr>
            <a:endParaRPr lang="cy-GB" altLang="en-US" sz="2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endParaRPr>
          </a:p>
          <a:p>
            <a:pPr>
              <a:spcBef>
                <a:spcPts val="600"/>
              </a:spcBef>
              <a:defRPr/>
            </a:pPr>
            <a:r>
              <a:rPr lang="cy-GB" altLang="en-US" sz="2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Oes gennych chi well dealltwriaeth o ADY nawr?</a:t>
            </a:r>
            <a:endParaRPr lang="cy-GB" altLang="cy-GB" sz="2400" dirty="0">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4716463" y="1531915"/>
            <a:ext cx="4104010" cy="4211659"/>
          </a:xfrm>
        </p:spPr>
        <p:txBody>
          <a:bodyPr rtlCol="0">
            <a:normAutofit/>
          </a:bodyPr>
          <a:lstStyle/>
          <a:p>
            <a:pPr marL="0" indent="0">
              <a:buNone/>
              <a:defRPr/>
            </a:pPr>
            <a:r>
              <a:rPr lang="en-GB" altLang="en-US" sz="2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What did you find out?</a:t>
            </a:r>
          </a:p>
          <a:p>
            <a:pPr marL="0" indent="0">
              <a:buNone/>
              <a:defRPr/>
            </a:pPr>
            <a:endParaRPr lang="en-GB" altLang="en-US" sz="2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a:p>
            <a:pPr marL="0" indent="0">
              <a:buNone/>
              <a:defRPr/>
            </a:pPr>
            <a:r>
              <a:rPr lang="en-GB" altLang="en-US" sz="2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Did you discover anything new?</a:t>
            </a:r>
          </a:p>
          <a:p>
            <a:pPr marL="0" indent="0">
              <a:buNone/>
              <a:defRPr/>
            </a:pPr>
            <a:endParaRPr lang="en-GB" altLang="en-US" sz="2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a:p>
            <a:pPr marL="0" indent="0">
              <a:buNone/>
              <a:defRPr/>
            </a:pPr>
            <a:r>
              <a:rPr lang="en-GB" altLang="en-US" sz="2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Any contrasting opinions?</a:t>
            </a:r>
            <a:r>
              <a:rPr lang="en-GB" altLang="en-US" sz="2400" dirty="0">
                <a:solidFill>
                  <a:srgbClr val="0070C0"/>
                </a:solidFill>
                <a:latin typeface="Arial" panose="020B0604020202020204" pitchFamily="34" charset="0"/>
                <a:cs typeface="Arial" panose="020B0604020202020204" pitchFamily="34" charset="0"/>
              </a:rPr>
              <a:t> </a:t>
            </a:r>
          </a:p>
          <a:p>
            <a:pPr marL="0" indent="0">
              <a:buNone/>
              <a:defRPr/>
            </a:pPr>
            <a:endParaRPr lang="en-GB" altLang="en-US" sz="2400" dirty="0">
              <a:solidFill>
                <a:srgbClr val="0070C0"/>
              </a:solidFill>
              <a:latin typeface="Arial" panose="020B0604020202020204" pitchFamily="34" charset="0"/>
              <a:cs typeface="Arial" panose="020B0604020202020204" pitchFamily="34" charset="0"/>
            </a:endParaRPr>
          </a:p>
          <a:p>
            <a:pPr marL="0" indent="0">
              <a:buNone/>
              <a:defRPr/>
            </a:pPr>
            <a:r>
              <a:rPr lang="en-GB" altLang="en-US" sz="2400" dirty="0">
                <a:solidFill>
                  <a:srgbClr val="0070C0"/>
                </a:solidFill>
                <a:latin typeface="Arial" panose="020B0604020202020204" pitchFamily="34" charset="0"/>
                <a:cs typeface="Arial" panose="020B0604020202020204" pitchFamily="34" charset="0"/>
              </a:rPr>
              <a:t>Do you have a better understanding of ALN now?</a:t>
            </a:r>
            <a:endParaRPr lang="en-GB" altLang="en-US" sz="2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1863479822"/>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90005" y="404813"/>
            <a:ext cx="8787740" cy="1143000"/>
          </a:xfrm>
        </p:spPr>
        <p:txBody>
          <a:bodyPr rtlCol="0">
            <a:noAutofit/>
          </a:bodyPr>
          <a:lstStyle/>
          <a:p>
            <a:pPr algn="ctr" eaLnBrk="1" fontAlgn="auto" hangingPunct="1">
              <a:spcAft>
                <a:spcPts val="0"/>
              </a:spcAft>
              <a:defRPr/>
            </a:pPr>
            <a:r>
              <a:rPr lang="cy-GB" sz="3600" kern="0" dirty="0">
                <a:solidFill>
                  <a:srgbClr val="000000"/>
                </a:solidFill>
                <a:latin typeface="Arial" panose="020B0604020202020204" pitchFamily="34" charset="0"/>
                <a:ea typeface="MS PGothic" pitchFamily="34" charset="-128"/>
                <a:cs typeface="Arial" panose="020B0604020202020204" pitchFamily="34" charset="0"/>
              </a:rPr>
              <a:t>Diffiniad o </a:t>
            </a:r>
            <a:r>
              <a:rPr lang="cy-GB" sz="3600" b="1" kern="0" dirty="0">
                <a:solidFill>
                  <a:srgbClr val="000000"/>
                </a:solidFill>
                <a:latin typeface="Arial" panose="020B0604020202020204" pitchFamily="34" charset="0"/>
                <a:ea typeface="MS PGothic" pitchFamily="34" charset="-128"/>
                <a:cs typeface="Arial" panose="020B0604020202020204" pitchFamily="34" charset="0"/>
              </a:rPr>
              <a:t>A</a:t>
            </a:r>
            <a:r>
              <a:rPr lang="cy-GB" sz="3600" kern="0" dirty="0">
                <a:solidFill>
                  <a:srgbClr val="000000"/>
                </a:solidFill>
                <a:latin typeface="Arial" panose="020B0604020202020204" pitchFamily="34" charset="0"/>
                <a:ea typeface="MS PGothic" pitchFamily="34" charset="-128"/>
                <a:cs typeface="Arial" panose="020B0604020202020204" pitchFamily="34" charset="0"/>
              </a:rPr>
              <a:t>nghenion </a:t>
            </a:r>
            <a:r>
              <a:rPr lang="cy-GB" sz="3600" b="1" kern="0" dirty="0">
                <a:solidFill>
                  <a:srgbClr val="000000"/>
                </a:solidFill>
                <a:latin typeface="Arial" panose="020B0604020202020204" pitchFamily="34" charset="0"/>
                <a:ea typeface="MS PGothic" pitchFamily="34" charset="-128"/>
                <a:cs typeface="Arial" panose="020B0604020202020204" pitchFamily="34" charset="0"/>
              </a:rPr>
              <a:t>D</a:t>
            </a:r>
            <a:r>
              <a:rPr lang="cy-GB" sz="3600" kern="0" dirty="0">
                <a:solidFill>
                  <a:srgbClr val="000000"/>
                </a:solidFill>
                <a:latin typeface="Arial" panose="020B0604020202020204" pitchFamily="34" charset="0"/>
                <a:ea typeface="MS PGothic" pitchFamily="34" charset="-128"/>
                <a:cs typeface="Arial" panose="020B0604020202020204" pitchFamily="34" charset="0"/>
              </a:rPr>
              <a:t>ysgu </a:t>
            </a:r>
            <a:r>
              <a:rPr lang="cy-GB" sz="3600" b="1" kern="0" dirty="0">
                <a:solidFill>
                  <a:srgbClr val="000000"/>
                </a:solidFill>
                <a:latin typeface="Arial" panose="020B0604020202020204" pitchFamily="34" charset="0"/>
                <a:ea typeface="MS PGothic" pitchFamily="34" charset="-128"/>
                <a:cs typeface="Arial" panose="020B0604020202020204" pitchFamily="34" charset="0"/>
              </a:rPr>
              <a:t>Y</a:t>
            </a:r>
            <a:r>
              <a:rPr lang="cy-GB" sz="3600" kern="0" dirty="0">
                <a:solidFill>
                  <a:srgbClr val="000000"/>
                </a:solidFill>
                <a:latin typeface="Arial" panose="020B0604020202020204" pitchFamily="34" charset="0"/>
                <a:ea typeface="MS PGothic" pitchFamily="34" charset="-128"/>
                <a:cs typeface="Arial" panose="020B0604020202020204" pitchFamily="34" charset="0"/>
              </a:rPr>
              <a:t>chwanegol</a:t>
            </a:r>
            <a:br>
              <a:rPr lang="cy-GB" sz="3600" kern="0" dirty="0">
                <a:solidFill>
                  <a:srgbClr val="3333CC">
                    <a:lumMod val="75000"/>
                  </a:srgbClr>
                </a:solidFill>
                <a:latin typeface="Arial" panose="020B0604020202020204" pitchFamily="34" charset="0"/>
                <a:ea typeface="MS PGothic" pitchFamily="34" charset="-128"/>
                <a:cs typeface="Arial" panose="020B0604020202020204" pitchFamily="34" charset="0"/>
              </a:rPr>
            </a:br>
            <a:r>
              <a:rPr lang="en-GB" sz="3600" kern="0" dirty="0">
                <a:solidFill>
                  <a:srgbClr val="0070C0"/>
                </a:solidFill>
                <a:latin typeface="Arial" panose="020B0604020202020204" pitchFamily="34" charset="0"/>
                <a:ea typeface="MS PGothic" pitchFamily="34" charset="-128"/>
                <a:cs typeface="Arial" panose="020B0604020202020204" pitchFamily="34" charset="0"/>
              </a:rPr>
              <a:t>Definition of </a:t>
            </a:r>
            <a:r>
              <a:rPr lang="en-GB" sz="3600" b="1" kern="0" dirty="0">
                <a:solidFill>
                  <a:srgbClr val="0070C0"/>
                </a:solidFill>
                <a:latin typeface="Arial" panose="020B0604020202020204" pitchFamily="34" charset="0"/>
                <a:ea typeface="MS PGothic" pitchFamily="34" charset="-128"/>
                <a:cs typeface="Arial" panose="020B0604020202020204" pitchFamily="34" charset="0"/>
              </a:rPr>
              <a:t>A</a:t>
            </a:r>
            <a:r>
              <a:rPr lang="en-GB" sz="3600" kern="0" dirty="0">
                <a:solidFill>
                  <a:srgbClr val="0070C0"/>
                </a:solidFill>
                <a:latin typeface="Arial" panose="020B0604020202020204" pitchFamily="34" charset="0"/>
                <a:ea typeface="MS PGothic" pitchFamily="34" charset="-128"/>
                <a:cs typeface="Arial" panose="020B0604020202020204" pitchFamily="34" charset="0"/>
              </a:rPr>
              <a:t>dditional </a:t>
            </a:r>
            <a:r>
              <a:rPr lang="en-GB" sz="3600" b="1" kern="0" dirty="0">
                <a:solidFill>
                  <a:srgbClr val="0070C0"/>
                </a:solidFill>
                <a:latin typeface="Arial" panose="020B0604020202020204" pitchFamily="34" charset="0"/>
                <a:ea typeface="MS PGothic" pitchFamily="34" charset="-128"/>
                <a:cs typeface="Arial" panose="020B0604020202020204" pitchFamily="34" charset="0"/>
              </a:rPr>
              <a:t>L</a:t>
            </a:r>
            <a:r>
              <a:rPr lang="en-GB" sz="3600" kern="0" dirty="0">
                <a:solidFill>
                  <a:srgbClr val="0070C0"/>
                </a:solidFill>
                <a:latin typeface="Arial" panose="020B0604020202020204" pitchFamily="34" charset="0"/>
                <a:ea typeface="MS PGothic" pitchFamily="34" charset="-128"/>
                <a:cs typeface="Arial" panose="020B0604020202020204" pitchFamily="34" charset="0"/>
              </a:rPr>
              <a:t>earning </a:t>
            </a:r>
            <a:r>
              <a:rPr lang="en-GB" sz="3600" b="1" kern="0" dirty="0">
                <a:solidFill>
                  <a:srgbClr val="0070C0"/>
                </a:solidFill>
                <a:latin typeface="Arial" panose="020B0604020202020204" pitchFamily="34" charset="0"/>
                <a:ea typeface="MS PGothic" pitchFamily="34" charset="-128"/>
                <a:cs typeface="Arial" panose="020B0604020202020204" pitchFamily="34" charset="0"/>
              </a:rPr>
              <a:t>N</a:t>
            </a:r>
            <a:r>
              <a:rPr lang="en-GB" sz="3600" kern="0" dirty="0">
                <a:solidFill>
                  <a:srgbClr val="0070C0"/>
                </a:solidFill>
                <a:latin typeface="Arial" panose="020B0604020202020204" pitchFamily="34" charset="0"/>
                <a:ea typeface="MS PGothic" pitchFamily="34" charset="-128"/>
                <a:cs typeface="Arial" panose="020B0604020202020204" pitchFamily="34" charset="0"/>
              </a:rPr>
              <a:t>eeds</a:t>
            </a:r>
            <a:endParaRPr lang="en-GB" altLang="cy-GB" sz="3600" dirty="0">
              <a:solidFill>
                <a:srgbClr val="0070C0"/>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467544" y="1628775"/>
            <a:ext cx="4098106" cy="4114800"/>
          </a:xfrm>
        </p:spPr>
        <p:txBody>
          <a:bodyPr rtlCol="0">
            <a:normAutofit/>
          </a:bodyPr>
          <a:lstStyle/>
          <a:p>
            <a:pPr>
              <a:defRPr/>
            </a:pPr>
            <a:r>
              <a:rPr lang="cy-GB" kern="0" dirty="0">
                <a:solidFill>
                  <a:srgbClr val="000000"/>
                </a:solidFill>
                <a:latin typeface="Arial" panose="020B0604020202020204" pitchFamily="34" charset="0"/>
                <a:ea typeface="MS PGothic" pitchFamily="34" charset="-128"/>
                <a:cs typeface="Arial" panose="020B0604020202020204" pitchFamily="34" charset="0"/>
              </a:rPr>
              <a:t>Diffiniad cyfreithiol;</a:t>
            </a:r>
          </a:p>
          <a:p>
            <a:pPr>
              <a:defRPr/>
            </a:pPr>
            <a:r>
              <a:rPr lang="cy-GB" kern="0" dirty="0">
                <a:solidFill>
                  <a:srgbClr val="000000"/>
                </a:solidFill>
                <a:latin typeface="Arial" panose="020B0604020202020204" pitchFamily="34" charset="0"/>
                <a:ea typeface="MS PGothic" pitchFamily="34" charset="-128"/>
                <a:cs typeface="Arial" panose="020B0604020202020204" pitchFamily="34" charset="0"/>
              </a:rPr>
              <a:t>Anghenion dysgu, corfforol, synhwyraidd;</a:t>
            </a:r>
          </a:p>
          <a:p>
            <a:pPr>
              <a:defRPr/>
            </a:pPr>
            <a:r>
              <a:rPr lang="cy-GB" kern="0" dirty="0">
                <a:solidFill>
                  <a:srgbClr val="000000"/>
                </a:solidFill>
                <a:latin typeface="Arial" panose="020B0604020202020204" pitchFamily="34" charset="0"/>
                <a:ea typeface="MS PGothic" pitchFamily="34" charset="-128"/>
                <a:cs typeface="Arial" panose="020B0604020202020204" pitchFamily="34" charset="0"/>
              </a:rPr>
              <a:t>Plant sydd yn gweld dysgu'n fwy heriol;</a:t>
            </a:r>
          </a:p>
        </p:txBody>
      </p:sp>
      <p:sp>
        <p:nvSpPr>
          <p:cNvPr id="5124" name="Rectangle 6"/>
          <p:cNvSpPr>
            <a:spLocks noGrp="1" noChangeArrowheads="1"/>
          </p:cNvSpPr>
          <p:nvPr>
            <p:ph type="body" sz="half" idx="2"/>
          </p:nvPr>
        </p:nvSpPr>
        <p:spPr>
          <a:xfrm>
            <a:off x="4643438" y="1628775"/>
            <a:ext cx="4249042" cy="4114800"/>
          </a:xfrm>
        </p:spPr>
        <p:txBody>
          <a:bodyPr rtlCol="0">
            <a:normAutofit/>
          </a:bodyPr>
          <a:lstStyle/>
          <a:p>
            <a:pPr>
              <a:defRPr/>
            </a:pPr>
            <a:r>
              <a:rPr lang="en-GB" kern="0" dirty="0">
                <a:solidFill>
                  <a:srgbClr val="0070C0"/>
                </a:solidFill>
                <a:latin typeface="Arial" panose="020B0604020202020204" pitchFamily="34" charset="0"/>
                <a:ea typeface="MS PGothic" pitchFamily="34" charset="-128"/>
                <a:cs typeface="Arial" panose="020B0604020202020204" pitchFamily="34" charset="0"/>
              </a:rPr>
              <a:t>Legal definition;</a:t>
            </a:r>
          </a:p>
          <a:p>
            <a:pPr>
              <a:defRPr/>
            </a:pPr>
            <a:r>
              <a:rPr lang="en-GB" kern="0" dirty="0">
                <a:solidFill>
                  <a:srgbClr val="0070C0"/>
                </a:solidFill>
                <a:latin typeface="Arial" panose="020B0604020202020204" pitchFamily="34" charset="0"/>
                <a:ea typeface="MS PGothic" pitchFamily="34" charset="-128"/>
                <a:cs typeface="Arial" panose="020B0604020202020204" pitchFamily="34" charset="0"/>
              </a:rPr>
              <a:t>Learning, physical, sensory needs;</a:t>
            </a:r>
          </a:p>
          <a:p>
            <a:pPr>
              <a:defRPr/>
            </a:pPr>
            <a:r>
              <a:rPr lang="en-GB" kern="0" dirty="0">
                <a:solidFill>
                  <a:srgbClr val="0070C0"/>
                </a:solidFill>
                <a:latin typeface="Arial" panose="020B0604020202020204" pitchFamily="34" charset="0"/>
                <a:ea typeface="MS PGothic" pitchFamily="34" charset="-128"/>
                <a:cs typeface="Arial" panose="020B0604020202020204" pitchFamily="34" charset="0"/>
              </a:rPr>
              <a:t>Children who find learning more challenging;</a:t>
            </a:r>
          </a:p>
          <a:p>
            <a:pPr marL="0" indent="0" algn="r">
              <a:buNone/>
              <a:defRPr/>
            </a:pPr>
            <a:r>
              <a:rPr lang="en-GB" sz="1800" kern="0" dirty="0">
                <a:solidFill>
                  <a:srgbClr val="0070C0"/>
                </a:solidFill>
                <a:latin typeface="Arial" panose="020B0604020202020204" pitchFamily="34" charset="0"/>
                <a:ea typeface="MS PGothic" pitchFamily="34" charset="-128"/>
                <a:cs typeface="Arial" panose="020B0604020202020204" pitchFamily="34" charset="0"/>
              </a:rPr>
              <a:t>(</a:t>
            </a:r>
            <a:r>
              <a:rPr lang="en-GB" sz="1800" kern="0" dirty="0" err="1">
                <a:solidFill>
                  <a:srgbClr val="0070C0"/>
                </a:solidFill>
                <a:latin typeface="Arial" panose="020B0604020202020204" pitchFamily="34" charset="0"/>
                <a:ea typeface="MS PGothic" pitchFamily="34" charset="-128"/>
                <a:cs typeface="Arial" panose="020B0604020202020204" pitchFamily="34" charset="0"/>
              </a:rPr>
              <a:t>Dewis</a:t>
            </a:r>
            <a:r>
              <a:rPr lang="en-GB" sz="1800" kern="0" dirty="0">
                <a:solidFill>
                  <a:srgbClr val="0070C0"/>
                </a:solidFill>
                <a:latin typeface="Arial" panose="020B0604020202020204" pitchFamily="34" charset="0"/>
                <a:ea typeface="MS PGothic" pitchFamily="34" charset="-128"/>
                <a:cs typeface="Arial" panose="020B0604020202020204" pitchFamily="34" charset="0"/>
              </a:rPr>
              <a:t> Cymru, 2020)</a:t>
            </a:r>
          </a:p>
          <a:p>
            <a:pPr>
              <a:defRPr/>
            </a:pPr>
            <a:endParaRPr lang="en-GB" sz="2200" kern="0" dirty="0">
              <a:solidFill>
                <a:srgbClr val="002060"/>
              </a:solidFill>
              <a:latin typeface="Arial" panose="020B0604020202020204" pitchFamily="34" charset="0"/>
              <a:ea typeface="MS PGothic" pitchFamily="34" charset="-128"/>
            </a:endParaRPr>
          </a:p>
          <a:p>
            <a:pPr marL="0" indent="0">
              <a:buNone/>
              <a:defRPr/>
            </a:pPr>
            <a:endParaRPr lang="en-GB" sz="2200" kern="0" dirty="0">
              <a:solidFill>
                <a:srgbClr val="002060"/>
              </a:solidFill>
              <a:latin typeface="Arial" panose="020B0604020202020204" pitchFamily="34" charset="0"/>
              <a:ea typeface="MS PGothic" pitchFamily="34" charset="-128"/>
            </a:endParaRPr>
          </a:p>
          <a:p>
            <a:pPr marL="457200" indent="-457200">
              <a:buAutoNum type="arabicPeriod"/>
              <a:defRPr/>
            </a:pPr>
            <a:endParaRPr lang="en-GB" sz="2000" kern="0" dirty="0">
              <a:solidFill>
                <a:srgbClr val="002060"/>
              </a:solidFill>
              <a:latin typeface="Arial" panose="020B0604020202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en-GB" altLang="cy-GB" sz="2600" dirty="0">
              <a:solidFill>
                <a:srgbClr val="0000FF"/>
              </a:solidFill>
              <a:latin typeface="Arial" panose="020B0604020202020204" pitchFamily="34" charset="0"/>
            </a:endParaRPr>
          </a:p>
        </p:txBody>
      </p:sp>
    </p:spTree>
    <p:extLst>
      <p:ext uri="{BB962C8B-B14F-4D97-AF65-F5344CB8AC3E}">
        <p14:creationId xmlns:p14="http://schemas.microsoft.com/office/powerpoint/2010/main" val="1819060041"/>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90005" y="404813"/>
            <a:ext cx="8787740" cy="1143000"/>
          </a:xfrm>
        </p:spPr>
        <p:txBody>
          <a:bodyPr rtlCol="0">
            <a:noAutofit/>
          </a:bodyPr>
          <a:lstStyle/>
          <a:p>
            <a:pPr algn="ctr" eaLnBrk="1" fontAlgn="auto" hangingPunct="1">
              <a:spcAft>
                <a:spcPts val="0"/>
              </a:spcAft>
              <a:defRPr/>
            </a:pPr>
            <a:r>
              <a:rPr lang="cy-GB" sz="3600" kern="0" dirty="0">
                <a:solidFill>
                  <a:srgbClr val="000000"/>
                </a:solidFill>
                <a:latin typeface="Arial" panose="020B0604020202020204" pitchFamily="34" charset="0"/>
                <a:ea typeface="MS PGothic" pitchFamily="34" charset="-128"/>
                <a:cs typeface="Arial" panose="020B0604020202020204" pitchFamily="34" charset="0"/>
              </a:rPr>
              <a:t>Diffiniad o </a:t>
            </a:r>
            <a:r>
              <a:rPr lang="cy-GB" sz="3600" b="1" kern="0" dirty="0">
                <a:solidFill>
                  <a:srgbClr val="000000"/>
                </a:solidFill>
                <a:latin typeface="Arial" panose="020B0604020202020204" pitchFamily="34" charset="0"/>
                <a:ea typeface="MS PGothic" pitchFamily="34" charset="-128"/>
                <a:cs typeface="Arial" panose="020B0604020202020204" pitchFamily="34" charset="0"/>
              </a:rPr>
              <a:t>A</a:t>
            </a:r>
            <a:r>
              <a:rPr lang="cy-GB" sz="3600" kern="0" dirty="0">
                <a:solidFill>
                  <a:srgbClr val="000000"/>
                </a:solidFill>
                <a:latin typeface="Arial" panose="020B0604020202020204" pitchFamily="34" charset="0"/>
                <a:ea typeface="MS PGothic" pitchFamily="34" charset="-128"/>
                <a:cs typeface="Arial" panose="020B0604020202020204" pitchFamily="34" charset="0"/>
              </a:rPr>
              <a:t>nghenion </a:t>
            </a:r>
            <a:r>
              <a:rPr lang="cy-GB" sz="3600" b="1" kern="0" dirty="0">
                <a:solidFill>
                  <a:srgbClr val="000000"/>
                </a:solidFill>
                <a:latin typeface="Arial" panose="020B0604020202020204" pitchFamily="34" charset="0"/>
                <a:ea typeface="MS PGothic" pitchFamily="34" charset="-128"/>
                <a:cs typeface="Arial" panose="020B0604020202020204" pitchFamily="34" charset="0"/>
              </a:rPr>
              <a:t>D</a:t>
            </a:r>
            <a:r>
              <a:rPr lang="cy-GB" sz="3600" kern="0" dirty="0">
                <a:solidFill>
                  <a:srgbClr val="000000"/>
                </a:solidFill>
                <a:latin typeface="Arial" panose="020B0604020202020204" pitchFamily="34" charset="0"/>
                <a:ea typeface="MS PGothic" pitchFamily="34" charset="-128"/>
                <a:cs typeface="Arial" panose="020B0604020202020204" pitchFamily="34" charset="0"/>
              </a:rPr>
              <a:t>ysgu </a:t>
            </a:r>
            <a:r>
              <a:rPr lang="cy-GB" sz="3600" b="1" kern="0" dirty="0">
                <a:solidFill>
                  <a:srgbClr val="000000"/>
                </a:solidFill>
                <a:latin typeface="Arial" panose="020B0604020202020204" pitchFamily="34" charset="0"/>
                <a:ea typeface="MS PGothic" pitchFamily="34" charset="-128"/>
                <a:cs typeface="Arial" panose="020B0604020202020204" pitchFamily="34" charset="0"/>
              </a:rPr>
              <a:t>Y</a:t>
            </a:r>
            <a:r>
              <a:rPr lang="cy-GB" sz="3600" kern="0" dirty="0">
                <a:solidFill>
                  <a:srgbClr val="000000"/>
                </a:solidFill>
                <a:latin typeface="Arial" panose="020B0604020202020204" pitchFamily="34" charset="0"/>
                <a:ea typeface="MS PGothic" pitchFamily="34" charset="-128"/>
                <a:cs typeface="Arial" panose="020B0604020202020204" pitchFamily="34" charset="0"/>
              </a:rPr>
              <a:t>chwanegol</a:t>
            </a:r>
            <a:br>
              <a:rPr lang="cy-GB" sz="3600" kern="0" dirty="0">
                <a:solidFill>
                  <a:srgbClr val="3333CC">
                    <a:lumMod val="75000"/>
                  </a:srgbClr>
                </a:solidFill>
                <a:latin typeface="Arial" panose="020B0604020202020204" pitchFamily="34" charset="0"/>
                <a:ea typeface="MS PGothic" pitchFamily="34" charset="-128"/>
                <a:cs typeface="Arial" panose="020B0604020202020204" pitchFamily="34" charset="0"/>
              </a:rPr>
            </a:br>
            <a:r>
              <a:rPr lang="en-GB" sz="3600" kern="0" dirty="0">
                <a:solidFill>
                  <a:srgbClr val="0070C0"/>
                </a:solidFill>
                <a:latin typeface="Arial" panose="020B0604020202020204" pitchFamily="34" charset="0"/>
                <a:ea typeface="MS PGothic" pitchFamily="34" charset="-128"/>
                <a:cs typeface="Arial" panose="020B0604020202020204" pitchFamily="34" charset="0"/>
              </a:rPr>
              <a:t>Definition of </a:t>
            </a:r>
            <a:r>
              <a:rPr lang="en-GB" sz="3600" b="1" kern="0" dirty="0">
                <a:solidFill>
                  <a:srgbClr val="0070C0"/>
                </a:solidFill>
                <a:latin typeface="Arial" panose="020B0604020202020204" pitchFamily="34" charset="0"/>
                <a:ea typeface="MS PGothic" pitchFamily="34" charset="-128"/>
                <a:cs typeface="Arial" panose="020B0604020202020204" pitchFamily="34" charset="0"/>
              </a:rPr>
              <a:t>A</a:t>
            </a:r>
            <a:r>
              <a:rPr lang="en-GB" sz="3600" kern="0" dirty="0">
                <a:solidFill>
                  <a:srgbClr val="0070C0"/>
                </a:solidFill>
                <a:latin typeface="Arial" panose="020B0604020202020204" pitchFamily="34" charset="0"/>
                <a:ea typeface="MS PGothic" pitchFamily="34" charset="-128"/>
                <a:cs typeface="Arial" panose="020B0604020202020204" pitchFamily="34" charset="0"/>
              </a:rPr>
              <a:t>dditional </a:t>
            </a:r>
            <a:r>
              <a:rPr lang="en-GB" sz="3600" b="1" kern="0" dirty="0">
                <a:solidFill>
                  <a:srgbClr val="0070C0"/>
                </a:solidFill>
                <a:latin typeface="Arial" panose="020B0604020202020204" pitchFamily="34" charset="0"/>
                <a:ea typeface="MS PGothic" pitchFamily="34" charset="-128"/>
                <a:cs typeface="Arial" panose="020B0604020202020204" pitchFamily="34" charset="0"/>
              </a:rPr>
              <a:t>L</a:t>
            </a:r>
            <a:r>
              <a:rPr lang="en-GB" sz="3600" kern="0" dirty="0">
                <a:solidFill>
                  <a:srgbClr val="0070C0"/>
                </a:solidFill>
                <a:latin typeface="Arial" panose="020B0604020202020204" pitchFamily="34" charset="0"/>
                <a:ea typeface="MS PGothic" pitchFamily="34" charset="-128"/>
                <a:cs typeface="Arial" panose="020B0604020202020204" pitchFamily="34" charset="0"/>
              </a:rPr>
              <a:t>earning </a:t>
            </a:r>
            <a:r>
              <a:rPr lang="en-GB" sz="3600" b="1" kern="0" dirty="0">
                <a:solidFill>
                  <a:srgbClr val="0070C0"/>
                </a:solidFill>
                <a:latin typeface="Arial" panose="020B0604020202020204" pitchFamily="34" charset="0"/>
                <a:ea typeface="MS PGothic" pitchFamily="34" charset="-128"/>
                <a:cs typeface="Arial" panose="020B0604020202020204" pitchFamily="34" charset="0"/>
              </a:rPr>
              <a:t>N</a:t>
            </a:r>
            <a:r>
              <a:rPr lang="en-GB" sz="3600" kern="0" dirty="0">
                <a:solidFill>
                  <a:srgbClr val="0070C0"/>
                </a:solidFill>
                <a:latin typeface="Arial" panose="020B0604020202020204" pitchFamily="34" charset="0"/>
                <a:ea typeface="MS PGothic" pitchFamily="34" charset="-128"/>
                <a:cs typeface="Arial" panose="020B0604020202020204" pitchFamily="34" charset="0"/>
              </a:rPr>
              <a:t>eeds</a:t>
            </a:r>
            <a:endParaRPr lang="en-GB" altLang="cy-GB" sz="3600" dirty="0">
              <a:solidFill>
                <a:srgbClr val="0070C0"/>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467544" y="1628775"/>
            <a:ext cx="4098106" cy="4114800"/>
          </a:xfrm>
        </p:spPr>
        <p:txBody>
          <a:bodyPr rtlCol="0">
            <a:normAutofit/>
          </a:bodyPr>
          <a:lstStyle/>
          <a:p>
            <a:pPr>
              <a:defRPr/>
            </a:pPr>
            <a:r>
              <a:rPr lang="cy-GB" b="1" kern="0" dirty="0">
                <a:solidFill>
                  <a:srgbClr val="000000"/>
                </a:solidFill>
                <a:latin typeface="Arial" panose="020B0604020202020204" pitchFamily="34" charset="0"/>
                <a:ea typeface="MS PGothic" pitchFamily="34" charset="-128"/>
                <a:cs typeface="Arial" panose="020B0604020202020204" pitchFamily="34" charset="0"/>
              </a:rPr>
              <a:t>Gellir addysgu mwyafrif o blant mewn lleoliadau prif ffrwd;</a:t>
            </a:r>
          </a:p>
          <a:p>
            <a:pPr>
              <a:defRPr/>
            </a:pPr>
            <a:r>
              <a:rPr lang="cy-GB" kern="0" dirty="0">
                <a:solidFill>
                  <a:srgbClr val="000000"/>
                </a:solidFill>
                <a:latin typeface="Arial" panose="020B0604020202020204" pitchFamily="34" charset="0"/>
                <a:ea typeface="MS PGothic" pitchFamily="34" charset="-128"/>
                <a:cs typeface="Arial" panose="020B0604020202020204" pitchFamily="34" charset="0"/>
              </a:rPr>
              <a:t>Efallai y bydd angen mynediad at </a:t>
            </a:r>
            <a:r>
              <a:rPr lang="cy-GB" kern="0" dirty="0">
                <a:solidFill>
                  <a:srgbClr val="000000"/>
                </a:solidFill>
                <a:latin typeface="Arial" panose="020B0604020202020204" pitchFamily="34" charset="0"/>
                <a:ea typeface="MS PGothic" pitchFamily="34" charset="-128"/>
                <a:cs typeface="Arial" panose="020B0604020202020204" pitchFamily="34" charset="0"/>
                <a:hlinkClick r:id="rId3"/>
              </a:rPr>
              <a:t>Ddarpariaeth Ddysgu Ychwanegol (DDY) </a:t>
            </a:r>
            <a:r>
              <a:rPr lang="cy-GB" kern="0" dirty="0">
                <a:solidFill>
                  <a:srgbClr val="000000"/>
                </a:solidFill>
                <a:latin typeface="Arial" panose="020B0604020202020204" pitchFamily="34" charset="0"/>
                <a:ea typeface="MS PGothic" pitchFamily="34" charset="-128"/>
                <a:cs typeface="Arial" panose="020B0604020202020204" pitchFamily="34" charset="0"/>
              </a:rPr>
              <a:t>ar rai plant.</a:t>
            </a:r>
            <a:endParaRPr lang="cy-GB" altLang="cy-GB" dirty="0">
              <a:latin typeface="Arial" panose="020B0604020202020204" pitchFamily="34" charset="0"/>
              <a:cs typeface="Arial" panose="020B0604020202020204" pitchFamily="34" charset="0"/>
            </a:endParaRPr>
          </a:p>
        </p:txBody>
      </p:sp>
      <p:sp>
        <p:nvSpPr>
          <p:cNvPr id="5124" name="Rectangle 6"/>
          <p:cNvSpPr>
            <a:spLocks noGrp="1" noChangeArrowheads="1"/>
          </p:cNvSpPr>
          <p:nvPr>
            <p:ph type="body" sz="half" idx="2"/>
          </p:nvPr>
        </p:nvSpPr>
        <p:spPr>
          <a:xfrm>
            <a:off x="4643438" y="1628775"/>
            <a:ext cx="4249042" cy="4114800"/>
          </a:xfrm>
        </p:spPr>
        <p:txBody>
          <a:bodyPr rtlCol="0">
            <a:normAutofit/>
          </a:bodyPr>
          <a:lstStyle/>
          <a:p>
            <a:pPr>
              <a:defRPr/>
            </a:pPr>
            <a:r>
              <a:rPr lang="en-GB" b="1" kern="0" dirty="0">
                <a:solidFill>
                  <a:srgbClr val="0070C0"/>
                </a:solidFill>
                <a:latin typeface="Arial" panose="020B0604020202020204" pitchFamily="34" charset="0"/>
                <a:ea typeface="MS PGothic" pitchFamily="34" charset="-128"/>
                <a:cs typeface="Arial" panose="020B0604020202020204" pitchFamily="34" charset="0"/>
              </a:rPr>
              <a:t>Majority of children can be educated in mainstream settings;</a:t>
            </a:r>
          </a:p>
          <a:p>
            <a:pPr>
              <a:defRPr/>
            </a:pPr>
            <a:r>
              <a:rPr lang="en-GB" kern="0" dirty="0">
                <a:solidFill>
                  <a:srgbClr val="0070C0"/>
                </a:solidFill>
                <a:latin typeface="Arial" panose="020B0604020202020204" pitchFamily="34" charset="0"/>
                <a:ea typeface="MS PGothic" pitchFamily="34" charset="-128"/>
                <a:cs typeface="Arial" panose="020B0604020202020204" pitchFamily="34" charset="0"/>
              </a:rPr>
              <a:t>Some children may need access to </a:t>
            </a:r>
            <a:r>
              <a:rPr lang="en-GB" kern="0" dirty="0">
                <a:solidFill>
                  <a:srgbClr val="0070C0"/>
                </a:solidFill>
                <a:latin typeface="Arial" panose="020B0604020202020204" pitchFamily="34" charset="0"/>
                <a:ea typeface="MS PGothic" pitchFamily="34" charset="-128"/>
                <a:cs typeface="Arial" panose="020B0604020202020204" pitchFamily="34" charset="0"/>
                <a:hlinkClick r:id="rId4">
                  <a:extLst>
                    <a:ext uri="{A12FA001-AC4F-418D-AE19-62706E023703}">
                      <ahyp:hlinkClr xmlns:ahyp="http://schemas.microsoft.com/office/drawing/2018/hyperlinkcolor" val="tx"/>
                    </a:ext>
                  </a:extLst>
                </a:hlinkClick>
              </a:rPr>
              <a:t>Additional Learning Provision (ALP)</a:t>
            </a:r>
            <a:r>
              <a:rPr lang="en-GB" kern="0" dirty="0">
                <a:solidFill>
                  <a:srgbClr val="0070C0"/>
                </a:solidFill>
                <a:latin typeface="Arial" panose="020B0604020202020204" pitchFamily="34" charset="0"/>
                <a:ea typeface="MS PGothic" pitchFamily="34" charset="-128"/>
                <a:cs typeface="Arial" panose="020B0604020202020204" pitchFamily="34" charset="0"/>
              </a:rPr>
              <a:t>.</a:t>
            </a:r>
          </a:p>
          <a:p>
            <a:pPr marL="0" indent="0" algn="r">
              <a:buNone/>
              <a:defRPr/>
            </a:pPr>
            <a:r>
              <a:rPr lang="en-GB" sz="1800" kern="0" dirty="0">
                <a:solidFill>
                  <a:srgbClr val="0070C0"/>
                </a:solidFill>
                <a:latin typeface="Arial" panose="020B0604020202020204" pitchFamily="34" charset="0"/>
                <a:ea typeface="MS PGothic" pitchFamily="34" charset="-128"/>
                <a:cs typeface="Arial" panose="020B0604020202020204" pitchFamily="34" charset="0"/>
              </a:rPr>
              <a:t>(</a:t>
            </a:r>
            <a:r>
              <a:rPr lang="en-GB" sz="1800" kern="0" dirty="0" err="1">
                <a:solidFill>
                  <a:srgbClr val="0070C0"/>
                </a:solidFill>
                <a:latin typeface="Arial" panose="020B0604020202020204" pitchFamily="34" charset="0"/>
                <a:ea typeface="MS PGothic" pitchFamily="34" charset="-128"/>
                <a:cs typeface="Arial" panose="020B0604020202020204" pitchFamily="34" charset="0"/>
              </a:rPr>
              <a:t>Dewis</a:t>
            </a:r>
            <a:r>
              <a:rPr lang="en-GB" sz="1800" kern="0" dirty="0">
                <a:solidFill>
                  <a:srgbClr val="0070C0"/>
                </a:solidFill>
                <a:latin typeface="Arial" panose="020B0604020202020204" pitchFamily="34" charset="0"/>
                <a:ea typeface="MS PGothic" pitchFamily="34" charset="-128"/>
                <a:cs typeface="Arial" panose="020B0604020202020204" pitchFamily="34" charset="0"/>
              </a:rPr>
              <a:t> </a:t>
            </a:r>
            <a:r>
              <a:rPr lang="en-GB" sz="1800" kern="0" dirty="0" err="1">
                <a:solidFill>
                  <a:srgbClr val="0070C0"/>
                </a:solidFill>
                <a:latin typeface="Arial" panose="020B0604020202020204" pitchFamily="34" charset="0"/>
                <a:ea typeface="MS PGothic" pitchFamily="34" charset="-128"/>
                <a:cs typeface="Arial" panose="020B0604020202020204" pitchFamily="34" charset="0"/>
              </a:rPr>
              <a:t>Cymru</a:t>
            </a:r>
            <a:r>
              <a:rPr lang="en-GB" sz="1800" kern="0" dirty="0">
                <a:solidFill>
                  <a:srgbClr val="0070C0"/>
                </a:solidFill>
                <a:latin typeface="Arial" panose="020B0604020202020204" pitchFamily="34" charset="0"/>
                <a:ea typeface="MS PGothic" pitchFamily="34" charset="-128"/>
                <a:cs typeface="Arial" panose="020B0604020202020204" pitchFamily="34" charset="0"/>
              </a:rPr>
              <a:t>, 2020)</a:t>
            </a:r>
          </a:p>
          <a:p>
            <a:pPr>
              <a:defRPr/>
            </a:pPr>
            <a:endParaRPr lang="en-GB" sz="2200" kern="0" dirty="0">
              <a:solidFill>
                <a:srgbClr val="002060"/>
              </a:solidFill>
              <a:latin typeface="Arial" panose="020B0604020202020204" pitchFamily="34" charset="0"/>
              <a:ea typeface="MS PGothic" pitchFamily="34" charset="-128"/>
            </a:endParaRPr>
          </a:p>
          <a:p>
            <a:pPr marL="0" indent="0">
              <a:buNone/>
              <a:defRPr/>
            </a:pPr>
            <a:endParaRPr lang="en-GB" sz="2200" kern="0" dirty="0">
              <a:solidFill>
                <a:srgbClr val="002060"/>
              </a:solidFill>
              <a:latin typeface="Arial" panose="020B0604020202020204" pitchFamily="34" charset="0"/>
              <a:ea typeface="MS PGothic" pitchFamily="34" charset="-128"/>
            </a:endParaRPr>
          </a:p>
          <a:p>
            <a:pPr marL="457200" indent="-457200">
              <a:buAutoNum type="arabicPeriod"/>
              <a:defRPr/>
            </a:pPr>
            <a:endParaRPr lang="en-GB" sz="2000" kern="0" dirty="0">
              <a:solidFill>
                <a:srgbClr val="002060"/>
              </a:solidFill>
              <a:latin typeface="Arial" panose="020B0604020202020204" pitchFamily="34" charset="0"/>
              <a:ea typeface="MS PGothic" pitchFamily="34" charset="-128"/>
            </a:endParaRPr>
          </a:p>
          <a:p>
            <a:pPr marL="0" indent="0" eaLnBrk="1" fontAlgn="auto" hangingPunct="1">
              <a:spcAft>
                <a:spcPts val="0"/>
              </a:spcAft>
              <a:buFont typeface="Arial" panose="020B0604020202020204" pitchFamily="34" charset="0"/>
              <a:buNone/>
              <a:defRPr/>
            </a:pPr>
            <a:endParaRPr lang="en-GB" altLang="cy-GB" sz="2600" dirty="0">
              <a:solidFill>
                <a:srgbClr val="0000FF"/>
              </a:solidFill>
              <a:latin typeface="Arial" panose="020B0604020202020204" pitchFamily="34" charset="0"/>
            </a:endParaRPr>
          </a:p>
        </p:txBody>
      </p:sp>
    </p:spTree>
    <p:extLst>
      <p:ext uri="{BB962C8B-B14F-4D97-AF65-F5344CB8AC3E}">
        <p14:creationId xmlns:p14="http://schemas.microsoft.com/office/powerpoint/2010/main" val="225259357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647923"/>
          </a:xfrm>
        </p:spPr>
        <p:txBody>
          <a:bodyPr rtlCol="0">
            <a:noAutofit/>
          </a:bodyPr>
          <a:lstStyle/>
          <a:p>
            <a:pPr algn="ctr" eaLnBrk="1" fontAlgn="auto" hangingPunct="1">
              <a:spcAft>
                <a:spcPts val="0"/>
              </a:spcAft>
              <a:defRPr/>
            </a:pPr>
            <a:r>
              <a:rPr lang="cy-GB" sz="4000" kern="0" dirty="0">
                <a:solidFill>
                  <a:srgbClr val="000000"/>
                </a:solidFill>
                <a:latin typeface="Arial" panose="020B0604020202020204" pitchFamily="34" charset="0"/>
                <a:ea typeface="MS PGothic" pitchFamily="34" charset="-128"/>
                <a:cs typeface="Arial" panose="020B0604020202020204" pitchFamily="34" charset="0"/>
              </a:rPr>
              <a:t>Blynyddoedd Cynnar</a:t>
            </a:r>
            <a:br>
              <a:rPr lang="cy-GB" sz="4000" kern="0" dirty="0">
                <a:solidFill>
                  <a:srgbClr val="3333CC">
                    <a:lumMod val="75000"/>
                  </a:srgbClr>
                </a:solidFill>
                <a:latin typeface="Arial" panose="020B0604020202020204" pitchFamily="34" charset="0"/>
                <a:ea typeface="MS PGothic" pitchFamily="34" charset="-128"/>
                <a:cs typeface="Arial" panose="020B0604020202020204" pitchFamily="34" charset="0"/>
              </a:rPr>
            </a:br>
            <a:r>
              <a:rPr lang="en-GB" sz="4000" kern="0" dirty="0">
                <a:solidFill>
                  <a:srgbClr val="0070C0"/>
                </a:solidFill>
                <a:latin typeface="Arial" panose="020B0604020202020204" pitchFamily="34" charset="0"/>
                <a:ea typeface="MS PGothic" pitchFamily="34" charset="-128"/>
                <a:cs typeface="Arial" panose="020B0604020202020204" pitchFamily="34" charset="0"/>
              </a:rPr>
              <a:t>Early Years</a:t>
            </a:r>
            <a:endParaRPr lang="en-GB" altLang="cy-GB" sz="4000" dirty="0">
              <a:solidFill>
                <a:srgbClr val="0070C0"/>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179512" y="1268760"/>
            <a:ext cx="4386138" cy="4474815"/>
          </a:xfrm>
        </p:spPr>
        <p:txBody>
          <a:bodyPr rtlCol="0">
            <a:normAutofit lnSpcReduction="10000"/>
          </a:bodyPr>
          <a:lstStyle/>
          <a:p>
            <a:pPr>
              <a:defRPr/>
            </a:pPr>
            <a:r>
              <a:rPr lang="cy-GB" altLang="cy-GB" dirty="0">
                <a:latin typeface="Arial" panose="020B0604020202020204" pitchFamily="34" charset="0"/>
                <a:cs typeface="Arial" panose="020B0604020202020204" pitchFamily="34" charset="0"/>
              </a:rPr>
              <a:t>Mae gan blentyn o dan oedran ysgol gorfodol anhawster dysgu neu anabledd os yw'n debygol o (neu y byddai'n debygol pe na bai ALP yn cael ei wneud) gael cryn dipyn fwy o anhawster dysgu na mwyafrif eu cyfoedion pan fyddant yn cyrraedd oedran ysgol gorfodol.</a:t>
            </a:r>
          </a:p>
          <a:p>
            <a:pPr marL="0" indent="0">
              <a:buNone/>
              <a:defRPr/>
            </a:pPr>
            <a:endParaRPr lang="cy-GB" altLang="cy-GB" dirty="0">
              <a:latin typeface="Arial" panose="020B0604020202020204" pitchFamily="34" charset="0"/>
            </a:endParaRPr>
          </a:p>
        </p:txBody>
      </p:sp>
      <p:sp>
        <p:nvSpPr>
          <p:cNvPr id="5124" name="Rectangle 6"/>
          <p:cNvSpPr>
            <a:spLocks noGrp="1" noChangeArrowheads="1"/>
          </p:cNvSpPr>
          <p:nvPr>
            <p:ph type="body" sz="half" idx="2"/>
          </p:nvPr>
        </p:nvSpPr>
        <p:spPr>
          <a:xfrm>
            <a:off x="4643438" y="1196752"/>
            <a:ext cx="4249042" cy="4824536"/>
          </a:xfrm>
        </p:spPr>
        <p:txBody>
          <a:bodyPr rtlCol="0">
            <a:normAutofit lnSpcReduction="10000"/>
          </a:bodyPr>
          <a:lstStyle/>
          <a:p>
            <a:pPr>
              <a:defRPr/>
            </a:pPr>
            <a:r>
              <a:rPr lang="en-GB" dirty="0">
                <a:solidFill>
                  <a:srgbClr val="0070C0"/>
                </a:solidFill>
                <a:latin typeface="Arial" panose="020B0604020202020204" pitchFamily="34" charset="0"/>
                <a:cs typeface="Arial" panose="020B0604020202020204" pitchFamily="34" charset="0"/>
              </a:rPr>
              <a:t>A child under compulsory school age has a learning difficulty or disability if he or she is likely to (or would be likely to if no ALP were made) have significantly greater difficulty in learning than the majority of their peers when they reach compulsory school age. </a:t>
            </a:r>
            <a:endParaRPr lang="en-GB" altLang="cy-GB" sz="2400" dirty="0">
              <a:solidFill>
                <a:srgbClr val="002060"/>
              </a:solidFill>
              <a:latin typeface="Arial" panose="020B0604020202020204" pitchFamily="34" charset="0"/>
              <a:cs typeface="Arial" panose="020B0604020202020204" pitchFamily="34" charset="0"/>
            </a:endParaRPr>
          </a:p>
          <a:p>
            <a:pPr marL="0" indent="0" algn="r">
              <a:buNone/>
              <a:defRPr/>
            </a:pPr>
            <a:r>
              <a:rPr lang="en-GB" altLang="cy-GB" sz="1800" dirty="0">
                <a:solidFill>
                  <a:srgbClr val="0070C0"/>
                </a:solidFill>
                <a:latin typeface="Arial" panose="020B0604020202020204" pitchFamily="34" charset="0"/>
                <a:cs typeface="Arial" panose="020B0604020202020204" pitchFamily="34" charset="0"/>
              </a:rPr>
              <a:t>(Welsh Government, 2020).</a:t>
            </a:r>
          </a:p>
        </p:txBody>
      </p:sp>
    </p:spTree>
    <p:extLst>
      <p:ext uri="{BB962C8B-B14F-4D97-AF65-F5344CB8AC3E}">
        <p14:creationId xmlns:p14="http://schemas.microsoft.com/office/powerpoint/2010/main" val="22316582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647923"/>
          </a:xfrm>
        </p:spPr>
        <p:txBody>
          <a:bodyPr rtlCol="0">
            <a:noAutofit/>
          </a:bodyPr>
          <a:lstStyle/>
          <a:p>
            <a:pPr algn="ctr" eaLnBrk="1" fontAlgn="auto" hangingPunct="1">
              <a:spcAft>
                <a:spcPts val="0"/>
              </a:spcAft>
              <a:defRPr/>
            </a:pPr>
            <a:r>
              <a:rPr lang="cy-GB" sz="4000" kern="0" dirty="0">
                <a:solidFill>
                  <a:srgbClr val="000000"/>
                </a:solidFill>
                <a:latin typeface="Arial" panose="020B0604020202020204" pitchFamily="34" charset="0"/>
                <a:ea typeface="MS PGothic" pitchFamily="34" charset="-128"/>
                <a:cs typeface="Arial" panose="020B0604020202020204" pitchFamily="34" charset="0"/>
              </a:rPr>
              <a:t>Blynyddoedd Cynnar</a:t>
            </a:r>
            <a:br>
              <a:rPr lang="cy-GB" sz="4000" kern="0" dirty="0">
                <a:solidFill>
                  <a:srgbClr val="3333CC">
                    <a:lumMod val="75000"/>
                  </a:srgbClr>
                </a:solidFill>
                <a:latin typeface="Arial" panose="020B0604020202020204" pitchFamily="34" charset="0"/>
                <a:ea typeface="MS PGothic" pitchFamily="34" charset="-128"/>
                <a:cs typeface="Arial" panose="020B0604020202020204" pitchFamily="34" charset="0"/>
              </a:rPr>
            </a:br>
            <a:r>
              <a:rPr lang="en-GB" sz="4000" kern="0" dirty="0">
                <a:solidFill>
                  <a:srgbClr val="0070C0"/>
                </a:solidFill>
                <a:latin typeface="Arial" panose="020B0604020202020204" pitchFamily="34" charset="0"/>
                <a:ea typeface="MS PGothic" pitchFamily="34" charset="-128"/>
                <a:cs typeface="Arial" panose="020B0604020202020204" pitchFamily="34" charset="0"/>
              </a:rPr>
              <a:t>Early Years</a:t>
            </a:r>
            <a:endParaRPr lang="en-GB" altLang="cy-GB" sz="4000" dirty="0">
              <a:solidFill>
                <a:srgbClr val="0070C0"/>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179512" y="1268760"/>
            <a:ext cx="4386138" cy="4474815"/>
          </a:xfrm>
        </p:spPr>
        <p:txBody>
          <a:bodyPr rtlCol="0">
            <a:normAutofit fontScale="92500" lnSpcReduction="20000"/>
          </a:bodyPr>
          <a:lstStyle/>
          <a:p>
            <a:pPr>
              <a:defRPr/>
            </a:pPr>
            <a:r>
              <a:rPr lang="cy-GB" altLang="cy-GB" dirty="0">
                <a:latin typeface="Arial" panose="020B0604020202020204" pitchFamily="34" charset="0"/>
                <a:cs typeface="Arial" panose="020B0604020202020204" pitchFamily="34" charset="0"/>
              </a:rPr>
              <a:t>Mae DDY ar gyfer dysgwr dros 3 oed yn golygu darpariaeth addysgol neu hyfforddiant sy'n ychwanegol at, neu'n wahanol i'r hyn a wneir yn gyffredinol ar gyfer eraill o'r un oed mewn ysgol brif ffrwd, SAB neu leoliad addysg feithrin yng Nghymru.</a:t>
            </a:r>
          </a:p>
          <a:p>
            <a:pPr>
              <a:defRPr/>
            </a:pPr>
            <a:r>
              <a:rPr lang="cy-GB" altLang="cy-GB" dirty="0">
                <a:latin typeface="Arial" panose="020B0604020202020204" pitchFamily="34" charset="0"/>
                <a:cs typeface="Arial" panose="020B0604020202020204" pitchFamily="34" charset="0"/>
              </a:rPr>
              <a:t>I'r rhai dan 3 oed mae'n golygu darpariaeth addysgol o unrhyw fath.</a:t>
            </a:r>
          </a:p>
          <a:p>
            <a:pPr marL="0" indent="0">
              <a:buNone/>
              <a:defRPr/>
            </a:pPr>
            <a:endParaRPr lang="cy-GB" altLang="cy-GB" dirty="0">
              <a:latin typeface="Arial" panose="020B0604020202020204" pitchFamily="34" charset="0"/>
            </a:endParaRPr>
          </a:p>
        </p:txBody>
      </p:sp>
      <p:sp>
        <p:nvSpPr>
          <p:cNvPr id="5124" name="Rectangle 6"/>
          <p:cNvSpPr>
            <a:spLocks noGrp="1" noChangeArrowheads="1"/>
          </p:cNvSpPr>
          <p:nvPr>
            <p:ph type="body" sz="half" idx="2"/>
          </p:nvPr>
        </p:nvSpPr>
        <p:spPr>
          <a:xfrm>
            <a:off x="4643438" y="1196752"/>
            <a:ext cx="4249042" cy="4824536"/>
          </a:xfrm>
        </p:spPr>
        <p:txBody>
          <a:bodyPr rtlCol="0">
            <a:normAutofit lnSpcReduction="10000"/>
          </a:bodyPr>
          <a:lstStyle/>
          <a:p>
            <a:pPr>
              <a:defRPr/>
            </a:pPr>
            <a:r>
              <a:rPr lang="en-GB" altLang="cy-GB" sz="2400" dirty="0">
                <a:solidFill>
                  <a:srgbClr val="0070C0"/>
                </a:solidFill>
                <a:latin typeface="Arial" panose="020B0604020202020204" pitchFamily="34" charset="0"/>
                <a:cs typeface="Arial" panose="020B0604020202020204" pitchFamily="34" charset="0"/>
              </a:rPr>
              <a:t>ALP for a learner aged over 3 years means educational or training provision that is additional to, or different from, that made generally for others of the same age in a mainstream school, FEI or nursery education setting In Wales.</a:t>
            </a:r>
          </a:p>
          <a:p>
            <a:pPr>
              <a:defRPr/>
            </a:pPr>
            <a:r>
              <a:rPr lang="en-GB" altLang="cy-GB" sz="2400" dirty="0">
                <a:solidFill>
                  <a:srgbClr val="0070C0"/>
                </a:solidFill>
                <a:latin typeface="Arial" panose="020B0604020202020204" pitchFamily="34" charset="0"/>
                <a:cs typeface="Arial" panose="020B0604020202020204" pitchFamily="34" charset="0"/>
              </a:rPr>
              <a:t>For those under 3 years old it means educational provision of any kind.</a:t>
            </a:r>
          </a:p>
          <a:p>
            <a:pPr marL="0" indent="0">
              <a:buNone/>
              <a:defRPr/>
            </a:pPr>
            <a:endParaRPr lang="en-GB" altLang="cy-GB" sz="2400" dirty="0">
              <a:solidFill>
                <a:srgbClr val="002060"/>
              </a:solidFill>
              <a:latin typeface="Arial" panose="020B0604020202020204" pitchFamily="34" charset="0"/>
              <a:cs typeface="Arial" panose="020B0604020202020204" pitchFamily="34" charset="0"/>
            </a:endParaRPr>
          </a:p>
          <a:p>
            <a:pPr marL="0" indent="0" algn="r">
              <a:buNone/>
              <a:defRPr/>
            </a:pPr>
            <a:r>
              <a:rPr lang="en-GB" altLang="cy-GB" sz="2300" dirty="0">
                <a:solidFill>
                  <a:srgbClr val="0070C0"/>
                </a:solidFill>
                <a:latin typeface="Arial" panose="020B0604020202020204" pitchFamily="34" charset="0"/>
                <a:cs typeface="Arial" panose="020B0604020202020204" pitchFamily="34" charset="0"/>
              </a:rPr>
              <a:t>(Welsh Government, 2020).</a:t>
            </a:r>
          </a:p>
        </p:txBody>
      </p:sp>
    </p:spTree>
    <p:extLst>
      <p:ext uri="{BB962C8B-B14F-4D97-AF65-F5344CB8AC3E}">
        <p14:creationId xmlns:p14="http://schemas.microsoft.com/office/powerpoint/2010/main" val="4242493779"/>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7DFF2A-3B58-4B2C-9B0F-2A0F52CC4070}"/>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Esiamplau</a:t>
            </a:r>
            <a:r>
              <a:rPr lang="en-GB" sz="4000" dirty="0">
                <a:latin typeface="Arial" panose="020B0604020202020204" pitchFamily="34" charset="0"/>
                <a:cs typeface="Arial" panose="020B0604020202020204" pitchFamily="34" charset="0"/>
              </a:rPr>
              <a:t> o DDY</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Examples of ALP</a:t>
            </a:r>
          </a:p>
        </p:txBody>
      </p:sp>
      <p:sp>
        <p:nvSpPr>
          <p:cNvPr id="3" name="Content Placeholder 2">
            <a:extLst>
              <a:ext uri="{FF2B5EF4-FFF2-40B4-BE49-F238E27FC236}">
                <a16:creationId xmlns:a16="http://schemas.microsoft.com/office/drawing/2014/main" id="{F0A21935-AA72-4832-91AE-5955C4A7A159}"/>
              </a:ext>
            </a:extLst>
          </p:cNvPr>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Gwahaniaethu'r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cwricwlwm</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Ymyriadau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unigol</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grŵp</a:t>
            </a:r>
            <a:r>
              <a:rPr lang="en-GB" dirty="0">
                <a:latin typeface="Arial" panose="020B0604020202020204" pitchFamily="34" charset="0"/>
                <a:cs typeface="Arial" panose="020B0604020202020204" pitchFamily="34" charset="0"/>
              </a:rPr>
              <a:t>;</a:t>
            </a:r>
          </a:p>
          <a:p>
            <a:r>
              <a:rPr lang="en-GB" i="1" dirty="0">
                <a:latin typeface="Arial" panose="020B0604020202020204" pitchFamily="34" charset="0"/>
                <a:cs typeface="Arial" panose="020B0604020202020204" pitchFamily="34" charset="0"/>
              </a:rPr>
              <a:t>ELSA;</a:t>
            </a:r>
          </a:p>
          <a:p>
            <a:r>
              <a:rPr lang="en-GB" dirty="0" err="1">
                <a:latin typeface="Arial" panose="020B0604020202020204" pitchFamily="34" charset="0"/>
                <a:cs typeface="Arial" panose="020B0604020202020204" pitchFamily="34" charset="0"/>
              </a:rPr>
              <a:t>Therapi</a:t>
            </a:r>
            <a:r>
              <a:rPr lang="en-GB" dirty="0">
                <a:latin typeface="Arial" panose="020B0604020202020204" pitchFamily="34" charset="0"/>
                <a:cs typeface="Arial" panose="020B0604020202020204" pitchFamily="34" charset="0"/>
              </a:rPr>
              <a:t> Lego.</a:t>
            </a:r>
          </a:p>
        </p:txBody>
      </p:sp>
      <p:sp>
        <p:nvSpPr>
          <p:cNvPr id="4" name="Content Placeholder 3">
            <a:extLst>
              <a:ext uri="{FF2B5EF4-FFF2-40B4-BE49-F238E27FC236}">
                <a16:creationId xmlns:a16="http://schemas.microsoft.com/office/drawing/2014/main" id="{BB4F7E49-7EA5-458D-B4D7-AE8B47EB2F91}"/>
              </a:ext>
            </a:extLst>
          </p:cNvPr>
          <p:cNvSpPr>
            <a:spLocks noGrp="1"/>
          </p:cNvSpPr>
          <p:nvPr>
            <p:ph sz="half" idx="2"/>
          </p:nvPr>
        </p:nvSpPr>
        <p:spPr/>
        <p:txBody>
          <a:bodyPr/>
          <a:lstStyle/>
          <a:p>
            <a:r>
              <a:rPr lang="en-GB" dirty="0">
                <a:solidFill>
                  <a:srgbClr val="0070C0"/>
                </a:solidFill>
                <a:latin typeface="Arial" panose="020B0604020202020204" pitchFamily="34" charset="0"/>
                <a:cs typeface="Arial" panose="020B0604020202020204" pitchFamily="34" charset="0"/>
              </a:rPr>
              <a:t>Differentiation of curriculum;</a:t>
            </a:r>
          </a:p>
          <a:p>
            <a:r>
              <a:rPr lang="en-GB" dirty="0">
                <a:solidFill>
                  <a:srgbClr val="0070C0"/>
                </a:solidFill>
                <a:latin typeface="Arial" panose="020B0604020202020204" pitchFamily="34" charset="0"/>
                <a:cs typeface="Arial" panose="020B0604020202020204" pitchFamily="34" charset="0"/>
              </a:rPr>
              <a:t>Individual/group interventions;</a:t>
            </a:r>
          </a:p>
          <a:p>
            <a:r>
              <a:rPr lang="en-GB" dirty="0">
                <a:solidFill>
                  <a:srgbClr val="0070C0"/>
                </a:solidFill>
                <a:latin typeface="Arial" panose="020B0604020202020204" pitchFamily="34" charset="0"/>
                <a:cs typeface="Arial" panose="020B0604020202020204" pitchFamily="34" charset="0"/>
              </a:rPr>
              <a:t>ELSA;</a:t>
            </a:r>
          </a:p>
          <a:p>
            <a:r>
              <a:rPr lang="en-GB" dirty="0">
                <a:solidFill>
                  <a:srgbClr val="0070C0"/>
                </a:solidFill>
                <a:latin typeface="Arial" panose="020B0604020202020204" pitchFamily="34" charset="0"/>
                <a:cs typeface="Arial" panose="020B0604020202020204" pitchFamily="34" charset="0"/>
              </a:rPr>
              <a:t>Lego Therapy.</a:t>
            </a:r>
          </a:p>
          <a:p>
            <a:pPr marL="0" indent="0">
              <a:buNone/>
            </a:pPr>
            <a:endParaRPr lang="en-GB" dirty="0">
              <a:solidFill>
                <a:srgbClr val="002060"/>
              </a:solidFill>
              <a:latin typeface="Arial" panose="020B0604020202020204" pitchFamily="34" charset="0"/>
            </a:endParaRPr>
          </a:p>
        </p:txBody>
      </p:sp>
    </p:spTree>
    <p:extLst>
      <p:ext uri="{BB962C8B-B14F-4D97-AF65-F5344CB8AC3E}">
        <p14:creationId xmlns:p14="http://schemas.microsoft.com/office/powerpoint/2010/main" val="28199366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179512" y="404813"/>
            <a:ext cx="8712968" cy="1143000"/>
          </a:xfrm>
        </p:spPr>
        <p:txBody>
          <a:bodyPr rtlCol="0">
            <a:noAutofit/>
          </a:bodyPr>
          <a:lstStyle/>
          <a:p>
            <a:pPr algn="ctr" eaLnBrk="1" fontAlgn="auto" hangingPunct="1">
              <a:spcAft>
                <a:spcPts val="0"/>
              </a:spcAft>
              <a:defRPr/>
            </a:pPr>
            <a:r>
              <a:rPr lang="cy-GB" sz="3600" kern="0" dirty="0">
                <a:solidFill>
                  <a:srgbClr val="000000"/>
                </a:solidFill>
                <a:latin typeface="Arial" panose="020B0604020202020204" pitchFamily="34" charset="0"/>
                <a:ea typeface="MS PGothic" pitchFamily="34" charset="-128"/>
                <a:cs typeface="Arial" panose="020B0604020202020204" pitchFamily="34" charset="0"/>
              </a:rPr>
              <a:t>Diffiniad o </a:t>
            </a:r>
            <a:r>
              <a:rPr lang="cy-GB" sz="3600" b="1" kern="0" dirty="0">
                <a:solidFill>
                  <a:srgbClr val="000000"/>
                </a:solidFill>
                <a:latin typeface="Arial" panose="020B0604020202020204" pitchFamily="34" charset="0"/>
                <a:ea typeface="MS PGothic" pitchFamily="34" charset="-128"/>
                <a:cs typeface="Arial" panose="020B0604020202020204" pitchFamily="34" charset="0"/>
              </a:rPr>
              <a:t>A</a:t>
            </a:r>
            <a:r>
              <a:rPr lang="cy-GB" sz="3600" kern="0" dirty="0">
                <a:solidFill>
                  <a:srgbClr val="000000"/>
                </a:solidFill>
                <a:latin typeface="Arial" panose="020B0604020202020204" pitchFamily="34" charset="0"/>
                <a:ea typeface="MS PGothic" pitchFamily="34" charset="-128"/>
                <a:cs typeface="Arial" panose="020B0604020202020204" pitchFamily="34" charset="0"/>
              </a:rPr>
              <a:t>nghenion </a:t>
            </a:r>
            <a:r>
              <a:rPr lang="cy-GB" sz="3600" b="1" kern="0" dirty="0">
                <a:solidFill>
                  <a:srgbClr val="000000"/>
                </a:solidFill>
                <a:latin typeface="Arial" panose="020B0604020202020204" pitchFamily="34" charset="0"/>
                <a:ea typeface="MS PGothic" pitchFamily="34" charset="-128"/>
                <a:cs typeface="Arial" panose="020B0604020202020204" pitchFamily="34" charset="0"/>
              </a:rPr>
              <a:t>D</a:t>
            </a:r>
            <a:r>
              <a:rPr lang="cy-GB" sz="3600" kern="0" dirty="0">
                <a:solidFill>
                  <a:srgbClr val="000000"/>
                </a:solidFill>
                <a:latin typeface="Arial" panose="020B0604020202020204" pitchFamily="34" charset="0"/>
                <a:ea typeface="MS PGothic" pitchFamily="34" charset="-128"/>
                <a:cs typeface="Arial" panose="020B0604020202020204" pitchFamily="34" charset="0"/>
              </a:rPr>
              <a:t>ysgu </a:t>
            </a:r>
            <a:r>
              <a:rPr lang="cy-GB" sz="3600" b="1" kern="0" dirty="0">
                <a:solidFill>
                  <a:srgbClr val="000000"/>
                </a:solidFill>
                <a:latin typeface="Arial" panose="020B0604020202020204" pitchFamily="34" charset="0"/>
                <a:ea typeface="MS PGothic" pitchFamily="34" charset="-128"/>
                <a:cs typeface="Arial" panose="020B0604020202020204" pitchFamily="34" charset="0"/>
              </a:rPr>
              <a:t>Y</a:t>
            </a:r>
            <a:r>
              <a:rPr lang="cy-GB" sz="3600" kern="0" dirty="0">
                <a:solidFill>
                  <a:srgbClr val="000000"/>
                </a:solidFill>
                <a:latin typeface="Arial" panose="020B0604020202020204" pitchFamily="34" charset="0"/>
                <a:ea typeface="MS PGothic" pitchFamily="34" charset="-128"/>
                <a:cs typeface="Arial" panose="020B0604020202020204" pitchFamily="34" charset="0"/>
              </a:rPr>
              <a:t>chwanegol</a:t>
            </a:r>
            <a:br>
              <a:rPr lang="cy-GB" sz="3600" kern="0" dirty="0">
                <a:solidFill>
                  <a:srgbClr val="3333CC">
                    <a:lumMod val="75000"/>
                  </a:srgbClr>
                </a:solidFill>
                <a:latin typeface="Arial" panose="020B0604020202020204" pitchFamily="34" charset="0"/>
                <a:ea typeface="MS PGothic" pitchFamily="34" charset="-128"/>
                <a:cs typeface="Arial" panose="020B0604020202020204" pitchFamily="34" charset="0"/>
              </a:rPr>
            </a:br>
            <a:r>
              <a:rPr lang="en-GB" sz="3600" kern="0" dirty="0">
                <a:solidFill>
                  <a:srgbClr val="0070C0"/>
                </a:solidFill>
                <a:latin typeface="Arial" panose="020B0604020202020204" pitchFamily="34" charset="0"/>
                <a:ea typeface="MS PGothic" pitchFamily="34" charset="-128"/>
                <a:cs typeface="Arial" panose="020B0604020202020204" pitchFamily="34" charset="0"/>
              </a:rPr>
              <a:t>Definition of </a:t>
            </a:r>
            <a:r>
              <a:rPr lang="en-GB" sz="3600" b="1" kern="0" dirty="0">
                <a:solidFill>
                  <a:srgbClr val="0070C0"/>
                </a:solidFill>
                <a:latin typeface="Arial" panose="020B0604020202020204" pitchFamily="34" charset="0"/>
                <a:ea typeface="MS PGothic" pitchFamily="34" charset="-128"/>
                <a:cs typeface="Arial" panose="020B0604020202020204" pitchFamily="34" charset="0"/>
              </a:rPr>
              <a:t>A</a:t>
            </a:r>
            <a:r>
              <a:rPr lang="en-GB" sz="3600" kern="0" dirty="0">
                <a:solidFill>
                  <a:srgbClr val="0070C0"/>
                </a:solidFill>
                <a:latin typeface="Arial" panose="020B0604020202020204" pitchFamily="34" charset="0"/>
                <a:ea typeface="MS PGothic" pitchFamily="34" charset="-128"/>
                <a:cs typeface="Arial" panose="020B0604020202020204" pitchFamily="34" charset="0"/>
              </a:rPr>
              <a:t>dditional </a:t>
            </a:r>
            <a:r>
              <a:rPr lang="en-GB" sz="3600" b="1" kern="0" dirty="0">
                <a:solidFill>
                  <a:srgbClr val="0070C0"/>
                </a:solidFill>
                <a:latin typeface="Arial" panose="020B0604020202020204" pitchFamily="34" charset="0"/>
                <a:ea typeface="MS PGothic" pitchFamily="34" charset="-128"/>
                <a:cs typeface="Arial" panose="020B0604020202020204" pitchFamily="34" charset="0"/>
              </a:rPr>
              <a:t>L</a:t>
            </a:r>
            <a:r>
              <a:rPr lang="en-GB" sz="3600" kern="0" dirty="0">
                <a:solidFill>
                  <a:srgbClr val="0070C0"/>
                </a:solidFill>
                <a:latin typeface="Arial" panose="020B0604020202020204" pitchFamily="34" charset="0"/>
                <a:ea typeface="MS PGothic" pitchFamily="34" charset="-128"/>
                <a:cs typeface="Arial" panose="020B0604020202020204" pitchFamily="34" charset="0"/>
              </a:rPr>
              <a:t>earning </a:t>
            </a:r>
            <a:r>
              <a:rPr lang="en-GB" sz="3600" b="1" kern="0" dirty="0">
                <a:solidFill>
                  <a:srgbClr val="0070C0"/>
                </a:solidFill>
                <a:latin typeface="Arial" panose="020B0604020202020204" pitchFamily="34" charset="0"/>
                <a:ea typeface="MS PGothic" pitchFamily="34" charset="-128"/>
                <a:cs typeface="Arial" panose="020B0604020202020204" pitchFamily="34" charset="0"/>
              </a:rPr>
              <a:t>N</a:t>
            </a:r>
            <a:r>
              <a:rPr lang="en-GB" sz="3600" kern="0" dirty="0">
                <a:solidFill>
                  <a:srgbClr val="0070C0"/>
                </a:solidFill>
                <a:latin typeface="Arial" panose="020B0604020202020204" pitchFamily="34" charset="0"/>
                <a:ea typeface="MS PGothic" pitchFamily="34" charset="-128"/>
                <a:cs typeface="Arial" panose="020B0604020202020204" pitchFamily="34" charset="0"/>
              </a:rPr>
              <a:t>eeds</a:t>
            </a:r>
            <a:endParaRPr lang="en-GB" altLang="cy-GB" sz="3600" dirty="0">
              <a:solidFill>
                <a:srgbClr val="0070C0"/>
              </a:solidFill>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179512" y="1628775"/>
            <a:ext cx="4386138" cy="4114800"/>
          </a:xfrm>
        </p:spPr>
        <p:txBody>
          <a:bodyPr rtlCol="0">
            <a:normAutofit fontScale="92500" lnSpcReduction="20000"/>
          </a:bodyPr>
          <a:lstStyle/>
          <a:p>
            <a:pPr marL="0" indent="0">
              <a:buNone/>
              <a:defRPr/>
            </a:pPr>
            <a:r>
              <a:rPr lang="cy-GB" altLang="cy-GB" dirty="0">
                <a:latin typeface="Arial" panose="020B0604020202020204" pitchFamily="34" charset="0"/>
                <a:cs typeface="Arial" panose="020B0604020202020204" pitchFamily="34" charset="0"/>
              </a:rPr>
              <a:t>Edrychwch hefyd ar:</a:t>
            </a:r>
          </a:p>
          <a:p>
            <a:pPr marL="0" indent="0">
              <a:buNone/>
              <a:defRPr/>
            </a:pPr>
            <a:endParaRPr lang="cy-GB" altLang="cy-GB" dirty="0">
              <a:latin typeface="Arial" panose="020B0604020202020204" pitchFamily="34" charset="0"/>
              <a:cs typeface="Arial" panose="020B0604020202020204" pitchFamily="34" charset="0"/>
            </a:endParaRPr>
          </a:p>
          <a:p>
            <a:pPr marL="0" indent="0">
              <a:buNone/>
              <a:defRPr/>
            </a:pPr>
            <a:r>
              <a:rPr lang="cy-GB" altLang="cy-GB" dirty="0">
                <a:latin typeface="Arial" panose="020B0604020202020204" pitchFamily="34" charset="0"/>
                <a:cs typeface="Arial" panose="020B0604020202020204" pitchFamily="34" charset="0"/>
              </a:rPr>
              <a:t>Llywodraeth Cymru (2018) </a:t>
            </a:r>
            <a:r>
              <a:rPr lang="cy-GB" altLang="cy-GB" i="1" dirty="0">
                <a:latin typeface="Arial" panose="020B0604020202020204" pitchFamily="34" charset="0"/>
                <a:cs typeface="Arial" panose="020B0604020202020204" pitchFamily="34" charset="0"/>
              </a:rPr>
              <a:t>Deddf Anghenion Dysgu Ychwanegol a’r Tribiwnlys Addysg (Cymru), </a:t>
            </a:r>
            <a:r>
              <a:rPr lang="cy-GB" altLang="cy-GB" dirty="0">
                <a:latin typeface="Arial" panose="020B0604020202020204" pitchFamily="34" charset="0"/>
                <a:cs typeface="Arial" panose="020B0604020202020204" pitchFamily="34" charset="0"/>
                <a:hlinkClick r:id="rId3"/>
              </a:rPr>
              <a:t>https://llyw.cymru/deddf-anghenion-dysgu-ychwanegol-ar-tribiwnlys-addysg-cymru?_ga=2.172818211.1254166663.1587457586-1371672828.1579515802</a:t>
            </a:r>
            <a:r>
              <a:rPr lang="cy-GB" altLang="cy-GB" dirty="0">
                <a:latin typeface="Arial" panose="020B0604020202020204" pitchFamily="34" charset="0"/>
                <a:cs typeface="Arial" panose="020B0604020202020204" pitchFamily="34" charset="0"/>
              </a:rPr>
              <a:t> </a:t>
            </a:r>
          </a:p>
        </p:txBody>
      </p:sp>
      <p:sp>
        <p:nvSpPr>
          <p:cNvPr id="5124" name="Rectangle 6"/>
          <p:cNvSpPr>
            <a:spLocks noGrp="1" noChangeArrowheads="1"/>
          </p:cNvSpPr>
          <p:nvPr>
            <p:ph type="body" sz="half" idx="2"/>
          </p:nvPr>
        </p:nvSpPr>
        <p:spPr>
          <a:xfrm>
            <a:off x="4643438" y="1628775"/>
            <a:ext cx="4249042" cy="4114800"/>
          </a:xfrm>
        </p:spPr>
        <p:txBody>
          <a:bodyPr rtlCol="0">
            <a:normAutofit/>
          </a:bodyPr>
          <a:lstStyle/>
          <a:p>
            <a:pPr marL="0" indent="0">
              <a:buNone/>
              <a:defRPr/>
            </a:pPr>
            <a:r>
              <a:rPr lang="en-GB" sz="2400" kern="0" dirty="0">
                <a:solidFill>
                  <a:srgbClr val="0070C0"/>
                </a:solidFill>
                <a:latin typeface="Arial" panose="020B0604020202020204" pitchFamily="34" charset="0"/>
                <a:ea typeface="MS PGothic" pitchFamily="34" charset="-128"/>
                <a:cs typeface="Arial" panose="020B0604020202020204" pitchFamily="34" charset="0"/>
              </a:rPr>
              <a:t>Also look at:</a:t>
            </a:r>
          </a:p>
          <a:p>
            <a:pPr marL="0" indent="0">
              <a:buNone/>
              <a:defRPr/>
            </a:pPr>
            <a:endParaRPr lang="en-GB" sz="2400" kern="0" dirty="0">
              <a:solidFill>
                <a:srgbClr val="0070C0"/>
              </a:solidFill>
              <a:latin typeface="Arial" panose="020B0604020202020204" pitchFamily="34" charset="0"/>
              <a:ea typeface="MS PGothic" pitchFamily="34" charset="-128"/>
              <a:cs typeface="Arial" panose="020B0604020202020204" pitchFamily="34" charset="0"/>
            </a:endParaRPr>
          </a:p>
          <a:p>
            <a:pPr marL="0" indent="0">
              <a:buNone/>
              <a:defRPr/>
            </a:pPr>
            <a:r>
              <a:rPr lang="en-GB" sz="2400" kern="0" dirty="0">
                <a:solidFill>
                  <a:srgbClr val="0070C0"/>
                </a:solidFill>
                <a:latin typeface="Arial" panose="020B0604020202020204" pitchFamily="34" charset="0"/>
                <a:ea typeface="MS PGothic" pitchFamily="34" charset="-128"/>
                <a:cs typeface="Arial" panose="020B0604020202020204" pitchFamily="34" charset="0"/>
              </a:rPr>
              <a:t>Welsh Government (2018) </a:t>
            </a:r>
            <a:r>
              <a:rPr lang="en-GB" sz="2400" i="1" kern="0" dirty="0">
                <a:solidFill>
                  <a:srgbClr val="0070C0"/>
                </a:solidFill>
                <a:latin typeface="Arial" panose="020B0604020202020204" pitchFamily="34" charset="0"/>
                <a:ea typeface="MS PGothic" pitchFamily="34" charset="-128"/>
                <a:cs typeface="Arial" panose="020B0604020202020204" pitchFamily="34" charset="0"/>
              </a:rPr>
              <a:t>Additional Learning Needs and Education Tribunal (Wales) Act, </a:t>
            </a:r>
            <a:r>
              <a:rPr lang="en-GB" sz="2400" kern="0" dirty="0">
                <a:solidFill>
                  <a:srgbClr val="002060"/>
                </a:solidFill>
                <a:latin typeface="Arial" panose="020B0604020202020204" pitchFamily="34" charset="0"/>
                <a:ea typeface="MS PGothic" pitchFamily="34" charset="-128"/>
                <a:cs typeface="Arial" panose="020B0604020202020204" pitchFamily="34" charset="0"/>
                <a:hlinkClick r:id="rId4"/>
              </a:rPr>
              <a:t>https://gov.wales/additional-learning-needs-and-education-tribunal-wales-act</a:t>
            </a:r>
            <a:r>
              <a:rPr lang="en-GB" sz="2400" kern="0" dirty="0">
                <a:solidFill>
                  <a:srgbClr val="002060"/>
                </a:solidFill>
                <a:latin typeface="Arial" panose="020B0604020202020204" pitchFamily="34" charset="0"/>
                <a:ea typeface="MS PGothic" pitchFamily="34" charset="-128"/>
                <a:cs typeface="Arial" panose="020B0604020202020204" pitchFamily="34" charset="0"/>
              </a:rPr>
              <a:t> </a:t>
            </a:r>
          </a:p>
          <a:p>
            <a:pPr marL="0" indent="0">
              <a:buNone/>
              <a:defRPr/>
            </a:pPr>
            <a:endParaRPr lang="en-GB" altLang="cy-GB" sz="2200" kern="0" dirty="0">
              <a:solidFill>
                <a:srgbClr val="002060"/>
              </a:solidFill>
              <a:latin typeface="Arial" panose="020B0604020202020204" pitchFamily="34" charset="0"/>
              <a:ea typeface="MS PGothic" pitchFamily="34" charset="-128"/>
            </a:endParaRPr>
          </a:p>
          <a:p>
            <a:pPr marL="0" indent="0">
              <a:buNone/>
              <a:defRPr/>
            </a:pPr>
            <a:endParaRPr lang="en-GB" altLang="cy-GB" sz="2200" dirty="0">
              <a:solidFill>
                <a:srgbClr val="0000FF"/>
              </a:solidFill>
              <a:latin typeface="Arial" panose="020B0604020202020204" pitchFamily="34" charset="0"/>
            </a:endParaRPr>
          </a:p>
        </p:txBody>
      </p:sp>
    </p:spTree>
    <p:extLst>
      <p:ext uri="{BB962C8B-B14F-4D97-AF65-F5344CB8AC3E}">
        <p14:creationId xmlns:p14="http://schemas.microsoft.com/office/powerpoint/2010/main" val="47274712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B79579-0490-4570-80E6-B4E8EA5C848E}"/>
              </a:ext>
            </a:extLst>
          </p:cNvPr>
          <p:cNvSpPr>
            <a:spLocks noGrp="1"/>
          </p:cNvSpPr>
          <p:nvPr>
            <p:ph type="title"/>
          </p:nvPr>
        </p:nvSpPr>
        <p:spPr/>
        <p:txBody>
          <a:bodyPr>
            <a:normAutofit/>
          </a:bodyPr>
          <a:lstStyle/>
          <a:p>
            <a:pPr algn="ctr"/>
            <a:r>
              <a:rPr lang="en-GB" sz="4000" dirty="0" err="1">
                <a:latin typeface="Arial" panose="020B0604020202020204" pitchFamily="34" charset="0"/>
                <a:cs typeface="Arial" panose="020B0604020202020204" pitchFamily="34" charset="0"/>
              </a:rPr>
              <a:t>Diffiniadau</a:t>
            </a:r>
            <a:r>
              <a:rPr lang="en-GB" sz="4000" dirty="0">
                <a:latin typeface="Arial" panose="020B0604020202020204" pitchFamily="34" charset="0"/>
                <a:cs typeface="Arial" panose="020B0604020202020204" pitchFamily="34" charset="0"/>
              </a:rPr>
              <a:t> </a:t>
            </a:r>
            <a:r>
              <a:rPr lang="en-GB" sz="4000" dirty="0" err="1">
                <a:latin typeface="Arial" panose="020B0604020202020204" pitchFamily="34" charset="0"/>
                <a:cs typeface="Arial" panose="020B0604020202020204" pitchFamily="34" charset="0"/>
              </a:rPr>
              <a:t>eraill</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Definitions elsewhere</a:t>
            </a:r>
          </a:p>
        </p:txBody>
      </p:sp>
      <p:sp>
        <p:nvSpPr>
          <p:cNvPr id="3" name="Content Placeholder 2">
            <a:extLst>
              <a:ext uri="{FF2B5EF4-FFF2-40B4-BE49-F238E27FC236}">
                <a16:creationId xmlns:a16="http://schemas.microsoft.com/office/drawing/2014/main" id="{EA6C0A1A-F1F3-426C-9214-A5B1FF5FEE71}"/>
              </a:ext>
            </a:extLst>
          </p:cNvPr>
          <p:cNvSpPr>
            <a:spLocks noGrp="1"/>
          </p:cNvSpPr>
          <p:nvPr>
            <p:ph sz="half" idx="1"/>
          </p:nvPr>
        </p:nvSpPr>
        <p:spPr>
          <a:xfrm>
            <a:off x="217714" y="1825625"/>
            <a:ext cx="4297136" cy="3856718"/>
          </a:xfrm>
        </p:spPr>
        <p:txBody>
          <a:bodyPr>
            <a:normAutofit lnSpcReduction="10000"/>
          </a:bodyPr>
          <a:lstStyle/>
          <a:p>
            <a:r>
              <a:rPr lang="en-GB" dirty="0" err="1">
                <a:latin typeface="Arial" panose="020B0604020202020204" pitchFamily="34" charset="0"/>
                <a:cs typeface="Arial" panose="020B0604020202020204" pitchFamily="34" charset="0"/>
              </a:rPr>
              <a:t>Lloegr</a:t>
            </a:r>
            <a:r>
              <a:rPr lang="en-GB" dirty="0">
                <a:latin typeface="Arial" panose="020B0604020202020204" pitchFamily="34" charset="0"/>
                <a:cs typeface="Arial" panose="020B0604020202020204" pitchFamily="34" charset="0"/>
              </a:rPr>
              <a:t> (SEND) </a:t>
            </a:r>
            <a:r>
              <a:rPr lang="en-GB" dirty="0" err="1">
                <a:latin typeface="Arial" panose="020B0604020202020204" pitchFamily="34" charset="0"/>
                <a:cs typeface="Arial" panose="020B0604020202020204" pitchFamily="34" charset="0"/>
              </a:rPr>
              <a:t>anghenion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addysgol</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arbennig</a:t>
            </a:r>
            <a:r>
              <a:rPr lang="en-GB" dirty="0">
                <a:latin typeface="Arial" panose="020B0604020202020204" pitchFamily="34" charset="0"/>
                <a:cs typeface="Arial" panose="020B0604020202020204" pitchFamily="34" charset="0"/>
              </a:rPr>
              <a:t> ag </a:t>
            </a:r>
            <a:r>
              <a:rPr lang="en-GB" dirty="0" err="1">
                <a:latin typeface="Arial" panose="020B0604020202020204" pitchFamily="34" charset="0"/>
                <a:cs typeface="Arial" panose="020B0604020202020204" pitchFamily="34" charset="0"/>
              </a:rPr>
              <a:t>anableddau</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Yr Alban – plant ag </a:t>
            </a:r>
            <a:r>
              <a:rPr lang="en-GB" dirty="0" err="1">
                <a:latin typeface="Arial" panose="020B0604020202020204" pitchFamily="34" charset="0"/>
                <a:cs typeface="Arial" panose="020B0604020202020204" pitchFamily="34" charset="0"/>
              </a:rPr>
              <a:t>anghenion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cymorth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ychwanegol</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Reggio Emilia, Yr </a:t>
            </a:r>
            <a:r>
              <a:rPr lang="en-GB" dirty="0" err="1">
                <a:latin typeface="Arial" panose="020B0604020202020204" pitchFamily="34" charset="0"/>
                <a:cs typeface="Arial" panose="020B0604020202020204" pitchFamily="34" charset="0"/>
              </a:rPr>
              <a:t>Eidal</a:t>
            </a:r>
            <a:r>
              <a:rPr lang="en-GB" dirty="0">
                <a:latin typeface="Arial" panose="020B0604020202020204" pitchFamily="34" charset="0"/>
                <a:cs typeface="Arial" panose="020B0604020202020204" pitchFamily="34" charset="0"/>
              </a:rPr>
              <a:t> – plant </a:t>
            </a:r>
            <a:r>
              <a:rPr lang="en-GB" dirty="0" err="1">
                <a:latin typeface="Arial" panose="020B0604020202020204" pitchFamily="34" charset="0"/>
                <a:cs typeface="Arial" panose="020B0604020202020204" pitchFamily="34" charset="0"/>
              </a:rPr>
              <a:t>gyda</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hawliau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arbennig</a:t>
            </a:r>
            <a:r>
              <a:rPr lang="en-GB" dirty="0">
                <a:latin typeface="Arial" panose="020B0604020202020204" pitchFamily="34" charset="0"/>
                <a:cs typeface="Arial" panose="020B0604020202020204" pitchFamily="34" charset="0"/>
              </a:rPr>
              <a:t>.</a:t>
            </a:r>
          </a:p>
          <a:p>
            <a:endParaRPr lang="en-GB" dirty="0"/>
          </a:p>
        </p:txBody>
      </p:sp>
      <p:sp>
        <p:nvSpPr>
          <p:cNvPr id="4" name="Content Placeholder 3">
            <a:extLst>
              <a:ext uri="{FF2B5EF4-FFF2-40B4-BE49-F238E27FC236}">
                <a16:creationId xmlns:a16="http://schemas.microsoft.com/office/drawing/2014/main" id="{27183379-F222-4F6E-A7A2-2A5720424C56}"/>
              </a:ext>
            </a:extLst>
          </p:cNvPr>
          <p:cNvSpPr>
            <a:spLocks noGrp="1"/>
          </p:cNvSpPr>
          <p:nvPr>
            <p:ph sz="half" idx="2"/>
          </p:nvPr>
        </p:nvSpPr>
        <p:spPr>
          <a:xfrm>
            <a:off x="4629150" y="1825625"/>
            <a:ext cx="4514850" cy="3856718"/>
          </a:xfrm>
        </p:spPr>
        <p:txBody>
          <a:bodyPr>
            <a:normAutofit lnSpcReduction="10000"/>
          </a:bodyPr>
          <a:lstStyle/>
          <a:p>
            <a:r>
              <a:rPr lang="en-GB" dirty="0">
                <a:solidFill>
                  <a:srgbClr val="0070C0"/>
                </a:solidFill>
                <a:latin typeface="Arial" panose="020B0604020202020204" pitchFamily="34" charset="0"/>
                <a:cs typeface="Arial" panose="020B0604020202020204" pitchFamily="34" charset="0"/>
              </a:rPr>
              <a:t>England (SEND)</a:t>
            </a:r>
          </a:p>
          <a:p>
            <a:pPr>
              <a:buFontTx/>
              <a:buChar char="-"/>
            </a:pPr>
            <a:r>
              <a:rPr lang="en-GB" dirty="0">
                <a:solidFill>
                  <a:srgbClr val="0070C0"/>
                </a:solidFill>
                <a:latin typeface="Arial" panose="020B0604020202020204" pitchFamily="34" charset="0"/>
                <a:cs typeface="Arial" panose="020B0604020202020204" pitchFamily="34" charset="0"/>
              </a:rPr>
              <a:t>special educational needs and disability;</a:t>
            </a:r>
          </a:p>
          <a:p>
            <a:r>
              <a:rPr lang="en-GB" dirty="0">
                <a:solidFill>
                  <a:srgbClr val="0070C0"/>
                </a:solidFill>
                <a:latin typeface="Arial" panose="020B0604020202020204" pitchFamily="34" charset="0"/>
                <a:cs typeface="Arial" panose="020B0604020202020204" pitchFamily="34" charset="0"/>
              </a:rPr>
              <a:t>Scotland – children with additional support needs;</a:t>
            </a:r>
          </a:p>
          <a:p>
            <a:r>
              <a:rPr lang="en-GB" dirty="0">
                <a:solidFill>
                  <a:srgbClr val="0070C0"/>
                </a:solidFill>
                <a:latin typeface="Arial" panose="020B0604020202020204" pitchFamily="34" charset="0"/>
                <a:cs typeface="Arial" panose="020B0604020202020204" pitchFamily="34" charset="0"/>
              </a:rPr>
              <a:t>Reggio Emilia, Italy – children with special rights.</a:t>
            </a:r>
          </a:p>
        </p:txBody>
      </p:sp>
    </p:spTree>
    <p:extLst>
      <p:ext uri="{BB962C8B-B14F-4D97-AF65-F5344CB8AC3E}">
        <p14:creationId xmlns:p14="http://schemas.microsoft.com/office/powerpoint/2010/main" val="313504777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2AFBD-E913-4488-871F-82346DE02EBD}"/>
              </a:ext>
            </a:extLst>
          </p:cNvPr>
          <p:cNvSpPr>
            <a:spLocks noGrp="1"/>
          </p:cNvSpPr>
          <p:nvPr>
            <p:ph type="title"/>
          </p:nvPr>
        </p:nvSpPr>
        <p:spPr>
          <a:xfrm>
            <a:off x="628650" y="365126"/>
            <a:ext cx="7886700" cy="832303"/>
          </a:xfrm>
        </p:spPr>
        <p:txBody>
          <a:bodyPr>
            <a:noAutofit/>
          </a:bodyPr>
          <a:lstStyle/>
          <a:p>
            <a:pPr algn="ctr"/>
            <a:r>
              <a:rPr lang="en-GB" sz="4000" dirty="0" err="1">
                <a:latin typeface="Arial" panose="020B0604020202020204" pitchFamily="34" charset="0"/>
                <a:cs typeface="Arial" panose="020B0604020202020204" pitchFamily="34" charset="0"/>
              </a:rPr>
              <a:t>Mwy</a:t>
            </a:r>
            <a:r>
              <a:rPr lang="en-GB" sz="4000" dirty="0">
                <a:latin typeface="Arial" panose="020B0604020202020204" pitchFamily="34" charset="0"/>
                <a:cs typeface="Arial" panose="020B0604020202020204" pitchFamily="34" charset="0"/>
              </a:rPr>
              <a:t> o </a:t>
            </a:r>
            <a:r>
              <a:rPr lang="en-GB" sz="4000" dirty="0" err="1">
                <a:latin typeface="Arial" panose="020B0604020202020204" pitchFamily="34" charset="0"/>
                <a:cs typeface="Arial" panose="020B0604020202020204" pitchFamily="34" charset="0"/>
              </a:rPr>
              <a:t>wybodaeth</a:t>
            </a:r>
            <a:r>
              <a:rPr lang="en-GB" sz="4000" dirty="0">
                <a:latin typeface="Arial" panose="020B0604020202020204" pitchFamily="34" charset="0"/>
                <a:cs typeface="Arial" panose="020B0604020202020204" pitchFamily="34" charset="0"/>
              </a:rPr>
              <a:t>:</a:t>
            </a:r>
            <a:br>
              <a:rPr lang="en-GB" sz="4000" dirty="0">
                <a:latin typeface="Arial" panose="020B0604020202020204" pitchFamily="34" charset="0"/>
                <a:cs typeface="Arial" panose="020B0604020202020204" pitchFamily="34" charset="0"/>
              </a:rPr>
            </a:br>
            <a:r>
              <a:rPr lang="en-GB" sz="4000" dirty="0">
                <a:solidFill>
                  <a:srgbClr val="0070C0"/>
                </a:solidFill>
                <a:latin typeface="Arial" panose="020B0604020202020204" pitchFamily="34" charset="0"/>
                <a:cs typeface="Arial" panose="020B0604020202020204" pitchFamily="34" charset="0"/>
              </a:rPr>
              <a:t>Further information:</a:t>
            </a:r>
          </a:p>
        </p:txBody>
      </p:sp>
      <p:sp>
        <p:nvSpPr>
          <p:cNvPr id="5" name="Content Placeholder 4">
            <a:extLst>
              <a:ext uri="{FF2B5EF4-FFF2-40B4-BE49-F238E27FC236}">
                <a16:creationId xmlns:a16="http://schemas.microsoft.com/office/drawing/2014/main" id="{350FC85B-BFFB-4407-BF9D-E5A315EFF3F9}"/>
              </a:ext>
            </a:extLst>
          </p:cNvPr>
          <p:cNvSpPr>
            <a:spLocks noGrp="1"/>
          </p:cNvSpPr>
          <p:nvPr>
            <p:ph idx="1"/>
          </p:nvPr>
        </p:nvSpPr>
        <p:spPr>
          <a:xfrm>
            <a:off x="254000" y="1600201"/>
            <a:ext cx="8802914" cy="3917032"/>
          </a:xfrm>
        </p:spPr>
        <p:txBody>
          <a:bodyPr>
            <a:normAutofit fontScale="92500" lnSpcReduction="10000"/>
          </a:bodyPr>
          <a:lstStyle/>
          <a:p>
            <a:pPr marL="0" indent="0">
              <a:buNone/>
            </a:pPr>
            <a:r>
              <a:rPr lang="en-GB" sz="2400" dirty="0">
                <a:latin typeface="Arial" panose="020B0604020202020204" pitchFamily="34" charset="0"/>
                <a:cs typeface="Arial" panose="020B0604020202020204" pitchFamily="34" charset="0"/>
              </a:rPr>
              <a:t>Mencap (no date) SEND system. Available at: </a:t>
            </a:r>
            <a:r>
              <a:rPr lang="en-GB" sz="2400" dirty="0">
                <a:latin typeface="Arial" panose="020B0604020202020204" pitchFamily="34" charset="0"/>
                <a:cs typeface="Arial" panose="020B0604020202020204" pitchFamily="34" charset="0"/>
                <a:hlinkClick r:id="rId2"/>
              </a:rPr>
              <a:t>https://www.mencap.org.uk/advice-and-support/children-and-young-people/send-system</a:t>
            </a:r>
            <a:r>
              <a:rPr lang="en-GB" sz="2400" dirty="0">
                <a:latin typeface="Arial" panose="020B0604020202020204" pitchFamily="34" charset="0"/>
                <a:cs typeface="Arial" panose="020B0604020202020204" pitchFamily="34" charset="0"/>
              </a:rPr>
              <a:t> [Accessed: October 22 2021].</a:t>
            </a:r>
          </a:p>
          <a:p>
            <a:pPr marL="0" indent="0">
              <a:buNone/>
            </a:pPr>
            <a:r>
              <a:rPr lang="en-GB" sz="2400" dirty="0">
                <a:latin typeface="Arial" panose="020B0604020202020204" pitchFamily="34" charset="0"/>
                <a:cs typeface="Arial" panose="020B0604020202020204" pitchFamily="34" charset="0"/>
              </a:rPr>
              <a:t>Paterson, C. (2018) </a:t>
            </a:r>
            <a:r>
              <a:rPr lang="en-GB" sz="2400" i="1" dirty="0">
                <a:solidFill>
                  <a:srgbClr val="000000"/>
                </a:solidFill>
                <a:effectLst/>
                <a:latin typeface="Arial" panose="020B0604020202020204" pitchFamily="34" charset="0"/>
                <a:cs typeface="Arial" panose="020B0604020202020204" pitchFamily="34" charset="0"/>
              </a:rPr>
              <a:t>Reggio Emilia: An Inspiring Approach to Early Learning</a:t>
            </a:r>
            <a:r>
              <a:rPr lang="en-GB" sz="2400" i="0" dirty="0">
                <a:solidFill>
                  <a:srgbClr val="000000"/>
                </a:solidFill>
                <a:effectLst/>
                <a:latin typeface="Arial" panose="020B0604020202020204" pitchFamily="34" charset="0"/>
                <a:cs typeface="Arial" panose="020B0604020202020204" pitchFamily="34" charset="0"/>
              </a:rPr>
              <a:t>. Available at: </a:t>
            </a:r>
            <a:r>
              <a:rPr lang="en-GB" sz="2400" i="0" dirty="0">
                <a:solidFill>
                  <a:srgbClr val="000000"/>
                </a:solidFill>
                <a:effectLst/>
                <a:latin typeface="Arial" panose="020B0604020202020204" pitchFamily="34" charset="0"/>
                <a:cs typeface="Arial" panose="020B0604020202020204" pitchFamily="34" charset="0"/>
                <a:hlinkClick r:id="rId3"/>
              </a:rPr>
              <a:t>https://www.gettingsmart.com/2018/05/08/reggio-emilia-an-inspiring-approach-to-early-learning/</a:t>
            </a:r>
            <a:r>
              <a:rPr lang="en-GB" sz="2400" i="0" dirty="0">
                <a:solidFill>
                  <a:srgbClr val="000000"/>
                </a:solidFill>
                <a:effectLst/>
                <a:latin typeface="Arial" panose="020B0604020202020204" pitchFamily="34" charset="0"/>
                <a:cs typeface="Arial" panose="020B0604020202020204" pitchFamily="34" charset="0"/>
              </a:rPr>
              <a:t> [Accessed: October 22 2021].</a:t>
            </a:r>
          </a:p>
          <a:p>
            <a:pPr marL="0" indent="0">
              <a:buNone/>
            </a:pPr>
            <a:r>
              <a:rPr lang="en-GB" sz="2400" dirty="0">
                <a:solidFill>
                  <a:srgbClr val="000000"/>
                </a:solidFill>
                <a:latin typeface="Arial" panose="020B0604020202020204" pitchFamily="34" charset="0"/>
                <a:cs typeface="Arial" panose="020B0604020202020204" pitchFamily="34" charset="0"/>
              </a:rPr>
              <a:t>Scottish Children’s Services Coalition (2021) </a:t>
            </a:r>
            <a:r>
              <a:rPr lang="en-GB" sz="2400" i="1" dirty="0">
                <a:solidFill>
                  <a:srgbClr val="000000"/>
                </a:solidFill>
                <a:latin typeface="Arial" panose="020B0604020202020204" pitchFamily="34" charset="0"/>
                <a:cs typeface="Arial" panose="020B0604020202020204" pitchFamily="34" charset="0"/>
              </a:rPr>
              <a:t>Campaigning to improve services for children and young people with additional support needs. </a:t>
            </a:r>
            <a:r>
              <a:rPr lang="en-GB" sz="2400" dirty="0">
                <a:solidFill>
                  <a:srgbClr val="000000"/>
                </a:solidFill>
                <a:latin typeface="Arial" panose="020B0604020202020204" pitchFamily="34" charset="0"/>
                <a:cs typeface="Arial" panose="020B0604020202020204" pitchFamily="34" charset="0"/>
              </a:rPr>
              <a:t>Available at: </a:t>
            </a:r>
            <a:r>
              <a:rPr lang="en-GB" sz="2400" dirty="0">
                <a:solidFill>
                  <a:srgbClr val="000000"/>
                </a:solidFill>
                <a:latin typeface="Arial" panose="020B0604020202020204" pitchFamily="34" charset="0"/>
                <a:cs typeface="Arial" panose="020B0604020202020204" pitchFamily="34" charset="0"/>
                <a:hlinkClick r:id="rId4"/>
              </a:rPr>
              <a:t>https://www.thescsc.org.uk/campaigns/additional-support-needs-asn/</a:t>
            </a:r>
            <a:r>
              <a:rPr lang="en-GB" sz="2400" dirty="0">
                <a:solidFill>
                  <a:srgbClr val="000000"/>
                </a:solidFill>
                <a:latin typeface="Arial" panose="020B0604020202020204" pitchFamily="34" charset="0"/>
                <a:cs typeface="Arial" panose="020B0604020202020204" pitchFamily="34" charset="0"/>
              </a:rPr>
              <a:t> [Accessed: October 22 2021].</a:t>
            </a:r>
            <a:endParaRPr lang="en-GB" sz="2400" i="0" dirty="0">
              <a:solidFill>
                <a:srgbClr val="000000"/>
              </a:solidFill>
              <a:effectLst/>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846584834"/>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89714-564D-754F-079C-9B14E51D8E72}"/>
              </a:ext>
            </a:extLst>
          </p:cNvPr>
          <p:cNvSpPr>
            <a:spLocks noGrp="1"/>
          </p:cNvSpPr>
          <p:nvPr>
            <p:ph type="title"/>
          </p:nvPr>
        </p:nvSpPr>
        <p:spPr/>
        <p:txBody>
          <a:bodyPr/>
          <a:lstStyle/>
          <a:p>
            <a:pPr algn="ctr"/>
            <a:r>
              <a:rPr lang="cy-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Cyfeiriadau</a:t>
            </a:r>
            <a:br>
              <a:rPr lang="cy-GB" altLang="en-US" sz="4400"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4400" kern="0" dirty="0">
                <a:solidFill>
                  <a:srgbClr val="0070C0"/>
                </a:solidFill>
                <a:latin typeface="Arial" panose="020B0604020202020204" pitchFamily="34" charset="0"/>
                <a:ea typeface="ＭＳ Ｐゴシック" panose="020B0600070205080204" pitchFamily="34" charset="-128"/>
                <a:cs typeface="Arial" panose="020B0604020202020204" pitchFamily="34" charset="0"/>
              </a:rPr>
              <a:t>References</a:t>
            </a:r>
            <a:endParaRPr lang="en-GB" dirty="0"/>
          </a:p>
        </p:txBody>
      </p:sp>
      <p:sp>
        <p:nvSpPr>
          <p:cNvPr id="3" name="Content Placeholder 2">
            <a:extLst>
              <a:ext uri="{FF2B5EF4-FFF2-40B4-BE49-F238E27FC236}">
                <a16:creationId xmlns:a16="http://schemas.microsoft.com/office/drawing/2014/main" id="{48D7C06C-5DD5-E5BA-F14C-05FC0F898A5F}"/>
              </a:ext>
            </a:extLst>
          </p:cNvPr>
          <p:cNvSpPr>
            <a:spLocks noGrp="1"/>
          </p:cNvSpPr>
          <p:nvPr>
            <p:ph idx="1"/>
          </p:nvPr>
        </p:nvSpPr>
        <p:spPr>
          <a:xfrm>
            <a:off x="186267" y="1825625"/>
            <a:ext cx="8754533" cy="4185708"/>
          </a:xfrm>
        </p:spPr>
        <p:txBody>
          <a:bodyPr>
            <a:normAutofit fontScale="85000" lnSpcReduction="20000"/>
          </a:bodyPr>
          <a:lstStyle/>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2800" i="0" u="none" strike="noStrike" kern="1200" cap="none" spc="0" normalizeH="0" baseline="0" noProof="0" dirty="0">
                <a:ln>
                  <a:noFill/>
                </a:ln>
                <a:effectLst/>
                <a:uLnTx/>
                <a:uFillTx/>
                <a:latin typeface="Arial" panose="020B0604020202020204" pitchFamily="34" charset="0"/>
                <a:cs typeface="Arial" panose="020B0604020202020204" pitchFamily="34" charset="0"/>
              </a:rPr>
              <a:t>Crutchley, R. (ed.) (2018) </a:t>
            </a:r>
            <a:r>
              <a:rPr kumimoji="0" lang="en-GB" sz="2800" i="1" u="none" strike="noStrike" kern="1200" cap="none" spc="0" normalizeH="0" baseline="0" noProof="0" dirty="0">
                <a:ln>
                  <a:noFill/>
                </a:ln>
                <a:effectLst/>
                <a:uLnTx/>
                <a:uFillTx/>
                <a:latin typeface="Arial" panose="020B0604020202020204" pitchFamily="34" charset="0"/>
                <a:cs typeface="Arial" panose="020B0604020202020204" pitchFamily="34" charset="0"/>
              </a:rPr>
              <a:t>Special Needs in the Early Years: Partnership and Participation. </a:t>
            </a:r>
            <a:r>
              <a:rPr kumimoji="0" lang="en-GB" sz="2800" i="0" u="none" strike="noStrike" kern="1200" cap="none" spc="0" normalizeH="0" baseline="0" noProof="0" dirty="0">
                <a:ln>
                  <a:noFill/>
                </a:ln>
                <a:effectLst/>
                <a:uLnTx/>
                <a:uFillTx/>
                <a:latin typeface="Arial" panose="020B0604020202020204" pitchFamily="34" charset="0"/>
                <a:cs typeface="Arial" panose="020B0604020202020204" pitchFamily="34" charset="0"/>
              </a:rPr>
              <a:t>London: Sage Publications Ltd.</a:t>
            </a:r>
          </a:p>
          <a:p>
            <a:pPr marL="0" marR="0" lvl="0" indent="0" algn="l" defTabSz="914400" rtl="0" eaLnBrk="0" fontAlgn="base" latinLnBrk="0" hangingPunct="0">
              <a:lnSpc>
                <a:spcPct val="100000"/>
              </a:lnSpc>
              <a:spcBef>
                <a:spcPct val="0"/>
              </a:spcBef>
              <a:spcAft>
                <a:spcPct val="0"/>
              </a:spcAft>
              <a:buClrTx/>
              <a:buSzTx/>
              <a:buFontTx/>
              <a:buNone/>
              <a:tabLst/>
              <a:defRPr/>
            </a:pPr>
            <a:r>
              <a:rPr kumimoji="0" lang="en-GB" sz="2800" i="0" u="none" strike="noStrike" kern="1200" cap="none" spc="0" normalizeH="0" baseline="0" noProof="0" dirty="0" err="1">
                <a:ln>
                  <a:noFill/>
                </a:ln>
                <a:effectLst/>
                <a:uLnTx/>
                <a:uFillTx/>
                <a:latin typeface="Arial" panose="020B0604020202020204" pitchFamily="34" charset="0"/>
                <a:cs typeface="Arial" panose="020B0604020202020204" pitchFamily="34" charset="0"/>
              </a:rPr>
              <a:t>Devarakonda</a:t>
            </a:r>
            <a:r>
              <a:rPr kumimoji="0" lang="en-GB" sz="2800" i="0" u="none" strike="noStrike" kern="1200" cap="none" spc="0" normalizeH="0" baseline="0" noProof="0" dirty="0">
                <a:ln>
                  <a:noFill/>
                </a:ln>
                <a:effectLst/>
                <a:uLnTx/>
                <a:uFillTx/>
                <a:latin typeface="Arial" panose="020B0604020202020204" pitchFamily="34" charset="0"/>
                <a:cs typeface="Arial" panose="020B0604020202020204" pitchFamily="34" charset="0"/>
              </a:rPr>
              <a:t>, C. (2013) </a:t>
            </a:r>
            <a:r>
              <a:rPr kumimoji="0" lang="en-GB" sz="2800" i="1" u="none" strike="noStrike" kern="1200" cap="none" spc="0" normalizeH="0" baseline="0" noProof="0" dirty="0">
                <a:ln>
                  <a:noFill/>
                </a:ln>
                <a:effectLst/>
                <a:uLnTx/>
                <a:uFillTx/>
                <a:latin typeface="Arial" panose="020B0604020202020204" pitchFamily="34" charset="0"/>
                <a:cs typeface="Arial" panose="020B0604020202020204" pitchFamily="34" charset="0"/>
              </a:rPr>
              <a:t>Diversity and Inclusion in Early Childhood: An Introduction. </a:t>
            </a:r>
            <a:r>
              <a:rPr kumimoji="0" lang="en-GB" sz="2800" i="0" u="none" strike="noStrike" kern="1200" cap="none" spc="0" normalizeH="0" baseline="0" noProof="0" dirty="0">
                <a:ln>
                  <a:noFill/>
                </a:ln>
                <a:effectLst/>
                <a:uLnTx/>
                <a:uFillTx/>
                <a:latin typeface="Arial" panose="020B0604020202020204" pitchFamily="34" charset="0"/>
                <a:cs typeface="Arial" panose="020B0604020202020204" pitchFamily="34" charset="0"/>
              </a:rPr>
              <a:t>London: Sage Publications Ltd.</a:t>
            </a:r>
          </a:p>
          <a:p>
            <a:pPr marL="0" indent="0" eaLnBrk="0" fontAlgn="base" hangingPunct="0">
              <a:spcBef>
                <a:spcPct val="0"/>
              </a:spcBef>
              <a:spcAft>
                <a:spcPct val="0"/>
              </a:spcAft>
              <a:buNone/>
              <a:defRPr/>
            </a:pPr>
            <a:r>
              <a:rPr lang="en-GB" dirty="0">
                <a:latin typeface="Arial" panose="020B0604020202020204" pitchFamily="34" charset="0"/>
                <a:cs typeface="Arial" panose="020B0604020202020204" pitchFamily="34" charset="0"/>
              </a:rPr>
              <a:t>Dewis Cymru (2020) </a:t>
            </a:r>
            <a:r>
              <a:rPr lang="en-GB" i="0" dirty="0">
                <a:solidFill>
                  <a:srgbClr val="000000"/>
                </a:solidFill>
                <a:effectLst/>
                <a:latin typeface="Arial" panose="020B0604020202020204" pitchFamily="34" charset="0"/>
                <a:cs typeface="Arial" panose="020B0604020202020204" pitchFamily="34" charset="0"/>
              </a:rPr>
              <a:t>Additional Learning Needs (ALN). Available from: </a:t>
            </a:r>
            <a:r>
              <a:rPr lang="en-GB" i="0" dirty="0">
                <a:solidFill>
                  <a:srgbClr val="000000"/>
                </a:solidFill>
                <a:effectLst/>
                <a:latin typeface="Arial" panose="020B0604020202020204" pitchFamily="34" charset="0"/>
                <a:cs typeface="Arial" panose="020B0604020202020204" pitchFamily="34" charset="0"/>
                <a:hlinkClick r:id="rId3"/>
              </a:rPr>
              <a:t>https://www.dewis.wales/additional-learning-needs-cyp</a:t>
            </a:r>
            <a:r>
              <a:rPr lang="en-GB" i="0" dirty="0">
                <a:solidFill>
                  <a:srgbClr val="000000"/>
                </a:solidFill>
                <a:effectLst/>
                <a:latin typeface="Arial" panose="020B0604020202020204" pitchFamily="34" charset="0"/>
                <a:cs typeface="Arial" panose="020B0604020202020204" pitchFamily="34" charset="0"/>
              </a:rPr>
              <a:t> [Accessed: October 22 2021].</a:t>
            </a:r>
          </a:p>
          <a:p>
            <a:pPr marL="0" indent="0" eaLnBrk="0" fontAlgn="base" hangingPunct="0">
              <a:spcBef>
                <a:spcPct val="0"/>
              </a:spcBef>
              <a:spcAft>
                <a:spcPct val="0"/>
              </a:spcAft>
              <a:buNone/>
              <a:defRPr/>
            </a:pPr>
            <a:r>
              <a:rPr lang="en-GB" kern="0" dirty="0">
                <a:latin typeface="Arial" panose="020B0604020202020204" pitchFamily="34" charset="0"/>
                <a:ea typeface="MS PGothic" pitchFamily="34" charset="-128"/>
                <a:cs typeface="Arial" panose="020B0604020202020204" pitchFamily="34" charset="0"/>
              </a:rPr>
              <a:t>Welsh Government (2018) </a:t>
            </a:r>
            <a:r>
              <a:rPr lang="en-GB" i="1" kern="0" dirty="0">
                <a:latin typeface="Arial" panose="020B0604020202020204" pitchFamily="34" charset="0"/>
                <a:ea typeface="MS PGothic" pitchFamily="34" charset="-128"/>
                <a:cs typeface="Arial" panose="020B0604020202020204" pitchFamily="34" charset="0"/>
              </a:rPr>
              <a:t>Additional Learning Needs and Education Tribunal (Wales) Act. </a:t>
            </a:r>
            <a:r>
              <a:rPr lang="en-GB" kern="0" dirty="0">
                <a:latin typeface="Arial" panose="020B0604020202020204" pitchFamily="34" charset="0"/>
                <a:ea typeface="MS PGothic" pitchFamily="34" charset="-128"/>
                <a:cs typeface="Arial" panose="020B0604020202020204" pitchFamily="34" charset="0"/>
              </a:rPr>
              <a:t>Available from: </a:t>
            </a:r>
            <a:r>
              <a:rPr lang="en-GB" kern="0" dirty="0">
                <a:latin typeface="Arial" panose="020B0604020202020204" pitchFamily="34" charset="0"/>
                <a:ea typeface="MS PGothic" pitchFamily="34" charset="-128"/>
                <a:cs typeface="Arial" panose="020B0604020202020204" pitchFamily="34" charset="0"/>
                <a:hlinkClick r:id="rId4"/>
              </a:rPr>
              <a:t>https://gov.wales/additional-learning-needs-and-education-tribunal-wales-act</a:t>
            </a:r>
            <a:r>
              <a:rPr lang="en-GB" kern="0" dirty="0">
                <a:latin typeface="Arial" panose="020B0604020202020204" pitchFamily="34" charset="0"/>
                <a:ea typeface="MS PGothic" pitchFamily="34" charset="-128"/>
                <a:cs typeface="Arial" panose="020B0604020202020204" pitchFamily="34" charset="0"/>
              </a:rPr>
              <a:t> [Accessed: October 22 2021].</a:t>
            </a:r>
          </a:p>
          <a:p>
            <a:pPr marL="0" indent="0" eaLnBrk="0" fontAlgn="base" hangingPunct="0">
              <a:spcBef>
                <a:spcPct val="0"/>
              </a:spcBef>
              <a:spcAft>
                <a:spcPct val="0"/>
              </a:spcAft>
              <a:buNone/>
              <a:defRPr/>
            </a:pPr>
            <a:r>
              <a:rPr lang="en-GB" kern="0" dirty="0">
                <a:solidFill>
                  <a:prstClr val="black"/>
                </a:solidFill>
                <a:latin typeface="Arial" panose="020B0604020202020204" pitchFamily="34" charset="0"/>
                <a:ea typeface="MS PGothic" pitchFamily="34" charset="-128"/>
                <a:cs typeface="Arial" panose="020B0604020202020204" pitchFamily="34" charset="0"/>
              </a:rPr>
              <a:t>Welsh Government (2020) </a:t>
            </a:r>
            <a:r>
              <a:rPr lang="en-GB" i="0" dirty="0">
                <a:solidFill>
                  <a:srgbClr val="1F1F1F"/>
                </a:solidFill>
                <a:effectLst/>
                <a:latin typeface="Arial" panose="020B0604020202020204" pitchFamily="34" charset="0"/>
                <a:cs typeface="Arial" panose="020B0604020202020204" pitchFamily="34" charset="0"/>
              </a:rPr>
              <a:t>The new system. Available from: </a:t>
            </a:r>
            <a:r>
              <a:rPr lang="en-GB" i="0" dirty="0">
                <a:solidFill>
                  <a:srgbClr val="1F1F1F"/>
                </a:solidFill>
                <a:effectLst/>
                <a:latin typeface="Arial" panose="020B0604020202020204" pitchFamily="34" charset="0"/>
                <a:cs typeface="Arial" panose="020B0604020202020204" pitchFamily="34" charset="0"/>
                <a:hlinkClick r:id="rId5"/>
              </a:rPr>
              <a:t>https://gov.wales/additional-learning-needs-transformation-programme-frequently-asked-questions-html</a:t>
            </a:r>
            <a:r>
              <a:rPr lang="en-GB" i="0" dirty="0">
                <a:solidFill>
                  <a:srgbClr val="1F1F1F"/>
                </a:solidFill>
                <a:effectLst/>
                <a:latin typeface="Arial" panose="020B0604020202020204" pitchFamily="34" charset="0"/>
                <a:cs typeface="Arial" panose="020B0604020202020204" pitchFamily="34" charset="0"/>
              </a:rPr>
              <a:t> [Accessed: October 22 2021].</a:t>
            </a:r>
          </a:p>
          <a:p>
            <a:endParaRPr lang="en-GB" dirty="0"/>
          </a:p>
        </p:txBody>
      </p:sp>
    </p:spTree>
    <p:extLst>
      <p:ext uri="{BB962C8B-B14F-4D97-AF65-F5344CB8AC3E}">
        <p14:creationId xmlns:p14="http://schemas.microsoft.com/office/powerpoint/2010/main" val="2787163433"/>
      </p:ext>
    </p:extLst>
  </p:cSld>
  <p:clrMapOvr>
    <a:masterClrMapping/>
  </p:clrMapOvr>
</p:sld>
</file>

<file path=ppt/theme/theme1.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4102</Words>
  <Application>Microsoft Office PowerPoint</Application>
  <PresentationFormat>On-screen Show (4:3)</PresentationFormat>
  <Paragraphs>540</Paragraphs>
  <Slides>62</Slides>
  <Notes>54</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62</vt:i4>
      </vt:variant>
    </vt:vector>
  </HeadingPairs>
  <TitlesOfParts>
    <vt:vector size="68" baseType="lpstr">
      <vt:lpstr>ＭＳ Ｐゴシック</vt:lpstr>
      <vt:lpstr>Arial</vt:lpstr>
      <vt:lpstr>Calibri</vt:lpstr>
      <vt:lpstr>Calibri Light</vt:lpstr>
      <vt:lpstr>Sub Title 1</vt:lpstr>
      <vt:lpstr>Accessible 2</vt:lpstr>
      <vt:lpstr>ECEY6006C  Cynorthwyo Plant ag Anghenion Dysgu Ychwanegol    Cyflwyniad i’r modwl   </vt:lpstr>
      <vt:lpstr>Cynnwys Contents</vt:lpstr>
      <vt:lpstr>Cynnwys Contents</vt:lpstr>
      <vt:lpstr> Tîm y modwl The module team</vt:lpstr>
      <vt:lpstr>Sgiliau Cyflogadwyedd/Trosglwyddadwy Employability/Transferable Skills</vt:lpstr>
      <vt:lpstr>Adnoddau  Resources</vt:lpstr>
      <vt:lpstr> Amcanion Aims</vt:lpstr>
      <vt:lpstr>Gofynion lefel 6 Level 6 requirements</vt:lpstr>
      <vt:lpstr>Gofynion lefel 6 Level 6 requirements</vt:lpstr>
      <vt:lpstr>Aseiniad Assignment</vt:lpstr>
      <vt:lpstr> Cyfarwyddyd yr aseiniad </vt:lpstr>
      <vt:lpstr> Cyfarwyddyd yr aseiniad </vt:lpstr>
      <vt:lpstr>Cyfarwyddyd yr aseiniad </vt:lpstr>
      <vt:lpstr> Cyfarwyddyd yr aseiniad </vt:lpstr>
      <vt:lpstr>Assignment brief </vt:lpstr>
      <vt:lpstr>Assignment brief </vt:lpstr>
      <vt:lpstr>Assignment brief </vt:lpstr>
      <vt:lpstr>Assignment brief </vt:lpstr>
      <vt:lpstr>Ymchwil Research</vt:lpstr>
      <vt:lpstr>Ymchwil Research</vt:lpstr>
      <vt:lpstr>Ffocyswch ar… Focus on…</vt:lpstr>
      <vt:lpstr>Ffocyswch ar… Focus on…</vt:lpstr>
      <vt:lpstr> Poster </vt:lpstr>
      <vt:lpstr>Gweminar Webinar</vt:lpstr>
      <vt:lpstr>Gweminar Webinar</vt:lpstr>
      <vt:lpstr>Gweminar Webinar</vt:lpstr>
      <vt:lpstr>Gweminar Webinar</vt:lpstr>
      <vt:lpstr>Gweminar Webinar</vt:lpstr>
      <vt:lpstr>Gweminar Webinar</vt:lpstr>
      <vt:lpstr>Dyraniad marciau Mark allocation</vt:lpstr>
      <vt:lpstr>Maen prawf 1 – 10 marc Marking criterion 1 – 10 marks</vt:lpstr>
      <vt:lpstr>Maen prawf 1 – 10 marc Marking criterion 1 – 10 marks</vt:lpstr>
      <vt:lpstr>Maen prawf 2 – 10 marc Marking criterion 2 – 10 marks</vt:lpstr>
      <vt:lpstr>Maen prawf 2 – 10 marc Marking criterion 2 – 10 marks</vt:lpstr>
      <vt:lpstr>Maen prawf 3 – 40 marc Marking criterion 3 – 40 marks</vt:lpstr>
      <vt:lpstr>Maen prawf 3 – 40 marc Marking criterion 3 – 40 marks</vt:lpstr>
      <vt:lpstr>Maen prawf 3 – 40 marc Marking criterion 3 – 40 marks</vt:lpstr>
      <vt:lpstr>Maen prawf 4 – 10 marc Marking criterion 4 – 10 marks</vt:lpstr>
      <vt:lpstr>Maen prawf 4 – 10 marc Marking criterion 4 – 10 marks</vt:lpstr>
      <vt:lpstr>Maen prawf 4 – 10 marc Marking criterion 4 – 10 marks</vt:lpstr>
      <vt:lpstr>Maen prawf 5 – 30 marc Marking criterion 5 – 30 marks</vt:lpstr>
      <vt:lpstr>Maen prawf 5 – 30 marc Marking criterion 5 – 30 marks</vt:lpstr>
      <vt:lpstr>PowerPoint Presentation</vt:lpstr>
      <vt:lpstr>Materion TGCh? ICT issues?</vt:lpstr>
      <vt:lpstr>Cymorth o’r tîm Support from the team</vt:lpstr>
      <vt:lpstr>Cymorth ychwanegol Additional support</vt:lpstr>
      <vt:lpstr>Cymorth ychwanegol Additional support</vt:lpstr>
      <vt:lpstr>Ystyriaethau olaf... Final considerations…</vt:lpstr>
      <vt:lpstr>Ystyriaethau olaf... Final considerations…</vt:lpstr>
      <vt:lpstr>Cyflwyniadau Hwyr  Late Submissions</vt:lpstr>
      <vt:lpstr> Cwestiynau am yr aseiniad? Questions about the assignment?</vt:lpstr>
      <vt:lpstr>Tasg Task</vt:lpstr>
      <vt:lpstr>Anghenion Dysgu Ychwanegol (ADY) Additional Learning Needs (ALN)</vt:lpstr>
      <vt:lpstr>Diffiniad o Anghenion Dysgu Ychwanegol Definition of Additional Learning Needs</vt:lpstr>
      <vt:lpstr>Diffiniad o Anghenion Dysgu Ychwanegol Definition of Additional Learning Needs</vt:lpstr>
      <vt:lpstr>Blynyddoedd Cynnar Early Years</vt:lpstr>
      <vt:lpstr>Blynyddoedd Cynnar Early Years</vt:lpstr>
      <vt:lpstr>Esiamplau o DDY Examples of ALP</vt:lpstr>
      <vt:lpstr>Diffiniad o Anghenion Dysgu Ychwanegol Definition of Additional Learning Needs</vt:lpstr>
      <vt:lpstr>Diffiniadau eraill Definitions elsewhere</vt:lpstr>
      <vt:lpstr>Mwy o wybodaeth: Further information:</vt:lpstr>
      <vt:lpstr>Cyfeiriadau 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Alison Rees-Edwards</cp:lastModifiedBy>
  <cp:revision>59</cp:revision>
  <dcterms:created xsi:type="dcterms:W3CDTF">2017-02-08T11:33:06Z</dcterms:created>
  <dcterms:modified xsi:type="dcterms:W3CDTF">2026-03-27T08:54:20Z</dcterms:modified>
</cp:coreProperties>
</file>