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62" r:id="rId4"/>
    <p:sldId id="261" r:id="rId5"/>
    <p:sldId id="260" r:id="rId6"/>
    <p:sldId id="264" r:id="rId7"/>
    <p:sldId id="263" r:id="rId8"/>
    <p:sldId id="265" r:id="rId9"/>
    <p:sldId id="259" r:id="rId10"/>
    <p:sldId id="258"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364" autoAdjust="0"/>
  </p:normalViewPr>
  <p:slideViewPr>
    <p:cSldViewPr snapToGrid="0">
      <p:cViewPr varScale="1">
        <p:scale>
          <a:sx n="73" d="100"/>
          <a:sy n="73" d="100"/>
        </p:scale>
        <p:origin x="61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F93E97-FECA-4AE4-BE2C-4F6D766893D6}" type="datetimeFigureOut">
              <a:rPr lang="en-US" smtClean="0"/>
              <a:t>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6F0282-A40A-4892-8260-3F4E6901ECA5}" type="slidenum">
              <a:rPr lang="en-US" smtClean="0"/>
              <a:t>‹#›</a:t>
            </a:fld>
            <a:endParaRPr lang="en-US"/>
          </a:p>
        </p:txBody>
      </p:sp>
    </p:spTree>
    <p:extLst>
      <p:ext uri="{BB962C8B-B14F-4D97-AF65-F5344CB8AC3E}">
        <p14:creationId xmlns:p14="http://schemas.microsoft.com/office/powerpoint/2010/main" val="723439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 </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By providing these services to guest hotel can improve the satisfaction level of guests. Along with that, hotels can improve their goodwill by providing effective services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Ayyildiz</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Baykal and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Koc</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2022) . This report based on the Ritz-Carlton hotel brand in which its main customers are identified. Furthermore, guest services of Ritz-Carlton, role and function of guest services and importance of hospitality is described. </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C6F0282-A40A-4892-8260-3F4E6901ECA5}" type="slidenum">
              <a:rPr lang="en-US" smtClean="0"/>
              <a:t>3</a:t>
            </a:fld>
            <a:endParaRPr lang="en-US"/>
          </a:p>
        </p:txBody>
      </p:sp>
    </p:spTree>
    <p:extLst>
      <p:ext uri="{BB962C8B-B14F-4D97-AF65-F5344CB8AC3E}">
        <p14:creationId xmlns:p14="http://schemas.microsoft.com/office/powerpoint/2010/main" val="30565961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nSpc>
                <a:spcPct val="150000"/>
              </a:lnSpc>
            </a:pPr>
            <a:r>
              <a:rPr lang="en-GB" sz="1200" b="1" kern="1200" dirty="0" smtClean="0">
                <a:solidFill>
                  <a:schemeClr val="tx1"/>
                </a:solidFill>
                <a:effectLst/>
                <a:latin typeface="Times New Roman" panose="02020603050405020304" pitchFamily="18" charset="0"/>
                <a:ea typeface="+mn-ea"/>
                <a:cs typeface="Times New Roman" panose="02020603050405020304" pitchFamily="18" charset="0"/>
              </a:rPr>
              <a:t>Nature, scope and role of guest services</a:t>
            </a:r>
            <a:endParaRPr lang="en-US" sz="1200" b="1" kern="1200" dirty="0" smtClean="0">
              <a:solidFill>
                <a:schemeClr val="tx1"/>
              </a:solidFill>
              <a:effectLst/>
              <a:latin typeface="Times New Roman" panose="02020603050405020304" pitchFamily="18" charset="0"/>
              <a:ea typeface="+mn-ea"/>
              <a:cs typeface="Times New Roman" panose="02020603050405020304" pitchFamily="18" charset="0"/>
            </a:endParaRPr>
          </a:p>
          <a:p>
            <a:pPr>
              <a:lnSpc>
                <a:spcPct val="150000"/>
              </a:lnSpc>
            </a:pP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The main objectives of guest services are to assist the guests in most effective manner when their visit the hotel. These services are provided to guest from the process of check-in to check-out. The </a:t>
            </a:r>
            <a:r>
              <a:rPr lang="en-GB" sz="1200" b="1" kern="1200" dirty="0" smtClean="0">
                <a:solidFill>
                  <a:schemeClr val="tx1"/>
                </a:solidFill>
                <a:effectLst/>
                <a:latin typeface="Times New Roman" panose="02020603050405020304" pitchFamily="18" charset="0"/>
                <a:ea typeface="+mn-ea"/>
                <a:cs typeface="Times New Roman" panose="02020603050405020304" pitchFamily="18" charset="0"/>
              </a:rPr>
              <a:t>nature</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of the guest services is intangible because services which are provided by the hotels to its guest don't have any physical existence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Ristova</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and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Dimitrov</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2019) . Guest would not get the services in the physical form, services are provided only to improve the guests experience. The</a:t>
            </a:r>
            <a:r>
              <a:rPr lang="en-GB" sz="1200" b="1" kern="1200" dirty="0" smtClean="0">
                <a:solidFill>
                  <a:schemeClr val="tx1"/>
                </a:solidFill>
                <a:effectLst/>
                <a:latin typeface="Times New Roman" panose="02020603050405020304" pitchFamily="18" charset="0"/>
                <a:ea typeface="+mn-ea"/>
                <a:cs typeface="Times New Roman" panose="02020603050405020304" pitchFamily="18" charset="0"/>
              </a:rPr>
              <a:t> scope</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of the guest experience is vast because this factor is play very important role in improving the goodwill of the hotel in the market. In the hotels specialist are appointed that take care about all the services provided to guests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Bavik</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2020) . Their main role is providing best services to guest like fulfil their needs, process payment of guests and provide various information. </a:t>
            </a:r>
            <a:r>
              <a:rPr lang="en-GB" sz="1200" b="1" kern="1200" dirty="0" smtClean="0">
                <a:solidFill>
                  <a:schemeClr val="tx1"/>
                </a:solidFill>
                <a:effectLst/>
                <a:latin typeface="Times New Roman" panose="02020603050405020304" pitchFamily="18" charset="0"/>
                <a:ea typeface="+mn-ea"/>
                <a:cs typeface="Times New Roman" panose="02020603050405020304" pitchFamily="18" charset="0"/>
              </a:rPr>
              <a:t>Role</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of guest service is to provide the positive experience to the customer's. </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C6F0282-A40A-4892-8260-3F4E6901ECA5}" type="slidenum">
              <a:rPr lang="en-US" smtClean="0"/>
              <a:t>6</a:t>
            </a:fld>
            <a:endParaRPr lang="en-US"/>
          </a:p>
        </p:txBody>
      </p:sp>
    </p:spTree>
    <p:extLst>
      <p:ext uri="{BB962C8B-B14F-4D97-AF65-F5344CB8AC3E}">
        <p14:creationId xmlns:p14="http://schemas.microsoft.com/office/powerpoint/2010/main" val="1068622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nSpc>
                <a:spcPct val="150000"/>
              </a:lnSpc>
            </a:pPr>
            <a:r>
              <a:rPr lang="en-GB" sz="1200" b="1" kern="1200" dirty="0" smtClean="0">
                <a:solidFill>
                  <a:schemeClr val="tx1"/>
                </a:solidFill>
                <a:effectLst/>
                <a:latin typeface="Times New Roman" panose="02020603050405020304" pitchFamily="18" charset="0"/>
                <a:ea typeface="+mn-ea"/>
                <a:cs typeface="Times New Roman" panose="02020603050405020304" pitchFamily="18" charset="0"/>
              </a:rPr>
              <a:t>Function of guest services</a:t>
            </a:r>
            <a:endParaRPr lang="en-US" sz="1200" b="1" kern="1200" dirty="0" smtClean="0">
              <a:solidFill>
                <a:schemeClr val="tx1"/>
              </a:solidFill>
              <a:effectLst/>
              <a:latin typeface="Times New Roman" panose="02020603050405020304" pitchFamily="18" charset="0"/>
              <a:ea typeface="+mn-ea"/>
              <a:cs typeface="Times New Roman" panose="02020603050405020304" pitchFamily="18" charset="0"/>
            </a:endParaRPr>
          </a:p>
          <a:p>
            <a:pPr>
              <a:lnSpc>
                <a:spcPct val="150000"/>
              </a:lnSpc>
            </a:pP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Every hotel company try to provide the best services to its guests because the sales of the company is depending on the effectiveness of the services. By experiencing the good guest services individual recommend it to others by which reach of the company will increase (Islam and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Kirillova</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2020) . The different functions of the guest services are: warm welcome at the time of check-in, provide clean and comfortable rooms, ask the guests for any requirement like laundry, smooth and fast check out process and etc. These are the basic functions of the guest services which require to provide each hotel whether it is small or large. </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C6F0282-A40A-4892-8260-3F4E6901ECA5}" type="slidenum">
              <a:rPr lang="en-US" smtClean="0"/>
              <a:t>8</a:t>
            </a:fld>
            <a:endParaRPr lang="en-US"/>
          </a:p>
        </p:txBody>
      </p:sp>
    </p:spTree>
    <p:extLst>
      <p:ext uri="{BB962C8B-B14F-4D97-AF65-F5344CB8AC3E}">
        <p14:creationId xmlns:p14="http://schemas.microsoft.com/office/powerpoint/2010/main" val="1446245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nSpc>
                <a:spcPct val="150000"/>
              </a:lnSpc>
            </a:pPr>
            <a:r>
              <a:rPr lang="en-GB" sz="1200" b="1" kern="1200" dirty="0" smtClean="0">
                <a:solidFill>
                  <a:schemeClr val="tx1"/>
                </a:solidFill>
                <a:effectLst/>
                <a:latin typeface="Times New Roman" panose="02020603050405020304" pitchFamily="18" charset="0"/>
                <a:ea typeface="+mn-ea"/>
                <a:cs typeface="Times New Roman" panose="02020603050405020304" pitchFamily="18" charset="0"/>
              </a:rPr>
              <a:t>Importance of hospitality</a:t>
            </a:r>
            <a:endParaRPr lang="en-US" sz="1200" b="1" kern="1200" dirty="0" smtClean="0">
              <a:solidFill>
                <a:schemeClr val="tx1"/>
              </a:solidFill>
              <a:effectLst/>
              <a:latin typeface="Times New Roman" panose="02020603050405020304" pitchFamily="18" charset="0"/>
              <a:ea typeface="+mn-ea"/>
              <a:cs typeface="Times New Roman" panose="02020603050405020304" pitchFamily="18" charset="0"/>
            </a:endParaRPr>
          </a:p>
          <a:p>
            <a:pPr>
              <a:lnSpc>
                <a:spcPct val="150000"/>
              </a:lnSpc>
            </a:pP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Hospitality is the services provide to make customer's feel comfortable. Importance of hospitality is described below:</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lvl="0">
              <a:lnSpc>
                <a:spcPct val="150000"/>
              </a:lnSpc>
            </a:pPr>
            <a:r>
              <a:rPr lang="en-GB" sz="1200" b="1" i="1" kern="1200" dirty="0" smtClean="0">
                <a:solidFill>
                  <a:schemeClr val="tx1"/>
                </a:solidFill>
                <a:effectLst/>
                <a:latin typeface="Times New Roman" panose="02020603050405020304" pitchFamily="18" charset="0"/>
                <a:ea typeface="+mn-ea"/>
                <a:cs typeface="Times New Roman" panose="02020603050405020304" pitchFamily="18" charset="0"/>
              </a:rPr>
              <a:t>Helps in growth of the business</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By providing the excellent hospitality organisation and ensure the growth of the business because hospitality increases the satisfaction level of customer's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Mariani</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Borghi</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and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Okumus</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2020) . With the high level of satisfaction customer provide the positive feedback by which more people will attract towards the organisation and helps the business in grow.</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lvl="0">
              <a:lnSpc>
                <a:spcPct val="150000"/>
              </a:lnSpc>
            </a:pPr>
            <a:r>
              <a:rPr lang="en-GB" sz="1200" b="1" i="1" kern="1200" dirty="0" smtClean="0">
                <a:solidFill>
                  <a:schemeClr val="tx1"/>
                </a:solidFill>
                <a:effectLst/>
                <a:latin typeface="Times New Roman" panose="02020603050405020304" pitchFamily="18" charset="0"/>
                <a:ea typeface="+mn-ea"/>
                <a:cs typeface="Times New Roman" panose="02020603050405020304" pitchFamily="18" charset="0"/>
              </a:rPr>
              <a:t>Build better relations with customer's</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It means that, with the hospitality hotels can made the strong relationship with the customer's. Better relations compel the customer's to visit the same place again and become the loyal customers of the organisation.</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lvl="0">
              <a:lnSpc>
                <a:spcPct val="150000"/>
              </a:lnSpc>
            </a:pPr>
            <a:r>
              <a:rPr lang="en-GB" sz="1200" b="1" i="1" kern="1200" dirty="0" smtClean="0">
                <a:solidFill>
                  <a:schemeClr val="tx1"/>
                </a:solidFill>
                <a:effectLst/>
                <a:latin typeface="Times New Roman" panose="02020603050405020304" pitchFamily="18" charset="0"/>
                <a:ea typeface="+mn-ea"/>
                <a:cs typeface="Times New Roman" panose="02020603050405020304" pitchFamily="18" charset="0"/>
              </a:rPr>
              <a:t>Set the good example</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Those hotels provide the effective hospitality services to their guests sets the example in market. This helps company to gain the competitive advantage and organisation become famous among the audience. </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C6F0282-A40A-4892-8260-3F4E6901ECA5}" type="slidenum">
              <a:rPr lang="en-US" smtClean="0"/>
              <a:t>9</a:t>
            </a:fld>
            <a:endParaRPr lang="en-US"/>
          </a:p>
        </p:txBody>
      </p:sp>
    </p:spTree>
    <p:extLst>
      <p:ext uri="{BB962C8B-B14F-4D97-AF65-F5344CB8AC3E}">
        <p14:creationId xmlns:p14="http://schemas.microsoft.com/office/powerpoint/2010/main" val="4164256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r>
              <a:rPr lang="en-GB" sz="1200" b="1" kern="1200" dirty="0" smtClean="0">
                <a:solidFill>
                  <a:schemeClr val="tx1"/>
                </a:solidFill>
                <a:effectLst/>
                <a:latin typeface="Times New Roman" panose="02020603050405020304" pitchFamily="18" charset="0"/>
                <a:ea typeface="+mn-ea"/>
                <a:cs typeface="Times New Roman" panose="02020603050405020304" pitchFamily="18" charset="0"/>
              </a:rPr>
              <a:t>Evaluate how hotels meet expectations of guest</a:t>
            </a:r>
            <a:endParaRPr lang="en-US" sz="1200" b="1" kern="1200" dirty="0" smtClean="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For the growth and development of business it is important that business should meet the expectations of the customer's. In the hotel industry to meet the expectations of guest there are different ways adopted such as:</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Consider the feedbacks and review of the customer's this, helps in understanding the requirement of customer's.</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Recruit the talented an skilled employees in the hotel because they are in direct contact with the guests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Radojevic</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Stanisic</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and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Stanic</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2019) .</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Maintain the comfort and cleanliness in the hotel.</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Ensure the satisfaction level of customer's.</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Communicate with the guests and ask them for suggestion of improvement. </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C6F0282-A40A-4892-8260-3F4E6901ECA5}" type="slidenum">
              <a:rPr lang="en-US" smtClean="0"/>
              <a:t>10</a:t>
            </a:fld>
            <a:endParaRPr lang="en-US"/>
          </a:p>
        </p:txBody>
      </p:sp>
    </p:spTree>
    <p:extLst>
      <p:ext uri="{BB962C8B-B14F-4D97-AF65-F5344CB8AC3E}">
        <p14:creationId xmlns:p14="http://schemas.microsoft.com/office/powerpoint/2010/main" val="4290295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smtClean="0">
                <a:solidFill>
                  <a:schemeClr val="tx1"/>
                </a:solidFill>
                <a:effectLst/>
                <a:latin typeface="+mn-lt"/>
                <a:ea typeface="+mn-ea"/>
                <a:cs typeface="+mn-cs"/>
              </a:rPr>
              <a:t>REFERENCES</a:t>
            </a:r>
            <a:endParaRPr lang="en-US" sz="1200" b="1" kern="1200" dirty="0" smtClean="0">
              <a:solidFill>
                <a:schemeClr val="tx1"/>
              </a:solidFill>
              <a:effectLst/>
              <a:latin typeface="+mn-lt"/>
              <a:ea typeface="+mn-ea"/>
              <a:cs typeface="+mn-cs"/>
            </a:endParaRPr>
          </a:p>
          <a:p>
            <a:r>
              <a:rPr lang="en-GB" sz="1200" u="sng" kern="1200" dirty="0" smtClean="0">
                <a:solidFill>
                  <a:schemeClr val="tx1"/>
                </a:solidFill>
                <a:effectLst/>
                <a:latin typeface="Times New Roman" panose="02020603050405020304" pitchFamily="18" charset="0"/>
                <a:ea typeface="+mn-ea"/>
                <a:cs typeface="Times New Roman" panose="02020603050405020304" pitchFamily="18" charset="0"/>
              </a:rPr>
              <a:t>Books and Journals</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Ayyildiz</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A.Y., Baykal, M. and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Koc</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E., 2022. Attitudes of hotel customers towards the use of service robots in hospitality service encounters. Technology in Society, 70, p.101995.</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Baek</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J.,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Choe</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Y. and Ok, C.M., 2020. Determinants of hotel guests’ service experiences: an examination of differences between lifestyle and traditional hotels. Journal of Hospitality Marketing &amp; Management, 29(1), pp.88-105.</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Bavik</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A., 2020. A systematic review of the servant leadership literature in management and hospitality. International journal of contemporary Hospitality Management, 32(1), pp.347-382.</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Islam, M.S. and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Kirillova</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K., 2020. Non-verbal communication in hospitality: At the intersection of religion and gender. International Journal of Hospitality Management, 84, p.102326.</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Mariani</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M.M.,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Borghi</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M. and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Okumus</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F., 2020. Unravelling the effects of cultural differences in the online appraisal of hospitality and tourism services. International Journal of Hospitality Management, 90, p.102606.</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Radojevic</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T.,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Stanisic</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N. and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Stanic</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N., 2019. The culture of hospitality: From anecdote to evidence. Annals of Tourism Research, 79, p.102789.</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Ristova</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C. and </a:t>
            </a:r>
            <a:r>
              <a:rPr lang="en-GB" sz="1200" kern="1200" dirty="0" err="1" smtClean="0">
                <a:solidFill>
                  <a:schemeClr val="tx1"/>
                </a:solidFill>
                <a:effectLst/>
                <a:latin typeface="Times New Roman" panose="02020603050405020304" pitchFamily="18" charset="0"/>
                <a:ea typeface="+mn-ea"/>
                <a:cs typeface="Times New Roman" panose="02020603050405020304" pitchFamily="18" charset="0"/>
              </a:rPr>
              <a:t>Dimitrov</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N., 2019. Digitalisation in the hospitality industry-trends that might shape the next stay of guests. International Journal of Information, Business and Management, 11(3), pp.144-154.</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C6F0282-A40A-4892-8260-3F4E6901ECA5}" type="slidenum">
              <a:rPr lang="en-US" smtClean="0"/>
              <a:t>12</a:t>
            </a:fld>
            <a:endParaRPr lang="en-US"/>
          </a:p>
        </p:txBody>
      </p:sp>
    </p:spTree>
    <p:extLst>
      <p:ext uri="{BB962C8B-B14F-4D97-AF65-F5344CB8AC3E}">
        <p14:creationId xmlns:p14="http://schemas.microsoft.com/office/powerpoint/2010/main" val="13868505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2/9/2023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2/9/2023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2/9/2023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5" y="953590"/>
            <a:ext cx="3865134" cy="1881050"/>
          </a:xfrm>
        </p:spPr>
        <p:txBody>
          <a:bodyPr/>
          <a:lstStyle/>
          <a:p>
            <a:pPr algn="ctr"/>
            <a:r>
              <a:rPr lang="en-US" sz="2400" dirty="0" smtClean="0">
                <a:latin typeface="Elephant" panose="02020904090505020303" pitchFamily="18" charset="0"/>
              </a:rPr>
              <a:t>Hospitality and Guest      Service Management</a:t>
            </a:r>
            <a:br>
              <a:rPr lang="en-US" sz="2400" dirty="0" smtClean="0">
                <a:latin typeface="Elephant" panose="02020904090505020303" pitchFamily="18" charset="0"/>
              </a:rPr>
            </a:br>
            <a:r>
              <a:rPr lang="en-US" sz="2400" dirty="0" smtClean="0">
                <a:latin typeface="Elephant" panose="02020904090505020303" pitchFamily="18" charset="0"/>
              </a:rPr>
              <a:t>(BMIH4003)</a:t>
            </a:r>
            <a:r>
              <a:rPr lang="en-US" sz="2000" dirty="0">
                <a:latin typeface="Elephant" panose="02020904090505020303" pitchFamily="18" charset="0"/>
              </a:rPr>
              <a:t/>
            </a:r>
            <a:br>
              <a:rPr lang="en-US" sz="2000" dirty="0">
                <a:latin typeface="Elephant" panose="02020904090505020303" pitchFamily="18" charset="0"/>
              </a:rPr>
            </a:br>
            <a:endParaRPr lang="en-US" sz="2000" dirty="0">
              <a:latin typeface="Elephant" panose="02020904090505020303" pitchFamily="18" charset="0"/>
            </a:endParaRPr>
          </a:p>
        </p:txBody>
      </p:sp>
      <p:sp>
        <p:nvSpPr>
          <p:cNvPr id="3" name="Picture Placeholder 2"/>
          <p:cNvSpPr>
            <a:spLocks noGrp="1"/>
          </p:cNvSpPr>
          <p:nvPr>
            <p:ph type="pic" idx="1"/>
          </p:nvPr>
        </p:nvSpPr>
        <p:spPr/>
      </p:sp>
      <p:sp>
        <p:nvSpPr>
          <p:cNvPr id="4" name="Text Placeholder 3"/>
          <p:cNvSpPr>
            <a:spLocks noGrp="1"/>
          </p:cNvSpPr>
          <p:nvPr>
            <p:ph type="body" sz="half" idx="2"/>
          </p:nvPr>
        </p:nvSpPr>
        <p:spPr>
          <a:xfrm>
            <a:off x="1154954" y="3657599"/>
            <a:ext cx="3859212" cy="1933303"/>
          </a:xfrm>
        </p:spPr>
        <p:txBody>
          <a:bodyPr>
            <a:normAutofit/>
          </a:bodyPr>
          <a:lstStyle/>
          <a:p>
            <a:pPr algn="ctr"/>
            <a:r>
              <a:rPr lang="en-US" sz="2400" b="1" dirty="0" err="1" smtClean="0">
                <a:solidFill>
                  <a:schemeClr val="bg1"/>
                </a:solidFill>
                <a:latin typeface="Elephant" panose="02020904090505020303" pitchFamily="18" charset="0"/>
              </a:rPr>
              <a:t>Mihaela</a:t>
            </a:r>
            <a:r>
              <a:rPr lang="en-US" sz="2400" b="1" dirty="0" smtClean="0">
                <a:solidFill>
                  <a:schemeClr val="bg1"/>
                </a:solidFill>
                <a:latin typeface="Elephant" panose="02020904090505020303" pitchFamily="18" charset="0"/>
              </a:rPr>
              <a:t> </a:t>
            </a:r>
            <a:r>
              <a:rPr lang="en-US" sz="2400" b="1" dirty="0" err="1" smtClean="0">
                <a:solidFill>
                  <a:schemeClr val="bg1"/>
                </a:solidFill>
                <a:latin typeface="Elephant" panose="02020904090505020303" pitchFamily="18" charset="0"/>
              </a:rPr>
              <a:t>Georgeta</a:t>
            </a:r>
            <a:r>
              <a:rPr lang="en-US" sz="2400" b="1" dirty="0" smtClean="0">
                <a:solidFill>
                  <a:schemeClr val="bg1"/>
                </a:solidFill>
                <a:latin typeface="Elephant" panose="02020904090505020303" pitchFamily="18" charset="0"/>
              </a:rPr>
              <a:t> </a:t>
            </a:r>
            <a:r>
              <a:rPr lang="en-US" sz="2400" b="1" dirty="0" err="1" smtClean="0">
                <a:solidFill>
                  <a:schemeClr val="bg1"/>
                </a:solidFill>
                <a:latin typeface="Elephant" panose="02020904090505020303" pitchFamily="18" charset="0"/>
              </a:rPr>
              <a:t>Nistor</a:t>
            </a:r>
            <a:endParaRPr lang="en-US" sz="2400" b="1" dirty="0" smtClean="0">
              <a:solidFill>
                <a:schemeClr val="bg1"/>
              </a:solidFill>
              <a:latin typeface="Elephant" panose="02020904090505020303" pitchFamily="18" charset="0"/>
            </a:endParaRPr>
          </a:p>
          <a:p>
            <a:pPr algn="ctr"/>
            <a:r>
              <a:rPr lang="en-US" sz="2400" b="1" dirty="0" smtClean="0">
                <a:solidFill>
                  <a:schemeClr val="bg1"/>
                </a:solidFill>
                <a:latin typeface="Elephant" panose="02020904090505020303" pitchFamily="18" charset="0"/>
              </a:rPr>
              <a:t>Student ID 2210499</a:t>
            </a:r>
          </a:p>
          <a:p>
            <a:pPr algn="ctr"/>
            <a:r>
              <a:rPr lang="en-US" sz="2400" b="1" dirty="0" smtClean="0">
                <a:solidFill>
                  <a:schemeClr val="bg1"/>
                </a:solidFill>
                <a:latin typeface="Elephant" panose="02020904090505020303" pitchFamily="18" charset="0"/>
              </a:rPr>
              <a:t>Tutor: Charlotte Joyner</a:t>
            </a:r>
            <a:endParaRPr lang="ro-RO" sz="2400" b="1" dirty="0">
              <a:solidFill>
                <a:schemeClr val="bg1"/>
              </a:solidFill>
              <a:latin typeface="Elephant" panose="02020904090505020303" pitchFamily="18" charset="0"/>
            </a:endParaRPr>
          </a:p>
        </p:txBody>
      </p:sp>
      <p:pic>
        <p:nvPicPr>
          <p:cNvPr id="5" name="Picture 4"/>
          <p:cNvPicPr>
            <a:picLocks noChangeAspect="1"/>
          </p:cNvPicPr>
          <p:nvPr/>
        </p:nvPicPr>
        <p:blipFill>
          <a:blip r:embed="rId2"/>
          <a:stretch>
            <a:fillRect/>
          </a:stretch>
        </p:blipFill>
        <p:spPr>
          <a:xfrm>
            <a:off x="6008914" y="1143000"/>
            <a:ext cx="5802498" cy="4572000"/>
          </a:xfrm>
          <a:prstGeom prst="rect">
            <a:avLst/>
          </a:prstGeom>
        </p:spPr>
      </p:pic>
    </p:spTree>
    <p:extLst>
      <p:ext uri="{BB962C8B-B14F-4D97-AF65-F5344CB8AC3E}">
        <p14:creationId xmlns:p14="http://schemas.microsoft.com/office/powerpoint/2010/main" val="1453905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smtClean="0"/>
              <a:t/>
            </a:r>
            <a:br>
              <a:rPr lang="en-GB" sz="4000" b="1" dirty="0" smtClean="0"/>
            </a:br>
            <a:r>
              <a:rPr lang="en-GB" sz="4000" b="1" dirty="0" smtClean="0">
                <a:latin typeface="Times New Roman" panose="02020603050405020304" pitchFamily="18" charset="0"/>
                <a:cs typeface="Times New Roman" panose="02020603050405020304" pitchFamily="18" charset="0"/>
              </a:rPr>
              <a:t>Table </a:t>
            </a:r>
            <a:r>
              <a:rPr lang="en-GB" sz="4000" b="1" dirty="0">
                <a:latin typeface="Times New Roman" panose="02020603050405020304" pitchFamily="18" charset="0"/>
                <a:cs typeface="Times New Roman" panose="02020603050405020304" pitchFamily="18" charset="0"/>
              </a:rPr>
              <a:t>of Contents</a:t>
            </a:r>
            <a:r>
              <a:rPr lang="en-US" b="1" dirty="0"/>
              <a:t/>
            </a:r>
            <a:br>
              <a:rPr lang="en-US" b="1" dirty="0"/>
            </a:br>
            <a:endParaRPr lang="en-US" dirty="0"/>
          </a:p>
        </p:txBody>
      </p:sp>
      <p:sp>
        <p:nvSpPr>
          <p:cNvPr id="3" name="Content Placeholder 2"/>
          <p:cNvSpPr>
            <a:spLocks noGrp="1"/>
          </p:cNvSpPr>
          <p:nvPr>
            <p:ph idx="1"/>
          </p:nvPr>
        </p:nvSpPr>
        <p:spPr>
          <a:xfrm>
            <a:off x="1154954" y="2412431"/>
            <a:ext cx="8825659" cy="3469754"/>
          </a:xfrm>
        </p:spPr>
        <p:txBody>
          <a:bodyPr>
            <a:noAutofit/>
          </a:bodyPr>
          <a:lstStyle/>
          <a:p>
            <a:r>
              <a:rPr lang="en-GB" sz="2000" dirty="0">
                <a:latin typeface="Times New Roman" panose="02020603050405020304" pitchFamily="18" charset="0"/>
                <a:cs typeface="Times New Roman" panose="02020603050405020304" pitchFamily="18" charset="0"/>
              </a:rPr>
              <a:t>INTRODUCTION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Overview of the hotel brand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Main customer's of  Ritz-Carlton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Nature, scope and role of guest services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Facilities provided by  Ritz-Carlton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Function of guest services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Importance of hospitality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Evaluate how hotels meet expectations of guest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CONCLUSION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REFERENCES	</a:t>
            </a:r>
            <a:endParaRPr lang="en-US" sz="2000" dirty="0">
              <a:latin typeface="Times New Roman" panose="02020603050405020304" pitchFamily="18" charset="0"/>
              <a:cs typeface="Times New Roman" panose="02020603050405020304" pitchFamily="18" charset="0"/>
            </a:endParaRPr>
          </a:p>
          <a:p>
            <a:endParaRPr lang="en-US" sz="2000" dirty="0"/>
          </a:p>
          <a:p>
            <a:endParaRPr lang="en-US" sz="2000" dirty="0"/>
          </a:p>
        </p:txBody>
      </p:sp>
    </p:spTree>
    <p:extLst>
      <p:ext uri="{BB962C8B-B14F-4D97-AF65-F5344CB8AC3E}">
        <p14:creationId xmlns:p14="http://schemas.microsoft.com/office/powerpoint/2010/main" val="1674158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b="1" dirty="0" smtClean="0"/>
              <a:t/>
            </a:r>
            <a:br>
              <a:rPr lang="en-GB" b="1" dirty="0" smtClean="0"/>
            </a:br>
            <a:r>
              <a:rPr lang="en-GB" sz="4000" b="1" dirty="0" smtClean="0">
                <a:latin typeface="Times New Roman" panose="02020603050405020304" pitchFamily="18" charset="0"/>
                <a:cs typeface="Times New Roman" panose="02020603050405020304" pitchFamily="18" charset="0"/>
              </a:rPr>
              <a:t>INTRODUCTION</a:t>
            </a:r>
            <a:r>
              <a:rPr lang="en-US" b="1" dirty="0"/>
              <a:t/>
            </a:r>
            <a:br>
              <a:rPr lang="en-US" b="1" dirty="0"/>
            </a:br>
            <a:endParaRPr lang="en-US" dirty="0"/>
          </a:p>
        </p:txBody>
      </p:sp>
      <p:sp>
        <p:nvSpPr>
          <p:cNvPr id="3" name="Content Placeholder 2"/>
          <p:cNvSpPr>
            <a:spLocks noGrp="1"/>
          </p:cNvSpPr>
          <p:nvPr>
            <p:ph idx="1"/>
          </p:nvPr>
        </p:nvSpPr>
        <p:spPr>
          <a:xfrm>
            <a:off x="226906" y="2412431"/>
            <a:ext cx="8825659" cy="3416300"/>
          </a:xfrm>
        </p:spPr>
        <p:txBody>
          <a:bodyPr>
            <a:normAutofit/>
          </a:bodyPr>
          <a:lstStyle/>
          <a:p>
            <a:pPr marL="0" indent="0" algn="just">
              <a:lnSpc>
                <a:spcPct val="150000"/>
              </a:lnSpc>
              <a:buNone/>
            </a:pPr>
            <a:r>
              <a:rPr lang="en-GB" sz="2000" dirty="0">
                <a:latin typeface="Times New Roman" panose="02020603050405020304" pitchFamily="18" charset="0"/>
                <a:cs typeface="Times New Roman" panose="02020603050405020304" pitchFamily="18" charset="0"/>
              </a:rPr>
              <a:t>Hospitality is considering as the one of the leading industry in the present time which directly contributes in the growth and development of economy. Hospitality includes the different type of services like restaurants, hotels, events, tourism related activities, entertainment, casinos and etc. These services the provided to fulfil the needs and requirement of the people. Apart from this, guest services mean the amenities or services provided by the hotel to its guests. The different types of guest services provided in the hotels are: room service, laundry and etc. </a:t>
            </a:r>
            <a:endParaRPr lang="en-US" sz="20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9187543" y="2757715"/>
            <a:ext cx="2819173" cy="3280228"/>
          </a:xfrm>
          <a:prstGeom prst="rect">
            <a:avLst/>
          </a:prstGeom>
        </p:spPr>
      </p:pic>
    </p:spTree>
    <p:extLst>
      <p:ext uri="{BB962C8B-B14F-4D97-AF65-F5344CB8AC3E}">
        <p14:creationId xmlns:p14="http://schemas.microsoft.com/office/powerpoint/2010/main" val="600224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sz="4000" b="1" dirty="0" smtClean="0">
                <a:latin typeface="Times New Roman" panose="02020603050405020304" pitchFamily="18" charset="0"/>
                <a:cs typeface="Times New Roman" panose="02020603050405020304" pitchFamily="18" charset="0"/>
              </a:rPr>
              <a:t/>
            </a:r>
            <a:br>
              <a:rPr lang="en-GB" sz="4000" b="1" dirty="0" smtClean="0">
                <a:latin typeface="Times New Roman" panose="02020603050405020304" pitchFamily="18" charset="0"/>
                <a:cs typeface="Times New Roman" panose="02020603050405020304" pitchFamily="18" charset="0"/>
              </a:rPr>
            </a:br>
            <a:r>
              <a:rPr lang="en-GB" sz="4000" b="1" dirty="0" smtClean="0">
                <a:latin typeface="Times New Roman" panose="02020603050405020304" pitchFamily="18" charset="0"/>
                <a:cs typeface="Times New Roman" panose="02020603050405020304" pitchFamily="18" charset="0"/>
              </a:rPr>
              <a:t>Overview </a:t>
            </a:r>
            <a:r>
              <a:rPr lang="en-GB" sz="4000" b="1" dirty="0">
                <a:latin typeface="Times New Roman" panose="02020603050405020304" pitchFamily="18" charset="0"/>
                <a:cs typeface="Times New Roman" panose="02020603050405020304" pitchFamily="18" charset="0"/>
              </a:rPr>
              <a:t>of the hotel brand</a:t>
            </a:r>
            <a:r>
              <a:rPr lang="en-US" b="1" dirty="0"/>
              <a:t/>
            </a:r>
            <a:br>
              <a:rPr lang="en-US" b="1" dirty="0"/>
            </a:br>
            <a:endParaRPr lang="en-US" dirty="0"/>
          </a:p>
        </p:txBody>
      </p:sp>
      <p:sp>
        <p:nvSpPr>
          <p:cNvPr id="3" name="Content Placeholder 2"/>
          <p:cNvSpPr>
            <a:spLocks noGrp="1"/>
          </p:cNvSpPr>
          <p:nvPr>
            <p:ph idx="1"/>
          </p:nvPr>
        </p:nvSpPr>
        <p:spPr>
          <a:xfrm>
            <a:off x="240554" y="2472872"/>
            <a:ext cx="8825659" cy="3416300"/>
          </a:xfrm>
        </p:spPr>
        <p:txBody>
          <a:bodyPr/>
          <a:lstStyle/>
          <a:p>
            <a:pPr marL="0" indent="0" algn="just">
              <a:lnSpc>
                <a:spcPct val="150000"/>
              </a:lnSpc>
              <a:buNone/>
            </a:pPr>
            <a:r>
              <a:rPr lang="en-GB" dirty="0"/>
              <a:t> </a:t>
            </a:r>
            <a:r>
              <a:rPr lang="en-GB" sz="2000" dirty="0">
                <a:latin typeface="Times New Roman" panose="02020603050405020304" pitchFamily="18" charset="0"/>
                <a:cs typeface="Times New Roman" panose="02020603050405020304" pitchFamily="18" charset="0"/>
              </a:rPr>
              <a:t>Ritz-Carlton is the multinational American company which deals in luxury chain of hotel. The company is included in hospitality industry which have around the 108 hotel in different parts of the world. This company was founded by William B. Johnson in the 1983. The headquarters of the company was situated in Maryland, U.S.  Ritz-Carlton is the subsidiary company of Marriott International. </a:t>
            </a:r>
            <a:endParaRPr lang="en-US" sz="2000" dirty="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2"/>
          <a:stretch>
            <a:fillRect/>
          </a:stretch>
        </p:blipFill>
        <p:spPr>
          <a:xfrm>
            <a:off x="8490857" y="4325258"/>
            <a:ext cx="3512457" cy="2356154"/>
          </a:xfrm>
          <a:prstGeom prst="rect">
            <a:avLst/>
          </a:prstGeom>
        </p:spPr>
      </p:pic>
    </p:spTree>
    <p:extLst>
      <p:ext uri="{BB962C8B-B14F-4D97-AF65-F5344CB8AC3E}">
        <p14:creationId xmlns:p14="http://schemas.microsoft.com/office/powerpoint/2010/main" val="2089925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b="1" dirty="0" smtClean="0"/>
              <a:t/>
            </a:r>
            <a:br>
              <a:rPr lang="en-GB" b="1" dirty="0" smtClean="0"/>
            </a:br>
            <a:r>
              <a:rPr lang="en-GB" sz="4000" b="1" dirty="0" smtClean="0">
                <a:latin typeface="Times New Roman" panose="02020603050405020304" pitchFamily="18" charset="0"/>
                <a:cs typeface="Times New Roman" panose="02020603050405020304" pitchFamily="18" charset="0"/>
              </a:rPr>
              <a:t>Main </a:t>
            </a:r>
            <a:r>
              <a:rPr lang="en-GB" sz="4000" b="1" dirty="0">
                <a:latin typeface="Times New Roman" panose="02020603050405020304" pitchFamily="18" charset="0"/>
                <a:cs typeface="Times New Roman" panose="02020603050405020304" pitchFamily="18" charset="0"/>
              </a:rPr>
              <a:t>customers of Ritz-Carlton</a:t>
            </a:r>
            <a:r>
              <a:rPr lang="en-US" b="1" dirty="0"/>
              <a:t/>
            </a:r>
            <a:br>
              <a:rPr lang="en-US" b="1" dirty="0"/>
            </a:br>
            <a:endParaRPr lang="en-US" dirty="0"/>
          </a:p>
        </p:txBody>
      </p:sp>
      <p:sp>
        <p:nvSpPr>
          <p:cNvPr id="3" name="Content Placeholder 2"/>
          <p:cNvSpPr>
            <a:spLocks noGrp="1"/>
          </p:cNvSpPr>
          <p:nvPr>
            <p:ph idx="1"/>
          </p:nvPr>
        </p:nvSpPr>
        <p:spPr>
          <a:xfrm>
            <a:off x="255069" y="2458357"/>
            <a:ext cx="8825659" cy="3416300"/>
          </a:xfrm>
        </p:spPr>
        <p:txBody>
          <a:bodyPr/>
          <a:lstStyle/>
          <a:p>
            <a:pPr marL="0" indent="0" algn="just">
              <a:lnSpc>
                <a:spcPct val="150000"/>
              </a:lnSpc>
              <a:buNone/>
            </a:pPr>
            <a:r>
              <a:rPr lang="en-GB" dirty="0"/>
              <a:t> </a:t>
            </a:r>
            <a:r>
              <a:rPr lang="en-GB" sz="2000" dirty="0">
                <a:latin typeface="Times New Roman" panose="02020603050405020304" pitchFamily="18" charset="0"/>
                <a:cs typeface="Times New Roman" panose="02020603050405020304" pitchFamily="18" charset="0"/>
              </a:rPr>
              <a:t>Ritz-Carlton is one of the luxuries hotel brand that provide excellent services to its customers. Ritz-Carlton provide the best personal services and facilities to its customer's. The main motive of organisation is to make the best customer's experience (</a:t>
            </a:r>
            <a:r>
              <a:rPr lang="en-GB" sz="2000" dirty="0" err="1">
                <a:latin typeface="Times New Roman" panose="02020603050405020304" pitchFamily="18" charset="0"/>
                <a:cs typeface="Times New Roman" panose="02020603050405020304" pitchFamily="18" charset="0"/>
              </a:rPr>
              <a:t>Baek</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Choe</a:t>
            </a:r>
            <a:r>
              <a:rPr lang="en-GB" sz="2000" dirty="0">
                <a:latin typeface="Times New Roman" panose="02020603050405020304" pitchFamily="18" charset="0"/>
                <a:cs typeface="Times New Roman" panose="02020603050405020304" pitchFamily="18" charset="0"/>
              </a:rPr>
              <a:t> and Ok, 2020) . The main customer's focus of the Ritz-Carlton is: business executives, travellers, upper and middle class of the society, families and etc. </a:t>
            </a:r>
            <a:endParaRPr lang="en-US" sz="2000" dirty="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2"/>
          <a:stretch>
            <a:fillRect/>
          </a:stretch>
        </p:blipFill>
        <p:spPr>
          <a:xfrm>
            <a:off x="9196842" y="3193143"/>
            <a:ext cx="2820986" cy="3293835"/>
          </a:xfrm>
          <a:prstGeom prst="rect">
            <a:avLst/>
          </a:prstGeom>
        </p:spPr>
      </p:pic>
    </p:spTree>
    <p:extLst>
      <p:ext uri="{BB962C8B-B14F-4D97-AF65-F5344CB8AC3E}">
        <p14:creationId xmlns:p14="http://schemas.microsoft.com/office/powerpoint/2010/main" val="1104584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696686"/>
            <a:ext cx="8761413" cy="1146628"/>
          </a:xfrm>
        </p:spPr>
        <p:txBody>
          <a:bodyPr/>
          <a:lstStyle/>
          <a:p>
            <a:pPr lvl="0" algn="ctr"/>
            <a:r>
              <a:rPr lang="en-GB" sz="4400" b="1" dirty="0" smtClean="0">
                <a:latin typeface="Times New Roman" panose="02020603050405020304" pitchFamily="18" charset="0"/>
                <a:cs typeface="Times New Roman" panose="02020603050405020304" pitchFamily="18" charset="0"/>
              </a:rPr>
              <a:t/>
            </a:r>
            <a:br>
              <a:rPr lang="en-GB" sz="4400" b="1" dirty="0" smtClean="0">
                <a:latin typeface="Times New Roman" panose="02020603050405020304" pitchFamily="18" charset="0"/>
                <a:cs typeface="Times New Roman" panose="02020603050405020304" pitchFamily="18" charset="0"/>
              </a:rPr>
            </a:br>
            <a:r>
              <a:rPr lang="en-GB" sz="4400" b="1" dirty="0" smtClean="0">
                <a:latin typeface="Times New Roman" panose="02020603050405020304" pitchFamily="18" charset="0"/>
                <a:cs typeface="Times New Roman" panose="02020603050405020304" pitchFamily="18" charset="0"/>
              </a:rPr>
              <a:t>Nature</a:t>
            </a:r>
            <a:r>
              <a:rPr lang="en-GB" sz="4400" b="1" dirty="0">
                <a:latin typeface="Times New Roman" panose="02020603050405020304" pitchFamily="18" charset="0"/>
                <a:cs typeface="Times New Roman" panose="02020603050405020304" pitchFamily="18" charset="0"/>
              </a:rPr>
              <a:t>, scope and role of guest services</a:t>
            </a:r>
            <a:r>
              <a:rPr lang="en-US" sz="4400" b="1" dirty="0">
                <a:latin typeface="Times New Roman" panose="02020603050405020304" pitchFamily="18" charset="0"/>
                <a:cs typeface="Times New Roman" panose="02020603050405020304" pitchFamily="18" charset="0"/>
              </a:rPr>
              <a:t/>
            </a:r>
            <a:br>
              <a:rPr lang="en-US" sz="4400" b="1" dirty="0">
                <a:latin typeface="Times New Roman" panose="02020603050405020304" pitchFamily="18" charset="0"/>
                <a:cs typeface="Times New Roman" panose="02020603050405020304" pitchFamily="18" charset="0"/>
              </a:rPr>
            </a:br>
            <a:endParaRPr lang="en-US" sz="4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67983" y="2443843"/>
            <a:ext cx="8825659" cy="4254500"/>
          </a:xfrm>
        </p:spPr>
        <p:txBody>
          <a:bodyPr>
            <a:normAutofit/>
          </a:bodyPr>
          <a:lstStyle/>
          <a:p>
            <a:pPr algn="just">
              <a:lnSpc>
                <a:spcPct val="150000"/>
              </a:lnSpc>
            </a:pPr>
            <a:r>
              <a:rPr lang="en-GB" sz="2000" dirty="0">
                <a:latin typeface="Times New Roman" panose="02020603050405020304" pitchFamily="18" charset="0"/>
                <a:cs typeface="Times New Roman" panose="02020603050405020304" pitchFamily="18" charset="0"/>
              </a:rPr>
              <a:t>The main objectives of guest services are to assist the guests in most effective manner when their visit the hotel. These services are provided to guest from the process of check-in to check-out. </a:t>
            </a:r>
            <a:endParaRPr lang="en-GB" sz="2000" dirty="0" smtClean="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The </a:t>
            </a:r>
            <a:r>
              <a:rPr lang="en-GB" sz="2000" b="1" dirty="0">
                <a:latin typeface="Times New Roman" panose="02020603050405020304" pitchFamily="18" charset="0"/>
                <a:cs typeface="Times New Roman" panose="02020603050405020304" pitchFamily="18" charset="0"/>
              </a:rPr>
              <a:t>nature</a:t>
            </a:r>
            <a:r>
              <a:rPr lang="en-GB" sz="2000" dirty="0">
                <a:latin typeface="Times New Roman" panose="02020603050405020304" pitchFamily="18" charset="0"/>
                <a:cs typeface="Times New Roman" panose="02020603050405020304" pitchFamily="18" charset="0"/>
              </a:rPr>
              <a:t> of the guest services is intangible because services which are provided by the hotels to its guest don't have any physical existence </a:t>
            </a:r>
            <a:endParaRPr lang="en-GB" sz="2000" dirty="0" smtClean="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The</a:t>
            </a:r>
            <a:r>
              <a:rPr lang="en-GB" sz="2000" b="1" dirty="0">
                <a:latin typeface="Times New Roman" panose="02020603050405020304" pitchFamily="18" charset="0"/>
                <a:cs typeface="Times New Roman" panose="02020603050405020304" pitchFamily="18" charset="0"/>
              </a:rPr>
              <a:t> scope</a:t>
            </a:r>
            <a:r>
              <a:rPr lang="en-GB" sz="2000" dirty="0">
                <a:latin typeface="Times New Roman" panose="02020603050405020304" pitchFamily="18" charset="0"/>
                <a:cs typeface="Times New Roman" panose="02020603050405020304" pitchFamily="18" charset="0"/>
              </a:rPr>
              <a:t> of the guest experience is vast because this factor is play very important role in improving the goodwill of the hotel in the market. </a:t>
            </a:r>
            <a:endParaRPr lang="en-GB" sz="2000" dirty="0" smtClean="0">
              <a:latin typeface="Times New Roman" panose="02020603050405020304" pitchFamily="18" charset="0"/>
              <a:cs typeface="Times New Roman" panose="02020603050405020304" pitchFamily="18" charset="0"/>
            </a:endParaRPr>
          </a:p>
          <a:p>
            <a:pPr algn="just">
              <a:lnSpc>
                <a:spcPct val="150000"/>
              </a:lnSpc>
            </a:pPr>
            <a:r>
              <a:rPr lang="en-GB" sz="2000" b="1" dirty="0">
                <a:latin typeface="Times New Roman" panose="02020603050405020304" pitchFamily="18" charset="0"/>
                <a:cs typeface="Times New Roman" panose="02020603050405020304" pitchFamily="18" charset="0"/>
              </a:rPr>
              <a:t>Role</a:t>
            </a:r>
            <a:r>
              <a:rPr lang="en-GB" sz="2000" dirty="0">
                <a:latin typeface="Times New Roman" panose="02020603050405020304" pitchFamily="18" charset="0"/>
                <a:cs typeface="Times New Roman" panose="02020603050405020304" pitchFamily="18" charset="0"/>
              </a:rPr>
              <a:t> of guest service is to provide the positive experience to the customer's. </a:t>
            </a:r>
            <a:endParaRPr lang="en-US" sz="2000" dirty="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3"/>
          <a:stretch>
            <a:fillRect/>
          </a:stretch>
        </p:blipFill>
        <p:spPr>
          <a:xfrm>
            <a:off x="9320666" y="3149600"/>
            <a:ext cx="2537505" cy="3396343"/>
          </a:xfrm>
          <a:prstGeom prst="rect">
            <a:avLst/>
          </a:prstGeom>
        </p:spPr>
      </p:pic>
    </p:spTree>
    <p:extLst>
      <p:ext uri="{BB962C8B-B14F-4D97-AF65-F5344CB8AC3E}">
        <p14:creationId xmlns:p14="http://schemas.microsoft.com/office/powerpoint/2010/main" val="502217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b="1" dirty="0" smtClean="0"/>
              <a:t/>
            </a:r>
            <a:br>
              <a:rPr lang="en-GB" b="1" dirty="0" smtClean="0"/>
            </a:br>
            <a:r>
              <a:rPr lang="en-GB" sz="4000" b="1" dirty="0" smtClean="0">
                <a:latin typeface="Times New Roman" panose="02020603050405020304" pitchFamily="18" charset="0"/>
                <a:cs typeface="Times New Roman" panose="02020603050405020304" pitchFamily="18" charset="0"/>
              </a:rPr>
              <a:t>Facilities </a:t>
            </a:r>
            <a:r>
              <a:rPr lang="en-GB" sz="4000" b="1" dirty="0">
                <a:latin typeface="Times New Roman" panose="02020603050405020304" pitchFamily="18" charset="0"/>
                <a:cs typeface="Times New Roman" panose="02020603050405020304" pitchFamily="18" charset="0"/>
              </a:rPr>
              <a:t>provided by Ritz-Carlton</a:t>
            </a:r>
            <a:r>
              <a:rPr lang="en-US" b="1" dirty="0"/>
              <a:t/>
            </a:r>
            <a:br>
              <a:rPr lang="en-US" b="1" dirty="0"/>
            </a:br>
            <a:endParaRPr lang="en-US" dirty="0"/>
          </a:p>
        </p:txBody>
      </p:sp>
      <p:sp>
        <p:nvSpPr>
          <p:cNvPr id="3" name="Content Placeholder 2"/>
          <p:cNvSpPr>
            <a:spLocks noGrp="1"/>
          </p:cNvSpPr>
          <p:nvPr>
            <p:ph idx="1"/>
          </p:nvPr>
        </p:nvSpPr>
        <p:spPr>
          <a:xfrm>
            <a:off x="313125" y="2545443"/>
            <a:ext cx="8825659" cy="3416300"/>
          </a:xfrm>
        </p:spPr>
        <p:txBody>
          <a:bodyPr/>
          <a:lstStyle/>
          <a:p>
            <a:pPr marL="0" indent="0" algn="just">
              <a:lnSpc>
                <a:spcPct val="150000"/>
              </a:lnSpc>
              <a:buNone/>
            </a:pPr>
            <a:r>
              <a:rPr lang="en-GB" sz="2000" dirty="0">
                <a:latin typeface="Times New Roman" panose="02020603050405020304" pitchFamily="18" charset="0"/>
                <a:cs typeface="Times New Roman" panose="02020603050405020304" pitchFamily="18" charset="0"/>
              </a:rPr>
              <a:t>Ritz-Carlton is one of the biggest and famous brand of hotels which provide many facilities to its guests to make their experience memorable. Ritz-Carlton is known for its care and comfort provide to the guests. Different facilities provided by Ritz-Carlton are: swimming pool, club lounge, Ritz-Carlton suite, meeting room, deluxe premier room, hair beauty salon and etc. </a:t>
            </a:r>
            <a:endParaRPr lang="en-US" sz="2000" dirty="0">
              <a:latin typeface="Times New Roman" panose="02020603050405020304" pitchFamily="18" charset="0"/>
              <a:cs typeface="Times New Roman" panose="02020603050405020304" pitchFamily="18" charset="0"/>
            </a:endParaRPr>
          </a:p>
          <a:p>
            <a:pPr marL="0" indent="0">
              <a:buNone/>
            </a:pPr>
            <a:endParaRPr lang="en-US" dirty="0"/>
          </a:p>
        </p:txBody>
      </p:sp>
      <p:pic>
        <p:nvPicPr>
          <p:cNvPr id="4" name="Picture 3"/>
          <p:cNvPicPr>
            <a:picLocks noChangeAspect="1"/>
          </p:cNvPicPr>
          <p:nvPr/>
        </p:nvPicPr>
        <p:blipFill>
          <a:blip r:embed="rId2"/>
          <a:stretch>
            <a:fillRect/>
          </a:stretch>
        </p:blipFill>
        <p:spPr>
          <a:xfrm>
            <a:off x="8128000" y="4470400"/>
            <a:ext cx="3686401" cy="2074182"/>
          </a:xfrm>
          <a:prstGeom prst="rect">
            <a:avLst/>
          </a:prstGeom>
        </p:spPr>
      </p:pic>
    </p:spTree>
    <p:extLst>
      <p:ext uri="{BB962C8B-B14F-4D97-AF65-F5344CB8AC3E}">
        <p14:creationId xmlns:p14="http://schemas.microsoft.com/office/powerpoint/2010/main" val="2555085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b="1" dirty="0" smtClean="0"/>
              <a:t/>
            </a:r>
            <a:br>
              <a:rPr lang="en-GB" b="1" dirty="0" smtClean="0"/>
            </a:br>
            <a:r>
              <a:rPr lang="en-GB" sz="4000" b="1" dirty="0" smtClean="0">
                <a:latin typeface="Times New Roman" panose="02020603050405020304" pitchFamily="18" charset="0"/>
                <a:cs typeface="Times New Roman" panose="02020603050405020304" pitchFamily="18" charset="0"/>
              </a:rPr>
              <a:t>Function </a:t>
            </a:r>
            <a:r>
              <a:rPr lang="en-GB" sz="4000" b="1" dirty="0">
                <a:latin typeface="Times New Roman" panose="02020603050405020304" pitchFamily="18" charset="0"/>
                <a:cs typeface="Times New Roman" panose="02020603050405020304" pitchFamily="18" charset="0"/>
              </a:rPr>
              <a:t>of guest services</a:t>
            </a:r>
            <a:r>
              <a:rPr lang="en-US" b="1" dirty="0"/>
              <a:t/>
            </a:r>
            <a:br>
              <a:rPr lang="en-US" b="1" dirty="0"/>
            </a:br>
            <a:endParaRPr lang="en-US" dirty="0"/>
          </a:p>
        </p:txBody>
      </p:sp>
      <p:sp>
        <p:nvSpPr>
          <p:cNvPr id="3" name="Content Placeholder 2"/>
          <p:cNvSpPr>
            <a:spLocks noGrp="1"/>
          </p:cNvSpPr>
          <p:nvPr>
            <p:ph idx="1"/>
          </p:nvPr>
        </p:nvSpPr>
        <p:spPr>
          <a:xfrm>
            <a:off x="167982" y="2429329"/>
            <a:ext cx="8825659" cy="3416300"/>
          </a:xfrm>
        </p:spPr>
        <p:txBody>
          <a:bodyPr>
            <a:normAutofit/>
          </a:bodyPr>
          <a:lstStyle/>
          <a:p>
            <a:pPr algn="just">
              <a:lnSpc>
                <a:spcPct val="150000"/>
              </a:lnSpc>
            </a:pPr>
            <a:r>
              <a:rPr lang="en-GB" sz="2000" dirty="0">
                <a:latin typeface="Times New Roman" panose="02020603050405020304" pitchFamily="18" charset="0"/>
                <a:cs typeface="Times New Roman" panose="02020603050405020304" pitchFamily="18" charset="0"/>
              </a:rPr>
              <a:t>Every hotel company try to provide the best services to its guests because the sales of the company is depending on the effectiveness of the services</a:t>
            </a:r>
            <a:r>
              <a:rPr lang="en-GB" sz="2000" dirty="0" smtClean="0">
                <a:latin typeface="Times New Roman" panose="02020603050405020304" pitchFamily="18" charset="0"/>
                <a:cs typeface="Times New Roman" panose="02020603050405020304" pitchFamily="18" charset="0"/>
              </a:rPr>
              <a:t>.</a:t>
            </a:r>
          </a:p>
          <a:p>
            <a:pPr algn="just">
              <a:lnSpc>
                <a:spcPct val="150000"/>
              </a:lnSpc>
            </a:pPr>
            <a:r>
              <a:rPr lang="en-GB" sz="2000" dirty="0">
                <a:latin typeface="Times New Roman" panose="02020603050405020304" pitchFamily="18" charset="0"/>
                <a:cs typeface="Times New Roman" panose="02020603050405020304" pitchFamily="18" charset="0"/>
              </a:rPr>
              <a:t>The different functions of the guest services are: warm welcome at the time of check-in, provide clean and comfortable rooms, ask the guests for any requirement like laundry, smooth and fast check out process and </a:t>
            </a:r>
            <a:r>
              <a:rPr lang="en-GB" sz="2000" dirty="0" err="1">
                <a:latin typeface="Times New Roman" panose="02020603050405020304" pitchFamily="18" charset="0"/>
                <a:cs typeface="Times New Roman" panose="02020603050405020304" pitchFamily="18" charset="0"/>
              </a:rPr>
              <a:t>etc</a:t>
            </a: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014655" y="4613122"/>
            <a:ext cx="3803423" cy="1981204"/>
          </a:xfrm>
          <a:prstGeom prst="rect">
            <a:avLst/>
          </a:prstGeom>
        </p:spPr>
      </p:pic>
    </p:spTree>
    <p:extLst>
      <p:ext uri="{BB962C8B-B14F-4D97-AF65-F5344CB8AC3E}">
        <p14:creationId xmlns:p14="http://schemas.microsoft.com/office/powerpoint/2010/main" val="3463849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b="1" dirty="0" smtClean="0"/>
              <a:t/>
            </a:r>
            <a:br>
              <a:rPr lang="en-GB" b="1" dirty="0" smtClean="0"/>
            </a:br>
            <a:r>
              <a:rPr lang="en-GB" sz="4000" b="1" dirty="0" smtClean="0">
                <a:latin typeface="Times New Roman" panose="02020603050405020304" pitchFamily="18" charset="0"/>
                <a:cs typeface="Times New Roman" panose="02020603050405020304" pitchFamily="18" charset="0"/>
              </a:rPr>
              <a:t>Importance </a:t>
            </a:r>
            <a:r>
              <a:rPr lang="en-GB" sz="4000" b="1" dirty="0">
                <a:latin typeface="Times New Roman" panose="02020603050405020304" pitchFamily="18" charset="0"/>
                <a:cs typeface="Times New Roman" panose="02020603050405020304" pitchFamily="18" charset="0"/>
              </a:rPr>
              <a:t>of hospitality</a:t>
            </a:r>
            <a:r>
              <a:rPr lang="en-US" b="1" dirty="0"/>
              <a:t/>
            </a:r>
            <a:br>
              <a:rPr lang="en-US" b="1" dirty="0"/>
            </a:br>
            <a:endParaRPr lang="en-US" dirty="0"/>
          </a:p>
        </p:txBody>
      </p:sp>
      <p:sp>
        <p:nvSpPr>
          <p:cNvPr id="3" name="Content Placeholder 2"/>
          <p:cNvSpPr>
            <a:spLocks noGrp="1"/>
          </p:cNvSpPr>
          <p:nvPr>
            <p:ph idx="1"/>
          </p:nvPr>
        </p:nvSpPr>
        <p:spPr>
          <a:xfrm>
            <a:off x="219850" y="2211613"/>
            <a:ext cx="8825659" cy="4515758"/>
          </a:xfrm>
        </p:spPr>
        <p:txBody>
          <a:bodyPr>
            <a:noAutofit/>
          </a:bodyPr>
          <a:lstStyle/>
          <a:p>
            <a:pPr algn="just">
              <a:lnSpc>
                <a:spcPct val="150000"/>
              </a:lnSpc>
            </a:pPr>
            <a:r>
              <a:rPr lang="en-GB" sz="2000" dirty="0">
                <a:latin typeface="Times New Roman" panose="02020603050405020304" pitchFamily="18" charset="0"/>
                <a:cs typeface="Times New Roman" panose="02020603050405020304" pitchFamily="18" charset="0"/>
              </a:rPr>
              <a:t>Hospitality is the services provide to make customer's feel comfortable. Importance of hospitality is described below:</a:t>
            </a:r>
            <a:endParaRPr lang="en-US" sz="2000" dirty="0">
              <a:latin typeface="Times New Roman" panose="02020603050405020304" pitchFamily="18" charset="0"/>
              <a:cs typeface="Times New Roman" panose="02020603050405020304" pitchFamily="18" charset="0"/>
            </a:endParaRPr>
          </a:p>
          <a:p>
            <a:pPr algn="just">
              <a:lnSpc>
                <a:spcPct val="150000"/>
              </a:lnSpc>
            </a:pPr>
            <a:r>
              <a:rPr lang="en-GB" sz="2000" b="1" i="1" dirty="0">
                <a:latin typeface="Times New Roman" panose="02020603050405020304" pitchFamily="18" charset="0"/>
                <a:cs typeface="Times New Roman" panose="02020603050405020304" pitchFamily="18" charset="0"/>
              </a:rPr>
              <a:t>Helps in growth of the business</a:t>
            </a:r>
            <a:r>
              <a:rPr lang="en-GB" sz="2000" dirty="0">
                <a:latin typeface="Times New Roman" panose="02020603050405020304" pitchFamily="18" charset="0"/>
                <a:cs typeface="Times New Roman" panose="02020603050405020304" pitchFamily="18" charset="0"/>
              </a:rPr>
              <a:t>: By providing the excellent hospitality organisation and ensure the growth of the business because hospitality increases the satisfaction level of </a:t>
            </a:r>
            <a:r>
              <a:rPr lang="en-GB" sz="2000" dirty="0" smtClean="0">
                <a:latin typeface="Times New Roman" panose="02020603050405020304" pitchFamily="18" charset="0"/>
                <a:cs typeface="Times New Roman" panose="02020603050405020304" pitchFamily="18" charset="0"/>
              </a:rPr>
              <a:t>customer‘s.</a:t>
            </a:r>
          </a:p>
          <a:p>
            <a:pPr lvl="0" algn="just">
              <a:lnSpc>
                <a:spcPct val="150000"/>
              </a:lnSpc>
            </a:pPr>
            <a:r>
              <a:rPr lang="en-GB" sz="2000" b="1" i="1" dirty="0">
                <a:latin typeface="Times New Roman" panose="02020603050405020304" pitchFamily="18" charset="0"/>
                <a:cs typeface="Times New Roman" panose="02020603050405020304" pitchFamily="18" charset="0"/>
              </a:rPr>
              <a:t>Build better relations with customer's</a:t>
            </a:r>
            <a:r>
              <a:rPr lang="en-GB" sz="2000" dirty="0">
                <a:latin typeface="Times New Roman" panose="02020603050405020304" pitchFamily="18" charset="0"/>
                <a:cs typeface="Times New Roman" panose="02020603050405020304" pitchFamily="18" charset="0"/>
              </a:rPr>
              <a:t>: It means that, with the hospitality hotels can made the strong relationship with the </a:t>
            </a:r>
            <a:r>
              <a:rPr lang="en-GB" sz="2000" dirty="0" smtClean="0">
                <a:latin typeface="Times New Roman" panose="02020603050405020304" pitchFamily="18" charset="0"/>
                <a:cs typeface="Times New Roman" panose="02020603050405020304" pitchFamily="18" charset="0"/>
              </a:rPr>
              <a:t>customer's</a:t>
            </a:r>
          </a:p>
          <a:p>
            <a:pPr lvl="0" algn="just">
              <a:lnSpc>
                <a:spcPct val="150000"/>
              </a:lnSpc>
            </a:pPr>
            <a:r>
              <a:rPr lang="en-GB" sz="2000" b="1" i="1" dirty="0" smtClean="0">
                <a:latin typeface="Times New Roman" panose="02020603050405020304" pitchFamily="18" charset="0"/>
                <a:cs typeface="Times New Roman" panose="02020603050405020304" pitchFamily="18" charset="0"/>
              </a:rPr>
              <a:t>Set </a:t>
            </a:r>
            <a:r>
              <a:rPr lang="en-GB" sz="2000" b="1" i="1" dirty="0">
                <a:latin typeface="Times New Roman" panose="02020603050405020304" pitchFamily="18" charset="0"/>
                <a:cs typeface="Times New Roman" panose="02020603050405020304" pitchFamily="18" charset="0"/>
              </a:rPr>
              <a:t>the good example</a:t>
            </a:r>
            <a:r>
              <a:rPr lang="en-GB" sz="2000" dirty="0">
                <a:latin typeface="Times New Roman" panose="02020603050405020304" pitchFamily="18" charset="0"/>
                <a:cs typeface="Times New Roman" panose="02020603050405020304" pitchFamily="18" charset="0"/>
              </a:rPr>
              <a:t>: Those hotels provide the effective hospitality services to their guests sets the example in market. </a:t>
            </a:r>
            <a:endParaRPr lang="en-US" sz="20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9173029" y="2902857"/>
            <a:ext cx="2830285" cy="3483429"/>
          </a:xfrm>
          <a:prstGeom prst="rect">
            <a:avLst/>
          </a:prstGeom>
        </p:spPr>
      </p:pic>
    </p:spTree>
    <p:extLst>
      <p:ext uri="{BB962C8B-B14F-4D97-AF65-F5344CB8AC3E}">
        <p14:creationId xmlns:p14="http://schemas.microsoft.com/office/powerpoint/2010/main" val="3189628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sz="4000" b="1" dirty="0" smtClean="0">
                <a:latin typeface="Times New Roman" panose="02020603050405020304" pitchFamily="18" charset="0"/>
                <a:cs typeface="Times New Roman" panose="02020603050405020304" pitchFamily="18" charset="0"/>
              </a:rPr>
              <a:t/>
            </a:r>
            <a:br>
              <a:rPr lang="en-GB" sz="4000" b="1" dirty="0" smtClean="0">
                <a:latin typeface="Times New Roman" panose="02020603050405020304" pitchFamily="18" charset="0"/>
                <a:cs typeface="Times New Roman" panose="02020603050405020304" pitchFamily="18" charset="0"/>
              </a:rPr>
            </a:br>
            <a:r>
              <a:rPr lang="en-GB" sz="4000" b="1" dirty="0" smtClean="0">
                <a:latin typeface="Times New Roman" panose="02020603050405020304" pitchFamily="18" charset="0"/>
                <a:cs typeface="Times New Roman" panose="02020603050405020304" pitchFamily="18" charset="0"/>
              </a:rPr>
              <a:t>Evaluate </a:t>
            </a:r>
            <a:r>
              <a:rPr lang="en-GB" sz="4000" b="1" dirty="0">
                <a:latin typeface="Times New Roman" panose="02020603050405020304" pitchFamily="18" charset="0"/>
                <a:cs typeface="Times New Roman" panose="02020603050405020304" pitchFamily="18" charset="0"/>
              </a:rPr>
              <a:t>how hotels meet expectations of guest</a:t>
            </a:r>
            <a:r>
              <a:rPr lang="en-US" b="1" dirty="0"/>
              <a:t/>
            </a:r>
            <a:br>
              <a:rPr lang="en-US" b="1" dirty="0"/>
            </a:br>
            <a:endParaRPr lang="en-US" dirty="0"/>
          </a:p>
        </p:txBody>
      </p:sp>
      <p:sp>
        <p:nvSpPr>
          <p:cNvPr id="3" name="Content Placeholder 2"/>
          <p:cNvSpPr>
            <a:spLocks noGrp="1"/>
          </p:cNvSpPr>
          <p:nvPr>
            <p:ph idx="1"/>
          </p:nvPr>
        </p:nvSpPr>
        <p:spPr>
          <a:xfrm>
            <a:off x="211526" y="2365828"/>
            <a:ext cx="8825659" cy="3668486"/>
          </a:xfrm>
        </p:spPr>
        <p:txBody>
          <a:bodyPr>
            <a:normAutofit fontScale="62500" lnSpcReduction="20000"/>
          </a:bodyPr>
          <a:lstStyle/>
          <a:p>
            <a:pPr marL="0" indent="0" algn="just">
              <a:lnSpc>
                <a:spcPct val="170000"/>
              </a:lnSpc>
              <a:buNone/>
            </a:pPr>
            <a:r>
              <a:rPr lang="en-GB" sz="2900" dirty="0">
                <a:latin typeface="Times New Roman" panose="02020603050405020304" pitchFamily="18" charset="0"/>
                <a:cs typeface="Times New Roman" panose="02020603050405020304" pitchFamily="18" charset="0"/>
              </a:rPr>
              <a:t>In the hotel industry to meet the expectations of guest there are different ways adopted such as:</a:t>
            </a:r>
            <a:endParaRPr lang="en-US" sz="2900" dirty="0">
              <a:latin typeface="Times New Roman" panose="02020603050405020304" pitchFamily="18" charset="0"/>
              <a:cs typeface="Times New Roman" panose="02020603050405020304" pitchFamily="18" charset="0"/>
            </a:endParaRPr>
          </a:p>
          <a:p>
            <a:pPr lvl="0" algn="just">
              <a:lnSpc>
                <a:spcPct val="170000"/>
              </a:lnSpc>
            </a:pPr>
            <a:r>
              <a:rPr lang="en-GB" sz="2900" dirty="0">
                <a:latin typeface="Times New Roman" panose="02020603050405020304" pitchFamily="18" charset="0"/>
                <a:cs typeface="Times New Roman" panose="02020603050405020304" pitchFamily="18" charset="0"/>
              </a:rPr>
              <a:t>Consider the feedbacks and review of the customer's this, helps in understanding the requirement of customer's.</a:t>
            </a:r>
            <a:endParaRPr lang="en-US" sz="2900" dirty="0">
              <a:latin typeface="Times New Roman" panose="02020603050405020304" pitchFamily="18" charset="0"/>
              <a:cs typeface="Times New Roman" panose="02020603050405020304" pitchFamily="18" charset="0"/>
            </a:endParaRPr>
          </a:p>
          <a:p>
            <a:pPr lvl="0" algn="just">
              <a:lnSpc>
                <a:spcPct val="170000"/>
              </a:lnSpc>
            </a:pPr>
            <a:r>
              <a:rPr lang="en-GB" sz="2900" dirty="0">
                <a:latin typeface="Times New Roman" panose="02020603050405020304" pitchFamily="18" charset="0"/>
                <a:cs typeface="Times New Roman" panose="02020603050405020304" pitchFamily="18" charset="0"/>
              </a:rPr>
              <a:t>Recruit the talented an skilled employees in the hotel because they are in direct contact with the guests </a:t>
            </a:r>
            <a:endParaRPr lang="en-GB" sz="2900" dirty="0" smtClean="0">
              <a:latin typeface="Times New Roman" panose="02020603050405020304" pitchFamily="18" charset="0"/>
              <a:cs typeface="Times New Roman" panose="02020603050405020304" pitchFamily="18" charset="0"/>
            </a:endParaRPr>
          </a:p>
          <a:p>
            <a:pPr lvl="0" algn="just">
              <a:lnSpc>
                <a:spcPct val="170000"/>
              </a:lnSpc>
            </a:pPr>
            <a:r>
              <a:rPr lang="en-GB" sz="2900" dirty="0" smtClean="0">
                <a:latin typeface="Times New Roman" panose="02020603050405020304" pitchFamily="18" charset="0"/>
                <a:cs typeface="Times New Roman" panose="02020603050405020304" pitchFamily="18" charset="0"/>
              </a:rPr>
              <a:t>Maintain </a:t>
            </a:r>
            <a:r>
              <a:rPr lang="en-GB" sz="2900" dirty="0">
                <a:latin typeface="Times New Roman" panose="02020603050405020304" pitchFamily="18" charset="0"/>
                <a:cs typeface="Times New Roman" panose="02020603050405020304" pitchFamily="18" charset="0"/>
              </a:rPr>
              <a:t>the comfort and cleanliness in the hotel.</a:t>
            </a:r>
            <a:endParaRPr lang="en-US" sz="2900" dirty="0">
              <a:latin typeface="Times New Roman" panose="02020603050405020304" pitchFamily="18" charset="0"/>
              <a:cs typeface="Times New Roman" panose="02020603050405020304" pitchFamily="18" charset="0"/>
            </a:endParaRPr>
          </a:p>
          <a:p>
            <a:pPr marL="0" indent="0">
              <a:buNone/>
            </a:pPr>
            <a:endParaRPr lang="en-US" dirty="0"/>
          </a:p>
        </p:txBody>
      </p:sp>
      <p:pic>
        <p:nvPicPr>
          <p:cNvPr id="4" name="Picture 3"/>
          <p:cNvPicPr>
            <a:picLocks noChangeAspect="1"/>
          </p:cNvPicPr>
          <p:nvPr/>
        </p:nvPicPr>
        <p:blipFill>
          <a:blip r:embed="rId3"/>
          <a:stretch>
            <a:fillRect/>
          </a:stretch>
        </p:blipFill>
        <p:spPr>
          <a:xfrm>
            <a:off x="8098971" y="4791529"/>
            <a:ext cx="3881665" cy="1927981"/>
          </a:xfrm>
          <a:prstGeom prst="rect">
            <a:avLst/>
          </a:prstGeom>
        </p:spPr>
      </p:pic>
    </p:spTree>
    <p:extLst>
      <p:ext uri="{BB962C8B-B14F-4D97-AF65-F5344CB8AC3E}">
        <p14:creationId xmlns:p14="http://schemas.microsoft.com/office/powerpoint/2010/main" val="578740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b="1" dirty="0" smtClean="0"/>
              <a:t/>
            </a:r>
            <a:br>
              <a:rPr lang="en-GB" b="1" dirty="0" smtClean="0"/>
            </a:br>
            <a:r>
              <a:rPr lang="en-GB" sz="4000" b="1" dirty="0" smtClean="0">
                <a:latin typeface="Times New Roman" panose="02020603050405020304" pitchFamily="18" charset="0"/>
                <a:cs typeface="Times New Roman" panose="02020603050405020304" pitchFamily="18" charset="0"/>
              </a:rPr>
              <a:t>CONCLUSION</a:t>
            </a:r>
            <a:r>
              <a:rPr lang="en-US" b="1" dirty="0"/>
              <a:t/>
            </a:r>
            <a:br>
              <a:rPr lang="en-US" b="1" dirty="0"/>
            </a:br>
            <a:endParaRPr lang="en-US" dirty="0"/>
          </a:p>
        </p:txBody>
      </p:sp>
      <p:sp>
        <p:nvSpPr>
          <p:cNvPr id="3" name="Content Placeholder 2"/>
          <p:cNvSpPr>
            <a:spLocks noGrp="1"/>
          </p:cNvSpPr>
          <p:nvPr>
            <p:ph idx="1"/>
          </p:nvPr>
        </p:nvSpPr>
        <p:spPr>
          <a:xfrm>
            <a:off x="182497" y="2414814"/>
            <a:ext cx="8825659" cy="3416300"/>
          </a:xfrm>
        </p:spPr>
        <p:txBody>
          <a:bodyPr/>
          <a:lstStyle/>
          <a:p>
            <a:pPr marL="0" indent="0" algn="just">
              <a:lnSpc>
                <a:spcPct val="150000"/>
              </a:lnSpc>
              <a:buNone/>
            </a:pPr>
            <a:r>
              <a:rPr lang="en-GB" sz="2000" dirty="0">
                <a:latin typeface="Times New Roman" panose="02020603050405020304" pitchFamily="18" charset="0"/>
                <a:cs typeface="Times New Roman" panose="02020603050405020304" pitchFamily="18" charset="0"/>
              </a:rPr>
              <a:t>From the above information it has been concluded that, in the hotels guest’s services play very important role because it increases the performance and image of the company. It is the responsibility of hotels to make the guests stay comfortable and memorable. </a:t>
            </a:r>
            <a:endParaRPr lang="en-US" sz="2000" dirty="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2"/>
          <a:stretch>
            <a:fillRect/>
          </a:stretch>
        </p:blipFill>
        <p:spPr>
          <a:xfrm>
            <a:off x="6647543" y="4162878"/>
            <a:ext cx="5344631" cy="2515809"/>
          </a:xfrm>
          <a:prstGeom prst="rect">
            <a:avLst/>
          </a:prstGeom>
        </p:spPr>
      </p:pic>
    </p:spTree>
    <p:extLst>
      <p:ext uri="{BB962C8B-B14F-4D97-AF65-F5344CB8AC3E}">
        <p14:creationId xmlns:p14="http://schemas.microsoft.com/office/powerpoint/2010/main" val="475378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sz="4000" b="1" dirty="0" smtClean="0">
                <a:latin typeface="Times New Roman" panose="02020603050405020304" pitchFamily="18" charset="0"/>
                <a:cs typeface="Times New Roman" panose="02020603050405020304" pitchFamily="18" charset="0"/>
              </a:rPr>
              <a:t/>
            </a:r>
            <a:br>
              <a:rPr lang="en-GB" sz="4000" b="1" dirty="0" smtClean="0">
                <a:latin typeface="Times New Roman" panose="02020603050405020304" pitchFamily="18" charset="0"/>
                <a:cs typeface="Times New Roman" panose="02020603050405020304" pitchFamily="18" charset="0"/>
              </a:rPr>
            </a:br>
            <a:r>
              <a:rPr lang="en-GB" sz="4000" b="1" dirty="0" smtClean="0">
                <a:latin typeface="Times New Roman" panose="02020603050405020304" pitchFamily="18" charset="0"/>
                <a:cs typeface="Times New Roman" panose="02020603050405020304" pitchFamily="18" charset="0"/>
              </a:rPr>
              <a:t>REFERENCES</a:t>
            </a:r>
            <a:r>
              <a:rPr lang="en-US" sz="4000" b="1" dirty="0">
                <a:latin typeface="Times New Roman" panose="02020603050405020304" pitchFamily="18" charset="0"/>
                <a:cs typeface="Times New Roman" panose="02020603050405020304" pitchFamily="18" charset="0"/>
              </a:rPr>
              <a:t/>
            </a:r>
            <a:br>
              <a:rPr lang="en-US" sz="4000" b="1"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GB" sz="2000" dirty="0" err="1">
                <a:latin typeface="Times New Roman" panose="02020603050405020304" pitchFamily="18" charset="0"/>
                <a:cs typeface="Times New Roman" panose="02020603050405020304" pitchFamily="18" charset="0"/>
              </a:rPr>
              <a:t>Ayyildiz</a:t>
            </a:r>
            <a:r>
              <a:rPr lang="en-GB" sz="2000" dirty="0">
                <a:latin typeface="Times New Roman" panose="02020603050405020304" pitchFamily="18" charset="0"/>
                <a:cs typeface="Times New Roman" panose="02020603050405020304" pitchFamily="18" charset="0"/>
              </a:rPr>
              <a:t>, A.Y., Baykal, M. and </a:t>
            </a:r>
            <a:r>
              <a:rPr lang="en-GB" sz="2000" dirty="0" err="1">
                <a:latin typeface="Times New Roman" panose="02020603050405020304" pitchFamily="18" charset="0"/>
                <a:cs typeface="Times New Roman" panose="02020603050405020304" pitchFamily="18" charset="0"/>
              </a:rPr>
              <a:t>Koc</a:t>
            </a:r>
            <a:r>
              <a:rPr lang="en-GB" sz="2000" dirty="0">
                <a:latin typeface="Times New Roman" panose="02020603050405020304" pitchFamily="18" charset="0"/>
                <a:cs typeface="Times New Roman" panose="02020603050405020304" pitchFamily="18" charset="0"/>
              </a:rPr>
              <a:t>, E., 2022. Attitudes of hotel customers towards the use of service robots in hospitality service encounters. Technology in Society, 70, p.101995.</a:t>
            </a:r>
            <a:endParaRPr lang="en-US" sz="2000" dirty="0">
              <a:latin typeface="Times New Roman" panose="02020603050405020304" pitchFamily="18" charset="0"/>
              <a:cs typeface="Times New Roman" panose="02020603050405020304" pitchFamily="18" charset="0"/>
            </a:endParaRPr>
          </a:p>
          <a:p>
            <a:pPr algn="just"/>
            <a:r>
              <a:rPr lang="en-GB" sz="2000" dirty="0" err="1">
                <a:latin typeface="Times New Roman" panose="02020603050405020304" pitchFamily="18" charset="0"/>
                <a:cs typeface="Times New Roman" panose="02020603050405020304" pitchFamily="18" charset="0"/>
              </a:rPr>
              <a:t>Baek</a:t>
            </a:r>
            <a:r>
              <a:rPr lang="en-GB" sz="2000" dirty="0">
                <a:latin typeface="Times New Roman" panose="02020603050405020304" pitchFamily="18" charset="0"/>
                <a:cs typeface="Times New Roman" panose="02020603050405020304" pitchFamily="18" charset="0"/>
              </a:rPr>
              <a:t>, J., </a:t>
            </a:r>
            <a:r>
              <a:rPr lang="en-GB" sz="2000" dirty="0" err="1">
                <a:latin typeface="Times New Roman" panose="02020603050405020304" pitchFamily="18" charset="0"/>
                <a:cs typeface="Times New Roman" panose="02020603050405020304" pitchFamily="18" charset="0"/>
              </a:rPr>
              <a:t>Choe</a:t>
            </a:r>
            <a:r>
              <a:rPr lang="en-GB" sz="2000" dirty="0">
                <a:latin typeface="Times New Roman" panose="02020603050405020304" pitchFamily="18" charset="0"/>
                <a:cs typeface="Times New Roman" panose="02020603050405020304" pitchFamily="18" charset="0"/>
              </a:rPr>
              <a:t>, Y. and Ok, C.M., 2020. Determinants of hotel guests’ service experiences: an examination of differences between lifestyle and traditional hotels. Journal of Hospitality Marketing &amp; Management, 29(1), pp.88-105.</a:t>
            </a:r>
            <a:endParaRPr lang="en-US" sz="2000" dirty="0">
              <a:latin typeface="Times New Roman" panose="02020603050405020304" pitchFamily="18" charset="0"/>
              <a:cs typeface="Times New Roman" panose="02020603050405020304" pitchFamily="18" charset="0"/>
            </a:endParaRPr>
          </a:p>
          <a:p>
            <a:pPr algn="just"/>
            <a:r>
              <a:rPr lang="en-GB" sz="2000" dirty="0" err="1">
                <a:latin typeface="Times New Roman" panose="02020603050405020304" pitchFamily="18" charset="0"/>
                <a:cs typeface="Times New Roman" panose="02020603050405020304" pitchFamily="18" charset="0"/>
              </a:rPr>
              <a:t>Bavik</a:t>
            </a:r>
            <a:r>
              <a:rPr lang="en-GB" sz="2000" dirty="0">
                <a:latin typeface="Times New Roman" panose="02020603050405020304" pitchFamily="18" charset="0"/>
                <a:cs typeface="Times New Roman" panose="02020603050405020304" pitchFamily="18" charset="0"/>
              </a:rPr>
              <a:t>, A., 2020. A systematic review of the servant leadership literature in management and hospitality. International journal of contemporary Hospitality Management, 32(1), pp.347-382.</a:t>
            </a:r>
            <a:endParaRPr lang="en-US" sz="2000" dirty="0">
              <a:latin typeface="Times New Roman" panose="02020603050405020304" pitchFamily="18" charset="0"/>
              <a:cs typeface="Times New Roman" panose="02020603050405020304" pitchFamily="18" charset="0"/>
            </a:endParaRPr>
          </a:p>
          <a:p>
            <a:pPr algn="just"/>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52825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45</TotalTime>
  <Words>861</Words>
  <Application>Microsoft Office PowerPoint</Application>
  <PresentationFormat>Widescreen</PresentationFormat>
  <Paragraphs>80</Paragraphs>
  <Slides>12</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Century Gothic</vt:lpstr>
      <vt:lpstr>Elephant</vt:lpstr>
      <vt:lpstr>Times New Roman</vt:lpstr>
      <vt:lpstr>Wingdings 3</vt:lpstr>
      <vt:lpstr>Ion Boardroom</vt:lpstr>
      <vt:lpstr>Hospitality and Guest      Service Management (BMIH4003) </vt:lpstr>
      <vt:lpstr> Table of Contents </vt:lpstr>
      <vt:lpstr> INTRODUCTION </vt:lpstr>
      <vt:lpstr> Overview of the hotel brand </vt:lpstr>
      <vt:lpstr> Main customers of Ritz-Carlton </vt:lpstr>
      <vt:lpstr> Nature, scope and role of guest services </vt:lpstr>
      <vt:lpstr> Facilities provided by Ritz-Carlton </vt:lpstr>
      <vt:lpstr> Function of guest services </vt:lpstr>
      <vt:lpstr> Importance of hospitality </vt:lpstr>
      <vt:lpstr> Evaluate how hotels meet expectations of guest </vt:lpstr>
      <vt:lpstr> CONCLUSION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RePack by Diakov</cp:lastModifiedBy>
  <cp:revision>11</cp:revision>
  <dcterms:created xsi:type="dcterms:W3CDTF">2023-01-31T11:38:56Z</dcterms:created>
  <dcterms:modified xsi:type="dcterms:W3CDTF">2023-02-09T19:22:47Z</dcterms:modified>
</cp:coreProperties>
</file>