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63"/>
  </p:normalViewPr>
  <p:slideViewPr>
    <p:cSldViewPr snapToGrid="0">
      <p:cViewPr varScale="1">
        <p:scale>
          <a:sx n="117" d="100"/>
          <a:sy n="117" d="100"/>
        </p:scale>
        <p:origin x="27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20F67C6-AE65-4EB4-99AA-4F5F7C782622}"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2953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spTree>
    <p:extLst>
      <p:ext uri="{BB962C8B-B14F-4D97-AF65-F5344CB8AC3E}">
        <p14:creationId xmlns:p14="http://schemas.microsoft.com/office/powerpoint/2010/main" val="129270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1799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C1232E-231F-4F30-B3D0-0BA8864243AD}" type="datetimeFigureOut">
              <a:rPr lang="en-US" smtClean="0"/>
              <a:t>2/9/23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0F67C6-AE65-4EB4-99AA-4F5F7C782622}" type="slidenum">
              <a:rPr lang="en-US" smtClean="0"/>
              <a:t>‹#›</a:t>
            </a:fld>
            <a:endParaRPr lang="en-US"/>
          </a:p>
        </p:txBody>
      </p:sp>
    </p:spTree>
    <p:extLst>
      <p:ext uri="{BB962C8B-B14F-4D97-AF65-F5344CB8AC3E}">
        <p14:creationId xmlns:p14="http://schemas.microsoft.com/office/powerpoint/2010/main" val="1684401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C1232E-231F-4F30-B3D0-0BA8864243AD}" type="datetimeFigureOut">
              <a:rPr lang="en-US" smtClean="0"/>
              <a:t>2/9/23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20F67C6-AE65-4EB4-99AA-4F5F7C782622}"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5275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C1232E-231F-4F30-B3D0-0BA8864243AD}" type="datetimeFigureOut">
              <a:rPr lang="en-US" smtClean="0"/>
              <a:t>2/9/23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20F67C6-AE65-4EB4-99AA-4F5F7C782622}"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39266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C1232E-231F-4F30-B3D0-0BA8864243AD}" type="datetimeFigureOut">
              <a:rPr lang="en-US" smtClean="0"/>
              <a:t>2/9/23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20F67C6-AE65-4EB4-99AA-4F5F7C782622}" type="slidenum">
              <a:rPr lang="en-US" smtClean="0"/>
              <a:t>‹#›</a:t>
            </a:fld>
            <a:endParaRPr lang="en-US"/>
          </a:p>
        </p:txBody>
      </p:sp>
    </p:spTree>
    <p:extLst>
      <p:ext uri="{BB962C8B-B14F-4D97-AF65-F5344CB8AC3E}">
        <p14:creationId xmlns:p14="http://schemas.microsoft.com/office/powerpoint/2010/main" val="3403140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C1232E-231F-4F30-B3D0-0BA8864243AD}" type="datetimeFigureOut">
              <a:rPr lang="en-US" smtClean="0"/>
              <a:t>2/9/23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0F67C6-AE65-4EB4-99AA-4F5F7C782622}"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8382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C1232E-231F-4F30-B3D0-0BA8864243AD}" type="datetimeFigureOut">
              <a:rPr lang="en-US" smtClean="0"/>
              <a:t>2/9/23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0F67C6-AE65-4EB4-99AA-4F5F7C782622}" type="slidenum">
              <a:rPr lang="en-US" smtClean="0"/>
              <a:t>‹#›</a:t>
            </a:fld>
            <a:endParaRPr lang="en-US"/>
          </a:p>
        </p:txBody>
      </p:sp>
    </p:spTree>
    <p:extLst>
      <p:ext uri="{BB962C8B-B14F-4D97-AF65-F5344CB8AC3E}">
        <p14:creationId xmlns:p14="http://schemas.microsoft.com/office/powerpoint/2010/main" val="3958507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C1232E-231F-4F30-B3D0-0BA8864243AD}" type="datetimeFigureOut">
              <a:rPr lang="en-US" smtClean="0"/>
              <a:t>2/9/23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0F67C6-AE65-4EB4-99AA-4F5F7C782622}" type="slidenum">
              <a:rPr lang="en-US" smtClean="0"/>
              <a:t>‹#›</a:t>
            </a:fld>
            <a:endParaRPr lang="en-US"/>
          </a:p>
        </p:txBody>
      </p:sp>
    </p:spTree>
    <p:extLst>
      <p:ext uri="{BB962C8B-B14F-4D97-AF65-F5344CB8AC3E}">
        <p14:creationId xmlns:p14="http://schemas.microsoft.com/office/powerpoint/2010/main" val="3285958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47691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9082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spTree>
    <p:extLst>
      <p:ext uri="{BB962C8B-B14F-4D97-AF65-F5344CB8AC3E}">
        <p14:creationId xmlns:p14="http://schemas.microsoft.com/office/powerpoint/2010/main" val="1153006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796295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67787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487653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C1232E-231F-4F30-B3D0-0BA8864243AD}" type="datetimeFigureOut">
              <a:rPr lang="en-US" smtClean="0"/>
              <a:t>2/9/23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0F67C6-AE65-4EB4-99AA-4F5F7C782622}"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35490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3C1232E-231F-4F30-B3D0-0BA8864243AD}" type="datetimeFigureOut">
              <a:rPr lang="en-US" smtClean="0"/>
              <a:t>2/9/23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20F67C6-AE65-4EB4-99AA-4F5F7C782622}" type="slidenum">
              <a:rPr lang="en-US" smtClean="0"/>
              <a:t>‹#›</a:t>
            </a:fld>
            <a:endParaRPr lang="en-US"/>
          </a:p>
        </p:txBody>
      </p:sp>
    </p:spTree>
    <p:extLst>
      <p:ext uri="{BB962C8B-B14F-4D97-AF65-F5344CB8AC3E}">
        <p14:creationId xmlns:p14="http://schemas.microsoft.com/office/powerpoint/2010/main" val="232401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600" dirty="0"/>
              <a:t>Title: The role and importance of quality service, hospitality and guest service within hotel industry </a:t>
            </a:r>
          </a:p>
        </p:txBody>
      </p:sp>
      <p:sp>
        <p:nvSpPr>
          <p:cNvPr id="3" name="Subtitle 2"/>
          <p:cNvSpPr>
            <a:spLocks noGrp="1"/>
          </p:cNvSpPr>
          <p:nvPr>
            <p:ph type="subTitle" idx="1"/>
          </p:nvPr>
        </p:nvSpPr>
        <p:spPr/>
        <p:txBody>
          <a:bodyPr>
            <a:normAutofit fontScale="55000" lnSpcReduction="20000"/>
          </a:bodyPr>
          <a:lstStyle/>
          <a:p>
            <a:r>
              <a:rPr lang="en-US" dirty="0"/>
              <a:t>Student Name/ID: </a:t>
            </a:r>
            <a:r>
              <a:rPr lang="en-US" dirty="0" err="1"/>
              <a:t>Kadiza</a:t>
            </a:r>
            <a:r>
              <a:rPr lang="en-US" dirty="0"/>
              <a:t> </a:t>
            </a:r>
            <a:r>
              <a:rPr lang="en-US" dirty="0" err="1"/>
              <a:t>Alom</a:t>
            </a:r>
            <a:r>
              <a:rPr lang="en-US"/>
              <a:t>/ 212773</a:t>
            </a:r>
            <a:r>
              <a:rPr lang="en-US" dirty="0"/>
              <a:t>1</a:t>
            </a:r>
          </a:p>
          <a:p>
            <a:r>
              <a:rPr lang="en-US" dirty="0"/>
              <a:t>Module Name: Hospitality and Guest Services </a:t>
            </a:r>
          </a:p>
          <a:p>
            <a:r>
              <a:rPr lang="en-US" dirty="0"/>
              <a:t>Module Code: BMIH4003</a:t>
            </a:r>
          </a:p>
          <a:p>
            <a:r>
              <a:rPr lang="en-US" dirty="0"/>
              <a:t>Lecturers Name: Lisa- Marie Basler</a:t>
            </a:r>
          </a:p>
          <a:p>
            <a:r>
              <a:rPr lang="en-US" dirty="0"/>
              <a:t>Date: 3 February 2023 </a:t>
            </a:r>
          </a:p>
        </p:txBody>
      </p:sp>
    </p:spTree>
    <p:extLst>
      <p:ext uri="{BB962C8B-B14F-4D97-AF65-F5344CB8AC3E}">
        <p14:creationId xmlns:p14="http://schemas.microsoft.com/office/powerpoint/2010/main" val="1390065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Introduction </a:t>
            </a:r>
            <a:br>
              <a:rPr lang="en-US" b="1" dirty="0"/>
            </a:br>
            <a:endParaRPr lang="en-US" dirty="0"/>
          </a:p>
        </p:txBody>
      </p:sp>
      <p:sp>
        <p:nvSpPr>
          <p:cNvPr id="3" name="Content Placeholder 2"/>
          <p:cNvSpPr>
            <a:spLocks noGrp="1"/>
          </p:cNvSpPr>
          <p:nvPr>
            <p:ph idx="1"/>
          </p:nvPr>
        </p:nvSpPr>
        <p:spPr>
          <a:xfrm>
            <a:off x="596901" y="2556931"/>
            <a:ext cx="5511799" cy="3658811"/>
          </a:xfrm>
        </p:spPr>
        <p:txBody>
          <a:bodyPr>
            <a:normAutofit/>
          </a:bodyPr>
          <a:lstStyle/>
          <a:p>
            <a:r>
              <a:rPr lang="en-US" sz="1200" dirty="0"/>
              <a:t>Marriott International is an American multinational company founded in 1927, that services, operates, licenses and franchises lodging including residents, assets management, hotels and timeshare properties.</a:t>
            </a:r>
          </a:p>
          <a:p>
            <a:r>
              <a:rPr lang="en-US" sz="1200" dirty="0"/>
              <a:t> Marriott International has many subsidiaries and brands </a:t>
            </a:r>
          </a:p>
          <a:p>
            <a:r>
              <a:rPr lang="en-US" sz="1200" dirty="0"/>
              <a:t>It was founded in 1957 as a subsidiary brand of Marriott International. Marriott Hotel and reports operate around the world and have more than 665 locations across the world. It has more than 120,000 skilled and experienced employees to service customer services. </a:t>
            </a:r>
          </a:p>
          <a:p>
            <a:r>
              <a:rPr lang="en-US" sz="1200" dirty="0"/>
              <a:t>Marriott Hotel has 582 hotels and resorts, where more than 205,000 rooms are available for guests (Araujo et al., 2022). The hotel management is planning to establish around 160 hotels with 47745 rooms for expanding the business area and scope.</a:t>
            </a:r>
          </a:p>
        </p:txBody>
      </p:sp>
      <p:pic>
        <p:nvPicPr>
          <p:cNvPr id="4" name="Picture 3" descr="Coronavirus: About 25% of Marriott's hotels closed worldwid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61100" y="2556932"/>
            <a:ext cx="4902200" cy="3183468"/>
          </a:xfrm>
          <a:prstGeom prst="rect">
            <a:avLst/>
          </a:prstGeom>
          <a:noFill/>
          <a:ln>
            <a:noFill/>
          </a:ln>
        </p:spPr>
      </p:pic>
    </p:spTree>
    <p:extLst>
      <p:ext uri="{BB962C8B-B14F-4D97-AF65-F5344CB8AC3E}">
        <p14:creationId xmlns:p14="http://schemas.microsoft.com/office/powerpoint/2010/main" val="2543901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i="1" dirty="0"/>
              <a:t>Identify the hotel brand's main consumers</a:t>
            </a:r>
          </a:p>
        </p:txBody>
      </p:sp>
      <p:sp>
        <p:nvSpPr>
          <p:cNvPr id="3" name="Content Placeholder 2"/>
          <p:cNvSpPr>
            <a:spLocks noGrp="1"/>
          </p:cNvSpPr>
          <p:nvPr>
            <p:ph idx="1"/>
          </p:nvPr>
        </p:nvSpPr>
        <p:spPr>
          <a:xfrm>
            <a:off x="1295401" y="2556932"/>
            <a:ext cx="9601196" cy="2015070"/>
          </a:xfrm>
        </p:spPr>
        <p:txBody>
          <a:bodyPr>
            <a:noAutofit/>
          </a:bodyPr>
          <a:lstStyle/>
          <a:p>
            <a:r>
              <a:rPr lang="en-US" sz="1800" dirty="0"/>
              <a:t>Marriott Hotels and Resorts adopt a status segmentation strategy to classify the main consumers. </a:t>
            </a:r>
          </a:p>
          <a:p>
            <a:r>
              <a:rPr lang="en-US" sz="1800" dirty="0"/>
              <a:t>There have more than 143 hotels under luxury hotel brands under Marriott Hotels and restaurants where the company offer the highest facilities charging the highest value (</a:t>
            </a:r>
            <a:r>
              <a:rPr lang="en-US" sz="1800" dirty="0" err="1"/>
              <a:t>Beldona</a:t>
            </a:r>
            <a:r>
              <a:rPr lang="en-US" sz="1800" dirty="0"/>
              <a:t> &amp; </a:t>
            </a:r>
            <a:r>
              <a:rPr lang="en-US" sz="1800" dirty="0" err="1"/>
              <a:t>Cobanoglu</a:t>
            </a:r>
            <a:r>
              <a:rPr lang="en-US" sz="1800" dirty="0"/>
              <a:t>, 2007).</a:t>
            </a:r>
          </a:p>
          <a:p>
            <a:r>
              <a:rPr lang="en-US" sz="1800" dirty="0"/>
              <a:t>Marriott Hotels operates in more than 72 countries around the world. The luxury hotels are located in developed countries and cities such as the USA, UK, Germany and another European countries. </a:t>
            </a:r>
          </a:p>
          <a:p>
            <a:r>
              <a:rPr lang="en-US" sz="1800" dirty="0"/>
              <a:t>Those people are located in Egypt, Canada, Mexico, Germany and The United Kingdom (Araujo et al., 2022). </a:t>
            </a:r>
          </a:p>
        </p:txBody>
      </p:sp>
    </p:spTree>
    <p:extLst>
      <p:ext uri="{BB962C8B-B14F-4D97-AF65-F5344CB8AC3E}">
        <p14:creationId xmlns:p14="http://schemas.microsoft.com/office/powerpoint/2010/main" val="2410772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Consumers are classified according to demographic factors</a:t>
            </a:r>
            <a:br>
              <a:rPr lang="en-US" dirty="0"/>
            </a:br>
            <a:endParaRPr lang="en-US" dirty="0"/>
          </a:p>
        </p:txBody>
      </p:sp>
      <p:sp>
        <p:nvSpPr>
          <p:cNvPr id="3" name="Content Placeholder 2"/>
          <p:cNvSpPr>
            <a:spLocks noGrp="1"/>
          </p:cNvSpPr>
          <p:nvPr>
            <p:ph idx="1"/>
          </p:nvPr>
        </p:nvSpPr>
        <p:spPr/>
        <p:txBody>
          <a:bodyPr>
            <a:normAutofit/>
          </a:bodyPr>
          <a:lstStyle/>
          <a:p>
            <a:r>
              <a:rPr lang="en-US" sz="1800" dirty="0"/>
              <a:t>Marriott Hotels classified consumers based on demographic identities including consumer income, marital status, choice, and occupation. Guest services and other facilities are varied based on consumer status. </a:t>
            </a:r>
          </a:p>
          <a:p>
            <a:r>
              <a:rPr lang="en-US" sz="1800" dirty="0"/>
              <a:t>For this reason, Marriott Hotels' services differ from one category to another according to consumer status (Tran, 2015). The main Consumer categories are high-income persons and professionals, high-class businessmen, married couples, seasonal </a:t>
            </a:r>
            <a:r>
              <a:rPr lang="en-US" sz="1800" dirty="0" err="1"/>
              <a:t>travellers</a:t>
            </a:r>
            <a:r>
              <a:rPr lang="en-US" sz="1800" dirty="0"/>
              <a:t>, friends and family </a:t>
            </a:r>
            <a:r>
              <a:rPr lang="en-US" sz="1800" dirty="0" err="1"/>
              <a:t>travellers</a:t>
            </a:r>
            <a:r>
              <a:rPr lang="en-US" sz="1800" dirty="0"/>
              <a:t>, and professionals who are working in foreign countries.</a:t>
            </a:r>
          </a:p>
        </p:txBody>
      </p:sp>
    </p:spTree>
    <p:extLst>
      <p:ext uri="{BB962C8B-B14F-4D97-AF65-F5344CB8AC3E}">
        <p14:creationId xmlns:p14="http://schemas.microsoft.com/office/powerpoint/2010/main" val="2752017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Outline the nature, scope and role of the guest service and facilities that are provided to these guests by the hotel brand (Marriott Hotels and Resorts)</a:t>
            </a:r>
          </a:p>
        </p:txBody>
      </p:sp>
      <p:sp>
        <p:nvSpPr>
          <p:cNvPr id="3" name="Content Placeholder 2"/>
          <p:cNvSpPr>
            <a:spLocks noGrp="1"/>
          </p:cNvSpPr>
          <p:nvPr>
            <p:ph idx="1"/>
          </p:nvPr>
        </p:nvSpPr>
        <p:spPr/>
        <p:txBody>
          <a:bodyPr>
            <a:normAutofit fontScale="70000" lnSpcReduction="20000"/>
          </a:bodyPr>
          <a:lstStyle/>
          <a:p>
            <a:pPr marL="0" indent="0">
              <a:buNone/>
            </a:pPr>
            <a:r>
              <a:rPr lang="en-US" b="1" i="1" dirty="0"/>
              <a:t>Nature and scope of guest management</a:t>
            </a:r>
          </a:p>
          <a:p>
            <a:pPr marL="0" indent="0">
              <a:buNone/>
            </a:pPr>
            <a:r>
              <a:rPr lang="en-US" dirty="0"/>
              <a:t>Accommodation</a:t>
            </a:r>
          </a:p>
          <a:p>
            <a:pPr marL="0" indent="0">
              <a:buNone/>
            </a:pPr>
            <a:r>
              <a:rPr lang="en-US" dirty="0"/>
              <a:t>It refers to a combined package that includes any premises where any of the housekeeping, reception, food and beverages, maintenance and clearing services need to be provided by the hotel on a large scale than in a domestic dwelling (</a:t>
            </a:r>
            <a:r>
              <a:rPr lang="en-US" dirty="0" err="1"/>
              <a:t>Chigozie-Nwokorie</a:t>
            </a:r>
            <a:r>
              <a:rPr lang="en-US" dirty="0"/>
              <a:t>, 2021). Accommodation management includes the following facilities-</a:t>
            </a:r>
          </a:p>
          <a:p>
            <a:pPr lvl="1"/>
            <a:r>
              <a:rPr lang="en-US" dirty="0"/>
              <a:t>The hotel provides accommodations to suit the consumers’ needs</a:t>
            </a:r>
          </a:p>
          <a:p>
            <a:pPr lvl="1"/>
            <a:r>
              <a:rPr lang="en-US" dirty="0"/>
              <a:t>Care, safety and security of the stay</a:t>
            </a:r>
          </a:p>
          <a:p>
            <a:pPr lvl="1"/>
            <a:r>
              <a:rPr lang="en-US" dirty="0"/>
              <a:t>Businesses promote accommodation facilities via a marketing channel</a:t>
            </a:r>
          </a:p>
          <a:p>
            <a:pPr lvl="1"/>
            <a:r>
              <a:rPr lang="en-US" dirty="0"/>
              <a:t>Company concern uses safety, well-being, comfort, satisfaction and health safety during accommodation</a:t>
            </a:r>
          </a:p>
          <a:p>
            <a:pPr lvl="1"/>
            <a:r>
              <a:rPr lang="en-US" dirty="0"/>
              <a:t>Accommodation products are provided by Marriott Hotels and Resorts</a:t>
            </a:r>
          </a:p>
          <a:p>
            <a:endParaRPr lang="en-US" dirty="0"/>
          </a:p>
        </p:txBody>
      </p:sp>
    </p:spTree>
    <p:extLst>
      <p:ext uri="{BB962C8B-B14F-4D97-AF65-F5344CB8AC3E}">
        <p14:creationId xmlns:p14="http://schemas.microsoft.com/office/powerpoint/2010/main" val="723231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1800" dirty="0"/>
              <a:t>Gift Certification- Marriott Hotels sell gift certificates while there has less consumer demand, this gift certificate is not valid during the busy session.  </a:t>
            </a:r>
          </a:p>
          <a:p>
            <a:r>
              <a:rPr lang="en-US" sz="1800" dirty="0"/>
              <a:t>Accommodation clubs- Consumer gets special discounts on tariffs while buying large sum. For example, a car hire firm offers such a discount.   </a:t>
            </a:r>
          </a:p>
          <a:p>
            <a:r>
              <a:rPr lang="en-US" sz="1800" dirty="0"/>
              <a:t>Frequent Guest Programs- the Hotel record each guest visit, upon satisfying a certain number, the hotel offers certain benefits such as a free visit.</a:t>
            </a:r>
          </a:p>
          <a:p>
            <a:r>
              <a:rPr lang="en-US" sz="1800" dirty="0"/>
              <a:t>Accommodation Passes- purchase a certain quantity of accommodation such as nights staying in advance. The legitimacy of the accommodation passes valid for a certain period, usually for 3 months or 6 months or 12 months (</a:t>
            </a:r>
            <a:r>
              <a:rPr lang="en-US" sz="1800" dirty="0" err="1"/>
              <a:t>Moronta</a:t>
            </a:r>
            <a:r>
              <a:rPr lang="en-US" sz="1800" dirty="0"/>
              <a:t> &amp; </a:t>
            </a:r>
            <a:r>
              <a:rPr lang="en-US" sz="1800" dirty="0" err="1"/>
              <a:t>Fredey</a:t>
            </a:r>
            <a:r>
              <a:rPr lang="en-US" sz="1800" dirty="0"/>
              <a:t>, 2020).</a:t>
            </a:r>
          </a:p>
        </p:txBody>
      </p:sp>
    </p:spTree>
    <p:extLst>
      <p:ext uri="{BB962C8B-B14F-4D97-AF65-F5344CB8AC3E}">
        <p14:creationId xmlns:p14="http://schemas.microsoft.com/office/powerpoint/2010/main" val="590806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Guest services and Service expectations offered by the Marriott Hotels and Resorts</a:t>
            </a:r>
            <a:br>
              <a:rPr lang="en-US" b="1" dirty="0"/>
            </a:br>
            <a:endParaRPr lang="en-US" dirty="0"/>
          </a:p>
        </p:txBody>
      </p:sp>
      <p:sp>
        <p:nvSpPr>
          <p:cNvPr id="3" name="Content Placeholder 2"/>
          <p:cNvSpPr>
            <a:spLocks noGrp="1"/>
          </p:cNvSpPr>
          <p:nvPr>
            <p:ph idx="1"/>
          </p:nvPr>
        </p:nvSpPr>
        <p:spPr/>
        <p:txBody>
          <a:bodyPr>
            <a:normAutofit/>
          </a:bodyPr>
          <a:lstStyle/>
          <a:p>
            <a:r>
              <a:rPr lang="en-US" sz="1800" b="1" i="1" dirty="0"/>
              <a:t>The importance of hospitality and how hotel can meet guest expectations</a:t>
            </a:r>
          </a:p>
          <a:p>
            <a:pPr marL="0" indent="0">
              <a:buNone/>
            </a:pPr>
            <a:r>
              <a:rPr lang="en-US" sz="1600" dirty="0"/>
              <a:t>The three most common and important expectations of guests in taking hotel services include::</a:t>
            </a:r>
          </a:p>
          <a:p>
            <a:pPr>
              <a:buFont typeface="Arial" panose="020B0604020202020204" pitchFamily="34" charset="0"/>
              <a:buChar char="•"/>
            </a:pPr>
            <a:r>
              <a:rPr lang="en-US" sz="1600" dirty="0"/>
              <a:t> comfort, </a:t>
            </a:r>
          </a:p>
          <a:p>
            <a:pPr>
              <a:buFont typeface="Arial" panose="020B0604020202020204" pitchFamily="34" charset="0"/>
              <a:buChar char="•"/>
            </a:pPr>
            <a:r>
              <a:rPr lang="en-US" sz="1600" dirty="0"/>
              <a:t>Cleanliness</a:t>
            </a:r>
          </a:p>
          <a:p>
            <a:pPr>
              <a:buFont typeface="Arial" panose="020B0604020202020204" pitchFamily="34" charset="0"/>
              <a:buChar char="•"/>
            </a:pPr>
            <a:r>
              <a:rPr lang="en-US" sz="1600" dirty="0"/>
              <a:t>communication. </a:t>
            </a:r>
          </a:p>
          <a:p>
            <a:pPr>
              <a:buFont typeface="Arial" panose="020B0604020202020204" pitchFamily="34" charset="0"/>
              <a:buChar char="•"/>
            </a:pPr>
            <a:r>
              <a:rPr lang="en-US" sz="1600" dirty="0"/>
              <a:t>Marriott Hotel is concern about customer satisfaction. Good communication between guests and hotel management ensures better customer satisfaction (</a:t>
            </a:r>
            <a:r>
              <a:rPr lang="en-US" sz="1600" dirty="0" err="1"/>
              <a:t>Chigozie-Nwokorie</a:t>
            </a:r>
            <a:r>
              <a:rPr lang="en-US" sz="1600" dirty="0"/>
              <a:t>, 2021).</a:t>
            </a:r>
          </a:p>
          <a:p>
            <a:endParaRPr lang="en-US" dirty="0"/>
          </a:p>
        </p:txBody>
      </p:sp>
    </p:spTree>
    <p:extLst>
      <p:ext uri="{BB962C8B-B14F-4D97-AF65-F5344CB8AC3E}">
        <p14:creationId xmlns:p14="http://schemas.microsoft.com/office/powerpoint/2010/main" val="982064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t>Marriott Hotels and Resorts are offering many guest services including accommodation, food and beverages, a swimming pool, fitness, conference rooms, open spaces and entertainment.</a:t>
            </a:r>
          </a:p>
        </p:txBody>
      </p:sp>
      <p:sp>
        <p:nvSpPr>
          <p:cNvPr id="3" name="Content Placeholder 2"/>
          <p:cNvSpPr>
            <a:spLocks noGrp="1"/>
          </p:cNvSpPr>
          <p:nvPr>
            <p:ph idx="1"/>
          </p:nvPr>
        </p:nvSpPr>
        <p:spPr>
          <a:xfrm>
            <a:off x="1295401" y="2556932"/>
            <a:ext cx="5638799" cy="3170768"/>
          </a:xfrm>
        </p:spPr>
        <p:txBody>
          <a:bodyPr>
            <a:normAutofit/>
          </a:bodyPr>
          <a:lstStyle/>
          <a:p>
            <a:r>
              <a:rPr lang="en-US" sz="1800" dirty="0"/>
              <a:t>Food and beverage hotel facilities: Consumer frequently changes their tests. Marriot Hotels have more than 3000 executive chefs and expert culinarians to formulate new tastes for guests. </a:t>
            </a:r>
          </a:p>
          <a:p>
            <a:r>
              <a:rPr lang="en-US" sz="1800" dirty="0"/>
              <a:t>Experts and chefs combine new ingredients and the freshest concept to attract customers. Marriott Hotels offer both traditional and non-traditional food options (</a:t>
            </a:r>
            <a:r>
              <a:rPr lang="en-US" sz="1800" dirty="0" err="1"/>
              <a:t>Cvelbar</a:t>
            </a:r>
            <a:r>
              <a:rPr lang="en-US" sz="1800" dirty="0"/>
              <a:t> et al., 2019). </a:t>
            </a:r>
          </a:p>
          <a:p>
            <a:r>
              <a:rPr lang="en-US" sz="1800" dirty="0"/>
              <a:t>Non-traditional break options like juice stands, nuts, candy bars, </a:t>
            </a:r>
            <a:r>
              <a:rPr lang="en-US" sz="1800" dirty="0" err="1"/>
              <a:t>etc</a:t>
            </a:r>
            <a:endParaRPr lang="en-US" sz="1800" dirty="0"/>
          </a:p>
        </p:txBody>
      </p:sp>
      <p:pic>
        <p:nvPicPr>
          <p:cNvPr id="4" name="Picture 3" descr="Boutique Hotel in Rossland, BC | The Josie Hotel, Autograph Collection"/>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34200" y="2709332"/>
            <a:ext cx="4406900" cy="2929468"/>
          </a:xfrm>
          <a:prstGeom prst="rect">
            <a:avLst/>
          </a:prstGeom>
          <a:noFill/>
          <a:ln>
            <a:noFill/>
          </a:ln>
        </p:spPr>
      </p:pic>
    </p:spTree>
    <p:extLst>
      <p:ext uri="{BB962C8B-B14F-4D97-AF65-F5344CB8AC3E}">
        <p14:creationId xmlns:p14="http://schemas.microsoft.com/office/powerpoint/2010/main" val="3967147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295402" y="2556932"/>
            <a:ext cx="5791198" cy="1652211"/>
          </a:xfrm>
        </p:spPr>
        <p:txBody>
          <a:bodyPr>
            <a:normAutofit/>
          </a:bodyPr>
          <a:lstStyle/>
          <a:p>
            <a:r>
              <a:rPr lang="en-US" sz="1700" dirty="0"/>
              <a:t>Swimming pool: Marriot Hotels and Resorts become more popular for its swimming pool facilities.. Marriot Hotels and Resort offers luxuries, upper-scale and midscale hotel swimming pool facilities (Mohammed </a:t>
            </a:r>
            <a:r>
              <a:rPr lang="en-US" sz="1700" dirty="0" err="1"/>
              <a:t>Shobri</a:t>
            </a:r>
            <a:r>
              <a:rPr lang="en-US" sz="1700" dirty="0"/>
              <a:t> &amp; </a:t>
            </a:r>
            <a:r>
              <a:rPr lang="en-US" sz="1700" dirty="0" err="1"/>
              <a:t>Putit</a:t>
            </a:r>
            <a:r>
              <a:rPr lang="en-US" sz="1700" dirty="0"/>
              <a:t>, 2015). In addition, a Shallow pool is offered for children's entertainment.</a:t>
            </a:r>
          </a:p>
          <a:p>
            <a:pPr marL="0" indent="0">
              <a:buNone/>
            </a:pPr>
            <a:endParaRPr lang="en-US" dirty="0"/>
          </a:p>
          <a:p>
            <a:endParaRPr lang="en-US" dirty="0"/>
          </a:p>
        </p:txBody>
      </p:sp>
      <p:pic>
        <p:nvPicPr>
          <p:cNvPr id="4" name="Picture 3" descr="File:Ocean Park Marriott Hotel Swimming Pool 201811.jpg - Wikimedia Common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07086" y="2556932"/>
            <a:ext cx="3189512" cy="1652211"/>
          </a:xfrm>
          <a:prstGeom prst="rect">
            <a:avLst/>
          </a:prstGeom>
          <a:noFill/>
          <a:ln>
            <a:noFill/>
          </a:ln>
        </p:spPr>
      </p:pic>
      <p:pic>
        <p:nvPicPr>
          <p:cNvPr id="3074" name="Picture 2" descr="Conference Room in Kuala Lumpur | JW Marriott Hotel Kuala Lumpu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30111" y="4575325"/>
            <a:ext cx="3593280" cy="14373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461000" y="4460119"/>
            <a:ext cx="6096000" cy="1077218"/>
          </a:xfrm>
          <a:prstGeom prst="rect">
            <a:avLst/>
          </a:prstGeom>
        </p:spPr>
        <p:txBody>
          <a:bodyPr>
            <a:spAutoFit/>
          </a:bodyPr>
          <a:lstStyle/>
          <a:p>
            <a:r>
              <a:rPr lang="en-US" sz="1600" dirty="0"/>
              <a:t>Conferences/ meeting rooms: Marriot Hotels and Resort offer conference or meeting room facilities for its business-oriented guests. Hotel management is concerned about the good atmosphere, and calm environment for dealing with a bilateral agreement</a:t>
            </a:r>
          </a:p>
        </p:txBody>
      </p:sp>
    </p:spTree>
    <p:extLst>
      <p:ext uri="{BB962C8B-B14F-4D97-AF65-F5344CB8AC3E}">
        <p14:creationId xmlns:p14="http://schemas.microsoft.com/office/powerpoint/2010/main" val="75805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1800" dirty="0"/>
              <a:t>Fitness facilities: guest demand fitness facilities with essential exercise machines. Marriot Hotels offers a skilled gym trainer, a guide for a long walk, and suitably qualified staff to satisfy guests' specific health needs (</a:t>
            </a:r>
            <a:r>
              <a:rPr lang="en-US" sz="1800" dirty="0" err="1"/>
              <a:t>Ivkov</a:t>
            </a:r>
            <a:r>
              <a:rPr lang="en-US" sz="1800" dirty="0"/>
              <a:t> et al., 2016).</a:t>
            </a:r>
          </a:p>
          <a:p>
            <a:r>
              <a:rPr lang="en-US" sz="1800" dirty="0"/>
              <a:t>Open spaces/ Cowering areas: Many start-up hotel businesses bring this idea to the front. This generates additional booking, adds more business value and raises revue.</a:t>
            </a:r>
          </a:p>
          <a:p>
            <a:endParaRPr lang="en-US" dirty="0"/>
          </a:p>
        </p:txBody>
      </p:sp>
    </p:spTree>
    <p:extLst>
      <p:ext uri="{BB962C8B-B14F-4D97-AF65-F5344CB8AC3E}">
        <p14:creationId xmlns:p14="http://schemas.microsoft.com/office/powerpoint/2010/main" val="1011107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3102" y="1253065"/>
            <a:ext cx="9601196" cy="1303867"/>
          </a:xfrm>
        </p:spPr>
        <p:txBody>
          <a:bodyPr>
            <a:normAutofit fontScale="90000"/>
          </a:bodyPr>
          <a:lstStyle/>
          <a:p>
            <a:r>
              <a:rPr lang="en-US" sz="4000" b="1" dirty="0"/>
              <a:t>Expiation of the role and function of guest service in general</a:t>
            </a:r>
            <a:br>
              <a:rPr lang="en-US" b="1" dirty="0"/>
            </a:br>
            <a:endParaRPr lang="en-US" dirty="0"/>
          </a:p>
        </p:txBody>
      </p:sp>
      <p:sp>
        <p:nvSpPr>
          <p:cNvPr id="3" name="Content Placeholder 2"/>
          <p:cNvSpPr>
            <a:spLocks noGrp="1"/>
          </p:cNvSpPr>
          <p:nvPr>
            <p:ph idx="1"/>
          </p:nvPr>
        </p:nvSpPr>
        <p:spPr>
          <a:xfrm>
            <a:off x="1295402" y="2556931"/>
            <a:ext cx="6252028" cy="3379411"/>
          </a:xfrm>
        </p:spPr>
        <p:txBody>
          <a:bodyPr>
            <a:normAutofit fontScale="70000" lnSpcReduction="20000"/>
          </a:bodyPr>
          <a:lstStyle/>
          <a:p>
            <a:pPr marL="0" indent="0">
              <a:buNone/>
            </a:pPr>
            <a:r>
              <a:rPr lang="en-US" b="1" dirty="0"/>
              <a:t>Guest reservations</a:t>
            </a:r>
            <a:endParaRPr lang="en-US" dirty="0"/>
          </a:p>
          <a:p>
            <a:r>
              <a:rPr lang="en-US" dirty="0"/>
              <a:t>Front office management performs this function. They reserve a room for various occasions and </a:t>
            </a:r>
            <a:r>
              <a:rPr lang="en-US" dirty="0" err="1"/>
              <a:t>programmes</a:t>
            </a:r>
            <a:r>
              <a:rPr lang="en-US" dirty="0"/>
              <a:t>. </a:t>
            </a:r>
          </a:p>
          <a:p>
            <a:r>
              <a:rPr lang="en-US" dirty="0"/>
              <a:t>online reservation system via a software application that allows both regular and potential customers to book directly with their chosen date and place. Here, guests need no direct intermediary in booking their desired travels (Mathur et al., 2006). </a:t>
            </a:r>
          </a:p>
          <a:p>
            <a:r>
              <a:rPr lang="en-US" dirty="0"/>
              <a:t>The reservation software made booking connections with the hotel's official website passing the required information. Research data identified that more than 700 million guests will book their desired travel via the online website by 2023 (</a:t>
            </a:r>
            <a:r>
              <a:rPr lang="en-US" dirty="0" err="1"/>
              <a:t>Moronta</a:t>
            </a:r>
            <a:r>
              <a:rPr lang="en-US" dirty="0"/>
              <a:t> &amp; </a:t>
            </a:r>
            <a:r>
              <a:rPr lang="en-US" dirty="0" err="1"/>
              <a:t>Fredey</a:t>
            </a:r>
            <a:r>
              <a:rPr lang="en-US" dirty="0"/>
              <a:t>, 2020). </a:t>
            </a:r>
          </a:p>
        </p:txBody>
      </p:sp>
      <p:pic>
        <p:nvPicPr>
          <p:cNvPr id="2050" name="Picture 2" descr="Marriott, Booking Holdings see drop in demand from coronaviru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19111" y="2556932"/>
            <a:ext cx="3840375" cy="2160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4516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3"/>
            <a:ext cx="5587998" cy="1189568"/>
          </a:xfrm>
        </p:spPr>
        <p:txBody>
          <a:bodyPr>
            <a:normAutofit fontScale="90000"/>
          </a:bodyPr>
          <a:lstStyle/>
          <a:p>
            <a:r>
              <a:rPr lang="en-US" b="1" dirty="0"/>
              <a:t>Front office functions</a:t>
            </a:r>
            <a:br>
              <a:rPr lang="en-US" dirty="0"/>
            </a:br>
            <a:endParaRPr lang="en-US" dirty="0"/>
          </a:p>
        </p:txBody>
      </p:sp>
      <p:sp>
        <p:nvSpPr>
          <p:cNvPr id="3" name="Content Placeholder 2"/>
          <p:cNvSpPr>
            <a:spLocks noGrp="1"/>
          </p:cNvSpPr>
          <p:nvPr>
            <p:ph idx="1"/>
          </p:nvPr>
        </p:nvSpPr>
        <p:spPr>
          <a:xfrm>
            <a:off x="1295401" y="2556932"/>
            <a:ext cx="6184899" cy="3170768"/>
          </a:xfrm>
        </p:spPr>
        <p:txBody>
          <a:bodyPr>
            <a:normAutofit fontScale="70000" lnSpcReduction="20000"/>
          </a:bodyPr>
          <a:lstStyle/>
          <a:p>
            <a:pPr lvl="0"/>
            <a:r>
              <a:rPr lang="en-US" sz="2600" dirty="0"/>
              <a:t>Guest registration: The front office manager performs register-related roles including guest check-in, room assistance, room choice, etc.</a:t>
            </a:r>
          </a:p>
          <a:p>
            <a:pPr lvl="0"/>
            <a:r>
              <a:rPr lang="en-US" sz="2600" dirty="0"/>
              <a:t>Guest history and records- Front office manager create a guest profile, and important feedback relating to hotel services.</a:t>
            </a:r>
          </a:p>
          <a:p>
            <a:pPr lvl="0"/>
            <a:r>
              <a:rPr lang="en-US" sz="2600" dirty="0"/>
              <a:t>Updated room status: Marriott Hotel record daily update on its room like CO, CI and DND records (</a:t>
            </a:r>
            <a:r>
              <a:rPr lang="en-US" sz="2600" dirty="0" err="1"/>
              <a:t>Ivkov</a:t>
            </a:r>
            <a:r>
              <a:rPr lang="en-US" sz="2600" dirty="0"/>
              <a:t> et al., 2016).</a:t>
            </a:r>
          </a:p>
          <a:p>
            <a:pPr lvl="0"/>
            <a:r>
              <a:rPr lang="en-US" sz="2600" dirty="0"/>
              <a:t>Telephone: The guest can contact both internally and externally via hotel telephone</a:t>
            </a:r>
          </a:p>
          <a:p>
            <a:pPr lvl="0"/>
            <a:r>
              <a:rPr lang="en-US" sz="2600" dirty="0"/>
              <a:t>Inquiry: Under this supervision, the front office manager alerts guest of all unknown movement outside or inside the hotel.</a:t>
            </a:r>
          </a:p>
          <a:p>
            <a:endParaRPr lang="en-US" dirty="0"/>
          </a:p>
        </p:txBody>
      </p:sp>
      <p:pic>
        <p:nvPicPr>
          <p:cNvPr id="1026" name="Picture 2" descr="3 Things You Can Learn From Marriott About Taking Care Of Employ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45054"/>
            <a:ext cx="4042568" cy="2695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603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Conclusion &amp; References </a:t>
            </a:r>
            <a:br>
              <a:rPr lang="en-US" b="1" dirty="0"/>
            </a:br>
            <a:endParaRPr lang="en-US" dirty="0"/>
          </a:p>
        </p:txBody>
      </p:sp>
      <p:sp>
        <p:nvSpPr>
          <p:cNvPr id="3" name="Content Placeholder 2"/>
          <p:cNvSpPr>
            <a:spLocks noGrp="1"/>
          </p:cNvSpPr>
          <p:nvPr>
            <p:ph idx="1"/>
          </p:nvPr>
        </p:nvSpPr>
        <p:spPr>
          <a:xfrm>
            <a:off x="1295401" y="2405743"/>
            <a:ext cx="9601196" cy="3788228"/>
          </a:xfrm>
        </p:spPr>
        <p:txBody>
          <a:bodyPr>
            <a:noAutofit/>
          </a:bodyPr>
          <a:lstStyle/>
          <a:p>
            <a:pPr marL="0" indent="0">
              <a:buNone/>
            </a:pPr>
            <a:r>
              <a:rPr lang="en-US" sz="800" b="1" dirty="0"/>
              <a:t>Conclusion </a:t>
            </a:r>
          </a:p>
          <a:p>
            <a:r>
              <a:rPr lang="en-US" sz="800" dirty="0"/>
              <a:t>Marriot Hotels and resorts offer competitive and feasible guest room facilities. In the global hotel industry, there have many powerful giants such as Hilton Hotels, Holiday Inn, Jurys Inn, McMillan Hotels, Best Western GB, etc. To compete with these strong competitors in this ever-changing hotel industry, Marriott Hotel offers better guest services.</a:t>
            </a:r>
          </a:p>
          <a:p>
            <a:pPr marL="0" indent="0">
              <a:buNone/>
            </a:pPr>
            <a:r>
              <a:rPr lang="en-US" sz="800" b="1" dirty="0"/>
              <a:t>References </a:t>
            </a:r>
          </a:p>
          <a:p>
            <a:r>
              <a:rPr lang="en-US" sz="800" dirty="0"/>
              <a:t>Araujo, P.S., Campos, D.F. and Campos, D.C. (2022) “Dimensions of hotel service quality and its impacts on guest satisfaction and Loyalty,” International Journal of Services and Operations Management, 1(1), p. 1. Available at: https://doi.org/10.1504/ijsom.2022.10046615. </a:t>
            </a:r>
          </a:p>
          <a:p>
            <a:r>
              <a:rPr lang="en-US" sz="800" dirty="0" err="1"/>
              <a:t>Beldona</a:t>
            </a:r>
            <a:r>
              <a:rPr lang="en-US" sz="800" dirty="0"/>
              <a:t>, S. and </a:t>
            </a:r>
            <a:r>
              <a:rPr lang="en-US" sz="800" dirty="0" err="1"/>
              <a:t>Cobanoglu</a:t>
            </a:r>
            <a:r>
              <a:rPr lang="en-US" sz="800" dirty="0"/>
              <a:t>, C. (2007) “Importance-performance analysis of guest technologies in the lodging industry,” Cornell Hotel and Restaurant Administration Quarterly, 48(3), pp. 299–312. Available at: https://doi.org/10.1177/0010880407304023. </a:t>
            </a:r>
          </a:p>
          <a:p>
            <a:r>
              <a:rPr lang="en-US" sz="800" dirty="0" err="1"/>
              <a:t>Chigozie-Nwokorie</a:t>
            </a:r>
            <a:r>
              <a:rPr lang="en-US" sz="800" dirty="0"/>
              <a:t>, E. (2021) “Service management and guest satisfaction for the hotel industry in Abeokuta, Nigeria,” </a:t>
            </a:r>
            <a:r>
              <a:rPr lang="en-US" sz="800" dirty="0" err="1"/>
              <a:t>Zbornik</a:t>
            </a:r>
            <a:r>
              <a:rPr lang="en-US" sz="800" dirty="0"/>
              <a:t> </a:t>
            </a:r>
            <a:r>
              <a:rPr lang="en-US" sz="800" dirty="0" err="1"/>
              <a:t>radova</a:t>
            </a:r>
            <a:r>
              <a:rPr lang="en-US" sz="800" dirty="0"/>
              <a:t> </a:t>
            </a:r>
            <a:r>
              <a:rPr lang="en-US" sz="800" dirty="0" err="1"/>
              <a:t>Departmana</a:t>
            </a:r>
            <a:r>
              <a:rPr lang="en-US" sz="800" dirty="0"/>
              <a:t> </a:t>
            </a:r>
            <a:r>
              <a:rPr lang="en-US" sz="800" dirty="0" err="1"/>
              <a:t>za</a:t>
            </a:r>
            <a:r>
              <a:rPr lang="en-US" sz="800" dirty="0"/>
              <a:t> </a:t>
            </a:r>
            <a:r>
              <a:rPr lang="en-US" sz="800" dirty="0" err="1"/>
              <a:t>geografiju</a:t>
            </a:r>
            <a:r>
              <a:rPr lang="en-US" sz="800" dirty="0"/>
              <a:t>, </a:t>
            </a:r>
            <a:r>
              <a:rPr lang="en-US" sz="800" dirty="0" err="1"/>
              <a:t>turizam</a:t>
            </a:r>
            <a:r>
              <a:rPr lang="en-US" sz="800" dirty="0"/>
              <a:t> </a:t>
            </a:r>
            <a:r>
              <a:rPr lang="en-US" sz="800" dirty="0" err="1"/>
              <a:t>i</a:t>
            </a:r>
            <a:r>
              <a:rPr lang="en-US" sz="800" dirty="0"/>
              <a:t> </a:t>
            </a:r>
            <a:r>
              <a:rPr lang="en-US" sz="800" dirty="0" err="1"/>
              <a:t>hotelijerstvo</a:t>
            </a:r>
            <a:r>
              <a:rPr lang="en-US" sz="800" dirty="0"/>
              <a:t>, (50-1), pp. 52–69. Available at: https://doi.org/10.5937/zbdght2101052c. </a:t>
            </a:r>
          </a:p>
          <a:p>
            <a:r>
              <a:rPr lang="en-US" sz="800" dirty="0" err="1"/>
              <a:t>Cvelbar</a:t>
            </a:r>
            <a:r>
              <a:rPr lang="en-US" sz="800" dirty="0"/>
              <a:t>, L.K., </a:t>
            </a:r>
            <a:r>
              <a:rPr lang="en-US" sz="800" dirty="0" err="1"/>
              <a:t>Grün</a:t>
            </a:r>
            <a:r>
              <a:rPr lang="en-US" sz="800" dirty="0"/>
              <a:t>, B. and </a:t>
            </a:r>
            <a:r>
              <a:rPr lang="en-US" sz="800" dirty="0" err="1"/>
              <a:t>Dolnicar</a:t>
            </a:r>
            <a:r>
              <a:rPr lang="en-US" sz="800" dirty="0"/>
              <a:t>, S. (2019) “Which hotel guest segments reuse towels? selling Sustainable Tourism Services through target marketing,” Marketing for Sustainable Tourism, pp. 53–66. Available at: https://doi.org/10.4324/9780203711668-4. </a:t>
            </a:r>
          </a:p>
          <a:p>
            <a:r>
              <a:rPr lang="en-US" sz="800" dirty="0" err="1"/>
              <a:t>Ivkov</a:t>
            </a:r>
            <a:r>
              <a:rPr lang="en-US" sz="800" dirty="0"/>
              <a:t>, M. et al. (2016) “Service orientation as a basis for quality services and competitiveness in hotel industry,” Proceedings of the </a:t>
            </a:r>
            <a:r>
              <a:rPr lang="en-US" sz="800" dirty="0" err="1"/>
              <a:t>Singidunum</a:t>
            </a:r>
            <a:r>
              <a:rPr lang="en-US" sz="800" dirty="0"/>
              <a:t> International Tourism Conference - </a:t>
            </a:r>
            <a:r>
              <a:rPr lang="en-US" sz="800" dirty="0" err="1"/>
              <a:t>Sitcon</a:t>
            </a:r>
            <a:r>
              <a:rPr lang="en-US" sz="800" dirty="0"/>
              <a:t> 2016 [Preprint]. Available at: https://doi.org/10.15308/sitcon-2016-199-202. </a:t>
            </a:r>
          </a:p>
          <a:p>
            <a:r>
              <a:rPr lang="en-US" sz="800" dirty="0" err="1"/>
              <a:t>Mathur</a:t>
            </a:r>
            <a:r>
              <a:rPr lang="en-US" sz="800" dirty="0"/>
              <a:t>, S., Khanna, K. and </a:t>
            </a:r>
            <a:r>
              <a:rPr lang="en-US" sz="800" dirty="0" err="1"/>
              <a:t>Saxena</a:t>
            </a:r>
            <a:r>
              <a:rPr lang="en-US" sz="800" dirty="0"/>
              <a:t>, S.K. (2006) “Sustainability practices in hotel industry: A study on guest awareness and satisfaction,” GIS Business, 1(6), pp. 9–10. Available at: https://doi.org/10.26643/gis.v1i6.5142. </a:t>
            </a:r>
          </a:p>
          <a:p>
            <a:r>
              <a:rPr lang="en-US" sz="800" dirty="0"/>
              <a:t>Mohammed </a:t>
            </a:r>
            <a:r>
              <a:rPr lang="en-US" sz="800" dirty="0" err="1"/>
              <a:t>Shobri</a:t>
            </a:r>
            <a:r>
              <a:rPr lang="en-US" sz="800" dirty="0"/>
              <a:t>, N.D. and </a:t>
            </a:r>
            <a:r>
              <a:rPr lang="en-US" sz="800" dirty="0" err="1"/>
              <a:t>Putit</a:t>
            </a:r>
            <a:r>
              <a:rPr lang="en-US" sz="800" dirty="0"/>
              <a:t>, L. (2015) “Building guest loyalty: The role of guest based Brand Equity and guest experience in Resort Hotel Industry,” Advanced Science Letters, 21(5), pp. 1605–1609. Available at: https://doi.org/10.1166/asl.2015.6116. </a:t>
            </a:r>
          </a:p>
          <a:p>
            <a:r>
              <a:rPr lang="en-US" sz="800" dirty="0" err="1"/>
              <a:t>Moronta</a:t>
            </a:r>
            <a:r>
              <a:rPr lang="en-US" sz="800" dirty="0"/>
              <a:t>, R. and </a:t>
            </a:r>
            <a:r>
              <a:rPr lang="en-US" sz="800" dirty="0" err="1"/>
              <a:t>Fredey</a:t>
            </a:r>
            <a:r>
              <a:rPr lang="en-US" sz="800" dirty="0"/>
              <a:t>, C. (2020) “The Fundamentals of Pricing Hotel Guest Rooms,” Hospitality Revenue Management, pp. 31–60. Available at: https://doi.org/10.1201/9781003019923-2. </a:t>
            </a:r>
          </a:p>
          <a:p>
            <a:r>
              <a:rPr lang="en-US" sz="800" dirty="0"/>
              <a:t>Tran, B. (2015) “The next generation of leaders,” Educational Strategies for the Next Generation Leaders in Hotel Management, pp. 16–42. Available at: https://doi.org/10.4018/978-1-4666-8565-9.ch002. </a:t>
            </a:r>
          </a:p>
        </p:txBody>
      </p:sp>
    </p:spTree>
    <p:extLst>
      <p:ext uri="{BB962C8B-B14F-4D97-AF65-F5344CB8AC3E}">
        <p14:creationId xmlns:p14="http://schemas.microsoft.com/office/powerpoint/2010/main" val="326978688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49</TotalTime>
  <Words>1737</Words>
  <Application>Microsoft Office PowerPoint</Application>
  <PresentationFormat>Widescreen</PresentationFormat>
  <Paragraphs>71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Organic</vt:lpstr>
      <vt:lpstr>Title: The role and importance of quality service, hospitality and guest service within hotel industry </vt:lpstr>
      <vt:lpstr>Introduction  </vt:lpstr>
      <vt:lpstr>Identify the hotel brand's main consumers</vt:lpstr>
      <vt:lpstr>Consumers are classified according to demographic factors </vt:lpstr>
      <vt:lpstr>Outline the nature, scope and role of the guest service and facilities that are provided to these guests by the hotel brand (Marriott Hotels and Resorts)</vt:lpstr>
      <vt:lpstr>PowerPoint Presentation</vt:lpstr>
      <vt:lpstr>Guest services and Service expectations offered by the Marriott Hotels and Resorts </vt:lpstr>
      <vt:lpstr>Marriott Hotels and Resorts are offering many guest services including accommodation, food and beverages, a swimming pool, fitness, conference rooms, open spaces and entertainment.</vt:lpstr>
      <vt:lpstr>PowerPoint Presentation</vt:lpstr>
      <vt:lpstr>PowerPoint Presentation</vt:lpstr>
      <vt:lpstr>Expiation of the role and function of guest service in general </vt:lpstr>
      <vt:lpstr>Front office functions </vt:lpstr>
      <vt:lpstr>Conclusion &amp;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The role and importance of quality service, hospitality and guest service within hotel industry </dc:title>
  <dc:creator>User</dc:creator>
  <cp:lastModifiedBy>Kadiza Alom (2127731)</cp:lastModifiedBy>
  <cp:revision>8</cp:revision>
  <dcterms:created xsi:type="dcterms:W3CDTF">2023-02-02T12:30:35Z</dcterms:created>
  <dcterms:modified xsi:type="dcterms:W3CDTF">2023-02-09T20:33:00Z</dcterms:modified>
</cp:coreProperties>
</file>