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t>6/8/2012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t>6/8/2012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t>6/8/2012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9BB0D62-0CB1-4A5B-806E-557A71367B3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t>6/8/2012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t>6/8/2012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t>6/8/2012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t>6/8/2012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t>6/8/2012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t>6/8/2012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t>6/8/2012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t>6/8/2012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84771B9-EF22-4A02-8482-6D0CC3E2B014}" type="datetimeFigureOut">
              <a:rPr lang="en-US" smtClean="0"/>
              <a:t>6/8/2012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9BB0D62-0CB1-4A5B-806E-557A71367B36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 TO ACCOUNTING TERMINOLGY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ACCOUNTING TERMS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 smtClean="0"/>
              <a:t>PROFIT</a:t>
            </a:r>
          </a:p>
          <a:p>
            <a:pPr>
              <a:buNone/>
            </a:pPr>
            <a:r>
              <a:rPr lang="en-GB" dirty="0" smtClean="0"/>
              <a:t>	The excess of income over expenditure</a:t>
            </a:r>
          </a:p>
          <a:p>
            <a:pPr>
              <a:buNone/>
            </a:pPr>
            <a:r>
              <a:rPr lang="en-GB" dirty="0" smtClean="0"/>
              <a:t>	However, there are many theoretical adjustments which also need to be considered</a:t>
            </a:r>
          </a:p>
          <a:p>
            <a:pPr>
              <a:buNone/>
            </a:pPr>
            <a:endParaRPr lang="en-GB" dirty="0" smtClean="0"/>
          </a:p>
          <a:p>
            <a:r>
              <a:rPr lang="en-GB" b="1" dirty="0" smtClean="0"/>
              <a:t>ASSET</a:t>
            </a:r>
          </a:p>
          <a:p>
            <a:pPr>
              <a:buNone/>
            </a:pPr>
            <a:r>
              <a:rPr lang="en-GB" dirty="0" smtClean="0"/>
              <a:t>	An asset is something owned by the business and available for use within the business</a:t>
            </a:r>
          </a:p>
          <a:p>
            <a:pPr>
              <a:buNone/>
            </a:pPr>
            <a:endParaRPr lang="en-GB" dirty="0" smtClean="0"/>
          </a:p>
          <a:p>
            <a:r>
              <a:rPr lang="en-GB" b="1" dirty="0" smtClean="0"/>
              <a:t>LIABILITY</a:t>
            </a:r>
          </a:p>
          <a:p>
            <a:endParaRPr lang="en-GB" b="1" dirty="0" smtClean="0"/>
          </a:p>
          <a:p>
            <a:pPr>
              <a:buNone/>
            </a:pPr>
            <a:r>
              <a:rPr lang="en-GB" dirty="0" smtClean="0"/>
              <a:t>	A liability is something owed by the business</a:t>
            </a:r>
          </a:p>
          <a:p>
            <a:pPr>
              <a:buNone/>
            </a:pPr>
            <a:r>
              <a:rPr lang="en-GB" dirty="0" smtClean="0"/>
              <a:t>	i.e. an obligation to pay money at some future date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SUBDIVISION OF ASSETS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(1 )  FIXED ASSETS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	These are those assets purchased for continuing use in the business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n-GB" dirty="0" smtClean="0"/>
              <a:t>i.e.  </a:t>
            </a:r>
            <a:r>
              <a:rPr lang="en-GB" dirty="0" smtClean="0"/>
              <a:t>n</a:t>
            </a:r>
            <a:r>
              <a:rPr lang="en-GB" dirty="0" smtClean="0"/>
              <a:t>ot for resale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e.g.	Motor vehicles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n-GB" dirty="0" smtClean="0"/>
              <a:t>		Land and buildings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n-GB" dirty="0" smtClean="0"/>
              <a:t>		Plant and machinery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(2)  </a:t>
            </a:r>
            <a:r>
              <a:rPr lang="en-GB" sz="4000" b="1" dirty="0" smtClean="0"/>
              <a:t>CURRENT ASSETS</a:t>
            </a:r>
          </a:p>
          <a:p>
            <a:pPr lvl="1"/>
            <a:endParaRPr lang="en-GB" dirty="0" smtClean="0"/>
          </a:p>
          <a:p>
            <a:pPr lvl="2">
              <a:buNone/>
            </a:pPr>
            <a:r>
              <a:rPr lang="en-GB" dirty="0" smtClean="0"/>
              <a:t>These are short term assets which will be expected to be turned into cash within 1 year</a:t>
            </a:r>
          </a:p>
          <a:p>
            <a:pPr lvl="2"/>
            <a:endParaRPr lang="en-GB" dirty="0" smtClean="0"/>
          </a:p>
          <a:p>
            <a:pPr lvl="2">
              <a:buNone/>
            </a:pPr>
            <a:r>
              <a:rPr lang="en-GB" dirty="0" smtClean="0"/>
              <a:t>There are 5 categories of current asset:</a:t>
            </a:r>
          </a:p>
          <a:p>
            <a:pPr lvl="2"/>
            <a:endParaRPr lang="en-GB" dirty="0" smtClean="0"/>
          </a:p>
          <a:p>
            <a:pPr marL="1362456" lvl="2" indent="-457200">
              <a:buAutoNum type="alphaLcParenBoth"/>
            </a:pPr>
            <a:r>
              <a:rPr lang="en-GB" sz="2900" b="1" dirty="0" smtClean="0"/>
              <a:t>STOCKS</a:t>
            </a:r>
          </a:p>
          <a:p>
            <a:pPr marL="1581912" lvl="3" indent="-457200">
              <a:buNone/>
            </a:pPr>
            <a:r>
              <a:rPr lang="en-GB" dirty="0" smtClean="0"/>
              <a:t>	Unsold goods at the year end</a:t>
            </a:r>
          </a:p>
          <a:p>
            <a:pPr marL="1581912" lvl="3" indent="-457200">
              <a:buNone/>
            </a:pPr>
            <a:endParaRPr lang="en-GB" dirty="0" smtClean="0"/>
          </a:p>
          <a:p>
            <a:pPr marL="1362456" lvl="2" indent="-457200">
              <a:buAutoNum type="alphaLcParenBoth"/>
            </a:pPr>
            <a:r>
              <a:rPr lang="en-GB" sz="2900" b="1" dirty="0" smtClean="0"/>
              <a:t>DEBTORS</a:t>
            </a:r>
          </a:p>
          <a:p>
            <a:pPr marL="1581912" lvl="3" indent="-457200">
              <a:buNone/>
            </a:pPr>
            <a:r>
              <a:rPr lang="en-GB" dirty="0" smtClean="0"/>
              <a:t>	Amounts owed to the business by customers</a:t>
            </a:r>
          </a:p>
          <a:p>
            <a:pPr marL="1581912" lvl="3" indent="-457200">
              <a:buNone/>
            </a:pPr>
            <a:endParaRPr lang="en-GB" dirty="0" smtClean="0"/>
          </a:p>
          <a:p>
            <a:pPr marL="1362456" lvl="2" indent="-457200">
              <a:buAutoNum type="alphaLcParenBoth"/>
            </a:pPr>
            <a:r>
              <a:rPr lang="en-GB" sz="2900" b="1" dirty="0" smtClean="0"/>
              <a:t>PREPAYMENTS</a:t>
            </a:r>
          </a:p>
          <a:p>
            <a:pPr marL="1581912" lvl="3" indent="-457200">
              <a:buNone/>
            </a:pPr>
            <a:r>
              <a:rPr lang="en-GB" dirty="0" smtClean="0"/>
              <a:t>	Expenses paid in advance</a:t>
            </a:r>
          </a:p>
          <a:p>
            <a:pPr marL="1581912" lvl="3" indent="-457200">
              <a:buNone/>
            </a:pPr>
            <a:endParaRPr lang="en-GB" dirty="0" smtClean="0"/>
          </a:p>
          <a:p>
            <a:pPr marL="1362456" lvl="2" indent="-457200">
              <a:buAutoNum type="alphaLcParenBoth"/>
            </a:pPr>
            <a:r>
              <a:rPr lang="en-GB" sz="2900" b="1" dirty="0" smtClean="0"/>
              <a:t>CASH AT BANK</a:t>
            </a:r>
          </a:p>
          <a:p>
            <a:pPr marL="1362456" lvl="2" indent="-457200">
              <a:buNone/>
            </a:pPr>
            <a:endParaRPr lang="en-GB" dirty="0" smtClean="0"/>
          </a:p>
          <a:p>
            <a:pPr marL="1362456" lvl="2" indent="-457200">
              <a:buAutoNum type="alphaLcParenBoth"/>
            </a:pPr>
            <a:r>
              <a:rPr lang="en-GB" sz="2900" b="1" dirty="0" smtClean="0"/>
              <a:t>CASH IN HAND</a:t>
            </a:r>
            <a:endParaRPr lang="en-GB" sz="29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 DIVISION OF LIABILITIES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These are also broken down into 2 categories:</a:t>
            </a:r>
          </a:p>
          <a:p>
            <a:pPr>
              <a:buNone/>
            </a:pPr>
            <a:endParaRPr lang="en-GB" dirty="0" smtClean="0"/>
          </a:p>
          <a:p>
            <a:pPr marL="651510" indent="-514350">
              <a:buAutoNum type="arabicParenBoth"/>
            </a:pPr>
            <a:r>
              <a:rPr lang="en-GB" b="1" dirty="0" smtClean="0"/>
              <a:t>CURRENT LIABILITIES</a:t>
            </a:r>
          </a:p>
          <a:p>
            <a:pPr marL="651510" indent="-514350">
              <a:buNone/>
            </a:pPr>
            <a:endParaRPr lang="en-GB" dirty="0" smtClean="0"/>
          </a:p>
          <a:p>
            <a:pPr marL="651510" indent="-514350">
              <a:buNone/>
            </a:pPr>
            <a:r>
              <a:rPr lang="en-GB" dirty="0" smtClean="0"/>
              <a:t>	These are liabilities which are due within 1 year</a:t>
            </a:r>
          </a:p>
          <a:p>
            <a:pPr marL="651510" indent="-514350">
              <a:buNone/>
            </a:pPr>
            <a:endParaRPr lang="en-GB" dirty="0" smtClean="0"/>
          </a:p>
          <a:p>
            <a:pPr marL="651510" indent="-514350">
              <a:buAutoNum type="alphaLcParenBoth"/>
            </a:pPr>
            <a:r>
              <a:rPr lang="en-GB" dirty="0" smtClean="0"/>
              <a:t>Trade Creditors</a:t>
            </a:r>
          </a:p>
          <a:p>
            <a:pPr marL="651510" indent="-514350">
              <a:buNone/>
            </a:pPr>
            <a:r>
              <a:rPr lang="en-GB" dirty="0" smtClean="0"/>
              <a:t>	</a:t>
            </a:r>
            <a:r>
              <a:rPr lang="en-GB" dirty="0" smtClean="0"/>
              <a:t>	Amounts owed by the business to suppliers 	of goods / raw materials</a:t>
            </a:r>
          </a:p>
          <a:p>
            <a:pPr marL="651510" indent="-51435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(b)  Accruals</a:t>
            </a:r>
          </a:p>
          <a:p>
            <a:pPr lvl="2">
              <a:buNone/>
            </a:pPr>
            <a:r>
              <a:rPr lang="en-GB" dirty="0" smtClean="0"/>
              <a:t>	</a:t>
            </a:r>
          </a:p>
          <a:p>
            <a:pPr lvl="2">
              <a:buNone/>
            </a:pPr>
            <a:r>
              <a:rPr lang="en-GB" dirty="0" smtClean="0"/>
              <a:t>	Expenses paid in arrears</a:t>
            </a:r>
          </a:p>
          <a:p>
            <a:pPr lvl="2">
              <a:buNone/>
            </a:pPr>
            <a:endParaRPr lang="en-GB" dirty="0" smtClean="0"/>
          </a:p>
          <a:p>
            <a:pPr lvl="2">
              <a:buNone/>
            </a:pPr>
            <a:r>
              <a:rPr lang="en-GB" sz="2800" dirty="0" smtClean="0"/>
              <a:t>( 2)  LONG TERM LIABILITIES</a:t>
            </a:r>
          </a:p>
          <a:p>
            <a:pPr marL="1362456" lvl="2" indent="-457200">
              <a:buNone/>
            </a:pPr>
            <a:endParaRPr lang="en-GB" dirty="0" smtClean="0"/>
          </a:p>
          <a:p>
            <a:pPr marL="1362456" lvl="2" indent="-457200">
              <a:buNone/>
            </a:pPr>
            <a:r>
              <a:rPr lang="en-GB" dirty="0" smtClean="0"/>
              <a:t>	Amounts due after more than 1 year</a:t>
            </a:r>
          </a:p>
          <a:p>
            <a:pPr marL="1362456" lvl="2" indent="-457200">
              <a:buNone/>
            </a:pPr>
            <a:endParaRPr lang="en-GB" dirty="0" smtClean="0"/>
          </a:p>
          <a:p>
            <a:pPr marL="1362456" lvl="2" indent="-457200">
              <a:buNone/>
            </a:pPr>
            <a:r>
              <a:rPr lang="en-GB" dirty="0" smtClean="0"/>
              <a:t>	e.g.  Bank loans</a:t>
            </a:r>
            <a:endParaRPr lang="en-GB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CONCEPT OF CAPITAL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preparation of accounts the business and its owner are classes as separate entities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We are preparing the accounts of the business, so transactions with the owner need to be highlighted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CAPITAL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This is the amount owed by the business to the owner</a:t>
            </a:r>
          </a:p>
          <a:p>
            <a:pPr>
              <a:buNone/>
            </a:pPr>
            <a:r>
              <a:rPr lang="en-GB" dirty="0" smtClean="0"/>
              <a:t>	i.e.  </a:t>
            </a:r>
            <a:r>
              <a:rPr lang="en-GB" dirty="0" smtClean="0"/>
              <a:t>t</a:t>
            </a:r>
            <a:r>
              <a:rPr lang="en-GB" dirty="0" smtClean="0"/>
              <a:t>he amount invested in the business by the owner</a:t>
            </a:r>
          </a:p>
          <a:p>
            <a:endParaRPr lang="en-GB" dirty="0" smtClean="0"/>
          </a:p>
          <a:p>
            <a:r>
              <a:rPr lang="en-GB" b="1" dirty="0" smtClean="0"/>
              <a:t>DRAWINGS</a:t>
            </a:r>
          </a:p>
          <a:p>
            <a:pPr>
              <a:buNone/>
            </a:pPr>
            <a:r>
              <a:rPr lang="en-GB" dirty="0" smtClean="0"/>
              <a:t>	The withdrawal of cash / goods from the business by the owner for his own personal use are classed as drawings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29</TotalTime>
  <Words>104</Words>
  <Application>Microsoft Office PowerPoint</Application>
  <PresentationFormat>On-screen Show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Apex</vt:lpstr>
      <vt:lpstr>INTRODUCTION TO ACCOUNTING TERMINOLGY</vt:lpstr>
      <vt:lpstr>COMMON ACCOUNTING TERMS</vt:lpstr>
      <vt:lpstr>SUBDIVISION OF ASSETS</vt:lpstr>
      <vt:lpstr>Slide 4</vt:lpstr>
      <vt:lpstr>SUB DIVISION OF LIABILITIES</vt:lpstr>
      <vt:lpstr>Slide 6</vt:lpstr>
      <vt:lpstr>THE CONCEPT OF CAPITAL</vt:lpstr>
      <vt:lpstr>Slide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ACCOUNTING TERMINOLGY</dc:title>
  <dc:creator>Richard Dunstan</dc:creator>
  <cp:lastModifiedBy>Richard Dunstan</cp:lastModifiedBy>
  <cp:revision>4</cp:revision>
  <dcterms:created xsi:type="dcterms:W3CDTF">2012-06-08T10:12:51Z</dcterms:created>
  <dcterms:modified xsi:type="dcterms:W3CDTF">2012-06-08T10:42:07Z</dcterms:modified>
</cp:coreProperties>
</file>