
<file path=[Content_Types].xml><?xml version="1.0" encoding="utf-8"?>
<Types xmlns="http://schemas.openxmlformats.org/package/2006/content-types">
  <Default Extension="png" ContentType="image/png"/>
  <Default Extension="xlsm" ContentType="application/vnd.ms-excel.sheet.macroEnabled.12"/>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0" r:id="rId5"/>
    <p:sldMasterId id="2147483672" r:id="rId6"/>
    <p:sldMasterId id="2147483684" r:id="rId7"/>
  </p:sldMasterIdLst>
  <p:notesMasterIdLst>
    <p:notesMasterId r:id="rId75"/>
  </p:notesMasterIdLst>
  <p:sldIdLst>
    <p:sldId id="256" r:id="rId8"/>
    <p:sldId id="258" r:id="rId9"/>
    <p:sldId id="259" r:id="rId10"/>
    <p:sldId id="260" r:id="rId11"/>
    <p:sldId id="261" r:id="rId12"/>
    <p:sldId id="262" r:id="rId13"/>
    <p:sldId id="263" r:id="rId14"/>
    <p:sldId id="310" r:id="rId15"/>
    <p:sldId id="264" r:id="rId16"/>
    <p:sldId id="269" r:id="rId17"/>
    <p:sldId id="270" r:id="rId18"/>
    <p:sldId id="337" r:id="rId19"/>
    <p:sldId id="344" r:id="rId20"/>
    <p:sldId id="338" r:id="rId21"/>
    <p:sldId id="345" r:id="rId22"/>
    <p:sldId id="339" r:id="rId23"/>
    <p:sldId id="346" r:id="rId24"/>
    <p:sldId id="340" r:id="rId25"/>
    <p:sldId id="347" r:id="rId26"/>
    <p:sldId id="327" r:id="rId27"/>
    <p:sldId id="328" r:id="rId28"/>
    <p:sldId id="329" r:id="rId29"/>
    <p:sldId id="330" r:id="rId30"/>
    <p:sldId id="331" r:id="rId31"/>
    <p:sldId id="332" r:id="rId32"/>
    <p:sldId id="333" r:id="rId33"/>
    <p:sldId id="334" r:id="rId34"/>
    <p:sldId id="335" r:id="rId35"/>
    <p:sldId id="336" r:id="rId36"/>
    <p:sldId id="274" r:id="rId37"/>
    <p:sldId id="275" r:id="rId38"/>
    <p:sldId id="276" r:id="rId39"/>
    <p:sldId id="277" r:id="rId40"/>
    <p:sldId id="278" r:id="rId41"/>
    <p:sldId id="308" r:id="rId42"/>
    <p:sldId id="311" r:id="rId43"/>
    <p:sldId id="312" r:id="rId44"/>
    <p:sldId id="309" r:id="rId45"/>
    <p:sldId id="280" r:id="rId46"/>
    <p:sldId id="281" r:id="rId47"/>
    <p:sldId id="282" r:id="rId48"/>
    <p:sldId id="284" r:id="rId49"/>
    <p:sldId id="285" r:id="rId50"/>
    <p:sldId id="290" r:id="rId51"/>
    <p:sldId id="291" r:id="rId52"/>
    <p:sldId id="292" r:id="rId53"/>
    <p:sldId id="293" r:id="rId54"/>
    <p:sldId id="294" r:id="rId55"/>
    <p:sldId id="286" r:id="rId56"/>
    <p:sldId id="287" r:id="rId57"/>
    <p:sldId id="288" r:id="rId58"/>
    <p:sldId id="297" r:id="rId59"/>
    <p:sldId id="298" r:id="rId60"/>
    <p:sldId id="295" r:id="rId61"/>
    <p:sldId id="289" r:id="rId62"/>
    <p:sldId id="319" r:id="rId63"/>
    <p:sldId id="301" r:id="rId64"/>
    <p:sldId id="300" r:id="rId65"/>
    <p:sldId id="302" r:id="rId66"/>
    <p:sldId id="341" r:id="rId67"/>
    <p:sldId id="342" r:id="rId68"/>
    <p:sldId id="343" r:id="rId69"/>
    <p:sldId id="303" r:id="rId70"/>
    <p:sldId id="304" r:id="rId71"/>
    <p:sldId id="305" r:id="rId72"/>
    <p:sldId id="306" r:id="rId73"/>
    <p:sldId id="307" r:id="rId74"/>
  </p:sldIdLst>
  <p:sldSz cx="9144000" cy="6858000" type="screen4x3"/>
  <p:notesSz cx="6858000" cy="9144000"/>
  <p:defaultTextStyle>
    <a:defPPr>
      <a:defRPr lang="en-US"/>
    </a:defPPr>
    <a:lvl1pPr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defTabSz="457200" rtl="0" fontAlgn="base">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55" autoAdjust="0"/>
    <p:restoredTop sz="93694"/>
  </p:normalViewPr>
  <p:slideViewPr>
    <p:cSldViewPr snapToGrid="0" snapToObjects="1">
      <p:cViewPr varScale="1">
        <p:scale>
          <a:sx n="68" d="100"/>
          <a:sy n="68" d="100"/>
        </p:scale>
        <p:origin x="72" y="82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openxmlformats.org/officeDocument/2006/relationships/slide" Target="slides/slide56.xml"/><Relationship Id="rId68" Type="http://schemas.openxmlformats.org/officeDocument/2006/relationships/slide" Target="slides/slide61.xml"/><Relationship Id="rId76"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slide" Target="slides/slide51.xml"/><Relationship Id="rId66" Type="http://schemas.openxmlformats.org/officeDocument/2006/relationships/slide" Target="slides/slide59.xml"/><Relationship Id="rId74" Type="http://schemas.openxmlformats.org/officeDocument/2006/relationships/slide" Target="slides/slide67.xml"/><Relationship Id="rId79"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4.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slide" Target="slides/slide53.xml"/><Relationship Id="rId65" Type="http://schemas.openxmlformats.org/officeDocument/2006/relationships/slide" Target="slides/slide58.xml"/><Relationship Id="rId73" Type="http://schemas.openxmlformats.org/officeDocument/2006/relationships/slide" Target="slides/slide66.xml"/><Relationship Id="rId78"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64" Type="http://schemas.openxmlformats.org/officeDocument/2006/relationships/slide" Target="slides/slide57.xml"/><Relationship Id="rId69" Type="http://schemas.openxmlformats.org/officeDocument/2006/relationships/slide" Target="slides/slide62.xml"/><Relationship Id="rId77" Type="http://schemas.openxmlformats.org/officeDocument/2006/relationships/viewProps" Target="viewProps.xml"/><Relationship Id="rId8" Type="http://schemas.openxmlformats.org/officeDocument/2006/relationships/slide" Target="slides/slide1.xml"/><Relationship Id="rId51" Type="http://schemas.openxmlformats.org/officeDocument/2006/relationships/slide" Target="slides/slide44.xml"/><Relationship Id="rId72" Type="http://schemas.openxmlformats.org/officeDocument/2006/relationships/slide" Target="slides/slide65.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slide" Target="slides/slide52.xml"/><Relationship Id="rId67" Type="http://schemas.openxmlformats.org/officeDocument/2006/relationships/slide" Target="slides/slide60.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slide" Target="slides/slide55.xml"/><Relationship Id="rId70" Type="http://schemas.openxmlformats.org/officeDocument/2006/relationships/slide" Target="slides/slide63.xml"/><Relationship Id="rId75"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Macro-Enabled_Worksheet1.xlsm"/></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Macro-Enabled_Worksheet2.xlsm"/></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73" b="1" i="0" u="none" strike="noStrike" baseline="0">
                <a:solidFill>
                  <a:srgbClr val="000000"/>
                </a:solidFill>
                <a:latin typeface="Arial"/>
                <a:ea typeface="Arial"/>
                <a:cs typeface="Arial"/>
              </a:defRPr>
            </a:pPr>
            <a:r>
              <a:rPr lang="en-US"/>
              <a:t>School A</a:t>
            </a:r>
          </a:p>
        </c:rich>
      </c:tx>
      <c:layout>
        <c:manualLayout>
          <c:xMode val="edge"/>
          <c:yMode val="edge"/>
          <c:x val="0.41584158415841599"/>
          <c:y val="2.1505376344085999E-2"/>
        </c:manualLayout>
      </c:layout>
      <c:overlay val="0"/>
      <c:spPr>
        <a:noFill/>
        <a:ln w="25358">
          <a:noFill/>
        </a:ln>
      </c:spPr>
    </c:title>
    <c:autoTitleDeleted val="0"/>
    <c:plotArea>
      <c:layout>
        <c:manualLayout>
          <c:layoutTarget val="inner"/>
          <c:xMode val="edge"/>
          <c:yMode val="edge"/>
          <c:x val="0.10231023102310199"/>
          <c:y val="0.15770609318996401"/>
          <c:w val="0.87458745874587596"/>
          <c:h val="0.691756272401435"/>
        </c:manualLayout>
      </c:layout>
      <c:barChart>
        <c:barDir val="col"/>
        <c:grouping val="clustered"/>
        <c:varyColors val="0"/>
        <c:ser>
          <c:idx val="0"/>
          <c:order val="0"/>
          <c:tx>
            <c:strRef>
              <c:f>Sheet1!$B$3</c:f>
              <c:strCache>
                <c:ptCount val="1"/>
                <c:pt idx="0">
                  <c:v>School A</c:v>
                </c:pt>
              </c:strCache>
            </c:strRef>
          </c:tx>
          <c:spPr>
            <a:solidFill>
              <a:srgbClr val="63AAFE"/>
            </a:solidFill>
            <a:ln w="12679">
              <a:solidFill>
                <a:srgbClr val="000000"/>
              </a:solidFill>
              <a:prstDash val="solid"/>
            </a:ln>
          </c:spPr>
          <c:invertIfNegative val="0"/>
          <c:cat>
            <c:strRef>
              <c:f>Sheet1!$C$2:$G$2</c:f>
              <c:strCache>
                <c:ptCount val="5"/>
                <c:pt idx="0">
                  <c:v>English</c:v>
                </c:pt>
                <c:pt idx="1">
                  <c:v>Welsh</c:v>
                </c:pt>
                <c:pt idx="2">
                  <c:v>Maths</c:v>
                </c:pt>
                <c:pt idx="3">
                  <c:v>Science</c:v>
                </c:pt>
                <c:pt idx="4">
                  <c:v>CSI</c:v>
                </c:pt>
              </c:strCache>
            </c:strRef>
          </c:cat>
          <c:val>
            <c:numRef>
              <c:f>Sheet1!$C$3:$G$3</c:f>
              <c:numCache>
                <c:formatCode>General</c:formatCode>
                <c:ptCount val="5"/>
                <c:pt idx="0">
                  <c:v>64</c:v>
                </c:pt>
                <c:pt idx="1">
                  <c:v>67</c:v>
                </c:pt>
                <c:pt idx="2">
                  <c:v>80</c:v>
                </c:pt>
                <c:pt idx="3">
                  <c:v>89</c:v>
                </c:pt>
                <c:pt idx="4">
                  <c:v>63</c:v>
                </c:pt>
              </c:numCache>
            </c:numRef>
          </c:val>
        </c:ser>
        <c:ser>
          <c:idx val="1"/>
          <c:order val="1"/>
          <c:tx>
            <c:strRef>
              <c:f>Sheet1!$B$4</c:f>
              <c:strCache>
                <c:ptCount val="1"/>
                <c:pt idx="0">
                  <c:v>LA</c:v>
                </c:pt>
              </c:strCache>
            </c:strRef>
          </c:tx>
          <c:spPr>
            <a:solidFill>
              <a:srgbClr val="DD2D32"/>
            </a:solidFill>
            <a:ln w="12679">
              <a:solidFill>
                <a:srgbClr val="000000"/>
              </a:solidFill>
              <a:prstDash val="solid"/>
            </a:ln>
          </c:spPr>
          <c:invertIfNegative val="0"/>
          <c:cat>
            <c:strRef>
              <c:f>Sheet1!$C$2:$G$2</c:f>
              <c:strCache>
                <c:ptCount val="5"/>
                <c:pt idx="0">
                  <c:v>English</c:v>
                </c:pt>
                <c:pt idx="1">
                  <c:v>Welsh</c:v>
                </c:pt>
                <c:pt idx="2">
                  <c:v>Maths</c:v>
                </c:pt>
                <c:pt idx="3">
                  <c:v>Science</c:v>
                </c:pt>
                <c:pt idx="4">
                  <c:v>CSI</c:v>
                </c:pt>
              </c:strCache>
            </c:strRef>
          </c:cat>
          <c:val>
            <c:numRef>
              <c:f>Sheet1!$C$4:$G$4</c:f>
              <c:numCache>
                <c:formatCode>General</c:formatCode>
                <c:ptCount val="5"/>
                <c:pt idx="0">
                  <c:v>81.599999999999994</c:v>
                </c:pt>
                <c:pt idx="1">
                  <c:v>82.5</c:v>
                </c:pt>
                <c:pt idx="2">
                  <c:v>83.5</c:v>
                </c:pt>
                <c:pt idx="3">
                  <c:v>85.4</c:v>
                </c:pt>
                <c:pt idx="4">
                  <c:v>78.099999999999994</c:v>
                </c:pt>
              </c:numCache>
            </c:numRef>
          </c:val>
        </c:ser>
        <c:ser>
          <c:idx val="2"/>
          <c:order val="2"/>
          <c:tx>
            <c:strRef>
              <c:f>Sheet1!$B$5</c:f>
              <c:strCache>
                <c:ptCount val="1"/>
                <c:pt idx="0">
                  <c:v>Wales</c:v>
                </c:pt>
              </c:strCache>
            </c:strRef>
          </c:tx>
          <c:spPr>
            <a:solidFill>
              <a:srgbClr val="FFF58C"/>
            </a:solidFill>
            <a:ln w="12679">
              <a:solidFill>
                <a:srgbClr val="000000"/>
              </a:solidFill>
              <a:prstDash val="solid"/>
            </a:ln>
          </c:spPr>
          <c:invertIfNegative val="0"/>
          <c:cat>
            <c:strRef>
              <c:f>Sheet1!$C$2:$G$2</c:f>
              <c:strCache>
                <c:ptCount val="5"/>
                <c:pt idx="0">
                  <c:v>English</c:v>
                </c:pt>
                <c:pt idx="1">
                  <c:v>Welsh</c:v>
                </c:pt>
                <c:pt idx="2">
                  <c:v>Maths</c:v>
                </c:pt>
                <c:pt idx="3">
                  <c:v>Science</c:v>
                </c:pt>
                <c:pt idx="4">
                  <c:v>CSI</c:v>
                </c:pt>
              </c:strCache>
            </c:strRef>
          </c:cat>
          <c:val>
            <c:numRef>
              <c:f>Sheet1!$C$5:$G$5</c:f>
              <c:numCache>
                <c:formatCode>General</c:formatCode>
                <c:ptCount val="5"/>
                <c:pt idx="0">
                  <c:v>81.900000000000006</c:v>
                </c:pt>
                <c:pt idx="1">
                  <c:v>81</c:v>
                </c:pt>
                <c:pt idx="2">
                  <c:v>83.3</c:v>
                </c:pt>
                <c:pt idx="3">
                  <c:v>86.4</c:v>
                </c:pt>
                <c:pt idx="4">
                  <c:v>78.2</c:v>
                </c:pt>
              </c:numCache>
            </c:numRef>
          </c:val>
        </c:ser>
        <c:dLbls>
          <c:showLegendKey val="0"/>
          <c:showVal val="0"/>
          <c:showCatName val="0"/>
          <c:showSerName val="0"/>
          <c:showPercent val="0"/>
          <c:showBubbleSize val="0"/>
        </c:dLbls>
        <c:gapWidth val="150"/>
        <c:axId val="192724008"/>
        <c:axId val="192178120"/>
      </c:barChart>
      <c:catAx>
        <c:axId val="192724008"/>
        <c:scaling>
          <c:orientation val="minMax"/>
        </c:scaling>
        <c:delete val="0"/>
        <c:axPos val="b"/>
        <c:numFmt formatCode="General" sourceLinked="1"/>
        <c:majorTickMark val="out"/>
        <c:minorTickMark val="none"/>
        <c:tickLblPos val="nextTo"/>
        <c:spPr>
          <a:ln w="3170">
            <a:solidFill>
              <a:srgbClr val="000000"/>
            </a:solidFill>
            <a:prstDash val="solid"/>
          </a:ln>
        </c:spPr>
        <c:txPr>
          <a:bodyPr rot="-2700000" vert="horz"/>
          <a:lstStyle/>
          <a:p>
            <a:pPr>
              <a:defRPr sz="1100" b="1" i="0" u="none" strike="noStrike" baseline="0">
                <a:solidFill>
                  <a:srgbClr val="000000"/>
                </a:solidFill>
                <a:latin typeface="Arial"/>
                <a:ea typeface="Arial"/>
                <a:cs typeface="Arial"/>
              </a:defRPr>
            </a:pPr>
            <a:endParaRPr lang="en-US"/>
          </a:p>
        </c:txPr>
        <c:crossAx val="192178120"/>
        <c:crosses val="autoZero"/>
        <c:auto val="1"/>
        <c:lblAlgn val="ctr"/>
        <c:lblOffset val="100"/>
        <c:tickLblSkip val="1"/>
        <c:tickMarkSkip val="1"/>
        <c:noMultiLvlLbl val="0"/>
      </c:catAx>
      <c:valAx>
        <c:axId val="192178120"/>
        <c:scaling>
          <c:orientation val="minMax"/>
        </c:scaling>
        <c:delete val="0"/>
        <c:axPos val="l"/>
        <c:majorGridlines>
          <c:spPr>
            <a:ln w="3170">
              <a:solidFill>
                <a:srgbClr val="000000"/>
              </a:solidFill>
              <a:prstDash val="solid"/>
            </a:ln>
          </c:spPr>
        </c:majorGridlines>
        <c:numFmt formatCode="General" sourceLinked="1"/>
        <c:majorTickMark val="out"/>
        <c:minorTickMark val="none"/>
        <c:tickLblPos val="nextTo"/>
        <c:spPr>
          <a:ln w="3170">
            <a:solidFill>
              <a:srgbClr val="000000"/>
            </a:solidFill>
            <a:prstDash val="solid"/>
          </a:ln>
        </c:spPr>
        <c:txPr>
          <a:bodyPr rot="0" vert="horz"/>
          <a:lstStyle/>
          <a:p>
            <a:pPr>
              <a:defRPr sz="799" b="0" i="0" u="none" strike="noStrike" baseline="0">
                <a:solidFill>
                  <a:srgbClr val="000000"/>
                </a:solidFill>
                <a:latin typeface="Arial"/>
                <a:ea typeface="Arial"/>
                <a:cs typeface="Arial"/>
              </a:defRPr>
            </a:pPr>
            <a:endParaRPr lang="en-US"/>
          </a:p>
        </c:txPr>
        <c:crossAx val="192724008"/>
        <c:crosses val="autoZero"/>
        <c:crossBetween val="between"/>
      </c:valAx>
      <c:spPr>
        <a:noFill/>
        <a:ln w="25358">
          <a:noFill/>
        </a:ln>
      </c:spPr>
    </c:plotArea>
    <c:plotVisOnly val="1"/>
    <c:dispBlanksAs val="gap"/>
    <c:showDLblsOverMax val="0"/>
  </c:chart>
  <c:spPr>
    <a:solidFill>
      <a:srgbClr val="FFFFFF"/>
    </a:solidFill>
    <a:ln w="3170">
      <a:solidFill>
        <a:srgbClr val="000000"/>
      </a:solidFill>
      <a:prstDash val="solid"/>
    </a:ln>
  </c:spPr>
  <c:txPr>
    <a:bodyPr/>
    <a:lstStyle/>
    <a:p>
      <a:pPr>
        <a:defRPr sz="799" b="0" i="0" u="none" strike="noStrike" baseline="0">
          <a:solidFill>
            <a:srgbClr val="000000"/>
          </a:solidFill>
          <a:latin typeface="Arial"/>
          <a:ea typeface="Arial"/>
          <a:cs typeface="Arial"/>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072" b="1" i="0" u="none" strike="noStrike" baseline="0">
                <a:solidFill>
                  <a:srgbClr val="000000"/>
                </a:solidFill>
                <a:latin typeface="Arial"/>
                <a:ea typeface="Arial"/>
                <a:cs typeface="Arial"/>
              </a:defRPr>
            </a:pPr>
            <a:r>
              <a:rPr lang="en-US"/>
              <a:t>School B</a:t>
            </a:r>
          </a:p>
        </c:rich>
      </c:tx>
      <c:layout>
        <c:manualLayout>
          <c:xMode val="edge"/>
          <c:yMode val="edge"/>
          <c:x val="0.41254125412541298"/>
          <c:y val="2.1428571428571401E-2"/>
        </c:manualLayout>
      </c:layout>
      <c:overlay val="0"/>
      <c:spPr>
        <a:noFill/>
        <a:ln w="25337">
          <a:noFill/>
        </a:ln>
      </c:spPr>
    </c:title>
    <c:autoTitleDeleted val="0"/>
    <c:plotArea>
      <c:layout>
        <c:manualLayout>
          <c:layoutTarget val="inner"/>
          <c:xMode val="edge"/>
          <c:yMode val="edge"/>
          <c:x val="0.10231023102310199"/>
          <c:y val="0.157142857142857"/>
          <c:w val="0.87458745874587596"/>
          <c:h val="0.69285714285714295"/>
        </c:manualLayout>
      </c:layout>
      <c:barChart>
        <c:barDir val="col"/>
        <c:grouping val="clustered"/>
        <c:varyColors val="0"/>
        <c:ser>
          <c:idx val="0"/>
          <c:order val="0"/>
          <c:tx>
            <c:strRef>
              <c:f>Sheet1!$B$7</c:f>
              <c:strCache>
                <c:ptCount val="1"/>
                <c:pt idx="0">
                  <c:v>School B</c:v>
                </c:pt>
              </c:strCache>
            </c:strRef>
          </c:tx>
          <c:spPr>
            <a:solidFill>
              <a:srgbClr val="63AAFE"/>
            </a:solidFill>
            <a:ln w="12669">
              <a:solidFill>
                <a:srgbClr val="000000"/>
              </a:solidFill>
              <a:prstDash val="solid"/>
            </a:ln>
          </c:spPr>
          <c:invertIfNegative val="0"/>
          <c:cat>
            <c:strRef>
              <c:f>Sheet1!$C$6:$G$6</c:f>
              <c:strCache>
                <c:ptCount val="5"/>
                <c:pt idx="0">
                  <c:v>English</c:v>
                </c:pt>
                <c:pt idx="1">
                  <c:v>Welsh</c:v>
                </c:pt>
                <c:pt idx="2">
                  <c:v>Maths</c:v>
                </c:pt>
                <c:pt idx="3">
                  <c:v>Science</c:v>
                </c:pt>
                <c:pt idx="4">
                  <c:v>CSI</c:v>
                </c:pt>
              </c:strCache>
            </c:strRef>
          </c:cat>
          <c:val>
            <c:numRef>
              <c:f>Sheet1!$C$7:$G$7</c:f>
              <c:numCache>
                <c:formatCode>General</c:formatCode>
                <c:ptCount val="5"/>
                <c:pt idx="0">
                  <c:v>93</c:v>
                </c:pt>
                <c:pt idx="1">
                  <c:v>99</c:v>
                </c:pt>
                <c:pt idx="2">
                  <c:v>88</c:v>
                </c:pt>
                <c:pt idx="3">
                  <c:v>95</c:v>
                </c:pt>
                <c:pt idx="4">
                  <c:v>86</c:v>
                </c:pt>
              </c:numCache>
            </c:numRef>
          </c:val>
        </c:ser>
        <c:ser>
          <c:idx val="1"/>
          <c:order val="1"/>
          <c:tx>
            <c:strRef>
              <c:f>Sheet1!$B$8</c:f>
              <c:strCache>
                <c:ptCount val="1"/>
                <c:pt idx="0">
                  <c:v>LA</c:v>
                </c:pt>
              </c:strCache>
            </c:strRef>
          </c:tx>
          <c:spPr>
            <a:solidFill>
              <a:srgbClr val="DD2D32"/>
            </a:solidFill>
            <a:ln w="12669">
              <a:solidFill>
                <a:srgbClr val="000000"/>
              </a:solidFill>
              <a:prstDash val="solid"/>
            </a:ln>
          </c:spPr>
          <c:invertIfNegative val="0"/>
          <c:cat>
            <c:strRef>
              <c:f>Sheet1!$C$6:$G$6</c:f>
              <c:strCache>
                <c:ptCount val="5"/>
                <c:pt idx="0">
                  <c:v>English</c:v>
                </c:pt>
                <c:pt idx="1">
                  <c:v>Welsh</c:v>
                </c:pt>
                <c:pt idx="2">
                  <c:v>Maths</c:v>
                </c:pt>
                <c:pt idx="3">
                  <c:v>Science</c:v>
                </c:pt>
                <c:pt idx="4">
                  <c:v>CSI</c:v>
                </c:pt>
              </c:strCache>
            </c:strRef>
          </c:cat>
          <c:val>
            <c:numRef>
              <c:f>Sheet1!$C$8:$G$8</c:f>
              <c:numCache>
                <c:formatCode>General</c:formatCode>
                <c:ptCount val="5"/>
                <c:pt idx="0">
                  <c:v>81.599999999999994</c:v>
                </c:pt>
                <c:pt idx="1">
                  <c:v>82.5</c:v>
                </c:pt>
                <c:pt idx="2">
                  <c:v>83.5</c:v>
                </c:pt>
                <c:pt idx="3">
                  <c:v>85.4</c:v>
                </c:pt>
                <c:pt idx="4">
                  <c:v>78.099999999999994</c:v>
                </c:pt>
              </c:numCache>
            </c:numRef>
          </c:val>
        </c:ser>
        <c:ser>
          <c:idx val="2"/>
          <c:order val="2"/>
          <c:tx>
            <c:strRef>
              <c:f>Sheet1!$B$9</c:f>
              <c:strCache>
                <c:ptCount val="1"/>
                <c:pt idx="0">
                  <c:v>Wales</c:v>
                </c:pt>
              </c:strCache>
            </c:strRef>
          </c:tx>
          <c:spPr>
            <a:solidFill>
              <a:srgbClr val="FFF58C"/>
            </a:solidFill>
            <a:ln w="12669">
              <a:solidFill>
                <a:srgbClr val="000000"/>
              </a:solidFill>
              <a:prstDash val="solid"/>
            </a:ln>
          </c:spPr>
          <c:invertIfNegative val="0"/>
          <c:cat>
            <c:strRef>
              <c:f>Sheet1!$C$6:$G$6</c:f>
              <c:strCache>
                <c:ptCount val="5"/>
                <c:pt idx="0">
                  <c:v>English</c:v>
                </c:pt>
                <c:pt idx="1">
                  <c:v>Welsh</c:v>
                </c:pt>
                <c:pt idx="2">
                  <c:v>Maths</c:v>
                </c:pt>
                <c:pt idx="3">
                  <c:v>Science</c:v>
                </c:pt>
                <c:pt idx="4">
                  <c:v>CSI</c:v>
                </c:pt>
              </c:strCache>
            </c:strRef>
          </c:cat>
          <c:val>
            <c:numRef>
              <c:f>Sheet1!$C$9:$G$9</c:f>
              <c:numCache>
                <c:formatCode>General</c:formatCode>
                <c:ptCount val="5"/>
                <c:pt idx="0">
                  <c:v>81.900000000000006</c:v>
                </c:pt>
                <c:pt idx="1">
                  <c:v>81</c:v>
                </c:pt>
                <c:pt idx="2">
                  <c:v>83.3</c:v>
                </c:pt>
                <c:pt idx="3">
                  <c:v>86.4</c:v>
                </c:pt>
                <c:pt idx="4">
                  <c:v>78.2</c:v>
                </c:pt>
              </c:numCache>
            </c:numRef>
          </c:val>
        </c:ser>
        <c:dLbls>
          <c:showLegendKey val="0"/>
          <c:showVal val="0"/>
          <c:showCatName val="0"/>
          <c:showSerName val="0"/>
          <c:showPercent val="0"/>
          <c:showBubbleSize val="0"/>
        </c:dLbls>
        <c:gapWidth val="150"/>
        <c:axId val="288596720"/>
        <c:axId val="288592800"/>
      </c:barChart>
      <c:catAx>
        <c:axId val="288596720"/>
        <c:scaling>
          <c:orientation val="minMax"/>
        </c:scaling>
        <c:delete val="0"/>
        <c:axPos val="b"/>
        <c:numFmt formatCode="General" sourceLinked="1"/>
        <c:majorTickMark val="out"/>
        <c:minorTickMark val="none"/>
        <c:tickLblPos val="nextTo"/>
        <c:spPr>
          <a:ln w="3167">
            <a:solidFill>
              <a:srgbClr val="000000"/>
            </a:solidFill>
            <a:prstDash val="solid"/>
          </a:ln>
        </c:spPr>
        <c:txPr>
          <a:bodyPr rot="-2700000" vert="horz"/>
          <a:lstStyle/>
          <a:p>
            <a:pPr>
              <a:defRPr sz="1100" b="1" i="0" u="none" strike="noStrike" baseline="0">
                <a:solidFill>
                  <a:srgbClr val="000000"/>
                </a:solidFill>
                <a:latin typeface="Arial"/>
                <a:ea typeface="Arial"/>
                <a:cs typeface="Arial"/>
              </a:defRPr>
            </a:pPr>
            <a:endParaRPr lang="en-US"/>
          </a:p>
        </c:txPr>
        <c:crossAx val="288592800"/>
        <c:crosses val="autoZero"/>
        <c:auto val="1"/>
        <c:lblAlgn val="ctr"/>
        <c:lblOffset val="100"/>
        <c:tickLblSkip val="1"/>
        <c:tickMarkSkip val="1"/>
        <c:noMultiLvlLbl val="0"/>
      </c:catAx>
      <c:valAx>
        <c:axId val="288592800"/>
        <c:scaling>
          <c:orientation val="minMax"/>
          <c:max val="100"/>
        </c:scaling>
        <c:delete val="0"/>
        <c:axPos val="l"/>
        <c:majorGridlines>
          <c:spPr>
            <a:ln w="3167">
              <a:solidFill>
                <a:srgbClr val="000000"/>
              </a:solidFill>
              <a:prstDash val="solid"/>
            </a:ln>
          </c:spPr>
        </c:majorGridlines>
        <c:numFmt formatCode="General" sourceLinked="1"/>
        <c:majorTickMark val="out"/>
        <c:minorTickMark val="none"/>
        <c:tickLblPos val="nextTo"/>
        <c:spPr>
          <a:ln w="3167">
            <a:solidFill>
              <a:srgbClr val="000000"/>
            </a:solidFill>
            <a:prstDash val="solid"/>
          </a:ln>
        </c:spPr>
        <c:txPr>
          <a:bodyPr rot="0" vert="horz"/>
          <a:lstStyle/>
          <a:p>
            <a:pPr>
              <a:defRPr sz="798" b="0" i="0" u="none" strike="noStrike" baseline="0">
                <a:solidFill>
                  <a:srgbClr val="000000"/>
                </a:solidFill>
                <a:latin typeface="Arial"/>
                <a:ea typeface="Arial"/>
                <a:cs typeface="Arial"/>
              </a:defRPr>
            </a:pPr>
            <a:endParaRPr lang="en-US"/>
          </a:p>
        </c:txPr>
        <c:crossAx val="288596720"/>
        <c:crosses val="autoZero"/>
        <c:crossBetween val="between"/>
      </c:valAx>
      <c:spPr>
        <a:noFill/>
        <a:ln w="25337">
          <a:noFill/>
        </a:ln>
      </c:spPr>
    </c:plotArea>
    <c:plotVisOnly val="1"/>
    <c:dispBlanksAs val="gap"/>
    <c:showDLblsOverMax val="0"/>
  </c:chart>
  <c:spPr>
    <a:solidFill>
      <a:srgbClr val="FFFFFF"/>
    </a:solidFill>
    <a:ln w="3167">
      <a:solidFill>
        <a:srgbClr val="000000"/>
      </a:solidFill>
      <a:prstDash val="solid"/>
    </a:ln>
  </c:spPr>
  <c:txPr>
    <a:bodyPr/>
    <a:lstStyle/>
    <a:p>
      <a:pPr>
        <a:defRPr sz="798" b="0" i="0" u="none" strike="noStrike" baseline="0">
          <a:solidFill>
            <a:srgbClr val="000000"/>
          </a:solidFill>
          <a:latin typeface="Arial"/>
          <a:ea typeface="Arial"/>
          <a:cs typeface="Aria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2BFE32-A4C0-4EA3-B220-FFEB8C6778A6}"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D17C39AD-E210-46B0-A159-39BDD843517C}">
      <dgm:prSet phldrT="[Text]">
        <dgm:style>
          <a:lnRef idx="2">
            <a:schemeClr val="accent4">
              <a:shade val="50000"/>
            </a:schemeClr>
          </a:lnRef>
          <a:fillRef idx="1">
            <a:schemeClr val="accent4"/>
          </a:fillRef>
          <a:effectRef idx="0">
            <a:schemeClr val="accent4"/>
          </a:effectRef>
          <a:fontRef idx="minor">
            <a:schemeClr val="lt1"/>
          </a:fontRef>
        </dgm:style>
      </dgm:prSet>
      <dgm:spPr/>
      <dgm:t>
        <a:bodyPr/>
        <a:lstStyle/>
        <a:p>
          <a:r>
            <a:rPr lang="en-GB" dirty="0" err="1" smtClean="0"/>
            <a:t>Dadansoddi</a:t>
          </a:r>
          <a:r>
            <a:rPr lang="en-GB" dirty="0" smtClean="0"/>
            <a:t> Data  Analysing Data</a:t>
          </a:r>
          <a:endParaRPr lang="en-GB" dirty="0"/>
        </a:p>
      </dgm:t>
    </dgm:pt>
    <dgm:pt modelId="{F7512D1E-084A-42FE-B276-4E180B33A4AC}" type="parTrans" cxnId="{4AD882E6-A252-4A05-8CC2-3B1D4CFD2D74}">
      <dgm:prSet/>
      <dgm:spPr/>
      <dgm:t>
        <a:bodyPr/>
        <a:lstStyle/>
        <a:p>
          <a:endParaRPr lang="en-GB"/>
        </a:p>
      </dgm:t>
    </dgm:pt>
    <dgm:pt modelId="{1A04DAF4-3573-4AA9-BEB7-CCA81AE63B71}" type="sibTrans" cxnId="{4AD882E6-A252-4A05-8CC2-3B1D4CFD2D74}">
      <dgm:prSet/>
      <dgm:spPr/>
      <dgm:t>
        <a:bodyPr/>
        <a:lstStyle/>
        <a:p>
          <a:endParaRPr lang="en-GB"/>
        </a:p>
      </dgm:t>
    </dgm:pt>
    <dgm:pt modelId="{CCA5C8C5-7273-4768-9EBC-2C768F7EC340}">
      <dgm:prSet phldrT="[Text]">
        <dgm:style>
          <a:lnRef idx="3">
            <a:schemeClr val="lt1"/>
          </a:lnRef>
          <a:fillRef idx="1">
            <a:schemeClr val="accent4"/>
          </a:fillRef>
          <a:effectRef idx="1">
            <a:schemeClr val="accent4"/>
          </a:effectRef>
          <a:fontRef idx="minor">
            <a:schemeClr val="lt1"/>
          </a:fontRef>
        </dgm:style>
      </dgm:prSet>
      <dgm:spPr/>
      <dgm:t>
        <a:bodyPr/>
        <a:lstStyle/>
        <a:p>
          <a:r>
            <a:rPr lang="en-GB" dirty="0" err="1" smtClean="0"/>
            <a:t>Monitro</a:t>
          </a:r>
          <a:r>
            <a:rPr lang="en-GB" dirty="0" smtClean="0"/>
            <a:t> Monitoring</a:t>
          </a:r>
          <a:endParaRPr lang="en-GB" dirty="0"/>
        </a:p>
      </dgm:t>
    </dgm:pt>
    <dgm:pt modelId="{492C75D5-4EC5-4B12-B730-F4C02FD90D82}" type="parTrans" cxnId="{4DFA5609-7FE5-4418-B922-EE743808AD37}">
      <dgm:prSet/>
      <dgm:spPr/>
      <dgm:t>
        <a:bodyPr/>
        <a:lstStyle/>
        <a:p>
          <a:endParaRPr lang="en-GB"/>
        </a:p>
      </dgm:t>
    </dgm:pt>
    <dgm:pt modelId="{8ECF9032-3743-414D-854E-5C8C5F1AAD43}" type="sibTrans" cxnId="{4DFA5609-7FE5-4418-B922-EE743808AD37}">
      <dgm:prSet/>
      <dgm:spPr/>
      <dgm:t>
        <a:bodyPr/>
        <a:lstStyle/>
        <a:p>
          <a:endParaRPr lang="en-GB"/>
        </a:p>
      </dgm:t>
    </dgm:pt>
    <dgm:pt modelId="{1CD078F9-48A2-4C9E-AC06-D6DB60337E95}">
      <dgm:prSet phldrT="[Text]">
        <dgm:style>
          <a:lnRef idx="3">
            <a:schemeClr val="lt1"/>
          </a:lnRef>
          <a:fillRef idx="1">
            <a:schemeClr val="accent4"/>
          </a:fillRef>
          <a:effectRef idx="1">
            <a:schemeClr val="accent4"/>
          </a:effectRef>
          <a:fontRef idx="minor">
            <a:schemeClr val="lt1"/>
          </a:fontRef>
        </dgm:style>
      </dgm:prSet>
      <dgm:spPr/>
      <dgm:t>
        <a:bodyPr/>
        <a:lstStyle/>
        <a:p>
          <a:r>
            <a:rPr lang="en-GB" dirty="0" err="1" smtClean="0"/>
            <a:t>Gwerthuso</a:t>
          </a:r>
          <a:endParaRPr lang="en-GB" dirty="0" smtClean="0"/>
        </a:p>
        <a:p>
          <a:r>
            <a:rPr lang="en-GB" dirty="0" smtClean="0"/>
            <a:t>Evaluate</a:t>
          </a:r>
          <a:endParaRPr lang="en-GB" dirty="0"/>
        </a:p>
      </dgm:t>
    </dgm:pt>
    <dgm:pt modelId="{1394D5DD-4ABD-453F-86EF-DEA2D25EA544}" type="parTrans" cxnId="{F12019FB-1292-40E6-A470-20984D114D16}">
      <dgm:prSet/>
      <dgm:spPr/>
      <dgm:t>
        <a:bodyPr/>
        <a:lstStyle/>
        <a:p>
          <a:endParaRPr lang="en-GB"/>
        </a:p>
      </dgm:t>
    </dgm:pt>
    <dgm:pt modelId="{C0760714-C4F8-426E-BE80-3ADABB04F6DD}" type="sibTrans" cxnId="{F12019FB-1292-40E6-A470-20984D114D16}">
      <dgm:prSet/>
      <dgm:spPr/>
      <dgm:t>
        <a:bodyPr/>
        <a:lstStyle/>
        <a:p>
          <a:endParaRPr lang="en-GB"/>
        </a:p>
      </dgm:t>
    </dgm:pt>
    <dgm:pt modelId="{80861540-E168-4434-93C7-EF5E887F880F}">
      <dgm:prSet phldrT="[Text]">
        <dgm:style>
          <a:lnRef idx="3">
            <a:schemeClr val="lt1"/>
          </a:lnRef>
          <a:fillRef idx="1">
            <a:schemeClr val="accent4"/>
          </a:fillRef>
          <a:effectRef idx="1">
            <a:schemeClr val="accent4"/>
          </a:effectRef>
          <a:fontRef idx="minor">
            <a:schemeClr val="lt1"/>
          </a:fontRef>
        </dgm:style>
      </dgm:prSet>
      <dgm:spPr/>
      <dgm:t>
        <a:bodyPr/>
        <a:lstStyle/>
        <a:p>
          <a:r>
            <a:rPr lang="en-GB" dirty="0" err="1" smtClean="0"/>
            <a:t>Gosod</a:t>
          </a:r>
          <a:r>
            <a:rPr lang="en-GB" dirty="0" smtClean="0"/>
            <a:t> </a:t>
          </a:r>
          <a:r>
            <a:rPr lang="en-GB" dirty="0" err="1" smtClean="0"/>
            <a:t>Targedau</a:t>
          </a:r>
          <a:r>
            <a:rPr lang="en-GB" dirty="0" smtClean="0"/>
            <a:t> Target Setting</a:t>
          </a:r>
          <a:endParaRPr lang="en-GB" dirty="0"/>
        </a:p>
      </dgm:t>
    </dgm:pt>
    <dgm:pt modelId="{82663BD2-9160-403F-B3EC-3C44944BE9F4}" type="parTrans" cxnId="{6CF46302-C27B-4178-AB2D-FD502302948F}">
      <dgm:prSet/>
      <dgm:spPr/>
      <dgm:t>
        <a:bodyPr/>
        <a:lstStyle/>
        <a:p>
          <a:endParaRPr lang="en-GB"/>
        </a:p>
      </dgm:t>
    </dgm:pt>
    <dgm:pt modelId="{31DC2583-8879-4641-B736-79F7E4DF4004}" type="sibTrans" cxnId="{6CF46302-C27B-4178-AB2D-FD502302948F}">
      <dgm:prSet/>
      <dgm:spPr/>
      <dgm:t>
        <a:bodyPr/>
        <a:lstStyle/>
        <a:p>
          <a:endParaRPr lang="en-GB"/>
        </a:p>
      </dgm:t>
    </dgm:pt>
    <dgm:pt modelId="{0433ADA3-6A5D-4875-B69C-1E0579E3D048}" type="pres">
      <dgm:prSet presAssocID="{552BFE32-A4C0-4EA3-B220-FFEB8C6778A6}" presName="cycle" presStyleCnt="0">
        <dgm:presLayoutVars>
          <dgm:dir/>
          <dgm:resizeHandles val="exact"/>
        </dgm:presLayoutVars>
      </dgm:prSet>
      <dgm:spPr/>
      <dgm:t>
        <a:bodyPr/>
        <a:lstStyle/>
        <a:p>
          <a:endParaRPr lang="en-GB"/>
        </a:p>
      </dgm:t>
    </dgm:pt>
    <dgm:pt modelId="{0DFF3F11-06C3-4611-81C0-A73F8430F231}" type="pres">
      <dgm:prSet presAssocID="{D17C39AD-E210-46B0-A159-39BDD843517C}" presName="node" presStyleLbl="node1" presStyleIdx="0" presStyleCnt="4">
        <dgm:presLayoutVars>
          <dgm:bulletEnabled val="1"/>
        </dgm:presLayoutVars>
      </dgm:prSet>
      <dgm:spPr/>
      <dgm:t>
        <a:bodyPr/>
        <a:lstStyle/>
        <a:p>
          <a:endParaRPr lang="en-GB"/>
        </a:p>
      </dgm:t>
    </dgm:pt>
    <dgm:pt modelId="{DB270314-729A-4A23-B265-B4EF26C77A40}" type="pres">
      <dgm:prSet presAssocID="{D17C39AD-E210-46B0-A159-39BDD843517C}" presName="spNode" presStyleCnt="0"/>
      <dgm:spPr/>
    </dgm:pt>
    <dgm:pt modelId="{96663EFF-3A38-45C2-AC3B-4C454C467865}" type="pres">
      <dgm:prSet presAssocID="{1A04DAF4-3573-4AA9-BEB7-CCA81AE63B71}" presName="sibTrans" presStyleLbl="sibTrans1D1" presStyleIdx="0" presStyleCnt="4"/>
      <dgm:spPr/>
      <dgm:t>
        <a:bodyPr/>
        <a:lstStyle/>
        <a:p>
          <a:endParaRPr lang="en-GB"/>
        </a:p>
      </dgm:t>
    </dgm:pt>
    <dgm:pt modelId="{C92D472D-3FE0-4EC5-BFB6-76A605486A04}" type="pres">
      <dgm:prSet presAssocID="{80861540-E168-4434-93C7-EF5E887F880F}" presName="node" presStyleLbl="node1" presStyleIdx="1" presStyleCnt="4">
        <dgm:presLayoutVars>
          <dgm:bulletEnabled val="1"/>
        </dgm:presLayoutVars>
      </dgm:prSet>
      <dgm:spPr/>
      <dgm:t>
        <a:bodyPr/>
        <a:lstStyle/>
        <a:p>
          <a:endParaRPr lang="en-GB"/>
        </a:p>
      </dgm:t>
    </dgm:pt>
    <dgm:pt modelId="{A0CE0D92-4CF4-4254-83C8-2997F6077998}" type="pres">
      <dgm:prSet presAssocID="{80861540-E168-4434-93C7-EF5E887F880F}" presName="spNode" presStyleCnt="0"/>
      <dgm:spPr/>
    </dgm:pt>
    <dgm:pt modelId="{00E2F1C5-9C7B-4DE2-80AD-F0BEA16F29A2}" type="pres">
      <dgm:prSet presAssocID="{31DC2583-8879-4641-B736-79F7E4DF4004}" presName="sibTrans" presStyleLbl="sibTrans1D1" presStyleIdx="1" presStyleCnt="4"/>
      <dgm:spPr/>
      <dgm:t>
        <a:bodyPr/>
        <a:lstStyle/>
        <a:p>
          <a:endParaRPr lang="en-GB"/>
        </a:p>
      </dgm:t>
    </dgm:pt>
    <dgm:pt modelId="{0AD9D27D-14E6-4C16-8861-641237E8D6AD}" type="pres">
      <dgm:prSet presAssocID="{CCA5C8C5-7273-4768-9EBC-2C768F7EC340}" presName="node" presStyleLbl="node1" presStyleIdx="2" presStyleCnt="4">
        <dgm:presLayoutVars>
          <dgm:bulletEnabled val="1"/>
        </dgm:presLayoutVars>
      </dgm:prSet>
      <dgm:spPr/>
      <dgm:t>
        <a:bodyPr/>
        <a:lstStyle/>
        <a:p>
          <a:endParaRPr lang="en-GB"/>
        </a:p>
      </dgm:t>
    </dgm:pt>
    <dgm:pt modelId="{E54CF7BA-ACE3-407F-9E27-22BB46430954}" type="pres">
      <dgm:prSet presAssocID="{CCA5C8C5-7273-4768-9EBC-2C768F7EC340}" presName="spNode" presStyleCnt="0"/>
      <dgm:spPr/>
    </dgm:pt>
    <dgm:pt modelId="{915BE88B-F874-4ADA-8DB5-848987752A3C}" type="pres">
      <dgm:prSet presAssocID="{8ECF9032-3743-414D-854E-5C8C5F1AAD43}" presName="sibTrans" presStyleLbl="sibTrans1D1" presStyleIdx="2" presStyleCnt="4"/>
      <dgm:spPr/>
      <dgm:t>
        <a:bodyPr/>
        <a:lstStyle/>
        <a:p>
          <a:endParaRPr lang="en-GB"/>
        </a:p>
      </dgm:t>
    </dgm:pt>
    <dgm:pt modelId="{818B77A5-7CFA-49A9-A6B4-FC2305044C3A}" type="pres">
      <dgm:prSet presAssocID="{1CD078F9-48A2-4C9E-AC06-D6DB60337E95}" presName="node" presStyleLbl="node1" presStyleIdx="3" presStyleCnt="4">
        <dgm:presLayoutVars>
          <dgm:bulletEnabled val="1"/>
        </dgm:presLayoutVars>
      </dgm:prSet>
      <dgm:spPr/>
      <dgm:t>
        <a:bodyPr/>
        <a:lstStyle/>
        <a:p>
          <a:endParaRPr lang="en-GB"/>
        </a:p>
      </dgm:t>
    </dgm:pt>
    <dgm:pt modelId="{1FF0931A-606A-41DC-B7E2-CC1E88EC9387}" type="pres">
      <dgm:prSet presAssocID="{1CD078F9-48A2-4C9E-AC06-D6DB60337E95}" presName="spNode" presStyleCnt="0"/>
      <dgm:spPr/>
    </dgm:pt>
    <dgm:pt modelId="{ADB794C7-3B9B-4F7B-827B-1D62523CF107}" type="pres">
      <dgm:prSet presAssocID="{C0760714-C4F8-426E-BE80-3ADABB04F6DD}" presName="sibTrans" presStyleLbl="sibTrans1D1" presStyleIdx="3" presStyleCnt="4"/>
      <dgm:spPr/>
      <dgm:t>
        <a:bodyPr/>
        <a:lstStyle/>
        <a:p>
          <a:endParaRPr lang="en-GB"/>
        </a:p>
      </dgm:t>
    </dgm:pt>
  </dgm:ptLst>
  <dgm:cxnLst>
    <dgm:cxn modelId="{433EFF44-4D8D-416D-829D-45917CC5B927}" type="presOf" srcId="{80861540-E168-4434-93C7-EF5E887F880F}" destId="{C92D472D-3FE0-4EC5-BFB6-76A605486A04}" srcOrd="0" destOrd="0" presId="urn:microsoft.com/office/officeart/2005/8/layout/cycle5"/>
    <dgm:cxn modelId="{6CF46302-C27B-4178-AB2D-FD502302948F}" srcId="{552BFE32-A4C0-4EA3-B220-FFEB8C6778A6}" destId="{80861540-E168-4434-93C7-EF5E887F880F}" srcOrd="1" destOrd="0" parTransId="{82663BD2-9160-403F-B3EC-3C44944BE9F4}" sibTransId="{31DC2583-8879-4641-B736-79F7E4DF4004}"/>
    <dgm:cxn modelId="{1CEAF8AF-24C2-4CC1-947E-7CAB1BEF602D}" type="presOf" srcId="{C0760714-C4F8-426E-BE80-3ADABB04F6DD}" destId="{ADB794C7-3B9B-4F7B-827B-1D62523CF107}" srcOrd="0" destOrd="0" presId="urn:microsoft.com/office/officeart/2005/8/layout/cycle5"/>
    <dgm:cxn modelId="{4DFA5609-7FE5-4418-B922-EE743808AD37}" srcId="{552BFE32-A4C0-4EA3-B220-FFEB8C6778A6}" destId="{CCA5C8C5-7273-4768-9EBC-2C768F7EC340}" srcOrd="2" destOrd="0" parTransId="{492C75D5-4EC5-4B12-B730-F4C02FD90D82}" sibTransId="{8ECF9032-3743-414D-854E-5C8C5F1AAD43}"/>
    <dgm:cxn modelId="{14664828-5D08-4AC7-A5E7-C696C21E13C0}" type="presOf" srcId="{8ECF9032-3743-414D-854E-5C8C5F1AAD43}" destId="{915BE88B-F874-4ADA-8DB5-848987752A3C}" srcOrd="0" destOrd="0" presId="urn:microsoft.com/office/officeart/2005/8/layout/cycle5"/>
    <dgm:cxn modelId="{7E9D6221-02FD-45E6-9BE6-32029D7AFDCE}" type="presOf" srcId="{552BFE32-A4C0-4EA3-B220-FFEB8C6778A6}" destId="{0433ADA3-6A5D-4875-B69C-1E0579E3D048}" srcOrd="0" destOrd="0" presId="urn:microsoft.com/office/officeart/2005/8/layout/cycle5"/>
    <dgm:cxn modelId="{19CBF71F-9BE9-4881-B5AF-7362329C21B3}" type="presOf" srcId="{CCA5C8C5-7273-4768-9EBC-2C768F7EC340}" destId="{0AD9D27D-14E6-4C16-8861-641237E8D6AD}" srcOrd="0" destOrd="0" presId="urn:microsoft.com/office/officeart/2005/8/layout/cycle5"/>
    <dgm:cxn modelId="{54987D23-0EA3-4239-A585-F7099B2B635A}" type="presOf" srcId="{1CD078F9-48A2-4C9E-AC06-D6DB60337E95}" destId="{818B77A5-7CFA-49A9-A6B4-FC2305044C3A}" srcOrd="0" destOrd="0" presId="urn:microsoft.com/office/officeart/2005/8/layout/cycle5"/>
    <dgm:cxn modelId="{4E95FCD4-C433-42AF-9BC6-7A9DE26EFAA3}" type="presOf" srcId="{1A04DAF4-3573-4AA9-BEB7-CCA81AE63B71}" destId="{96663EFF-3A38-45C2-AC3B-4C454C467865}" srcOrd="0" destOrd="0" presId="urn:microsoft.com/office/officeart/2005/8/layout/cycle5"/>
    <dgm:cxn modelId="{4AD882E6-A252-4A05-8CC2-3B1D4CFD2D74}" srcId="{552BFE32-A4C0-4EA3-B220-FFEB8C6778A6}" destId="{D17C39AD-E210-46B0-A159-39BDD843517C}" srcOrd="0" destOrd="0" parTransId="{F7512D1E-084A-42FE-B276-4E180B33A4AC}" sibTransId="{1A04DAF4-3573-4AA9-BEB7-CCA81AE63B71}"/>
    <dgm:cxn modelId="{93FFC467-55B0-49FF-9A61-1D5B29AB2F75}" type="presOf" srcId="{D17C39AD-E210-46B0-A159-39BDD843517C}" destId="{0DFF3F11-06C3-4611-81C0-A73F8430F231}" srcOrd="0" destOrd="0" presId="urn:microsoft.com/office/officeart/2005/8/layout/cycle5"/>
    <dgm:cxn modelId="{F12019FB-1292-40E6-A470-20984D114D16}" srcId="{552BFE32-A4C0-4EA3-B220-FFEB8C6778A6}" destId="{1CD078F9-48A2-4C9E-AC06-D6DB60337E95}" srcOrd="3" destOrd="0" parTransId="{1394D5DD-4ABD-453F-86EF-DEA2D25EA544}" sibTransId="{C0760714-C4F8-426E-BE80-3ADABB04F6DD}"/>
    <dgm:cxn modelId="{178F80A1-0AB5-4D7C-805D-F99651429FBC}" type="presOf" srcId="{31DC2583-8879-4641-B736-79F7E4DF4004}" destId="{00E2F1C5-9C7B-4DE2-80AD-F0BEA16F29A2}" srcOrd="0" destOrd="0" presId="urn:microsoft.com/office/officeart/2005/8/layout/cycle5"/>
    <dgm:cxn modelId="{60EF1048-E03C-43F2-ABBD-0EFFA378BD69}" type="presParOf" srcId="{0433ADA3-6A5D-4875-B69C-1E0579E3D048}" destId="{0DFF3F11-06C3-4611-81C0-A73F8430F231}" srcOrd="0" destOrd="0" presId="urn:microsoft.com/office/officeart/2005/8/layout/cycle5"/>
    <dgm:cxn modelId="{872B493A-FB88-46B1-92AF-5B878A8296D8}" type="presParOf" srcId="{0433ADA3-6A5D-4875-B69C-1E0579E3D048}" destId="{DB270314-729A-4A23-B265-B4EF26C77A40}" srcOrd="1" destOrd="0" presId="urn:microsoft.com/office/officeart/2005/8/layout/cycle5"/>
    <dgm:cxn modelId="{62D7AEF0-B598-488B-A72B-B491787B3979}" type="presParOf" srcId="{0433ADA3-6A5D-4875-B69C-1E0579E3D048}" destId="{96663EFF-3A38-45C2-AC3B-4C454C467865}" srcOrd="2" destOrd="0" presId="urn:microsoft.com/office/officeart/2005/8/layout/cycle5"/>
    <dgm:cxn modelId="{90F26BAC-3B10-471E-8449-0B8E18E12235}" type="presParOf" srcId="{0433ADA3-6A5D-4875-B69C-1E0579E3D048}" destId="{C92D472D-3FE0-4EC5-BFB6-76A605486A04}" srcOrd="3" destOrd="0" presId="urn:microsoft.com/office/officeart/2005/8/layout/cycle5"/>
    <dgm:cxn modelId="{24376A1A-26B3-46F4-9757-8CD65C2F5B5E}" type="presParOf" srcId="{0433ADA3-6A5D-4875-B69C-1E0579E3D048}" destId="{A0CE0D92-4CF4-4254-83C8-2997F6077998}" srcOrd="4" destOrd="0" presId="urn:microsoft.com/office/officeart/2005/8/layout/cycle5"/>
    <dgm:cxn modelId="{7C6D5F97-E43F-4B44-86DC-88CE738B14E4}" type="presParOf" srcId="{0433ADA3-6A5D-4875-B69C-1E0579E3D048}" destId="{00E2F1C5-9C7B-4DE2-80AD-F0BEA16F29A2}" srcOrd="5" destOrd="0" presId="urn:microsoft.com/office/officeart/2005/8/layout/cycle5"/>
    <dgm:cxn modelId="{8D4F53EE-5A5A-47AA-ACA4-9F288B4A6E99}" type="presParOf" srcId="{0433ADA3-6A5D-4875-B69C-1E0579E3D048}" destId="{0AD9D27D-14E6-4C16-8861-641237E8D6AD}" srcOrd="6" destOrd="0" presId="urn:microsoft.com/office/officeart/2005/8/layout/cycle5"/>
    <dgm:cxn modelId="{5A3CCFBD-BE45-4739-A2C3-6032E506BB45}" type="presParOf" srcId="{0433ADA3-6A5D-4875-B69C-1E0579E3D048}" destId="{E54CF7BA-ACE3-407F-9E27-22BB46430954}" srcOrd="7" destOrd="0" presId="urn:microsoft.com/office/officeart/2005/8/layout/cycle5"/>
    <dgm:cxn modelId="{68D6D71D-C0E9-4CE3-B2B8-1026C7802C62}" type="presParOf" srcId="{0433ADA3-6A5D-4875-B69C-1E0579E3D048}" destId="{915BE88B-F874-4ADA-8DB5-848987752A3C}" srcOrd="8" destOrd="0" presId="urn:microsoft.com/office/officeart/2005/8/layout/cycle5"/>
    <dgm:cxn modelId="{867B5605-D042-411C-9577-495B7FA285FB}" type="presParOf" srcId="{0433ADA3-6A5D-4875-B69C-1E0579E3D048}" destId="{818B77A5-7CFA-49A9-A6B4-FC2305044C3A}" srcOrd="9" destOrd="0" presId="urn:microsoft.com/office/officeart/2005/8/layout/cycle5"/>
    <dgm:cxn modelId="{EADB6C58-13D1-44E9-90D4-F08F57DF1620}" type="presParOf" srcId="{0433ADA3-6A5D-4875-B69C-1E0579E3D048}" destId="{1FF0931A-606A-41DC-B7E2-CC1E88EC9387}" srcOrd="10" destOrd="0" presId="urn:microsoft.com/office/officeart/2005/8/layout/cycle5"/>
    <dgm:cxn modelId="{6A0F53BC-8C44-4054-883A-AF9A595CE09E}" type="presParOf" srcId="{0433ADA3-6A5D-4875-B69C-1E0579E3D048}" destId="{ADB794C7-3B9B-4F7B-827B-1D62523CF107}"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FF3F11-06C3-4611-81C0-A73F8430F231}">
      <dsp:nvSpPr>
        <dsp:cNvPr id="0" name=""/>
        <dsp:cNvSpPr/>
      </dsp:nvSpPr>
      <dsp:spPr>
        <a:xfrm>
          <a:off x="3616523" y="288"/>
          <a:ext cx="1910953" cy="1242119"/>
        </a:xfrm>
        <a:prstGeom prst="roundRect">
          <a:avLst/>
        </a:prstGeom>
        <a:solidFill>
          <a:schemeClr val="accent4"/>
        </a:solidFill>
        <a:ln w="25400" cap="flat" cmpd="sng" algn="ctr">
          <a:solidFill>
            <a:schemeClr val="accent4">
              <a:shade val="50000"/>
            </a:schemeClr>
          </a:solidFill>
          <a:prstDash val="solid"/>
        </a:ln>
        <a:effectLst/>
      </dsp:spPr>
      <dsp:style>
        <a:lnRef idx="2">
          <a:schemeClr val="accent4">
            <a:shade val="50000"/>
          </a:schemeClr>
        </a:lnRef>
        <a:fillRef idx="1">
          <a:schemeClr val="accent4"/>
        </a:fillRef>
        <a:effectRef idx="0">
          <a:schemeClr val="accent4"/>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err="1" smtClean="0"/>
            <a:t>Dadansoddi</a:t>
          </a:r>
          <a:r>
            <a:rPr lang="en-GB" sz="2100" kern="1200" dirty="0" smtClean="0"/>
            <a:t> Data  Analysing Data</a:t>
          </a:r>
          <a:endParaRPr lang="en-GB" sz="2100" kern="1200" dirty="0"/>
        </a:p>
      </dsp:txBody>
      <dsp:txXfrm>
        <a:off x="3677158" y="60923"/>
        <a:ext cx="1789683" cy="1120849"/>
      </dsp:txXfrm>
    </dsp:sp>
    <dsp:sp modelId="{96663EFF-3A38-45C2-AC3B-4C454C467865}">
      <dsp:nvSpPr>
        <dsp:cNvPr id="0" name=""/>
        <dsp:cNvSpPr/>
      </dsp:nvSpPr>
      <dsp:spPr>
        <a:xfrm>
          <a:off x="2519203" y="621347"/>
          <a:ext cx="4105592" cy="4105592"/>
        </a:xfrm>
        <a:custGeom>
          <a:avLst/>
          <a:gdLst/>
          <a:ahLst/>
          <a:cxnLst/>
          <a:rect l="0" t="0" r="0" b="0"/>
          <a:pathLst>
            <a:path>
              <a:moveTo>
                <a:pt x="3272267" y="401474"/>
              </a:moveTo>
              <a:arcTo wR="2052796" hR="2052796" stAng="18386712" swAng="163431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92D472D-3FE0-4EC5-BFB6-76A605486A04}">
      <dsp:nvSpPr>
        <dsp:cNvPr id="0" name=""/>
        <dsp:cNvSpPr/>
      </dsp:nvSpPr>
      <dsp:spPr>
        <a:xfrm>
          <a:off x="5669319" y="2053084"/>
          <a:ext cx="1910953" cy="1242119"/>
        </a:xfrm>
        <a:prstGeom prst="roundRect">
          <a:avLst/>
        </a:prstGeom>
        <a:solidFill>
          <a:schemeClr val="accent4"/>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err="1" smtClean="0"/>
            <a:t>Gosod</a:t>
          </a:r>
          <a:r>
            <a:rPr lang="en-GB" sz="2100" kern="1200" dirty="0" smtClean="0"/>
            <a:t> </a:t>
          </a:r>
          <a:r>
            <a:rPr lang="en-GB" sz="2100" kern="1200" dirty="0" err="1" smtClean="0"/>
            <a:t>Targedau</a:t>
          </a:r>
          <a:r>
            <a:rPr lang="en-GB" sz="2100" kern="1200" dirty="0" smtClean="0"/>
            <a:t> Target Setting</a:t>
          </a:r>
          <a:endParaRPr lang="en-GB" sz="2100" kern="1200" dirty="0"/>
        </a:p>
      </dsp:txBody>
      <dsp:txXfrm>
        <a:off x="5729954" y="2113719"/>
        <a:ext cx="1789683" cy="1120849"/>
      </dsp:txXfrm>
    </dsp:sp>
    <dsp:sp modelId="{00E2F1C5-9C7B-4DE2-80AD-F0BEA16F29A2}">
      <dsp:nvSpPr>
        <dsp:cNvPr id="0" name=""/>
        <dsp:cNvSpPr/>
      </dsp:nvSpPr>
      <dsp:spPr>
        <a:xfrm>
          <a:off x="2519203" y="621347"/>
          <a:ext cx="4105592" cy="4105592"/>
        </a:xfrm>
        <a:custGeom>
          <a:avLst/>
          <a:gdLst/>
          <a:ahLst/>
          <a:cxnLst/>
          <a:rect l="0" t="0" r="0" b="0"/>
          <a:pathLst>
            <a:path>
              <a:moveTo>
                <a:pt x="3892842" y="2962851"/>
              </a:moveTo>
              <a:arcTo wR="2052796" hR="2052796" stAng="1578972" swAng="163431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AD9D27D-14E6-4C16-8861-641237E8D6AD}">
      <dsp:nvSpPr>
        <dsp:cNvPr id="0" name=""/>
        <dsp:cNvSpPr/>
      </dsp:nvSpPr>
      <dsp:spPr>
        <a:xfrm>
          <a:off x="3616523" y="4105880"/>
          <a:ext cx="1910953" cy="1242119"/>
        </a:xfrm>
        <a:prstGeom prst="roundRect">
          <a:avLst/>
        </a:prstGeom>
        <a:solidFill>
          <a:schemeClr val="accent4"/>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err="1" smtClean="0"/>
            <a:t>Monitro</a:t>
          </a:r>
          <a:r>
            <a:rPr lang="en-GB" sz="2100" kern="1200" dirty="0" smtClean="0"/>
            <a:t> Monitoring</a:t>
          </a:r>
          <a:endParaRPr lang="en-GB" sz="2100" kern="1200" dirty="0"/>
        </a:p>
      </dsp:txBody>
      <dsp:txXfrm>
        <a:off x="3677158" y="4166515"/>
        <a:ext cx="1789683" cy="1120849"/>
      </dsp:txXfrm>
    </dsp:sp>
    <dsp:sp modelId="{915BE88B-F874-4ADA-8DB5-848987752A3C}">
      <dsp:nvSpPr>
        <dsp:cNvPr id="0" name=""/>
        <dsp:cNvSpPr/>
      </dsp:nvSpPr>
      <dsp:spPr>
        <a:xfrm>
          <a:off x="2519203" y="621347"/>
          <a:ext cx="4105592" cy="4105592"/>
        </a:xfrm>
        <a:custGeom>
          <a:avLst/>
          <a:gdLst/>
          <a:ahLst/>
          <a:cxnLst/>
          <a:rect l="0" t="0" r="0" b="0"/>
          <a:pathLst>
            <a:path>
              <a:moveTo>
                <a:pt x="833324" y="3704117"/>
              </a:moveTo>
              <a:arcTo wR="2052796" hR="2052796" stAng="7586712" swAng="163431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18B77A5-7CFA-49A9-A6B4-FC2305044C3A}">
      <dsp:nvSpPr>
        <dsp:cNvPr id="0" name=""/>
        <dsp:cNvSpPr/>
      </dsp:nvSpPr>
      <dsp:spPr>
        <a:xfrm>
          <a:off x="1563727" y="2053084"/>
          <a:ext cx="1910953" cy="1242119"/>
        </a:xfrm>
        <a:prstGeom prst="roundRect">
          <a:avLst/>
        </a:prstGeom>
        <a:solidFill>
          <a:schemeClr val="accent4"/>
        </a:solidFill>
        <a:ln w="38100" cap="flat" cmpd="sng" algn="ctr">
          <a:solidFill>
            <a:schemeClr val="lt1"/>
          </a:solidFill>
          <a:prstDash val="solid"/>
        </a:ln>
        <a:effectLst>
          <a:outerShdw blurRad="40000" dist="20000" dir="5400000" rotWithShape="0">
            <a:srgbClr val="000000">
              <a:alpha val="38000"/>
            </a:srgbClr>
          </a:outerShdw>
        </a:effectLst>
      </dsp:spPr>
      <dsp:style>
        <a:lnRef idx="3">
          <a:schemeClr val="lt1"/>
        </a:lnRef>
        <a:fillRef idx="1">
          <a:schemeClr val="accent4"/>
        </a:fillRef>
        <a:effectRef idx="1">
          <a:schemeClr val="accent4"/>
        </a:effectRef>
        <a:fontRef idx="minor">
          <a:schemeClr val="lt1"/>
        </a:fontRef>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err="1" smtClean="0"/>
            <a:t>Gwerthuso</a:t>
          </a:r>
          <a:endParaRPr lang="en-GB" sz="2100" kern="1200" dirty="0" smtClean="0"/>
        </a:p>
        <a:p>
          <a:pPr lvl="0" algn="ctr" defTabSz="933450">
            <a:lnSpc>
              <a:spcPct val="90000"/>
            </a:lnSpc>
            <a:spcBef>
              <a:spcPct val="0"/>
            </a:spcBef>
            <a:spcAft>
              <a:spcPct val="35000"/>
            </a:spcAft>
          </a:pPr>
          <a:r>
            <a:rPr lang="en-GB" sz="2100" kern="1200" dirty="0" smtClean="0"/>
            <a:t>Evaluate</a:t>
          </a:r>
          <a:endParaRPr lang="en-GB" sz="2100" kern="1200" dirty="0"/>
        </a:p>
      </dsp:txBody>
      <dsp:txXfrm>
        <a:off x="1624362" y="2113719"/>
        <a:ext cx="1789683" cy="1120849"/>
      </dsp:txXfrm>
    </dsp:sp>
    <dsp:sp modelId="{ADB794C7-3B9B-4F7B-827B-1D62523CF107}">
      <dsp:nvSpPr>
        <dsp:cNvPr id="0" name=""/>
        <dsp:cNvSpPr/>
      </dsp:nvSpPr>
      <dsp:spPr>
        <a:xfrm>
          <a:off x="2519203" y="621347"/>
          <a:ext cx="4105592" cy="4105592"/>
        </a:xfrm>
        <a:custGeom>
          <a:avLst/>
          <a:gdLst/>
          <a:ahLst/>
          <a:cxnLst/>
          <a:rect l="0" t="0" r="0" b="0"/>
          <a:pathLst>
            <a:path>
              <a:moveTo>
                <a:pt x="212749" y="1142741"/>
              </a:moveTo>
              <a:arcTo wR="2052796" hR="2052796" stAng="12378972" swAng="1634316"/>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BB4BE5-E47F-3548-98BF-C85931793384}" type="datetimeFigureOut">
              <a:rPr lang="en-US" smtClean="0"/>
              <a:t>11/14/2017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A4DDB9-0477-2142-A170-E85D6FAFEDFC}" type="slidenum">
              <a:rPr lang="en-US" smtClean="0"/>
              <a:t>‹#›</a:t>
            </a:fld>
            <a:endParaRPr lang="en-US"/>
          </a:p>
        </p:txBody>
      </p:sp>
    </p:spTree>
    <p:extLst>
      <p:ext uri="{BB962C8B-B14F-4D97-AF65-F5344CB8AC3E}">
        <p14:creationId xmlns:p14="http://schemas.microsoft.com/office/powerpoint/2010/main" val="2099769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ea typeface="MS PGothic" charset="-128"/>
            </a:endParaRPr>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defTabSz="457200" eaLnBrk="0" fontAlgn="base" hangingPunct="0">
              <a:spcBef>
                <a:spcPct val="30000"/>
              </a:spcBef>
              <a:spcAft>
                <a:spcPct val="0"/>
              </a:spcAft>
              <a:defRPr sz="1200">
                <a:solidFill>
                  <a:schemeClr val="tx1"/>
                </a:solidFill>
                <a:latin typeface="Calibri" charset="0"/>
                <a:ea typeface="MS PGothic" charset="-128"/>
              </a:defRPr>
            </a:lvl6pPr>
            <a:lvl7pPr marL="2971800" indent="-228600" defTabSz="457200" eaLnBrk="0" fontAlgn="base" hangingPunct="0">
              <a:spcBef>
                <a:spcPct val="30000"/>
              </a:spcBef>
              <a:spcAft>
                <a:spcPct val="0"/>
              </a:spcAft>
              <a:defRPr sz="1200">
                <a:solidFill>
                  <a:schemeClr val="tx1"/>
                </a:solidFill>
                <a:latin typeface="Calibri" charset="0"/>
                <a:ea typeface="MS PGothic" charset="-128"/>
              </a:defRPr>
            </a:lvl7pPr>
            <a:lvl8pPr marL="3429000" indent="-228600" defTabSz="457200" eaLnBrk="0" fontAlgn="base" hangingPunct="0">
              <a:spcBef>
                <a:spcPct val="30000"/>
              </a:spcBef>
              <a:spcAft>
                <a:spcPct val="0"/>
              </a:spcAft>
              <a:defRPr sz="1200">
                <a:solidFill>
                  <a:schemeClr val="tx1"/>
                </a:solidFill>
                <a:latin typeface="Calibri" charset="0"/>
                <a:ea typeface="MS PGothic" charset="-128"/>
              </a:defRPr>
            </a:lvl8pPr>
            <a:lvl9pPr marL="3886200" indent="-228600" defTabSz="4572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4E051F0E-AB59-DF43-A741-301E556C9B7B}" type="slidenum">
              <a:rPr lang="en-US" altLang="en-US">
                <a:latin typeface="Arial" charset="0"/>
              </a:rPr>
              <a:pPr>
                <a:spcBef>
                  <a:spcPct val="0"/>
                </a:spcBef>
              </a:pPr>
              <a:t>8</a:t>
            </a:fld>
            <a:endParaRPr lang="en-US" altLang="en-US">
              <a:latin typeface="Arial" charset="0"/>
            </a:endParaRPr>
          </a:p>
        </p:txBody>
      </p:sp>
    </p:spTree>
    <p:extLst>
      <p:ext uri="{BB962C8B-B14F-4D97-AF65-F5344CB8AC3E}">
        <p14:creationId xmlns:p14="http://schemas.microsoft.com/office/powerpoint/2010/main" val="20615231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98307" name="Dalfan Nodiadau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There is now more emphasis than ever on tracking the progress of pupils and groups of learners. ESTYN’s new inspection procedure refers specifically to this in inspection areas (IA) 1 and 4, namely:</a:t>
            </a:r>
          </a:p>
          <a:p>
            <a:pPr eaLnBrk="1" hangingPunct="1">
              <a:spcBef>
                <a:spcPct val="0"/>
              </a:spcBef>
            </a:pPr>
            <a:r>
              <a:rPr lang="en-GB" altLang="en-US" b="1"/>
              <a:t>IA1 –</a:t>
            </a:r>
            <a:r>
              <a:rPr lang="en-GB" altLang="en-US"/>
              <a:t> </a:t>
            </a:r>
            <a:r>
              <a:rPr lang="en-GB" altLang="en-US" b="1"/>
              <a:t>Standards:</a:t>
            </a:r>
            <a:endParaRPr lang="en-GB" altLang="en-US"/>
          </a:p>
          <a:p>
            <a:pPr eaLnBrk="1" hangingPunct="1">
              <a:spcBef>
                <a:spcPct val="0"/>
              </a:spcBef>
            </a:pPr>
            <a:r>
              <a:rPr lang="it-IT" altLang="en-US"/>
              <a:t>1.1 Standards and progress overall</a:t>
            </a:r>
          </a:p>
          <a:p>
            <a:pPr eaLnBrk="1" hangingPunct="1">
              <a:spcBef>
                <a:spcPct val="0"/>
              </a:spcBef>
            </a:pPr>
            <a:r>
              <a:rPr lang="en-GB" altLang="en-US" b="1"/>
              <a:t>1.2 Standards and progress of specific groups</a:t>
            </a:r>
          </a:p>
          <a:p>
            <a:pPr eaLnBrk="1" hangingPunct="1">
              <a:spcBef>
                <a:spcPct val="0"/>
              </a:spcBef>
            </a:pPr>
            <a:r>
              <a:rPr lang="en-GB" altLang="en-US"/>
              <a:t>1.3 </a:t>
            </a:r>
            <a:r>
              <a:rPr lang="it-IT" altLang="en-US"/>
              <a:t>Standards </a:t>
            </a:r>
            <a:r>
              <a:rPr lang="en-GB" altLang="en-US"/>
              <a:t>and progress in skills, and</a:t>
            </a:r>
          </a:p>
          <a:p>
            <a:pPr eaLnBrk="1" hangingPunct="1">
              <a:spcBef>
                <a:spcPct val="0"/>
              </a:spcBef>
            </a:pPr>
            <a:endParaRPr lang="en-GB" altLang="en-US" b="1"/>
          </a:p>
          <a:p>
            <a:pPr eaLnBrk="1" hangingPunct="1">
              <a:spcBef>
                <a:spcPct val="0"/>
              </a:spcBef>
            </a:pPr>
            <a:r>
              <a:rPr lang="en-GB" altLang="en-US" b="1"/>
              <a:t>IA 4 – Care, support and guidance:</a:t>
            </a:r>
            <a:endParaRPr lang="en-GB" altLang="en-US"/>
          </a:p>
          <a:p>
            <a:pPr eaLnBrk="1" hangingPunct="1">
              <a:spcBef>
                <a:spcPct val="0"/>
              </a:spcBef>
            </a:pPr>
            <a:r>
              <a:rPr lang="en-GB" altLang="en-US"/>
              <a:t>4.1 Tracking, monitoring and the provision of learning support</a:t>
            </a:r>
          </a:p>
          <a:p>
            <a:pPr eaLnBrk="1" hangingPunct="1">
              <a:spcBef>
                <a:spcPct val="0"/>
              </a:spcBef>
            </a:pPr>
            <a:r>
              <a:rPr lang="en-GB" altLang="en-US"/>
              <a:t>However, accountability and tracking progress appears across all Inspection Areas.</a:t>
            </a:r>
          </a:p>
          <a:p>
            <a:pPr eaLnBrk="1" hangingPunct="1">
              <a:spcBef>
                <a:spcPct val="0"/>
              </a:spcBef>
            </a:pPr>
            <a:endParaRPr lang="en-GB" altLang="en-US"/>
          </a:p>
          <a:p>
            <a:pPr eaLnBrk="1" hangingPunct="1">
              <a:spcBef>
                <a:spcPct val="0"/>
              </a:spcBef>
            </a:pPr>
            <a:r>
              <a:rPr lang="en-GB" altLang="en-US"/>
              <a:t>It is emphasized that the focus is on children’s progress and not on their achievement alone. One main type of inspection evidence will be documentary evidence, including information about pupil performance and progress. </a:t>
            </a:r>
          </a:p>
          <a:p>
            <a:pPr eaLnBrk="1" hangingPunct="1">
              <a:spcBef>
                <a:spcPct val="0"/>
              </a:spcBef>
            </a:pPr>
            <a:r>
              <a:rPr lang="en-GB" altLang="en-US"/>
              <a:t>Schools should possess information about the standards attained by pupils, in particular the results of any screening tests and other initial assessments. Inspectors will judge pupil progress in order to form their views regarding the standards accomplished by pupils compared with starting points, and the way in which teachers use the assessment information to influence planning and lessons. </a:t>
            </a:r>
          </a:p>
          <a:p>
            <a:pPr eaLnBrk="1" hangingPunct="1">
              <a:spcBef>
                <a:spcPct val="0"/>
              </a:spcBef>
            </a:pPr>
            <a:endParaRPr lang="en-GB" altLang="en-US"/>
          </a:p>
          <a:p>
            <a:pPr eaLnBrk="1" hangingPunct="1">
              <a:spcBef>
                <a:spcPct val="0"/>
              </a:spcBef>
            </a:pPr>
            <a:r>
              <a:rPr lang="en-GB" altLang="en-US"/>
              <a:t>Inspectors will also discuss with individual teachers pupil learning in their classes, and the ways in which they plan their work to meet pupil needs. </a:t>
            </a:r>
          </a:p>
          <a:p>
            <a:pPr eaLnBrk="1" hangingPunct="1">
              <a:spcBef>
                <a:spcPct val="0"/>
              </a:spcBef>
            </a:pPr>
            <a:r>
              <a:rPr lang="en-GB" altLang="en-US"/>
              <a:t>According to ESTYN, “the progress made by pupils from their starting points, along with the standards they achieve, are the key measures of the quality of the education they have received and the effectiveness of the school’s leadership and management.” An inspection will focus on the pupil’s needs, his/her attitude towards learning, and the influence of school provision on supporting his/her progress and the standards attained.</a:t>
            </a:r>
          </a:p>
          <a:p>
            <a:pPr eaLnBrk="1" hangingPunct="1">
              <a:spcBef>
                <a:spcPct val="0"/>
              </a:spcBef>
            </a:pPr>
            <a:r>
              <a:rPr lang="en-GB" altLang="en-US"/>
              <a:t>In addition to this, there is uncertainty about the future of levels and their use in the light of Successful Futures.</a:t>
            </a:r>
          </a:p>
          <a:p>
            <a:pPr eaLnBrk="1" hangingPunct="1">
              <a:spcBef>
                <a:spcPct val="0"/>
              </a:spcBef>
            </a:pPr>
            <a:endParaRPr lang="en-GB" altLang="en-US"/>
          </a:p>
          <a:p>
            <a:pPr eaLnBrk="1" hangingPunct="1">
              <a:spcBef>
                <a:spcPct val="0"/>
              </a:spcBef>
            </a:pPr>
            <a:r>
              <a:rPr lang="en-GB" altLang="en-US"/>
              <a:t>Hyperlinks to documents </a:t>
            </a:r>
          </a:p>
          <a:p>
            <a:pPr eaLnBrk="1" hangingPunct="1">
              <a:spcBef>
                <a:spcPct val="0"/>
              </a:spcBef>
            </a:pPr>
            <a:endParaRPr lang="en-GB" altLang="en-US"/>
          </a:p>
          <a:p>
            <a:endParaRPr lang="en-GB" altLang="en-US"/>
          </a:p>
        </p:txBody>
      </p:sp>
      <p:sp>
        <p:nvSpPr>
          <p:cNvPr id="98308"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1D807791-814D-974D-BDB4-1D0F7A0E6DBB}" type="slidenum">
              <a:rPr lang="en-GB" altLang="en-US">
                <a:solidFill>
                  <a:prstClr val="black"/>
                </a:solidFill>
                <a:latin typeface="Arial" charset="0"/>
              </a:rPr>
              <a:pPr>
                <a:spcBef>
                  <a:spcPct val="0"/>
                </a:spcBef>
              </a:pPr>
              <a:t>21</a:t>
            </a:fld>
            <a:endParaRPr lang="en-GB" altLang="en-US">
              <a:solidFill>
                <a:prstClr val="black"/>
              </a:solidFill>
              <a:latin typeface="Arial" charset="0"/>
            </a:endParaRPr>
          </a:p>
        </p:txBody>
      </p:sp>
    </p:spTree>
    <p:extLst>
      <p:ext uri="{BB962C8B-B14F-4D97-AF65-F5344CB8AC3E}">
        <p14:creationId xmlns:p14="http://schemas.microsoft.com/office/powerpoint/2010/main" val="3900207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Dalfan Nodiadau 2"/>
          <p:cNvSpPr>
            <a:spLocks noGrp="1"/>
          </p:cNvSpPr>
          <p:nvPr>
            <p:ph type="body" idx="1"/>
          </p:nvPr>
        </p:nvSpPr>
        <p:spPr/>
        <p:txBody>
          <a:bodyPr/>
          <a:lstStyle/>
          <a:p>
            <a:pPr eaLnBrk="1" fontAlgn="auto" hangingPunct="1">
              <a:spcBef>
                <a:spcPts val="0"/>
              </a:spcBef>
              <a:spcAft>
                <a:spcPts val="0"/>
              </a:spcAft>
              <a:defRPr/>
            </a:pPr>
            <a:r>
              <a:rPr lang="en-GB" b="1" dirty="0" smtClean="0"/>
              <a:t>Activity 1 (if desired) – Ask the audience to discuss at each table “What is the purpose of tracking progress?” – before clicking to reveal the answers!</a:t>
            </a:r>
          </a:p>
          <a:p>
            <a:pPr eaLnBrk="1" fontAlgn="auto" hangingPunct="1">
              <a:spcBef>
                <a:spcPts val="0"/>
              </a:spcBef>
              <a:spcAft>
                <a:spcPts val="0"/>
              </a:spcAft>
              <a:defRPr/>
            </a:pPr>
            <a:r>
              <a:rPr lang="en-GB" dirty="0" smtClean="0"/>
              <a:t>There is not much point tracking pupil progress unless the information is put to effective use. Tracking is clearly a means of recording and illustrating a child’s development and progress (where there is progress) over a period of time. However, a detailed analysis should also be made, and the information used in order to allow the measuring of:</a:t>
            </a:r>
          </a:p>
          <a:p>
            <a:pPr marL="171450" indent="-171450" eaLnBrk="1" fontAlgn="auto" hangingPunct="1">
              <a:spcBef>
                <a:spcPts val="0"/>
              </a:spcBef>
              <a:spcAft>
                <a:spcPts val="0"/>
              </a:spcAft>
              <a:buFont typeface="Arial" panose="020B0604020202020204" pitchFamily="34" charset="0"/>
              <a:buChar char="•"/>
              <a:defRPr/>
            </a:pPr>
            <a:r>
              <a:rPr lang="en-GB" dirty="0" smtClean="0"/>
              <a:t>any added value and</a:t>
            </a:r>
          </a:p>
          <a:p>
            <a:pPr marL="171450" indent="-171450" eaLnBrk="1" fontAlgn="auto" hangingPunct="1">
              <a:spcBef>
                <a:spcPts val="0"/>
              </a:spcBef>
              <a:spcAft>
                <a:spcPts val="0"/>
              </a:spcAft>
              <a:buFont typeface="Arial" panose="020B0604020202020204" pitchFamily="34" charset="0"/>
              <a:buChar char="•"/>
              <a:defRPr/>
            </a:pPr>
            <a:r>
              <a:rPr lang="en-GB" dirty="0" smtClean="0"/>
              <a:t>the impact of the provision on individual standards and the standards of groups of learners.</a:t>
            </a:r>
          </a:p>
          <a:p>
            <a:pPr eaLnBrk="1" fontAlgn="auto" hangingPunct="1">
              <a:spcBef>
                <a:spcPts val="0"/>
              </a:spcBef>
              <a:spcAft>
                <a:spcPts val="0"/>
              </a:spcAft>
              <a:defRPr/>
            </a:pPr>
            <a:r>
              <a:rPr lang="en-GB" dirty="0" smtClean="0"/>
              <a:t>The information should also be used to support the school’s strategic plans.</a:t>
            </a:r>
          </a:p>
          <a:p>
            <a:pPr eaLnBrk="1" fontAlgn="auto" hangingPunct="1">
              <a:spcBef>
                <a:spcPts val="0"/>
              </a:spcBef>
              <a:spcAft>
                <a:spcPts val="0"/>
              </a:spcAft>
              <a:defRPr/>
            </a:pPr>
            <a:r>
              <a:rPr lang="en-GB" dirty="0" smtClean="0"/>
              <a:t>By now, the expectation and aim is to analyse all the information in order to obtain a clear and complete picture of a child’s progress and achievement ability, and to purposefully prepare and plan to support future/subsequent learning and teaching. </a:t>
            </a:r>
          </a:p>
          <a:p>
            <a:pPr eaLnBrk="1" fontAlgn="auto" hangingPunct="1">
              <a:spcBef>
                <a:spcPts val="0"/>
              </a:spcBef>
              <a:spcAft>
                <a:spcPts val="0"/>
              </a:spcAft>
              <a:defRPr/>
            </a:pPr>
            <a:r>
              <a:rPr lang="en-GB" dirty="0" smtClean="0"/>
              <a:t>It has to be considered whether the school is recording relevant matters and responding appropriately to tracking and monitoring outcomes, for example by providing appropriate support and challenge, using intervention strategies, or mentoring/encouraging individuals or groups. </a:t>
            </a:r>
          </a:p>
          <a:p>
            <a:pPr eaLnBrk="1" fontAlgn="auto" hangingPunct="1">
              <a:spcBef>
                <a:spcPts val="0"/>
              </a:spcBef>
              <a:spcAft>
                <a:spcPts val="0"/>
              </a:spcAft>
              <a:defRPr/>
            </a:pPr>
            <a:endParaRPr lang="en-GB" dirty="0" smtClean="0"/>
          </a:p>
          <a:p>
            <a:pPr>
              <a:defRPr/>
            </a:pPr>
            <a:endParaRPr lang="en-GB" dirty="0"/>
          </a:p>
        </p:txBody>
      </p:sp>
      <p:sp>
        <p:nvSpPr>
          <p:cNvPr id="99332"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A76DCE26-0D69-E248-B462-60661EC3CDC5}" type="slidenum">
              <a:rPr lang="en-GB" altLang="en-US">
                <a:solidFill>
                  <a:prstClr val="black"/>
                </a:solidFill>
                <a:latin typeface="Arial" charset="0"/>
              </a:rPr>
              <a:pPr>
                <a:spcBef>
                  <a:spcPct val="0"/>
                </a:spcBef>
              </a:pPr>
              <a:t>22</a:t>
            </a:fld>
            <a:endParaRPr lang="en-GB" altLang="en-US">
              <a:solidFill>
                <a:prstClr val="black"/>
              </a:solidFill>
              <a:latin typeface="Arial" charset="0"/>
            </a:endParaRPr>
          </a:p>
        </p:txBody>
      </p:sp>
    </p:spTree>
    <p:extLst>
      <p:ext uri="{BB962C8B-B14F-4D97-AF65-F5344CB8AC3E}">
        <p14:creationId xmlns:p14="http://schemas.microsoft.com/office/powerpoint/2010/main" val="1732331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00355" name="Dalfan Nodiadau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is important to recognise which groups need to be tracked and why. The groups will depend on the background and context of the school, and will subsequently vary from school to school, as is necessary. Here are some examples of possible groups.</a:t>
            </a:r>
          </a:p>
          <a:p>
            <a:endParaRPr lang="en-GB" altLang="en-US"/>
          </a:p>
        </p:txBody>
      </p:sp>
      <p:sp>
        <p:nvSpPr>
          <p:cNvPr id="100356"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CB207A10-BC57-7D4F-B7B7-8A4FD09DB3F0}" type="slidenum">
              <a:rPr lang="en-GB" altLang="en-US">
                <a:solidFill>
                  <a:prstClr val="black"/>
                </a:solidFill>
                <a:latin typeface="Arial" charset="0"/>
              </a:rPr>
              <a:pPr>
                <a:spcBef>
                  <a:spcPct val="0"/>
                </a:spcBef>
              </a:pPr>
              <a:t>23</a:t>
            </a:fld>
            <a:endParaRPr lang="en-GB" altLang="en-US">
              <a:solidFill>
                <a:prstClr val="black"/>
              </a:solidFill>
              <a:latin typeface="Arial" charset="0"/>
            </a:endParaRPr>
          </a:p>
        </p:txBody>
      </p:sp>
    </p:spTree>
    <p:extLst>
      <p:ext uri="{BB962C8B-B14F-4D97-AF65-F5344CB8AC3E}">
        <p14:creationId xmlns:p14="http://schemas.microsoft.com/office/powerpoint/2010/main" val="665871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01379" name="Dalfan Nodiadau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Most schools track progress in subjects, AoLs and the LNF, and many have started with the DCF. In addition, many keep records of the progress of children involved in intervention programmes, keeping evidence and records of test results. HOWEVER only a minority of our schools effectively track the progress of well-being.</a:t>
            </a:r>
          </a:p>
          <a:p>
            <a:pPr eaLnBrk="1" hangingPunct="1">
              <a:spcBef>
                <a:spcPct val="0"/>
              </a:spcBef>
            </a:pPr>
            <a:endParaRPr lang="en-GB" altLang="en-US"/>
          </a:p>
          <a:p>
            <a:pPr eaLnBrk="1" hangingPunct="1">
              <a:spcBef>
                <a:spcPct val="0"/>
              </a:spcBef>
            </a:pPr>
            <a:r>
              <a:rPr lang="en-GB" altLang="en-US"/>
              <a:t>According to Inspection Area 4, Estyn will consider how well a school supports pupils with emotional, health and social needs. Schools will therefore be expected to demonstrate progress with these groups of children. </a:t>
            </a:r>
          </a:p>
          <a:p>
            <a:pPr eaLnBrk="1" hangingPunct="1">
              <a:spcBef>
                <a:spcPct val="0"/>
              </a:spcBef>
            </a:pPr>
            <a:endParaRPr lang="en-GB" altLang="en-US"/>
          </a:p>
          <a:p>
            <a:endParaRPr lang="en-GB" altLang="en-US"/>
          </a:p>
        </p:txBody>
      </p:sp>
      <p:sp>
        <p:nvSpPr>
          <p:cNvPr id="101380"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C1BB6B0E-08E4-5243-A5C2-984FD5274C29}" type="slidenum">
              <a:rPr lang="en-GB" altLang="en-US">
                <a:solidFill>
                  <a:prstClr val="black"/>
                </a:solidFill>
                <a:latin typeface="Arial" charset="0"/>
              </a:rPr>
              <a:pPr>
                <a:spcBef>
                  <a:spcPct val="0"/>
                </a:spcBef>
              </a:pPr>
              <a:t>24</a:t>
            </a:fld>
            <a:endParaRPr lang="en-GB" altLang="en-US">
              <a:solidFill>
                <a:prstClr val="black"/>
              </a:solidFill>
              <a:latin typeface="Arial" charset="0"/>
            </a:endParaRPr>
          </a:p>
        </p:txBody>
      </p:sp>
    </p:spTree>
    <p:extLst>
      <p:ext uri="{BB962C8B-B14F-4D97-AF65-F5344CB8AC3E}">
        <p14:creationId xmlns:p14="http://schemas.microsoft.com/office/powerpoint/2010/main" val="1970154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Dalfan Nodiadau 2"/>
          <p:cNvSpPr>
            <a:spLocks noGrp="1"/>
          </p:cNvSpPr>
          <p:nvPr>
            <p:ph type="body" idx="1"/>
          </p:nvPr>
        </p:nvSpPr>
        <p:spPr/>
        <p:txBody>
          <a:bodyPr/>
          <a:lstStyle/>
          <a:p>
            <a:pPr eaLnBrk="1" fontAlgn="auto" hangingPunct="1">
              <a:spcBef>
                <a:spcPts val="0"/>
              </a:spcBef>
              <a:spcAft>
                <a:spcPts val="0"/>
              </a:spcAft>
              <a:defRPr/>
            </a:pPr>
            <a:r>
              <a:rPr lang="en-GB" b="1" dirty="0" smtClean="0"/>
              <a:t>Activity 2: The audience can discuss what good tracking is before clicking to reveal the whole slide.</a:t>
            </a:r>
          </a:p>
          <a:p>
            <a:pPr marL="285750" indent="-285750" eaLnBrk="1" fontAlgn="auto" hangingPunct="1">
              <a:spcBef>
                <a:spcPts val="0"/>
              </a:spcBef>
              <a:spcAft>
                <a:spcPts val="0"/>
              </a:spcAft>
              <a:buFont typeface="Wingdings" panose="05000000000000000000" pitchFamily="2" charset="2"/>
              <a:buChar char="§"/>
              <a:defRPr/>
            </a:pPr>
            <a:r>
              <a:rPr lang="en-GB" dirty="0" smtClean="0"/>
              <a:t>Assessments must be correct and valid if we are to measure added value, to enable us to purposefully plan to meet the needs of each individual/group of learners.</a:t>
            </a:r>
          </a:p>
          <a:p>
            <a:pPr marL="285750" indent="-285750" eaLnBrk="1" fontAlgn="auto" hangingPunct="1">
              <a:spcBef>
                <a:spcPts val="0"/>
              </a:spcBef>
              <a:spcAft>
                <a:spcPts val="0"/>
              </a:spcAft>
              <a:buFont typeface="Wingdings" panose="05000000000000000000" pitchFamily="2" charset="2"/>
              <a:buChar char="§"/>
              <a:defRPr/>
            </a:pPr>
            <a:r>
              <a:rPr lang="en-GB" dirty="0" smtClean="0"/>
              <a:t>The context and background of each school is different, and it is therefore important to recognise the groups of learners that reflect the school and its needs.</a:t>
            </a:r>
          </a:p>
          <a:p>
            <a:pPr marL="285750" indent="-285750" eaLnBrk="1" fontAlgn="auto" hangingPunct="1">
              <a:spcBef>
                <a:spcPts val="0"/>
              </a:spcBef>
              <a:spcAft>
                <a:spcPts val="0"/>
              </a:spcAft>
              <a:buFont typeface="Wingdings" panose="05000000000000000000" pitchFamily="2" charset="2"/>
              <a:buChar char="§"/>
              <a:defRPr/>
            </a:pPr>
            <a:r>
              <a:rPr lang="en-GB" dirty="0" smtClean="0"/>
              <a:t>The tracking system needs to be put to effective and appropriate use, e.g. use the filter key – when creating and comparing groups</a:t>
            </a:r>
          </a:p>
          <a:p>
            <a:pPr eaLnBrk="1" fontAlgn="auto" hangingPunct="1">
              <a:spcBef>
                <a:spcPts val="0"/>
              </a:spcBef>
              <a:spcAft>
                <a:spcPts val="0"/>
              </a:spcAft>
              <a:defRPr/>
            </a:pPr>
            <a:r>
              <a:rPr lang="en-GB" dirty="0" smtClean="0"/>
              <a:t>            e.g.  FSM v FSM + ALN</a:t>
            </a:r>
          </a:p>
          <a:p>
            <a:pPr eaLnBrk="1" fontAlgn="auto" hangingPunct="1">
              <a:spcBef>
                <a:spcPts val="0"/>
              </a:spcBef>
              <a:spcAft>
                <a:spcPts val="0"/>
              </a:spcAft>
              <a:defRPr/>
            </a:pPr>
            <a:r>
              <a:rPr lang="en-GB" dirty="0" smtClean="0"/>
              <a:t>                     FSM v FSM + Attendance &lt;90%</a:t>
            </a:r>
          </a:p>
          <a:p>
            <a:pPr eaLnBrk="1" fontAlgn="auto" hangingPunct="1">
              <a:spcBef>
                <a:spcPts val="0"/>
              </a:spcBef>
              <a:spcAft>
                <a:spcPts val="0"/>
              </a:spcAft>
              <a:defRPr/>
            </a:pPr>
            <a:r>
              <a:rPr lang="en-GB" dirty="0" smtClean="0"/>
              <a:t>                     FSM v Class/school year</a:t>
            </a:r>
          </a:p>
          <a:p>
            <a:pPr marL="285750" indent="-285750" eaLnBrk="1" fontAlgn="auto" hangingPunct="1">
              <a:spcBef>
                <a:spcPts val="0"/>
              </a:spcBef>
              <a:spcAft>
                <a:spcPts val="0"/>
              </a:spcAft>
              <a:buFont typeface="Wingdings" panose="05000000000000000000" pitchFamily="2" charset="2"/>
              <a:buChar char="§"/>
              <a:defRPr/>
            </a:pPr>
            <a:r>
              <a:rPr lang="en-GB" dirty="0" smtClean="0"/>
              <a:t>Unless we perform a detailed and effective analysis of data and information, e.g. by effective questioning and probing, we will not be able to identify and set areas for improvement; nor will we be able to effectively measure the true impact of the provision.</a:t>
            </a:r>
          </a:p>
          <a:p>
            <a:pPr marL="285750" indent="-285750" eaLnBrk="1" fontAlgn="auto" hangingPunct="1">
              <a:spcBef>
                <a:spcPts val="0"/>
              </a:spcBef>
              <a:spcAft>
                <a:spcPts val="0"/>
              </a:spcAft>
              <a:buFont typeface="Wingdings" panose="05000000000000000000" pitchFamily="2" charset="2"/>
              <a:buChar char="§"/>
              <a:defRPr/>
            </a:pPr>
            <a:r>
              <a:rPr lang="en-GB" dirty="0" smtClean="0"/>
              <a:t>And finally, regularly monitoring and measuring impact is essential.</a:t>
            </a:r>
          </a:p>
          <a:p>
            <a:pPr eaLnBrk="1" fontAlgn="auto" hangingPunct="1">
              <a:spcBef>
                <a:spcPts val="0"/>
              </a:spcBef>
              <a:spcAft>
                <a:spcPts val="0"/>
              </a:spcAft>
              <a:defRPr/>
            </a:pPr>
            <a:endParaRPr lang="en-GB" dirty="0" smtClean="0"/>
          </a:p>
          <a:p>
            <a:pPr>
              <a:defRPr/>
            </a:pPr>
            <a:endParaRPr lang="en-GB" dirty="0"/>
          </a:p>
        </p:txBody>
      </p:sp>
      <p:sp>
        <p:nvSpPr>
          <p:cNvPr id="102404"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59200D92-718D-944C-B410-9D232A531886}" type="slidenum">
              <a:rPr lang="en-GB" altLang="en-US">
                <a:solidFill>
                  <a:prstClr val="black"/>
                </a:solidFill>
                <a:latin typeface="Arial" charset="0"/>
              </a:rPr>
              <a:pPr>
                <a:spcBef>
                  <a:spcPct val="0"/>
                </a:spcBef>
              </a:pPr>
              <a:t>25</a:t>
            </a:fld>
            <a:endParaRPr lang="en-GB" altLang="en-US">
              <a:solidFill>
                <a:prstClr val="black"/>
              </a:solidFill>
              <a:latin typeface="Arial" charset="0"/>
            </a:endParaRPr>
          </a:p>
        </p:txBody>
      </p:sp>
    </p:spTree>
    <p:extLst>
      <p:ext uri="{BB962C8B-B14F-4D97-AF65-F5344CB8AC3E}">
        <p14:creationId xmlns:p14="http://schemas.microsoft.com/office/powerpoint/2010/main" val="21022521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Dalfan Nodiadau 2"/>
          <p:cNvSpPr>
            <a:spLocks noGrp="1"/>
          </p:cNvSpPr>
          <p:nvPr>
            <p:ph type="body" idx="1"/>
          </p:nvPr>
        </p:nvSpPr>
        <p:spPr/>
        <p:txBody>
          <a:bodyPr/>
          <a:lstStyle/>
          <a:p>
            <a:pPr eaLnBrk="1" fontAlgn="auto" hangingPunct="1">
              <a:spcBef>
                <a:spcPts val="0"/>
              </a:spcBef>
              <a:spcAft>
                <a:spcPts val="0"/>
              </a:spcAft>
              <a:defRPr/>
            </a:pPr>
            <a:r>
              <a:rPr lang="en-GB" dirty="0" smtClean="0"/>
              <a:t>Most of us are familiar with graphs such as this one, but what happens after the graph appears on the computer screen? What happens to the information once it has been input into the tracking systems and tools? </a:t>
            </a:r>
          </a:p>
          <a:p>
            <a:pPr eaLnBrk="1" fontAlgn="auto" hangingPunct="1">
              <a:spcBef>
                <a:spcPts val="0"/>
              </a:spcBef>
              <a:spcAft>
                <a:spcPts val="0"/>
              </a:spcAft>
              <a:defRPr/>
            </a:pPr>
            <a:r>
              <a:rPr lang="en-GB" dirty="0" smtClean="0"/>
              <a:t>The following points must be considered:</a:t>
            </a:r>
          </a:p>
          <a:p>
            <a:pPr marL="171450" indent="-171450" eaLnBrk="1" fontAlgn="auto" hangingPunct="1">
              <a:spcBef>
                <a:spcPts val="0"/>
              </a:spcBef>
              <a:spcAft>
                <a:spcPts val="0"/>
              </a:spcAft>
              <a:buFont typeface="Arial" panose="020B0604020202020204" pitchFamily="34" charset="0"/>
              <a:buChar char="•"/>
              <a:defRPr/>
            </a:pPr>
            <a:r>
              <a:rPr lang="en-GB" dirty="0" smtClean="0"/>
              <a:t>Is the information analysed in detail?</a:t>
            </a:r>
          </a:p>
          <a:p>
            <a:pPr marL="171450" indent="-171450" eaLnBrk="1" fontAlgn="auto" hangingPunct="1">
              <a:spcBef>
                <a:spcPts val="0"/>
              </a:spcBef>
              <a:spcAft>
                <a:spcPts val="0"/>
              </a:spcAft>
              <a:buFont typeface="Arial" panose="020B0604020202020204" pitchFamily="34" charset="0"/>
              <a:buChar char="•"/>
              <a:defRPr/>
            </a:pPr>
            <a:r>
              <a:rPr lang="en-GB" dirty="0" smtClean="0"/>
              <a:t>What use is made of the information in order to improve standards across the school? </a:t>
            </a:r>
          </a:p>
          <a:p>
            <a:pPr marL="171450" indent="-171450" eaLnBrk="1" fontAlgn="auto" hangingPunct="1">
              <a:spcBef>
                <a:spcPts val="0"/>
              </a:spcBef>
              <a:spcAft>
                <a:spcPts val="0"/>
              </a:spcAft>
              <a:buFont typeface="Arial" panose="020B0604020202020204" pitchFamily="34" charset="0"/>
              <a:buChar char="•"/>
              <a:defRPr/>
            </a:pPr>
            <a:r>
              <a:rPr lang="en-GB" dirty="0" smtClean="0"/>
              <a:t>Does the information affect strategic development or provision planning, e.g. teachers’ schemes of work? </a:t>
            </a:r>
          </a:p>
          <a:p>
            <a:pPr marL="171450" indent="-171450" eaLnBrk="1" fontAlgn="auto" hangingPunct="1">
              <a:spcBef>
                <a:spcPts val="0"/>
              </a:spcBef>
              <a:spcAft>
                <a:spcPts val="0"/>
              </a:spcAft>
              <a:buFont typeface="Arial" panose="020B0604020202020204" pitchFamily="34" charset="0"/>
              <a:buChar char="•"/>
              <a:defRPr/>
            </a:pPr>
            <a:r>
              <a:rPr lang="en-GB" dirty="0" smtClean="0"/>
              <a:t>Does the provision need developing and amending (e.g. intervention programmes, teaching and learning, staff restructuring in order to capitalise on specialities, </a:t>
            </a:r>
            <a:r>
              <a:rPr lang="en-GB" dirty="0" err="1" smtClean="0"/>
              <a:t>etc</a:t>
            </a:r>
            <a:r>
              <a:rPr lang="en-GB" dirty="0" smtClean="0"/>
              <a:t>)?</a:t>
            </a:r>
          </a:p>
          <a:p>
            <a:pPr marL="171450" indent="-171450" eaLnBrk="1" fontAlgn="auto" hangingPunct="1">
              <a:spcBef>
                <a:spcPts val="0"/>
              </a:spcBef>
              <a:spcAft>
                <a:spcPts val="0"/>
              </a:spcAft>
              <a:buFont typeface="Arial" panose="020B0604020202020204" pitchFamily="34" charset="0"/>
              <a:buChar char="•"/>
              <a:defRPr/>
            </a:pPr>
            <a:r>
              <a:rPr lang="en-GB" dirty="0" smtClean="0"/>
              <a:t>Is the information disseminated to others, e.g. teachers and assistants, leaders, ALENCO, supporting staff (possibly kitchen staff and other supervisors, especially in the case of behaviour and well-being)? </a:t>
            </a:r>
          </a:p>
          <a:p>
            <a:pPr marL="171450" indent="-171450" eaLnBrk="1" fontAlgn="auto" hangingPunct="1">
              <a:spcBef>
                <a:spcPts val="0"/>
              </a:spcBef>
              <a:spcAft>
                <a:spcPts val="0"/>
              </a:spcAft>
              <a:buFont typeface="Arial" panose="020B0604020202020204" pitchFamily="34" charset="0"/>
              <a:buChar char="•"/>
              <a:defRPr/>
            </a:pPr>
            <a:r>
              <a:rPr lang="en-GB" dirty="0" smtClean="0"/>
              <a:t>Who is responsible for analysing and disseminating the information?</a:t>
            </a:r>
          </a:p>
          <a:p>
            <a:pPr marL="171450" indent="-171450" eaLnBrk="1" fontAlgn="auto" hangingPunct="1">
              <a:spcBef>
                <a:spcPts val="0"/>
              </a:spcBef>
              <a:spcAft>
                <a:spcPts val="0"/>
              </a:spcAft>
              <a:buFont typeface="Arial" panose="020B0604020202020204" pitchFamily="34" charset="0"/>
              <a:buChar char="•"/>
              <a:defRPr/>
            </a:pPr>
            <a:r>
              <a:rPr lang="en-GB" dirty="0" smtClean="0"/>
              <a:t>When does this happen?</a:t>
            </a:r>
          </a:p>
          <a:p>
            <a:pPr marL="171450" indent="-171450" eaLnBrk="1" fontAlgn="auto" hangingPunct="1">
              <a:spcBef>
                <a:spcPts val="0"/>
              </a:spcBef>
              <a:spcAft>
                <a:spcPts val="0"/>
              </a:spcAft>
              <a:buFont typeface="Arial" panose="020B0604020202020204" pitchFamily="34" charset="0"/>
              <a:buChar char="•"/>
              <a:defRPr/>
            </a:pPr>
            <a:r>
              <a:rPr lang="en-GB" dirty="0" smtClean="0"/>
              <a:t>How often are progress tracking systems monitored and utilised?</a:t>
            </a:r>
          </a:p>
          <a:p>
            <a:pPr marL="171450" indent="-171450" eaLnBrk="1" fontAlgn="auto" hangingPunct="1">
              <a:spcBef>
                <a:spcPts val="0"/>
              </a:spcBef>
              <a:spcAft>
                <a:spcPts val="0"/>
              </a:spcAft>
              <a:buFont typeface="Arial" panose="020B0604020202020204" pitchFamily="34" charset="0"/>
              <a:buChar char="•"/>
              <a:defRPr/>
            </a:pPr>
            <a:r>
              <a:rPr lang="en-GB" dirty="0" smtClean="0"/>
              <a:t>Is there a purpose to the tracking? Is it clear what is being measured?</a:t>
            </a:r>
          </a:p>
          <a:p>
            <a:pPr marL="171450" indent="-171450" eaLnBrk="1" fontAlgn="auto" hangingPunct="1">
              <a:spcBef>
                <a:spcPts val="0"/>
              </a:spcBef>
              <a:spcAft>
                <a:spcPts val="0"/>
              </a:spcAft>
              <a:buFont typeface="Arial" panose="020B0604020202020204" pitchFamily="34" charset="0"/>
              <a:buChar char="•"/>
              <a:defRPr/>
            </a:pPr>
            <a:endParaRPr lang="en-GB" dirty="0" smtClean="0"/>
          </a:p>
          <a:p>
            <a:pPr marL="171450" indent="-171450" eaLnBrk="1" fontAlgn="auto" hangingPunct="1">
              <a:spcBef>
                <a:spcPts val="0"/>
              </a:spcBef>
              <a:spcAft>
                <a:spcPts val="0"/>
              </a:spcAft>
              <a:buFont typeface="Arial" panose="020B0604020202020204" pitchFamily="34" charset="0"/>
              <a:buChar char="•"/>
              <a:defRPr/>
            </a:pPr>
            <a:r>
              <a:rPr lang="en-GB" b="1" dirty="0" smtClean="0"/>
              <a:t>Can all this measure the impact on pupil standards and well-being across the school/departments?</a:t>
            </a:r>
            <a:endParaRPr lang="en-GB" dirty="0" smtClean="0"/>
          </a:p>
          <a:p>
            <a:pPr>
              <a:defRPr/>
            </a:pPr>
            <a:endParaRPr lang="en-GB" dirty="0"/>
          </a:p>
        </p:txBody>
      </p:sp>
      <p:sp>
        <p:nvSpPr>
          <p:cNvPr id="103428"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D5A7132B-CDBF-7B47-8F5A-2EC5811AE630}" type="slidenum">
              <a:rPr lang="en-GB" altLang="en-US">
                <a:solidFill>
                  <a:prstClr val="black"/>
                </a:solidFill>
                <a:latin typeface="Arial" charset="0"/>
              </a:rPr>
              <a:pPr>
                <a:spcBef>
                  <a:spcPct val="0"/>
                </a:spcBef>
              </a:pPr>
              <a:t>26</a:t>
            </a:fld>
            <a:endParaRPr lang="en-GB" altLang="en-US">
              <a:solidFill>
                <a:prstClr val="black"/>
              </a:solidFill>
              <a:latin typeface="Arial" charset="0"/>
            </a:endParaRPr>
          </a:p>
        </p:txBody>
      </p:sp>
    </p:spTree>
    <p:extLst>
      <p:ext uri="{BB962C8B-B14F-4D97-AF65-F5344CB8AC3E}">
        <p14:creationId xmlns:p14="http://schemas.microsoft.com/office/powerpoint/2010/main" val="2176314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04451" name="Dalfan Nodiadau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It doesn’t matter which tracking tool is used. What is important is how it is used, and to what purpose. It will sometimes be necessary to use more than one system, e.g. if you are using Incerts (or Assessment Foundation by now), this software cannot track a child’s emotional well-being (… yet), and pupils cannot access it. Therefore, ‘Speakr’ is one tool that can record pupils’ emotional well-being, and both pupils and teachers can access it.</a:t>
            </a:r>
          </a:p>
          <a:p>
            <a:endParaRPr lang="en-GB" altLang="en-US"/>
          </a:p>
        </p:txBody>
      </p:sp>
      <p:sp>
        <p:nvSpPr>
          <p:cNvPr id="104452"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7B2368D5-5FF5-684F-BD2C-4374A77689A7}" type="slidenum">
              <a:rPr lang="en-GB" altLang="en-US">
                <a:solidFill>
                  <a:prstClr val="black"/>
                </a:solidFill>
                <a:latin typeface="Arial" charset="0"/>
              </a:rPr>
              <a:pPr>
                <a:spcBef>
                  <a:spcPct val="0"/>
                </a:spcBef>
              </a:pPr>
              <a:t>27</a:t>
            </a:fld>
            <a:endParaRPr lang="en-GB" altLang="en-US">
              <a:solidFill>
                <a:prstClr val="black"/>
              </a:solidFill>
              <a:latin typeface="Arial" charset="0"/>
            </a:endParaRPr>
          </a:p>
        </p:txBody>
      </p:sp>
    </p:spTree>
    <p:extLst>
      <p:ext uri="{BB962C8B-B14F-4D97-AF65-F5344CB8AC3E}">
        <p14:creationId xmlns:p14="http://schemas.microsoft.com/office/powerpoint/2010/main" val="40987417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Dalfan Delwedd Sleid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3" name="Dalfan Nodiadau 2"/>
          <p:cNvSpPr>
            <a:spLocks noGrp="1"/>
          </p:cNvSpPr>
          <p:nvPr>
            <p:ph type="body" idx="1"/>
          </p:nvPr>
        </p:nvSpPr>
        <p:spPr/>
        <p:txBody>
          <a:bodyPr/>
          <a:lstStyle/>
          <a:p>
            <a:pPr eaLnBrk="1" fontAlgn="auto" hangingPunct="1">
              <a:spcBef>
                <a:spcPts val="0"/>
              </a:spcBef>
              <a:spcAft>
                <a:spcPts val="0"/>
              </a:spcAft>
              <a:defRPr/>
            </a:pPr>
            <a:r>
              <a:rPr lang="en-GB" dirty="0" err="1" smtClean="0"/>
              <a:t>Carwe</a:t>
            </a:r>
            <a:r>
              <a:rPr lang="en-GB" dirty="0" smtClean="0"/>
              <a:t>, </a:t>
            </a:r>
            <a:r>
              <a:rPr lang="en-GB" dirty="0" err="1" smtClean="0"/>
              <a:t>Pontyates</a:t>
            </a:r>
            <a:r>
              <a:rPr lang="en-GB" dirty="0" smtClean="0"/>
              <a:t> and </a:t>
            </a:r>
            <a:r>
              <a:rPr lang="en-GB" dirty="0" err="1" smtClean="0"/>
              <a:t>Gwynfryn</a:t>
            </a:r>
            <a:r>
              <a:rPr lang="en-GB" dirty="0" smtClean="0"/>
              <a:t> Federal School is an example of effective practice that tracks pupils’ emotional well-being. The school uses ‘</a:t>
            </a:r>
            <a:r>
              <a:rPr lang="en-GB" dirty="0" err="1" smtClean="0"/>
              <a:t>Speakr</a:t>
            </a:r>
            <a:r>
              <a:rPr lang="en-GB" dirty="0" smtClean="0"/>
              <a:t>’. The advantages of </a:t>
            </a:r>
            <a:r>
              <a:rPr lang="en-GB" dirty="0" err="1" smtClean="0"/>
              <a:t>Speakr</a:t>
            </a:r>
            <a:r>
              <a:rPr lang="en-GB" dirty="0" smtClean="0"/>
              <a:t> are:</a:t>
            </a:r>
          </a:p>
          <a:p>
            <a:pPr marL="171450" indent="-171450" eaLnBrk="1" fontAlgn="auto" hangingPunct="1">
              <a:spcBef>
                <a:spcPts val="0"/>
              </a:spcBef>
              <a:spcAft>
                <a:spcPts val="0"/>
              </a:spcAft>
              <a:buFont typeface="Arial" panose="020B0604020202020204" pitchFamily="34" charset="0"/>
              <a:buChar char="•"/>
              <a:defRPr/>
            </a:pPr>
            <a:r>
              <a:rPr lang="en-GB" dirty="0" smtClean="0"/>
              <a:t>It gives a daily overview of pupils’ well-being;</a:t>
            </a:r>
          </a:p>
          <a:p>
            <a:pPr marL="171450" indent="-171450" eaLnBrk="1" fontAlgn="auto" hangingPunct="1">
              <a:spcBef>
                <a:spcPts val="0"/>
              </a:spcBef>
              <a:spcAft>
                <a:spcPts val="0"/>
              </a:spcAft>
              <a:buFont typeface="Arial" panose="020B0604020202020204" pitchFamily="34" charset="0"/>
              <a:buChar char="•"/>
              <a:defRPr/>
            </a:pPr>
            <a:r>
              <a:rPr lang="en-GB" dirty="0" smtClean="0"/>
              <a:t>It highlights any worries that have arisen at home before school and/or during the school day;</a:t>
            </a:r>
          </a:p>
          <a:p>
            <a:pPr marL="171450" indent="-171450" eaLnBrk="1" fontAlgn="auto" hangingPunct="1">
              <a:spcBef>
                <a:spcPts val="0"/>
              </a:spcBef>
              <a:spcAft>
                <a:spcPts val="0"/>
              </a:spcAft>
              <a:buFont typeface="Arial" panose="020B0604020202020204" pitchFamily="34" charset="0"/>
              <a:buChar char="•"/>
              <a:defRPr/>
            </a:pPr>
            <a:r>
              <a:rPr lang="en-GB" dirty="0" smtClean="0"/>
              <a:t>It gives an overview of the level of the school/class/individual;</a:t>
            </a:r>
          </a:p>
          <a:p>
            <a:pPr marL="171450" indent="-171450" eaLnBrk="1" fontAlgn="auto" hangingPunct="1">
              <a:spcBef>
                <a:spcPts val="0"/>
              </a:spcBef>
              <a:spcAft>
                <a:spcPts val="0"/>
              </a:spcAft>
              <a:buFont typeface="Arial" panose="020B0604020202020204" pitchFamily="34" charset="0"/>
              <a:buChar char="•"/>
              <a:defRPr/>
            </a:pPr>
            <a:r>
              <a:rPr lang="en-GB" dirty="0" smtClean="0"/>
              <a:t>It flags up pupils – a child with anxiety and PDG (the school can set these groups);</a:t>
            </a:r>
          </a:p>
          <a:p>
            <a:pPr marL="171450" indent="-171450" eaLnBrk="1" fontAlgn="auto" hangingPunct="1">
              <a:spcBef>
                <a:spcPts val="0"/>
              </a:spcBef>
              <a:spcAft>
                <a:spcPts val="0"/>
              </a:spcAft>
              <a:buFont typeface="Arial" panose="020B0604020202020204" pitchFamily="34" charset="0"/>
              <a:buChar char="•"/>
              <a:defRPr/>
            </a:pPr>
            <a:r>
              <a:rPr lang="en-GB" dirty="0" smtClean="0"/>
              <a:t>It is confidential – between the class teacher and the pupil, which gives the children the confidence that someone will read it and act sensitively on the information recorded.</a:t>
            </a:r>
          </a:p>
          <a:p>
            <a:pPr eaLnBrk="1" fontAlgn="auto" hangingPunct="1">
              <a:spcBef>
                <a:spcPts val="0"/>
              </a:spcBef>
              <a:spcAft>
                <a:spcPts val="0"/>
              </a:spcAft>
              <a:defRPr/>
            </a:pPr>
            <a:r>
              <a:rPr lang="en-GB" dirty="0" smtClean="0"/>
              <a:t> </a:t>
            </a:r>
          </a:p>
          <a:p>
            <a:pPr eaLnBrk="1" fontAlgn="auto" hangingPunct="1">
              <a:spcBef>
                <a:spcPts val="0"/>
              </a:spcBef>
              <a:spcAft>
                <a:spcPts val="0"/>
              </a:spcAft>
              <a:defRPr/>
            </a:pPr>
            <a:r>
              <a:rPr lang="en-US" dirty="0" smtClean="0"/>
              <a:t>Pupils record on </a:t>
            </a:r>
            <a:r>
              <a:rPr lang="en-US" dirty="0" err="1" smtClean="0"/>
              <a:t>Speakr</a:t>
            </a:r>
            <a:r>
              <a:rPr lang="en-US" dirty="0" smtClean="0"/>
              <a:t> at the start of every school day. Class teachers check </a:t>
            </a:r>
            <a:r>
              <a:rPr lang="en-US" dirty="0" err="1" smtClean="0"/>
              <a:t>Speakr</a:t>
            </a:r>
            <a:r>
              <a:rPr lang="en-US" dirty="0" smtClean="0"/>
              <a:t> once every pupil has completed it. * If and when something arises, the teacher will speak quietly with the child about the statement, trying to solve the situation or supporting and comforting the pupil.</a:t>
            </a:r>
            <a:endParaRPr lang="en-GB" dirty="0" smtClean="0"/>
          </a:p>
          <a:p>
            <a:pPr eaLnBrk="1" fontAlgn="auto" hangingPunct="1">
              <a:spcBef>
                <a:spcPts val="0"/>
              </a:spcBef>
              <a:spcAft>
                <a:spcPts val="0"/>
              </a:spcAft>
              <a:defRPr/>
            </a:pPr>
            <a:r>
              <a:rPr lang="en-US" dirty="0" smtClean="0"/>
              <a:t> </a:t>
            </a:r>
            <a:endParaRPr lang="en-GB" dirty="0" smtClean="0"/>
          </a:p>
          <a:p>
            <a:pPr eaLnBrk="1" fontAlgn="auto" hangingPunct="1">
              <a:spcBef>
                <a:spcPts val="0"/>
              </a:spcBef>
              <a:spcAft>
                <a:spcPts val="0"/>
              </a:spcAft>
              <a:defRPr/>
            </a:pPr>
            <a:r>
              <a:rPr lang="en-US" b="1" dirty="0" smtClean="0"/>
              <a:t>MONITORING</a:t>
            </a:r>
            <a:endParaRPr lang="en-GB" dirty="0" smtClean="0"/>
          </a:p>
          <a:p>
            <a:pPr eaLnBrk="1" fontAlgn="auto" hangingPunct="1">
              <a:spcBef>
                <a:spcPts val="0"/>
              </a:spcBef>
              <a:spcAft>
                <a:spcPts val="0"/>
              </a:spcAft>
              <a:defRPr/>
            </a:pPr>
            <a:r>
              <a:rPr lang="en-GB" dirty="0" smtClean="0"/>
              <a:t>Class teachers monitor </a:t>
            </a:r>
            <a:r>
              <a:rPr lang="en-GB" dirty="0" err="1" smtClean="0"/>
              <a:t>Speakr</a:t>
            </a:r>
            <a:r>
              <a:rPr lang="en-GB" dirty="0" smtClean="0"/>
              <a:t> constantly, looking for patterns and reporting to the Assistant Head when a concern is raised. Parents are sometimes contacted. The Assistant Head and the Head can get an overview of the whole school through </a:t>
            </a:r>
            <a:r>
              <a:rPr lang="en-GB" dirty="0" err="1" smtClean="0"/>
              <a:t>Speakr</a:t>
            </a:r>
            <a:r>
              <a:rPr lang="en-GB" dirty="0" smtClean="0"/>
              <a:t>.</a:t>
            </a:r>
          </a:p>
          <a:p>
            <a:pPr eaLnBrk="1" fontAlgn="auto" hangingPunct="1">
              <a:spcBef>
                <a:spcPts val="0"/>
              </a:spcBef>
              <a:spcAft>
                <a:spcPts val="0"/>
              </a:spcAft>
              <a:defRPr/>
            </a:pPr>
            <a:r>
              <a:rPr lang="en-GB" b="1" dirty="0" smtClean="0"/>
              <a:t>Play video</a:t>
            </a:r>
          </a:p>
          <a:p>
            <a:pPr eaLnBrk="1" fontAlgn="auto" hangingPunct="1">
              <a:spcBef>
                <a:spcPts val="0"/>
              </a:spcBef>
              <a:spcAft>
                <a:spcPts val="0"/>
              </a:spcAft>
              <a:defRPr/>
            </a:pPr>
            <a:r>
              <a:rPr lang="en-GB" dirty="0" smtClean="0"/>
              <a:t>There are also some good examples of strategies to improve children’s well-being and the impact </a:t>
            </a:r>
            <a:r>
              <a:rPr lang="en-GB" smtClean="0"/>
              <a:t>on standards at </a:t>
            </a:r>
            <a:r>
              <a:rPr lang="en-GB" dirty="0" err="1" smtClean="0"/>
              <a:t>Ysgol</a:t>
            </a:r>
            <a:r>
              <a:rPr lang="en-GB" dirty="0" smtClean="0"/>
              <a:t> </a:t>
            </a:r>
            <a:r>
              <a:rPr lang="en-GB" dirty="0" err="1" smtClean="0"/>
              <a:t>Uwchradd</a:t>
            </a:r>
            <a:r>
              <a:rPr lang="en-GB" dirty="0" smtClean="0"/>
              <a:t> </a:t>
            </a:r>
            <a:r>
              <a:rPr lang="en-GB" dirty="0" err="1" smtClean="0"/>
              <a:t>Bryngwyn</a:t>
            </a:r>
            <a:r>
              <a:rPr lang="en-GB" dirty="0" smtClean="0"/>
              <a:t>.</a:t>
            </a:r>
          </a:p>
          <a:p>
            <a:pPr>
              <a:defRPr/>
            </a:pPr>
            <a:endParaRPr lang="en-GB" dirty="0"/>
          </a:p>
        </p:txBody>
      </p:sp>
      <p:sp>
        <p:nvSpPr>
          <p:cNvPr id="105476" name="Dalfan Rhif y Sleid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B953F821-B89D-424F-9A55-60F4EDB6D069}" type="slidenum">
              <a:rPr lang="en-GB" altLang="en-US">
                <a:solidFill>
                  <a:prstClr val="black"/>
                </a:solidFill>
                <a:latin typeface="Arial" charset="0"/>
              </a:rPr>
              <a:pPr>
                <a:spcBef>
                  <a:spcPct val="0"/>
                </a:spcBef>
              </a:pPr>
              <a:t>28</a:t>
            </a:fld>
            <a:endParaRPr lang="en-GB" altLang="en-US">
              <a:solidFill>
                <a:prstClr val="black"/>
              </a:solidFill>
              <a:latin typeface="Arial" charset="0"/>
            </a:endParaRPr>
          </a:p>
        </p:txBody>
      </p:sp>
    </p:spTree>
    <p:extLst>
      <p:ext uri="{BB962C8B-B14F-4D97-AF65-F5344CB8AC3E}">
        <p14:creationId xmlns:p14="http://schemas.microsoft.com/office/powerpoint/2010/main" val="3589395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064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list of interventions are endless and some are more effective than others – depending on the groups of learners.  There is a possibility of adapting some of these interventions in order to become more effective and appropriate to suit the targeted groups of learners. For example, Bynea School in Llanelli has adapted elements of Thinking Detectives and Positive Play to form their Bynea Workforce.</a:t>
            </a:r>
          </a:p>
          <a:p>
            <a:pPr eaLnBrk="1" hangingPunct="1">
              <a:spcBef>
                <a:spcPct val="0"/>
              </a:spcBef>
            </a:pPr>
            <a:endParaRPr lang="en-GB" altLang="en-US"/>
          </a:p>
        </p:txBody>
      </p:sp>
      <p:sp>
        <p:nvSpPr>
          <p:cNvPr id="1065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charset="0"/>
              </a:defRPr>
            </a:lvl1pPr>
            <a:lvl2pPr marL="742950" indent="-285750" eaLnBrk="0" hangingPunct="0">
              <a:spcBef>
                <a:spcPct val="30000"/>
              </a:spcBef>
              <a:defRPr sz="1200">
                <a:solidFill>
                  <a:schemeClr val="tx1"/>
                </a:solidFill>
                <a:latin typeface="Calibri" charset="0"/>
              </a:defRPr>
            </a:lvl2pPr>
            <a:lvl3pPr marL="1143000" indent="-228600" eaLnBrk="0" hangingPunct="0">
              <a:spcBef>
                <a:spcPct val="30000"/>
              </a:spcBef>
              <a:defRPr sz="1200">
                <a:solidFill>
                  <a:schemeClr val="tx1"/>
                </a:solidFill>
                <a:latin typeface="Calibri" charset="0"/>
              </a:defRPr>
            </a:lvl3pPr>
            <a:lvl4pPr marL="1600200" indent="-228600" eaLnBrk="0" hangingPunct="0">
              <a:spcBef>
                <a:spcPct val="30000"/>
              </a:spcBef>
              <a:defRPr sz="1200">
                <a:solidFill>
                  <a:schemeClr val="tx1"/>
                </a:solidFill>
                <a:latin typeface="Calibri" charset="0"/>
              </a:defRPr>
            </a:lvl4pPr>
            <a:lvl5pPr marL="2057400" indent="-228600" eaLnBrk="0" hangingPunct="0">
              <a:spcBef>
                <a:spcPct val="30000"/>
              </a:spcBef>
              <a:defRPr sz="1200">
                <a:solidFill>
                  <a:schemeClr val="tx1"/>
                </a:solidFill>
                <a:latin typeface="Calibri" charset="0"/>
              </a:defRPr>
            </a:lvl5pPr>
            <a:lvl6pPr marL="2514600" indent="-228600" defTabSz="457200" eaLnBrk="0" fontAlgn="base" hangingPunct="0">
              <a:spcBef>
                <a:spcPct val="30000"/>
              </a:spcBef>
              <a:spcAft>
                <a:spcPct val="0"/>
              </a:spcAft>
              <a:defRPr sz="1200">
                <a:solidFill>
                  <a:schemeClr val="tx1"/>
                </a:solidFill>
                <a:latin typeface="Calibri" charset="0"/>
              </a:defRPr>
            </a:lvl6pPr>
            <a:lvl7pPr marL="2971800" indent="-228600" defTabSz="457200" eaLnBrk="0" fontAlgn="base" hangingPunct="0">
              <a:spcBef>
                <a:spcPct val="30000"/>
              </a:spcBef>
              <a:spcAft>
                <a:spcPct val="0"/>
              </a:spcAft>
              <a:defRPr sz="1200">
                <a:solidFill>
                  <a:schemeClr val="tx1"/>
                </a:solidFill>
                <a:latin typeface="Calibri" charset="0"/>
              </a:defRPr>
            </a:lvl7pPr>
            <a:lvl8pPr marL="3429000" indent="-228600" defTabSz="457200" eaLnBrk="0" fontAlgn="base" hangingPunct="0">
              <a:spcBef>
                <a:spcPct val="30000"/>
              </a:spcBef>
              <a:spcAft>
                <a:spcPct val="0"/>
              </a:spcAft>
              <a:defRPr sz="1200">
                <a:solidFill>
                  <a:schemeClr val="tx1"/>
                </a:solidFill>
                <a:latin typeface="Calibri" charset="0"/>
              </a:defRPr>
            </a:lvl8pPr>
            <a:lvl9pPr marL="3886200" indent="-228600" defTabSz="457200" eaLnBrk="0" fontAlgn="base" hangingPunct="0">
              <a:spcBef>
                <a:spcPct val="30000"/>
              </a:spcBef>
              <a:spcAft>
                <a:spcPct val="0"/>
              </a:spcAft>
              <a:defRPr sz="1200">
                <a:solidFill>
                  <a:schemeClr val="tx1"/>
                </a:solidFill>
                <a:latin typeface="Calibri" charset="0"/>
              </a:defRPr>
            </a:lvl9pPr>
          </a:lstStyle>
          <a:p>
            <a:pPr>
              <a:spcBef>
                <a:spcPct val="0"/>
              </a:spcBef>
            </a:pPr>
            <a:fld id="{DBBC5B42-8B5F-8E43-823C-4AE0DE1D1647}" type="slidenum">
              <a:rPr lang="en-GB" altLang="en-US">
                <a:solidFill>
                  <a:prstClr val="black"/>
                </a:solidFill>
                <a:latin typeface="Arial" charset="0"/>
              </a:rPr>
              <a:pPr>
                <a:spcBef>
                  <a:spcPct val="0"/>
                </a:spcBef>
              </a:pPr>
              <a:t>29</a:t>
            </a:fld>
            <a:endParaRPr lang="en-GB" altLang="en-US">
              <a:solidFill>
                <a:prstClr val="black"/>
              </a:solidFill>
              <a:latin typeface="Arial" charset="0"/>
            </a:endParaRPr>
          </a:p>
        </p:txBody>
      </p:sp>
    </p:spTree>
    <p:extLst>
      <p:ext uri="{BB962C8B-B14F-4D97-AF65-F5344CB8AC3E}">
        <p14:creationId xmlns:p14="http://schemas.microsoft.com/office/powerpoint/2010/main" val="3491192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ea typeface="MS PGothic" charset="-128"/>
            </a:endParaRPr>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defTabSz="457200" eaLnBrk="0" fontAlgn="base" hangingPunct="0">
              <a:spcBef>
                <a:spcPct val="30000"/>
              </a:spcBef>
              <a:spcAft>
                <a:spcPct val="0"/>
              </a:spcAft>
              <a:defRPr sz="1200">
                <a:solidFill>
                  <a:schemeClr val="tx1"/>
                </a:solidFill>
                <a:latin typeface="Calibri" charset="0"/>
                <a:ea typeface="MS PGothic" charset="-128"/>
              </a:defRPr>
            </a:lvl6pPr>
            <a:lvl7pPr marL="2971800" indent="-228600" defTabSz="457200" eaLnBrk="0" fontAlgn="base" hangingPunct="0">
              <a:spcBef>
                <a:spcPct val="30000"/>
              </a:spcBef>
              <a:spcAft>
                <a:spcPct val="0"/>
              </a:spcAft>
              <a:defRPr sz="1200">
                <a:solidFill>
                  <a:schemeClr val="tx1"/>
                </a:solidFill>
                <a:latin typeface="Calibri" charset="0"/>
                <a:ea typeface="MS PGothic" charset="-128"/>
              </a:defRPr>
            </a:lvl7pPr>
            <a:lvl8pPr marL="3429000" indent="-228600" defTabSz="457200" eaLnBrk="0" fontAlgn="base" hangingPunct="0">
              <a:spcBef>
                <a:spcPct val="30000"/>
              </a:spcBef>
              <a:spcAft>
                <a:spcPct val="0"/>
              </a:spcAft>
              <a:defRPr sz="1200">
                <a:solidFill>
                  <a:schemeClr val="tx1"/>
                </a:solidFill>
                <a:latin typeface="Calibri" charset="0"/>
                <a:ea typeface="MS PGothic" charset="-128"/>
              </a:defRPr>
            </a:lvl8pPr>
            <a:lvl9pPr marL="3886200" indent="-228600" defTabSz="4572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E436C63A-B2B3-314A-8B98-DE1C2680FD42}" type="slidenum">
              <a:rPr lang="en-US" altLang="en-US">
                <a:latin typeface="Arial" charset="0"/>
              </a:rPr>
              <a:pPr>
                <a:spcBef>
                  <a:spcPct val="0"/>
                </a:spcBef>
              </a:pPr>
              <a:t>35</a:t>
            </a:fld>
            <a:endParaRPr lang="en-US" altLang="en-US">
              <a:latin typeface="Arial" charset="0"/>
            </a:endParaRPr>
          </a:p>
        </p:txBody>
      </p:sp>
    </p:spTree>
    <p:extLst>
      <p:ext uri="{BB962C8B-B14F-4D97-AF65-F5344CB8AC3E}">
        <p14:creationId xmlns:p14="http://schemas.microsoft.com/office/powerpoint/2010/main" val="12291649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1992DFDC-716B-4D69-8B7F-5ADA82AD4F66}" type="slidenum">
              <a:rPr lang="en-US" altLang="en-US" smtClean="0">
                <a:solidFill>
                  <a:prstClr val="black"/>
                </a:solidFill>
                <a:latin typeface="Arial" panose="020B0604020202020204" pitchFamily="34" charset="0"/>
              </a:rPr>
              <a:pPr>
                <a:spcBef>
                  <a:spcPct val="0"/>
                </a:spcBef>
              </a:pPr>
              <a:t>36</a:t>
            </a:fld>
            <a:endParaRPr lang="en-US"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8145743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a:spcBef>
                <a:spcPct val="0"/>
              </a:spcBef>
            </a:pPr>
            <a:fld id="{51D28E89-915F-497D-B95B-2C7C58C7F562}" type="slidenum">
              <a:rPr lang="en-US" altLang="en-US" smtClean="0">
                <a:solidFill>
                  <a:prstClr val="black"/>
                </a:solidFill>
                <a:latin typeface="Arial" panose="020B0604020202020204" pitchFamily="34" charset="0"/>
              </a:rPr>
              <a:pPr>
                <a:spcBef>
                  <a:spcPct val="0"/>
                </a:spcBef>
              </a:pPr>
              <a:t>37</a:t>
            </a:fld>
            <a:endParaRPr lang="en-US" altLang="en-US" smtClean="0">
              <a:solidFill>
                <a:prstClr val="black"/>
              </a:solidFill>
              <a:latin typeface="Arial" panose="020B0604020202020204" pitchFamily="34" charset="0"/>
            </a:endParaRPr>
          </a:p>
        </p:txBody>
      </p:sp>
    </p:spTree>
    <p:extLst>
      <p:ext uri="{BB962C8B-B14F-4D97-AF65-F5344CB8AC3E}">
        <p14:creationId xmlns:p14="http://schemas.microsoft.com/office/powerpoint/2010/main" val="17230506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eaLnBrk="1" hangingPunct="1">
              <a:spcBef>
                <a:spcPct val="0"/>
              </a:spcBef>
            </a:pPr>
            <a:endParaRPr lang="en-US" altLang="en-US">
              <a:ea typeface="MS PGothic"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ea typeface="MS PGothic" charset="-128"/>
              </a:defRPr>
            </a:lvl1pPr>
            <a:lvl2pPr marL="742950" indent="-285750">
              <a:spcBef>
                <a:spcPct val="30000"/>
              </a:spcBef>
              <a:defRPr sz="1200">
                <a:solidFill>
                  <a:schemeClr val="tx1"/>
                </a:solidFill>
                <a:latin typeface="Calibri" charset="0"/>
                <a:ea typeface="MS PGothic" charset="-128"/>
              </a:defRPr>
            </a:lvl2pPr>
            <a:lvl3pPr marL="1143000" indent="-228600">
              <a:spcBef>
                <a:spcPct val="30000"/>
              </a:spcBef>
              <a:defRPr sz="1200">
                <a:solidFill>
                  <a:schemeClr val="tx1"/>
                </a:solidFill>
                <a:latin typeface="Calibri" charset="0"/>
                <a:ea typeface="MS PGothic" charset="-128"/>
              </a:defRPr>
            </a:lvl3pPr>
            <a:lvl4pPr marL="1600200" indent="-228600">
              <a:spcBef>
                <a:spcPct val="30000"/>
              </a:spcBef>
              <a:defRPr sz="1200">
                <a:solidFill>
                  <a:schemeClr val="tx1"/>
                </a:solidFill>
                <a:latin typeface="Calibri" charset="0"/>
                <a:ea typeface="MS PGothic" charset="-128"/>
              </a:defRPr>
            </a:lvl4pPr>
            <a:lvl5pPr marL="2057400" indent="-228600">
              <a:spcBef>
                <a:spcPct val="30000"/>
              </a:spcBef>
              <a:defRPr sz="1200">
                <a:solidFill>
                  <a:schemeClr val="tx1"/>
                </a:solidFill>
                <a:latin typeface="Calibri" charset="0"/>
                <a:ea typeface="MS PGothic" charset="-128"/>
              </a:defRPr>
            </a:lvl5pPr>
            <a:lvl6pPr marL="2514600" indent="-228600" defTabSz="457200" eaLnBrk="0" fontAlgn="base" hangingPunct="0">
              <a:spcBef>
                <a:spcPct val="30000"/>
              </a:spcBef>
              <a:spcAft>
                <a:spcPct val="0"/>
              </a:spcAft>
              <a:defRPr sz="1200">
                <a:solidFill>
                  <a:schemeClr val="tx1"/>
                </a:solidFill>
                <a:latin typeface="Calibri" charset="0"/>
                <a:ea typeface="MS PGothic" charset="-128"/>
              </a:defRPr>
            </a:lvl6pPr>
            <a:lvl7pPr marL="2971800" indent="-228600" defTabSz="457200" eaLnBrk="0" fontAlgn="base" hangingPunct="0">
              <a:spcBef>
                <a:spcPct val="30000"/>
              </a:spcBef>
              <a:spcAft>
                <a:spcPct val="0"/>
              </a:spcAft>
              <a:defRPr sz="1200">
                <a:solidFill>
                  <a:schemeClr val="tx1"/>
                </a:solidFill>
                <a:latin typeface="Calibri" charset="0"/>
                <a:ea typeface="MS PGothic" charset="-128"/>
              </a:defRPr>
            </a:lvl7pPr>
            <a:lvl8pPr marL="3429000" indent="-228600" defTabSz="457200" eaLnBrk="0" fontAlgn="base" hangingPunct="0">
              <a:spcBef>
                <a:spcPct val="30000"/>
              </a:spcBef>
              <a:spcAft>
                <a:spcPct val="0"/>
              </a:spcAft>
              <a:defRPr sz="1200">
                <a:solidFill>
                  <a:schemeClr val="tx1"/>
                </a:solidFill>
                <a:latin typeface="Calibri" charset="0"/>
                <a:ea typeface="MS PGothic" charset="-128"/>
              </a:defRPr>
            </a:lvl8pPr>
            <a:lvl9pPr marL="3886200" indent="-228600" defTabSz="457200" eaLnBrk="0" fontAlgn="base" hangingPunct="0">
              <a:spcBef>
                <a:spcPct val="30000"/>
              </a:spcBef>
              <a:spcAft>
                <a:spcPct val="0"/>
              </a:spcAft>
              <a:defRPr sz="1200">
                <a:solidFill>
                  <a:schemeClr val="tx1"/>
                </a:solidFill>
                <a:latin typeface="Calibri" charset="0"/>
                <a:ea typeface="MS PGothic" charset="-128"/>
              </a:defRPr>
            </a:lvl9pPr>
          </a:lstStyle>
          <a:p>
            <a:pPr>
              <a:spcBef>
                <a:spcPct val="0"/>
              </a:spcBef>
            </a:pPr>
            <a:fld id="{1ED2E1D7-ECE5-FD49-9854-D8A537BB49E4}" type="slidenum">
              <a:rPr lang="en-US" altLang="en-US">
                <a:latin typeface="Arial" charset="0"/>
              </a:rPr>
              <a:pPr>
                <a:spcBef>
                  <a:spcPct val="0"/>
                </a:spcBef>
              </a:pPr>
              <a:t>38</a:t>
            </a:fld>
            <a:endParaRPr lang="en-US" altLang="en-US">
              <a:latin typeface="Arial" charset="0"/>
            </a:endParaRPr>
          </a:p>
        </p:txBody>
      </p:sp>
    </p:spTree>
    <p:extLst>
      <p:ext uri="{BB962C8B-B14F-4D97-AF65-F5344CB8AC3E}">
        <p14:creationId xmlns:p14="http://schemas.microsoft.com/office/powerpoint/2010/main" val="13770359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E1D12C09-60A6-4276-B612-F41D78A9C073}" type="datetimeFigureOut">
              <a:rPr lang="en-US"/>
              <a:pPr>
                <a:defRPr/>
              </a:pPr>
              <a:t>11/14/2017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DCF7335F-F426-4850-B7E3-594E9ED47CBD}" type="slidenum">
              <a:rPr lang="en-US" altLang="en-US"/>
              <a:pPr/>
              <a:t>‹#›</a:t>
            </a:fld>
            <a:endParaRPr lang="en-US" altLang="en-US"/>
          </a:p>
        </p:txBody>
      </p:sp>
    </p:spTree>
    <p:extLst>
      <p:ext uri="{BB962C8B-B14F-4D97-AF65-F5344CB8AC3E}">
        <p14:creationId xmlns:p14="http://schemas.microsoft.com/office/powerpoint/2010/main" val="2486150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7C072BD-9274-4AF0-8771-54D7EAC54AAB}" type="datetimeFigureOut">
              <a:rPr lang="en-US"/>
              <a:pPr>
                <a:defRPr/>
              </a:pPr>
              <a:t>11/14/2017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C4A38A15-09B4-44D5-A0C4-C8932AF3BCAB}" type="slidenum">
              <a:rPr lang="en-US" altLang="en-US"/>
              <a:pPr/>
              <a:t>‹#›</a:t>
            </a:fld>
            <a:endParaRPr lang="en-US" altLang="en-US"/>
          </a:p>
        </p:txBody>
      </p:sp>
    </p:spTree>
    <p:extLst>
      <p:ext uri="{BB962C8B-B14F-4D97-AF65-F5344CB8AC3E}">
        <p14:creationId xmlns:p14="http://schemas.microsoft.com/office/powerpoint/2010/main" val="26967178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F151C1D7-EEE6-4704-8653-8296EC389B6C}" type="datetimeFigureOut">
              <a:rPr lang="en-US"/>
              <a:pPr>
                <a:defRPr/>
              </a:pPr>
              <a:t>11/14/2017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3A0EA4C4-C20C-4198-AEA8-41DF9F1A0AF8}" type="slidenum">
              <a:rPr lang="en-US" altLang="en-US"/>
              <a:pPr/>
              <a:t>‹#›</a:t>
            </a:fld>
            <a:endParaRPr lang="en-US" altLang="en-US"/>
          </a:p>
        </p:txBody>
      </p:sp>
    </p:spTree>
    <p:extLst>
      <p:ext uri="{BB962C8B-B14F-4D97-AF65-F5344CB8AC3E}">
        <p14:creationId xmlns:p14="http://schemas.microsoft.com/office/powerpoint/2010/main" val="3569600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B136DDD3-B189-4489-AF07-16917B5544B5}" type="datetimeFigureOut">
              <a:rPr lang="en-US"/>
              <a:pPr>
                <a:defRPr/>
              </a:pPr>
              <a:t>11/14/2017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5DDD4F3-1499-4D14-AEC5-C0ACC3D8FF48}" type="slidenum">
              <a:rPr lang="en-US" altLang="en-US"/>
              <a:pPr/>
              <a:t>‹#›</a:t>
            </a:fld>
            <a:endParaRPr lang="en-US" altLang="en-US"/>
          </a:p>
        </p:txBody>
      </p:sp>
    </p:spTree>
    <p:extLst>
      <p:ext uri="{BB962C8B-B14F-4D97-AF65-F5344CB8AC3E}">
        <p14:creationId xmlns:p14="http://schemas.microsoft.com/office/powerpoint/2010/main" val="2459050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82A86A01-D6E0-4175-BA32-A7AA0C981BDF}" type="datetimeFigureOut">
              <a:rPr lang="en-US"/>
              <a:pPr>
                <a:defRPr/>
              </a:pPr>
              <a:t>11/14/2017</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fld id="{121AE0F9-B1A7-4C3F-B17C-16203D80FA90}" type="slidenum">
              <a:rPr lang="en-US" altLang="en-US"/>
              <a:pPr/>
              <a:t>‹#›</a:t>
            </a:fld>
            <a:endParaRPr lang="en-US" altLang="en-US"/>
          </a:p>
        </p:txBody>
      </p:sp>
    </p:spTree>
    <p:extLst>
      <p:ext uri="{BB962C8B-B14F-4D97-AF65-F5344CB8AC3E}">
        <p14:creationId xmlns:p14="http://schemas.microsoft.com/office/powerpoint/2010/main" val="31589312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944B5066-D208-4315-8191-3122C8344689}" type="datetimeFigureOut">
              <a:rPr lang="en-US"/>
              <a:pPr>
                <a:defRPr/>
              </a:pPr>
              <a:t>11/14/2017</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fld id="{E4B5524E-9F86-42BA-86BB-DDC00AE37D55}" type="slidenum">
              <a:rPr lang="en-US" altLang="en-US"/>
              <a:pPr/>
              <a:t>‹#›</a:t>
            </a:fld>
            <a:endParaRPr lang="en-US" altLang="en-US"/>
          </a:p>
        </p:txBody>
      </p:sp>
    </p:spTree>
    <p:extLst>
      <p:ext uri="{BB962C8B-B14F-4D97-AF65-F5344CB8AC3E}">
        <p14:creationId xmlns:p14="http://schemas.microsoft.com/office/powerpoint/2010/main" val="2080701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9B1301-07EB-4E30-86E1-50C917BD5680}" type="datetimeFigureOut">
              <a:rPr lang="en-US"/>
              <a:pPr>
                <a:defRPr/>
              </a:pPr>
              <a:t>11/14/2017</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fld id="{9F1109F7-7765-44BD-AC33-B94D56AA3002}" type="slidenum">
              <a:rPr lang="en-US" altLang="en-US"/>
              <a:pPr/>
              <a:t>‹#›</a:t>
            </a:fld>
            <a:endParaRPr lang="en-US" altLang="en-US"/>
          </a:p>
        </p:txBody>
      </p:sp>
    </p:spTree>
    <p:extLst>
      <p:ext uri="{BB962C8B-B14F-4D97-AF65-F5344CB8AC3E}">
        <p14:creationId xmlns:p14="http://schemas.microsoft.com/office/powerpoint/2010/main" val="1900797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99C1822F-2954-4FA2-82EB-7F86CCF5CA2E}" type="datetimeFigureOut">
              <a:rPr lang="en-US"/>
              <a:pPr>
                <a:defRPr/>
              </a:pPr>
              <a:t>11/14/2017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934E7A7F-B9E2-4DFE-A38A-BB08A457A396}" type="slidenum">
              <a:rPr lang="en-US" altLang="en-US"/>
              <a:pPr/>
              <a:t>‹#›</a:t>
            </a:fld>
            <a:endParaRPr lang="en-US" altLang="en-US"/>
          </a:p>
        </p:txBody>
      </p:sp>
    </p:spTree>
    <p:extLst>
      <p:ext uri="{BB962C8B-B14F-4D97-AF65-F5344CB8AC3E}">
        <p14:creationId xmlns:p14="http://schemas.microsoft.com/office/powerpoint/2010/main" val="14311622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2004BDCF-67A0-435D-92FB-889B661C7AF3}" type="datetimeFigureOut">
              <a:rPr lang="en-US"/>
              <a:pPr>
                <a:defRPr/>
              </a:pPr>
              <a:t>11/14/2017</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fld id="{8B8DB3D4-0EB7-42A7-97C0-68D57E246D49}" type="slidenum">
              <a:rPr lang="en-US" altLang="en-US"/>
              <a:pPr/>
              <a:t>‹#›</a:t>
            </a:fld>
            <a:endParaRPr lang="en-US" altLang="en-US"/>
          </a:p>
        </p:txBody>
      </p:sp>
    </p:spTree>
    <p:extLst>
      <p:ext uri="{BB962C8B-B14F-4D97-AF65-F5344CB8AC3E}">
        <p14:creationId xmlns:p14="http://schemas.microsoft.com/office/powerpoint/2010/main" val="2597177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CA798635-94EF-4845-B899-27D3F024E4C0}" type="datetimeFigureOut">
              <a:rPr lang="en-US"/>
              <a:pPr>
                <a:defRPr/>
              </a:pPr>
              <a:t>11/14/2017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4D5EECB2-BAAC-4F63-9F6D-A0CE30E88A6A}" type="slidenum">
              <a:rPr lang="en-US" altLang="en-US"/>
              <a:pPr/>
              <a:t>‹#›</a:t>
            </a:fld>
            <a:endParaRPr lang="en-US" altLang="en-US"/>
          </a:p>
        </p:txBody>
      </p:sp>
    </p:spTree>
    <p:extLst>
      <p:ext uri="{BB962C8B-B14F-4D97-AF65-F5344CB8AC3E}">
        <p14:creationId xmlns:p14="http://schemas.microsoft.com/office/powerpoint/2010/main" val="1964079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F32E946-649C-4072-9CE6-C81297B366A5}" type="datetimeFigureOut">
              <a:rPr lang="en-US"/>
              <a:pPr>
                <a:defRPr/>
              </a:pPr>
              <a:t>11/14/2017</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9E0DE7A1-6736-4894-8F85-8F8CE20CFE30}" type="slidenum">
              <a:rPr lang="en-US" altLang="en-US"/>
              <a:pPr/>
              <a:t>‹#›</a:t>
            </a:fld>
            <a:endParaRPr lang="en-US" altLang="en-US"/>
          </a:p>
        </p:txBody>
      </p:sp>
    </p:spTree>
    <p:extLst>
      <p:ext uri="{BB962C8B-B14F-4D97-AF65-F5344CB8AC3E}">
        <p14:creationId xmlns:p14="http://schemas.microsoft.com/office/powerpoint/2010/main" val="2932717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1DE80574-B812-4D87-A814-4B029BB833CE}"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0D13C9C-A04E-4A04-96B5-AE75975C4FEA}" type="slidenum">
              <a:rPr lang="en-US" altLang="en-US"/>
              <a:pPr>
                <a:defRPr/>
              </a:pPr>
              <a:t>‹#›</a:t>
            </a:fld>
            <a:endParaRPr lang="en-US" altLang="en-US"/>
          </a:p>
        </p:txBody>
      </p:sp>
    </p:spTree>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5635A9D-17A1-4471-885C-E338129BA064}"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E687326-22ED-47B3-94C8-AB7E0A5C6167}" type="slidenum">
              <a:rPr lang="en-US" altLang="en-US"/>
              <a:pPr>
                <a:defRPr/>
              </a:pPr>
              <a:t>‹#›</a:t>
            </a:fld>
            <a:endParaRPr lang="en-US" altLang="en-US"/>
          </a:p>
        </p:txBody>
      </p:sp>
    </p:spTree>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9B6EBCB-6A92-489A-8A5D-A18374FC52D9}"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57A5BC4-5B1C-42A2-94FC-5186081211C6}" type="slidenum">
              <a:rPr lang="en-US" altLang="en-US"/>
              <a:pPr>
                <a:defRPr/>
              </a:pPr>
              <a:t>‹#›</a:t>
            </a:fld>
            <a:endParaRPr lang="en-US" altLang="en-US"/>
          </a:p>
        </p:txBody>
      </p:sp>
    </p:spTree>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EDD3A51B-2C16-4057-9B1D-AAD2E503489B}"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FEE31E1-3A50-40C8-AE01-A3F197CB962D}" type="slidenum">
              <a:rPr lang="en-US" altLang="en-US"/>
              <a:pPr>
                <a:defRPr/>
              </a:pPr>
              <a:t>‹#›</a:t>
            </a:fld>
            <a:endParaRPr lang="en-US" altLang="en-US"/>
          </a:p>
        </p:txBody>
      </p:sp>
    </p:spTree>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8C94C8C-B2C7-4914-9B8A-CACDAC61D352}" type="datetimeFigureOut">
              <a:rPr lang="en-US" altLang="en-US"/>
              <a:pPr>
                <a:defRPr/>
              </a:pPr>
              <a:t>11/14/2017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97FD7B6-4019-4BB0-9147-773D18AF1220}" type="slidenum">
              <a:rPr lang="en-US" altLang="en-US"/>
              <a:pPr>
                <a:defRPr/>
              </a:pPr>
              <a:t>‹#›</a:t>
            </a:fld>
            <a:endParaRPr lang="en-US" altLang="en-US"/>
          </a:p>
        </p:txBody>
      </p:sp>
    </p:spTree>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449DFD0F-29A5-4F48-947E-C02B1F0BB55E}" type="datetimeFigureOut">
              <a:rPr lang="en-US" altLang="en-US"/>
              <a:pPr>
                <a:defRPr/>
              </a:pPr>
              <a:t>11/14/2017</a:t>
            </a:fld>
            <a:endParaRPr lang="en-US" altLang="en-US"/>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716CE39-BCD8-4774-8BDA-3114BE9F01A8}" type="slidenum">
              <a:rPr lang="en-US" altLang="en-US"/>
              <a:pPr>
                <a:defRPr/>
              </a:pPr>
              <a:t>‹#›</a:t>
            </a:fld>
            <a:endParaRPr lang="en-US" altLang="en-US"/>
          </a:p>
        </p:txBody>
      </p:sp>
    </p:spTree>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25AD1D7-DF33-432C-B1F9-AB11BD3AB857}" type="datetimeFigureOut">
              <a:rPr lang="en-US" altLang="en-US"/>
              <a:pPr>
                <a:defRPr/>
              </a:pPr>
              <a:t>11/14/2017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5F93056F-6E19-456F-AE52-8541FC6EB66D}" type="slidenum">
              <a:rPr lang="en-US" altLang="en-US"/>
              <a:pPr>
                <a:defRPr/>
              </a:pPr>
              <a:t>‹#›</a:t>
            </a:fld>
            <a:endParaRPr lang="en-US" altLang="en-US"/>
          </a:p>
        </p:txBody>
      </p:sp>
    </p:spTree>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5F64F36-AE4E-49B3-9E3D-0E450F4D695F}"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A9326ED-93A4-40E6-959E-FF9147569820}" type="slidenum">
              <a:rPr lang="en-US" altLang="en-US"/>
              <a:pPr>
                <a:defRPr/>
              </a:pPr>
              <a:t>‹#›</a:t>
            </a:fld>
            <a:endParaRPr lang="en-US" altLang="en-US"/>
          </a:p>
        </p:txBody>
      </p:sp>
    </p:spTree>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CCE5128-9601-4CC7-ADC8-559149893E92}"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958F7E0-8EF3-49C7-94B2-14A6AD0237BA}" type="slidenum">
              <a:rPr lang="en-US" altLang="en-US"/>
              <a:pPr>
                <a:defRPr/>
              </a:pPr>
              <a:t>‹#›</a:t>
            </a:fld>
            <a:endParaRPr lang="en-US" altLang="en-US"/>
          </a:p>
        </p:txBody>
      </p:sp>
    </p:spTree>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9D5EA24-4FA8-4A8A-9290-B2CDC0692A6A}"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896066A-FA4C-40A5-BEC6-DAB2EF5741C1}" type="slidenum">
              <a:rPr lang="en-US" altLang="en-US"/>
              <a:pPr>
                <a:defRPr/>
              </a:pPr>
              <a:t>‹#›</a:t>
            </a:fld>
            <a:endParaRPr lang="en-US" altLang="en-US"/>
          </a:p>
        </p:txBody>
      </p:sp>
    </p:spTree>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62DC02D-0754-4F88-A566-278AE33F8A9D}"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F3C9C9B-332A-4539-9F37-84F2D1A39779}" type="slidenum">
              <a:rPr lang="en-US" altLang="en-US"/>
              <a:pPr>
                <a:defRPr/>
              </a:pPr>
              <a:t>‹#›</a:t>
            </a:fld>
            <a:endParaRPr lang="en-US" altLang="en-US"/>
          </a:p>
        </p:txBody>
      </p:sp>
    </p:spTree>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1DE80574-B812-4D87-A814-4B029BB833CE}"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0D13C9C-A04E-4A04-96B5-AE75975C4FEA}" type="slidenum">
              <a:rPr lang="en-US" altLang="en-US"/>
              <a:pPr>
                <a:defRPr/>
              </a:pPr>
              <a:t>‹#›</a:t>
            </a:fld>
            <a:endParaRPr lang="en-US" altLang="en-US"/>
          </a:p>
        </p:txBody>
      </p:sp>
    </p:spTree>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15635A9D-17A1-4471-885C-E338129BA064}"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4E687326-22ED-47B3-94C8-AB7E0A5C6167}" type="slidenum">
              <a:rPr lang="en-US" altLang="en-US"/>
              <a:pPr>
                <a:defRPr/>
              </a:pPr>
              <a:t>‹#›</a:t>
            </a:fld>
            <a:endParaRPr lang="en-US" altLang="en-US"/>
          </a:p>
        </p:txBody>
      </p:sp>
    </p:spTree>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29B6EBCB-6A92-489A-8A5D-A18374FC52D9}"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E57A5BC4-5B1C-42A2-94FC-5186081211C6}" type="slidenum">
              <a:rPr lang="en-US" altLang="en-US"/>
              <a:pPr>
                <a:defRPr/>
              </a:pPr>
              <a:t>‹#›</a:t>
            </a:fld>
            <a:endParaRPr lang="en-US" altLang="en-US"/>
          </a:p>
        </p:txBody>
      </p:sp>
    </p:spTree>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EDD3A51B-2C16-4057-9B1D-AAD2E503489B}"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4FEE31E1-3A50-40C8-AE01-A3F197CB962D}" type="slidenum">
              <a:rPr lang="en-US" altLang="en-US"/>
              <a:pPr>
                <a:defRPr/>
              </a:pPr>
              <a:t>‹#›</a:t>
            </a:fld>
            <a:endParaRPr lang="en-US" altLang="en-US"/>
          </a:p>
        </p:txBody>
      </p:sp>
    </p:spTree>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8C94C8C-B2C7-4914-9B8A-CACDAC61D352}" type="datetimeFigureOut">
              <a:rPr lang="en-US" altLang="en-US"/>
              <a:pPr>
                <a:defRPr/>
              </a:pPr>
              <a:t>11/14/2017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997FD7B6-4019-4BB0-9147-773D18AF1220}" type="slidenum">
              <a:rPr lang="en-US" altLang="en-US"/>
              <a:pPr>
                <a:defRPr/>
              </a:pPr>
              <a:t>‹#›</a:t>
            </a:fld>
            <a:endParaRPr lang="en-US" altLang="en-US"/>
          </a:p>
        </p:txBody>
      </p:sp>
    </p:spTree>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449DFD0F-29A5-4F48-947E-C02B1F0BB55E}" type="datetimeFigureOut">
              <a:rPr lang="en-US" altLang="en-US"/>
              <a:pPr>
                <a:defRPr/>
              </a:pPr>
              <a:t>11/14/2017</a:t>
            </a:fld>
            <a:endParaRPr lang="en-US" altLang="en-US"/>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E716CE39-BCD8-4774-8BDA-3114BE9F01A8}" type="slidenum">
              <a:rPr lang="en-US" altLang="en-US"/>
              <a:pPr>
                <a:defRPr/>
              </a:pPr>
              <a:t>‹#›</a:t>
            </a:fld>
            <a:endParaRPr lang="en-US" altLang="en-US"/>
          </a:p>
        </p:txBody>
      </p:sp>
    </p:spTree>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025AD1D7-DF33-432C-B1F9-AB11BD3AB857}" type="datetimeFigureOut">
              <a:rPr lang="en-US" altLang="en-US"/>
              <a:pPr>
                <a:defRPr/>
              </a:pPr>
              <a:t>11/14/2017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5F93056F-6E19-456F-AE52-8541FC6EB66D}" type="slidenum">
              <a:rPr lang="en-US" altLang="en-US"/>
              <a:pPr>
                <a:defRPr/>
              </a:pPr>
              <a:t>‹#›</a:t>
            </a:fld>
            <a:endParaRPr lang="en-US" altLang="en-US"/>
          </a:p>
        </p:txBody>
      </p:sp>
    </p:spTree>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5F64F36-AE4E-49B3-9E3D-0E450F4D695F}"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EA9326ED-93A4-40E6-959E-FF9147569820}" type="slidenum">
              <a:rPr lang="en-US" altLang="en-US"/>
              <a:pPr>
                <a:defRPr/>
              </a:pPr>
              <a:t>‹#›</a:t>
            </a:fld>
            <a:endParaRPr lang="en-US" altLang="en-US"/>
          </a:p>
        </p:txBody>
      </p:sp>
    </p:spTree>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3CCE5128-9601-4CC7-ADC8-559149893E92}" type="datetimeFigureOut">
              <a:rPr lang="en-US" altLang="en-US"/>
              <a:pPr>
                <a:defRPr/>
              </a:pPr>
              <a:t>11/14/2017</a:t>
            </a:fld>
            <a:endParaRPr lang="en-US" altLang="en-US"/>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F958F7E0-8EF3-49C7-94B2-14A6AD0237BA}" type="slidenum">
              <a:rPr lang="en-US" altLang="en-US"/>
              <a:pPr>
                <a:defRPr/>
              </a:pPr>
              <a:t>‹#›</a:t>
            </a:fld>
            <a:endParaRPr lang="en-US" altLang="en-US"/>
          </a:p>
        </p:txBody>
      </p:sp>
    </p:spTree>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79D5EA24-4FA8-4A8A-9290-B2CDC0692A6A}"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896066A-FA4C-40A5-BEC6-DAB2EF5741C1}" type="slidenum">
              <a:rPr lang="en-US" altLang="en-US"/>
              <a:pPr>
                <a:defRPr/>
              </a:pPr>
              <a:t>‹#›</a:t>
            </a:fld>
            <a:endParaRPr lang="en-US" altLang="en-US"/>
          </a:p>
        </p:txBody>
      </p:sp>
    </p:spTree>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62DC02D-0754-4F88-A566-278AE33F8A9D}" type="datetimeFigureOut">
              <a:rPr lang="en-US" altLang="en-US"/>
              <a:pPr>
                <a:defRPr/>
              </a:pPr>
              <a:t>11/14/2017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F3C9C9B-332A-4539-9F37-84F2D1A39779}" type="slidenum">
              <a:rPr lang="en-US" altLang="en-US"/>
              <a:pPr>
                <a:defRPr/>
              </a:pPr>
              <a:t>‹#›</a:t>
            </a:fld>
            <a:endParaRPr lang="en-US" altLang="en-US"/>
          </a:p>
        </p:txBody>
      </p:sp>
    </p:spTree>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746E0024-D48E-2B4B-937A-4EEB3FD4191F}"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B8B28CC3-F957-4D48-BE50-F6715217593C}" type="slidenum">
              <a:rPr lang="en-US" altLang="en-US"/>
              <a:pPr/>
              <a:t>‹#›</a:t>
            </a:fld>
            <a:endParaRPr lang="en-US" altLang="en-US"/>
          </a:p>
        </p:txBody>
      </p:sp>
    </p:spTree>
    <p:extLst>
      <p:ext uri="{BB962C8B-B14F-4D97-AF65-F5344CB8AC3E}">
        <p14:creationId xmlns:p14="http://schemas.microsoft.com/office/powerpoint/2010/main" val="425622795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AB60886E-03A0-9B45-A941-B8D10DE8E7F8}"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27B1ABFE-3524-754E-B24A-E9647FAE04E7}" type="slidenum">
              <a:rPr lang="en-US" altLang="en-US"/>
              <a:pPr/>
              <a:t>‹#›</a:t>
            </a:fld>
            <a:endParaRPr lang="en-US" altLang="en-US"/>
          </a:p>
        </p:txBody>
      </p:sp>
    </p:spTree>
    <p:extLst>
      <p:ext uri="{BB962C8B-B14F-4D97-AF65-F5344CB8AC3E}">
        <p14:creationId xmlns:p14="http://schemas.microsoft.com/office/powerpoint/2010/main" val="30487575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8837B29F-6B10-694D-988F-92A7EF843EBA}"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3DB2274E-C6D1-A740-9FC1-A0459E65FA74}" type="slidenum">
              <a:rPr lang="en-US" altLang="en-US"/>
              <a:pPr/>
              <a:t>‹#›</a:t>
            </a:fld>
            <a:endParaRPr lang="en-US" altLang="en-US"/>
          </a:p>
        </p:txBody>
      </p:sp>
    </p:spTree>
    <p:extLst>
      <p:ext uri="{BB962C8B-B14F-4D97-AF65-F5344CB8AC3E}">
        <p14:creationId xmlns:p14="http://schemas.microsoft.com/office/powerpoint/2010/main" val="424815624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9441F4FE-F1D8-0347-B474-0AF50888DC31}" type="datetimeFigureOut">
              <a:rPr lang="en-US">
                <a:solidFill>
                  <a:prstClr val="black">
                    <a:tint val="75000"/>
                  </a:prstClr>
                </a:solidFill>
              </a:rPr>
              <a:pPr>
                <a:defRPr/>
              </a:pPr>
              <a:t>11/14/2017</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890C6F8F-C919-614C-8F90-DB7CA73A3221}" type="slidenum">
              <a:rPr lang="en-US" altLang="en-US"/>
              <a:pPr/>
              <a:t>‹#›</a:t>
            </a:fld>
            <a:endParaRPr lang="en-US" altLang="en-US"/>
          </a:p>
        </p:txBody>
      </p:sp>
    </p:spTree>
    <p:extLst>
      <p:ext uri="{BB962C8B-B14F-4D97-AF65-F5344CB8AC3E}">
        <p14:creationId xmlns:p14="http://schemas.microsoft.com/office/powerpoint/2010/main" val="39414087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34D2E372-CCDE-DF4C-A8D9-82C688B4CDE1}" type="datetimeFigureOut">
              <a:rPr lang="en-US">
                <a:solidFill>
                  <a:prstClr val="black">
                    <a:tint val="75000"/>
                  </a:prstClr>
                </a:solidFill>
              </a:rPr>
              <a:pPr>
                <a:defRPr/>
              </a:pPr>
              <a:t>11/14/2017</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EB725728-BAB3-8D4F-97F5-16D284EB70D9}" type="slidenum">
              <a:rPr lang="en-US" altLang="en-US"/>
              <a:pPr/>
              <a:t>‹#›</a:t>
            </a:fld>
            <a:endParaRPr lang="en-US" altLang="en-US"/>
          </a:p>
        </p:txBody>
      </p:sp>
    </p:spTree>
    <p:extLst>
      <p:ext uri="{BB962C8B-B14F-4D97-AF65-F5344CB8AC3E}">
        <p14:creationId xmlns:p14="http://schemas.microsoft.com/office/powerpoint/2010/main" val="351182014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46ECED65-574A-E04A-A4F1-AC2985CB66D0}" type="datetimeFigureOut">
              <a:rPr lang="en-US">
                <a:solidFill>
                  <a:prstClr val="black">
                    <a:tint val="75000"/>
                  </a:prstClr>
                </a:solidFill>
              </a:rPr>
              <a:pPr>
                <a:defRPr/>
              </a:pPr>
              <a:t>11/14/2017</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19F13EAA-CF57-E04D-8399-4871AB4406C8}" type="slidenum">
              <a:rPr lang="en-US" altLang="en-US"/>
              <a:pPr/>
              <a:t>‹#›</a:t>
            </a:fld>
            <a:endParaRPr lang="en-US" altLang="en-US"/>
          </a:p>
        </p:txBody>
      </p:sp>
    </p:spTree>
    <p:extLst>
      <p:ext uri="{BB962C8B-B14F-4D97-AF65-F5344CB8AC3E}">
        <p14:creationId xmlns:p14="http://schemas.microsoft.com/office/powerpoint/2010/main" val="34067514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B64F488-95E0-354E-850C-D1130211101D}" type="datetimeFigureOut">
              <a:rPr lang="en-US">
                <a:solidFill>
                  <a:prstClr val="black">
                    <a:tint val="75000"/>
                  </a:prstClr>
                </a:solidFill>
              </a:rPr>
              <a:pPr>
                <a:defRPr/>
              </a:pPr>
              <a:t>11/14/2017</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A02CB68D-D56A-4440-BB9E-3F907B7EE578}" type="slidenum">
              <a:rPr lang="en-US" altLang="en-US"/>
              <a:pPr/>
              <a:t>‹#›</a:t>
            </a:fld>
            <a:endParaRPr lang="en-US" altLang="en-US"/>
          </a:p>
        </p:txBody>
      </p:sp>
    </p:spTree>
    <p:extLst>
      <p:ext uri="{BB962C8B-B14F-4D97-AF65-F5344CB8AC3E}">
        <p14:creationId xmlns:p14="http://schemas.microsoft.com/office/powerpoint/2010/main" val="339150717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07B2095-9256-D64F-8368-4646D17955A4}" type="datetimeFigureOut">
              <a:rPr lang="en-US">
                <a:solidFill>
                  <a:prstClr val="black">
                    <a:tint val="75000"/>
                  </a:prstClr>
                </a:solidFill>
              </a:rPr>
              <a:pPr>
                <a:defRPr/>
              </a:pPr>
              <a:t>11/14/2017</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16BE2497-FFD8-114D-B2E6-A99B3C980C1B}" type="slidenum">
              <a:rPr lang="en-US" altLang="en-US"/>
              <a:pPr/>
              <a:t>‹#›</a:t>
            </a:fld>
            <a:endParaRPr lang="en-US" altLang="en-US"/>
          </a:p>
        </p:txBody>
      </p:sp>
    </p:spTree>
    <p:extLst>
      <p:ext uri="{BB962C8B-B14F-4D97-AF65-F5344CB8AC3E}">
        <p14:creationId xmlns:p14="http://schemas.microsoft.com/office/powerpoint/2010/main" val="30550258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2EF66B97-87D3-9248-829D-B18317663BB1}" type="datetimeFigureOut">
              <a:rPr lang="en-US">
                <a:solidFill>
                  <a:prstClr val="black">
                    <a:tint val="75000"/>
                  </a:prstClr>
                </a:solidFill>
              </a:rPr>
              <a:pPr>
                <a:defRPr/>
              </a:pPr>
              <a:t>11/14/2017</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2C629D57-4750-3947-8B10-2CD8C119CB0F}" type="slidenum">
              <a:rPr lang="en-US" altLang="en-US"/>
              <a:pPr/>
              <a:t>‹#›</a:t>
            </a:fld>
            <a:endParaRPr lang="en-US" altLang="en-US"/>
          </a:p>
        </p:txBody>
      </p:sp>
    </p:spTree>
    <p:extLst>
      <p:ext uri="{BB962C8B-B14F-4D97-AF65-F5344CB8AC3E}">
        <p14:creationId xmlns:p14="http://schemas.microsoft.com/office/powerpoint/2010/main" val="3877977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A853983E-D11D-0F48-B78A-C8631B2CE72B}"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9540CD28-0856-4B4E-A683-BBE69C387D8E}" type="slidenum">
              <a:rPr lang="en-US" altLang="en-US"/>
              <a:pPr/>
              <a:t>‹#›</a:t>
            </a:fld>
            <a:endParaRPr lang="en-US" altLang="en-US"/>
          </a:p>
        </p:txBody>
      </p:sp>
    </p:spTree>
    <p:extLst>
      <p:ext uri="{BB962C8B-B14F-4D97-AF65-F5344CB8AC3E}">
        <p14:creationId xmlns:p14="http://schemas.microsoft.com/office/powerpoint/2010/main" val="35770415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6C64339D-89F2-5744-8C62-48E3B71B1574}"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D1077A12-5BF1-5A46-B6CB-8E81389A032F}" type="slidenum">
              <a:rPr lang="en-US" altLang="en-US"/>
              <a:pPr/>
              <a:t>‹#›</a:t>
            </a:fld>
            <a:endParaRPr lang="en-US" altLang="en-US"/>
          </a:p>
        </p:txBody>
      </p:sp>
    </p:spTree>
    <p:extLst>
      <p:ext uri="{BB962C8B-B14F-4D97-AF65-F5344CB8AC3E}">
        <p14:creationId xmlns:p14="http://schemas.microsoft.com/office/powerpoint/2010/main" val="358275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1F0AB7C0-F0FD-416E-9FBD-EB4796289FE5}" type="datetimeFigureOut">
              <a:rPr lang="en-US"/>
              <a:pPr>
                <a:defRPr/>
              </a:pPr>
              <a:t>11/14/2017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8AD0CB30-B06F-411F-B6B9-387C3B30F0B4}"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defTabSz="457200"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defTabSz="457200"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defTabSz="457200"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defRPr>
            </a:lvl1pPr>
          </a:lstStyle>
          <a:p>
            <a:pPr>
              <a:defRPr/>
            </a:pPr>
            <a:fld id="{3558CE8D-28AC-4F26-A277-1F0134135A40}" type="datetimeFigureOut">
              <a:rPr lang="en-US" altLang="en-US">
                <a:ea typeface="MS PGothic" panose="020B0600070205080204" pitchFamily="34" charset="-128"/>
                <a:cs typeface=""/>
              </a:rPr>
              <a:pPr>
                <a:defRPr/>
              </a:pPr>
              <a:t>11/14/2017</a:t>
            </a:fld>
            <a:endParaRPr lang="en-US" altLang="en-US">
              <a:ea typeface="MS PGothic" panose="020B0600070205080204" pitchFamily="34" charset="-128"/>
              <a:cs typeface=""/>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549FA19C-D955-4354-A64D-B80CD90C4B9D}" type="slidenum">
              <a:rPr lang="en-US" altLang="en-US">
                <a:ea typeface="MS PGothic" panose="020B0600070205080204" pitchFamily="34" charset="-128"/>
                <a:cs typeface=""/>
              </a:rPr>
              <a:pPr>
                <a:defRPr/>
              </a:pPr>
              <a:t>‹#›</a:t>
            </a:fld>
            <a:endParaRPr lang="en-US" altLang="en-US">
              <a:ea typeface="MS PGothic" panose="020B0600070205080204" pitchFamily="34" charset="-128"/>
              <a:cs typeface=""/>
            </a:endParaRPr>
          </a:p>
        </p:txBody>
      </p:sp>
    </p:spTree>
    <p:extLst>
      <p:ext uri="{BB962C8B-B14F-4D97-AF65-F5344CB8AC3E}">
        <p14:creationId xmlns:p14="http://schemas.microsoft.com/office/powerpoint/2010/main" val="1697271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j-cs"/>
        </a:defRPr>
      </a:lvl1pPr>
      <a:lvl2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2pPr>
      <a:lvl3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3pPr>
      <a:lvl4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4pPr>
      <a:lvl5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n-cs"/>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panose="020F0502020204030204" pitchFamily="34" charset="0"/>
              </a:defRPr>
            </a:lvl1pPr>
          </a:lstStyle>
          <a:p>
            <a:pPr>
              <a:defRPr/>
            </a:pPr>
            <a:fld id="{3558CE8D-28AC-4F26-A277-1F0134135A40}" type="datetimeFigureOut">
              <a:rPr lang="en-US" altLang="en-US">
                <a:ea typeface="MS PGothic" panose="020B0600070205080204" pitchFamily="34" charset="-128"/>
                <a:cs typeface=""/>
              </a:rPr>
              <a:pPr>
                <a:defRPr/>
              </a:pPr>
              <a:t>11/14/2017</a:t>
            </a:fld>
            <a:endParaRPr lang="en-US" altLang="en-US">
              <a:ea typeface="MS PGothic" panose="020B0600070205080204" pitchFamily="34" charset="-128"/>
              <a:cs typeface=""/>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pPr>
              <a:defRPr/>
            </a:pPr>
            <a:fld id="{549FA19C-D955-4354-A64D-B80CD90C4B9D}" type="slidenum">
              <a:rPr lang="en-US" altLang="en-US">
                <a:ea typeface="MS PGothic" panose="020B0600070205080204" pitchFamily="34" charset="-128"/>
                <a:cs typeface=""/>
              </a:rPr>
              <a:pPr>
                <a:defRPr/>
              </a:pPr>
              <a:t>‹#›</a:t>
            </a:fld>
            <a:endParaRPr lang="en-US" altLang="en-US">
              <a:ea typeface="MS PGothic" panose="020B0600070205080204" pitchFamily="34" charset="-128"/>
              <a:cs typeface=""/>
            </a:endParaRPr>
          </a:p>
        </p:txBody>
      </p:sp>
    </p:spTree>
    <p:extLst>
      <p:ext uri="{BB962C8B-B14F-4D97-AF65-F5344CB8AC3E}">
        <p14:creationId xmlns:p14="http://schemas.microsoft.com/office/powerpoint/2010/main" val="11363504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j-cs"/>
        </a:defRPr>
      </a:lvl1pPr>
      <a:lvl2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2pPr>
      <a:lvl3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3pPr>
      <a:lvl4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4pPr>
      <a:lvl5pPr algn="ctr" defTabSz="457200" rtl="0" eaLnBrk="0" fontAlgn="base" hangingPunct="0">
        <a:spcBef>
          <a:spcPct val="0"/>
        </a:spcBef>
        <a:spcAft>
          <a:spcPct val="0"/>
        </a:spcAft>
        <a:defRPr sz="4400">
          <a:solidFill>
            <a:schemeClr val="tx1"/>
          </a:solidFill>
          <a:latin typeface="Calibri" panose="020F0502020204030204" pitchFamily="34" charset="0"/>
          <a:ea typeface="MS PGothic" panose="020B0600070205080204" pitchFamily="34" charset="-128"/>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n-cs"/>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ea typeface="+mn-ea"/>
                <a:cs typeface="+mn-cs"/>
              </a:defRPr>
            </a:lvl1pPr>
          </a:lstStyle>
          <a:p>
            <a:pPr>
              <a:defRPr/>
            </a:pPr>
            <a:fld id="{FB6FDCDE-5751-3146-91F8-187C9FDA7864}" type="datetimeFigureOut">
              <a:rPr lang="en-US">
                <a:solidFill>
                  <a:prstClr val="black">
                    <a:tint val="75000"/>
                  </a:prstClr>
                </a:solidFill>
              </a:rPr>
              <a:pPr>
                <a:defRPr/>
              </a:pPr>
              <a:t>11/14/2017</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charset="0"/>
              </a:defRPr>
            </a:lvl1pPr>
          </a:lstStyle>
          <a:p>
            <a:fld id="{DC5614EB-3CEE-4843-91DF-8E7CFDB37D87}" type="slidenum">
              <a:rPr lang="en-US" altLang="en-US">
                <a:cs typeface="Arial" charset="0"/>
              </a:rPr>
              <a:pPr/>
              <a:t>‹#›</a:t>
            </a:fld>
            <a:endParaRPr lang="en-US" altLang="en-US">
              <a:cs typeface="Arial" charset="0"/>
            </a:endParaRPr>
          </a:p>
        </p:txBody>
      </p:sp>
    </p:spTree>
    <p:extLst>
      <p:ext uri="{BB962C8B-B14F-4D97-AF65-F5344CB8AC3E}">
        <p14:creationId xmlns:p14="http://schemas.microsoft.com/office/powerpoint/2010/main" val="30545651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457200" rtl="0" eaLnBrk="0" fontAlgn="base" hangingPunct="0">
        <a:spcBef>
          <a:spcPct val="0"/>
        </a:spcBef>
        <a:spcAft>
          <a:spcPct val="0"/>
        </a:spcAft>
        <a:defRPr sz="4400" kern="1200">
          <a:solidFill>
            <a:schemeClr val="tx1"/>
          </a:solidFill>
          <a:latin typeface="+mj-lt"/>
          <a:ea typeface="+mj-ea"/>
          <a:cs typeface="+mj-cs"/>
        </a:defRPr>
      </a:lvl1pPr>
      <a:lvl2pPr algn="ctr" defTabSz="457200" rtl="0" eaLnBrk="0" fontAlgn="base" hangingPunct="0">
        <a:spcBef>
          <a:spcPct val="0"/>
        </a:spcBef>
        <a:spcAft>
          <a:spcPct val="0"/>
        </a:spcAft>
        <a:defRPr sz="4400">
          <a:solidFill>
            <a:schemeClr val="tx1"/>
          </a:solidFill>
          <a:latin typeface="Calibri" panose="020F0502020204030204" pitchFamily="34" charset="0"/>
        </a:defRPr>
      </a:lvl2pPr>
      <a:lvl3pPr algn="ctr" defTabSz="457200" rtl="0" eaLnBrk="0" fontAlgn="base" hangingPunct="0">
        <a:spcBef>
          <a:spcPct val="0"/>
        </a:spcBef>
        <a:spcAft>
          <a:spcPct val="0"/>
        </a:spcAft>
        <a:defRPr sz="4400">
          <a:solidFill>
            <a:schemeClr val="tx1"/>
          </a:solidFill>
          <a:latin typeface="Calibri" panose="020F0502020204030204" pitchFamily="34" charset="0"/>
        </a:defRPr>
      </a:lvl3pPr>
      <a:lvl4pPr algn="ctr" defTabSz="457200" rtl="0" eaLnBrk="0" fontAlgn="base" hangingPunct="0">
        <a:spcBef>
          <a:spcPct val="0"/>
        </a:spcBef>
        <a:spcAft>
          <a:spcPct val="0"/>
        </a:spcAft>
        <a:defRPr sz="4400">
          <a:solidFill>
            <a:schemeClr val="tx1"/>
          </a:solidFill>
          <a:latin typeface="Calibri" panose="020F0502020204030204" pitchFamily="34" charset="0"/>
        </a:defRPr>
      </a:lvl4pPr>
      <a:lvl5pPr algn="ctr" defTabSz="457200" rtl="0" eaLnBrk="0" fontAlgn="base" hangingPunct="0">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4.xml"/></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4.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4.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4.xml"/><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png"/><Relationship Id="rId7"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4.xml"/><Relationship Id="rId1" Type="http://schemas.openxmlformats.org/officeDocument/2006/relationships/video" Target="file:///C:\Users\GlennEvans\Downloads\Fideo%20Speakr.mp4" TargetMode="External"/><Relationship Id="rId5" Type="http://schemas.openxmlformats.org/officeDocument/2006/relationships/image" Target="../media/image15.png"/><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4.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7.xml"/><Relationship Id="rId4" Type="http://schemas.openxmlformats.org/officeDocument/2006/relationships/image" Target="../media/image19.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42.xml.rels><?xml version="1.0" encoding="UTF-8" standalone="yes"?>
<Relationships xmlns="http://schemas.openxmlformats.org/package/2006/relationships"><Relationship Id="rId3" Type="http://schemas.openxmlformats.org/officeDocument/2006/relationships/image" Target="../media/image24.wmf"/><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050" name="Title 1"/>
          <p:cNvSpPr>
            <a:spLocks noGrp="1"/>
          </p:cNvSpPr>
          <p:nvPr>
            <p:ph type="ctrTitle"/>
          </p:nvPr>
        </p:nvSpPr>
        <p:spPr>
          <a:xfrm>
            <a:off x="1602039" y="0"/>
            <a:ext cx="7205077" cy="1470025"/>
          </a:xfrm>
        </p:spPr>
        <p:txBody>
          <a:bodyPr/>
          <a:lstStyle/>
          <a:p>
            <a:r>
              <a:rPr lang="en-US" sz="5400" dirty="0" smtClean="0"/>
              <a:t>Understanding School Data</a:t>
            </a:r>
            <a:endParaRPr lang="en-US" altLang="en-US" sz="5400" dirty="0" smtClean="0"/>
          </a:p>
        </p:txBody>
      </p:sp>
      <p:sp>
        <p:nvSpPr>
          <p:cNvPr id="3" name="Subtitle 2"/>
          <p:cNvSpPr>
            <a:spLocks noGrp="1"/>
          </p:cNvSpPr>
          <p:nvPr>
            <p:ph type="subTitle" idx="1"/>
          </p:nvPr>
        </p:nvSpPr>
        <p:spPr>
          <a:xfrm>
            <a:off x="1371600" y="4442909"/>
            <a:ext cx="6400800" cy="1752600"/>
          </a:xfrm>
        </p:spPr>
        <p:txBody>
          <a:bodyPr rtlCol="0">
            <a:normAutofit fontScale="92500" lnSpcReduction="20000"/>
          </a:bodyPr>
          <a:lstStyle/>
          <a:p>
            <a:r>
              <a:rPr lang="en-US" sz="6000" b="1" dirty="0" smtClean="0">
                <a:solidFill>
                  <a:schemeClr val="tx1"/>
                </a:solidFill>
              </a:rPr>
              <a:t>Glenn Evans</a:t>
            </a:r>
          </a:p>
          <a:p>
            <a:r>
              <a:rPr lang="en-US" b="1" dirty="0" smtClean="0">
                <a:solidFill>
                  <a:schemeClr val="tx1"/>
                </a:solidFill>
              </a:rPr>
              <a:t>Senior Education Consultant </a:t>
            </a:r>
          </a:p>
          <a:p>
            <a:r>
              <a:rPr lang="en-US" b="1" dirty="0" smtClean="0">
                <a:solidFill>
                  <a:schemeClr val="tx1"/>
                </a:solidFill>
              </a:rPr>
              <a:t>(Performance and Resources)</a:t>
            </a:r>
          </a:p>
          <a:p>
            <a:pPr fontAlgn="auto">
              <a:spcAft>
                <a:spcPts val="0"/>
              </a:spcAft>
              <a:buFont typeface="Arial"/>
              <a:buNone/>
              <a:defRPr/>
            </a:pPr>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52830" y="1796882"/>
            <a:ext cx="4638340" cy="231917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Autofit/>
          </a:bodyPr>
          <a:lstStyle/>
          <a:p>
            <a:pPr fontAlgn="auto">
              <a:spcAft>
                <a:spcPts val="0"/>
              </a:spcAft>
              <a:defRPr/>
            </a:pPr>
            <a:r>
              <a:rPr lang="en-US" sz="6000" dirty="0" smtClean="0"/>
              <a:t>Why are we here?</a:t>
            </a:r>
            <a:endParaRPr lang="en-US" sz="6000" dirty="0"/>
          </a:p>
        </p:txBody>
      </p:sp>
      <p:sp>
        <p:nvSpPr>
          <p:cNvPr id="3" name="Subtitle 2"/>
          <p:cNvSpPr>
            <a:spLocks noGrp="1"/>
          </p:cNvSpPr>
          <p:nvPr>
            <p:ph type="subTitle" idx="1"/>
          </p:nvPr>
        </p:nvSpPr>
        <p:spPr>
          <a:xfrm>
            <a:off x="415925" y="1330325"/>
            <a:ext cx="8202613" cy="4308475"/>
          </a:xfrm>
        </p:spPr>
        <p:txBody>
          <a:bodyPr rtlCol="0">
            <a:normAutofit/>
          </a:bodyPr>
          <a:lstStyle/>
          <a:p>
            <a:pPr lvl="0" fontAlgn="auto">
              <a:spcAft>
                <a:spcPts val="0"/>
              </a:spcAft>
            </a:pPr>
            <a:r>
              <a:rPr lang="en-GB" sz="6600" dirty="0" smtClean="0">
                <a:solidFill>
                  <a:prstClr val="black"/>
                </a:solidFill>
              </a:rPr>
              <a:t>Improve provision, experiences and outcomes for our pupils.</a:t>
            </a:r>
          </a:p>
          <a:p>
            <a:pPr fontAlgn="auto">
              <a:spcAft>
                <a:spcPts val="0"/>
              </a:spcAft>
              <a:buFont typeface="Arial"/>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3" descr="data_story.jpg"/>
          <p:cNvPicPr>
            <a:picLocks noChangeAspect="1"/>
          </p:cNvPicPr>
          <p:nvPr/>
        </p:nvPicPr>
        <p:blipFill>
          <a:blip r:embed="rId3"/>
          <a:srcRect b="8768"/>
          <a:stretch>
            <a:fillRect/>
          </a:stretch>
        </p:blipFill>
        <p:spPr>
          <a:xfrm>
            <a:off x="859451" y="1330325"/>
            <a:ext cx="7415571" cy="4514849"/>
          </a:xfrm>
          <a:prstGeom prst="rect">
            <a:avLst/>
          </a:prstGeom>
        </p:spPr>
        <p:style>
          <a:lnRef idx="2">
            <a:schemeClr val="dk1"/>
          </a:lnRef>
          <a:fillRef idx="1">
            <a:schemeClr val="lt1"/>
          </a:fillRef>
          <a:effectRef idx="0">
            <a:schemeClr val="dk1"/>
          </a:effectRef>
          <a:fontRef idx="minor">
            <a:schemeClr val="dk1"/>
          </a:fontRef>
        </p:style>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GB" dirty="0" smtClean="0"/>
              <a:t>Asking Questions</a:t>
            </a:r>
            <a:endParaRPr lang="en-US" dirty="0"/>
          </a:p>
        </p:txBody>
      </p:sp>
      <p:sp>
        <p:nvSpPr>
          <p:cNvPr id="3" name="Subtitle 2"/>
          <p:cNvSpPr>
            <a:spLocks noGrp="1"/>
          </p:cNvSpPr>
          <p:nvPr>
            <p:ph type="subTitle" idx="1"/>
          </p:nvPr>
        </p:nvSpPr>
        <p:spPr>
          <a:xfrm>
            <a:off x="415925" y="1330325"/>
            <a:ext cx="8202613" cy="4308475"/>
          </a:xfrm>
        </p:spPr>
        <p:txBody>
          <a:bodyPr rtlCol="0">
            <a:normAutofit/>
          </a:bodyPr>
          <a:lstStyle/>
          <a:p>
            <a:pPr lvl="0" fontAlgn="auto">
              <a:spcAft>
                <a:spcPts val="0"/>
              </a:spcAft>
            </a:pPr>
            <a:r>
              <a:rPr lang="en-GB" sz="7200" dirty="0" smtClean="0">
                <a:solidFill>
                  <a:prstClr val="black"/>
                </a:solidFill>
              </a:rPr>
              <a:t>If you do not ask the question you discover nothing...</a:t>
            </a:r>
          </a:p>
          <a:p>
            <a:pPr fontAlgn="auto">
              <a:spcAft>
                <a:spcPts val="0"/>
              </a:spcAft>
              <a:buFont typeface="Arial"/>
              <a:buNone/>
              <a:defRPr/>
            </a:pP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GB" dirty="0" smtClean="0"/>
              <a:t>Asking Questions</a:t>
            </a:r>
            <a:endParaRPr lang="en-US" dirty="0"/>
          </a:p>
        </p:txBody>
      </p:sp>
      <p:sp>
        <p:nvSpPr>
          <p:cNvPr id="3" name="Subtitle 2"/>
          <p:cNvSpPr>
            <a:spLocks noGrp="1"/>
          </p:cNvSpPr>
          <p:nvPr>
            <p:ph type="subTitle" idx="1"/>
          </p:nvPr>
        </p:nvSpPr>
        <p:spPr>
          <a:xfrm>
            <a:off x="415925" y="1330325"/>
            <a:ext cx="8202613" cy="4308475"/>
          </a:xfrm>
        </p:spPr>
        <p:txBody>
          <a:bodyPr rtlCol="0">
            <a:normAutofit/>
          </a:bodyPr>
          <a:lstStyle/>
          <a:p>
            <a:pPr lvl="0" fontAlgn="auto">
              <a:spcAft>
                <a:spcPts val="0"/>
              </a:spcAft>
            </a:pPr>
            <a:r>
              <a:rPr lang="en-GB" sz="6000" dirty="0" smtClean="0">
                <a:solidFill>
                  <a:prstClr val="black"/>
                </a:solidFill>
              </a:rPr>
              <a:t>Asking the right question is critical because if you don’t, you could go astray in your analysis.</a:t>
            </a:r>
            <a:endParaRPr lang="en-GB" sz="60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b="1" dirty="0" smtClean="0"/>
              <a:t>What should we know… what should we challenge?</a:t>
            </a:r>
            <a:endParaRPr lang="en-US" b="1" dirty="0"/>
          </a:p>
        </p:txBody>
      </p:sp>
      <p:sp>
        <p:nvSpPr>
          <p:cNvPr id="3" name="Subtitle 2"/>
          <p:cNvSpPr>
            <a:spLocks noGrp="1"/>
          </p:cNvSpPr>
          <p:nvPr>
            <p:ph type="subTitle" idx="1"/>
          </p:nvPr>
        </p:nvSpPr>
        <p:spPr>
          <a:xfrm>
            <a:off x="415925" y="1330325"/>
            <a:ext cx="8202613" cy="4695337"/>
          </a:xfrm>
        </p:spPr>
        <p:txBody>
          <a:bodyPr rtlCol="0">
            <a:normAutofit/>
          </a:bodyPr>
          <a:lstStyle/>
          <a:p>
            <a:pPr lvl="0" fontAlgn="auto">
              <a:spcAft>
                <a:spcPts val="0"/>
              </a:spcAft>
            </a:pPr>
            <a:r>
              <a:rPr lang="en-GB" sz="4400" dirty="0" smtClean="0">
                <a:solidFill>
                  <a:prstClr val="black"/>
                </a:solidFill>
              </a:rPr>
              <a:t>make sure that governors understand fully the school’s performance data, and how it plays a key role in self-evaluation and planning for improvement.</a:t>
            </a:r>
          </a:p>
          <a:p>
            <a:pPr fontAlgn="auto">
              <a:spcAft>
                <a:spcPts val="0"/>
              </a:spcAft>
              <a:buFont typeface="Arial"/>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Headline Data</a:t>
            </a:r>
            <a:endParaRPr lang="en-US" dirty="0"/>
          </a:p>
        </p:txBody>
      </p:sp>
      <p:sp>
        <p:nvSpPr>
          <p:cNvPr id="5" name="Content Placeholder 6"/>
          <p:cNvSpPr txBox="1">
            <a:spLocks/>
          </p:cNvSpPr>
          <p:nvPr/>
        </p:nvSpPr>
        <p:spPr bwMode="auto">
          <a:xfrm>
            <a:off x="0" y="1121475"/>
            <a:ext cx="4349261" cy="4996691"/>
          </a:xfrm>
          <a:prstGeom prst="rect">
            <a:avLst/>
          </a:prstGeom>
          <a:ln/>
          <a:extLst/>
        </p:spPr>
        <p:style>
          <a:lnRef idx="2">
            <a:schemeClr val="dk1"/>
          </a:lnRef>
          <a:fillRef idx="1">
            <a:schemeClr val="lt1"/>
          </a:fillRef>
          <a:effectRef idx="0">
            <a:schemeClr val="dk1"/>
          </a:effectRef>
          <a:fontRef idx="minor">
            <a:schemeClr val="dk1"/>
          </a:fontRef>
        </p:style>
        <p:txBody>
          <a:bodyPr vert="horz" wrap="square" lIns="91440" tIns="45720" rIns="91440" bIns="45720" numCol="1" anchor="t" anchorCtr="0" compatLnSpc="1">
            <a:prstTxWarp prst="textNoShape">
              <a:avLst/>
            </a:prstTxWarp>
            <a:normAutofit fontScale="85000" lnSpcReduction="20000"/>
          </a:bodyPr>
          <a:lstStyle/>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sz="3200" b="0" i="0" u="none" strike="noStrike" kern="1200" cap="none" spc="0" normalizeH="0" baseline="0" noProof="0" dirty="0" smtClean="0">
                <a:ln>
                  <a:noFill/>
                </a:ln>
                <a:solidFill>
                  <a:srgbClr val="7030A0"/>
                </a:solidFill>
                <a:effectLst/>
                <a:uLnTx/>
                <a:uFillTx/>
                <a:latin typeface="+mn-lt"/>
                <a:ea typeface="+mn-ea"/>
                <a:cs typeface="+mn-cs"/>
              </a:rPr>
              <a:t>Primary</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a:latin typeface="+mn-lt"/>
                <a:cs typeface="+mn-cs"/>
              </a:rPr>
              <a:t>Value Added </a:t>
            </a:r>
            <a:r>
              <a:rPr lang="en-GB" sz="3000" dirty="0" smtClean="0">
                <a:latin typeface="+mn-lt"/>
                <a:cs typeface="+mn-cs"/>
              </a:rPr>
              <a:t>Data</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3000" dirty="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a:latin typeface="+mn-lt"/>
                <a:cs typeface="+mn-cs"/>
              </a:rPr>
              <a:t>Foundation Phase </a:t>
            </a:r>
            <a:r>
              <a:rPr lang="en-GB" sz="3000" dirty="0" smtClean="0">
                <a:latin typeface="+mn-lt"/>
                <a:cs typeface="+mn-cs"/>
              </a:rPr>
              <a:t>Indicator</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3000" dirty="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a:latin typeface="+mn-lt"/>
                <a:cs typeface="+mn-cs"/>
              </a:rPr>
              <a:t>Core Subject Indicator</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3000" dirty="0" smtClean="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smtClean="0">
                <a:latin typeface="+mn-lt"/>
                <a:cs typeface="+mn-cs"/>
              </a:rPr>
              <a:t>Subject Data</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3000" dirty="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a:latin typeface="+mn-lt"/>
                <a:cs typeface="+mn-cs"/>
              </a:rPr>
              <a:t>Standardised Test </a:t>
            </a:r>
            <a:endParaRPr lang="en-GB" sz="3000" dirty="0" smtClean="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lang="en-GB" sz="3000" dirty="0">
              <a:latin typeface="+mn-lt"/>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r>
              <a:rPr lang="en-GB" sz="3000" dirty="0">
                <a:latin typeface="+mn-lt"/>
                <a:cs typeface="+mn-cs"/>
              </a:rPr>
              <a:t>Attendance</a:t>
            </a: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solidFill>
                <a:schemeClr val="tx1">
                  <a:tint val="75000"/>
                </a:schemeClr>
              </a:solidFill>
              <a:effectLst/>
              <a:uLnTx/>
              <a:uFillTx/>
              <a:latin typeface="+mn-lt"/>
              <a:ea typeface="+mn-ea"/>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3200" b="0" i="0" u="none" strike="noStrike" kern="1200" cap="none" spc="0" normalizeH="0" baseline="0" noProof="0" dirty="0" smtClean="0">
              <a:ln>
                <a:noFill/>
              </a:ln>
              <a:solidFill>
                <a:schemeClr val="tx1">
                  <a:tint val="75000"/>
                </a:schemeClr>
              </a:solidFill>
              <a:effectLst/>
              <a:uLnTx/>
              <a:uFillTx/>
              <a:latin typeface="+mn-lt"/>
              <a:ea typeface="+mn-ea"/>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solidFill>
                <a:schemeClr val="tx1">
                  <a:tint val="75000"/>
                </a:schemeClr>
              </a:solidFill>
              <a:effectLst/>
              <a:uLnTx/>
              <a:uFillTx/>
              <a:latin typeface="+mn-lt"/>
              <a:ea typeface="+mn-ea"/>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2400" b="0" i="0" u="none" strike="noStrike" kern="1200" cap="none" spc="0" normalizeH="0" baseline="0" noProof="0" dirty="0" smtClean="0">
              <a:ln>
                <a:noFill/>
              </a:ln>
              <a:solidFill>
                <a:schemeClr val="tx1">
                  <a:tint val="75000"/>
                </a:schemeClr>
              </a:solidFill>
              <a:effectLst/>
              <a:uLnTx/>
              <a:uFillTx/>
              <a:latin typeface="+mn-lt"/>
              <a:ea typeface="+mn-ea"/>
              <a:cs typeface="+mn-cs"/>
            </a:endParaRPr>
          </a:p>
          <a:p>
            <a:pPr marL="0" marR="0" lvl="0" indent="0" algn="ctr" defTabSz="4572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sz="3200" b="0" i="0" u="none" strike="noStrike" kern="1200" cap="none" spc="0" normalizeH="0" baseline="0" noProof="0" dirty="0">
              <a:ln>
                <a:noFill/>
              </a:ln>
              <a:solidFill>
                <a:schemeClr val="tx1">
                  <a:tint val="75000"/>
                </a:schemeClr>
              </a:solidFill>
              <a:effectLst/>
              <a:uLnTx/>
              <a:uFillTx/>
              <a:latin typeface="+mn-lt"/>
              <a:ea typeface="+mn-ea"/>
              <a:cs typeface="+mn-cs"/>
            </a:endParaRPr>
          </a:p>
        </p:txBody>
      </p:sp>
      <p:pic>
        <p:nvPicPr>
          <p:cNvPr id="6" name="Picture 18" descr="ERW logo for present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89333" y="5925543"/>
            <a:ext cx="1168400" cy="737238"/>
          </a:xfrm>
          <a:prstGeom prst="rect">
            <a:avLst/>
          </a:prstGeom>
          <a:ln/>
          <a:extLst/>
        </p:spPr>
        <p:style>
          <a:lnRef idx="2">
            <a:schemeClr val="dk1"/>
          </a:lnRef>
          <a:fillRef idx="1">
            <a:schemeClr val="lt1"/>
          </a:fillRef>
          <a:effectRef idx="0">
            <a:schemeClr val="dk1"/>
          </a:effectRef>
          <a:fontRef idx="minor">
            <a:schemeClr val="dk1"/>
          </a:fontRef>
        </p:style>
      </p:pic>
      <p:sp>
        <p:nvSpPr>
          <p:cNvPr id="7" name="Rectangle 6"/>
          <p:cNvSpPr/>
          <p:nvPr/>
        </p:nvSpPr>
        <p:spPr>
          <a:xfrm>
            <a:off x="4721629" y="1085850"/>
            <a:ext cx="4236104" cy="498598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buNone/>
            </a:pPr>
            <a:r>
              <a:rPr lang="en-GB" sz="2700" dirty="0">
                <a:solidFill>
                  <a:srgbClr val="7030A0"/>
                </a:solidFill>
              </a:rPr>
              <a:t>Secondary</a:t>
            </a:r>
          </a:p>
          <a:p>
            <a:pPr algn="ctr">
              <a:buNone/>
            </a:pPr>
            <a:r>
              <a:rPr lang="en-GB" sz="2600" dirty="0" smtClean="0"/>
              <a:t>Value Added Data</a:t>
            </a:r>
          </a:p>
          <a:p>
            <a:pPr algn="ctr">
              <a:buNone/>
            </a:pPr>
            <a:endParaRPr lang="en-GB" sz="2600" dirty="0" smtClean="0"/>
          </a:p>
          <a:p>
            <a:pPr algn="ctr">
              <a:buNone/>
            </a:pPr>
            <a:r>
              <a:rPr lang="en-GB" sz="2600" dirty="0" smtClean="0"/>
              <a:t>Core </a:t>
            </a:r>
            <a:r>
              <a:rPr lang="en-GB" sz="2600" dirty="0"/>
              <a:t>Subject Indicator (Y9</a:t>
            </a:r>
            <a:r>
              <a:rPr lang="en-GB" sz="2600" dirty="0" smtClean="0"/>
              <a:t>)</a:t>
            </a:r>
          </a:p>
          <a:p>
            <a:pPr algn="ctr">
              <a:buNone/>
            </a:pPr>
            <a:endParaRPr lang="en-GB" sz="2600" dirty="0"/>
          </a:p>
          <a:p>
            <a:pPr algn="ctr">
              <a:buNone/>
            </a:pPr>
            <a:r>
              <a:rPr lang="en-GB" sz="2600" dirty="0" smtClean="0"/>
              <a:t>L2+ </a:t>
            </a:r>
            <a:r>
              <a:rPr lang="en-GB" sz="2600" dirty="0"/>
              <a:t>(GCSE </a:t>
            </a:r>
            <a:r>
              <a:rPr lang="en-GB" sz="2600" dirty="0" smtClean="0"/>
              <a:t>5A*-</a:t>
            </a:r>
            <a:r>
              <a:rPr lang="en-GB" sz="2600" dirty="0"/>
              <a:t>C </a:t>
            </a:r>
            <a:r>
              <a:rPr lang="en-GB" sz="2600" dirty="0" err="1" smtClean="0"/>
              <a:t>inc</a:t>
            </a:r>
            <a:r>
              <a:rPr lang="en-GB" sz="2600" dirty="0" smtClean="0"/>
              <a:t> )</a:t>
            </a:r>
          </a:p>
          <a:p>
            <a:pPr algn="ctr">
              <a:buNone/>
            </a:pPr>
            <a:endParaRPr lang="en-GB" sz="2600" dirty="0" smtClean="0"/>
          </a:p>
          <a:p>
            <a:pPr algn="ctr">
              <a:buNone/>
            </a:pPr>
            <a:r>
              <a:rPr lang="en-GB" sz="2600" dirty="0" smtClean="0"/>
              <a:t>Subject Data</a:t>
            </a:r>
          </a:p>
          <a:p>
            <a:pPr algn="ctr">
              <a:buNone/>
            </a:pPr>
            <a:endParaRPr lang="en-GB" sz="2600" dirty="0"/>
          </a:p>
          <a:p>
            <a:pPr algn="ctr">
              <a:buNone/>
            </a:pPr>
            <a:r>
              <a:rPr lang="en-GB" sz="2600" dirty="0"/>
              <a:t>Standardised </a:t>
            </a:r>
            <a:r>
              <a:rPr lang="en-GB" sz="2600" dirty="0" smtClean="0"/>
              <a:t>Test</a:t>
            </a:r>
          </a:p>
          <a:p>
            <a:pPr algn="ctr">
              <a:buNone/>
            </a:pPr>
            <a:endParaRPr lang="en-GB" sz="2600" dirty="0"/>
          </a:p>
          <a:p>
            <a:pPr algn="ctr">
              <a:buNone/>
            </a:pPr>
            <a:r>
              <a:rPr lang="en-GB" sz="2600" dirty="0"/>
              <a:t>Attendance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23988" y="163513"/>
            <a:ext cx="6799262" cy="938212"/>
          </a:xfrm>
        </p:spPr>
        <p:txBody>
          <a:bodyPr>
            <a:normAutofit fontScale="90000"/>
          </a:bodyPr>
          <a:lstStyle/>
          <a:p>
            <a:pPr eaLnBrk="1" hangingPunct="1">
              <a:defRPr/>
            </a:pPr>
            <a:r>
              <a:rPr lang="en-US" altLang="en-US" sz="4000" dirty="0" smtClean="0"/>
              <a:t> </a:t>
            </a:r>
            <a:br>
              <a:rPr lang="en-US" altLang="en-US" sz="4000" dirty="0" smtClean="0"/>
            </a:br>
            <a:r>
              <a:rPr lang="en-GB" altLang="en-US" sz="3600" b="1" dirty="0" err="1" smtClean="0">
                <a:solidFill>
                  <a:srgbClr val="000000"/>
                </a:solidFill>
                <a:latin typeface="Arial" panose="020B0604020202020204" pitchFamily="34" charset="0"/>
                <a:cs typeface="Arial" panose="020B0604020202020204" pitchFamily="34" charset="0"/>
              </a:rPr>
              <a:t>Lefelau</a:t>
            </a:r>
            <a:r>
              <a:rPr lang="en-GB" altLang="en-US" sz="3600" b="1" dirty="0" smtClean="0">
                <a:solidFill>
                  <a:srgbClr val="000000"/>
                </a:solidFill>
                <a:latin typeface="Arial" panose="020B0604020202020204" pitchFamily="34" charset="0"/>
                <a:cs typeface="Arial" panose="020B0604020202020204" pitchFamily="34" charset="0"/>
              </a:rPr>
              <a:t> </a:t>
            </a:r>
            <a:r>
              <a:rPr lang="en-GB" altLang="en-US" sz="3600" b="1" dirty="0" err="1" smtClean="0">
                <a:solidFill>
                  <a:srgbClr val="000000"/>
                </a:solidFill>
                <a:latin typeface="Arial" panose="020B0604020202020204" pitchFamily="34" charset="0"/>
                <a:cs typeface="Arial" panose="020B0604020202020204" pitchFamily="34" charset="0"/>
              </a:rPr>
              <a:t>disgwyliedig</a:t>
            </a:r>
            <a:r>
              <a:rPr lang="en-GB" altLang="en-US" sz="3600" b="1" dirty="0" smtClean="0">
                <a:solidFill>
                  <a:srgbClr val="000000"/>
                </a:solidFill>
                <a:latin typeface="Arial" panose="020B0604020202020204" pitchFamily="34" charset="0"/>
                <a:cs typeface="Arial" panose="020B0604020202020204" pitchFamily="34" charset="0"/>
              </a:rPr>
              <a:t> </a:t>
            </a:r>
            <a:r>
              <a:rPr lang="en-US" altLang="en-US" sz="3600" b="1" smtClean="0">
                <a:solidFill>
                  <a:srgbClr val="000000"/>
                </a:solidFill>
                <a:latin typeface="Arial" panose="020B0604020202020204" pitchFamily="34" charset="0"/>
                <a:cs typeface="Arial" panose="020B0604020202020204" pitchFamily="34" charset="0"/>
              </a:rPr>
              <a:t/>
            </a:r>
            <a:br>
              <a:rPr lang="en-US" altLang="en-US" sz="3600" b="1" smtClean="0">
                <a:solidFill>
                  <a:srgbClr val="000000"/>
                </a:solidFill>
                <a:latin typeface="Arial" panose="020B0604020202020204" pitchFamily="34" charset="0"/>
                <a:cs typeface="Arial" panose="020B0604020202020204" pitchFamily="34" charset="0"/>
              </a:rPr>
            </a:br>
            <a:r>
              <a:rPr lang="en-GB" altLang="en-US" sz="3600" b="1" smtClean="0">
                <a:solidFill>
                  <a:srgbClr val="000000"/>
                </a:solidFill>
                <a:latin typeface="Arial" panose="020B0604020202020204" pitchFamily="34" charset="0"/>
                <a:cs typeface="Arial" panose="020B0604020202020204" pitchFamily="34" charset="0"/>
              </a:rPr>
              <a:t> Expected levels</a:t>
            </a:r>
            <a:r>
              <a:rPr lang="en-US" altLang="en-US" sz="3600" b="1" dirty="0" smtClean="0">
                <a:solidFill>
                  <a:srgbClr val="000000"/>
                </a:solidFill>
                <a:latin typeface="Arial" panose="020B0604020202020204" pitchFamily="34" charset="0"/>
                <a:cs typeface="Arial" panose="020B0604020202020204" pitchFamily="34" charset="0"/>
              </a:rPr>
              <a:t/>
            </a:r>
            <a:br>
              <a:rPr lang="en-US" altLang="en-US" sz="3600" b="1" dirty="0" smtClean="0">
                <a:solidFill>
                  <a:srgbClr val="000000"/>
                </a:solidFill>
                <a:latin typeface="Arial" panose="020B0604020202020204" pitchFamily="34" charset="0"/>
                <a:cs typeface="Arial" panose="020B0604020202020204" pitchFamily="34" charset="0"/>
              </a:rPr>
            </a:br>
            <a:endParaRPr lang="en-US" altLang="en-US" sz="3600" b="1" dirty="0" smtClean="0">
              <a:solidFill>
                <a:srgbClr val="00000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04800" y="1638300"/>
            <a:ext cx="8369300" cy="4308475"/>
          </a:xfrm>
        </p:spPr>
        <p:txBody>
          <a:bodyPr rtlCol="0">
            <a:normAutofit/>
          </a:bodyPr>
          <a:lstStyle/>
          <a:p>
            <a:pPr marL="457200" indent="-457200" algn="l" eaLnBrk="1" fontAlgn="auto" hangingPunct="1">
              <a:spcAft>
                <a:spcPts val="0"/>
              </a:spcAft>
              <a:buFont typeface="Arial" panose="020B0604020202020204" pitchFamily="34" charset="0"/>
              <a:buChar char="•"/>
              <a:defRPr/>
            </a:pPr>
            <a:endParaRPr lang="en-US" dirty="0">
              <a:solidFill>
                <a:srgbClr val="7F7F7F"/>
              </a:solidFill>
              <a:ea typeface="+mn-ea"/>
            </a:endParaRPr>
          </a:p>
          <a:p>
            <a:pPr eaLnBrk="1" fontAlgn="auto" hangingPunct="1">
              <a:spcAft>
                <a:spcPts val="0"/>
              </a:spcAft>
              <a:buFont typeface="Arial"/>
              <a:buNone/>
              <a:defRPr/>
            </a:pPr>
            <a:endParaRPr lang="en-US" dirty="0">
              <a:solidFill>
                <a:srgbClr val="FFFF00"/>
              </a:solidFill>
              <a:ea typeface="+mn-ea"/>
            </a:endParaRPr>
          </a:p>
        </p:txBody>
      </p:sp>
      <p:graphicFrame>
        <p:nvGraphicFramePr>
          <p:cNvPr id="4" name="Table 3"/>
          <p:cNvGraphicFramePr>
            <a:graphicFrameLocks noGrp="1"/>
          </p:cNvGraphicFramePr>
          <p:nvPr>
            <p:extLst>
              <p:ext uri="{D42A27DB-BD31-4B8C-83A1-F6EECF244321}">
                <p14:modId xmlns:p14="http://schemas.microsoft.com/office/powerpoint/2010/main" val="879929228"/>
              </p:ext>
            </p:extLst>
          </p:nvPr>
        </p:nvGraphicFramePr>
        <p:xfrm>
          <a:off x="1109663" y="1547813"/>
          <a:ext cx="6932612" cy="4953054"/>
        </p:xfrm>
        <a:graphic>
          <a:graphicData uri="http://schemas.openxmlformats.org/drawingml/2006/table">
            <a:tbl>
              <a:tblPr/>
              <a:tblGrid>
                <a:gridCol w="2651125"/>
                <a:gridCol w="1962150"/>
                <a:gridCol w="2319337"/>
              </a:tblGrid>
              <a:tr h="914400">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err="1">
                          <a:ln>
                            <a:noFill/>
                          </a:ln>
                          <a:solidFill>
                            <a:srgbClr val="FFFFFF"/>
                          </a:solidFill>
                          <a:effectLst/>
                          <a:latin typeface="Calibri" charset="0"/>
                          <a:ea typeface="MS PGothic" charset="-128"/>
                        </a:rPr>
                        <a:t>Cyfnod</a:t>
                      </a:r>
                      <a:r>
                        <a:rPr kumimoji="0" lang="en-GB" altLang="x-none" sz="1800" b="1" i="0" u="none" strike="noStrike" cap="none" normalizeH="0" baseline="0" dirty="0">
                          <a:ln>
                            <a:noFill/>
                          </a:ln>
                          <a:solidFill>
                            <a:srgbClr val="FFFFFF"/>
                          </a:solidFill>
                          <a:effectLst/>
                          <a:latin typeface="Calibri" charset="0"/>
                          <a:ea typeface="MS PGothic" charset="-128"/>
                        </a:rPr>
                        <a:t> </a:t>
                      </a:r>
                      <a:r>
                        <a:rPr kumimoji="0" lang="en-GB" altLang="x-none" sz="1800" b="1" i="0" u="none" strike="noStrike" cap="none" normalizeH="0" baseline="0" dirty="0" err="1">
                          <a:ln>
                            <a:noFill/>
                          </a:ln>
                          <a:solidFill>
                            <a:srgbClr val="FFFFFF"/>
                          </a:solidFill>
                          <a:effectLst/>
                          <a:latin typeface="Calibri" charset="0"/>
                          <a:ea typeface="MS PGothic" charset="-128"/>
                        </a:rPr>
                        <a:t>Allweddol</a:t>
                      </a:r>
                      <a:r>
                        <a:rPr kumimoji="0" lang="en-GB" altLang="x-none" sz="1800" b="1" i="0" u="none" strike="noStrike" cap="none" normalizeH="0" baseline="0" dirty="0">
                          <a:ln>
                            <a:noFill/>
                          </a:ln>
                          <a:solidFill>
                            <a:srgbClr val="FFFFFF"/>
                          </a:solidFill>
                          <a:effectLst/>
                          <a:latin typeface="Calibri" charset="0"/>
                          <a:ea typeface="MS PGothic" charset="-128"/>
                        </a:rPr>
                        <a:t>/</a:t>
                      </a:r>
                      <a:r>
                        <a:rPr kumimoji="0" lang="en-US" altLang="x-none" sz="1800" b="1" i="0" u="none" strike="noStrike" cap="none" normalizeH="0" baseline="0" dirty="0">
                          <a:ln>
                            <a:noFill/>
                          </a:ln>
                          <a:solidFill>
                            <a:srgbClr val="FFFFFF"/>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a:ln>
                            <a:noFill/>
                          </a:ln>
                          <a:solidFill>
                            <a:srgbClr val="FFFFFF"/>
                          </a:solidFill>
                          <a:effectLst/>
                          <a:latin typeface="Calibri" charset="0"/>
                          <a:ea typeface="MS PGothic" charset="-128"/>
                        </a:rPr>
                        <a:t>Key Stage</a:t>
                      </a:r>
                      <a:endParaRPr kumimoji="0" lang="en-US" altLang="x-none" sz="1800" b="1" i="0" u="none" strike="noStrike" cap="none" normalizeH="0" baseline="0" dirty="0">
                        <a:ln>
                          <a:noFill/>
                        </a:ln>
                        <a:solidFill>
                          <a:srgbClr val="FFFFFF"/>
                        </a:solidFill>
                        <a:effectLst/>
                        <a:latin typeface="Calibri" charset="0"/>
                        <a:ea typeface="MS PGothic" charset="-128"/>
                      </a:endParaRP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1" i="0" u="none" strike="noStrike" cap="none" normalizeH="0" baseline="0" dirty="0">
                        <a:ln>
                          <a:noFill/>
                        </a:ln>
                        <a:solidFill>
                          <a:srgbClr val="FFFFFF"/>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064A2"/>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FFFFFF"/>
                          </a:solidFill>
                          <a:effectLst/>
                          <a:latin typeface="Calibri" charset="0"/>
                          <a:ea typeface="MS PGothic" charset="-128"/>
                        </a:rPr>
                        <a:t>Oedran/</a:t>
                      </a:r>
                      <a:r>
                        <a:rPr kumimoji="0" lang="en-US" altLang="x-none" sz="1800" b="1" i="0" u="none" strike="noStrike" cap="none" normalizeH="0" baseline="0">
                          <a:ln>
                            <a:noFill/>
                          </a:ln>
                          <a:solidFill>
                            <a:srgbClr val="FFFFFF"/>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FFFFFF"/>
                          </a:solidFill>
                          <a:effectLst/>
                          <a:latin typeface="Calibri" charset="0"/>
                          <a:ea typeface="MS PGothic" charset="-128"/>
                        </a:rPr>
                        <a:t>Age</a:t>
                      </a:r>
                      <a:endParaRPr kumimoji="0" lang="en-US" altLang="x-none" sz="1800" b="1" i="0" u="none" strike="noStrike" cap="none" normalizeH="0" baseline="0">
                        <a:ln>
                          <a:noFill/>
                        </a:ln>
                        <a:solidFill>
                          <a:srgbClr val="FFFFFF"/>
                        </a:solidFill>
                        <a:effectLst/>
                        <a:latin typeface="Calibri" charset="0"/>
                        <a:ea typeface="MS PGothic" charset="-128"/>
                      </a:endParaRP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1" i="0" u="none" strike="noStrike" cap="none" normalizeH="0" baseline="0">
                        <a:ln>
                          <a:noFill/>
                        </a:ln>
                        <a:solidFill>
                          <a:srgbClr val="FFFFFF"/>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064A2"/>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FFFFFF"/>
                          </a:solidFill>
                          <a:effectLst/>
                          <a:latin typeface="Calibri" charset="0"/>
                          <a:ea typeface="MS PGothic" charset="-128"/>
                        </a:rPr>
                        <a:t> Lefel ddisgwyliedig/</a:t>
                      </a:r>
                      <a:r>
                        <a:rPr kumimoji="0" lang="en-US" altLang="x-none" sz="1800" b="1" i="0" u="none" strike="noStrike" cap="none" normalizeH="0" baseline="0">
                          <a:ln>
                            <a:noFill/>
                          </a:ln>
                          <a:solidFill>
                            <a:srgbClr val="FFFFFF"/>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FFFFFF"/>
                          </a:solidFill>
                          <a:effectLst/>
                          <a:latin typeface="Calibri" charset="0"/>
                          <a:ea typeface="MS PGothic" charset="-128"/>
                        </a:rPr>
                        <a:t>Expected level</a:t>
                      </a:r>
                      <a:r>
                        <a:rPr kumimoji="0" lang="en-US" altLang="x-none" sz="1800" b="1" i="0" u="none" strike="noStrike" cap="none" normalizeH="0" baseline="0">
                          <a:ln>
                            <a:noFill/>
                          </a:ln>
                          <a:solidFill>
                            <a:srgbClr val="FFFFFF"/>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1" i="0" u="none" strike="noStrike" cap="none" normalizeH="0" baseline="0">
                        <a:ln>
                          <a:noFill/>
                        </a:ln>
                        <a:solidFill>
                          <a:srgbClr val="FFFFFF"/>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064A2"/>
                    </a:solidFill>
                  </a:tcPr>
                </a:tc>
              </a:tr>
              <a:tr h="914400">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Diwedd y Cyfnod Sylfaen</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End of Foundation Phase</a:t>
                      </a:r>
                      <a:endParaRPr kumimoji="0" lang="en-US" altLang="x-none" sz="1800" b="1" i="0" u="none" strike="noStrike" cap="none" normalizeH="0" baseline="0">
                        <a:ln>
                          <a:noFill/>
                        </a:ln>
                        <a:solidFill>
                          <a:srgbClr val="000000"/>
                        </a:solidFill>
                        <a:effectLst/>
                        <a:latin typeface="Calibri" charset="0"/>
                        <a:ea typeface="MS PGothic" charset="-128"/>
                      </a:endParaRP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000000"/>
                          </a:solidFill>
                          <a:effectLst/>
                          <a:latin typeface="Calibri" charset="0"/>
                          <a:ea typeface="MS PGothic" charset="-128"/>
                        </a:rPr>
                        <a:t>7 (Bl2 / Y2)</a:t>
                      </a: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 Deilliant 5</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Outcome 5</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914400">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Diwedd CA2</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End of KS2</a:t>
                      </a:r>
                      <a:endParaRPr kumimoji="0" lang="en-US" altLang="x-none" sz="1800" b="1" i="0" u="none" strike="noStrike" cap="none" normalizeH="0" baseline="0">
                        <a:ln>
                          <a:noFill/>
                        </a:ln>
                        <a:solidFill>
                          <a:srgbClr val="000000"/>
                        </a:solidFill>
                        <a:effectLst/>
                        <a:latin typeface="Calibri" charset="0"/>
                        <a:ea typeface="MS PGothic" charset="-128"/>
                      </a:endParaRP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000000"/>
                          </a:solidFill>
                          <a:effectLst/>
                          <a:latin typeface="Calibri" charset="0"/>
                          <a:ea typeface="MS PGothic" charset="-128"/>
                        </a:rPr>
                        <a:t>11 (Bl6 / Y6)</a:t>
                      </a: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Lefel 4</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a:ln>
                            <a:noFill/>
                          </a:ln>
                          <a:solidFill>
                            <a:srgbClr val="000000"/>
                          </a:solidFill>
                          <a:effectLst/>
                          <a:latin typeface="Calibri" charset="0"/>
                          <a:ea typeface="MS PGothic" charset="-128"/>
                        </a:rPr>
                        <a:t>Level 4</a:t>
                      </a:r>
                      <a:r>
                        <a:rPr kumimoji="0" lang="en-US" altLang="x-none" sz="1800" b="1" i="0" u="none" strike="noStrike" cap="none" normalizeH="0" baseline="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x-none" sz="1800" b="0" i="0" u="none" strike="noStrike" cap="none" normalizeH="0" baseline="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r>
              <a:tr h="1104900">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err="1">
                          <a:ln>
                            <a:noFill/>
                          </a:ln>
                          <a:solidFill>
                            <a:srgbClr val="000000"/>
                          </a:solidFill>
                          <a:effectLst/>
                          <a:latin typeface="Calibri" charset="0"/>
                          <a:ea typeface="MS PGothic" charset="-128"/>
                        </a:rPr>
                        <a:t>Diwedd</a:t>
                      </a:r>
                      <a:r>
                        <a:rPr kumimoji="0" lang="en-GB" altLang="x-none" sz="1800" b="1" i="0" u="none" strike="noStrike" cap="none" normalizeH="0" baseline="0" dirty="0">
                          <a:ln>
                            <a:noFill/>
                          </a:ln>
                          <a:solidFill>
                            <a:srgbClr val="000000"/>
                          </a:solidFill>
                          <a:effectLst/>
                          <a:latin typeface="Calibri" charset="0"/>
                          <a:ea typeface="MS PGothic" charset="-128"/>
                        </a:rPr>
                        <a:t> CA3 </a:t>
                      </a:r>
                      <a:r>
                        <a:rPr kumimoji="0" lang="en-US" altLang="x-none" sz="1800" b="1" i="0" u="none" strike="noStrike" cap="none" normalizeH="0" baseline="0" dirty="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a:ln>
                            <a:noFill/>
                          </a:ln>
                          <a:solidFill>
                            <a:srgbClr val="000000"/>
                          </a:solidFill>
                          <a:effectLst/>
                          <a:latin typeface="Calibri" charset="0"/>
                          <a:ea typeface="MS PGothic" charset="-128"/>
                        </a:rPr>
                        <a:t>End of KS3</a:t>
                      </a:r>
                      <a:r>
                        <a:rPr kumimoji="0" lang="en-US" altLang="x-none" sz="1800" b="1" i="0" u="none" strike="noStrike" cap="none" normalizeH="0" baseline="0" dirty="0">
                          <a:ln>
                            <a:noFill/>
                          </a:ln>
                          <a:solidFill>
                            <a:srgbClr val="000000"/>
                          </a:solidFill>
                          <a:effectLst/>
                          <a:latin typeface="Calibri" charset="0"/>
                          <a:ea typeface="MS PGothic" charset="-128"/>
                        </a:rPr>
                        <a:t> </a:t>
                      </a: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a:ln>
                            <a:noFill/>
                          </a:ln>
                          <a:solidFill>
                            <a:srgbClr val="000000"/>
                          </a:solidFill>
                          <a:effectLst/>
                          <a:latin typeface="Calibri" charset="0"/>
                          <a:ea typeface="MS PGothic" charset="-128"/>
                        </a:rPr>
                        <a:t>14 (Bl9 / Y9)</a:t>
                      </a: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err="1">
                          <a:ln>
                            <a:noFill/>
                          </a:ln>
                          <a:solidFill>
                            <a:srgbClr val="000000"/>
                          </a:solidFill>
                          <a:effectLst/>
                          <a:latin typeface="Calibri" charset="0"/>
                          <a:ea typeface="MS PGothic" charset="-128"/>
                        </a:rPr>
                        <a:t>Lefel</a:t>
                      </a:r>
                      <a:r>
                        <a:rPr kumimoji="0" lang="en-GB" altLang="x-none" sz="1800" b="1" i="0" u="none" strike="noStrike" cap="none" normalizeH="0" baseline="0" dirty="0">
                          <a:ln>
                            <a:noFill/>
                          </a:ln>
                          <a:solidFill>
                            <a:srgbClr val="000000"/>
                          </a:solidFill>
                          <a:effectLst/>
                          <a:latin typeface="Calibri" charset="0"/>
                          <a:ea typeface="MS PGothic" charset="-128"/>
                        </a:rPr>
                        <a:t> 5</a:t>
                      </a:r>
                      <a:r>
                        <a:rPr kumimoji="0" lang="en-US" altLang="x-none" sz="1800" b="1" i="0" u="none" strike="noStrike" cap="none" normalizeH="0" baseline="0" dirty="0">
                          <a:ln>
                            <a:noFill/>
                          </a:ln>
                          <a:solidFill>
                            <a:srgbClr val="000000"/>
                          </a:solidFill>
                          <a:effectLst/>
                          <a:latin typeface="Calibri" charset="0"/>
                          <a:ea typeface="MS PGothic" charset="-128"/>
                        </a:rPr>
                        <a:t>  </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x-none" sz="1800" b="1" i="0" u="none" strike="noStrike" cap="none" normalizeH="0" baseline="0" dirty="0">
                          <a:ln>
                            <a:noFill/>
                          </a:ln>
                          <a:solidFill>
                            <a:srgbClr val="000000"/>
                          </a:solidFill>
                          <a:effectLst/>
                          <a:latin typeface="Calibri" charset="0"/>
                          <a:ea typeface="MS PGothic" charset="-128"/>
                        </a:rPr>
                        <a:t>Level 5</a:t>
                      </a:r>
                      <a:endParaRPr kumimoji="0" lang="en-US" altLang="x-none" sz="1800" b="1" i="0" u="none" strike="noStrike" cap="none" normalizeH="0" baseline="0" dirty="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110490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dirty="0" err="1" smtClean="0">
                          <a:ln>
                            <a:noFill/>
                          </a:ln>
                          <a:solidFill>
                            <a:srgbClr val="000000"/>
                          </a:solidFill>
                          <a:effectLst/>
                          <a:latin typeface="Calibri" charset="0"/>
                          <a:ea typeface="MS PGothic" charset="-128"/>
                        </a:rPr>
                        <a:t>Diwedd</a:t>
                      </a:r>
                      <a:r>
                        <a:rPr kumimoji="0" lang="en-US" altLang="x-none" sz="1800" b="1" i="0" u="none" strike="noStrike" cap="none" normalizeH="0" baseline="0" dirty="0" smtClean="0">
                          <a:ln>
                            <a:noFill/>
                          </a:ln>
                          <a:solidFill>
                            <a:srgbClr val="000000"/>
                          </a:solidFill>
                          <a:effectLst/>
                          <a:latin typeface="Calibri" charset="0"/>
                          <a:ea typeface="MS PGothic" charset="-128"/>
                        </a:rPr>
                        <a:t> CA4</a:t>
                      </a:r>
                    </a:p>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dirty="0" smtClean="0">
                          <a:ln>
                            <a:noFill/>
                          </a:ln>
                          <a:solidFill>
                            <a:srgbClr val="000000"/>
                          </a:solidFill>
                          <a:effectLst/>
                          <a:latin typeface="Calibri" charset="0"/>
                          <a:ea typeface="MS PGothic" charset="-128"/>
                        </a:rPr>
                        <a:t>End of KS4</a:t>
                      </a:r>
                      <a:endParaRPr kumimoji="0" lang="en-US" altLang="x-none" sz="1800" b="1" i="0" u="none" strike="noStrike" cap="none" normalizeH="0" baseline="0" dirty="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dirty="0" smtClean="0">
                          <a:ln>
                            <a:noFill/>
                          </a:ln>
                          <a:solidFill>
                            <a:srgbClr val="000000"/>
                          </a:solidFill>
                          <a:effectLst/>
                          <a:latin typeface="Calibri" charset="0"/>
                          <a:ea typeface="MS PGothic" charset="-128"/>
                        </a:rPr>
                        <a:t>16(Bl11/Y11)</a:t>
                      </a:r>
                      <a:endParaRPr kumimoji="0" lang="en-US" altLang="x-none" sz="1800" b="1" i="0" u="none" strike="noStrike" cap="none" normalizeH="0" baseline="0" dirty="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x-none" sz="1800" b="1" i="0" u="none" strike="noStrike" cap="none" normalizeH="0" baseline="0" dirty="0" smtClean="0">
                          <a:ln>
                            <a:noFill/>
                          </a:ln>
                          <a:solidFill>
                            <a:srgbClr val="000000"/>
                          </a:solidFill>
                          <a:effectLst/>
                          <a:latin typeface="Calibri" charset="0"/>
                          <a:ea typeface="MS PGothic" charset="-128"/>
                        </a:rPr>
                        <a:t>GCSE Grade C or above</a:t>
                      </a:r>
                      <a:endParaRPr kumimoji="0" lang="en-US" altLang="x-none" sz="1800" b="1" i="0" u="none" strike="noStrike" cap="none" normalizeH="0" baseline="0" dirty="0">
                        <a:ln>
                          <a:noFill/>
                        </a:ln>
                        <a:solidFill>
                          <a:srgbClr val="000000"/>
                        </a:solidFill>
                        <a:effectLst/>
                        <a:latin typeface="Calibri" charset="0"/>
                        <a:ea typeface="MS PGothic" charset="-128"/>
                      </a:endParaRPr>
                    </a:p>
                  </a:txBody>
                  <a:tcPr marL="91433" marR="91433" marT="45729" marB="45729"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bl>
          </a:graphicData>
        </a:graphic>
      </p:graphicFrame>
      <p:sp>
        <p:nvSpPr>
          <p:cNvPr id="5" name="Rounded Rectangle 4"/>
          <p:cNvSpPr/>
          <p:nvPr/>
        </p:nvSpPr>
        <p:spPr>
          <a:xfrm>
            <a:off x="3801979" y="2486526"/>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 name="Rounded Rectangle 5"/>
          <p:cNvSpPr/>
          <p:nvPr/>
        </p:nvSpPr>
        <p:spPr>
          <a:xfrm>
            <a:off x="5978274" y="2486526"/>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ounded Rectangle 6"/>
          <p:cNvSpPr/>
          <p:nvPr/>
        </p:nvSpPr>
        <p:spPr>
          <a:xfrm>
            <a:off x="3812590" y="3393519"/>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ounded Rectangle 7"/>
          <p:cNvSpPr/>
          <p:nvPr/>
        </p:nvSpPr>
        <p:spPr>
          <a:xfrm>
            <a:off x="5978274" y="3391484"/>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a:p>
            <a:pPr algn="ctr"/>
            <a:endParaRPr lang="en-US" dirty="0"/>
          </a:p>
        </p:txBody>
      </p:sp>
      <p:sp>
        <p:nvSpPr>
          <p:cNvPr id="9" name="Rounded Rectangle 8"/>
          <p:cNvSpPr/>
          <p:nvPr/>
        </p:nvSpPr>
        <p:spPr>
          <a:xfrm>
            <a:off x="3801979" y="4385745"/>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ounded Rectangle 9"/>
          <p:cNvSpPr/>
          <p:nvPr/>
        </p:nvSpPr>
        <p:spPr>
          <a:xfrm>
            <a:off x="5978274" y="4385745"/>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ounded Rectangle 10"/>
          <p:cNvSpPr/>
          <p:nvPr/>
        </p:nvSpPr>
        <p:spPr>
          <a:xfrm>
            <a:off x="3812590" y="5446470"/>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ounded Rectangle 11"/>
          <p:cNvSpPr/>
          <p:nvPr/>
        </p:nvSpPr>
        <p:spPr>
          <a:xfrm>
            <a:off x="5978274" y="5446470"/>
            <a:ext cx="1860884" cy="802106"/>
          </a:xfrm>
          <a:prstGeom prst="roundRect">
            <a:avLst/>
          </a:prstGeom>
          <a:solidFill>
            <a:schemeClr val="accent1">
              <a:lumMod val="40000"/>
              <a:lumOff val="60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147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xit"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graphicFrame>
        <p:nvGraphicFramePr>
          <p:cNvPr id="4" name="Content Placeholder 4"/>
          <p:cNvGraphicFramePr>
            <a:graphicFrameLocks noGrp="1"/>
          </p:cNvGraphicFramePr>
          <p:nvPr>
            <p:ph sz="half" idx="4294967295"/>
          </p:nvPr>
        </p:nvGraphicFramePr>
        <p:xfrm>
          <a:off x="0" y="339969"/>
          <a:ext cx="9144000" cy="5348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Warning</a:t>
            </a:r>
            <a:endParaRPr lang="en-US" dirty="0"/>
          </a:p>
        </p:txBody>
      </p:sp>
      <p:sp>
        <p:nvSpPr>
          <p:cNvPr id="3" name="Subtitle 2"/>
          <p:cNvSpPr>
            <a:spLocks noGrp="1"/>
          </p:cNvSpPr>
          <p:nvPr>
            <p:ph type="subTitle" idx="1"/>
          </p:nvPr>
        </p:nvSpPr>
        <p:spPr>
          <a:xfrm>
            <a:off x="415925" y="1330325"/>
            <a:ext cx="8202613" cy="4308475"/>
          </a:xfrm>
        </p:spPr>
        <p:txBody>
          <a:bodyPr rtlCol="0">
            <a:normAutofit fontScale="92500" lnSpcReduction="20000"/>
          </a:bodyPr>
          <a:lstStyle/>
          <a:p>
            <a:pPr lvl="0" algn="just" fontAlgn="auto">
              <a:spcAft>
                <a:spcPts val="0"/>
              </a:spcAft>
            </a:pPr>
            <a:r>
              <a:rPr lang="en-GB" sz="4400" i="1" dirty="0" smtClean="0">
                <a:solidFill>
                  <a:prstClr val="black"/>
                </a:solidFill>
              </a:rPr>
              <a:t>Data alone is unlikely to provide solutions to identified issues. Instead, it raises questions – the answers to which might provide a solution. Data will assist governors to carry out their roles effectively and to assess where improvements need to be made in schools to raise standards.</a:t>
            </a:r>
            <a:endParaRPr lang="en-GB" sz="4400" dirty="0" smtClean="0">
              <a:solidFill>
                <a:prstClr val="black"/>
              </a:solidFill>
            </a:endParaRPr>
          </a:p>
          <a:p>
            <a:pPr fontAlgn="auto">
              <a:spcAft>
                <a:spcPts val="0"/>
              </a:spcAft>
              <a:buFont typeface="Arial"/>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What data is available ?</a:t>
            </a:r>
            <a:endParaRPr lang="en-US" dirty="0"/>
          </a:p>
        </p:txBody>
      </p:sp>
      <p:sp>
        <p:nvSpPr>
          <p:cNvPr id="3" name="Subtitle 2"/>
          <p:cNvSpPr>
            <a:spLocks noGrp="1"/>
          </p:cNvSpPr>
          <p:nvPr>
            <p:ph type="subTitle" idx="1"/>
          </p:nvPr>
        </p:nvSpPr>
        <p:spPr>
          <a:xfrm>
            <a:off x="415925" y="1330325"/>
            <a:ext cx="8202613" cy="4765675"/>
          </a:xfrm>
        </p:spPr>
        <p:txBody>
          <a:bodyPr rtlCol="0">
            <a:normAutofit fontScale="85000" lnSpcReduction="20000"/>
          </a:bodyPr>
          <a:lstStyle/>
          <a:p>
            <a:pPr marL="342900" lvl="0" indent="-342900" algn="l" fontAlgn="auto">
              <a:spcAft>
                <a:spcPts val="0"/>
              </a:spcAft>
              <a:buFont typeface="Arial"/>
              <a:buChar char="•"/>
            </a:pPr>
            <a:r>
              <a:rPr lang="en-GB" i="1" dirty="0" smtClean="0">
                <a:solidFill>
                  <a:prstClr val="black"/>
                </a:solidFill>
              </a:rPr>
              <a:t>Any TRACKING </a:t>
            </a:r>
            <a:r>
              <a:rPr lang="en-GB" i="1" dirty="0" err="1" smtClean="0">
                <a:solidFill>
                  <a:prstClr val="black"/>
                </a:solidFill>
              </a:rPr>
              <a:t>vdata</a:t>
            </a:r>
            <a:r>
              <a:rPr lang="en-GB" i="1" dirty="0" smtClean="0">
                <a:solidFill>
                  <a:prstClr val="black"/>
                </a:solidFill>
              </a:rPr>
              <a:t> the school has that shows PROGRESS</a:t>
            </a:r>
          </a:p>
          <a:p>
            <a:pPr marL="342900" lvl="0" indent="-342900" algn="l" fontAlgn="auto">
              <a:spcAft>
                <a:spcPts val="0"/>
              </a:spcAft>
              <a:buFont typeface="Arial"/>
              <a:buChar char="•"/>
            </a:pPr>
            <a:r>
              <a:rPr lang="en-GB" i="1" dirty="0" smtClean="0">
                <a:solidFill>
                  <a:prstClr val="black"/>
                </a:solidFill>
              </a:rPr>
              <a:t>All Wales Core Data Sets from Foundation Phase to Key Stage 4</a:t>
            </a:r>
            <a:endParaRPr lang="en-GB" dirty="0" smtClean="0">
              <a:solidFill>
                <a:prstClr val="black"/>
              </a:solidFill>
            </a:endParaRPr>
          </a:p>
          <a:p>
            <a:pPr marL="342900" lvl="0" indent="-342900" algn="l" fontAlgn="auto">
              <a:spcAft>
                <a:spcPts val="0"/>
              </a:spcAft>
              <a:buFont typeface="Arial"/>
              <a:buChar char="•"/>
            </a:pPr>
            <a:r>
              <a:rPr lang="en-GB" i="1" dirty="0" smtClean="0">
                <a:solidFill>
                  <a:prstClr val="black"/>
                </a:solidFill>
              </a:rPr>
              <a:t>Teacher assessments at the end of the Foundation Phase and Key Stages 2 and 3.</a:t>
            </a:r>
          </a:p>
          <a:p>
            <a:pPr marL="342900" lvl="0" indent="-342900" algn="l" fontAlgn="auto">
              <a:spcAft>
                <a:spcPts val="0"/>
              </a:spcAft>
              <a:buFont typeface="Arial"/>
              <a:buChar char="•"/>
            </a:pPr>
            <a:r>
              <a:rPr lang="en-US" i="1" dirty="0" err="1" smtClean="0">
                <a:solidFill>
                  <a:prstClr val="black"/>
                </a:solidFill>
              </a:rPr>
              <a:t>Standardised</a:t>
            </a:r>
            <a:r>
              <a:rPr lang="en-US" i="1" dirty="0" smtClean="0">
                <a:solidFill>
                  <a:prstClr val="black"/>
                </a:solidFill>
              </a:rPr>
              <a:t> Score Data from Year 2 to Year 9</a:t>
            </a:r>
            <a:endParaRPr lang="en-GB" dirty="0" smtClean="0">
              <a:solidFill>
                <a:prstClr val="black"/>
              </a:solidFill>
            </a:endParaRPr>
          </a:p>
          <a:p>
            <a:pPr marL="342900" lvl="0" indent="-342900" algn="l" fontAlgn="auto">
              <a:spcAft>
                <a:spcPts val="0"/>
              </a:spcAft>
              <a:buFont typeface="Arial"/>
              <a:buChar char="•"/>
            </a:pPr>
            <a:r>
              <a:rPr lang="en-GB" i="1" dirty="0" smtClean="0">
                <a:solidFill>
                  <a:prstClr val="black"/>
                </a:solidFill>
              </a:rPr>
              <a:t>GCSE and vocational qualification results at the end of Key Stage 4.</a:t>
            </a:r>
            <a:endParaRPr lang="en-GB" dirty="0" smtClean="0">
              <a:solidFill>
                <a:prstClr val="black"/>
              </a:solidFill>
            </a:endParaRPr>
          </a:p>
          <a:p>
            <a:pPr marL="342900" lvl="0" indent="-342900" algn="l" fontAlgn="auto">
              <a:spcAft>
                <a:spcPts val="0"/>
              </a:spcAft>
              <a:buFont typeface="Arial"/>
              <a:buChar char="•"/>
            </a:pPr>
            <a:r>
              <a:rPr lang="en-GB" i="1" dirty="0" smtClean="0">
                <a:solidFill>
                  <a:prstClr val="black"/>
                </a:solidFill>
              </a:rPr>
              <a:t>‘A’ level and vocational results at age 17.</a:t>
            </a:r>
            <a:endParaRPr lang="en-GB" dirty="0" smtClean="0">
              <a:solidFill>
                <a:prstClr val="black"/>
              </a:solidFill>
            </a:endParaRPr>
          </a:p>
          <a:p>
            <a:pPr marL="342900" lvl="0" indent="-342900" algn="l" fontAlgn="auto">
              <a:spcAft>
                <a:spcPts val="0"/>
              </a:spcAft>
              <a:buFont typeface="Arial"/>
              <a:buChar char="•"/>
            </a:pPr>
            <a:r>
              <a:rPr lang="en-GB" i="1" dirty="0" smtClean="0">
                <a:solidFill>
                  <a:prstClr val="black"/>
                </a:solidFill>
              </a:rPr>
              <a:t>School Categorisation</a:t>
            </a:r>
            <a:endParaRPr lang="en-GB" dirty="0" smtClean="0">
              <a:solidFill>
                <a:prstClr val="black"/>
              </a:solidFill>
            </a:endParaRPr>
          </a:p>
          <a:p>
            <a:pPr marL="342900" lvl="0" indent="-342900" algn="l" fontAlgn="auto">
              <a:spcAft>
                <a:spcPts val="0"/>
              </a:spcAft>
              <a:buFont typeface="Arial"/>
              <a:buChar char="•"/>
            </a:pPr>
            <a:r>
              <a:rPr lang="en-GB" i="1" dirty="0" smtClean="0">
                <a:solidFill>
                  <a:prstClr val="black"/>
                </a:solidFill>
              </a:rPr>
              <a:t>Attendance.</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668" y="302359"/>
            <a:ext cx="9002332" cy="6155531"/>
          </a:xfrm>
          <a:prstGeom prst="rect">
            <a:avLst/>
          </a:prstGeom>
        </p:spPr>
        <p:txBody>
          <a:bodyPr wrap="square">
            <a:spAutoFit/>
          </a:bodyPr>
          <a:lstStyle/>
          <a:p>
            <a:pPr marL="285750" lvl="0" indent="-28575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Are </a:t>
            </a:r>
            <a:r>
              <a:rPr lang="en-GB" sz="2800" dirty="0">
                <a:latin typeface="Arial" panose="020B0604020202020204" pitchFamily="34" charset="0"/>
                <a:ea typeface="MS Mincho"/>
                <a:cs typeface="Times New Roman" panose="02020603050405020304" pitchFamily="18" charset="0"/>
              </a:rPr>
              <a:t>the standards attained by pupils appropriate to ages and abilities?</a:t>
            </a:r>
          </a:p>
          <a:p>
            <a:pPr marL="285750" lvl="0" indent="-285750">
              <a:spcAft>
                <a:spcPts val="1200"/>
              </a:spcAft>
              <a:buFont typeface="Arial" panose="020B0604020202020204" pitchFamily="34" charset="0"/>
              <a:buChar char="•"/>
            </a:pPr>
            <a:r>
              <a:rPr lang="en-GB" sz="2800" b="1" dirty="0" smtClean="0">
                <a:latin typeface="Arial" panose="020B0604020202020204" pitchFamily="34" charset="0"/>
                <a:ea typeface="MS Mincho"/>
                <a:cs typeface="Times New Roman" panose="02020603050405020304" pitchFamily="18" charset="0"/>
              </a:rPr>
              <a:t>Do </a:t>
            </a:r>
            <a:r>
              <a:rPr lang="en-GB" sz="2800" b="1" dirty="0">
                <a:latin typeface="Arial" panose="020B0604020202020204" pitchFamily="34" charset="0"/>
                <a:ea typeface="MS Mincho"/>
                <a:cs typeface="Times New Roman" panose="02020603050405020304" pitchFamily="18" charset="0"/>
              </a:rPr>
              <a:t>pupils’ progress, especially their progress since starting school, from </a:t>
            </a:r>
            <a:r>
              <a:rPr lang="en-GB" sz="2800" b="1" dirty="0" smtClean="0">
                <a:latin typeface="Arial" panose="020B0604020202020204" pitchFamily="34" charset="0"/>
                <a:ea typeface="MS Mincho"/>
                <a:cs typeface="Times New Roman" panose="02020603050405020304" pitchFamily="18" charset="0"/>
              </a:rPr>
              <a:t>one phase </a:t>
            </a:r>
            <a:r>
              <a:rPr lang="en-GB" sz="2800" b="1" dirty="0">
                <a:latin typeface="Arial" panose="020B0604020202020204" pitchFamily="34" charset="0"/>
                <a:ea typeface="MS Mincho"/>
                <a:cs typeface="Times New Roman" panose="02020603050405020304" pitchFamily="18" charset="0"/>
              </a:rPr>
              <a:t>to another, and during the school </a:t>
            </a:r>
            <a:r>
              <a:rPr lang="en-GB" sz="2800" b="1" dirty="0" smtClean="0">
                <a:latin typeface="Arial" panose="020B0604020202020204" pitchFamily="34" charset="0"/>
                <a:ea typeface="MS Mincho"/>
                <a:cs typeface="Times New Roman" panose="02020603050405020304" pitchFamily="18" charset="0"/>
              </a:rPr>
              <a:t>year.</a:t>
            </a:r>
          </a:p>
          <a:p>
            <a:pPr marL="285750" lvl="0" indent="-285750">
              <a:spcAft>
                <a:spcPts val="1200"/>
              </a:spcAft>
              <a:buFont typeface="Arial" panose="020B0604020202020204" pitchFamily="34" charset="0"/>
              <a:buChar char="•"/>
            </a:pPr>
            <a:r>
              <a:rPr lang="en-GB" sz="2800" b="1" dirty="0" smtClean="0">
                <a:latin typeface="Arial" panose="020B0604020202020204" pitchFamily="34" charset="0"/>
                <a:ea typeface="MS Mincho"/>
                <a:cs typeface="Times New Roman" panose="02020603050405020304" pitchFamily="18" charset="0"/>
              </a:rPr>
              <a:t>Are </a:t>
            </a:r>
            <a:r>
              <a:rPr lang="en-GB" sz="2800" b="1" dirty="0">
                <a:latin typeface="Arial" panose="020B0604020202020204" pitchFamily="34" charset="0"/>
                <a:ea typeface="MS Mincho"/>
                <a:cs typeface="Times New Roman" panose="02020603050405020304" pitchFamily="18" charset="0"/>
              </a:rPr>
              <a:t>judgements based on evaluations of pupils’ achievement and progress on the outcomes of lesson observations, learning walks, scrutiny of pupils’ work and discussions with pupils.</a:t>
            </a:r>
          </a:p>
          <a:p>
            <a:pPr marL="285750" lvl="0" indent="-285750">
              <a:spcAft>
                <a:spcPts val="1200"/>
              </a:spcAft>
              <a:buFont typeface="Arial" panose="020B0604020202020204" pitchFamily="34" charset="0"/>
              <a:buChar char="•"/>
            </a:pPr>
            <a:r>
              <a:rPr lang="en-GB" sz="2800" b="1" dirty="0" smtClean="0">
                <a:latin typeface="Arial" panose="020B0604020202020204" pitchFamily="34" charset="0"/>
                <a:ea typeface="MS Mincho"/>
                <a:cs typeface="Times New Roman" panose="02020603050405020304" pitchFamily="18" charset="0"/>
              </a:rPr>
              <a:t>How </a:t>
            </a:r>
            <a:r>
              <a:rPr lang="en-GB" sz="2800" b="1" dirty="0">
                <a:latin typeface="Arial" panose="020B0604020202020204" pitchFamily="34" charset="0"/>
                <a:ea typeface="MS Mincho"/>
                <a:cs typeface="Times New Roman" panose="02020603050405020304" pitchFamily="18" charset="0"/>
              </a:rPr>
              <a:t>well do pupils recall previous learning, develop thinking skills, acquire new knowledge, understanding and skills, and apply these to new situations</a:t>
            </a:r>
            <a:r>
              <a:rPr lang="en-GB" sz="2800" b="1" dirty="0" smtClean="0">
                <a:latin typeface="Arial" panose="020B0604020202020204" pitchFamily="34" charset="0"/>
                <a:ea typeface="MS Mincho"/>
                <a:cs typeface="Times New Roman" panose="02020603050405020304" pitchFamily="18" charset="0"/>
              </a:rPr>
              <a:t>.</a:t>
            </a:r>
            <a:endParaRPr lang="en-GB" sz="2800" b="1" dirty="0">
              <a:latin typeface="Arial" panose="020B0604020202020204" pitchFamily="34" charset="0"/>
              <a:ea typeface="MS Mincho"/>
              <a:cs typeface="Times New Roman" panose="02020603050405020304" pitchFamily="18" charset="0"/>
            </a:endParaRPr>
          </a:p>
        </p:txBody>
      </p:sp>
      <p:sp>
        <p:nvSpPr>
          <p:cNvPr id="3" name="Rectangle 2"/>
          <p:cNvSpPr/>
          <p:nvPr/>
        </p:nvSpPr>
        <p:spPr>
          <a:xfrm>
            <a:off x="2242177" y="0"/>
            <a:ext cx="5314275" cy="461665"/>
          </a:xfrm>
          <a:prstGeom prst="rect">
            <a:avLst/>
          </a:prstGeom>
        </p:spPr>
        <p:txBody>
          <a:bodyPr wrap="none">
            <a:spAutoFit/>
          </a:bodyPr>
          <a:lstStyle/>
          <a:p>
            <a:r>
              <a:rPr lang="en-US" sz="2400" b="1" u="sng" dirty="0" smtClean="0">
                <a:latin typeface="Arial" panose="020B0604020202020204" pitchFamily="34" charset="0"/>
                <a:ea typeface="MS Mincho"/>
              </a:rPr>
              <a:t>1.1 Standards </a:t>
            </a:r>
            <a:r>
              <a:rPr lang="en-US" sz="2400" b="1" u="sng" dirty="0">
                <a:latin typeface="Arial" panose="020B0604020202020204" pitchFamily="34" charset="0"/>
                <a:ea typeface="MS Mincho"/>
              </a:rPr>
              <a:t>and progress overall</a:t>
            </a:r>
            <a:endParaRPr lang="en-GB" sz="2400" dirty="0"/>
          </a:p>
        </p:txBody>
      </p:sp>
    </p:spTree>
    <p:extLst>
      <p:ext uri="{BB962C8B-B14F-4D97-AF65-F5344CB8AC3E}">
        <p14:creationId xmlns:p14="http://schemas.microsoft.com/office/powerpoint/2010/main" val="39290604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1668" y="302359"/>
            <a:ext cx="9002332" cy="5570756"/>
          </a:xfrm>
          <a:prstGeom prst="rect">
            <a:avLst/>
          </a:prstGeom>
        </p:spPr>
        <p:txBody>
          <a:bodyPr wrap="square">
            <a:spAutoFit/>
          </a:bodyPr>
          <a:lstStyle/>
          <a:p>
            <a:pPr marL="285750" lvl="0" indent="-28575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Consider </a:t>
            </a:r>
            <a:r>
              <a:rPr lang="en-GB" sz="2800" dirty="0">
                <a:latin typeface="Arial" panose="020B0604020202020204" pitchFamily="34" charset="0"/>
                <a:ea typeface="MS Mincho"/>
                <a:cs typeface="Times New Roman" panose="02020603050405020304" pitchFamily="18" charset="0"/>
              </a:rPr>
              <a:t>relevant performance information, for example from the All Wales Core Data Set. Schools should consider how well the school is doing overall and the general trend in its performance, especially in relation to national benchmark comparisons</a:t>
            </a:r>
          </a:p>
          <a:p>
            <a:pPr marL="285750" lvl="0" indent="-28575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You </a:t>
            </a:r>
            <a:r>
              <a:rPr lang="en-GB" sz="2800" dirty="0">
                <a:latin typeface="Arial" panose="020B0604020202020204" pitchFamily="34" charset="0"/>
                <a:ea typeface="MS Mincho"/>
                <a:cs typeface="Times New Roman" panose="02020603050405020304" pitchFamily="18" charset="0"/>
              </a:rPr>
              <a:t>should look at performance data covering a period of time, normally over at least the last three years, to identify trends in performance</a:t>
            </a:r>
          </a:p>
          <a:p>
            <a:pPr marL="285750" lvl="0" indent="-285750">
              <a:spcAft>
                <a:spcPts val="1200"/>
              </a:spcAft>
              <a:buFont typeface="Arial" panose="020B0604020202020204" pitchFamily="34" charset="0"/>
              <a:buChar char="•"/>
            </a:pPr>
            <a:r>
              <a:rPr lang="en-GB" sz="2800" b="1" dirty="0" smtClean="0">
                <a:latin typeface="Arial" panose="020B0604020202020204" pitchFamily="34" charset="0"/>
                <a:ea typeface="MS Mincho"/>
                <a:cs typeface="Times New Roman" panose="02020603050405020304" pitchFamily="18" charset="0"/>
              </a:rPr>
              <a:t>Consider </a:t>
            </a:r>
            <a:r>
              <a:rPr lang="en-GB" sz="2800" b="1" dirty="0">
                <a:latin typeface="Arial" panose="020B0604020202020204" pitchFamily="34" charset="0"/>
                <a:ea typeface="MS Mincho"/>
                <a:cs typeface="Times New Roman" panose="02020603050405020304" pitchFamily="18" charset="0"/>
              </a:rPr>
              <a:t>performance data in the light of your own evidence from lesson observations, discussions with pupils and scrutiny of written and practical work.</a:t>
            </a:r>
          </a:p>
        </p:txBody>
      </p:sp>
      <p:sp>
        <p:nvSpPr>
          <p:cNvPr id="3" name="Rectangle 2"/>
          <p:cNvSpPr/>
          <p:nvPr/>
        </p:nvSpPr>
        <p:spPr>
          <a:xfrm>
            <a:off x="2242177" y="0"/>
            <a:ext cx="5314275" cy="461665"/>
          </a:xfrm>
          <a:prstGeom prst="rect">
            <a:avLst/>
          </a:prstGeom>
        </p:spPr>
        <p:txBody>
          <a:bodyPr wrap="none">
            <a:spAutoFit/>
          </a:bodyPr>
          <a:lstStyle/>
          <a:p>
            <a:r>
              <a:rPr lang="en-US" sz="2400" b="1" u="sng" dirty="0" smtClean="0">
                <a:latin typeface="Arial" panose="020B0604020202020204" pitchFamily="34" charset="0"/>
                <a:ea typeface="MS Mincho"/>
              </a:rPr>
              <a:t>1.1 Standards </a:t>
            </a:r>
            <a:r>
              <a:rPr lang="en-US" sz="2400" b="1" u="sng" dirty="0">
                <a:latin typeface="Arial" panose="020B0604020202020204" pitchFamily="34" charset="0"/>
                <a:ea typeface="MS Mincho"/>
              </a:rPr>
              <a:t>and progress overall</a:t>
            </a:r>
            <a:endParaRPr lang="en-GB" sz="2400" dirty="0"/>
          </a:p>
        </p:txBody>
      </p:sp>
    </p:spTree>
    <p:extLst>
      <p:ext uri="{BB962C8B-B14F-4D97-AF65-F5344CB8AC3E}">
        <p14:creationId xmlns:p14="http://schemas.microsoft.com/office/powerpoint/2010/main" val="40401937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13968"/>
            <a:ext cx="9144000" cy="5416868"/>
          </a:xfrm>
          <a:prstGeom prst="rect">
            <a:avLst/>
          </a:prstGeom>
        </p:spPr>
        <p:txBody>
          <a:bodyPr wrap="square">
            <a:spAutoFit/>
          </a:bodyPr>
          <a:lstStyle/>
          <a:p>
            <a:pPr algn="ctr">
              <a:spcAft>
                <a:spcPts val="0"/>
              </a:spcAft>
            </a:pPr>
            <a:r>
              <a:rPr lang="en-US" sz="2800" b="1" dirty="0" smtClean="0">
                <a:latin typeface="Arial" panose="020B0604020202020204" pitchFamily="34" charset="0"/>
                <a:ea typeface="MS Mincho"/>
                <a:cs typeface="Times New Roman" panose="02020603050405020304" pitchFamily="18" charset="0"/>
              </a:rPr>
              <a:t>1.2 </a:t>
            </a:r>
            <a:r>
              <a:rPr lang="en-GB" sz="2800" b="1" dirty="0" smtClean="0">
                <a:latin typeface="Arial" panose="020B0604020202020204" pitchFamily="34" charset="0"/>
                <a:ea typeface="MS Mincho"/>
                <a:cs typeface="Times New Roman" panose="02020603050405020304" pitchFamily="18" charset="0"/>
              </a:rPr>
              <a:t>Standards </a:t>
            </a:r>
            <a:r>
              <a:rPr lang="en-GB" sz="2800" b="1" dirty="0">
                <a:latin typeface="Arial" panose="020B0604020202020204" pitchFamily="34" charset="0"/>
                <a:ea typeface="MS Mincho"/>
                <a:cs typeface="Times New Roman" panose="02020603050405020304" pitchFamily="18" charset="0"/>
              </a:rPr>
              <a:t>and progress of specific </a:t>
            </a:r>
            <a:r>
              <a:rPr lang="en-GB" sz="2800" b="1" dirty="0" smtClean="0">
                <a:latin typeface="Arial" panose="020B0604020202020204" pitchFamily="34" charset="0"/>
                <a:ea typeface="MS Mincho"/>
                <a:cs typeface="Times New Roman" panose="02020603050405020304" pitchFamily="18" charset="0"/>
              </a:rPr>
              <a:t>groups</a:t>
            </a:r>
          </a:p>
          <a:p>
            <a:pPr algn="ctr">
              <a:spcAft>
                <a:spcPts val="0"/>
              </a:spcAft>
            </a:pPr>
            <a:endParaRPr lang="en-GB" sz="2800" b="1" dirty="0" smtClean="0">
              <a:latin typeface="Arial" panose="020B0604020202020204" pitchFamily="34" charset="0"/>
              <a:ea typeface="MS Mincho"/>
              <a:cs typeface="Times New Roman" panose="02020603050405020304" pitchFamily="18" charset="0"/>
            </a:endParaRP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How well </a:t>
            </a:r>
            <a:r>
              <a:rPr lang="en-GB" sz="2800" dirty="0">
                <a:latin typeface="Arial" panose="020B0604020202020204" pitchFamily="34" charset="0"/>
                <a:ea typeface="MS Mincho"/>
                <a:cs typeface="Times New Roman" panose="02020603050405020304" pitchFamily="18" charset="0"/>
              </a:rPr>
              <a:t>do you evaluate the progress of particular groups of pupils, for example pupils eligible for free school meals, boys and girls, pupils with English as an additional language (</a:t>
            </a:r>
            <a:r>
              <a:rPr lang="en-GB" sz="2800" dirty="0" err="1">
                <a:latin typeface="Arial" panose="020B0604020202020204" pitchFamily="34" charset="0"/>
                <a:ea typeface="MS Mincho"/>
                <a:cs typeface="Times New Roman" panose="02020603050405020304" pitchFamily="18" charset="0"/>
              </a:rPr>
              <a:t>EAL</a:t>
            </a:r>
            <a:r>
              <a:rPr lang="en-GB" sz="2800" dirty="0">
                <a:latin typeface="Arial" panose="020B0604020202020204" pitchFamily="34" charset="0"/>
                <a:ea typeface="MS Mincho"/>
                <a:cs typeface="Times New Roman" panose="02020603050405020304" pitchFamily="18" charset="0"/>
              </a:rPr>
              <a:t>), pupils with reduced timetables or regularly receiving education off-site and those from ethnic minority groups. For pupils with </a:t>
            </a:r>
            <a:r>
              <a:rPr lang="en-GB" sz="2800" dirty="0" err="1">
                <a:latin typeface="Arial" panose="020B0604020202020204" pitchFamily="34" charset="0"/>
                <a:ea typeface="MS Mincho"/>
                <a:cs typeface="Times New Roman" panose="02020603050405020304" pitchFamily="18" charset="0"/>
              </a:rPr>
              <a:t>ALN</a:t>
            </a:r>
            <a:r>
              <a:rPr lang="en-GB" sz="2800" dirty="0">
                <a:latin typeface="Arial" panose="020B0604020202020204" pitchFamily="34" charset="0"/>
                <a:ea typeface="MS Mincho"/>
                <a:cs typeface="Times New Roman" panose="02020603050405020304" pitchFamily="18" charset="0"/>
              </a:rPr>
              <a:t> judgements about achievement should take account of information about their individual needs and abilities.</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What </a:t>
            </a:r>
            <a:r>
              <a:rPr lang="en-GB" sz="2800" dirty="0">
                <a:latin typeface="Arial" panose="020B0604020202020204" pitchFamily="34" charset="0"/>
                <a:ea typeface="MS Mincho"/>
                <a:cs typeface="Times New Roman" panose="02020603050405020304" pitchFamily="18" charset="0"/>
              </a:rPr>
              <a:t>is the rate of progress that these pupils make in relation to their individual targets and starting points</a:t>
            </a:r>
            <a:r>
              <a:rPr lang="en-GB" sz="2800" dirty="0" smtClean="0">
                <a:latin typeface="Arial" panose="020B0604020202020204" pitchFamily="34" charset="0"/>
                <a:ea typeface="MS Mincho"/>
                <a:cs typeface="Times New Roman" panose="02020603050405020304" pitchFamily="18" charset="0"/>
              </a:rPr>
              <a:t>.</a:t>
            </a:r>
            <a:endParaRPr lang="en-GB" sz="2800" dirty="0">
              <a:latin typeface="Arial" panose="020B0604020202020204" pitchFamily="34" charset="0"/>
              <a:ea typeface="MS Mincho"/>
              <a:cs typeface="Times New Roman" panose="02020603050405020304" pitchFamily="18" charset="0"/>
            </a:endParaRPr>
          </a:p>
        </p:txBody>
      </p:sp>
    </p:spTree>
    <p:extLst>
      <p:ext uri="{BB962C8B-B14F-4D97-AF65-F5344CB8AC3E}">
        <p14:creationId xmlns:p14="http://schemas.microsoft.com/office/powerpoint/2010/main" val="90540376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213968"/>
            <a:ext cx="9144000" cy="5416868"/>
          </a:xfrm>
          <a:prstGeom prst="rect">
            <a:avLst/>
          </a:prstGeom>
        </p:spPr>
        <p:txBody>
          <a:bodyPr wrap="square">
            <a:spAutoFit/>
          </a:bodyPr>
          <a:lstStyle/>
          <a:p>
            <a:pPr algn="ctr">
              <a:spcAft>
                <a:spcPts val="0"/>
              </a:spcAft>
            </a:pPr>
            <a:r>
              <a:rPr lang="en-US" sz="2800" b="1" dirty="0" smtClean="0">
                <a:latin typeface="Arial" panose="020B0604020202020204" pitchFamily="34" charset="0"/>
                <a:ea typeface="MS Mincho"/>
                <a:cs typeface="Times New Roman" panose="02020603050405020304" pitchFamily="18" charset="0"/>
              </a:rPr>
              <a:t>1.2 </a:t>
            </a:r>
            <a:r>
              <a:rPr lang="en-GB" sz="2800" b="1" dirty="0" smtClean="0">
                <a:latin typeface="Arial" panose="020B0604020202020204" pitchFamily="34" charset="0"/>
                <a:ea typeface="MS Mincho"/>
                <a:cs typeface="Times New Roman" panose="02020603050405020304" pitchFamily="18" charset="0"/>
              </a:rPr>
              <a:t>Standards </a:t>
            </a:r>
            <a:r>
              <a:rPr lang="en-GB" sz="2800" b="1" dirty="0">
                <a:latin typeface="Arial" panose="020B0604020202020204" pitchFamily="34" charset="0"/>
                <a:ea typeface="MS Mincho"/>
                <a:cs typeface="Times New Roman" panose="02020603050405020304" pitchFamily="18" charset="0"/>
              </a:rPr>
              <a:t>and progress of specific </a:t>
            </a:r>
            <a:r>
              <a:rPr lang="en-GB" sz="2800" b="1" dirty="0" smtClean="0">
                <a:latin typeface="Arial" panose="020B0604020202020204" pitchFamily="34" charset="0"/>
                <a:ea typeface="MS Mincho"/>
                <a:cs typeface="Times New Roman" panose="02020603050405020304" pitchFamily="18" charset="0"/>
              </a:rPr>
              <a:t>groups</a:t>
            </a:r>
          </a:p>
          <a:p>
            <a:pPr algn="ctr">
              <a:spcAft>
                <a:spcPts val="0"/>
              </a:spcAft>
            </a:pPr>
            <a:endParaRPr lang="en-GB" sz="2800" b="1" dirty="0" smtClean="0">
              <a:latin typeface="Arial" panose="020B0604020202020204" pitchFamily="34" charset="0"/>
              <a:ea typeface="MS Mincho"/>
              <a:cs typeface="Times New Roman" panose="02020603050405020304" pitchFamily="18" charset="0"/>
            </a:endParaRP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What </a:t>
            </a:r>
            <a:r>
              <a:rPr lang="en-GB" sz="2800" dirty="0">
                <a:latin typeface="Arial" panose="020B0604020202020204" pitchFamily="34" charset="0"/>
                <a:ea typeface="MS Mincho"/>
                <a:cs typeface="Times New Roman" panose="02020603050405020304" pitchFamily="18" charset="0"/>
              </a:rPr>
              <a:t>is the progress of pupils with relatively weak skills who do not receive support for additional learning needs.</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Are </a:t>
            </a:r>
            <a:r>
              <a:rPr lang="en-GB" sz="2800" dirty="0">
                <a:latin typeface="Arial" panose="020B0604020202020204" pitchFamily="34" charset="0"/>
                <a:ea typeface="MS Mincho"/>
                <a:cs typeface="Times New Roman" panose="02020603050405020304" pitchFamily="18" charset="0"/>
              </a:rPr>
              <a:t>specific groups of pupils are making as much progress as they could in relation to their starting-points and their age and ability. For example, inspectors should consider how well pupils with more developed skills achieve and the extent to which the work they undertake stretches them fully to achieve as well as they could.</a:t>
            </a:r>
          </a:p>
        </p:txBody>
      </p:sp>
    </p:spTree>
    <p:extLst>
      <p:ext uri="{BB962C8B-B14F-4D97-AF65-F5344CB8AC3E}">
        <p14:creationId xmlns:p14="http://schemas.microsoft.com/office/powerpoint/2010/main" val="132912255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899301" cy="7325082"/>
          </a:xfrm>
          <a:prstGeom prst="rect">
            <a:avLst/>
          </a:prstGeom>
        </p:spPr>
        <p:txBody>
          <a:bodyPr wrap="square">
            <a:spAutoFit/>
          </a:bodyPr>
          <a:lstStyle/>
          <a:p>
            <a:pPr algn="ctr">
              <a:spcAft>
                <a:spcPts val="0"/>
              </a:spcAft>
            </a:pPr>
            <a:r>
              <a:rPr lang="en-US" sz="2400" b="1" dirty="0" smtClean="0">
                <a:latin typeface="Arial" panose="020B0604020202020204" pitchFamily="34" charset="0"/>
                <a:ea typeface="MS Mincho"/>
                <a:cs typeface="Times New Roman" panose="02020603050405020304" pitchFamily="18" charset="0"/>
              </a:rPr>
              <a:t>1.3 </a:t>
            </a:r>
            <a:r>
              <a:rPr lang="en-GB" sz="2400" b="1" dirty="0" smtClean="0">
                <a:latin typeface="Arial" panose="020B0604020202020204" pitchFamily="34" charset="0"/>
                <a:ea typeface="MS Mincho"/>
                <a:cs typeface="Times New Roman" panose="02020603050405020304" pitchFamily="18" charset="0"/>
              </a:rPr>
              <a:t>Standards </a:t>
            </a:r>
            <a:r>
              <a:rPr lang="en-GB" sz="2400" b="1" dirty="0">
                <a:latin typeface="Arial" panose="020B0604020202020204" pitchFamily="34" charset="0"/>
                <a:ea typeface="MS Mincho"/>
                <a:cs typeface="Times New Roman" panose="02020603050405020304" pitchFamily="18" charset="0"/>
              </a:rPr>
              <a:t>and progress in </a:t>
            </a:r>
            <a:r>
              <a:rPr lang="en-GB" sz="2400" b="1" dirty="0" smtClean="0">
                <a:latin typeface="Arial" panose="020B0604020202020204" pitchFamily="34" charset="0"/>
                <a:ea typeface="MS Mincho"/>
                <a:cs typeface="Times New Roman" panose="02020603050405020304" pitchFamily="18" charset="0"/>
              </a:rPr>
              <a:t>skills</a:t>
            </a:r>
          </a:p>
          <a:p>
            <a:pPr algn="ctr">
              <a:spcAft>
                <a:spcPts val="0"/>
              </a:spcAft>
            </a:pPr>
            <a:endParaRPr lang="en-GB" sz="2400" b="1" dirty="0" smtClean="0">
              <a:latin typeface="Arial" panose="020B0604020202020204" pitchFamily="34" charset="0"/>
              <a:ea typeface="MS Mincho"/>
              <a:cs typeface="Times New Roman" panose="02020603050405020304" pitchFamily="18" charset="0"/>
            </a:endParaRPr>
          </a:p>
          <a:p>
            <a:pPr marL="285750" indent="-28575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To </a:t>
            </a:r>
            <a:r>
              <a:rPr lang="en-GB" sz="2800" dirty="0">
                <a:latin typeface="Arial" panose="020B0604020202020204" pitchFamily="34" charset="0"/>
                <a:ea typeface="MS Mincho"/>
                <a:cs typeface="Times New Roman" panose="02020603050405020304" pitchFamily="18" charset="0"/>
              </a:rPr>
              <a:t>what extent pupils develop the skills required to access the whole curriculum and to learn </a:t>
            </a:r>
            <a:r>
              <a:rPr lang="en-GB" sz="2800" dirty="0" smtClean="0">
                <a:latin typeface="Arial" panose="020B0604020202020204" pitchFamily="34" charset="0"/>
                <a:ea typeface="MS Mincho"/>
                <a:cs typeface="Times New Roman" panose="02020603050405020304" pitchFamily="18" charset="0"/>
              </a:rPr>
              <a:t>effectively.</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Report </a:t>
            </a:r>
            <a:r>
              <a:rPr lang="en-GB" sz="2800" dirty="0">
                <a:latin typeface="Arial" panose="020B0604020202020204" pitchFamily="34" charset="0"/>
                <a:ea typeface="MS Mincho"/>
                <a:cs typeface="Times New Roman" panose="02020603050405020304" pitchFamily="18" charset="0"/>
              </a:rPr>
              <a:t>clearly on pupils’ standards in each of the skills of speaking and listening, reading and writing (in Welsh/English), numeracy and ICT in the Foundation Phase and key stage 2.</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How </a:t>
            </a:r>
            <a:r>
              <a:rPr lang="en-GB" sz="2800" dirty="0">
                <a:latin typeface="Arial" panose="020B0604020202020204" pitchFamily="34" charset="0"/>
                <a:ea typeface="MS Mincho"/>
                <a:cs typeface="Times New Roman" panose="02020603050405020304" pitchFamily="18" charset="0"/>
              </a:rPr>
              <a:t>well do pupils’ progress in relation to the national frameworks for literacy and numeracy.</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Do pupils </a:t>
            </a:r>
            <a:r>
              <a:rPr lang="en-GB" sz="2800" dirty="0">
                <a:latin typeface="Arial" panose="020B0604020202020204" pitchFamily="34" charset="0"/>
                <a:ea typeface="MS Mincho"/>
                <a:cs typeface="Times New Roman" panose="02020603050405020304" pitchFamily="18" charset="0"/>
              </a:rPr>
              <a:t>have the required skills in literacy (Welsh/English), numeracy and ICT and on how well they use these skills appropriately in their work across the curriculum.</a:t>
            </a:r>
          </a:p>
          <a:p>
            <a:pPr>
              <a:spcAft>
                <a:spcPts val="1200"/>
              </a:spcAft>
            </a:pPr>
            <a:endParaRPr lang="en-GB" b="1" dirty="0" smtClean="0">
              <a:latin typeface="Arial" panose="020B0604020202020204" pitchFamily="34" charset="0"/>
              <a:ea typeface="MS Mincho"/>
              <a:cs typeface="Times New Roman" panose="02020603050405020304" pitchFamily="18" charset="0"/>
            </a:endParaRPr>
          </a:p>
          <a:p>
            <a:pPr algn="ctr">
              <a:spcAft>
                <a:spcPts val="0"/>
              </a:spcAft>
            </a:pPr>
            <a:endParaRPr lang="en-GB"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8303428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8899301" cy="6740307"/>
          </a:xfrm>
          <a:prstGeom prst="rect">
            <a:avLst/>
          </a:prstGeom>
        </p:spPr>
        <p:txBody>
          <a:bodyPr wrap="square">
            <a:spAutoFit/>
          </a:bodyPr>
          <a:lstStyle/>
          <a:p>
            <a:pPr algn="ctr">
              <a:spcAft>
                <a:spcPts val="0"/>
              </a:spcAft>
            </a:pPr>
            <a:r>
              <a:rPr lang="en-US" sz="2400" b="1" dirty="0" smtClean="0">
                <a:latin typeface="Arial" panose="020B0604020202020204" pitchFamily="34" charset="0"/>
                <a:ea typeface="MS Mincho"/>
                <a:cs typeface="Times New Roman" panose="02020603050405020304" pitchFamily="18" charset="0"/>
              </a:rPr>
              <a:t>1.3 </a:t>
            </a:r>
            <a:r>
              <a:rPr lang="en-GB" sz="2400" b="1" dirty="0" smtClean="0">
                <a:latin typeface="Arial" panose="020B0604020202020204" pitchFamily="34" charset="0"/>
                <a:ea typeface="MS Mincho"/>
                <a:cs typeface="Times New Roman" panose="02020603050405020304" pitchFamily="18" charset="0"/>
              </a:rPr>
              <a:t>Standards </a:t>
            </a:r>
            <a:r>
              <a:rPr lang="en-GB" sz="2400" b="1" dirty="0">
                <a:latin typeface="Arial" panose="020B0604020202020204" pitchFamily="34" charset="0"/>
                <a:ea typeface="MS Mincho"/>
                <a:cs typeface="Times New Roman" panose="02020603050405020304" pitchFamily="18" charset="0"/>
              </a:rPr>
              <a:t>and progress in </a:t>
            </a:r>
            <a:r>
              <a:rPr lang="en-GB" sz="2400" b="1" dirty="0" smtClean="0">
                <a:latin typeface="Arial" panose="020B0604020202020204" pitchFamily="34" charset="0"/>
                <a:ea typeface="MS Mincho"/>
                <a:cs typeface="Times New Roman" panose="02020603050405020304" pitchFamily="18" charset="0"/>
              </a:rPr>
              <a:t>skills</a:t>
            </a:r>
          </a:p>
          <a:p>
            <a:pPr algn="ctr">
              <a:spcAft>
                <a:spcPts val="0"/>
              </a:spcAft>
            </a:pPr>
            <a:endParaRPr lang="en-GB" sz="2400" b="1" dirty="0" smtClean="0">
              <a:latin typeface="Arial" panose="020B0604020202020204" pitchFamily="34" charset="0"/>
              <a:ea typeface="MS Mincho"/>
              <a:cs typeface="Times New Roman" panose="02020603050405020304" pitchFamily="18" charset="0"/>
            </a:endParaRP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standards </a:t>
            </a:r>
            <a:r>
              <a:rPr lang="en-GB" sz="2800" dirty="0">
                <a:latin typeface="Arial" panose="020B0604020202020204" pitchFamily="34" charset="0"/>
                <a:ea typeface="MS Mincho"/>
                <a:cs typeface="Times New Roman" panose="02020603050405020304" pitchFamily="18" charset="0"/>
              </a:rPr>
              <a:t>in skills based on first-hand evidence, for example from observations of pupils in lessons, learning walks, scrutiny of pupils’ work and discussions with pupils.</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careful observation of pupils in lessons and talking to pupils will provide evidence of their speaking and listening skills, their numeracy skills and their ability to think.</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the scrutiny of work in order to  evidence how well pupils can write clearly and read for understanding</a:t>
            </a:r>
          </a:p>
          <a:p>
            <a:pPr>
              <a:spcAft>
                <a:spcPts val="1200"/>
              </a:spcAft>
            </a:pPr>
            <a:endParaRPr lang="en-GB" b="1" dirty="0" smtClean="0">
              <a:latin typeface="Arial" panose="020B0604020202020204" pitchFamily="34" charset="0"/>
              <a:ea typeface="MS Mincho"/>
              <a:cs typeface="Times New Roman" panose="02020603050405020304" pitchFamily="18" charset="0"/>
            </a:endParaRPr>
          </a:p>
          <a:p>
            <a:pPr algn="ctr">
              <a:spcAft>
                <a:spcPts val="0"/>
              </a:spcAft>
            </a:pPr>
            <a:endParaRPr lang="en-GB"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0209912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234152" cy="5878532"/>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1.3</a:t>
            </a:r>
            <a:r>
              <a:rPr lang="en-GB" sz="2400" b="1" dirty="0">
                <a:latin typeface="Arial" panose="020B0604020202020204" pitchFamily="34" charset="0"/>
                <a:ea typeface="MS Mincho"/>
                <a:cs typeface="Times New Roman" panose="02020603050405020304" pitchFamily="18" charset="0"/>
              </a:rPr>
              <a:t>Standards and progress in </a:t>
            </a:r>
            <a:r>
              <a:rPr lang="en-GB" sz="2400" b="1" dirty="0" smtClean="0">
                <a:latin typeface="Arial" panose="020B0604020202020204" pitchFamily="34" charset="0"/>
                <a:ea typeface="MS Mincho"/>
                <a:cs typeface="Times New Roman" panose="02020603050405020304" pitchFamily="18" charset="0"/>
              </a:rPr>
              <a:t>skills</a:t>
            </a:r>
          </a:p>
          <a:p>
            <a:pPr algn="ctr">
              <a:spcAft>
                <a:spcPts val="0"/>
              </a:spcAft>
            </a:pPr>
            <a:endParaRPr lang="en-GB" sz="2400" b="1" dirty="0" smtClean="0">
              <a:latin typeface="Arial" panose="020B0604020202020204" pitchFamily="34" charset="0"/>
              <a:ea typeface="MS Mincho"/>
              <a:cs typeface="Times New Roman" panose="02020603050405020304" pitchFamily="18" charset="0"/>
            </a:endParaRP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how well pupils can use their numeracy skills at appropriate levels in a range of subjects and whether they are acquiring a useful range of skills and knowledge in </a:t>
            </a:r>
            <a:r>
              <a:rPr lang="en-GB" sz="2800" dirty="0" smtClean="0">
                <a:latin typeface="Arial" panose="020B0604020202020204" pitchFamily="34" charset="0"/>
                <a:ea typeface="MS Mincho"/>
                <a:cs typeface="Times New Roman" panose="02020603050405020304" pitchFamily="18" charset="0"/>
              </a:rPr>
              <a:t>ICT.</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the extent to which the level of pupils’ communication and higher-order thinking skills support or hinder their progress in classroom interaction with teachers and with other pupils</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How </a:t>
            </a:r>
            <a:r>
              <a:rPr lang="en-GB" sz="2800" dirty="0">
                <a:latin typeface="Arial" panose="020B0604020202020204" pitchFamily="34" charset="0"/>
                <a:ea typeface="MS Mincho"/>
                <a:cs typeface="Times New Roman" panose="02020603050405020304" pitchFamily="18" charset="0"/>
              </a:rPr>
              <a:t>well do pupils develop their creativity and their physical skills, for example through play and active learning in the classroom and outdoors</a:t>
            </a:r>
            <a:r>
              <a:rPr lang="en-GB" sz="2800" dirty="0" smtClean="0">
                <a:latin typeface="Arial" panose="020B0604020202020204" pitchFamily="34" charset="0"/>
                <a:ea typeface="MS Mincho"/>
                <a:cs typeface="Times New Roman" panose="02020603050405020304" pitchFamily="18" charset="0"/>
              </a:rPr>
              <a:t>.</a:t>
            </a:r>
            <a:endParaRPr lang="en-GB" sz="2800" dirty="0">
              <a:latin typeface="Arial" panose="020B0604020202020204" pitchFamily="34" charset="0"/>
              <a:ea typeface="MS Mincho"/>
              <a:cs typeface="Times New Roman" panose="02020603050405020304" pitchFamily="18" charset="0"/>
            </a:endParaRPr>
          </a:p>
        </p:txBody>
      </p:sp>
    </p:spTree>
    <p:extLst>
      <p:ext uri="{BB962C8B-B14F-4D97-AF65-F5344CB8AC3E}">
        <p14:creationId xmlns:p14="http://schemas.microsoft.com/office/powerpoint/2010/main" val="211925192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234152" cy="5601533"/>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1.3</a:t>
            </a:r>
            <a:r>
              <a:rPr lang="en-GB" sz="2400" b="1" dirty="0">
                <a:latin typeface="Arial" panose="020B0604020202020204" pitchFamily="34" charset="0"/>
                <a:ea typeface="MS Mincho"/>
                <a:cs typeface="Times New Roman" panose="02020603050405020304" pitchFamily="18" charset="0"/>
              </a:rPr>
              <a:t>Standards and progress in </a:t>
            </a:r>
            <a:r>
              <a:rPr lang="en-GB" sz="2400" b="1" dirty="0" smtClean="0">
                <a:latin typeface="Arial" panose="020B0604020202020204" pitchFamily="34" charset="0"/>
                <a:ea typeface="MS Mincho"/>
                <a:cs typeface="Times New Roman" panose="02020603050405020304" pitchFamily="18" charset="0"/>
              </a:rPr>
              <a:t>skills</a:t>
            </a:r>
          </a:p>
          <a:p>
            <a:pPr algn="ctr">
              <a:spcAft>
                <a:spcPts val="0"/>
              </a:spcAft>
            </a:pPr>
            <a:endParaRPr lang="en-GB" sz="2400" b="1" dirty="0" smtClean="0">
              <a:latin typeface="Arial" panose="020B0604020202020204" pitchFamily="34" charset="0"/>
              <a:ea typeface="MS Mincho"/>
              <a:cs typeface="Times New Roman" panose="02020603050405020304" pitchFamily="18" charset="0"/>
            </a:endParaRP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pupils’ standards in Welsh compared with similar schools and pupils’ previous attainment.</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pupils’ progression from the Foundation Phase to key stage 2.</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Evaluate </a:t>
            </a:r>
            <a:r>
              <a:rPr lang="en-GB" sz="2800" dirty="0">
                <a:latin typeface="Arial" panose="020B0604020202020204" pitchFamily="34" charset="0"/>
                <a:ea typeface="MS Mincho"/>
                <a:cs typeface="Times New Roman" panose="02020603050405020304" pitchFamily="18" charset="0"/>
              </a:rPr>
              <a:t>the progress pupils make in developing their Welsh language skills across the curriculum and around the school</a:t>
            </a:r>
          </a:p>
          <a:p>
            <a:pPr marL="342900" indent="-342900">
              <a:spcAft>
                <a:spcPts val="1200"/>
              </a:spcAft>
              <a:buFont typeface="Arial" panose="020B0604020202020204" pitchFamily="34" charset="0"/>
              <a:buChar char="•"/>
            </a:pPr>
            <a:r>
              <a:rPr lang="en-GB" sz="2800" dirty="0" smtClean="0">
                <a:latin typeface="Arial" panose="020B0604020202020204" pitchFamily="34" charset="0"/>
                <a:ea typeface="MS Mincho"/>
                <a:cs typeface="Times New Roman" panose="02020603050405020304" pitchFamily="18" charset="0"/>
              </a:rPr>
              <a:t>How </a:t>
            </a:r>
            <a:r>
              <a:rPr lang="en-GB" sz="2800" dirty="0">
                <a:latin typeface="Arial" panose="020B0604020202020204" pitchFamily="34" charset="0"/>
                <a:ea typeface="MS Mincho"/>
                <a:cs typeface="Times New Roman" panose="02020603050405020304" pitchFamily="18" charset="0"/>
              </a:rPr>
              <a:t>well pupils know about the advantages of learning Welsh and becoming bilingual.</a:t>
            </a:r>
          </a:p>
          <a:p>
            <a:pPr algn="ctr">
              <a:spcAft>
                <a:spcPts val="0"/>
              </a:spcAft>
            </a:pPr>
            <a:endParaRPr lang="en-GB" b="1" dirty="0">
              <a:latin typeface="Arial" panose="020B0604020202020204" pitchFamily="34" charset="0"/>
              <a:ea typeface="MS Mincho"/>
              <a:cs typeface="Times New Roman" panose="02020603050405020304" pitchFamily="18" charset="0"/>
            </a:endParaRPr>
          </a:p>
        </p:txBody>
      </p:sp>
    </p:spTree>
    <p:extLst>
      <p:ext uri="{BB962C8B-B14F-4D97-AF65-F5344CB8AC3E}">
        <p14:creationId xmlns:p14="http://schemas.microsoft.com/office/powerpoint/2010/main" val="145303864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5122" name="Subtitle 2"/>
          <p:cNvSpPr>
            <a:spLocks noGrp="1"/>
          </p:cNvSpPr>
          <p:nvPr>
            <p:ph type="subTitle" idx="1"/>
          </p:nvPr>
        </p:nvSpPr>
        <p:spPr>
          <a:xfrm>
            <a:off x="415925" y="2678113"/>
            <a:ext cx="8202613" cy="1173162"/>
          </a:xfrm>
        </p:spPr>
        <p:txBody>
          <a:bodyPr/>
          <a:lstStyle/>
          <a:p>
            <a:pPr eaLnBrk="1" hangingPunct="1"/>
            <a:r>
              <a:rPr lang="en-GB" altLang="en-US" b="1">
                <a:solidFill>
                  <a:schemeClr val="tx1"/>
                </a:solidFill>
                <a:latin typeface="Arial" charset="0"/>
                <a:ea typeface="Arial" charset="0"/>
                <a:cs typeface="Arial" charset="0"/>
              </a:rPr>
              <a:t>Tracking the progress of</a:t>
            </a:r>
            <a:br>
              <a:rPr lang="en-GB" altLang="en-US" b="1">
                <a:solidFill>
                  <a:schemeClr val="tx1"/>
                </a:solidFill>
                <a:latin typeface="Arial" charset="0"/>
                <a:ea typeface="Arial" charset="0"/>
                <a:cs typeface="Arial" charset="0"/>
              </a:rPr>
            </a:br>
            <a:r>
              <a:rPr lang="en-GB" altLang="en-US" b="1">
                <a:solidFill>
                  <a:schemeClr val="tx1"/>
                </a:solidFill>
                <a:latin typeface="Arial" charset="0"/>
                <a:ea typeface="Arial" charset="0"/>
                <a:cs typeface="Arial" charset="0"/>
              </a:rPr>
              <a:t>groups of learners</a:t>
            </a:r>
            <a:endParaRPr lang="en-US" altLang="en-US">
              <a:solidFill>
                <a:schemeClr val="tx1"/>
              </a:solidFill>
            </a:endParaRPr>
          </a:p>
        </p:txBody>
      </p:sp>
    </p:spTree>
    <p:extLst>
      <p:ext uri="{BB962C8B-B14F-4D97-AF65-F5344CB8AC3E}">
        <p14:creationId xmlns:p14="http://schemas.microsoft.com/office/powerpoint/2010/main" val="363763099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6146"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11150" y="1208088"/>
            <a:ext cx="2936875" cy="38782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147"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149975" y="1208088"/>
            <a:ext cx="2843213" cy="387826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6148"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97325" y="1285875"/>
            <a:ext cx="1266825" cy="37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9"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3687763" y="3146425"/>
            <a:ext cx="2112962" cy="101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itle 1"/>
          <p:cNvSpPr>
            <a:spLocks noGrp="1"/>
          </p:cNvSpPr>
          <p:nvPr>
            <p:ph type="ctrTitle"/>
          </p:nvPr>
        </p:nvSpPr>
        <p:spPr>
          <a:xfrm>
            <a:off x="1819275" y="371475"/>
            <a:ext cx="6375400" cy="714375"/>
          </a:xfrm>
        </p:spPr>
        <p:txBody>
          <a:bodyPr rtlCol="0">
            <a:normAutofit fontScale="90000"/>
          </a:bodyPr>
          <a:lstStyle/>
          <a:p>
            <a:pPr eaLnBrk="1" fontAlgn="auto" hangingPunct="1">
              <a:spcAft>
                <a:spcPts val="0"/>
              </a:spcAft>
              <a:defRPr/>
            </a:pPr>
            <a:r>
              <a:rPr lang="en-GB" dirty="0" smtClean="0"/>
              <a:t>Rationale</a:t>
            </a:r>
            <a:endParaRPr lang="en-US" dirty="0"/>
          </a:p>
        </p:txBody>
      </p:sp>
      <p:sp>
        <p:nvSpPr>
          <p:cNvPr id="6151" name="Rectangle 3"/>
          <p:cNvSpPr>
            <a:spLocks noChangeArrowheads="1"/>
          </p:cNvSpPr>
          <p:nvPr/>
        </p:nvSpPr>
        <p:spPr bwMode="auto">
          <a:xfrm>
            <a:off x="3535363" y="1824038"/>
            <a:ext cx="2417762"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lgn="ctr" eaLnBrk="1" hangingPunct="1">
              <a:spcBef>
                <a:spcPct val="0"/>
              </a:spcBef>
              <a:buFontTx/>
              <a:buNone/>
            </a:pPr>
            <a:r>
              <a:rPr lang="en-GB" altLang="en-US" sz="2000">
                <a:solidFill>
                  <a:srgbClr val="111111"/>
                </a:solidFill>
                <a:latin typeface="Arial" charset="0"/>
                <a:cs typeface="Arial" charset="0"/>
              </a:rPr>
              <a:t>A whole-school tracking system helps raise standards</a:t>
            </a:r>
          </a:p>
        </p:txBody>
      </p:sp>
      <p:sp>
        <p:nvSpPr>
          <p:cNvPr id="6152" name="TextBox 6"/>
          <p:cNvSpPr txBox="1">
            <a:spLocks noChangeArrowheads="1"/>
          </p:cNvSpPr>
          <p:nvPr/>
        </p:nvSpPr>
        <p:spPr bwMode="auto">
          <a:xfrm>
            <a:off x="3535363" y="4281488"/>
            <a:ext cx="2508250"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2000">
                <a:solidFill>
                  <a:srgbClr val="000000"/>
                </a:solidFill>
                <a:latin typeface="Arial" charset="0"/>
                <a:cs typeface="Arial" charset="0"/>
              </a:rPr>
              <a:t>Sector-leading practice: Ysgol y Moelwyn, Gwynedd</a:t>
            </a:r>
          </a:p>
        </p:txBody>
      </p:sp>
      <p:sp>
        <p:nvSpPr>
          <p:cNvPr id="6153" name="Rectangle 9"/>
          <p:cNvSpPr>
            <a:spLocks noChangeArrowheads="1"/>
          </p:cNvSpPr>
          <p:nvPr/>
        </p:nvSpPr>
        <p:spPr bwMode="auto">
          <a:xfrm>
            <a:off x="395288" y="5511800"/>
            <a:ext cx="4643437"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2800">
                <a:solidFill>
                  <a:prstClr val="black"/>
                </a:solidFill>
                <a:latin typeface="Arial" charset="0"/>
                <a:cs typeface="Arial" charset="0"/>
              </a:rPr>
              <a:t>Evidence and accountability</a:t>
            </a:r>
          </a:p>
        </p:txBody>
      </p:sp>
    </p:spTree>
    <p:extLst>
      <p:ext uri="{BB962C8B-B14F-4D97-AF65-F5344CB8AC3E}">
        <p14:creationId xmlns:p14="http://schemas.microsoft.com/office/powerpoint/2010/main" val="9031888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ctrTitle"/>
          </p:nvPr>
        </p:nvSpPr>
        <p:spPr>
          <a:xfrm>
            <a:off x="1819275" y="371475"/>
            <a:ext cx="6799263" cy="714375"/>
          </a:xfrm>
        </p:spPr>
        <p:txBody>
          <a:bodyPr>
            <a:normAutofit fontScale="90000"/>
          </a:bodyPr>
          <a:lstStyle/>
          <a:p>
            <a:pPr eaLnBrk="1" hangingPunct="1">
              <a:defRPr/>
            </a:pPr>
            <a:r>
              <a:rPr lang="en-GB" sz="3600" b="1" dirty="0" smtClean="0">
                <a:latin typeface="Arial" panose="020B0604020202020204" pitchFamily="34" charset="0"/>
                <a:cs typeface="Arial" panose="020B0604020202020204" pitchFamily="34" charset="0"/>
              </a:rPr>
              <a:t>What is the purpose of tracking progress?</a:t>
            </a:r>
            <a:endParaRPr lang="en-GB" sz="3600" b="1" dirty="0">
              <a:latin typeface="Arial" panose="020B0604020202020204" pitchFamily="34" charset="0"/>
              <a:cs typeface="Arial" panose="020B0604020202020204" pitchFamily="34" charset="0"/>
            </a:endParaRPr>
          </a:p>
        </p:txBody>
      </p:sp>
      <p:sp>
        <p:nvSpPr>
          <p:cNvPr id="5" name="Subtitle 2"/>
          <p:cNvSpPr>
            <a:spLocks noGrp="1"/>
          </p:cNvSpPr>
          <p:nvPr>
            <p:ph type="subTitle" idx="1"/>
          </p:nvPr>
        </p:nvSpPr>
        <p:spPr>
          <a:xfrm>
            <a:off x="415925" y="1330325"/>
            <a:ext cx="8202613" cy="4308475"/>
          </a:xfrm>
        </p:spPr>
        <p:txBody>
          <a:bodyPr rtlCol="0">
            <a:noAutofit/>
          </a:bodyPr>
          <a:lstStyle/>
          <a:p>
            <a:pPr marL="285750" indent="-285750" algn="l" eaLnBrk="1" hangingPunct="1">
              <a:buFont typeface="Wingdings" panose="05000000000000000000" pitchFamily="2" charset="2"/>
              <a:buChar char="§"/>
              <a:defRPr/>
            </a:pPr>
            <a:r>
              <a:rPr lang="en-GB" sz="2400" dirty="0" smtClean="0">
                <a:solidFill>
                  <a:schemeClr val="tx1"/>
                </a:solidFill>
              </a:rPr>
              <a:t>To measure progress and improve standards</a:t>
            </a:r>
            <a:endParaRPr lang="en-GB" sz="2400" dirty="0">
              <a:solidFill>
                <a:schemeClr val="tx1"/>
              </a:solidFill>
            </a:endParaRPr>
          </a:p>
          <a:p>
            <a:pPr marL="285750" indent="-285750" algn="l" eaLnBrk="1" hangingPunct="1">
              <a:buFont typeface="Wingdings" panose="05000000000000000000" pitchFamily="2" charset="2"/>
              <a:buChar char="§"/>
              <a:defRPr/>
            </a:pPr>
            <a:r>
              <a:rPr lang="en-GB" sz="2400" dirty="0" smtClean="0">
                <a:solidFill>
                  <a:schemeClr val="tx1"/>
                </a:solidFill>
              </a:rPr>
              <a:t>To achieve a clear and complete picture of the progress </a:t>
            </a:r>
            <a:r>
              <a:rPr lang="en-GB" sz="2400" dirty="0" smtClean="0">
                <a:solidFill>
                  <a:schemeClr val="tx1"/>
                </a:solidFill>
              </a:rPr>
              <a:t>ability</a:t>
            </a:r>
            <a:r>
              <a:rPr lang="en-GB" sz="2400" dirty="0" smtClean="0">
                <a:solidFill>
                  <a:schemeClr val="tx1"/>
                </a:solidFill>
              </a:rPr>
              <a:t>, achievement and </a:t>
            </a:r>
            <a:r>
              <a:rPr lang="en-GB" sz="2400" dirty="0" smtClean="0">
                <a:solidFill>
                  <a:schemeClr val="tx1"/>
                </a:solidFill>
              </a:rPr>
              <a:t>well-being of </a:t>
            </a:r>
            <a:r>
              <a:rPr lang="en-GB" sz="2400" dirty="0">
                <a:solidFill>
                  <a:schemeClr val="tx1"/>
                </a:solidFill>
              </a:rPr>
              <a:t>all </a:t>
            </a:r>
            <a:r>
              <a:rPr lang="en-GB" sz="2400" dirty="0" smtClean="0">
                <a:solidFill>
                  <a:schemeClr val="tx1"/>
                </a:solidFill>
              </a:rPr>
              <a:t>pupils</a:t>
            </a:r>
            <a:endParaRPr lang="en-GB" sz="2400" dirty="0">
              <a:solidFill>
                <a:schemeClr val="tx1"/>
              </a:solidFill>
            </a:endParaRPr>
          </a:p>
          <a:p>
            <a:pPr marL="285750" indent="-285750" algn="l" eaLnBrk="1" hangingPunct="1">
              <a:buFont typeface="Wingdings" panose="05000000000000000000" pitchFamily="2" charset="2"/>
              <a:buChar char="§"/>
              <a:defRPr/>
            </a:pPr>
            <a:r>
              <a:rPr lang="en-GB" sz="2400" dirty="0" smtClean="0">
                <a:solidFill>
                  <a:schemeClr val="tx1"/>
                </a:solidFill>
              </a:rPr>
              <a:t>To measure the impact of the provision, and adapt it accordingly</a:t>
            </a:r>
            <a:endParaRPr lang="en-GB" sz="2400" dirty="0">
              <a:solidFill>
                <a:schemeClr val="tx1"/>
              </a:solidFill>
            </a:endParaRPr>
          </a:p>
          <a:p>
            <a:pPr marL="285750" indent="-285750" algn="l" eaLnBrk="1" hangingPunct="1">
              <a:buFont typeface="Wingdings" panose="05000000000000000000" pitchFamily="2" charset="2"/>
              <a:buChar char="§"/>
              <a:defRPr/>
            </a:pPr>
            <a:r>
              <a:rPr lang="en-GB" sz="2400" dirty="0" smtClean="0">
                <a:solidFill>
                  <a:schemeClr val="tx1"/>
                </a:solidFill>
              </a:rPr>
              <a:t>To use the information to support the school’s strategic plan:</a:t>
            </a:r>
            <a:endParaRPr lang="en-GB" sz="2400" dirty="0">
              <a:solidFill>
                <a:schemeClr val="tx1"/>
              </a:solidFill>
            </a:endParaRPr>
          </a:p>
          <a:p>
            <a:pPr algn="l" eaLnBrk="1" hangingPunct="1">
              <a:buFont typeface="Arial" panose="020B0604020202020204" pitchFamily="34" charset="0"/>
              <a:buNone/>
              <a:defRPr/>
            </a:pPr>
            <a:r>
              <a:rPr lang="en-GB" sz="2400" dirty="0">
                <a:solidFill>
                  <a:schemeClr val="tx1"/>
                </a:solidFill>
              </a:rPr>
              <a:t>             - </a:t>
            </a:r>
            <a:r>
              <a:rPr lang="en-GB" sz="2400" dirty="0" smtClean="0">
                <a:solidFill>
                  <a:schemeClr val="tx1"/>
                </a:solidFill>
              </a:rPr>
              <a:t>Self-evaluation Report</a:t>
            </a:r>
            <a:endParaRPr lang="en-GB" sz="2400" dirty="0">
              <a:solidFill>
                <a:schemeClr val="tx1"/>
              </a:solidFill>
            </a:endParaRPr>
          </a:p>
          <a:p>
            <a:pPr algn="l" eaLnBrk="1" hangingPunct="1">
              <a:buFont typeface="Arial" panose="020B0604020202020204" pitchFamily="34" charset="0"/>
              <a:buNone/>
              <a:defRPr/>
            </a:pPr>
            <a:r>
              <a:rPr lang="en-GB" sz="2400" dirty="0">
                <a:solidFill>
                  <a:schemeClr val="tx1"/>
                </a:solidFill>
              </a:rPr>
              <a:t>             - </a:t>
            </a:r>
            <a:r>
              <a:rPr lang="en-GB" sz="2400" dirty="0" smtClean="0">
                <a:solidFill>
                  <a:schemeClr val="tx1"/>
                </a:solidFill>
              </a:rPr>
              <a:t>School Development Plan</a:t>
            </a:r>
            <a:endParaRPr lang="en-GB" sz="2400" dirty="0">
              <a:solidFill>
                <a:schemeClr val="tx1"/>
              </a:solidFill>
            </a:endParaRPr>
          </a:p>
          <a:p>
            <a:pPr algn="l" eaLnBrk="1" hangingPunct="1">
              <a:buFont typeface="Arial" panose="020B0604020202020204" pitchFamily="34" charset="0"/>
              <a:buNone/>
              <a:defRPr/>
            </a:pPr>
            <a:r>
              <a:rPr lang="en-GB" sz="2400" dirty="0">
                <a:solidFill>
                  <a:schemeClr val="tx1"/>
                </a:solidFill>
              </a:rPr>
              <a:t>             - </a:t>
            </a:r>
            <a:r>
              <a:rPr lang="en-GB" sz="2400" dirty="0" smtClean="0">
                <a:solidFill>
                  <a:schemeClr val="tx1"/>
                </a:solidFill>
              </a:rPr>
              <a:t>Performance Management/Staffing Structure</a:t>
            </a:r>
          </a:p>
          <a:p>
            <a:pPr algn="l" eaLnBrk="1" hangingPunct="1">
              <a:buFont typeface="Arial" panose="020B0604020202020204" pitchFamily="34" charset="0"/>
              <a:buNone/>
              <a:defRPr/>
            </a:pPr>
            <a:r>
              <a:rPr lang="en-GB" sz="2400" dirty="0" smtClean="0">
                <a:solidFill>
                  <a:schemeClr val="tx1"/>
                </a:solidFill>
              </a:rPr>
              <a:t>             - Teachers’ schemes of work</a:t>
            </a:r>
          </a:p>
          <a:p>
            <a:pPr algn="l" eaLnBrk="1" hangingPunct="1">
              <a:buFont typeface="Arial" panose="020B0604020202020204" pitchFamily="34" charset="0"/>
              <a:buNone/>
              <a:defRPr/>
            </a:pPr>
            <a:r>
              <a:rPr lang="en-GB" sz="2400" dirty="0" smtClean="0">
                <a:solidFill>
                  <a:schemeClr val="tx1"/>
                </a:solidFill>
              </a:rPr>
              <a:t>             </a:t>
            </a:r>
            <a:r>
              <a:rPr lang="en-GB" sz="2400" dirty="0">
                <a:solidFill>
                  <a:schemeClr val="tx1"/>
                </a:solidFill>
              </a:rPr>
              <a:t>- </a:t>
            </a:r>
            <a:r>
              <a:rPr lang="en-GB" sz="2400" dirty="0" smtClean="0">
                <a:solidFill>
                  <a:schemeClr val="tx1"/>
                </a:solidFill>
              </a:rPr>
              <a:t>Provision of intervention programmes</a:t>
            </a:r>
            <a:endParaRPr lang="en-GB" sz="2400" dirty="0">
              <a:solidFill>
                <a:schemeClr val="tx1"/>
              </a:solidFill>
            </a:endParaRPr>
          </a:p>
        </p:txBody>
      </p:sp>
    </p:spTree>
    <p:extLst>
      <p:ext uri="{BB962C8B-B14F-4D97-AF65-F5344CB8AC3E}">
        <p14:creationId xmlns:p14="http://schemas.microsoft.com/office/powerpoint/2010/main" val="318224523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ctrTitle"/>
          </p:nvPr>
        </p:nvSpPr>
        <p:spPr>
          <a:xfrm>
            <a:off x="1819275" y="371475"/>
            <a:ext cx="6799263" cy="714375"/>
          </a:xfrm>
        </p:spPr>
        <p:txBody>
          <a:bodyPr rtlCol="0">
            <a:normAutofit fontScale="90000"/>
          </a:bodyPr>
          <a:lstStyle/>
          <a:p>
            <a:pPr eaLnBrk="1" fontAlgn="auto" hangingPunct="1">
              <a:spcAft>
                <a:spcPts val="0"/>
              </a:spcAft>
              <a:defRPr/>
            </a:pPr>
            <a:r>
              <a:rPr lang="en-GB" b="1" dirty="0" smtClean="0">
                <a:latin typeface="Arial" panose="020B0604020202020204" pitchFamily="34" charset="0"/>
                <a:cs typeface="Arial" panose="020B0604020202020204" pitchFamily="34" charset="0"/>
              </a:rPr>
              <a:t>Who should be tracked?</a:t>
            </a:r>
            <a:endParaRPr lang="en-US" dirty="0"/>
          </a:p>
        </p:txBody>
      </p:sp>
      <p:sp>
        <p:nvSpPr>
          <p:cNvPr id="8195" name="TextBox 3"/>
          <p:cNvSpPr txBox="1">
            <a:spLocks noChangeArrowheads="1"/>
          </p:cNvSpPr>
          <p:nvPr/>
        </p:nvSpPr>
        <p:spPr bwMode="auto">
          <a:xfrm>
            <a:off x="555625" y="1255713"/>
            <a:ext cx="8194675"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 typeface="Wingdings" charset="2"/>
              <a:buChar char="§"/>
            </a:pPr>
            <a:r>
              <a:rPr lang="en-GB" altLang="en-US" sz="2800" b="1">
                <a:solidFill>
                  <a:prstClr val="black"/>
                </a:solidFill>
                <a:latin typeface="Arial" charset="0"/>
                <a:cs typeface="Arial" charset="0"/>
              </a:rPr>
              <a:t>Every child</a:t>
            </a:r>
            <a:endParaRPr lang="en-GB" altLang="en-US" sz="2800">
              <a:solidFill>
                <a:prstClr val="black"/>
              </a:solidFill>
              <a:latin typeface="Arial" charset="0"/>
              <a:cs typeface="Arial" charset="0"/>
            </a:endParaRPr>
          </a:p>
          <a:p>
            <a:pPr eaLnBrk="1" hangingPunct="1">
              <a:spcBef>
                <a:spcPct val="0"/>
              </a:spcBef>
              <a:buFont typeface="Wingdings" charset="2"/>
              <a:buChar char="§"/>
            </a:pPr>
            <a:r>
              <a:rPr lang="en-GB" altLang="en-US" sz="2800">
                <a:solidFill>
                  <a:prstClr val="black"/>
                </a:solidFill>
                <a:latin typeface="Arial" charset="0"/>
                <a:cs typeface="Arial" charset="0"/>
              </a:rPr>
              <a:t>Groups of learners who are relevant to the school, e.g.</a:t>
            </a:r>
          </a:p>
        </p:txBody>
      </p:sp>
      <p:sp>
        <p:nvSpPr>
          <p:cNvPr id="8196" name="TextBox 4"/>
          <p:cNvSpPr txBox="1">
            <a:spLocks noChangeArrowheads="1"/>
          </p:cNvSpPr>
          <p:nvPr/>
        </p:nvSpPr>
        <p:spPr bwMode="auto">
          <a:xfrm>
            <a:off x="1228725" y="2603500"/>
            <a:ext cx="2008188"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2800">
                <a:solidFill>
                  <a:prstClr val="black"/>
                </a:solidFill>
                <a:latin typeface="Arial" charset="0"/>
                <a:cs typeface="Arial" charset="0"/>
              </a:rPr>
              <a:t>ALN</a:t>
            </a:r>
          </a:p>
          <a:p>
            <a:pPr eaLnBrk="1" hangingPunct="1">
              <a:spcBef>
                <a:spcPct val="0"/>
              </a:spcBef>
              <a:buFontTx/>
              <a:buNone/>
            </a:pPr>
            <a:r>
              <a:rPr lang="en-GB" altLang="en-US" sz="2800">
                <a:solidFill>
                  <a:prstClr val="black"/>
                </a:solidFill>
                <a:latin typeface="Arial" charset="0"/>
                <a:cs typeface="Arial" charset="0"/>
              </a:rPr>
              <a:t>Sex</a:t>
            </a:r>
          </a:p>
          <a:p>
            <a:pPr eaLnBrk="1" hangingPunct="1">
              <a:spcBef>
                <a:spcPct val="0"/>
              </a:spcBef>
              <a:buFontTx/>
              <a:buNone/>
            </a:pPr>
            <a:r>
              <a:rPr lang="en-GB" altLang="en-US" sz="2800">
                <a:solidFill>
                  <a:prstClr val="black"/>
                </a:solidFill>
                <a:latin typeface="Arial" charset="0"/>
                <a:cs typeface="Arial" charset="0"/>
              </a:rPr>
              <a:t>MAT</a:t>
            </a:r>
          </a:p>
          <a:p>
            <a:pPr eaLnBrk="1" hangingPunct="1">
              <a:spcBef>
                <a:spcPct val="0"/>
              </a:spcBef>
              <a:buFontTx/>
              <a:buNone/>
            </a:pPr>
            <a:r>
              <a:rPr lang="en-GB" altLang="en-US" sz="2800">
                <a:solidFill>
                  <a:prstClr val="black"/>
                </a:solidFill>
                <a:latin typeface="Arial" charset="0"/>
                <a:cs typeface="Arial" charset="0"/>
              </a:rPr>
              <a:t>CHATT</a:t>
            </a:r>
          </a:p>
          <a:p>
            <a:pPr eaLnBrk="1" hangingPunct="1">
              <a:spcBef>
                <a:spcPct val="0"/>
              </a:spcBef>
              <a:buFontTx/>
              <a:buNone/>
            </a:pPr>
            <a:r>
              <a:rPr lang="en-GB" altLang="en-US" sz="2800">
                <a:solidFill>
                  <a:prstClr val="black"/>
                </a:solidFill>
                <a:latin typeface="Arial" charset="0"/>
                <a:cs typeface="Arial" charset="0"/>
              </a:rPr>
              <a:t>EAL</a:t>
            </a:r>
          </a:p>
          <a:p>
            <a:pPr eaLnBrk="1" hangingPunct="1">
              <a:spcBef>
                <a:spcPct val="0"/>
              </a:spcBef>
              <a:buFontTx/>
              <a:buNone/>
            </a:pPr>
            <a:r>
              <a:rPr lang="en-GB" altLang="en-US" sz="2800">
                <a:solidFill>
                  <a:prstClr val="black"/>
                </a:solidFill>
                <a:latin typeface="Arial" charset="0"/>
                <a:cs typeface="Arial" charset="0"/>
              </a:rPr>
              <a:t>FSM</a:t>
            </a:r>
          </a:p>
          <a:p>
            <a:pPr eaLnBrk="1" hangingPunct="1">
              <a:spcBef>
                <a:spcPct val="0"/>
              </a:spcBef>
              <a:buFontTx/>
              <a:buNone/>
            </a:pPr>
            <a:r>
              <a:rPr lang="en-GB" altLang="en-US" sz="2800">
                <a:solidFill>
                  <a:prstClr val="black"/>
                </a:solidFill>
                <a:latin typeface="Arial" charset="0"/>
                <a:cs typeface="Arial" charset="0"/>
              </a:rPr>
              <a:t>PDG/LAC</a:t>
            </a:r>
          </a:p>
          <a:p>
            <a:pPr eaLnBrk="1" hangingPunct="1">
              <a:spcBef>
                <a:spcPct val="0"/>
              </a:spcBef>
              <a:buFontTx/>
              <a:buNone/>
            </a:pPr>
            <a:endParaRPr lang="en-GB" altLang="en-US" sz="2800">
              <a:solidFill>
                <a:prstClr val="black"/>
              </a:solidFill>
              <a:latin typeface="Arial" charset="0"/>
              <a:cs typeface="Arial" charset="0"/>
            </a:endParaRPr>
          </a:p>
        </p:txBody>
      </p:sp>
      <p:sp>
        <p:nvSpPr>
          <p:cNvPr id="8197" name="TextBox 7"/>
          <p:cNvSpPr txBox="1">
            <a:spLocks noChangeArrowheads="1"/>
          </p:cNvSpPr>
          <p:nvPr/>
        </p:nvSpPr>
        <p:spPr bwMode="auto">
          <a:xfrm>
            <a:off x="4537075" y="2603500"/>
            <a:ext cx="378142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eaLnBrk="1" hangingPunct="1">
              <a:spcBef>
                <a:spcPct val="0"/>
              </a:spcBef>
              <a:buFontTx/>
              <a:buNone/>
            </a:pPr>
            <a:r>
              <a:rPr lang="en-GB" altLang="en-US" sz="2800">
                <a:solidFill>
                  <a:prstClr val="black"/>
                </a:solidFill>
                <a:latin typeface="Arial" charset="0"/>
                <a:cs typeface="Arial" charset="0"/>
              </a:rPr>
              <a:t>Latecomers</a:t>
            </a:r>
          </a:p>
          <a:p>
            <a:pPr eaLnBrk="1" hangingPunct="1">
              <a:spcBef>
                <a:spcPct val="0"/>
              </a:spcBef>
              <a:buFontTx/>
              <a:buNone/>
            </a:pPr>
            <a:r>
              <a:rPr lang="en-GB" altLang="en-US" sz="2800">
                <a:solidFill>
                  <a:prstClr val="black"/>
                </a:solidFill>
                <a:latin typeface="Arial" charset="0"/>
                <a:cs typeface="Arial" charset="0"/>
              </a:rPr>
              <a:t>Attendance &lt;90%</a:t>
            </a:r>
          </a:p>
          <a:p>
            <a:pPr eaLnBrk="1" hangingPunct="1">
              <a:spcBef>
                <a:spcPct val="0"/>
              </a:spcBef>
              <a:buFontTx/>
              <a:buNone/>
            </a:pPr>
            <a:r>
              <a:rPr lang="en-GB" altLang="en-US" sz="2800">
                <a:solidFill>
                  <a:prstClr val="black"/>
                </a:solidFill>
                <a:latin typeface="Arial" charset="0"/>
                <a:cs typeface="Arial" charset="0"/>
              </a:rPr>
              <a:t>Travellers</a:t>
            </a:r>
          </a:p>
          <a:p>
            <a:pPr eaLnBrk="1" hangingPunct="1">
              <a:spcBef>
                <a:spcPct val="0"/>
              </a:spcBef>
              <a:buFontTx/>
              <a:buNone/>
            </a:pPr>
            <a:r>
              <a:rPr lang="en-GB" altLang="en-US" sz="2800">
                <a:solidFill>
                  <a:prstClr val="black"/>
                </a:solidFill>
                <a:latin typeface="Arial" charset="0"/>
                <a:cs typeface="Arial" charset="0"/>
              </a:rPr>
              <a:t>Second language</a:t>
            </a:r>
          </a:p>
          <a:p>
            <a:pPr eaLnBrk="1" hangingPunct="1">
              <a:spcBef>
                <a:spcPct val="0"/>
              </a:spcBef>
              <a:buFontTx/>
              <a:buNone/>
            </a:pPr>
            <a:r>
              <a:rPr lang="en-GB" altLang="en-US" sz="2800">
                <a:solidFill>
                  <a:prstClr val="black"/>
                </a:solidFill>
                <a:latin typeface="Arial" charset="0"/>
                <a:cs typeface="Arial" charset="0"/>
              </a:rPr>
              <a:t>Behaviour</a:t>
            </a:r>
          </a:p>
          <a:p>
            <a:pPr eaLnBrk="1" hangingPunct="1">
              <a:spcBef>
                <a:spcPct val="0"/>
              </a:spcBef>
              <a:buFontTx/>
              <a:buNone/>
            </a:pPr>
            <a:r>
              <a:rPr lang="en-GB" altLang="en-US" sz="2800">
                <a:solidFill>
                  <a:prstClr val="black"/>
                </a:solidFill>
                <a:latin typeface="Arial" charset="0"/>
                <a:cs typeface="Arial" charset="0"/>
              </a:rPr>
              <a:t>Emotional well-being</a:t>
            </a:r>
          </a:p>
          <a:p>
            <a:pPr eaLnBrk="1" hangingPunct="1">
              <a:spcBef>
                <a:spcPct val="0"/>
              </a:spcBef>
              <a:buFontTx/>
              <a:buNone/>
            </a:pPr>
            <a:r>
              <a:rPr lang="en-GB" altLang="en-US" sz="2800">
                <a:solidFill>
                  <a:prstClr val="black"/>
                </a:solidFill>
                <a:latin typeface="Arial" charset="0"/>
                <a:cs typeface="Arial" charset="0"/>
              </a:rPr>
              <a:t>Ethnicity</a:t>
            </a:r>
          </a:p>
          <a:p>
            <a:pPr eaLnBrk="1" hangingPunct="1">
              <a:spcBef>
                <a:spcPct val="0"/>
              </a:spcBef>
              <a:buFontTx/>
              <a:buNone/>
            </a:pPr>
            <a:endParaRPr lang="en-GB" altLang="en-US" sz="2800">
              <a:solidFill>
                <a:prstClr val="black"/>
              </a:solidFill>
              <a:latin typeface="Arial" charset="0"/>
              <a:cs typeface="Arial" charset="0"/>
            </a:endParaRPr>
          </a:p>
        </p:txBody>
      </p:sp>
    </p:spTree>
    <p:extLst>
      <p:ext uri="{BB962C8B-B14F-4D97-AF65-F5344CB8AC3E}">
        <p14:creationId xmlns:p14="http://schemas.microsoft.com/office/powerpoint/2010/main" val="27386561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15925" y="1330325"/>
            <a:ext cx="8202613" cy="4308475"/>
          </a:xfrm>
        </p:spPr>
        <p:txBody>
          <a:bodyPr rtlCol="0">
            <a:normAutofit fontScale="70000" lnSpcReduction="20000"/>
          </a:bodyPr>
          <a:lstStyle/>
          <a:p>
            <a:pPr algn="l" eaLnBrk="1" hangingPunct="1">
              <a:defRPr/>
            </a:pPr>
            <a:r>
              <a:rPr lang="en-GB" u="sng" dirty="0">
                <a:solidFill>
                  <a:schemeClr val="tx1"/>
                </a:solidFill>
                <a:latin typeface="Arial" panose="020B0604020202020204" pitchFamily="34" charset="0"/>
                <a:cs typeface="Arial" panose="020B0604020202020204" pitchFamily="34" charset="0"/>
              </a:rPr>
              <a:t>Progress in:</a:t>
            </a:r>
          </a:p>
          <a:p>
            <a:pPr algn="l" eaLnBrk="1" hangingPunct="1">
              <a:defRPr/>
            </a:pPr>
            <a:endParaRPr lang="en-GB" sz="1800" u="sng" dirty="0">
              <a:solidFill>
                <a:schemeClr val="tx1"/>
              </a:solidFill>
              <a:latin typeface="Arial" panose="020B0604020202020204" pitchFamily="34" charset="0"/>
              <a:cs typeface="Arial" panose="020B0604020202020204" pitchFamily="34" charset="0"/>
            </a:endParaRP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Skills (LNF/DCF/national tests)</a:t>
            </a: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Subjects and </a:t>
            </a:r>
            <a:r>
              <a:rPr lang="en-GB" dirty="0" err="1">
                <a:solidFill>
                  <a:schemeClr val="tx1"/>
                </a:solidFill>
                <a:latin typeface="Arial" panose="020B0604020202020204" pitchFamily="34" charset="0"/>
                <a:cs typeface="Arial" panose="020B0604020202020204" pitchFamily="34" charset="0"/>
              </a:rPr>
              <a:t>AoLs</a:t>
            </a:r>
            <a:endParaRPr lang="en-GB" dirty="0">
              <a:solidFill>
                <a:schemeClr val="tx1"/>
              </a:solidFill>
              <a:latin typeface="Arial" panose="020B0604020202020204" pitchFamily="34" charset="0"/>
              <a:cs typeface="Arial" panose="020B0604020202020204" pitchFamily="34" charset="0"/>
            </a:endParaRP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Well-being and health:</a:t>
            </a:r>
          </a:p>
          <a:p>
            <a:pPr algn="l" eaLnBrk="1" hangingPunct="1">
              <a:defRPr/>
            </a:pPr>
            <a:r>
              <a:rPr lang="en-GB" dirty="0">
                <a:solidFill>
                  <a:schemeClr val="tx1"/>
                </a:solidFill>
                <a:latin typeface="Arial" panose="020B0604020202020204" pitchFamily="34" charset="0"/>
                <a:cs typeface="Arial" panose="020B0604020202020204" pitchFamily="34" charset="0"/>
              </a:rPr>
              <a:t>                         - attendance</a:t>
            </a:r>
          </a:p>
          <a:p>
            <a:pPr algn="l" eaLnBrk="1" hangingPunct="1">
              <a:defRPr/>
            </a:pPr>
            <a:r>
              <a:rPr lang="en-GB" dirty="0">
                <a:solidFill>
                  <a:schemeClr val="tx1"/>
                </a:solidFill>
                <a:latin typeface="Arial" panose="020B0604020202020204" pitchFamily="34" charset="0"/>
                <a:cs typeface="Arial" panose="020B0604020202020204" pitchFamily="34" charset="0"/>
              </a:rPr>
              <a:t>                         - behaviour</a:t>
            </a:r>
          </a:p>
          <a:p>
            <a:pPr algn="l" eaLnBrk="1" hangingPunct="1">
              <a:defRPr/>
            </a:pPr>
            <a:r>
              <a:rPr lang="en-GB" dirty="0">
                <a:solidFill>
                  <a:schemeClr val="tx1"/>
                </a:solidFill>
                <a:latin typeface="Arial" panose="020B0604020202020204" pitchFamily="34" charset="0"/>
                <a:cs typeface="Arial" panose="020B0604020202020204" pitchFamily="34" charset="0"/>
              </a:rPr>
              <a:t>                         - attitude towards learning</a:t>
            </a:r>
          </a:p>
          <a:p>
            <a:pPr algn="l" eaLnBrk="1" hangingPunct="1">
              <a:defRPr/>
            </a:pPr>
            <a:r>
              <a:rPr lang="en-GB" dirty="0">
                <a:solidFill>
                  <a:schemeClr val="tx1"/>
                </a:solidFill>
                <a:latin typeface="Arial" panose="020B0604020202020204" pitchFamily="34" charset="0"/>
                <a:cs typeface="Arial" panose="020B0604020202020204" pitchFamily="34" charset="0"/>
              </a:rPr>
              <a:t>                         - emotional well-being</a:t>
            </a: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Intervention programmes</a:t>
            </a: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Teacher Assessment Results</a:t>
            </a:r>
          </a:p>
          <a:p>
            <a:pPr marL="457200" indent="-457200" algn="l" eaLnBrk="1" hangingPunct="1">
              <a:buFont typeface="Wingdings" panose="05000000000000000000" pitchFamily="2" charset="2"/>
              <a:buChar char="§"/>
              <a:defRPr/>
            </a:pPr>
            <a:r>
              <a:rPr lang="en-GB" dirty="0">
                <a:solidFill>
                  <a:schemeClr val="tx1"/>
                </a:solidFill>
                <a:latin typeface="Arial" panose="020B0604020202020204" pitchFamily="34" charset="0"/>
                <a:cs typeface="Arial" panose="020B0604020202020204" pitchFamily="34" charset="0"/>
              </a:rPr>
              <a:t>Results of extra school tests, e.g. </a:t>
            </a:r>
            <a:r>
              <a:rPr lang="en-GB" dirty="0" err="1">
                <a:solidFill>
                  <a:schemeClr val="tx1"/>
                </a:solidFill>
                <a:latin typeface="Arial" panose="020B0604020202020204" pitchFamily="34" charset="0"/>
                <a:cs typeface="Arial" panose="020B0604020202020204" pitchFamily="34" charset="0"/>
              </a:rPr>
              <a:t>Glannau</a:t>
            </a:r>
            <a:r>
              <a:rPr lang="en-GB" dirty="0">
                <a:solidFill>
                  <a:schemeClr val="tx1"/>
                </a:solidFill>
                <a:latin typeface="Arial" panose="020B0604020202020204" pitchFamily="34" charset="0"/>
                <a:cs typeface="Arial" panose="020B0604020202020204" pitchFamily="34" charset="0"/>
              </a:rPr>
              <a:t> </a:t>
            </a:r>
            <a:r>
              <a:rPr lang="en-GB" dirty="0" err="1">
                <a:solidFill>
                  <a:schemeClr val="tx1"/>
                </a:solidFill>
                <a:latin typeface="Arial" panose="020B0604020202020204" pitchFamily="34" charset="0"/>
                <a:cs typeface="Arial" panose="020B0604020202020204" pitchFamily="34" charset="0"/>
              </a:rPr>
              <a:t>Menai</a:t>
            </a:r>
            <a:endParaRPr lang="en-GB" dirty="0">
              <a:solidFill>
                <a:schemeClr val="tx1"/>
              </a:solidFill>
              <a:latin typeface="Arial" panose="020B0604020202020204" pitchFamily="34" charset="0"/>
              <a:cs typeface="Arial" panose="020B0604020202020204" pitchFamily="34" charset="0"/>
            </a:endParaRPr>
          </a:p>
          <a:p>
            <a:pPr algn="l" eaLnBrk="1" fontAlgn="auto" hangingPunct="1">
              <a:spcAft>
                <a:spcPts val="0"/>
              </a:spcAft>
              <a:defRPr/>
            </a:pPr>
            <a:endParaRPr lang="en-US" dirty="0">
              <a:solidFill>
                <a:schemeClr val="tx1"/>
              </a:solidFill>
            </a:endParaRPr>
          </a:p>
          <a:p>
            <a:pPr eaLnBrk="1" fontAlgn="auto" hangingPunct="1">
              <a:spcAft>
                <a:spcPts val="0"/>
              </a:spcAft>
              <a:buFont typeface="Arial"/>
              <a:buNone/>
              <a:defRPr/>
            </a:pPr>
            <a:endParaRPr lang="en-US" dirty="0"/>
          </a:p>
        </p:txBody>
      </p:sp>
      <p:sp>
        <p:nvSpPr>
          <p:cNvPr id="4" name="Title 1"/>
          <p:cNvSpPr>
            <a:spLocks noGrp="1"/>
          </p:cNvSpPr>
          <p:nvPr>
            <p:ph type="ctrTitle"/>
          </p:nvPr>
        </p:nvSpPr>
        <p:spPr>
          <a:xfrm>
            <a:off x="1819275" y="371475"/>
            <a:ext cx="6799263" cy="714375"/>
          </a:xfrm>
        </p:spPr>
        <p:txBody>
          <a:bodyPr rtlCol="0">
            <a:normAutofit fontScale="90000"/>
          </a:bodyPr>
          <a:lstStyle/>
          <a:p>
            <a:pPr eaLnBrk="1" fontAlgn="auto" hangingPunct="1">
              <a:spcAft>
                <a:spcPts val="0"/>
              </a:spcAft>
              <a:defRPr/>
            </a:pPr>
            <a:r>
              <a:rPr lang="en-GB" b="1" dirty="0" smtClean="0">
                <a:latin typeface="Arial" panose="020B0604020202020204" pitchFamily="34" charset="0"/>
                <a:cs typeface="Arial" panose="020B0604020202020204" pitchFamily="34" charset="0"/>
              </a:rPr>
              <a:t>What needs to be tracked?</a:t>
            </a:r>
            <a:endParaRPr lang="en-US" dirty="0"/>
          </a:p>
        </p:txBody>
      </p:sp>
    </p:spTree>
    <p:extLst>
      <p:ext uri="{BB962C8B-B14F-4D97-AF65-F5344CB8AC3E}">
        <p14:creationId xmlns:p14="http://schemas.microsoft.com/office/powerpoint/2010/main" val="356737643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Title 1"/>
          <p:cNvSpPr>
            <a:spLocks noGrp="1"/>
          </p:cNvSpPr>
          <p:nvPr>
            <p:ph type="ctrTitle"/>
          </p:nvPr>
        </p:nvSpPr>
        <p:spPr>
          <a:xfrm>
            <a:off x="1957388" y="257175"/>
            <a:ext cx="6237287" cy="1073150"/>
          </a:xfrm>
        </p:spPr>
        <p:txBody>
          <a:bodyPr rtlCol="0">
            <a:normAutofit fontScale="90000"/>
          </a:bodyPr>
          <a:lstStyle/>
          <a:p>
            <a:pPr eaLnBrk="1" fontAlgn="auto" hangingPunct="1">
              <a:spcAft>
                <a:spcPts val="0"/>
              </a:spcAft>
              <a:defRPr/>
            </a:pPr>
            <a:r>
              <a:rPr lang="en-GB" b="1" dirty="0" smtClean="0"/>
              <a:t>What does good tracking look like?</a:t>
            </a:r>
            <a:endParaRPr lang="en-US" dirty="0"/>
          </a:p>
        </p:txBody>
      </p:sp>
      <p:sp>
        <p:nvSpPr>
          <p:cNvPr id="5" name="Subtitle 2"/>
          <p:cNvSpPr>
            <a:spLocks noGrp="1"/>
          </p:cNvSpPr>
          <p:nvPr>
            <p:ph type="subTitle" idx="1"/>
          </p:nvPr>
        </p:nvSpPr>
        <p:spPr>
          <a:xfrm>
            <a:off x="1" y="1330325"/>
            <a:ext cx="9144000" cy="4308475"/>
          </a:xfrm>
        </p:spPr>
        <p:txBody>
          <a:bodyPr rtlCol="0">
            <a:noAutofit/>
          </a:bodyPr>
          <a:lstStyle/>
          <a:p>
            <a:pPr marL="285750" indent="-285750" algn="l" eaLnBrk="1" hangingPunct="1">
              <a:lnSpc>
                <a:spcPct val="150000"/>
              </a:lnSpc>
              <a:spcBef>
                <a:spcPts val="0"/>
              </a:spcBef>
              <a:buFont typeface="Wingdings" panose="05000000000000000000" pitchFamily="2" charset="2"/>
              <a:buChar char="§"/>
              <a:defRPr/>
            </a:pPr>
            <a:r>
              <a:rPr lang="en-GB" sz="2400" dirty="0" smtClean="0">
                <a:solidFill>
                  <a:schemeClr val="tx1"/>
                </a:solidFill>
              </a:rPr>
              <a:t>Correct and valid Assessments</a:t>
            </a:r>
            <a:endParaRPr lang="en-GB" sz="1400" dirty="0">
              <a:solidFill>
                <a:schemeClr val="tx1"/>
              </a:solidFill>
            </a:endParaRPr>
          </a:p>
          <a:p>
            <a:pPr marL="285750" indent="-285750" algn="l" eaLnBrk="1" hangingPunct="1">
              <a:lnSpc>
                <a:spcPct val="150000"/>
              </a:lnSpc>
              <a:spcBef>
                <a:spcPts val="0"/>
              </a:spcBef>
              <a:buFont typeface="Wingdings" panose="05000000000000000000" pitchFamily="2" charset="2"/>
              <a:buChar char="§"/>
              <a:defRPr/>
            </a:pPr>
            <a:r>
              <a:rPr lang="en-GB" sz="2400" dirty="0" smtClean="0">
                <a:solidFill>
                  <a:schemeClr val="tx1"/>
                </a:solidFill>
              </a:rPr>
              <a:t>Identifying groups of learners</a:t>
            </a:r>
            <a:endParaRPr lang="en-GB" sz="2400" dirty="0">
              <a:solidFill>
                <a:schemeClr val="tx1"/>
              </a:solidFill>
            </a:endParaRPr>
          </a:p>
          <a:p>
            <a:pPr algn="l" eaLnBrk="1" hangingPunct="1">
              <a:spcBef>
                <a:spcPts val="0"/>
              </a:spcBef>
              <a:buFont typeface="Arial" panose="020B0604020202020204" pitchFamily="34" charset="0"/>
              <a:buNone/>
              <a:defRPr/>
            </a:pPr>
            <a:r>
              <a:rPr lang="en-GB" sz="2400" dirty="0">
                <a:solidFill>
                  <a:schemeClr val="tx1"/>
                </a:solidFill>
              </a:rPr>
              <a:t>            </a:t>
            </a:r>
            <a:r>
              <a:rPr lang="en-GB" sz="2400" dirty="0" smtClean="0">
                <a:solidFill>
                  <a:schemeClr val="tx1"/>
                </a:solidFill>
              </a:rPr>
              <a:t>e.g.  FSM </a:t>
            </a:r>
            <a:r>
              <a:rPr lang="en-GB" sz="2400" dirty="0">
                <a:solidFill>
                  <a:schemeClr val="tx1"/>
                </a:solidFill>
              </a:rPr>
              <a:t>v </a:t>
            </a:r>
            <a:r>
              <a:rPr lang="en-GB" sz="2400" dirty="0" smtClean="0">
                <a:solidFill>
                  <a:schemeClr val="tx1"/>
                </a:solidFill>
              </a:rPr>
              <a:t>FSM </a:t>
            </a:r>
            <a:r>
              <a:rPr lang="en-GB" sz="2400" dirty="0">
                <a:solidFill>
                  <a:schemeClr val="tx1"/>
                </a:solidFill>
              </a:rPr>
              <a:t>+ </a:t>
            </a:r>
            <a:r>
              <a:rPr lang="en-GB" sz="2400" dirty="0" smtClean="0">
                <a:solidFill>
                  <a:schemeClr val="tx1"/>
                </a:solidFill>
              </a:rPr>
              <a:t>ALN</a:t>
            </a:r>
            <a:endParaRPr lang="en-GB" sz="2400" dirty="0">
              <a:solidFill>
                <a:schemeClr val="tx1"/>
              </a:solidFill>
            </a:endParaRPr>
          </a:p>
          <a:p>
            <a:pPr algn="l" eaLnBrk="1" hangingPunct="1">
              <a:spcBef>
                <a:spcPts val="0"/>
              </a:spcBef>
              <a:buFont typeface="Arial" panose="020B0604020202020204" pitchFamily="34" charset="0"/>
              <a:buNone/>
              <a:defRPr/>
            </a:pPr>
            <a:r>
              <a:rPr lang="en-GB" sz="2400" dirty="0">
                <a:solidFill>
                  <a:schemeClr val="tx1"/>
                </a:solidFill>
              </a:rPr>
              <a:t>                     </a:t>
            </a:r>
            <a:r>
              <a:rPr lang="en-GB" sz="2400" dirty="0" smtClean="0">
                <a:solidFill>
                  <a:schemeClr val="tx1"/>
                </a:solidFill>
              </a:rPr>
              <a:t>FSM </a:t>
            </a:r>
            <a:r>
              <a:rPr lang="en-GB" sz="2400" dirty="0">
                <a:solidFill>
                  <a:schemeClr val="tx1"/>
                </a:solidFill>
              </a:rPr>
              <a:t>v </a:t>
            </a:r>
            <a:r>
              <a:rPr lang="en-GB" sz="2400" dirty="0" smtClean="0">
                <a:solidFill>
                  <a:schemeClr val="tx1"/>
                </a:solidFill>
              </a:rPr>
              <a:t>FSM </a:t>
            </a:r>
            <a:r>
              <a:rPr lang="en-GB" sz="2400" dirty="0">
                <a:solidFill>
                  <a:schemeClr val="tx1"/>
                </a:solidFill>
              </a:rPr>
              <a:t>+ </a:t>
            </a:r>
            <a:r>
              <a:rPr lang="en-GB" sz="2400" dirty="0" smtClean="0">
                <a:solidFill>
                  <a:schemeClr val="tx1"/>
                </a:solidFill>
              </a:rPr>
              <a:t>Attendance&lt;90</a:t>
            </a:r>
            <a:r>
              <a:rPr lang="en-GB" sz="2400" dirty="0">
                <a:solidFill>
                  <a:schemeClr val="tx1"/>
                </a:solidFill>
              </a:rPr>
              <a:t>%</a:t>
            </a:r>
          </a:p>
          <a:p>
            <a:pPr algn="l" eaLnBrk="1" hangingPunct="1">
              <a:spcBef>
                <a:spcPts val="0"/>
              </a:spcBef>
              <a:buFont typeface="Arial" panose="020B0604020202020204" pitchFamily="34" charset="0"/>
              <a:buNone/>
              <a:defRPr/>
            </a:pPr>
            <a:r>
              <a:rPr lang="en-GB" sz="2400" dirty="0">
                <a:solidFill>
                  <a:schemeClr val="tx1"/>
                </a:solidFill>
              </a:rPr>
              <a:t>                     </a:t>
            </a:r>
            <a:r>
              <a:rPr lang="en-GB" sz="2400" dirty="0" smtClean="0">
                <a:solidFill>
                  <a:schemeClr val="tx1"/>
                </a:solidFill>
              </a:rPr>
              <a:t>FSM </a:t>
            </a:r>
            <a:r>
              <a:rPr lang="en-GB" sz="2400" dirty="0">
                <a:solidFill>
                  <a:schemeClr val="tx1"/>
                </a:solidFill>
              </a:rPr>
              <a:t>v </a:t>
            </a:r>
            <a:r>
              <a:rPr lang="en-GB" sz="2400" dirty="0" smtClean="0">
                <a:solidFill>
                  <a:schemeClr val="tx1"/>
                </a:solidFill>
              </a:rPr>
              <a:t>Class/School year</a:t>
            </a:r>
            <a:endParaRPr lang="en-GB" sz="1400" dirty="0">
              <a:solidFill>
                <a:schemeClr val="tx1"/>
              </a:solidFill>
            </a:endParaRPr>
          </a:p>
          <a:p>
            <a:pPr marL="285750" indent="-285750" algn="l" eaLnBrk="1" hangingPunct="1">
              <a:lnSpc>
                <a:spcPct val="150000"/>
              </a:lnSpc>
              <a:spcBef>
                <a:spcPts val="0"/>
              </a:spcBef>
              <a:buFont typeface="Wingdings" panose="05000000000000000000" pitchFamily="2" charset="2"/>
              <a:buChar char="§"/>
              <a:defRPr/>
            </a:pPr>
            <a:r>
              <a:rPr lang="en-GB" sz="2400" dirty="0" smtClean="0">
                <a:solidFill>
                  <a:schemeClr val="tx1"/>
                </a:solidFill>
              </a:rPr>
              <a:t>Detailed </a:t>
            </a:r>
            <a:r>
              <a:rPr lang="en-GB" sz="2400" dirty="0">
                <a:solidFill>
                  <a:schemeClr val="tx1"/>
                </a:solidFill>
              </a:rPr>
              <a:t>and effective analysis of data and information</a:t>
            </a:r>
            <a:r>
              <a:rPr lang="en-GB" sz="2400" dirty="0" smtClean="0">
                <a:solidFill>
                  <a:schemeClr val="tx1"/>
                </a:solidFill>
              </a:rPr>
              <a:t>:</a:t>
            </a:r>
            <a:endParaRPr lang="en-GB" sz="2400" dirty="0">
              <a:solidFill>
                <a:schemeClr val="tx1"/>
              </a:solidFill>
            </a:endParaRPr>
          </a:p>
          <a:p>
            <a:pPr algn="l" eaLnBrk="1" hangingPunct="1">
              <a:spcBef>
                <a:spcPts val="0"/>
              </a:spcBef>
              <a:buFont typeface="Arial" panose="020B0604020202020204" pitchFamily="34" charset="0"/>
              <a:buNone/>
              <a:defRPr/>
            </a:pPr>
            <a:r>
              <a:rPr lang="en-GB" sz="2400" dirty="0">
                <a:solidFill>
                  <a:schemeClr val="tx1"/>
                </a:solidFill>
              </a:rPr>
              <a:t>                     </a:t>
            </a:r>
            <a:r>
              <a:rPr lang="en-GB" sz="2400" dirty="0" smtClean="0">
                <a:solidFill>
                  <a:schemeClr val="tx1"/>
                </a:solidFill>
              </a:rPr>
              <a:t>effective questioning: inquisitive and penetrating</a:t>
            </a:r>
            <a:endParaRPr lang="en-GB" sz="2400" dirty="0">
              <a:solidFill>
                <a:schemeClr val="tx1"/>
              </a:solidFill>
            </a:endParaRPr>
          </a:p>
          <a:p>
            <a:pPr algn="l" eaLnBrk="1" hangingPunct="1">
              <a:spcBef>
                <a:spcPts val="0"/>
              </a:spcBef>
              <a:buFont typeface="Arial" panose="020B0604020202020204" pitchFamily="34" charset="0"/>
              <a:buNone/>
              <a:defRPr/>
            </a:pPr>
            <a:r>
              <a:rPr lang="en-GB" sz="2400" dirty="0">
                <a:solidFill>
                  <a:schemeClr val="tx1"/>
                </a:solidFill>
              </a:rPr>
              <a:t>                     </a:t>
            </a:r>
            <a:r>
              <a:rPr lang="en-GB" sz="2400" dirty="0" smtClean="0">
                <a:solidFill>
                  <a:schemeClr val="tx1"/>
                </a:solidFill>
              </a:rPr>
              <a:t>identifying areas of improvement</a:t>
            </a:r>
            <a:endParaRPr lang="en-GB" sz="1400" dirty="0">
              <a:solidFill>
                <a:schemeClr val="tx1"/>
              </a:solidFill>
            </a:endParaRPr>
          </a:p>
          <a:p>
            <a:pPr marL="285750" indent="-285750" algn="l" eaLnBrk="1" hangingPunct="1">
              <a:lnSpc>
                <a:spcPct val="150000"/>
              </a:lnSpc>
              <a:spcBef>
                <a:spcPts val="0"/>
              </a:spcBef>
              <a:buFont typeface="Wingdings" panose="05000000000000000000" pitchFamily="2" charset="2"/>
              <a:buChar char="§"/>
              <a:defRPr/>
            </a:pPr>
            <a:r>
              <a:rPr lang="en-GB" sz="2400" dirty="0" smtClean="0">
                <a:solidFill>
                  <a:schemeClr val="tx1"/>
                </a:solidFill>
              </a:rPr>
              <a:t>Determining actions/feeding plans</a:t>
            </a:r>
            <a:endParaRPr lang="en-GB" sz="1400" dirty="0" smtClean="0">
              <a:solidFill>
                <a:schemeClr val="tx1"/>
              </a:solidFill>
            </a:endParaRPr>
          </a:p>
          <a:p>
            <a:pPr marL="285750" indent="-285750" algn="l" eaLnBrk="1" hangingPunct="1">
              <a:lnSpc>
                <a:spcPct val="150000"/>
              </a:lnSpc>
              <a:spcBef>
                <a:spcPts val="0"/>
              </a:spcBef>
              <a:buFont typeface="Wingdings" panose="05000000000000000000" pitchFamily="2" charset="2"/>
              <a:buChar char="§"/>
              <a:defRPr/>
            </a:pPr>
            <a:r>
              <a:rPr lang="en-GB" sz="2400" dirty="0" smtClean="0">
                <a:solidFill>
                  <a:schemeClr val="tx1"/>
                </a:solidFill>
              </a:rPr>
              <a:t>Regularly monitoring/measuring impact</a:t>
            </a:r>
          </a:p>
          <a:p>
            <a:pPr algn="l" eaLnBrk="1" fontAlgn="auto" hangingPunct="1">
              <a:spcAft>
                <a:spcPts val="0"/>
              </a:spcAft>
              <a:buFont typeface="Arial"/>
              <a:buNone/>
              <a:defRPr/>
            </a:pPr>
            <a:endParaRPr lang="en-US" sz="2400" dirty="0">
              <a:solidFill>
                <a:schemeClr val="tx1"/>
              </a:solidFill>
            </a:endParaRPr>
          </a:p>
        </p:txBody>
      </p:sp>
    </p:spTree>
    <p:extLst>
      <p:ext uri="{BB962C8B-B14F-4D97-AF65-F5344CB8AC3E}">
        <p14:creationId xmlns:p14="http://schemas.microsoft.com/office/powerpoint/2010/main" val="6942473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eaLnBrk="1" fontAlgn="auto" hangingPunct="1">
              <a:spcAft>
                <a:spcPts val="0"/>
              </a:spcAft>
              <a:defRPr/>
            </a:pPr>
            <a:r>
              <a:rPr lang="en-GB" dirty="0"/>
              <a:t>“So What?”</a:t>
            </a:r>
            <a:endParaRPr lang="en-US" dirty="0"/>
          </a:p>
        </p:txBody>
      </p:sp>
      <p:sp>
        <p:nvSpPr>
          <p:cNvPr id="3" name="Subtitle 2"/>
          <p:cNvSpPr>
            <a:spLocks noGrp="1"/>
          </p:cNvSpPr>
          <p:nvPr>
            <p:ph type="subTitle" idx="1"/>
          </p:nvPr>
        </p:nvSpPr>
        <p:spPr>
          <a:xfrm>
            <a:off x="415925" y="1330325"/>
            <a:ext cx="8202613" cy="4308475"/>
          </a:xfrm>
        </p:spPr>
        <p:txBody>
          <a:bodyPr rtlCol="0">
            <a:normAutofit/>
          </a:bodyPr>
          <a:lstStyle/>
          <a:p>
            <a:pPr eaLnBrk="1" fontAlgn="auto" hangingPunct="1">
              <a:spcAft>
                <a:spcPts val="0"/>
              </a:spcAft>
              <a:buFont typeface="Arial"/>
              <a:buNone/>
              <a:defRPr/>
            </a:pPr>
            <a:endParaRPr lang="en-US" dirty="0"/>
          </a:p>
        </p:txBody>
      </p:sp>
      <p:pic>
        <p:nvPicPr>
          <p:cNvPr id="11268" name="Picture 3" descr="Screen Shot 2016-01-20 at 18.39.09.png"/>
          <p:cNvPicPr>
            <a:picLocks noChangeAspect="1"/>
          </p:cNvPicPr>
          <p:nvPr/>
        </p:nvPicPr>
        <p:blipFill>
          <a:blip r:embed="rId4">
            <a:extLst>
              <a:ext uri="{28A0092B-C50C-407E-A947-70E740481C1C}">
                <a14:useLocalDpi xmlns:a14="http://schemas.microsoft.com/office/drawing/2010/main" val="0"/>
              </a:ext>
            </a:extLst>
          </a:blip>
          <a:srcRect l="8025" t="13828" r="8795" b="12346"/>
          <a:stretch>
            <a:fillRect/>
          </a:stretch>
        </p:blipFill>
        <p:spPr bwMode="auto">
          <a:xfrm>
            <a:off x="282575" y="1417638"/>
            <a:ext cx="8664575" cy="4883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06056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12290"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1038" y="1490663"/>
            <a:ext cx="3876675"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1"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5294313" y="1666875"/>
            <a:ext cx="2540000" cy="1146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2" name="Picture 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889000" y="2760663"/>
            <a:ext cx="3460750" cy="1604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5218113" y="3509963"/>
            <a:ext cx="2362200" cy="1360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7"/>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319213" y="4886325"/>
            <a:ext cx="2625725" cy="117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1"/>
          <p:cNvSpPr>
            <a:spLocks noGrp="1"/>
          </p:cNvSpPr>
          <p:nvPr>
            <p:ph type="ctrTitle"/>
          </p:nvPr>
        </p:nvSpPr>
        <p:spPr>
          <a:xfrm>
            <a:off x="1819275" y="371475"/>
            <a:ext cx="6799263" cy="714375"/>
          </a:xfrm>
        </p:spPr>
        <p:txBody>
          <a:bodyPr rtlCol="0">
            <a:normAutofit fontScale="90000"/>
          </a:bodyPr>
          <a:lstStyle/>
          <a:p>
            <a:pPr eaLnBrk="1" fontAlgn="auto" hangingPunct="1">
              <a:spcAft>
                <a:spcPts val="0"/>
              </a:spcAft>
              <a:defRPr/>
            </a:pPr>
            <a:r>
              <a:rPr lang="en-GB" dirty="0" smtClean="0">
                <a:latin typeface="Arial" panose="020B0604020202020204" pitchFamily="34" charset="0"/>
                <a:cs typeface="Arial" panose="020B0604020202020204" pitchFamily="34" charset="0"/>
              </a:rPr>
              <a:t>Tools and software for tracking progress</a:t>
            </a:r>
            <a:endParaRPr lang="en-US" dirty="0"/>
          </a:p>
        </p:txBody>
      </p:sp>
    </p:spTree>
    <p:extLst>
      <p:ext uri="{BB962C8B-B14F-4D97-AF65-F5344CB8AC3E}">
        <p14:creationId xmlns:p14="http://schemas.microsoft.com/office/powerpoint/2010/main" val="12737119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 name="Title 1"/>
          <p:cNvSpPr txBox="1">
            <a:spLocks/>
          </p:cNvSpPr>
          <p:nvPr/>
        </p:nvSpPr>
        <p:spPr bwMode="auto">
          <a:xfrm>
            <a:off x="1892300" y="149225"/>
            <a:ext cx="6161088"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fontScale="82500" lnSpcReduction="10000"/>
          </a:bodyPr>
          <a:lst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a:lstStyle>
          <a:p>
            <a:pPr>
              <a:defRPr/>
            </a:pPr>
            <a:r>
              <a:rPr lang="en-GB" dirty="0" smtClean="0">
                <a:solidFill>
                  <a:prstClr val="black"/>
                </a:solidFill>
              </a:rPr>
              <a:t>  Good practice – </a:t>
            </a:r>
            <a:br>
              <a:rPr lang="en-GB" dirty="0" smtClean="0">
                <a:solidFill>
                  <a:prstClr val="black"/>
                </a:solidFill>
              </a:rPr>
            </a:br>
            <a:r>
              <a:rPr lang="en-GB" dirty="0" smtClean="0">
                <a:solidFill>
                  <a:prstClr val="black"/>
                </a:solidFill>
              </a:rPr>
              <a:t>Tracking Emotional Well-being</a:t>
            </a:r>
            <a:endParaRPr lang="en-GB" dirty="0">
              <a:solidFill>
                <a:prstClr val="black"/>
              </a:solidFill>
            </a:endParaRPr>
          </a:p>
        </p:txBody>
      </p:sp>
      <p:pic>
        <p:nvPicPr>
          <p:cNvPr id="2" name="Fideo Speakr">
            <a:hlinkClick r:id="" action="ppaction://media"/>
          </p:cNvPr>
          <p:cNvPicPr>
            <a:picLocks noRot="1" noChangeAspect="1"/>
          </p:cNvPicPr>
          <p:nvPr>
            <a:videoFile r:link="rId1"/>
          </p:nvPr>
        </p:nvPicPr>
        <p:blipFill>
          <a:blip r:embed="rId5"/>
          <a:stretch>
            <a:fillRect/>
          </a:stretch>
        </p:blipFill>
        <p:spPr>
          <a:xfrm>
            <a:off x="0" y="1292225"/>
            <a:ext cx="9144000" cy="4727575"/>
          </a:xfrm>
          <a:prstGeom prst="rect">
            <a:avLst/>
          </a:prstGeom>
        </p:spPr>
      </p:pic>
    </p:spTree>
    <p:extLst>
      <p:ext uri="{BB962C8B-B14F-4D97-AF65-F5344CB8AC3E}">
        <p14:creationId xmlns:p14="http://schemas.microsoft.com/office/powerpoint/2010/main" val="3633245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30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eaLnBrk="1" fontAlgn="auto" hangingPunct="1">
              <a:spcAft>
                <a:spcPts val="0"/>
              </a:spcAft>
              <a:defRPr/>
            </a:pPr>
            <a:r>
              <a:rPr lang="en-GB" dirty="0"/>
              <a:t>Interventions</a:t>
            </a:r>
            <a:endParaRPr lang="en-US" dirty="0"/>
          </a:p>
        </p:txBody>
      </p:sp>
      <p:sp>
        <p:nvSpPr>
          <p:cNvPr id="14339" name="Rectangle 4"/>
          <p:cNvSpPr>
            <a:spLocks noChangeArrowheads="1"/>
          </p:cNvSpPr>
          <p:nvPr/>
        </p:nvSpPr>
        <p:spPr bwMode="auto">
          <a:xfrm>
            <a:off x="0" y="1300163"/>
            <a:ext cx="9293225"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Tx/>
              <a:buNone/>
            </a:pPr>
            <a:r>
              <a:rPr lang="en-GB" altLang="en-US" sz="2800" b="1">
                <a:solidFill>
                  <a:srgbClr val="000000"/>
                </a:solidFill>
                <a:latin typeface="Arial" charset="0"/>
                <a:cs typeface="Arial" charset="0"/>
              </a:rPr>
              <a:t>Examples of learning programmes and interventions:</a:t>
            </a:r>
          </a:p>
        </p:txBody>
      </p:sp>
      <p:sp>
        <p:nvSpPr>
          <p:cNvPr id="6" name="TextBox 5"/>
          <p:cNvSpPr txBox="1">
            <a:spLocks noChangeArrowheads="1"/>
          </p:cNvSpPr>
          <p:nvPr/>
        </p:nvSpPr>
        <p:spPr bwMode="auto">
          <a:xfrm>
            <a:off x="731838" y="1879600"/>
            <a:ext cx="6461125" cy="44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eaLnBrk="0" hangingPunct="0">
              <a:spcBef>
                <a:spcPct val="20000"/>
              </a:spcBef>
              <a:buFont typeface="Arial" charset="0"/>
              <a:buChar char="•"/>
              <a:defRPr sz="3200">
                <a:solidFill>
                  <a:schemeClr val="tx1"/>
                </a:solidFill>
                <a:latin typeface="Calibri" charset="0"/>
              </a:defRPr>
            </a:lvl1pPr>
            <a:lvl2pPr marL="742950" indent="-285750" eaLnBrk="0" hangingPunct="0">
              <a:spcBef>
                <a:spcPct val="20000"/>
              </a:spcBef>
              <a:buFont typeface="Arial" charset="0"/>
              <a:buChar char="–"/>
              <a:defRPr sz="2800">
                <a:solidFill>
                  <a:schemeClr val="tx1"/>
                </a:solidFill>
                <a:latin typeface="Calibri" charset="0"/>
              </a:defRPr>
            </a:lvl2pPr>
            <a:lvl3pPr marL="1143000" indent="-228600" eaLnBrk="0" hangingPunct="0">
              <a:spcBef>
                <a:spcPct val="20000"/>
              </a:spcBef>
              <a:buFont typeface="Arial" charset="0"/>
              <a:buChar char="•"/>
              <a:defRPr sz="2400">
                <a:solidFill>
                  <a:schemeClr val="tx1"/>
                </a:solidFill>
                <a:latin typeface="Calibri" charset="0"/>
              </a:defRPr>
            </a:lvl3pPr>
            <a:lvl4pPr marL="1600200" indent="-228600" eaLnBrk="0" hangingPunct="0">
              <a:spcBef>
                <a:spcPct val="20000"/>
              </a:spcBef>
              <a:buFont typeface="Arial" charset="0"/>
              <a:buChar char="–"/>
              <a:defRPr sz="2000">
                <a:solidFill>
                  <a:schemeClr val="tx1"/>
                </a:solidFill>
                <a:latin typeface="Calibri" charset="0"/>
              </a:defRPr>
            </a:lvl4pPr>
            <a:lvl5pPr marL="2057400" indent="-228600" eaLnBrk="0" hangingPunct="0">
              <a:spcBef>
                <a:spcPct val="20000"/>
              </a:spcBef>
              <a:buFont typeface="Arial" charset="0"/>
              <a:buChar char="»"/>
              <a:defRPr sz="2000">
                <a:solidFill>
                  <a:schemeClr val="tx1"/>
                </a:solidFill>
                <a:latin typeface="Calibri" charset="0"/>
              </a:defRPr>
            </a:lvl5pPr>
            <a:lvl6pPr marL="2514600" indent="-228600" defTabSz="457200" eaLnBrk="0" fontAlgn="base" hangingPunct="0">
              <a:spcBef>
                <a:spcPct val="20000"/>
              </a:spcBef>
              <a:spcAft>
                <a:spcPct val="0"/>
              </a:spcAft>
              <a:buFont typeface="Arial" charset="0"/>
              <a:buChar char="»"/>
              <a:defRPr sz="2000">
                <a:solidFill>
                  <a:schemeClr val="tx1"/>
                </a:solidFill>
                <a:latin typeface="Calibri" charset="0"/>
              </a:defRPr>
            </a:lvl6pPr>
            <a:lvl7pPr marL="2971800" indent="-228600" defTabSz="457200" eaLnBrk="0" fontAlgn="base" hangingPunct="0">
              <a:spcBef>
                <a:spcPct val="20000"/>
              </a:spcBef>
              <a:spcAft>
                <a:spcPct val="0"/>
              </a:spcAft>
              <a:buFont typeface="Arial" charset="0"/>
              <a:buChar char="»"/>
              <a:defRPr sz="2000">
                <a:solidFill>
                  <a:schemeClr val="tx1"/>
                </a:solidFill>
                <a:latin typeface="Calibri" charset="0"/>
              </a:defRPr>
            </a:lvl7pPr>
            <a:lvl8pPr marL="3429000" indent="-228600" defTabSz="457200" eaLnBrk="0" fontAlgn="base" hangingPunct="0">
              <a:spcBef>
                <a:spcPct val="20000"/>
              </a:spcBef>
              <a:spcAft>
                <a:spcPct val="0"/>
              </a:spcAft>
              <a:buFont typeface="Arial" charset="0"/>
              <a:buChar char="»"/>
              <a:defRPr sz="2000">
                <a:solidFill>
                  <a:schemeClr val="tx1"/>
                </a:solidFill>
                <a:latin typeface="Calibri" charset="0"/>
              </a:defRPr>
            </a:lvl8pPr>
            <a:lvl9pPr marL="3886200" indent="-228600" defTabSz="457200" eaLnBrk="0" fontAlgn="base" hangingPunct="0">
              <a:spcBef>
                <a:spcPct val="20000"/>
              </a:spcBef>
              <a:spcAft>
                <a:spcPct val="0"/>
              </a:spcAft>
              <a:buFont typeface="Arial" charset="0"/>
              <a:buChar char="»"/>
              <a:defRPr sz="2000">
                <a:solidFill>
                  <a:schemeClr val="tx1"/>
                </a:solidFill>
                <a:latin typeface="Calibri" charset="0"/>
              </a:defRPr>
            </a:lvl9pPr>
          </a:lstStyle>
          <a:p>
            <a:pPr>
              <a:spcBef>
                <a:spcPct val="0"/>
              </a:spcBef>
              <a:buFont typeface="Wingdings" charset="2"/>
              <a:buChar char="§"/>
            </a:pPr>
            <a:r>
              <a:rPr lang="en-GB" altLang="en-US" sz="2800">
                <a:solidFill>
                  <a:srgbClr val="000000"/>
                </a:solidFill>
                <a:latin typeface="Arial" charset="0"/>
                <a:cs typeface="Arial" charset="0"/>
              </a:rPr>
              <a:t>Read Write Inc.</a:t>
            </a:r>
          </a:p>
          <a:p>
            <a:pPr>
              <a:spcBef>
                <a:spcPct val="0"/>
              </a:spcBef>
              <a:buFont typeface="Wingdings" charset="2"/>
              <a:buChar char="§"/>
            </a:pPr>
            <a:r>
              <a:rPr lang="en-GB" altLang="en-US" sz="2800">
                <a:solidFill>
                  <a:srgbClr val="000000"/>
                </a:solidFill>
                <a:latin typeface="Arial" charset="0"/>
                <a:cs typeface="Arial" charset="0"/>
              </a:rPr>
              <a:t>Letters and Sounds </a:t>
            </a:r>
          </a:p>
          <a:p>
            <a:pPr>
              <a:spcBef>
                <a:spcPct val="0"/>
              </a:spcBef>
              <a:buFont typeface="Wingdings" charset="2"/>
              <a:buChar char="§"/>
            </a:pPr>
            <a:r>
              <a:rPr lang="en-GB" altLang="en-US" sz="2800">
                <a:solidFill>
                  <a:srgbClr val="000000"/>
                </a:solidFill>
                <a:latin typeface="Arial" charset="0"/>
                <a:cs typeface="Arial" charset="0"/>
              </a:rPr>
              <a:t>Tric a Chlic</a:t>
            </a:r>
          </a:p>
          <a:p>
            <a:pPr>
              <a:spcBef>
                <a:spcPct val="0"/>
              </a:spcBef>
              <a:buFont typeface="Wingdings" charset="2"/>
              <a:buChar char="§"/>
            </a:pPr>
            <a:r>
              <a:rPr lang="en-GB" altLang="en-US" sz="2800">
                <a:solidFill>
                  <a:srgbClr val="000000"/>
                </a:solidFill>
                <a:latin typeface="Arial" charset="0"/>
                <a:cs typeface="Arial" charset="0"/>
              </a:rPr>
              <a:t>Thinking Detectives</a:t>
            </a:r>
          </a:p>
          <a:p>
            <a:pPr>
              <a:spcBef>
                <a:spcPct val="0"/>
              </a:spcBef>
              <a:buFont typeface="Wingdings" charset="2"/>
              <a:buChar char="§"/>
            </a:pPr>
            <a:r>
              <a:rPr lang="en-GB" altLang="en-US" sz="2800">
                <a:solidFill>
                  <a:srgbClr val="000000"/>
                </a:solidFill>
                <a:latin typeface="Arial" charset="0"/>
                <a:cs typeface="Arial" charset="0"/>
              </a:rPr>
              <a:t>CHATT</a:t>
            </a:r>
          </a:p>
          <a:p>
            <a:pPr>
              <a:spcBef>
                <a:spcPct val="0"/>
              </a:spcBef>
              <a:buFont typeface="Wingdings" charset="2"/>
              <a:buChar char="§"/>
            </a:pPr>
            <a:r>
              <a:rPr lang="en-GB" altLang="en-US" sz="2800">
                <a:solidFill>
                  <a:srgbClr val="000000"/>
                </a:solidFill>
                <a:latin typeface="Arial" charset="0"/>
                <a:cs typeface="Arial" charset="0"/>
              </a:rPr>
              <a:t>Power of 2</a:t>
            </a:r>
          </a:p>
          <a:p>
            <a:pPr>
              <a:spcBef>
                <a:spcPct val="0"/>
              </a:spcBef>
              <a:buFont typeface="Wingdings" charset="2"/>
              <a:buChar char="§"/>
            </a:pPr>
            <a:r>
              <a:rPr lang="en-GB" altLang="en-US" sz="2800">
                <a:solidFill>
                  <a:srgbClr val="000000"/>
                </a:solidFill>
                <a:latin typeface="Arial" charset="0"/>
                <a:cs typeface="Arial" charset="0"/>
              </a:rPr>
              <a:t>Positive Play</a:t>
            </a:r>
          </a:p>
          <a:p>
            <a:pPr>
              <a:spcBef>
                <a:spcPct val="0"/>
              </a:spcBef>
              <a:buFont typeface="Wingdings" charset="2"/>
              <a:buChar char="§"/>
            </a:pPr>
            <a:r>
              <a:rPr lang="en-GB" altLang="en-US" sz="2800">
                <a:solidFill>
                  <a:srgbClr val="000000"/>
                </a:solidFill>
                <a:latin typeface="Arial" charset="0"/>
                <a:cs typeface="Arial" charset="0"/>
              </a:rPr>
              <a:t>Catch Up – Literacy and Numeracy</a:t>
            </a:r>
          </a:p>
          <a:p>
            <a:pPr>
              <a:spcBef>
                <a:spcPct val="0"/>
              </a:spcBef>
              <a:buFont typeface="Wingdings" charset="2"/>
              <a:buChar char="§"/>
            </a:pPr>
            <a:r>
              <a:rPr lang="en-GB" altLang="en-US" sz="2800">
                <a:solidFill>
                  <a:srgbClr val="000000"/>
                </a:solidFill>
                <a:latin typeface="Arial" charset="0"/>
                <a:cs typeface="Arial" charset="0"/>
              </a:rPr>
              <a:t>Numicon</a:t>
            </a:r>
          </a:p>
          <a:p>
            <a:pPr>
              <a:spcBef>
                <a:spcPct val="0"/>
              </a:spcBef>
              <a:buFont typeface="Wingdings" charset="2"/>
              <a:buChar char="§"/>
            </a:pPr>
            <a:r>
              <a:rPr lang="en-GB" altLang="en-US" sz="2800">
                <a:solidFill>
                  <a:srgbClr val="000000"/>
                </a:solidFill>
                <a:latin typeface="Arial" charset="0"/>
                <a:cs typeface="Arial" charset="0"/>
              </a:rPr>
              <a:t>Spring Board …</a:t>
            </a:r>
          </a:p>
        </p:txBody>
      </p:sp>
    </p:spTree>
    <p:extLst>
      <p:ext uri="{BB962C8B-B14F-4D97-AF65-F5344CB8AC3E}">
        <p14:creationId xmlns:p14="http://schemas.microsoft.com/office/powerpoint/2010/main" val="17321649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Using reports available</a:t>
            </a:r>
            <a:endParaRPr lang="en-US" dirty="0"/>
          </a:p>
        </p:txBody>
      </p:sp>
      <p:sp>
        <p:nvSpPr>
          <p:cNvPr id="3" name="Subtitle 2"/>
          <p:cNvSpPr>
            <a:spLocks noGrp="1"/>
          </p:cNvSpPr>
          <p:nvPr>
            <p:ph type="subTitle" idx="1"/>
          </p:nvPr>
        </p:nvSpPr>
        <p:spPr>
          <a:xfrm>
            <a:off x="415925" y="1330325"/>
            <a:ext cx="8202613" cy="4308475"/>
          </a:xfrm>
        </p:spPr>
        <p:txBody>
          <a:bodyPr rtlCol="0">
            <a:normAutofit lnSpcReduction="10000"/>
          </a:bodyPr>
          <a:lstStyle/>
          <a:p>
            <a:pPr fontAlgn="auto">
              <a:spcAft>
                <a:spcPts val="0"/>
              </a:spcAft>
              <a:defRPr/>
            </a:pPr>
            <a:r>
              <a:rPr lang="en-US" sz="8800" dirty="0" err="1" smtClean="0">
                <a:solidFill>
                  <a:prstClr val="black"/>
                </a:solidFill>
              </a:rPr>
              <a:t>DEWi</a:t>
            </a:r>
            <a:r>
              <a:rPr lang="en-US" sz="8800" dirty="0" smtClean="0">
                <a:solidFill>
                  <a:prstClr val="black"/>
                </a:solidFill>
              </a:rPr>
              <a:t> </a:t>
            </a:r>
          </a:p>
          <a:p>
            <a:pPr fontAlgn="auto">
              <a:spcAft>
                <a:spcPts val="0"/>
              </a:spcAft>
              <a:defRPr/>
            </a:pPr>
            <a:r>
              <a:rPr lang="en-US" sz="8800" dirty="0" smtClean="0">
                <a:solidFill>
                  <a:prstClr val="black"/>
                </a:solidFill>
              </a:rPr>
              <a:t>comparative sheet</a:t>
            </a:r>
          </a:p>
          <a:p>
            <a:pPr fontAlgn="auto">
              <a:spcAft>
                <a:spcPts val="0"/>
              </a:spcAft>
              <a:defRPr/>
            </a:pPr>
            <a:endParaRPr lang="en-US"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Text Box 5"/>
          <p:cNvSpPr txBox="1">
            <a:spLocks noChangeArrowheads="1"/>
          </p:cNvSpPr>
          <p:nvPr/>
        </p:nvSpPr>
        <p:spPr bwMode="auto">
          <a:xfrm>
            <a:off x="5169085" y="1573691"/>
            <a:ext cx="4079170" cy="1354217"/>
          </a:xfrm>
          <a:prstGeom prst="rect">
            <a:avLst/>
          </a:prstGeom>
          <a:noFill/>
          <a:ln w="9525">
            <a:noFill/>
            <a:miter lim="800000"/>
            <a:headEnd/>
            <a:tailEnd/>
          </a:ln>
        </p:spPr>
        <p:txBody>
          <a:bodyPr wrap="square">
            <a:spAutoFit/>
          </a:bodyPr>
          <a:lstStyle/>
          <a:p>
            <a:pPr>
              <a:lnSpc>
                <a:spcPct val="50000"/>
              </a:lnSpc>
              <a:spcBef>
                <a:spcPct val="50000"/>
              </a:spcBef>
            </a:pPr>
            <a:r>
              <a:rPr lang="en-GB" sz="2000" dirty="0" smtClean="0"/>
              <a:t>Performance for the year</a:t>
            </a:r>
          </a:p>
          <a:p>
            <a:pPr>
              <a:lnSpc>
                <a:spcPct val="50000"/>
              </a:lnSpc>
              <a:spcBef>
                <a:spcPct val="50000"/>
              </a:spcBef>
            </a:pPr>
            <a:r>
              <a:rPr lang="en-GB" sz="2000" dirty="0" smtClean="0"/>
              <a:t>…. boys, girls, pupils  </a:t>
            </a:r>
          </a:p>
          <a:p>
            <a:pPr>
              <a:lnSpc>
                <a:spcPct val="50000"/>
              </a:lnSpc>
              <a:spcBef>
                <a:spcPct val="50000"/>
              </a:spcBef>
            </a:pPr>
            <a:endParaRPr lang="en-GB" sz="1200" dirty="0"/>
          </a:p>
          <a:p>
            <a:pPr>
              <a:lnSpc>
                <a:spcPct val="50000"/>
              </a:lnSpc>
              <a:spcBef>
                <a:spcPct val="50000"/>
              </a:spcBef>
            </a:pPr>
            <a:r>
              <a:rPr lang="en-GB" sz="1200" dirty="0" smtClean="0"/>
              <a:t>      </a:t>
            </a:r>
          </a:p>
          <a:p>
            <a:pPr>
              <a:lnSpc>
                <a:spcPct val="50000"/>
              </a:lnSpc>
              <a:spcBef>
                <a:spcPct val="50000"/>
              </a:spcBef>
            </a:pPr>
            <a:endParaRPr lang="en-GB" sz="1200" dirty="0"/>
          </a:p>
          <a:p>
            <a:pPr>
              <a:lnSpc>
                <a:spcPct val="50000"/>
              </a:lnSpc>
              <a:spcBef>
                <a:spcPct val="50000"/>
              </a:spcBef>
            </a:pPr>
            <a:r>
              <a:rPr lang="en-GB" sz="1200" dirty="0" smtClean="0"/>
              <a:t>    </a:t>
            </a:r>
            <a:r>
              <a:rPr lang="en-GB" sz="1600" dirty="0" err="1" smtClean="0"/>
              <a:t>Ysgol</a:t>
            </a:r>
            <a:r>
              <a:rPr lang="en-GB" sz="1600" dirty="0" smtClean="0"/>
              <a:t>/School,   </a:t>
            </a:r>
            <a:r>
              <a:rPr lang="en-GB" sz="1600" dirty="0" err="1" smtClean="0"/>
              <a:t>AALl</a:t>
            </a:r>
            <a:r>
              <a:rPr lang="en-GB" sz="1600" dirty="0" smtClean="0"/>
              <a:t>/LEA,  </a:t>
            </a:r>
            <a:r>
              <a:rPr lang="en-GB" sz="1600" dirty="0" err="1" smtClean="0"/>
              <a:t>Cymru</a:t>
            </a:r>
            <a:r>
              <a:rPr lang="en-GB" sz="1600" dirty="0" smtClean="0"/>
              <a:t>/Wales</a:t>
            </a:r>
            <a:endParaRPr lang="en-US" sz="1200" dirty="0"/>
          </a:p>
        </p:txBody>
      </p:sp>
      <p:sp>
        <p:nvSpPr>
          <p:cNvPr id="5" name="Text Box 6"/>
          <p:cNvSpPr txBox="1">
            <a:spLocks noChangeArrowheads="1"/>
          </p:cNvSpPr>
          <p:nvPr/>
        </p:nvSpPr>
        <p:spPr bwMode="auto">
          <a:xfrm>
            <a:off x="5323072" y="3896329"/>
            <a:ext cx="3452946" cy="276999"/>
          </a:xfrm>
          <a:prstGeom prst="rect">
            <a:avLst/>
          </a:prstGeom>
          <a:noFill/>
          <a:ln w="9525">
            <a:noFill/>
            <a:miter lim="800000"/>
            <a:headEnd/>
            <a:tailEnd/>
          </a:ln>
        </p:spPr>
        <p:txBody>
          <a:bodyPr wrap="square">
            <a:spAutoFit/>
          </a:bodyPr>
          <a:lstStyle/>
          <a:p>
            <a:pPr>
              <a:lnSpc>
                <a:spcPct val="50000"/>
              </a:lnSpc>
              <a:spcBef>
                <a:spcPct val="50000"/>
              </a:spcBef>
            </a:pPr>
            <a:r>
              <a:rPr lang="en-GB" sz="2400" dirty="0" smtClean="0"/>
              <a:t>Performance over time</a:t>
            </a:r>
            <a:endParaRPr lang="en-US" sz="2400" dirty="0"/>
          </a:p>
        </p:txBody>
      </p:sp>
      <p:sp>
        <p:nvSpPr>
          <p:cNvPr id="6" name="Text Box 7"/>
          <p:cNvSpPr txBox="1">
            <a:spLocks noChangeArrowheads="1"/>
          </p:cNvSpPr>
          <p:nvPr/>
        </p:nvSpPr>
        <p:spPr bwMode="auto">
          <a:xfrm>
            <a:off x="5522045" y="5189382"/>
            <a:ext cx="3000375" cy="923330"/>
          </a:xfrm>
          <a:prstGeom prst="rect">
            <a:avLst/>
          </a:prstGeom>
          <a:noFill/>
          <a:ln w="9525">
            <a:noFill/>
            <a:miter lim="800000"/>
            <a:headEnd/>
            <a:tailEnd/>
          </a:ln>
        </p:spPr>
        <p:txBody>
          <a:bodyPr wrap="square">
            <a:spAutoFit/>
          </a:bodyPr>
          <a:lstStyle/>
          <a:p>
            <a:pPr>
              <a:spcBef>
                <a:spcPct val="50000"/>
              </a:spcBef>
            </a:pPr>
            <a:r>
              <a:rPr lang="en-GB" dirty="0" smtClean="0"/>
              <a:t>Performance of the school when compared with similar schools </a:t>
            </a:r>
            <a:endParaRPr lang="en-US" dirty="0"/>
          </a:p>
        </p:txBody>
      </p:sp>
      <p:sp>
        <p:nvSpPr>
          <p:cNvPr id="7" name="Text Box 8"/>
          <p:cNvSpPr txBox="1">
            <a:spLocks noChangeArrowheads="1"/>
          </p:cNvSpPr>
          <p:nvPr/>
        </p:nvSpPr>
        <p:spPr bwMode="auto">
          <a:xfrm>
            <a:off x="5694878" y="2927908"/>
            <a:ext cx="517393" cy="461665"/>
          </a:xfrm>
          <a:prstGeom prst="rect">
            <a:avLst/>
          </a:prstGeom>
          <a:solidFill>
            <a:schemeClr val="hlink"/>
          </a:solidFill>
          <a:ln w="9525">
            <a:solidFill>
              <a:schemeClr val="tx1"/>
            </a:solidFill>
            <a:miter lim="800000"/>
            <a:headEnd/>
            <a:tailEnd/>
          </a:ln>
        </p:spPr>
        <p:txBody>
          <a:bodyPr wrap="square">
            <a:spAutoFit/>
          </a:bodyPr>
          <a:lstStyle/>
          <a:p>
            <a:pPr algn="ctr">
              <a:spcBef>
                <a:spcPct val="50000"/>
              </a:spcBef>
            </a:pPr>
            <a:endParaRPr lang="en-US" sz="2400" dirty="0">
              <a:solidFill>
                <a:schemeClr val="accent2"/>
              </a:solidFill>
            </a:endParaRPr>
          </a:p>
        </p:txBody>
      </p:sp>
      <p:sp>
        <p:nvSpPr>
          <p:cNvPr id="8" name="Text Box 9"/>
          <p:cNvSpPr txBox="1">
            <a:spLocks noChangeArrowheads="1"/>
          </p:cNvSpPr>
          <p:nvPr/>
        </p:nvSpPr>
        <p:spPr bwMode="auto">
          <a:xfrm>
            <a:off x="7094457" y="2927908"/>
            <a:ext cx="517393" cy="461665"/>
          </a:xfrm>
          <a:prstGeom prst="rect">
            <a:avLst/>
          </a:prstGeom>
          <a:solidFill>
            <a:srgbClr val="CC0066"/>
          </a:solidFill>
          <a:ln w="9525">
            <a:solidFill>
              <a:schemeClr val="tx1"/>
            </a:solidFill>
            <a:miter lim="800000"/>
            <a:headEnd/>
            <a:tailEnd/>
          </a:ln>
        </p:spPr>
        <p:txBody>
          <a:bodyPr wrap="square">
            <a:spAutoFit/>
          </a:bodyPr>
          <a:lstStyle/>
          <a:p>
            <a:pPr algn="ctr">
              <a:spcBef>
                <a:spcPct val="50000"/>
              </a:spcBef>
            </a:pPr>
            <a:endParaRPr lang="en-US" sz="2400" dirty="0">
              <a:solidFill>
                <a:schemeClr val="accent2"/>
              </a:solidFill>
            </a:endParaRPr>
          </a:p>
        </p:txBody>
      </p:sp>
      <p:sp>
        <p:nvSpPr>
          <p:cNvPr id="9" name="Text Box 10"/>
          <p:cNvSpPr txBox="1">
            <a:spLocks noChangeArrowheads="1"/>
          </p:cNvSpPr>
          <p:nvPr/>
        </p:nvSpPr>
        <p:spPr bwMode="auto">
          <a:xfrm>
            <a:off x="8258625" y="2866353"/>
            <a:ext cx="517393" cy="461665"/>
          </a:xfrm>
          <a:prstGeom prst="rect">
            <a:avLst/>
          </a:prstGeom>
          <a:solidFill>
            <a:srgbClr val="FFFF99"/>
          </a:solidFill>
          <a:ln w="9525">
            <a:solidFill>
              <a:schemeClr val="tx1"/>
            </a:solidFill>
            <a:miter lim="800000"/>
            <a:headEnd/>
            <a:tailEnd/>
          </a:ln>
        </p:spPr>
        <p:txBody>
          <a:bodyPr wrap="square">
            <a:spAutoFit/>
          </a:bodyPr>
          <a:lstStyle/>
          <a:p>
            <a:pPr algn="ctr">
              <a:spcBef>
                <a:spcPct val="50000"/>
              </a:spcBef>
            </a:pPr>
            <a:endParaRPr lang="en-US" sz="2400" dirty="0">
              <a:solidFill>
                <a:schemeClr val="accent2"/>
              </a:solidFill>
            </a:endParaRPr>
          </a:p>
        </p:txBody>
      </p:sp>
      <p:pic>
        <p:nvPicPr>
          <p:cNvPr id="10" name="Picture 11"/>
          <p:cNvPicPr>
            <a:picLocks noChangeAspect="1" noChangeArrowheads="1"/>
          </p:cNvPicPr>
          <p:nvPr/>
        </p:nvPicPr>
        <p:blipFill>
          <a:blip r:embed="rId3"/>
          <a:srcRect/>
          <a:stretch>
            <a:fillRect/>
          </a:stretch>
        </p:blipFill>
        <p:spPr bwMode="auto">
          <a:xfrm>
            <a:off x="371925" y="1065927"/>
            <a:ext cx="4797160" cy="5046785"/>
          </a:xfrm>
          <a:prstGeom prst="rect">
            <a:avLst/>
          </a:prstGeom>
          <a:noFill/>
          <a:ln w="12700">
            <a:solidFill>
              <a:schemeClr val="tx1"/>
            </a:solidFill>
            <a:miter lim="800000"/>
            <a:headEnd/>
            <a:tailEnd/>
          </a:ln>
        </p:spPr>
      </p:pic>
      <p:pic>
        <p:nvPicPr>
          <p:cNvPr id="11" name="Picture 18" descr="ERW logo for presentatio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58625" y="5933601"/>
            <a:ext cx="885375" cy="55865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animBg="1"/>
      <p:bldP spid="8" grpId="0" animBg="1"/>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87569"/>
            <a:ext cx="6799263" cy="714375"/>
          </a:xfrm>
        </p:spPr>
        <p:txBody>
          <a:bodyPr rtlCol="0">
            <a:normAutofit fontScale="90000"/>
          </a:bodyPr>
          <a:lstStyle/>
          <a:p>
            <a:pPr fontAlgn="auto">
              <a:spcAft>
                <a:spcPts val="0"/>
              </a:spcAft>
              <a:defRPr/>
            </a:pPr>
            <a:r>
              <a:rPr lang="en-US" dirty="0" smtClean="0"/>
              <a:t>Comparing 2 Schools</a:t>
            </a:r>
            <a:endParaRPr lang="en-US" dirty="0"/>
          </a:p>
        </p:txBody>
      </p:sp>
      <p:graphicFrame>
        <p:nvGraphicFramePr>
          <p:cNvPr id="4" name="Object 14"/>
          <p:cNvGraphicFramePr>
            <a:graphicFrameLocks noChangeAspect="1"/>
          </p:cNvGraphicFramePr>
          <p:nvPr>
            <p:extLst>
              <p:ext uri="{D42A27DB-BD31-4B8C-83A1-F6EECF244321}">
                <p14:modId xmlns:p14="http://schemas.microsoft.com/office/powerpoint/2010/main" val="918381732"/>
              </p:ext>
            </p:extLst>
          </p:nvPr>
        </p:nvGraphicFramePr>
        <p:xfrm>
          <a:off x="93577" y="1085850"/>
          <a:ext cx="4259853" cy="4216311"/>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Object 15"/>
          <p:cNvGraphicFramePr>
            <a:graphicFrameLocks noChangeAspect="1"/>
          </p:cNvGraphicFramePr>
          <p:nvPr>
            <p:extLst>
              <p:ext uri="{D42A27DB-BD31-4B8C-83A1-F6EECF244321}">
                <p14:modId xmlns:p14="http://schemas.microsoft.com/office/powerpoint/2010/main" val="3813661337"/>
              </p:ext>
            </p:extLst>
          </p:nvPr>
        </p:nvGraphicFramePr>
        <p:xfrm>
          <a:off x="4622800" y="1085850"/>
          <a:ext cx="4259741" cy="4216311"/>
        </p:xfrm>
        <a:graphic>
          <a:graphicData uri="http://schemas.openxmlformats.org/drawingml/2006/chart">
            <c:chart xmlns:c="http://schemas.openxmlformats.org/drawingml/2006/chart" xmlns:r="http://schemas.openxmlformats.org/officeDocument/2006/relationships" r:id="rId4"/>
          </a:graphicData>
        </a:graphic>
      </p:graphicFrame>
      <p:sp>
        <p:nvSpPr>
          <p:cNvPr id="6" name="Rectangle 5"/>
          <p:cNvSpPr/>
          <p:nvPr/>
        </p:nvSpPr>
        <p:spPr>
          <a:xfrm>
            <a:off x="2692114" y="5374651"/>
            <a:ext cx="3883958" cy="253916"/>
          </a:xfrm>
          <a:prstGeom prst="rect">
            <a:avLst/>
          </a:prstGeom>
        </p:spPr>
        <p:txBody>
          <a:bodyPr wrap="none">
            <a:spAutoFit/>
          </a:bodyPr>
          <a:lstStyle/>
          <a:p>
            <a:pPr>
              <a:lnSpc>
                <a:spcPct val="50000"/>
              </a:lnSpc>
              <a:spcBef>
                <a:spcPct val="50000"/>
              </a:spcBef>
            </a:pPr>
            <a:r>
              <a:rPr lang="en-GB" dirty="0" err="1"/>
              <a:t>Ysgol</a:t>
            </a:r>
            <a:r>
              <a:rPr lang="en-GB" dirty="0"/>
              <a:t>/School,   </a:t>
            </a:r>
            <a:r>
              <a:rPr lang="en-GB" dirty="0" err="1"/>
              <a:t>AALl</a:t>
            </a:r>
            <a:r>
              <a:rPr lang="en-GB" dirty="0"/>
              <a:t>/LEA,  </a:t>
            </a:r>
            <a:r>
              <a:rPr lang="en-GB" dirty="0" err="1"/>
              <a:t>Cymru</a:t>
            </a:r>
            <a:r>
              <a:rPr lang="en-GB" dirty="0"/>
              <a:t>/Wales</a:t>
            </a:r>
            <a:endParaRPr lang="en-US" dirty="0"/>
          </a:p>
        </p:txBody>
      </p:sp>
      <p:sp>
        <p:nvSpPr>
          <p:cNvPr id="7" name="Text Box 8"/>
          <p:cNvSpPr txBox="1">
            <a:spLocks noChangeArrowheads="1"/>
          </p:cNvSpPr>
          <p:nvPr/>
        </p:nvSpPr>
        <p:spPr bwMode="auto">
          <a:xfrm>
            <a:off x="3169360" y="5628566"/>
            <a:ext cx="647700" cy="466725"/>
          </a:xfrm>
          <a:prstGeom prst="rect">
            <a:avLst/>
          </a:prstGeom>
          <a:solidFill>
            <a:schemeClr val="hlink"/>
          </a:solidFill>
          <a:ln w="9525">
            <a:solidFill>
              <a:schemeClr val="tx1"/>
            </a:solidFill>
            <a:miter lim="800000"/>
            <a:headEnd/>
            <a:tailEnd/>
          </a:ln>
        </p:spPr>
        <p:txBody>
          <a:bodyPr>
            <a:spAutoFit/>
          </a:bodyPr>
          <a:lstStyle/>
          <a:p>
            <a:pPr algn="ctr">
              <a:spcBef>
                <a:spcPct val="50000"/>
              </a:spcBef>
            </a:pPr>
            <a:endParaRPr lang="en-US" sz="2400" dirty="0">
              <a:solidFill>
                <a:schemeClr val="accent2"/>
              </a:solidFill>
            </a:endParaRPr>
          </a:p>
        </p:txBody>
      </p:sp>
      <p:sp>
        <p:nvSpPr>
          <p:cNvPr id="8" name="Text Box 9"/>
          <p:cNvSpPr txBox="1">
            <a:spLocks noChangeArrowheads="1"/>
          </p:cNvSpPr>
          <p:nvPr/>
        </p:nvSpPr>
        <p:spPr bwMode="auto">
          <a:xfrm>
            <a:off x="4622800" y="5648294"/>
            <a:ext cx="647700" cy="466725"/>
          </a:xfrm>
          <a:prstGeom prst="rect">
            <a:avLst/>
          </a:prstGeom>
          <a:solidFill>
            <a:srgbClr val="CC0066"/>
          </a:solidFill>
          <a:ln w="9525">
            <a:solidFill>
              <a:schemeClr val="tx1"/>
            </a:solidFill>
            <a:miter lim="800000"/>
            <a:headEnd/>
            <a:tailEnd/>
          </a:ln>
        </p:spPr>
        <p:txBody>
          <a:bodyPr>
            <a:spAutoFit/>
          </a:bodyPr>
          <a:lstStyle/>
          <a:p>
            <a:pPr algn="ctr">
              <a:spcBef>
                <a:spcPct val="50000"/>
              </a:spcBef>
            </a:pPr>
            <a:endParaRPr lang="en-US" sz="2400" dirty="0">
              <a:solidFill>
                <a:schemeClr val="accent2"/>
              </a:solidFill>
            </a:endParaRPr>
          </a:p>
        </p:txBody>
      </p:sp>
      <p:sp>
        <p:nvSpPr>
          <p:cNvPr id="9" name="Text Box 10"/>
          <p:cNvSpPr txBox="1">
            <a:spLocks noChangeArrowheads="1"/>
          </p:cNvSpPr>
          <p:nvPr/>
        </p:nvSpPr>
        <p:spPr bwMode="auto">
          <a:xfrm>
            <a:off x="5928372" y="5628566"/>
            <a:ext cx="647700" cy="466725"/>
          </a:xfrm>
          <a:prstGeom prst="rect">
            <a:avLst/>
          </a:prstGeom>
          <a:solidFill>
            <a:srgbClr val="FFFF99"/>
          </a:solidFill>
          <a:ln w="9525">
            <a:solidFill>
              <a:schemeClr val="tx1"/>
            </a:solidFill>
            <a:miter lim="800000"/>
            <a:headEnd/>
            <a:tailEnd/>
          </a:ln>
        </p:spPr>
        <p:txBody>
          <a:bodyPr>
            <a:spAutoFit/>
          </a:bodyPr>
          <a:lstStyle/>
          <a:p>
            <a:pPr algn="ctr">
              <a:spcBef>
                <a:spcPct val="50000"/>
              </a:spcBef>
            </a:pPr>
            <a:endParaRPr lang="en-US" sz="2400" dirty="0">
              <a:solidFill>
                <a:schemeClr val="accent2"/>
              </a:solidFill>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a:bodyPr>
          <a:lstStyle/>
          <a:p>
            <a:pPr fontAlgn="auto">
              <a:spcAft>
                <a:spcPts val="0"/>
              </a:spcAft>
              <a:defRPr/>
            </a:pPr>
            <a:r>
              <a:rPr lang="en-US" sz="2000" dirty="0" err="1" smtClean="0">
                <a:solidFill>
                  <a:prstClr val="black"/>
                </a:solidFill>
              </a:rPr>
              <a:t>Gweithgaredd</a:t>
            </a:r>
            <a:r>
              <a:rPr lang="en-US" sz="2000" dirty="0" smtClean="0">
                <a:solidFill>
                  <a:prstClr val="black"/>
                </a:solidFill>
              </a:rPr>
              <a:t> 1 </a:t>
            </a:r>
            <a:br>
              <a:rPr lang="en-US" sz="2000" dirty="0" smtClean="0">
                <a:solidFill>
                  <a:prstClr val="black"/>
                </a:solidFill>
              </a:rPr>
            </a:br>
            <a:r>
              <a:rPr lang="en-US" sz="2000" dirty="0" smtClean="0">
                <a:solidFill>
                  <a:prstClr val="black"/>
                </a:solidFill>
              </a:rPr>
              <a:t>Activity 1</a:t>
            </a:r>
            <a:endParaRPr lang="en-US" dirty="0"/>
          </a:p>
        </p:txBody>
      </p:sp>
      <p:pic>
        <p:nvPicPr>
          <p:cNvPr id="4" name="Picture 9"/>
          <p:cNvPicPr>
            <a:picLocks noChangeAspect="1" noChangeArrowheads="1"/>
          </p:cNvPicPr>
          <p:nvPr/>
        </p:nvPicPr>
        <p:blipFill rotWithShape="1">
          <a:blip r:embed="rId3"/>
          <a:srcRect b="14574"/>
          <a:stretch/>
        </p:blipFill>
        <p:spPr bwMode="auto">
          <a:xfrm>
            <a:off x="199943" y="1346998"/>
            <a:ext cx="4383779" cy="38839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p:cNvSpPr txBox="1"/>
          <p:nvPr/>
        </p:nvSpPr>
        <p:spPr>
          <a:xfrm>
            <a:off x="199943" y="5114535"/>
            <a:ext cx="4383779" cy="369332"/>
          </a:xfrm>
          <a:prstGeom prst="rect">
            <a:avLst/>
          </a:prstGeom>
          <a:noFill/>
        </p:spPr>
        <p:txBody>
          <a:bodyPr wrap="square" rtlCol="0">
            <a:spAutoFit/>
          </a:bodyPr>
          <a:lstStyle/>
          <a:p>
            <a:r>
              <a:rPr lang="en-US" dirty="0" smtClean="0"/>
              <a:t>ENG       CYM      MATH      SCI      CSI</a:t>
            </a:r>
            <a:endParaRPr lang="en-US" dirty="0"/>
          </a:p>
        </p:txBody>
      </p:sp>
      <p:sp>
        <p:nvSpPr>
          <p:cNvPr id="6" name="Rectangle 5"/>
          <p:cNvSpPr/>
          <p:nvPr/>
        </p:nvSpPr>
        <p:spPr>
          <a:xfrm>
            <a:off x="4639734" y="1346998"/>
            <a:ext cx="4521200" cy="335669"/>
          </a:xfrm>
          <a:prstGeom prst="rect">
            <a:avLst/>
          </a:prstGeom>
        </p:spPr>
        <p:txBody>
          <a:bodyPr wrap="square">
            <a:spAutoFit/>
          </a:bodyPr>
          <a:lstStyle/>
          <a:p>
            <a:pPr lvl="0">
              <a:lnSpc>
                <a:spcPct val="50000"/>
              </a:lnSpc>
              <a:spcBef>
                <a:spcPct val="50000"/>
              </a:spcBef>
            </a:pPr>
            <a:r>
              <a:rPr lang="en-US" sz="2800" dirty="0" smtClean="0">
                <a:solidFill>
                  <a:prstClr val="black"/>
                </a:solidFill>
              </a:rPr>
              <a:t>Subjects causing concern?</a:t>
            </a:r>
          </a:p>
        </p:txBody>
      </p:sp>
      <p:sp>
        <p:nvSpPr>
          <p:cNvPr id="7" name="Rectangle 6"/>
          <p:cNvSpPr/>
          <p:nvPr/>
        </p:nvSpPr>
        <p:spPr>
          <a:xfrm>
            <a:off x="4639734" y="1988366"/>
            <a:ext cx="4281528" cy="766557"/>
          </a:xfrm>
          <a:prstGeom prst="rect">
            <a:avLst/>
          </a:prstGeom>
        </p:spPr>
        <p:txBody>
          <a:bodyPr wrap="square">
            <a:spAutoFit/>
          </a:bodyPr>
          <a:lstStyle/>
          <a:p>
            <a:pPr lvl="0">
              <a:lnSpc>
                <a:spcPct val="50000"/>
              </a:lnSpc>
              <a:spcBef>
                <a:spcPct val="50000"/>
              </a:spcBef>
            </a:pPr>
            <a:r>
              <a:rPr lang="en-US" sz="2800" dirty="0" smtClean="0">
                <a:solidFill>
                  <a:prstClr val="black"/>
                </a:solidFill>
              </a:rPr>
              <a:t>What is the effect of the</a:t>
            </a:r>
          </a:p>
          <a:p>
            <a:pPr lvl="0">
              <a:lnSpc>
                <a:spcPct val="50000"/>
              </a:lnSpc>
              <a:spcBef>
                <a:spcPct val="50000"/>
              </a:spcBef>
            </a:pPr>
            <a:r>
              <a:rPr lang="en-US" sz="2800" dirty="0" smtClean="0">
                <a:solidFill>
                  <a:prstClr val="black"/>
                </a:solidFill>
              </a:rPr>
              <a:t> languages on the CSI?</a:t>
            </a:r>
            <a:endParaRPr lang="en-US" sz="2800" dirty="0"/>
          </a:p>
        </p:txBody>
      </p:sp>
      <p:sp>
        <p:nvSpPr>
          <p:cNvPr id="8" name="Rectangle 7"/>
          <p:cNvSpPr/>
          <p:nvPr/>
        </p:nvSpPr>
        <p:spPr>
          <a:xfrm>
            <a:off x="4583722" y="3104666"/>
            <a:ext cx="4521200" cy="335669"/>
          </a:xfrm>
          <a:prstGeom prst="rect">
            <a:avLst/>
          </a:prstGeom>
        </p:spPr>
        <p:txBody>
          <a:bodyPr wrap="square">
            <a:spAutoFit/>
          </a:bodyPr>
          <a:lstStyle/>
          <a:p>
            <a:pPr lvl="0">
              <a:lnSpc>
                <a:spcPct val="50000"/>
              </a:lnSpc>
              <a:spcBef>
                <a:spcPct val="50000"/>
              </a:spcBef>
            </a:pPr>
            <a:r>
              <a:rPr lang="en-US" sz="2800" dirty="0" smtClean="0">
                <a:solidFill>
                  <a:prstClr val="black"/>
                </a:solidFill>
              </a:rPr>
              <a:t>LA/National Comparison?</a:t>
            </a:r>
          </a:p>
        </p:txBody>
      </p:sp>
      <p:sp>
        <p:nvSpPr>
          <p:cNvPr id="9" name="Rectangle 8"/>
          <p:cNvSpPr/>
          <p:nvPr/>
        </p:nvSpPr>
        <p:spPr>
          <a:xfrm>
            <a:off x="4583722" y="3837745"/>
            <a:ext cx="4521200" cy="954107"/>
          </a:xfrm>
          <a:prstGeom prst="rect">
            <a:avLst/>
          </a:prstGeom>
        </p:spPr>
        <p:txBody>
          <a:bodyPr wrap="square">
            <a:spAutoFit/>
          </a:bodyPr>
          <a:lstStyle/>
          <a:p>
            <a:pPr lvl="0">
              <a:spcBef>
                <a:spcPct val="50000"/>
              </a:spcBef>
            </a:pPr>
            <a:r>
              <a:rPr lang="en-US" sz="2800" dirty="0" smtClean="0">
                <a:solidFill>
                  <a:prstClr val="black"/>
                </a:solidFill>
              </a:rPr>
              <a:t>What could be a reason for this variation?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Activity 2</a:t>
            </a:r>
            <a:endParaRPr lang="en-US" dirty="0"/>
          </a:p>
        </p:txBody>
      </p:sp>
      <p:pic>
        <p:nvPicPr>
          <p:cNvPr id="4" name="Picture 9"/>
          <p:cNvPicPr>
            <a:picLocks noChangeAspect="1" noChangeArrowheads="1"/>
          </p:cNvPicPr>
          <p:nvPr/>
        </p:nvPicPr>
        <p:blipFill rotWithShape="1">
          <a:blip r:embed="rId3"/>
          <a:srcRect b="10791"/>
          <a:stretch/>
        </p:blipFill>
        <p:spPr bwMode="auto">
          <a:xfrm>
            <a:off x="0" y="1085850"/>
            <a:ext cx="8955627" cy="3405980"/>
          </a:xfrm>
          <a:prstGeom prst="rect">
            <a:avLst/>
          </a:prstGeom>
          <a:noFill/>
          <a:ln w="9525">
            <a:noFill/>
            <a:miter lim="800000"/>
            <a:headEnd/>
            <a:tailEnd/>
          </a:ln>
        </p:spPr>
      </p:pic>
      <p:sp>
        <p:nvSpPr>
          <p:cNvPr id="5" name="TextBox 4"/>
          <p:cNvSpPr txBox="1"/>
          <p:nvPr/>
        </p:nvSpPr>
        <p:spPr>
          <a:xfrm>
            <a:off x="1601620" y="4329090"/>
            <a:ext cx="8590752" cy="369332"/>
          </a:xfrm>
          <a:prstGeom prst="rect">
            <a:avLst/>
          </a:prstGeom>
          <a:noFill/>
        </p:spPr>
        <p:txBody>
          <a:bodyPr wrap="square" rtlCol="0">
            <a:spAutoFit/>
          </a:bodyPr>
          <a:lstStyle/>
          <a:p>
            <a:r>
              <a:rPr lang="en-US" dirty="0" smtClean="0"/>
              <a:t>ENG               CYM                 MATH                SCI                CSI</a:t>
            </a:r>
          </a:p>
        </p:txBody>
      </p:sp>
      <p:sp>
        <p:nvSpPr>
          <p:cNvPr id="6" name="Rectangle 5"/>
          <p:cNvSpPr/>
          <p:nvPr/>
        </p:nvSpPr>
        <p:spPr>
          <a:xfrm>
            <a:off x="842209" y="4698422"/>
            <a:ext cx="7928811" cy="1015663"/>
          </a:xfrm>
          <a:prstGeom prst="rect">
            <a:avLst/>
          </a:prstGeom>
        </p:spPr>
        <p:txBody>
          <a:bodyPr wrap="square">
            <a:spAutoFit/>
          </a:bodyPr>
          <a:lstStyle/>
          <a:p>
            <a:pPr>
              <a:spcBef>
                <a:spcPct val="50000"/>
              </a:spcBef>
            </a:pPr>
            <a:r>
              <a:rPr lang="en-US" sz="2400" dirty="0" smtClean="0"/>
              <a:t>What is the trend for English when compared to </a:t>
            </a:r>
            <a:r>
              <a:rPr lang="en-US" sz="2400" dirty="0" err="1" smtClean="0"/>
              <a:t>Maths</a:t>
            </a:r>
            <a:r>
              <a:rPr lang="en-US" sz="2400" dirty="0" smtClean="0"/>
              <a:t> ? </a:t>
            </a:r>
          </a:p>
          <a:p>
            <a:pPr>
              <a:spcBef>
                <a:spcPct val="50000"/>
              </a:spcBef>
            </a:pPr>
            <a:r>
              <a:rPr lang="en-US" sz="2400" dirty="0" smtClean="0"/>
              <a:t>Is this true for other subjects?</a:t>
            </a:r>
            <a:endParaRPr lang="en-GB" sz="2400"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eaLnBrk="1" hangingPunct="1">
              <a:defRPr/>
            </a:pPr>
            <a:r>
              <a:rPr lang="en-US" altLang="en-US" sz="4800" dirty="0" smtClean="0"/>
              <a:t> </a:t>
            </a:r>
            <a:r>
              <a:rPr lang="en-US" altLang="en-US" sz="4800" smtClean="0"/>
              <a:t/>
            </a:r>
            <a:br>
              <a:rPr lang="en-US" altLang="en-US" sz="4800" smtClean="0"/>
            </a:br>
            <a:r>
              <a:rPr lang="en-GB" altLang="en-US" sz="3600" b="1" dirty="0" smtClean="0">
                <a:latin typeface="Arial" panose="020B0604020202020204" pitchFamily="34" charset="0"/>
                <a:cs typeface="Arial" panose="020B0604020202020204" pitchFamily="34" charset="0"/>
              </a:rPr>
              <a:t>Free School Meals</a:t>
            </a:r>
            <a:r>
              <a:rPr lang="en-US" altLang="en-US" sz="4800" b="1" dirty="0" smtClean="0">
                <a:latin typeface="Arial" panose="020B0604020202020204" pitchFamily="34" charset="0"/>
                <a:cs typeface="Arial" panose="020B0604020202020204" pitchFamily="34" charset="0"/>
              </a:rPr>
              <a:t/>
            </a:r>
            <a:br>
              <a:rPr lang="en-US" altLang="en-US" sz="4800" b="1" dirty="0" smtClean="0">
                <a:latin typeface="Arial" panose="020B0604020202020204" pitchFamily="34" charset="0"/>
                <a:cs typeface="Arial" panose="020B0604020202020204" pitchFamily="34" charset="0"/>
              </a:rPr>
            </a:br>
            <a:endParaRPr lang="en-US" altLang="en-US" sz="4800" b="1" dirty="0" smtClean="0">
              <a:latin typeface="Arial" panose="020B0604020202020204" pitchFamily="34" charset="0"/>
              <a:cs typeface="Arial" panose="020B0604020202020204" pitchFamily="34" charset="0"/>
            </a:endParaRPr>
          </a:p>
        </p:txBody>
      </p:sp>
      <p:sp>
        <p:nvSpPr>
          <p:cNvPr id="15364" name="Content Placeholder 3"/>
          <p:cNvSpPr>
            <a:spLocks noGrp="1"/>
          </p:cNvSpPr>
          <p:nvPr>
            <p:ph sz="half" idx="2"/>
          </p:nvPr>
        </p:nvSpPr>
        <p:spPr>
          <a:xfrm>
            <a:off x="330994" y="926432"/>
            <a:ext cx="8540290" cy="4525963"/>
          </a:xfrm>
        </p:spPr>
        <p:txBody>
          <a:bodyPr/>
          <a:lstStyle/>
          <a:p>
            <a:pPr marL="0" indent="0" eaLnBrk="1" hangingPunct="1">
              <a:buFont typeface="Arial" charset="0"/>
              <a:buNone/>
            </a:pPr>
            <a:r>
              <a:rPr lang="en-US" altLang="en-US" sz="3600">
                <a:latin typeface="Arial" charset="0"/>
                <a:ea typeface="MS PGothic" charset="-128"/>
              </a:rPr>
              <a:t>Each school has been placed in an FSM group based on their (weighted) average over 3 years.</a:t>
            </a:r>
          </a:p>
        </p:txBody>
      </p:sp>
      <p:graphicFrame>
        <p:nvGraphicFramePr>
          <p:cNvPr id="8" name="Table 7"/>
          <p:cNvGraphicFramePr>
            <a:graphicFrameLocks noGrp="1"/>
          </p:cNvGraphicFramePr>
          <p:nvPr>
            <p:extLst>
              <p:ext uri="{D42A27DB-BD31-4B8C-83A1-F6EECF244321}">
                <p14:modId xmlns:p14="http://schemas.microsoft.com/office/powerpoint/2010/main" val="1549523151"/>
              </p:ext>
            </p:extLst>
          </p:nvPr>
        </p:nvGraphicFramePr>
        <p:xfrm>
          <a:off x="457200" y="2980073"/>
          <a:ext cx="3786188" cy="2263805"/>
        </p:xfrm>
        <a:graphic>
          <a:graphicData uri="http://schemas.openxmlformats.org/drawingml/2006/table">
            <a:tbl>
              <a:tblPr/>
              <a:tblGrid>
                <a:gridCol w="687388"/>
                <a:gridCol w="798512"/>
                <a:gridCol w="1528763"/>
                <a:gridCol w="771525"/>
              </a:tblGrid>
              <a:tr h="365125">
                <a:tc gridSpan="4">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FFFFFF"/>
                          </a:solidFill>
                          <a:effectLst/>
                          <a:latin typeface="Calibri" charset="0"/>
                          <a:ea typeface="MS PGothic" charset="-128"/>
                        </a:rPr>
                        <a:t>CYNRADD / JUNIOR</a:t>
                      </a:r>
                    </a:p>
                  </a:txBody>
                  <a:tcPr marL="91429" marR="91429" marT="45723" marB="45723" anchor="ctr"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064A2"/>
                    </a:solidFill>
                  </a:tcPr>
                </a:tc>
                <a:tc hMerge="1">
                  <a:txBody>
                    <a:bodyPr/>
                    <a:lstStyle/>
                    <a:p>
                      <a:endParaRPr lang="en-US"/>
                    </a:p>
                  </a:txBody>
                  <a:tcPr/>
                </a:tc>
                <a:tc hMerge="1">
                  <a:txBody>
                    <a:bodyPr/>
                    <a:lstStyle/>
                    <a:p>
                      <a:endParaRPr lang="en-US"/>
                    </a:p>
                  </a:txBody>
                  <a:tcPr/>
                </a:tc>
                <a:tc hMerge="1">
                  <a:txBody>
                    <a:bodyPr/>
                    <a:lstStyle/>
                    <a:p>
                      <a:endParaRPr lang="en-US"/>
                    </a:p>
                  </a:txBody>
                  <a:tcPr/>
                </a:tc>
              </a:tr>
              <a:tr h="43497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1</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Tahoma"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D1D1F0"/>
                          </a:solidFill>
                          <a:effectLst/>
                          <a:latin typeface="Tahoma" charset="0"/>
                          <a:ea typeface="MS PGothic" charset="-128"/>
                        </a:rPr>
                        <a:t> </a:t>
                      </a:r>
                      <a:r>
                        <a:rPr kumimoji="0" lang="en-US" altLang="en-US" sz="1800" b="0" i="0" u="none" strike="noStrike" cap="none" normalizeH="0" baseline="0">
                          <a:ln>
                            <a:noFill/>
                          </a:ln>
                          <a:solidFill>
                            <a:srgbClr val="000000"/>
                          </a:solidFill>
                          <a:effectLst/>
                          <a:latin typeface="Arial Black" charset="0"/>
                          <a:ea typeface="MS PGothic" charset="-128"/>
                        </a:rPr>
                        <a:t>8%</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2</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8%</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16%</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3</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16%</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24%</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4</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24%</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32%</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5</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32%</a:t>
                      </a: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Calibri" charset="0"/>
                        <a:ea typeface="MS PGothic" charset="-128"/>
                      </a:endParaRPr>
                    </a:p>
                  </a:txBody>
                  <a:tcPr marL="91429" marR="91429" marT="45723" marB="4572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bl>
          </a:graphicData>
        </a:graphic>
      </p:graphicFrame>
      <p:graphicFrame>
        <p:nvGraphicFramePr>
          <p:cNvPr id="9" name="Table 8"/>
          <p:cNvGraphicFramePr>
            <a:graphicFrameLocks noGrp="1"/>
          </p:cNvGraphicFramePr>
          <p:nvPr>
            <p:extLst>
              <p:ext uri="{D42A27DB-BD31-4B8C-83A1-F6EECF244321}">
                <p14:modId xmlns:p14="http://schemas.microsoft.com/office/powerpoint/2010/main" val="1279485190"/>
              </p:ext>
            </p:extLst>
          </p:nvPr>
        </p:nvGraphicFramePr>
        <p:xfrm>
          <a:off x="4899025" y="3014893"/>
          <a:ext cx="3787775" cy="2194164"/>
        </p:xfrm>
        <a:graphic>
          <a:graphicData uri="http://schemas.openxmlformats.org/drawingml/2006/table">
            <a:tbl>
              <a:tblPr/>
              <a:tblGrid>
                <a:gridCol w="687388"/>
                <a:gridCol w="800100"/>
                <a:gridCol w="1528762"/>
                <a:gridCol w="771525"/>
              </a:tblGrid>
              <a:tr h="365125">
                <a:tc gridSpan="4">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FFFFFF"/>
                          </a:solidFill>
                          <a:effectLst/>
                          <a:latin typeface="Calibri" charset="0"/>
                          <a:ea typeface="MS PGothic" charset="-128"/>
                        </a:rPr>
                        <a:t>UWCHRADD / SECONDARY</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rgbClr val="8064A2"/>
                    </a:solidFill>
                  </a:tcPr>
                </a:tc>
                <a:tc hMerge="1">
                  <a:txBody>
                    <a:bodyPr/>
                    <a:lstStyle/>
                    <a:p>
                      <a:endParaRPr lang="en-US"/>
                    </a:p>
                  </a:txBody>
                  <a:tcPr/>
                </a:tc>
                <a:tc hMerge="1">
                  <a:txBody>
                    <a:bodyPr/>
                    <a:lstStyle/>
                    <a:p>
                      <a:endParaRPr lang="en-US"/>
                    </a:p>
                  </a:txBody>
                  <a:tcPr/>
                </a:tc>
                <a:tc hMerge="1">
                  <a:txBody>
                    <a:bodyPr/>
                    <a:lstStyle/>
                    <a:p>
                      <a:endParaRPr lang="en-US"/>
                    </a:p>
                  </a:txBody>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dirty="0">
                          <a:ln>
                            <a:noFill/>
                          </a:ln>
                          <a:solidFill>
                            <a:srgbClr val="000000"/>
                          </a:solidFill>
                          <a:effectLst/>
                          <a:latin typeface="Arial Black" charset="0"/>
                          <a:ea typeface="MS PGothic" charset="-128"/>
                        </a:rPr>
                        <a:t>1</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a:ln>
                          <a:noFill/>
                        </a:ln>
                        <a:solidFill>
                          <a:srgbClr val="000000"/>
                        </a:solidFill>
                        <a:effectLst/>
                        <a:latin typeface="Tahoma"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a:ln>
                            <a:noFill/>
                          </a:ln>
                          <a:solidFill>
                            <a:srgbClr val="000000"/>
                          </a:solidFill>
                          <a:effectLst/>
                          <a:latin typeface="Arial Black" charset="0"/>
                          <a:ea typeface="MS PGothic" charset="-128"/>
                        </a:rPr>
                        <a:t>&lt;FSM≤</a:t>
                      </a:r>
                      <a:endParaRPr kumimoji="0" lang="en-US" altLang="en-US" sz="1800" b="0" i="0" u="none" strike="noStrike" cap="none" normalizeH="0" baseline="0" dirty="0">
                        <a:ln>
                          <a:noFill/>
                        </a:ln>
                        <a:solidFill>
                          <a:srgbClr val="000000"/>
                        </a:solidFill>
                        <a:effectLst/>
                        <a:latin typeface="Arial Black"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2</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Black" charset="0"/>
                          <a:ea typeface="MS PGothic" charset="-128"/>
                        </a:rPr>
                        <a:t>&lt;FSM≤</a:t>
                      </a:r>
                      <a:endParaRPr kumimoji="0" lang="en-US" altLang="en-US" sz="1800" b="0" i="0" u="none" strike="noStrike" cap="none" normalizeH="0" baseline="0">
                        <a:ln>
                          <a:noFill/>
                        </a:ln>
                        <a:solidFill>
                          <a:srgbClr val="000000"/>
                        </a:solidFill>
                        <a:effectLst/>
                        <a:latin typeface="Arial Black"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15%</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3</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15%</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Black" charset="0"/>
                          <a:ea typeface="MS PGothic" charset="-128"/>
                        </a:rPr>
                        <a:t>&lt;FSM≤</a:t>
                      </a:r>
                      <a:endParaRPr kumimoji="0" lang="en-US" altLang="en-US" sz="1800" b="0" i="0" u="none" strike="noStrike" cap="none" normalizeH="0" baseline="0">
                        <a:ln>
                          <a:noFill/>
                        </a:ln>
                        <a:solidFill>
                          <a:srgbClr val="000000"/>
                        </a:solidFill>
                        <a:effectLst/>
                        <a:latin typeface="Arial Black"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20%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4</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20%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Black" charset="0"/>
                          <a:ea typeface="MS PGothic" charset="-128"/>
                        </a:rPr>
                        <a:t>&lt;FSM≤</a:t>
                      </a:r>
                      <a:endParaRPr kumimoji="0" lang="en-US" altLang="en-US" sz="1800" b="0" i="0" u="none" strike="noStrike" cap="none" normalizeH="0" baseline="0">
                        <a:ln>
                          <a:noFill/>
                        </a:ln>
                        <a:solidFill>
                          <a:srgbClr val="000000"/>
                        </a:solidFill>
                        <a:effectLst/>
                        <a:latin typeface="Arial Black"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30%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DEAF0"/>
                    </a:solidFill>
                  </a:tcPr>
                </a:tc>
              </a:tr>
              <a:tr h="365125">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1" i="0" u="none" strike="noStrike" cap="none" normalizeH="0" baseline="0">
                          <a:ln>
                            <a:noFill/>
                          </a:ln>
                          <a:solidFill>
                            <a:srgbClr val="000000"/>
                          </a:solidFill>
                          <a:effectLst/>
                          <a:latin typeface="Arial Black" charset="0"/>
                          <a:ea typeface="MS PGothic" charset="-128"/>
                        </a:rPr>
                        <a:t>5</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rgbClr val="000000"/>
                          </a:solidFill>
                          <a:effectLst/>
                          <a:latin typeface="Arial Black" charset="0"/>
                          <a:ea typeface="MS PGothic" charset="-128"/>
                        </a:rPr>
                        <a:t>30%</a:t>
                      </a: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a:ln>
                            <a:noFill/>
                          </a:ln>
                          <a:solidFill>
                            <a:srgbClr val="000000"/>
                          </a:solidFill>
                          <a:effectLst/>
                          <a:latin typeface="Arial Black" charset="0"/>
                          <a:ea typeface="MS PGothic" charset="-128"/>
                        </a:rPr>
                        <a:t>&lt;FSM≤</a:t>
                      </a:r>
                      <a:endParaRPr kumimoji="0" lang="en-US" altLang="en-US" sz="1800" b="0" i="0" u="none" strike="noStrike" cap="none" normalizeH="0" baseline="0">
                        <a:ln>
                          <a:noFill/>
                        </a:ln>
                        <a:solidFill>
                          <a:srgbClr val="000000"/>
                        </a:solidFill>
                        <a:effectLst/>
                        <a:latin typeface="Arial Black"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c>
                  <a:txBody>
                    <a:bodyPr/>
                    <a:lstStyle>
                      <a:lvl1pPr>
                        <a:spcBef>
                          <a:spcPct val="20000"/>
                        </a:spcBef>
                        <a:buFont typeface="Arial" charset="0"/>
                        <a:defRPr sz="2800">
                          <a:solidFill>
                            <a:schemeClr val="tx1"/>
                          </a:solidFill>
                          <a:latin typeface="Calibri" charset="0"/>
                          <a:ea typeface="MS PGothic" charset="-128"/>
                        </a:defRPr>
                      </a:lvl1pPr>
                      <a:lvl2pPr marL="742950" indent="-285750">
                        <a:spcBef>
                          <a:spcPct val="20000"/>
                        </a:spcBef>
                        <a:buFont typeface="Arial" charset="0"/>
                        <a:defRPr sz="2400">
                          <a:solidFill>
                            <a:schemeClr val="tx1"/>
                          </a:solidFill>
                          <a:latin typeface="Calibri" charset="0"/>
                          <a:ea typeface="MS PGothic" charset="-128"/>
                        </a:defRPr>
                      </a:lvl2pPr>
                      <a:lvl3pPr marL="1143000" indent="-228600">
                        <a:spcBef>
                          <a:spcPct val="20000"/>
                        </a:spcBef>
                        <a:buFont typeface="Arial" charset="0"/>
                        <a:defRPr sz="2000">
                          <a:solidFill>
                            <a:schemeClr val="tx1"/>
                          </a:solidFill>
                          <a:latin typeface="Calibri" charset="0"/>
                          <a:ea typeface="MS PGothic" charset="-128"/>
                        </a:defRPr>
                      </a:lvl3pPr>
                      <a:lvl4pPr marL="1600200" indent="-228600">
                        <a:spcBef>
                          <a:spcPct val="20000"/>
                        </a:spcBef>
                        <a:buFont typeface="Arial" charset="0"/>
                        <a:defRPr>
                          <a:solidFill>
                            <a:schemeClr val="tx1"/>
                          </a:solidFill>
                          <a:latin typeface="Calibri" charset="0"/>
                          <a:ea typeface="MS PGothic" charset="-128"/>
                        </a:defRPr>
                      </a:lvl4pPr>
                      <a:lvl5pPr marL="2057400" indent="-228600">
                        <a:spcBef>
                          <a:spcPct val="20000"/>
                        </a:spcBef>
                        <a:buFont typeface="Arial" charset="0"/>
                        <a:defRPr>
                          <a:solidFill>
                            <a:schemeClr val="tx1"/>
                          </a:solidFill>
                          <a:latin typeface="Calibri" charset="0"/>
                          <a:ea typeface="MS PGothic" charset="-128"/>
                        </a:defRPr>
                      </a:lvl5pPr>
                      <a:lvl6pPr marL="25146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6pPr>
                      <a:lvl7pPr marL="29718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7pPr>
                      <a:lvl8pPr marL="34290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8pPr>
                      <a:lvl9pPr marL="3886200" indent="-228600" defTabSz="457200" eaLnBrk="0" fontAlgn="base" hangingPunct="0">
                        <a:spcBef>
                          <a:spcPct val="20000"/>
                        </a:spcBef>
                        <a:spcAft>
                          <a:spcPct val="0"/>
                        </a:spcAft>
                        <a:buFont typeface="Arial" charset="0"/>
                        <a:defRPr>
                          <a:solidFill>
                            <a:schemeClr val="tx1"/>
                          </a:solidFill>
                          <a:latin typeface="Calibri" charset="0"/>
                          <a:ea typeface="MS PGothic" charset="-128"/>
                        </a:defRPr>
                      </a:lvl9pPr>
                    </a:lstStyle>
                    <a:p>
                      <a:pPr marL="0" marR="0" lvl="0" indent="0" algn="ctr" defTabSz="457200" rtl="0" eaLnBrk="1" fontAlgn="base" latinLnBrk="0" hangingPunct="1">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rgbClr val="000000"/>
                        </a:solidFill>
                        <a:effectLst/>
                        <a:latin typeface="Calibri" charset="0"/>
                        <a:ea typeface="MS PGothic" charset="-128"/>
                      </a:endParaRPr>
                    </a:p>
                  </a:txBody>
                  <a:tcPr marL="91468" marR="91468" marT="45687" marB="45687"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D8D3E0"/>
                    </a:solidFill>
                  </a:tcPr>
                </a:tc>
              </a:tr>
            </a:tbl>
          </a:graphicData>
        </a:graphic>
      </p:graphicFrame>
    </p:spTree>
    <p:extLst>
      <p:ext uri="{BB962C8B-B14F-4D97-AF65-F5344CB8AC3E}">
        <p14:creationId xmlns:p14="http://schemas.microsoft.com/office/powerpoint/2010/main" val="68100260"/>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0770" y="1258915"/>
            <a:ext cx="3501982" cy="938212"/>
          </a:xfrm>
        </p:spPr>
        <p:txBody>
          <a:bodyPr>
            <a:normAutofit fontScale="90000"/>
          </a:bodyPr>
          <a:lstStyle/>
          <a:p>
            <a:pPr eaLnBrk="1" hangingPunct="1">
              <a:defRPr/>
            </a:pPr>
            <a:r>
              <a:rPr lang="en-US" altLang="en-US" sz="4000" dirty="0" smtClean="0"/>
              <a:t> </a:t>
            </a:r>
            <a:br>
              <a:rPr lang="en-US" altLang="en-US" sz="4000" dirty="0" smtClean="0"/>
            </a:br>
            <a:r>
              <a:rPr lang="en-GB" altLang="en-US" sz="2700" b="1" dirty="0" err="1" smtClean="0">
                <a:solidFill>
                  <a:srgbClr val="000000"/>
                </a:solidFill>
                <a:latin typeface="Arial" panose="020B0604020202020204" pitchFamily="34" charset="0"/>
                <a:cs typeface="Arial" panose="020B0604020202020204" pitchFamily="34" charset="0"/>
              </a:rPr>
              <a:t>Meincnodi</a:t>
            </a:r>
            <a:r>
              <a:rPr lang="en-GB" altLang="en-US" sz="2700" b="1" dirty="0" smtClean="0">
                <a:solidFill>
                  <a:srgbClr val="000000"/>
                </a:solidFill>
                <a:latin typeface="Arial" panose="020B0604020202020204" pitchFamily="34" charset="0"/>
                <a:cs typeface="Arial" panose="020B0604020202020204" pitchFamily="34" charset="0"/>
              </a:rPr>
              <a:t> </a:t>
            </a:r>
            <a:r>
              <a:rPr lang="en-GB" altLang="en-US" sz="2700" b="1" dirty="0" err="1" smtClean="0">
                <a:solidFill>
                  <a:srgbClr val="000000"/>
                </a:solidFill>
                <a:latin typeface="Arial" panose="020B0604020202020204" pitchFamily="34" charset="0"/>
                <a:cs typeface="Arial" panose="020B0604020202020204" pitchFamily="34" charset="0"/>
              </a:rPr>
              <a:t>PYDd</a:t>
            </a:r>
            <a:r>
              <a:rPr lang="en-GB" altLang="en-US" sz="2700" b="1" dirty="0" smtClean="0">
                <a:solidFill>
                  <a:srgbClr val="000000"/>
                </a:solidFill>
                <a:latin typeface="Arial" panose="020B0604020202020204" pitchFamily="34" charset="0"/>
                <a:cs typeface="Arial" panose="020B0604020202020204" pitchFamily="34" charset="0"/>
              </a:rPr>
              <a:t> </a:t>
            </a:r>
            <a:r>
              <a:rPr lang="en-US" altLang="en-US" sz="2700" b="1" dirty="0" smtClean="0">
                <a:solidFill>
                  <a:srgbClr val="000000"/>
                </a:solidFill>
                <a:latin typeface="Arial" panose="020B0604020202020204" pitchFamily="34" charset="0"/>
                <a:cs typeface="Arial" panose="020B0604020202020204" pitchFamily="34" charset="0"/>
              </a:rPr>
              <a:t/>
            </a:r>
            <a:br>
              <a:rPr lang="en-US" altLang="en-US" sz="2700" b="1" dirty="0" smtClean="0">
                <a:solidFill>
                  <a:srgbClr val="000000"/>
                </a:solidFill>
                <a:latin typeface="Arial" panose="020B0604020202020204" pitchFamily="34" charset="0"/>
                <a:cs typeface="Arial" panose="020B0604020202020204" pitchFamily="34" charset="0"/>
              </a:rPr>
            </a:br>
            <a:r>
              <a:rPr lang="en-GB" altLang="en-US" sz="2700" b="1" dirty="0" smtClean="0">
                <a:solidFill>
                  <a:srgbClr val="000000"/>
                </a:solidFill>
                <a:latin typeface="Arial" panose="020B0604020202020204" pitchFamily="34" charset="0"/>
                <a:cs typeface="Arial" panose="020B0604020202020204" pitchFamily="34" charset="0"/>
              </a:rPr>
              <a:t>FSM Benchmarking</a:t>
            </a:r>
            <a:r>
              <a:rPr lang="en-US" altLang="en-US" sz="3600" b="1" dirty="0" smtClean="0">
                <a:solidFill>
                  <a:srgbClr val="000000"/>
                </a:solidFill>
                <a:latin typeface="Arial" panose="020B0604020202020204" pitchFamily="34" charset="0"/>
                <a:cs typeface="Arial" panose="020B0604020202020204" pitchFamily="34" charset="0"/>
              </a:rPr>
              <a:t/>
            </a:r>
            <a:br>
              <a:rPr lang="en-US" altLang="en-US" sz="3600" b="1" dirty="0" smtClean="0">
                <a:solidFill>
                  <a:srgbClr val="000000"/>
                </a:solidFill>
                <a:latin typeface="Arial" panose="020B0604020202020204" pitchFamily="34" charset="0"/>
                <a:cs typeface="Arial" panose="020B0604020202020204" pitchFamily="34" charset="0"/>
              </a:rPr>
            </a:br>
            <a:endParaRPr lang="en-US" altLang="en-US" sz="3600" b="1" dirty="0" smtClean="0">
              <a:solidFill>
                <a:srgbClr val="000000"/>
              </a:solidFill>
              <a:latin typeface="Arial" panose="020B0604020202020204" pitchFamily="34" charset="0"/>
              <a:cs typeface="Arial" panose="020B0604020202020204" pitchFamily="34" charset="0"/>
            </a:endParaRPr>
          </a:p>
        </p:txBody>
      </p:sp>
      <p:cxnSp>
        <p:nvCxnSpPr>
          <p:cNvPr id="42" name="Straight Connector 41"/>
          <p:cNvCxnSpPr/>
          <p:nvPr/>
        </p:nvCxnSpPr>
        <p:spPr bwMode="auto">
          <a:xfrm>
            <a:off x="3836539" y="1532833"/>
            <a:ext cx="1584325" cy="0"/>
          </a:xfrm>
          <a:prstGeom prst="line">
            <a:avLst/>
          </a:prstGeom>
          <a:ln w="57150">
            <a:solidFill>
              <a:srgbClr val="25DB55"/>
            </a:solidFill>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43" name="Straight Connector 42"/>
          <p:cNvCxnSpPr/>
          <p:nvPr/>
        </p:nvCxnSpPr>
        <p:spPr bwMode="auto">
          <a:xfrm>
            <a:off x="3836540" y="2979208"/>
            <a:ext cx="1584325" cy="0"/>
          </a:xfrm>
          <a:prstGeom prst="line">
            <a:avLst/>
          </a:prstGeom>
          <a:ln w="57150">
            <a:solidFill>
              <a:srgbClr val="FFFF00"/>
            </a:solidFill>
            <a:headEnd type="none" w="med" len="med"/>
            <a:tailEnd type="none" w="med" len="med"/>
          </a:ln>
        </p:spPr>
        <p:style>
          <a:lnRef idx="1">
            <a:schemeClr val="dk1"/>
          </a:lnRef>
          <a:fillRef idx="0">
            <a:schemeClr val="dk1"/>
          </a:fillRef>
          <a:effectRef idx="0">
            <a:schemeClr val="dk1"/>
          </a:effectRef>
          <a:fontRef idx="minor">
            <a:schemeClr val="tx1"/>
          </a:fontRef>
        </p:style>
      </p:cxnSp>
      <p:cxnSp>
        <p:nvCxnSpPr>
          <p:cNvPr id="44" name="Straight Connector 43"/>
          <p:cNvCxnSpPr/>
          <p:nvPr/>
        </p:nvCxnSpPr>
        <p:spPr bwMode="auto">
          <a:xfrm>
            <a:off x="3927007" y="4400196"/>
            <a:ext cx="1584325" cy="0"/>
          </a:xfrm>
          <a:prstGeom prst="line">
            <a:avLst/>
          </a:prstGeom>
          <a:ln w="57150">
            <a:solidFill>
              <a:srgbClr val="EEA512"/>
            </a:solidFill>
            <a:headEnd type="none" w="med" len="med"/>
            <a:tailEnd type="none" w="med" len="med"/>
          </a:ln>
        </p:spPr>
        <p:style>
          <a:lnRef idx="1">
            <a:schemeClr val="dk1"/>
          </a:lnRef>
          <a:fillRef idx="0">
            <a:schemeClr val="dk1"/>
          </a:fillRef>
          <a:effectRef idx="0">
            <a:schemeClr val="dk1"/>
          </a:effectRef>
          <a:fontRef idx="minor">
            <a:schemeClr val="tx1"/>
          </a:fontRef>
        </p:style>
      </p:cxnSp>
      <p:sp>
        <p:nvSpPr>
          <p:cNvPr id="4" name="Oval 3"/>
          <p:cNvSpPr/>
          <p:nvPr/>
        </p:nvSpPr>
        <p:spPr>
          <a:xfrm>
            <a:off x="4367951" y="89755"/>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100%</a:t>
            </a:r>
          </a:p>
        </p:txBody>
      </p:sp>
      <p:sp>
        <p:nvSpPr>
          <p:cNvPr id="65" name="Oval 64"/>
          <p:cNvSpPr/>
          <p:nvPr/>
        </p:nvSpPr>
        <p:spPr>
          <a:xfrm>
            <a:off x="4367951" y="385679"/>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99%</a:t>
            </a:r>
          </a:p>
        </p:txBody>
      </p:sp>
      <p:sp>
        <p:nvSpPr>
          <p:cNvPr id="66" name="Oval 65"/>
          <p:cNvSpPr/>
          <p:nvPr/>
        </p:nvSpPr>
        <p:spPr>
          <a:xfrm>
            <a:off x="4367951" y="668272"/>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99%</a:t>
            </a:r>
          </a:p>
        </p:txBody>
      </p:sp>
      <p:sp>
        <p:nvSpPr>
          <p:cNvPr id="67" name="Oval 66"/>
          <p:cNvSpPr/>
          <p:nvPr/>
        </p:nvSpPr>
        <p:spPr>
          <a:xfrm>
            <a:off x="4367951" y="951911"/>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98%</a:t>
            </a:r>
          </a:p>
        </p:txBody>
      </p:sp>
      <p:sp>
        <p:nvSpPr>
          <p:cNvPr id="68" name="Oval 67"/>
          <p:cNvSpPr/>
          <p:nvPr/>
        </p:nvSpPr>
        <p:spPr>
          <a:xfrm>
            <a:off x="4367951" y="1237328"/>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98%</a:t>
            </a:r>
          </a:p>
        </p:txBody>
      </p:sp>
      <p:sp>
        <p:nvSpPr>
          <p:cNvPr id="69" name="Oval 68"/>
          <p:cNvSpPr/>
          <p:nvPr/>
        </p:nvSpPr>
        <p:spPr>
          <a:xfrm>
            <a:off x="4354898" y="1521228"/>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97%</a:t>
            </a:r>
          </a:p>
        </p:txBody>
      </p:sp>
      <p:sp>
        <p:nvSpPr>
          <p:cNvPr id="70" name="Oval 69"/>
          <p:cNvSpPr/>
          <p:nvPr/>
        </p:nvSpPr>
        <p:spPr>
          <a:xfrm>
            <a:off x="4366621" y="1817152"/>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97%</a:t>
            </a:r>
          </a:p>
        </p:txBody>
      </p:sp>
      <p:sp>
        <p:nvSpPr>
          <p:cNvPr id="71" name="Oval 70"/>
          <p:cNvSpPr/>
          <p:nvPr/>
        </p:nvSpPr>
        <p:spPr>
          <a:xfrm>
            <a:off x="4367951" y="2117052"/>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97%</a:t>
            </a:r>
          </a:p>
        </p:txBody>
      </p:sp>
      <p:sp>
        <p:nvSpPr>
          <p:cNvPr id="72" name="Oval 71"/>
          <p:cNvSpPr/>
          <p:nvPr/>
        </p:nvSpPr>
        <p:spPr>
          <a:xfrm>
            <a:off x="4360762" y="2402061"/>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96%</a:t>
            </a:r>
          </a:p>
        </p:txBody>
      </p:sp>
      <p:sp>
        <p:nvSpPr>
          <p:cNvPr id="73" name="Oval 72"/>
          <p:cNvSpPr/>
          <p:nvPr/>
        </p:nvSpPr>
        <p:spPr>
          <a:xfrm>
            <a:off x="4367951" y="2687070"/>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96%</a:t>
            </a:r>
          </a:p>
        </p:txBody>
      </p:sp>
      <p:sp>
        <p:nvSpPr>
          <p:cNvPr id="74" name="Oval 73"/>
          <p:cNvSpPr/>
          <p:nvPr/>
        </p:nvSpPr>
        <p:spPr>
          <a:xfrm>
            <a:off x="4359432" y="2979208"/>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95%</a:t>
            </a:r>
          </a:p>
        </p:txBody>
      </p:sp>
      <p:sp>
        <p:nvSpPr>
          <p:cNvPr id="75" name="Oval 74"/>
          <p:cNvSpPr/>
          <p:nvPr/>
        </p:nvSpPr>
        <p:spPr>
          <a:xfrm>
            <a:off x="4354898" y="3270621"/>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95%</a:t>
            </a:r>
          </a:p>
        </p:txBody>
      </p:sp>
      <p:sp>
        <p:nvSpPr>
          <p:cNvPr id="76" name="Oval 75"/>
          <p:cNvSpPr/>
          <p:nvPr/>
        </p:nvSpPr>
        <p:spPr>
          <a:xfrm>
            <a:off x="4344031" y="3547634"/>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95%</a:t>
            </a:r>
          </a:p>
        </p:txBody>
      </p:sp>
      <p:sp>
        <p:nvSpPr>
          <p:cNvPr id="77" name="Oval 76"/>
          <p:cNvSpPr/>
          <p:nvPr/>
        </p:nvSpPr>
        <p:spPr>
          <a:xfrm>
            <a:off x="4359432" y="3831847"/>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94%</a:t>
            </a:r>
          </a:p>
        </p:txBody>
      </p:sp>
      <p:sp>
        <p:nvSpPr>
          <p:cNvPr id="78" name="Oval 77"/>
          <p:cNvSpPr/>
          <p:nvPr/>
        </p:nvSpPr>
        <p:spPr>
          <a:xfrm>
            <a:off x="4355012" y="4116060"/>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94%</a:t>
            </a:r>
          </a:p>
        </p:txBody>
      </p:sp>
      <p:sp>
        <p:nvSpPr>
          <p:cNvPr id="79" name="Oval 78"/>
          <p:cNvSpPr/>
          <p:nvPr/>
        </p:nvSpPr>
        <p:spPr>
          <a:xfrm>
            <a:off x="4355012" y="4400196"/>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93%</a:t>
            </a:r>
          </a:p>
        </p:txBody>
      </p:sp>
      <p:sp>
        <p:nvSpPr>
          <p:cNvPr id="80" name="Oval 79"/>
          <p:cNvSpPr/>
          <p:nvPr/>
        </p:nvSpPr>
        <p:spPr>
          <a:xfrm>
            <a:off x="4355012" y="4691220"/>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92%</a:t>
            </a:r>
          </a:p>
        </p:txBody>
      </p:sp>
      <p:sp>
        <p:nvSpPr>
          <p:cNvPr id="81" name="Oval 80"/>
          <p:cNvSpPr/>
          <p:nvPr/>
        </p:nvSpPr>
        <p:spPr>
          <a:xfrm>
            <a:off x="4360762" y="4968142"/>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92%</a:t>
            </a:r>
          </a:p>
        </p:txBody>
      </p:sp>
      <p:sp>
        <p:nvSpPr>
          <p:cNvPr id="82" name="Oval 81"/>
          <p:cNvSpPr/>
          <p:nvPr/>
        </p:nvSpPr>
        <p:spPr>
          <a:xfrm>
            <a:off x="4360762" y="5246821"/>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91%</a:t>
            </a:r>
          </a:p>
        </p:txBody>
      </p:sp>
      <p:sp>
        <p:nvSpPr>
          <p:cNvPr id="83" name="Oval 82"/>
          <p:cNvSpPr/>
          <p:nvPr/>
        </p:nvSpPr>
        <p:spPr>
          <a:xfrm>
            <a:off x="4360762" y="5526931"/>
            <a:ext cx="569344" cy="277247"/>
          </a:xfrm>
          <a:prstGeom prst="ellipse">
            <a:avLst/>
          </a:prstGeom>
          <a:solidFill>
            <a:srgbClr val="00B0F0"/>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sz="900" b="1" dirty="0">
                <a:solidFill>
                  <a:prstClr val="black"/>
                </a:solidFill>
              </a:rPr>
              <a:t>91%</a:t>
            </a:r>
          </a:p>
        </p:txBody>
      </p:sp>
      <p:sp>
        <p:nvSpPr>
          <p:cNvPr id="7" name="Rectangle 6"/>
          <p:cNvSpPr/>
          <p:nvPr/>
        </p:nvSpPr>
        <p:spPr>
          <a:xfrm>
            <a:off x="6038491" y="367002"/>
            <a:ext cx="2424022" cy="891913"/>
          </a:xfrm>
          <a:prstGeom prst="rect">
            <a:avLst/>
          </a:prstGeom>
          <a:solidFill>
            <a:srgbClr val="92D050"/>
          </a:solidFill>
          <a:ln>
            <a:solidFill>
              <a:schemeClr val="tx1"/>
            </a:solidFill>
          </a:ln>
        </p:spPr>
        <p:style>
          <a:lnRef idx="1">
            <a:schemeClr val="accent2"/>
          </a:lnRef>
          <a:fillRef idx="3">
            <a:schemeClr val="accent2"/>
          </a:fillRef>
          <a:effectRef idx="2">
            <a:schemeClr val="accent2"/>
          </a:effectRef>
          <a:fontRef idx="minor">
            <a:schemeClr val="lt1"/>
          </a:fontRef>
        </p:style>
        <p:txBody>
          <a:bodyPr rtlCol="0" anchor="ctr"/>
          <a:lstStyle/>
          <a:p>
            <a:pPr algn="ctr" eaLnBrk="0" hangingPunct="0"/>
            <a:r>
              <a:rPr lang="en-GB" dirty="0" err="1">
                <a:solidFill>
                  <a:prstClr val="black"/>
                </a:solidFill>
              </a:rPr>
              <a:t>Chwartel</a:t>
            </a:r>
            <a:r>
              <a:rPr lang="en-GB" dirty="0">
                <a:solidFill>
                  <a:prstClr val="black"/>
                </a:solidFill>
              </a:rPr>
              <a:t> 1 25% </a:t>
            </a:r>
            <a:r>
              <a:rPr lang="en-GB" dirty="0" err="1">
                <a:solidFill>
                  <a:prstClr val="black"/>
                </a:solidFill>
              </a:rPr>
              <a:t>UCHAF</a:t>
            </a:r>
            <a:endParaRPr lang="en-GB" dirty="0">
              <a:solidFill>
                <a:prstClr val="black"/>
              </a:solidFill>
            </a:endParaRPr>
          </a:p>
          <a:p>
            <a:pPr algn="ctr" eaLnBrk="0" hangingPunct="0"/>
            <a:r>
              <a:rPr lang="en-GB" dirty="0">
                <a:solidFill>
                  <a:prstClr val="black"/>
                </a:solidFill>
              </a:rPr>
              <a:t>Quartile 1 TOP 25%</a:t>
            </a:r>
          </a:p>
        </p:txBody>
      </p:sp>
      <p:sp>
        <p:nvSpPr>
          <p:cNvPr id="85" name="Rectangle 84"/>
          <p:cNvSpPr/>
          <p:nvPr/>
        </p:nvSpPr>
        <p:spPr>
          <a:xfrm>
            <a:off x="6038491" y="1817152"/>
            <a:ext cx="2424022" cy="891913"/>
          </a:xfrm>
          <a:prstGeom prst="rect">
            <a:avLst/>
          </a:prstGeom>
          <a:solidFill>
            <a:srgbClr val="FFFF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dirty="0" err="1">
                <a:solidFill>
                  <a:prstClr val="black"/>
                </a:solidFill>
              </a:rPr>
              <a:t>Chwartel</a:t>
            </a:r>
            <a:r>
              <a:rPr lang="en-GB" dirty="0">
                <a:solidFill>
                  <a:prstClr val="black"/>
                </a:solidFill>
              </a:rPr>
              <a:t> 2 50% </a:t>
            </a:r>
            <a:r>
              <a:rPr lang="en-GB" dirty="0" err="1">
                <a:solidFill>
                  <a:prstClr val="black"/>
                </a:solidFill>
              </a:rPr>
              <a:t>UCHAF</a:t>
            </a:r>
            <a:endParaRPr lang="en-GB" dirty="0">
              <a:solidFill>
                <a:prstClr val="black"/>
              </a:solidFill>
            </a:endParaRPr>
          </a:p>
          <a:p>
            <a:pPr algn="ctr" eaLnBrk="0" hangingPunct="0"/>
            <a:r>
              <a:rPr lang="en-GB" dirty="0">
                <a:solidFill>
                  <a:prstClr val="black"/>
                </a:solidFill>
              </a:rPr>
              <a:t>Quartile 2 TOP 50%</a:t>
            </a:r>
          </a:p>
        </p:txBody>
      </p:sp>
      <p:sp>
        <p:nvSpPr>
          <p:cNvPr id="86" name="Rectangle 85"/>
          <p:cNvSpPr/>
          <p:nvPr/>
        </p:nvSpPr>
        <p:spPr>
          <a:xfrm>
            <a:off x="6038491" y="3217181"/>
            <a:ext cx="2424022" cy="891913"/>
          </a:xfrm>
          <a:prstGeom prst="rect">
            <a:avLst/>
          </a:prstGeom>
          <a:solidFill>
            <a:schemeClr val="accent6">
              <a:lumMod val="75000"/>
            </a:schemeClr>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dirty="0" err="1">
                <a:solidFill>
                  <a:prstClr val="black"/>
                </a:solidFill>
              </a:rPr>
              <a:t>Chwartel</a:t>
            </a:r>
            <a:r>
              <a:rPr lang="en-GB" dirty="0">
                <a:solidFill>
                  <a:prstClr val="black"/>
                </a:solidFill>
              </a:rPr>
              <a:t> 3 50% </a:t>
            </a:r>
            <a:r>
              <a:rPr lang="en-GB" dirty="0" err="1">
                <a:solidFill>
                  <a:prstClr val="black"/>
                </a:solidFill>
              </a:rPr>
              <a:t>ISAF</a:t>
            </a:r>
            <a:r>
              <a:rPr lang="en-GB" dirty="0">
                <a:solidFill>
                  <a:prstClr val="black"/>
                </a:solidFill>
              </a:rPr>
              <a:t> Quartile 3 LOWEST 50%</a:t>
            </a:r>
          </a:p>
        </p:txBody>
      </p:sp>
      <p:sp>
        <p:nvSpPr>
          <p:cNvPr id="87" name="Rectangle 86"/>
          <p:cNvSpPr/>
          <p:nvPr/>
        </p:nvSpPr>
        <p:spPr>
          <a:xfrm>
            <a:off x="6038491" y="4697929"/>
            <a:ext cx="2424022" cy="891913"/>
          </a:xfrm>
          <a:prstGeom prst="rect">
            <a:avLst/>
          </a:prstGeom>
          <a:solidFill>
            <a:srgbClr val="C00000"/>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eaLnBrk="0" hangingPunct="0"/>
            <a:r>
              <a:rPr lang="en-GB" dirty="0" err="1">
                <a:solidFill>
                  <a:prstClr val="black"/>
                </a:solidFill>
              </a:rPr>
              <a:t>Chwartel</a:t>
            </a:r>
            <a:r>
              <a:rPr lang="en-GB" dirty="0">
                <a:solidFill>
                  <a:prstClr val="black"/>
                </a:solidFill>
              </a:rPr>
              <a:t> 4 25% </a:t>
            </a:r>
            <a:r>
              <a:rPr lang="en-GB" dirty="0" err="1">
                <a:solidFill>
                  <a:prstClr val="black"/>
                </a:solidFill>
              </a:rPr>
              <a:t>ISAF</a:t>
            </a:r>
            <a:endParaRPr lang="en-GB" dirty="0">
              <a:solidFill>
                <a:prstClr val="black"/>
              </a:solidFill>
            </a:endParaRPr>
          </a:p>
          <a:p>
            <a:pPr algn="ctr" eaLnBrk="0" hangingPunct="0"/>
            <a:r>
              <a:rPr lang="en-GB" dirty="0">
                <a:solidFill>
                  <a:prstClr val="black"/>
                </a:solidFill>
              </a:rPr>
              <a:t>Quartile 4 LOWEST 25%</a:t>
            </a:r>
          </a:p>
        </p:txBody>
      </p:sp>
    </p:spTree>
    <p:extLst>
      <p:ext uri="{BB962C8B-B14F-4D97-AF65-F5344CB8AC3E}">
        <p14:creationId xmlns:p14="http://schemas.microsoft.com/office/powerpoint/2010/main" val="7464310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par>
                    <p:cTn id="7" fill="hold">
                      <p:stCondLst>
                        <p:cond delay="indefinite"/>
                      </p:stCondLst>
                      <p:childTnLst>
                        <p:par>
                          <p:cTn id="8" fill="hold">
                            <p:stCondLst>
                              <p:cond delay="0"/>
                            </p:stCondLst>
                            <p:childTnLst>
                              <p:par>
                                <p:cTn id="9" presetID="6" presetClass="emph" presetSubtype="0" fill="hold" grpId="0" nodeType="clickEffect">
                                  <p:stCondLst>
                                    <p:cond delay="0"/>
                                  </p:stCondLst>
                                  <p:childTnLst>
                                    <p:animScale>
                                      <p:cBhvr>
                                        <p:cTn id="10" dur="2000" fill="hold"/>
                                        <p:tgtEl>
                                          <p:spTgt spid="83"/>
                                        </p:tgtEl>
                                      </p:cBhvr>
                                      <p:by x="150000" y="150000"/>
                                    </p:animScale>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83" grpId="0" animBg="1"/>
      <p:bldP spid="7" grpId="0" animBg="1"/>
      <p:bldP spid="85" grpId="0" animBg="1"/>
      <p:bldP spid="86" grpId="0" animBg="1"/>
      <p:bldP spid="87"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0">
          <a:blip r:embed="rId3"/>
          <a:srcRect/>
          <a:stretch>
            <a:fillRect/>
          </a:stretch>
        </a:blip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srcRect t="1552"/>
          <a:stretch/>
        </p:blipFill>
        <p:spPr>
          <a:xfrm>
            <a:off x="252412" y="1400384"/>
            <a:ext cx="8639175" cy="3628816"/>
          </a:xfrm>
          <a:prstGeom prst="rect">
            <a:avLst/>
          </a:prstGeom>
        </p:spPr>
      </p:pic>
      <p:sp>
        <p:nvSpPr>
          <p:cNvPr id="3" name="Title 2"/>
          <p:cNvSpPr>
            <a:spLocks noGrp="1"/>
          </p:cNvSpPr>
          <p:nvPr>
            <p:ph type="title"/>
          </p:nvPr>
        </p:nvSpPr>
        <p:spPr/>
        <p:txBody>
          <a:bodyPr/>
          <a:lstStyle/>
          <a:p>
            <a:r>
              <a:rPr lang="en-GB" dirty="0" err="1" smtClean="0"/>
              <a:t>Grŵp</a:t>
            </a:r>
            <a:r>
              <a:rPr lang="en-GB" dirty="0" smtClean="0"/>
              <a:t> 1      0%-8%</a:t>
            </a:r>
            <a:endParaRPr lang="en-GB" dirty="0"/>
          </a:p>
        </p:txBody>
      </p:sp>
    </p:spTree>
    <p:extLst>
      <p:ext uri="{BB962C8B-B14F-4D97-AF65-F5344CB8AC3E}">
        <p14:creationId xmlns:p14="http://schemas.microsoft.com/office/powerpoint/2010/main" val="106943616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Text Placeholder 4"/>
          <p:cNvSpPr>
            <a:spLocks noGrp="1"/>
          </p:cNvSpPr>
          <p:nvPr>
            <p:ph type="body" sz="quarter" idx="3"/>
          </p:nvPr>
        </p:nvSpPr>
        <p:spPr>
          <a:xfrm>
            <a:off x="1757446" y="171534"/>
            <a:ext cx="4338554" cy="639762"/>
          </a:xfrm>
        </p:spPr>
        <p:txBody>
          <a:bodyPr/>
          <a:lstStyle/>
          <a:p>
            <a:r>
              <a:rPr lang="en-GB" altLang="en-US" sz="4400">
                <a:solidFill>
                  <a:srgbClr val="000000"/>
                </a:solidFill>
                <a:latin typeface="Arial" charset="0"/>
                <a:ea typeface="MS PGothic" charset="-128"/>
              </a:rPr>
              <a:t>School families</a:t>
            </a:r>
            <a:endParaRPr lang="en-US" altLang="en-US" sz="4400" dirty="0">
              <a:ea typeface="MS PGothic" charset="-128"/>
            </a:endParaRPr>
          </a:p>
        </p:txBody>
      </p:sp>
      <p:sp>
        <p:nvSpPr>
          <p:cNvPr id="10" name="Content Placeholder 9"/>
          <p:cNvSpPr>
            <a:spLocks noGrp="1"/>
          </p:cNvSpPr>
          <p:nvPr>
            <p:ph sz="quarter" idx="4"/>
          </p:nvPr>
        </p:nvSpPr>
        <p:spPr>
          <a:xfrm>
            <a:off x="377825" y="1035885"/>
            <a:ext cx="7867817" cy="5477210"/>
          </a:xfrm>
        </p:spPr>
        <p:txBody>
          <a:bodyPr>
            <a:normAutofit/>
          </a:bodyPr>
          <a:lstStyle/>
          <a:p>
            <a:pPr marL="0" indent="0" eaLnBrk="1" hangingPunct="1">
              <a:buFont typeface="Arial" panose="020B0604020202020204" pitchFamily="34" charset="0"/>
              <a:buNone/>
              <a:defRPr/>
            </a:pPr>
            <a:r>
              <a:rPr lang="en-GB" sz="2600" dirty="0" smtClean="0">
                <a:latin typeface="Arial"/>
                <a:ea typeface="+mn-ea"/>
                <a:cs typeface="Arial"/>
              </a:rPr>
              <a:t>Each </a:t>
            </a:r>
            <a:r>
              <a:rPr lang="en-GB" sz="2600" dirty="0">
                <a:latin typeface="Arial"/>
                <a:ea typeface="+mn-ea"/>
                <a:cs typeface="Arial"/>
              </a:rPr>
              <a:t>school has been placed in a family of similar schools based on:</a:t>
            </a:r>
            <a:r>
              <a:rPr lang="en-US" sz="2600" dirty="0">
                <a:latin typeface="Arial"/>
                <a:ea typeface="+mn-ea"/>
                <a:cs typeface="Arial"/>
              </a:rPr>
              <a:t> </a:t>
            </a:r>
          </a:p>
          <a:p>
            <a:pPr eaLnBrk="1" hangingPunct="1">
              <a:buFont typeface="Arial" panose="020B0604020202020204" pitchFamily="34" charset="0"/>
              <a:buChar char="•"/>
              <a:defRPr/>
            </a:pPr>
            <a:r>
              <a:rPr lang="en-GB" sz="2600" dirty="0">
                <a:latin typeface="Arial"/>
                <a:ea typeface="+mn-ea"/>
                <a:cs typeface="Arial"/>
              </a:rPr>
              <a:t>medium of </a:t>
            </a:r>
            <a:r>
              <a:rPr lang="en-GB" sz="2600" dirty="0" smtClean="0">
                <a:latin typeface="Arial"/>
                <a:ea typeface="+mn-ea"/>
                <a:cs typeface="Arial"/>
              </a:rPr>
              <a:t>study</a:t>
            </a:r>
            <a:r>
              <a:rPr lang="en-US" sz="2600" dirty="0" smtClean="0">
                <a:latin typeface="Arial"/>
                <a:ea typeface="+mn-ea"/>
                <a:cs typeface="Arial"/>
              </a:rPr>
              <a:t>  </a:t>
            </a:r>
            <a:endParaRPr lang="en-US" sz="2600" dirty="0">
              <a:latin typeface="Arial"/>
              <a:ea typeface="+mn-ea"/>
              <a:cs typeface="Arial"/>
            </a:endParaRPr>
          </a:p>
          <a:p>
            <a:pPr eaLnBrk="1" hangingPunct="1">
              <a:buFont typeface="Arial" panose="020B0604020202020204" pitchFamily="34" charset="0"/>
              <a:buChar char="•"/>
              <a:defRPr/>
            </a:pPr>
            <a:r>
              <a:rPr lang="en-GB" sz="2600" dirty="0">
                <a:latin typeface="Arial"/>
                <a:ea typeface="+mn-ea"/>
                <a:cs typeface="Arial"/>
              </a:rPr>
              <a:t>% </a:t>
            </a:r>
            <a:r>
              <a:rPr lang="en-GB" sz="2600" dirty="0" smtClean="0">
                <a:latin typeface="Arial"/>
                <a:ea typeface="+mn-ea"/>
                <a:cs typeface="Arial"/>
              </a:rPr>
              <a:t>FSM</a:t>
            </a:r>
            <a:r>
              <a:rPr lang="en-US" sz="2600" dirty="0" smtClean="0">
                <a:latin typeface="Arial"/>
                <a:ea typeface="+mn-ea"/>
                <a:cs typeface="Arial"/>
              </a:rPr>
              <a:t>  </a:t>
            </a:r>
            <a:endParaRPr lang="en-US" sz="2600" dirty="0">
              <a:latin typeface="Arial"/>
              <a:ea typeface="+mn-ea"/>
              <a:cs typeface="Arial"/>
            </a:endParaRPr>
          </a:p>
          <a:p>
            <a:pPr eaLnBrk="1" hangingPunct="1">
              <a:buFont typeface="Arial" panose="020B0604020202020204" pitchFamily="34" charset="0"/>
              <a:buChar char="•"/>
              <a:defRPr/>
            </a:pPr>
            <a:r>
              <a:rPr lang="en-GB" sz="2600" dirty="0" smtClean="0">
                <a:latin typeface="Arial"/>
                <a:ea typeface="+mn-ea"/>
                <a:cs typeface="Arial"/>
              </a:rPr>
              <a:t>WIMD</a:t>
            </a:r>
            <a:r>
              <a:rPr lang="en-US" sz="2600" dirty="0" smtClean="0">
                <a:latin typeface="Arial"/>
                <a:ea typeface="+mn-ea"/>
                <a:cs typeface="Arial"/>
              </a:rPr>
              <a:t>  </a:t>
            </a:r>
            <a:endParaRPr lang="en-US" sz="2600" dirty="0">
              <a:latin typeface="Arial"/>
              <a:ea typeface="+mn-ea"/>
              <a:cs typeface="Arial"/>
            </a:endParaRPr>
          </a:p>
          <a:p>
            <a:pPr eaLnBrk="1" hangingPunct="1">
              <a:buFont typeface="Arial" panose="020B0604020202020204" pitchFamily="34" charset="0"/>
              <a:buChar char="•"/>
              <a:defRPr/>
            </a:pPr>
            <a:r>
              <a:rPr lang="en-GB" sz="2600" dirty="0">
                <a:latin typeface="Arial"/>
                <a:ea typeface="+mn-ea"/>
                <a:cs typeface="Arial"/>
              </a:rPr>
              <a:t>% </a:t>
            </a:r>
            <a:r>
              <a:rPr lang="en-GB" sz="2600" dirty="0" smtClean="0">
                <a:latin typeface="Arial"/>
                <a:ea typeface="+mn-ea"/>
                <a:cs typeface="Arial"/>
              </a:rPr>
              <a:t>SEN</a:t>
            </a:r>
            <a:r>
              <a:rPr lang="en-US" sz="2600" dirty="0" smtClean="0">
                <a:latin typeface="Arial"/>
                <a:ea typeface="+mn-ea"/>
                <a:cs typeface="Arial"/>
              </a:rPr>
              <a:t>  </a:t>
            </a:r>
            <a:endParaRPr lang="en-US" sz="2600" dirty="0">
              <a:latin typeface="Arial"/>
              <a:ea typeface="+mn-ea"/>
              <a:cs typeface="Arial"/>
            </a:endParaRPr>
          </a:p>
          <a:p>
            <a:pPr eaLnBrk="1" hangingPunct="1">
              <a:buFont typeface="Arial" panose="020B0604020202020204" pitchFamily="34" charset="0"/>
              <a:buChar char="•"/>
              <a:defRPr/>
            </a:pPr>
            <a:r>
              <a:rPr lang="en-GB" sz="2600" dirty="0">
                <a:latin typeface="Arial"/>
                <a:ea typeface="+mn-ea"/>
                <a:cs typeface="Arial"/>
              </a:rPr>
              <a:t>% English as additional language (EAL</a:t>
            </a:r>
            <a:r>
              <a:rPr lang="en-GB" sz="2600" dirty="0" smtClean="0">
                <a:latin typeface="Arial"/>
                <a:ea typeface="+mn-ea"/>
                <a:cs typeface="Arial"/>
              </a:rPr>
              <a:t>)</a:t>
            </a:r>
          </a:p>
          <a:p>
            <a:pPr eaLnBrk="1" hangingPunct="1">
              <a:buFont typeface="Arial" panose="020B0604020202020204" pitchFamily="34" charset="0"/>
              <a:buChar char="•"/>
              <a:defRPr/>
            </a:pPr>
            <a:r>
              <a:rPr lang="en-GB" sz="2600" dirty="0" smtClean="0">
                <a:latin typeface="Arial"/>
                <a:cs typeface="Arial"/>
              </a:rPr>
              <a:t>Pupil Numbers</a:t>
            </a:r>
            <a:endParaRPr lang="en-US" sz="2600" dirty="0">
              <a:latin typeface="Arial"/>
              <a:ea typeface="+mn-ea"/>
              <a:cs typeface="Arial"/>
            </a:endParaRPr>
          </a:p>
          <a:p>
            <a:pPr eaLnBrk="1" hangingPunct="1">
              <a:buFont typeface="Arial" panose="020B0604020202020204" pitchFamily="34" charset="0"/>
              <a:buChar char="•"/>
              <a:defRPr/>
            </a:pPr>
            <a:endParaRPr lang="en-US" dirty="0">
              <a:ea typeface="+mn-ea"/>
            </a:endParaRPr>
          </a:p>
        </p:txBody>
      </p:sp>
    </p:spTree>
    <p:extLst>
      <p:ext uri="{BB962C8B-B14F-4D97-AF65-F5344CB8AC3E}">
        <p14:creationId xmlns:p14="http://schemas.microsoft.com/office/powerpoint/2010/main" val="103044476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Compared with Similar Schools?</a:t>
            </a:r>
            <a:endParaRPr lang="en-US" dirty="0"/>
          </a:p>
        </p:txBody>
      </p:sp>
      <p:pic>
        <p:nvPicPr>
          <p:cNvPr id="4" name="Picture 3" descr="Screen Shot 2013-10-13 at 13.36.5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4807" y="1085850"/>
            <a:ext cx="8969193" cy="4986633"/>
          </a:xfrm>
          <a:prstGeom prst="rect">
            <a:avLst/>
          </a:prstGeom>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Data Family</a:t>
            </a:r>
            <a:endParaRPr lang="en-US" dirty="0"/>
          </a:p>
        </p:txBody>
      </p:sp>
      <p:pic>
        <p:nvPicPr>
          <p:cNvPr id="4" name="Picture 3" descr="Screen Shot 2013-10-13 at 13.42.40.jpg"/>
          <p:cNvPicPr>
            <a:picLocks noChangeAspect="1"/>
          </p:cNvPicPr>
          <p:nvPr/>
        </p:nvPicPr>
        <p:blipFill rotWithShape="1">
          <a:blip r:embed="rId3">
            <a:extLst>
              <a:ext uri="{28A0092B-C50C-407E-A947-70E740481C1C}">
                <a14:useLocalDpi xmlns:a14="http://schemas.microsoft.com/office/drawing/2010/main" val="0"/>
              </a:ext>
            </a:extLst>
          </a:blip>
          <a:srcRect b="8716"/>
          <a:stretch/>
        </p:blipFill>
        <p:spPr>
          <a:xfrm>
            <a:off x="0" y="1090246"/>
            <a:ext cx="9144000" cy="4950434"/>
          </a:xfrm>
          <a:prstGeom prst="rect">
            <a:avLst/>
          </a:prstGeom>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endParaRPr lang="en-US" dirty="0"/>
          </a:p>
        </p:txBody>
      </p:sp>
      <p:pic>
        <p:nvPicPr>
          <p:cNvPr id="4" name="Picture 3" descr="Screen Shot 2013-10-13 at 13.42.31.jpg"/>
          <p:cNvPicPr>
            <a:picLocks noChangeAspect="1"/>
          </p:cNvPicPr>
          <p:nvPr/>
        </p:nvPicPr>
        <p:blipFill rotWithShape="1">
          <a:blip r:embed="rId3">
            <a:extLst>
              <a:ext uri="{28A0092B-C50C-407E-A947-70E740481C1C}">
                <a14:useLocalDpi xmlns:a14="http://schemas.microsoft.com/office/drawing/2010/main" val="0"/>
              </a:ext>
            </a:extLst>
          </a:blip>
          <a:srcRect t="14431" b="16496"/>
          <a:stretch/>
        </p:blipFill>
        <p:spPr>
          <a:xfrm>
            <a:off x="0" y="1085850"/>
            <a:ext cx="9144000" cy="4008664"/>
          </a:xfrm>
          <a:prstGeom prst="rect">
            <a:avLst/>
          </a:prstGeom>
        </p:spPr>
      </p:pic>
      <p:pic>
        <p:nvPicPr>
          <p:cNvPr id="1026" name="Picture 2"/>
          <p:cNvPicPr>
            <a:picLocks noChangeAspect="1" noChangeArrowheads="1"/>
          </p:cNvPicPr>
          <p:nvPr/>
        </p:nvPicPr>
        <p:blipFill>
          <a:blip r:embed="rId4"/>
          <a:srcRect/>
          <a:stretch>
            <a:fillRect/>
          </a:stretch>
        </p:blipFill>
        <p:spPr bwMode="auto">
          <a:xfrm>
            <a:off x="779463" y="5094514"/>
            <a:ext cx="7839075" cy="1114425"/>
          </a:xfrm>
          <a:prstGeom prst="rect">
            <a:avLst/>
          </a:prstGeom>
          <a:noFill/>
          <a:ln w="9525">
            <a:noFill/>
            <a:miter lim="800000"/>
            <a:headEnd/>
            <a:tailEnd/>
          </a:ln>
        </p:spPr>
      </p:pic>
      <p:sp>
        <p:nvSpPr>
          <p:cNvPr id="6" name="Rectangle 5"/>
          <p:cNvSpPr/>
          <p:nvPr/>
        </p:nvSpPr>
        <p:spPr>
          <a:xfrm>
            <a:off x="1653019" y="5296395"/>
            <a:ext cx="1185183" cy="6650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smtClean="0"/>
              <a:t>School</a:t>
            </a:r>
            <a:endParaRPr lang="en-GB" sz="2800" dirty="0"/>
          </a:p>
        </p:txBody>
      </p:sp>
      <p:sp>
        <p:nvSpPr>
          <p:cNvPr id="7" name="Rectangle 6"/>
          <p:cNvSpPr/>
          <p:nvPr/>
        </p:nvSpPr>
        <p:spPr>
          <a:xfrm>
            <a:off x="3576822" y="5268686"/>
            <a:ext cx="1185183" cy="6650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smtClean="0"/>
              <a:t>Family</a:t>
            </a:r>
            <a:endParaRPr lang="en-GB" sz="2800" dirty="0"/>
          </a:p>
        </p:txBody>
      </p:sp>
      <p:sp>
        <p:nvSpPr>
          <p:cNvPr id="8" name="Rectangle 7"/>
          <p:cNvSpPr/>
          <p:nvPr/>
        </p:nvSpPr>
        <p:spPr>
          <a:xfrm>
            <a:off x="5591669" y="5268686"/>
            <a:ext cx="737879" cy="6650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smtClean="0"/>
              <a:t>LA</a:t>
            </a:r>
            <a:endParaRPr lang="en-GB" sz="2800" dirty="0"/>
          </a:p>
        </p:txBody>
      </p:sp>
      <p:sp>
        <p:nvSpPr>
          <p:cNvPr id="9" name="Rectangle 8"/>
          <p:cNvSpPr/>
          <p:nvPr/>
        </p:nvSpPr>
        <p:spPr>
          <a:xfrm>
            <a:off x="7085980" y="5296395"/>
            <a:ext cx="1185183" cy="66501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800" dirty="0" smtClean="0"/>
              <a:t>Wales</a:t>
            </a:r>
            <a:endParaRPr lang="en-GB" sz="28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Gender Comparisons</a:t>
            </a:r>
            <a:endParaRPr lang="en-US" dirty="0"/>
          </a:p>
        </p:txBody>
      </p:sp>
      <p:pic>
        <p:nvPicPr>
          <p:cNvPr id="4" name="Picture 4"/>
          <p:cNvPicPr>
            <a:picLocks noChangeAspect="1" noChangeArrowheads="1"/>
          </p:cNvPicPr>
          <p:nvPr/>
        </p:nvPicPr>
        <p:blipFill>
          <a:blip r:embed="rId3"/>
          <a:srcRect/>
          <a:stretch>
            <a:fillRect/>
          </a:stretch>
        </p:blipFill>
        <p:spPr bwMode="auto">
          <a:xfrm>
            <a:off x="304800" y="1085850"/>
            <a:ext cx="8610600" cy="51130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4" name="Picture 3" descr="Screen shot 2013-10-09 at 8.43.18 PM.png"/>
          <p:cNvPicPr>
            <a:picLocks noChangeAspect="1"/>
          </p:cNvPicPr>
          <p:nvPr/>
        </p:nvPicPr>
        <p:blipFill rotWithShape="1">
          <a:blip r:embed="rId3">
            <a:extLst>
              <a:ext uri="{28A0092B-C50C-407E-A947-70E740481C1C}">
                <a14:useLocalDpi xmlns:a14="http://schemas.microsoft.com/office/drawing/2010/main" val="0"/>
              </a:ext>
            </a:extLst>
          </a:blip>
          <a:srcRect b="27847"/>
          <a:stretch/>
        </p:blipFill>
        <p:spPr>
          <a:xfrm>
            <a:off x="543317" y="1136005"/>
            <a:ext cx="8075221" cy="4861034"/>
          </a:xfrm>
          <a:prstGeom prst="rect">
            <a:avLst/>
          </a:prstGeo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5" name="Picture 4" descr="Screen Shot 2014-09-29 at 11.10.33.jpg"/>
          <p:cNvPicPr>
            <a:picLocks noChangeAspect="1"/>
          </p:cNvPicPr>
          <p:nvPr/>
        </p:nvPicPr>
        <p:blipFill>
          <a:blip r:embed="rId3">
            <a:extLst>
              <a:ext uri="{28A0092B-C50C-407E-A947-70E740481C1C}">
                <a14:useLocalDpi xmlns:a14="http://schemas.microsoft.com/office/drawing/2010/main" val="0"/>
              </a:ext>
            </a:extLst>
          </a:blip>
          <a:srcRect b="7808"/>
          <a:stretch>
            <a:fillRect/>
          </a:stretch>
        </p:blipFill>
        <p:spPr>
          <a:xfrm>
            <a:off x="166254" y="1104405"/>
            <a:ext cx="8977745" cy="4963885"/>
          </a:xfrm>
          <a:prstGeom prst="rect">
            <a:avLst/>
          </a:prstGeom>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show="0">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4" name="Picture 3" descr="Screen shot 2013-10-09 at 8.43.18 PM.png"/>
          <p:cNvPicPr>
            <a:picLocks noChangeAspect="1"/>
          </p:cNvPicPr>
          <p:nvPr/>
        </p:nvPicPr>
        <p:blipFill rotWithShape="1">
          <a:blip r:embed="rId3">
            <a:extLst>
              <a:ext uri="{28A0092B-C50C-407E-A947-70E740481C1C}">
                <a14:useLocalDpi xmlns:a14="http://schemas.microsoft.com/office/drawing/2010/main" val="0"/>
              </a:ext>
            </a:extLst>
          </a:blip>
          <a:srcRect b="27847"/>
          <a:stretch/>
        </p:blipFill>
        <p:spPr>
          <a:xfrm>
            <a:off x="543317" y="1136005"/>
            <a:ext cx="8075221" cy="486103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5" name="Picture 4" descr="Screen Shot 2015-05-19 at 07.58.3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78813"/>
            <a:ext cx="9144000" cy="4830101"/>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4" name="Picture 3" descr="Screen Shot 2014-09-29 at 11.11.2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37478"/>
            <a:ext cx="9144000" cy="5125816"/>
          </a:xfrm>
          <a:prstGeom prst="rect">
            <a:avLst/>
          </a:prstGeom>
        </p:spPr>
      </p:pic>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My Local School</a:t>
            </a:r>
            <a:endParaRPr lang="en-US" dirty="0"/>
          </a:p>
        </p:txBody>
      </p:sp>
      <p:pic>
        <p:nvPicPr>
          <p:cNvPr id="5" name="Picture 4" descr="Screen Shot 2015-05-19 at 07.59.11.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16281"/>
            <a:ext cx="9144000" cy="5042698"/>
          </a:xfrm>
          <a:prstGeom prst="rect">
            <a:avLst/>
          </a:prstGeom>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sz="2800" dirty="0" smtClean="0">
                <a:solidFill>
                  <a:prstClr val="black"/>
                </a:solidFill>
              </a:rPr>
              <a:t>My Local School</a:t>
            </a:r>
            <a:br>
              <a:rPr lang="en-US" sz="2800" dirty="0" smtClean="0">
                <a:solidFill>
                  <a:prstClr val="black"/>
                </a:solidFill>
              </a:rPr>
            </a:br>
            <a:r>
              <a:rPr lang="en-US" sz="2800" dirty="0" err="1" smtClean="0">
                <a:solidFill>
                  <a:prstClr val="black"/>
                </a:solidFill>
              </a:rPr>
              <a:t>eFSM</a:t>
            </a:r>
            <a:r>
              <a:rPr lang="en-US" sz="2800" dirty="0" smtClean="0">
                <a:solidFill>
                  <a:prstClr val="black"/>
                </a:solidFill>
              </a:rPr>
              <a:t> v Non </a:t>
            </a:r>
            <a:r>
              <a:rPr lang="en-US" sz="2800" dirty="0" err="1" smtClean="0">
                <a:solidFill>
                  <a:prstClr val="black"/>
                </a:solidFill>
              </a:rPr>
              <a:t>eFSM</a:t>
            </a:r>
            <a:endParaRPr lang="en-US" dirty="0"/>
          </a:p>
        </p:txBody>
      </p:sp>
      <p:pic>
        <p:nvPicPr>
          <p:cNvPr id="4" name="Picture 3" descr="Screen Shot 2015-05-19 at 07.49.4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23157"/>
            <a:ext cx="9144000" cy="4939479"/>
          </a:xfrm>
          <a:prstGeom prst="rect">
            <a:avLst/>
          </a:prstGeom>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sz="2800" dirty="0" smtClean="0">
                <a:solidFill>
                  <a:prstClr val="black"/>
                </a:solidFill>
              </a:rPr>
              <a:t>My Local School</a:t>
            </a:r>
            <a:br>
              <a:rPr lang="en-US" sz="2800" dirty="0" smtClean="0">
                <a:solidFill>
                  <a:prstClr val="black"/>
                </a:solidFill>
              </a:rPr>
            </a:br>
            <a:r>
              <a:rPr lang="en-US" sz="2800" dirty="0" smtClean="0">
                <a:solidFill>
                  <a:prstClr val="black"/>
                </a:solidFill>
              </a:rPr>
              <a:t>Boys v Girls</a:t>
            </a:r>
            <a:endParaRPr lang="en-US" dirty="0"/>
          </a:p>
        </p:txBody>
      </p:sp>
      <p:pic>
        <p:nvPicPr>
          <p:cNvPr id="4" name="Picture 3" descr="Screen Shot 2015-05-19 at 07.49.3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042758"/>
            <a:ext cx="9144000" cy="4944104"/>
          </a:xfrm>
          <a:prstGeom prst="rect">
            <a:avLst/>
          </a:prstGeo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sz="2800" dirty="0" smtClean="0">
                <a:solidFill>
                  <a:prstClr val="black"/>
                </a:solidFill>
              </a:rPr>
              <a:t>My Local School</a:t>
            </a:r>
            <a:br>
              <a:rPr lang="en-US" sz="2800" dirty="0" smtClean="0">
                <a:solidFill>
                  <a:prstClr val="black"/>
                </a:solidFill>
              </a:rPr>
            </a:br>
            <a:r>
              <a:rPr lang="en-US" sz="2800" dirty="0" smtClean="0">
                <a:solidFill>
                  <a:prstClr val="black"/>
                </a:solidFill>
              </a:rPr>
              <a:t>Quartiles</a:t>
            </a:r>
            <a:endParaRPr lang="en-US" dirty="0"/>
          </a:p>
        </p:txBody>
      </p:sp>
      <p:pic>
        <p:nvPicPr>
          <p:cNvPr id="4" name="Picture 3" descr="Screen Shot 2015-05-19 at 07.50.3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30497"/>
            <a:ext cx="9144000" cy="4860000"/>
          </a:xfrm>
          <a:prstGeom prst="rect">
            <a:avLst/>
          </a:prstGeom>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Attendance</a:t>
            </a:r>
            <a:endParaRPr lang="en-US" dirty="0"/>
          </a:p>
        </p:txBody>
      </p:sp>
      <p:pic>
        <p:nvPicPr>
          <p:cNvPr id="2050" name="Picture 2"/>
          <p:cNvPicPr>
            <a:picLocks noChangeAspect="1" noChangeArrowheads="1"/>
          </p:cNvPicPr>
          <p:nvPr/>
        </p:nvPicPr>
        <p:blipFill>
          <a:blip r:embed="rId3"/>
          <a:srcRect/>
          <a:stretch>
            <a:fillRect/>
          </a:stretch>
        </p:blipFill>
        <p:spPr bwMode="auto">
          <a:xfrm>
            <a:off x="0" y="1085850"/>
            <a:ext cx="8914614" cy="502994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Attendance</a:t>
            </a:r>
            <a:endParaRPr lang="en-US" dirty="0"/>
          </a:p>
        </p:txBody>
      </p:sp>
      <p:sp>
        <p:nvSpPr>
          <p:cNvPr id="4" name="Rectangle 3"/>
          <p:cNvSpPr/>
          <p:nvPr/>
        </p:nvSpPr>
        <p:spPr>
          <a:xfrm>
            <a:off x="0" y="1116281"/>
            <a:ext cx="9144000" cy="4918269"/>
          </a:xfrm>
          <a:prstGeom prst="rect">
            <a:avLst/>
          </a:prstGeom>
        </p:spPr>
        <p:txBody>
          <a:bodyPr wrap="square">
            <a:spAutoFit/>
          </a:bodyPr>
          <a:lstStyle/>
          <a:p>
            <a:pPr marL="342900" lvl="0" indent="-342900" fontAlgn="auto">
              <a:spcBef>
                <a:spcPct val="20000"/>
              </a:spcBef>
              <a:spcAft>
                <a:spcPts val="0"/>
              </a:spcAft>
              <a:buFont typeface="Arial"/>
              <a:buChar char="•"/>
            </a:pPr>
            <a:r>
              <a:rPr lang="en-GB" sz="3200" i="1" dirty="0" smtClean="0">
                <a:solidFill>
                  <a:prstClr val="black"/>
                </a:solidFill>
                <a:latin typeface="Calibri"/>
                <a:cs typeface="+mn-cs"/>
              </a:rPr>
              <a:t>The importance of school attendance.</a:t>
            </a:r>
            <a:endParaRPr lang="en-GB" sz="3200" dirty="0" smtClean="0">
              <a:solidFill>
                <a:prstClr val="black"/>
              </a:solidFill>
              <a:latin typeface="Calibri"/>
              <a:cs typeface="+mn-cs"/>
            </a:endParaRPr>
          </a:p>
          <a:p>
            <a:pPr marL="342900" lvl="0" indent="-342900" fontAlgn="auto">
              <a:spcBef>
                <a:spcPct val="20000"/>
              </a:spcBef>
              <a:spcAft>
                <a:spcPts val="0"/>
              </a:spcAft>
              <a:buFont typeface="Arial"/>
              <a:buChar char="•"/>
            </a:pPr>
            <a:r>
              <a:rPr lang="en-GB" sz="3200" i="1" dirty="0" smtClean="0">
                <a:solidFill>
                  <a:prstClr val="black"/>
                </a:solidFill>
                <a:latin typeface="Calibri"/>
                <a:cs typeface="+mn-cs"/>
              </a:rPr>
              <a:t> How attendance is recorded in schools, explanation of registration codes used, how school staff monitors pupil absences.</a:t>
            </a:r>
            <a:endParaRPr lang="en-GB" sz="3200" dirty="0" smtClean="0">
              <a:solidFill>
                <a:prstClr val="black"/>
              </a:solidFill>
              <a:latin typeface="Calibri"/>
              <a:cs typeface="+mn-cs"/>
            </a:endParaRPr>
          </a:p>
          <a:p>
            <a:pPr marL="342900" lvl="0" indent="-342900" fontAlgn="auto">
              <a:spcBef>
                <a:spcPct val="20000"/>
              </a:spcBef>
              <a:spcAft>
                <a:spcPts val="0"/>
              </a:spcAft>
              <a:buFont typeface="Arial"/>
              <a:buChar char="•"/>
            </a:pPr>
            <a:r>
              <a:rPr lang="en-GB" sz="3200" i="1" dirty="0" smtClean="0">
                <a:solidFill>
                  <a:prstClr val="black"/>
                </a:solidFill>
                <a:latin typeface="Calibri"/>
                <a:cs typeface="+mn-cs"/>
              </a:rPr>
              <a:t>How is attendance data/results presented to the governing body:</a:t>
            </a:r>
            <a:endParaRPr lang="en-GB" sz="3200" dirty="0" smtClean="0">
              <a:solidFill>
                <a:prstClr val="black"/>
              </a:solidFill>
              <a:latin typeface="Calibri"/>
              <a:cs typeface="+mn-cs"/>
            </a:endParaRPr>
          </a:p>
          <a:p>
            <a:pPr marL="342900" lvl="0" indent="-342900" fontAlgn="auto">
              <a:spcBef>
                <a:spcPct val="20000"/>
              </a:spcBef>
              <a:spcAft>
                <a:spcPts val="0"/>
              </a:spcAft>
              <a:buFont typeface="Arial"/>
              <a:buChar char="•"/>
            </a:pPr>
            <a:r>
              <a:rPr lang="en-GB" sz="3200" i="1" dirty="0" smtClean="0">
                <a:solidFill>
                  <a:prstClr val="black"/>
                </a:solidFill>
                <a:latin typeface="Calibri"/>
                <a:cs typeface="+mn-cs"/>
              </a:rPr>
              <a:t> Targets set for attendance, authorised and unauthorised absences.</a:t>
            </a:r>
            <a:endParaRPr lang="en-GB" sz="3200" dirty="0" smtClean="0">
              <a:solidFill>
                <a:prstClr val="black"/>
              </a:solidFill>
              <a:latin typeface="Calibri"/>
              <a:cs typeface="+mn-cs"/>
            </a:endParaRPr>
          </a:p>
          <a:p>
            <a:pPr marL="342900" lvl="0" indent="-342900" fontAlgn="auto">
              <a:spcBef>
                <a:spcPct val="20000"/>
              </a:spcBef>
              <a:spcAft>
                <a:spcPts val="0"/>
              </a:spcAft>
              <a:buFont typeface="Arial"/>
              <a:buChar char="•"/>
            </a:pPr>
            <a:r>
              <a:rPr lang="en-GB" sz="3200" i="1" dirty="0" smtClean="0">
                <a:solidFill>
                  <a:prstClr val="black"/>
                </a:solidFill>
                <a:latin typeface="Calibri"/>
                <a:cs typeface="+mn-cs"/>
              </a:rPr>
              <a:t>Whether targets are achieved.</a:t>
            </a:r>
            <a:endParaRPr lang="en-GB" sz="3200" dirty="0" smtClean="0">
              <a:solidFill>
                <a:prstClr val="black"/>
              </a:solidFill>
              <a:latin typeface="Calibri"/>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135" y="1506311"/>
            <a:ext cx="6799263" cy="3576328"/>
          </a:xfrm>
        </p:spPr>
        <p:txBody>
          <a:bodyPr rtlCol="0">
            <a:normAutofit/>
          </a:bodyPr>
          <a:lstStyle/>
          <a:p>
            <a:pPr fontAlgn="auto">
              <a:spcAft>
                <a:spcPts val="0"/>
              </a:spcAft>
              <a:defRPr/>
            </a:pPr>
            <a:r>
              <a:rPr lang="en-US" sz="8800" dirty="0" smtClean="0"/>
              <a:t>What is good attendance?</a:t>
            </a:r>
            <a:endParaRPr lang="en-US" sz="88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Attendance</a:t>
            </a:r>
            <a:endParaRPr lang="en-US" dirty="0"/>
          </a:p>
        </p:txBody>
      </p:sp>
      <p:sp>
        <p:nvSpPr>
          <p:cNvPr id="3" name="Subtitle 2"/>
          <p:cNvSpPr>
            <a:spLocks noGrp="1"/>
          </p:cNvSpPr>
          <p:nvPr>
            <p:ph type="subTitle" idx="1"/>
          </p:nvPr>
        </p:nvSpPr>
        <p:spPr>
          <a:xfrm>
            <a:off x="0" y="1330325"/>
            <a:ext cx="8728075" cy="4761717"/>
          </a:xfrm>
        </p:spPr>
        <p:txBody>
          <a:bodyPr rtlCol="0">
            <a:normAutofit fontScale="55000" lnSpcReduction="20000"/>
          </a:bodyPr>
          <a:lstStyle/>
          <a:p>
            <a:r>
              <a:rPr lang="en-US" sz="5100" dirty="0" smtClean="0">
                <a:solidFill>
                  <a:schemeClr val="tx1"/>
                </a:solidFill>
              </a:rPr>
              <a:t>Inspection Area 2 </a:t>
            </a:r>
            <a:r>
              <a:rPr lang="en-US" sz="5100" dirty="0">
                <a:solidFill>
                  <a:schemeClr val="tx1"/>
                </a:solidFill>
              </a:rPr>
              <a:t>Wellbeing and attitudes to learning </a:t>
            </a:r>
            <a:endParaRPr lang="en-US" sz="5100" dirty="0" smtClean="0">
              <a:solidFill>
                <a:schemeClr val="tx1"/>
              </a:solidFill>
            </a:endParaRPr>
          </a:p>
          <a:p>
            <a:r>
              <a:rPr lang="en-US" sz="5100" dirty="0">
                <a:solidFill>
                  <a:schemeClr val="tx1"/>
                </a:solidFill>
              </a:rPr>
              <a:t>2.2 Attitudes to learning</a:t>
            </a:r>
          </a:p>
          <a:p>
            <a:pPr algn="just"/>
            <a:r>
              <a:rPr lang="en-US" sz="4200" dirty="0" smtClean="0">
                <a:solidFill>
                  <a:schemeClr val="tx1"/>
                </a:solidFill>
              </a:rPr>
              <a:t>When </a:t>
            </a:r>
            <a:r>
              <a:rPr lang="en-US" sz="4200" dirty="0">
                <a:solidFill>
                  <a:schemeClr val="tx1"/>
                </a:solidFill>
              </a:rPr>
              <a:t>evaluating attendance as evidence of pupils’ participation and engagement in learning, </a:t>
            </a:r>
            <a:r>
              <a:rPr lang="en-US" sz="4200" dirty="0" smtClean="0">
                <a:solidFill>
                  <a:schemeClr val="tx1"/>
                </a:solidFill>
              </a:rPr>
              <a:t>INSPECTORS will </a:t>
            </a:r>
            <a:r>
              <a:rPr lang="en-US" sz="4200" dirty="0">
                <a:solidFill>
                  <a:schemeClr val="tx1"/>
                </a:solidFill>
              </a:rPr>
              <a:t>report by exception, i.e. where there is a clear </a:t>
            </a:r>
            <a:r>
              <a:rPr lang="en-US" sz="4200" b="1" dirty="0">
                <a:solidFill>
                  <a:schemeClr val="tx1"/>
                </a:solidFill>
              </a:rPr>
              <a:t>trend of weak</a:t>
            </a:r>
            <a:r>
              <a:rPr lang="en-US" sz="4200" dirty="0">
                <a:solidFill>
                  <a:schemeClr val="tx1"/>
                </a:solidFill>
              </a:rPr>
              <a:t> or very strong attendance. </a:t>
            </a:r>
            <a:r>
              <a:rPr lang="en-US" sz="4200" dirty="0" smtClean="0">
                <a:solidFill>
                  <a:schemeClr val="tx1"/>
                </a:solidFill>
              </a:rPr>
              <a:t>Leaders </a:t>
            </a:r>
            <a:r>
              <a:rPr lang="en-US" sz="4200" dirty="0">
                <a:solidFill>
                  <a:schemeClr val="tx1"/>
                </a:solidFill>
              </a:rPr>
              <a:t>should consider the </a:t>
            </a:r>
            <a:r>
              <a:rPr lang="en-US" sz="4200" b="1" dirty="0">
                <a:solidFill>
                  <a:schemeClr val="tx1"/>
                </a:solidFill>
              </a:rPr>
              <a:t>trends in the overall school attendance rate and the most up-to-date information available, including any notable variations between particular groups of pupils and others, for example those eligible for free school meals. </a:t>
            </a:r>
            <a:r>
              <a:rPr lang="en-US" sz="4200" dirty="0">
                <a:solidFill>
                  <a:schemeClr val="tx1"/>
                </a:solidFill>
              </a:rPr>
              <a:t>They should focus particularly on the </a:t>
            </a:r>
            <a:r>
              <a:rPr lang="en-US" sz="4200" b="1" dirty="0">
                <a:solidFill>
                  <a:schemeClr val="tx1"/>
                </a:solidFill>
              </a:rPr>
              <a:t>rate of persistent absence </a:t>
            </a:r>
            <a:r>
              <a:rPr lang="en-US" sz="4200" dirty="0">
                <a:solidFill>
                  <a:schemeClr val="tx1"/>
                </a:solidFill>
              </a:rPr>
              <a:t>and consider how many pupils have absence rates well above others in the school. They should </a:t>
            </a:r>
            <a:r>
              <a:rPr lang="en-US" sz="4200" b="1" dirty="0">
                <a:solidFill>
                  <a:schemeClr val="tx1"/>
                </a:solidFill>
              </a:rPr>
              <a:t>compare attendance rates with national figures and those of similar schools, particularly any comparative, benchmarked data. However, </a:t>
            </a:r>
            <a:r>
              <a:rPr lang="en-US" sz="4200" b="1" dirty="0" smtClean="0">
                <a:solidFill>
                  <a:schemeClr val="tx1"/>
                </a:solidFill>
              </a:rPr>
              <a:t>Leaders </a:t>
            </a:r>
            <a:r>
              <a:rPr lang="en-US" sz="4200" b="1" dirty="0">
                <a:solidFill>
                  <a:schemeClr val="tx1"/>
                </a:solidFill>
              </a:rPr>
              <a:t>should also consider significant mitigating factors, where there is robust evidence to support </a:t>
            </a:r>
            <a:r>
              <a:rPr lang="en-US" sz="4200" b="1" dirty="0" smtClean="0">
                <a:solidFill>
                  <a:schemeClr val="tx1"/>
                </a:solidFill>
              </a:rPr>
              <a:t>them</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Attendance</a:t>
            </a:r>
            <a:endParaRPr lang="en-US" dirty="0"/>
          </a:p>
        </p:txBody>
      </p:sp>
      <p:sp>
        <p:nvSpPr>
          <p:cNvPr id="3" name="Subtitle 2"/>
          <p:cNvSpPr>
            <a:spLocks noGrp="1"/>
          </p:cNvSpPr>
          <p:nvPr>
            <p:ph type="subTitle" idx="1"/>
          </p:nvPr>
        </p:nvSpPr>
        <p:spPr>
          <a:xfrm>
            <a:off x="0" y="1330325"/>
            <a:ext cx="8728075" cy="4761717"/>
          </a:xfrm>
        </p:spPr>
        <p:txBody>
          <a:bodyPr rtlCol="0">
            <a:normAutofit fontScale="70000" lnSpcReduction="20000"/>
          </a:bodyPr>
          <a:lstStyle/>
          <a:p>
            <a:r>
              <a:rPr lang="en-US" sz="4200" dirty="0" smtClean="0">
                <a:solidFill>
                  <a:schemeClr val="tx1"/>
                </a:solidFill>
              </a:rPr>
              <a:t>Inspection Area 4 </a:t>
            </a:r>
            <a:r>
              <a:rPr lang="en-US" sz="4200" dirty="0">
                <a:solidFill>
                  <a:schemeClr val="tx1"/>
                </a:solidFill>
              </a:rPr>
              <a:t>Care, support and guidance </a:t>
            </a:r>
          </a:p>
          <a:p>
            <a:r>
              <a:rPr lang="en-US" sz="4200" dirty="0">
                <a:solidFill>
                  <a:schemeClr val="tx1"/>
                </a:solidFill>
              </a:rPr>
              <a:t>4.1 Tracking, monitoring and the provision of learning support </a:t>
            </a:r>
          </a:p>
          <a:p>
            <a:pPr algn="just"/>
            <a:r>
              <a:rPr lang="en-US" sz="4200" dirty="0" smtClean="0">
                <a:solidFill>
                  <a:schemeClr val="tx1"/>
                </a:solidFill>
              </a:rPr>
              <a:t>Leaders </a:t>
            </a:r>
            <a:r>
              <a:rPr lang="en-US" sz="4200" dirty="0">
                <a:solidFill>
                  <a:schemeClr val="tx1"/>
                </a:solidFill>
              </a:rPr>
              <a:t>should consider how well the school tracks and monitors pupils’ progress and wellbeing, including </a:t>
            </a:r>
            <a:r>
              <a:rPr lang="en-US" sz="4200" b="1" dirty="0">
                <a:solidFill>
                  <a:schemeClr val="tx1"/>
                </a:solidFill>
              </a:rPr>
              <a:t>attendance</a:t>
            </a:r>
            <a:r>
              <a:rPr lang="en-US" sz="4200" dirty="0">
                <a:solidFill>
                  <a:schemeClr val="tx1"/>
                </a:solidFill>
              </a:rPr>
              <a:t> and </a:t>
            </a:r>
            <a:r>
              <a:rPr lang="en-US" sz="4200" dirty="0" err="1">
                <a:solidFill>
                  <a:schemeClr val="tx1"/>
                </a:solidFill>
              </a:rPr>
              <a:t>behaviour</a:t>
            </a:r>
            <a:r>
              <a:rPr lang="en-US" sz="4200" dirty="0">
                <a:solidFill>
                  <a:schemeClr val="tx1"/>
                </a:solidFill>
              </a:rPr>
              <a:t>, as they move through the school. </a:t>
            </a:r>
            <a:r>
              <a:rPr lang="en-US" sz="4200" dirty="0" smtClean="0">
                <a:solidFill>
                  <a:schemeClr val="tx1"/>
                </a:solidFill>
              </a:rPr>
              <a:t>Leaders </a:t>
            </a:r>
            <a:r>
              <a:rPr lang="en-US" sz="4200" dirty="0">
                <a:solidFill>
                  <a:schemeClr val="tx1"/>
                </a:solidFill>
              </a:rPr>
              <a:t>should consider how well the school uses this information to consider the progress and development of specific groups, for example those pupils whose circumstances may make them vulnerable to underachievement or those who are more able.</a:t>
            </a:r>
          </a:p>
        </p:txBody>
      </p:sp>
    </p:spTree>
    <p:extLst>
      <p:ext uri="{BB962C8B-B14F-4D97-AF65-F5344CB8AC3E}">
        <p14:creationId xmlns:p14="http://schemas.microsoft.com/office/powerpoint/2010/main" val="484563465"/>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Target Setting</a:t>
            </a:r>
            <a:endParaRPr lang="en-US" dirty="0"/>
          </a:p>
        </p:txBody>
      </p:sp>
      <p:sp>
        <p:nvSpPr>
          <p:cNvPr id="3" name="Subtitle 2"/>
          <p:cNvSpPr>
            <a:spLocks noGrp="1"/>
          </p:cNvSpPr>
          <p:nvPr>
            <p:ph type="subTitle" idx="1"/>
          </p:nvPr>
        </p:nvSpPr>
        <p:spPr>
          <a:xfrm>
            <a:off x="415925" y="1330325"/>
            <a:ext cx="8202613" cy="4308475"/>
          </a:xfrm>
        </p:spPr>
        <p:txBody>
          <a:bodyPr rtlCol="0">
            <a:normAutofit fontScale="92500" lnSpcReduction="10000"/>
          </a:bodyPr>
          <a:lstStyle/>
          <a:p>
            <a:pPr marL="342900" lvl="0" indent="-342900" algn="l" fontAlgn="auto">
              <a:spcAft>
                <a:spcPts val="0"/>
              </a:spcAft>
              <a:buFont typeface="Arial"/>
              <a:buChar char="•"/>
            </a:pPr>
            <a:r>
              <a:rPr lang="en-US" sz="3600" dirty="0" smtClean="0">
                <a:solidFill>
                  <a:prstClr val="black"/>
                </a:solidFill>
              </a:rPr>
              <a:t>Is your Governing Body involved in setting/monitoring quantitative targets?</a:t>
            </a:r>
          </a:p>
          <a:p>
            <a:pPr marL="342900" lvl="0" indent="-342900" algn="l" fontAlgn="auto">
              <a:spcAft>
                <a:spcPts val="0"/>
              </a:spcAft>
              <a:buFont typeface="Arial"/>
              <a:buChar char="•"/>
            </a:pPr>
            <a:r>
              <a:rPr lang="en-US" sz="3600" dirty="0" smtClean="0">
                <a:solidFill>
                  <a:prstClr val="black"/>
                </a:solidFill>
              </a:rPr>
              <a:t>Will these targets ensure progression? How do you know?</a:t>
            </a:r>
          </a:p>
          <a:p>
            <a:pPr marL="342900" lvl="0" indent="-342900" algn="l" fontAlgn="auto">
              <a:spcAft>
                <a:spcPts val="0"/>
              </a:spcAft>
              <a:buFont typeface="Arial"/>
              <a:buChar char="•"/>
            </a:pPr>
            <a:r>
              <a:rPr lang="en-US" sz="3600" dirty="0" smtClean="0">
                <a:solidFill>
                  <a:prstClr val="black"/>
                </a:solidFill>
              </a:rPr>
              <a:t>Where will the targets place you when compare with similar schools?</a:t>
            </a:r>
          </a:p>
          <a:p>
            <a:pPr marL="342900" lvl="0" indent="-342900" algn="l" fontAlgn="auto">
              <a:spcAft>
                <a:spcPts val="0"/>
              </a:spcAft>
              <a:buFont typeface="Arial"/>
              <a:buChar char="•"/>
            </a:pPr>
            <a:r>
              <a:rPr lang="en-US" sz="3600" dirty="0" smtClean="0">
                <a:solidFill>
                  <a:prstClr val="black"/>
                </a:solidFill>
              </a:rPr>
              <a:t>Is progress against the targets being monitored?</a:t>
            </a:r>
            <a:endParaRPr lang="en-GB" sz="3600" dirty="0">
              <a:solidFill>
                <a:prstClr val="black"/>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RECAP</a:t>
            </a:r>
            <a:endParaRPr lang="en-US" dirty="0"/>
          </a:p>
        </p:txBody>
      </p:sp>
      <p:sp>
        <p:nvSpPr>
          <p:cNvPr id="3" name="Subtitle 2"/>
          <p:cNvSpPr>
            <a:spLocks noGrp="1"/>
          </p:cNvSpPr>
          <p:nvPr>
            <p:ph type="subTitle" idx="1"/>
          </p:nvPr>
        </p:nvSpPr>
        <p:spPr>
          <a:xfrm>
            <a:off x="415925" y="1330325"/>
            <a:ext cx="8202613" cy="4308475"/>
          </a:xfrm>
        </p:spPr>
        <p:txBody>
          <a:bodyPr rtlCol="0">
            <a:normAutofit/>
          </a:bodyPr>
          <a:lstStyle/>
          <a:p>
            <a:pPr marL="342900" lvl="0" indent="-342900" algn="l" fontAlgn="auto">
              <a:spcAft>
                <a:spcPts val="0"/>
              </a:spcAft>
              <a:buFont typeface="Arial"/>
              <a:buChar char="•"/>
            </a:pPr>
            <a:r>
              <a:rPr lang="en-US" sz="3600" b="1" i="1" dirty="0" smtClean="0">
                <a:solidFill>
                  <a:prstClr val="black"/>
                </a:solidFill>
              </a:rPr>
              <a:t>Are standards including attendance improving year on year?</a:t>
            </a:r>
          </a:p>
          <a:p>
            <a:pPr marL="342900" lvl="0" indent="-342900" algn="l" fontAlgn="auto">
              <a:spcAft>
                <a:spcPts val="0"/>
              </a:spcAft>
              <a:buFont typeface="Arial"/>
              <a:buChar char="•"/>
            </a:pPr>
            <a:r>
              <a:rPr lang="en-US" sz="3600" b="1" i="1" dirty="0" smtClean="0">
                <a:solidFill>
                  <a:prstClr val="black"/>
                </a:solidFill>
              </a:rPr>
              <a:t>Is the performance data an accurate reflection of standards in pupils’ books? How do we know?</a:t>
            </a:r>
          </a:p>
          <a:p>
            <a:pPr marL="342900" lvl="0" indent="-342900" algn="l" fontAlgn="auto">
              <a:spcAft>
                <a:spcPts val="0"/>
              </a:spcAft>
              <a:buFont typeface="Arial"/>
              <a:buChar char="•"/>
            </a:pPr>
            <a:r>
              <a:rPr lang="en-US" sz="3600" b="1" i="1" dirty="0" smtClean="0">
                <a:solidFill>
                  <a:prstClr val="black"/>
                </a:solidFill>
              </a:rPr>
              <a:t>Is the school performing in line or better than similar schools? If not, why?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Recap</a:t>
            </a:r>
            <a:endParaRPr lang="en-US" dirty="0"/>
          </a:p>
        </p:txBody>
      </p:sp>
      <p:sp>
        <p:nvSpPr>
          <p:cNvPr id="3" name="Subtitle 2"/>
          <p:cNvSpPr>
            <a:spLocks noGrp="1"/>
          </p:cNvSpPr>
          <p:nvPr>
            <p:ph type="subTitle" idx="1"/>
          </p:nvPr>
        </p:nvSpPr>
        <p:spPr>
          <a:xfrm>
            <a:off x="415925" y="1330325"/>
            <a:ext cx="8202613" cy="4308475"/>
          </a:xfrm>
        </p:spPr>
        <p:txBody>
          <a:bodyPr rtlCol="0">
            <a:normAutofit/>
          </a:bodyPr>
          <a:lstStyle/>
          <a:p>
            <a:pPr marL="342900" lvl="0" indent="-342900" algn="l" fontAlgn="auto">
              <a:spcAft>
                <a:spcPts val="0"/>
              </a:spcAft>
              <a:buFont typeface="Arial"/>
              <a:buChar char="•"/>
            </a:pPr>
            <a:r>
              <a:rPr lang="en-US" b="1" i="1" dirty="0" smtClean="0">
                <a:solidFill>
                  <a:srgbClr val="800000"/>
                </a:solidFill>
              </a:rPr>
              <a:t>What needs to be improved?</a:t>
            </a:r>
          </a:p>
          <a:p>
            <a:pPr marL="342900" lvl="0" indent="-342900" algn="l" fontAlgn="auto">
              <a:spcAft>
                <a:spcPts val="0"/>
              </a:spcAft>
              <a:buFont typeface="Arial"/>
              <a:buChar char="•"/>
            </a:pPr>
            <a:r>
              <a:rPr lang="en-US" b="1" i="1" dirty="0" smtClean="0">
                <a:solidFill>
                  <a:srgbClr val="800000"/>
                </a:solidFill>
              </a:rPr>
              <a:t>How will this happen?</a:t>
            </a:r>
            <a:r>
              <a:rPr lang="en-US" b="1" dirty="0" smtClean="0">
                <a:solidFill>
                  <a:srgbClr val="800000"/>
                </a:solidFill>
              </a:rPr>
              <a:t> </a:t>
            </a:r>
          </a:p>
          <a:p>
            <a:pPr marL="342900" lvl="0" indent="-342900" algn="l" fontAlgn="auto">
              <a:spcAft>
                <a:spcPts val="0"/>
              </a:spcAft>
              <a:buFont typeface="Arial"/>
              <a:buChar char="•"/>
            </a:pPr>
            <a:r>
              <a:rPr lang="en-US" b="1" i="1" dirty="0" smtClean="0">
                <a:solidFill>
                  <a:srgbClr val="800000"/>
                </a:solidFill>
              </a:rPr>
              <a:t>How and when will we know?</a:t>
            </a:r>
          </a:p>
          <a:p>
            <a:pPr marL="342900" lvl="0" indent="-342900" algn="l" fontAlgn="auto">
              <a:spcAft>
                <a:spcPts val="0"/>
              </a:spcAft>
              <a:buFont typeface="Arial"/>
              <a:buChar char="•"/>
            </a:pPr>
            <a:r>
              <a:rPr lang="en-US" b="1" i="1" dirty="0" smtClean="0">
                <a:solidFill>
                  <a:srgbClr val="800000"/>
                </a:solidFill>
              </a:rPr>
              <a:t>Will the school’s agreed targets place us in a positive position, if not, why?</a:t>
            </a:r>
            <a:endParaRPr lang="en-US" b="1" dirty="0" smtClean="0">
              <a:solidFill>
                <a:srgbClr val="800000"/>
              </a:solidFill>
            </a:endParaRPr>
          </a:p>
          <a:p>
            <a:pPr marL="342900" lvl="0" indent="-342900" algn="l" fontAlgn="auto">
              <a:spcAft>
                <a:spcPts val="0"/>
              </a:spcAft>
              <a:buFont typeface="Arial"/>
              <a:buChar char="•"/>
            </a:pPr>
            <a:r>
              <a:rPr lang="en-US" b="1" dirty="0" smtClean="0">
                <a:solidFill>
                  <a:srgbClr val="800000"/>
                </a:solidFill>
              </a:rPr>
              <a:t>Is the improvement journey linked closely to Performance Management?</a:t>
            </a:r>
          </a:p>
          <a:p>
            <a:pPr fontAlgn="auto">
              <a:spcAft>
                <a:spcPts val="0"/>
              </a:spcAft>
              <a:buFont typeface="Arial"/>
              <a:buNone/>
              <a:defRPr/>
            </a:pP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GB" b="1" dirty="0">
                <a:solidFill>
                  <a:srgbClr val="660066"/>
                </a:solidFill>
              </a:rPr>
              <a:t>Strategic Planning...</a:t>
            </a:r>
            <a:endParaRPr lang="en-US" dirty="0">
              <a:solidFill>
                <a:srgbClr val="660066"/>
              </a:solidFill>
            </a:endParaRPr>
          </a:p>
        </p:txBody>
      </p:sp>
      <p:sp>
        <p:nvSpPr>
          <p:cNvPr id="3" name="Subtitle 2"/>
          <p:cNvSpPr>
            <a:spLocks noGrp="1"/>
          </p:cNvSpPr>
          <p:nvPr>
            <p:ph type="subTitle" idx="1"/>
          </p:nvPr>
        </p:nvSpPr>
        <p:spPr>
          <a:xfrm>
            <a:off x="415925" y="1330325"/>
            <a:ext cx="8202613" cy="4308475"/>
          </a:xfrm>
        </p:spPr>
        <p:txBody>
          <a:bodyPr rtlCol="0">
            <a:normAutofit/>
          </a:bodyPr>
          <a:lstStyle/>
          <a:p>
            <a:pPr marL="457200" indent="-457200" algn="l">
              <a:buFont typeface="Arial"/>
              <a:buChar char="•"/>
            </a:pPr>
            <a:r>
              <a:rPr lang="en-GB" b="1" dirty="0">
                <a:solidFill>
                  <a:srgbClr val="000000"/>
                </a:solidFill>
              </a:rPr>
              <a:t>Identifies where we want to be and how we want to get there (not in detail)</a:t>
            </a:r>
          </a:p>
          <a:p>
            <a:pPr marL="457200" indent="-457200" algn="l">
              <a:buFont typeface="Arial"/>
              <a:buChar char="•"/>
            </a:pPr>
            <a:r>
              <a:rPr lang="en-GB" b="1" dirty="0">
                <a:solidFill>
                  <a:srgbClr val="000000"/>
                </a:solidFill>
              </a:rPr>
              <a:t>Sets the context into which all new initiatives and targets should fit</a:t>
            </a:r>
          </a:p>
          <a:p>
            <a:pPr marL="457200" indent="-457200" algn="l">
              <a:buFont typeface="Arial"/>
              <a:buChar char="•"/>
            </a:pPr>
            <a:r>
              <a:rPr lang="en-GB" b="1" dirty="0">
                <a:solidFill>
                  <a:srgbClr val="000000"/>
                </a:solidFill>
              </a:rPr>
              <a:t>Helps schools keep their long term goals in sight</a:t>
            </a:r>
          </a:p>
          <a:p>
            <a:pPr marL="457200" indent="-457200" algn="l">
              <a:buFont typeface="Arial"/>
              <a:buChar char="•"/>
            </a:pPr>
            <a:r>
              <a:rPr lang="en-GB" b="1" dirty="0">
                <a:solidFill>
                  <a:srgbClr val="000000"/>
                </a:solidFill>
              </a:rPr>
              <a:t>School Development / Improvement Plan is a key </a:t>
            </a:r>
            <a:r>
              <a:rPr lang="en-GB" b="1" dirty="0" smtClean="0">
                <a:solidFill>
                  <a:srgbClr val="000000"/>
                </a:solidFill>
              </a:rPr>
              <a:t>document</a:t>
            </a:r>
            <a:endParaRPr lang="en-GB" b="1" dirty="0">
              <a:solidFill>
                <a:srgbClr val="000000"/>
              </a:solidFill>
            </a:endParaRPr>
          </a:p>
        </p:txBody>
      </p:sp>
    </p:spTree>
    <p:extLst>
      <p:ext uri="{BB962C8B-B14F-4D97-AF65-F5344CB8AC3E}">
        <p14:creationId xmlns:p14="http://schemas.microsoft.com/office/powerpoint/2010/main" val="4258900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GB" b="1" dirty="0">
                <a:solidFill>
                  <a:srgbClr val="660066"/>
                </a:solidFill>
              </a:rPr>
              <a:t>Strategic Planning...</a:t>
            </a:r>
            <a:endParaRPr lang="en-US" dirty="0">
              <a:solidFill>
                <a:srgbClr val="660066"/>
              </a:solidFill>
            </a:endParaRPr>
          </a:p>
        </p:txBody>
      </p:sp>
      <p:pic>
        <p:nvPicPr>
          <p:cNvPr id="5" name="Picture 4" descr="Screen Shot 2016-02-08 at 11.56.5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183" y="1233533"/>
            <a:ext cx="4195991" cy="4594483"/>
          </a:xfrm>
          <a:prstGeom prst="rect">
            <a:avLst/>
          </a:prstGeom>
        </p:spPr>
      </p:pic>
      <p:sp>
        <p:nvSpPr>
          <p:cNvPr id="6" name="Rectangle 5"/>
          <p:cNvSpPr/>
          <p:nvPr/>
        </p:nvSpPr>
        <p:spPr>
          <a:xfrm>
            <a:off x="5135886" y="1236050"/>
            <a:ext cx="3354707" cy="3816430"/>
          </a:xfrm>
          <a:prstGeom prst="rect">
            <a:avLst/>
          </a:prstGeom>
        </p:spPr>
        <p:txBody>
          <a:bodyPr wrap="square">
            <a:spAutoFit/>
          </a:bodyPr>
          <a:lstStyle/>
          <a:p>
            <a:pPr algn="just"/>
            <a:r>
              <a:rPr lang="en-US" sz="2800" dirty="0">
                <a:solidFill>
                  <a:prstClr val="black"/>
                </a:solidFill>
              </a:rPr>
              <a:t>By 1 September 2015 all maintained schools are required to have in place a school development plan that complies with the </a:t>
            </a:r>
            <a:r>
              <a:rPr lang="en-US" sz="2800" dirty="0" smtClean="0">
                <a:solidFill>
                  <a:prstClr val="black"/>
                </a:solidFill>
              </a:rPr>
              <a:t>regulations.</a:t>
            </a:r>
            <a:endParaRPr lang="en-US" sz="2800" dirty="0">
              <a:solidFill>
                <a:prstClr val="black"/>
              </a:solidFill>
            </a:endParaRPr>
          </a:p>
          <a:p>
            <a:endParaRPr lang="en-US" dirty="0">
              <a:solidFill>
                <a:prstClr val="black"/>
              </a:solidFill>
            </a:endParaRPr>
          </a:p>
        </p:txBody>
      </p:sp>
    </p:spTree>
    <p:extLst>
      <p:ext uri="{BB962C8B-B14F-4D97-AF65-F5344CB8AC3E}">
        <p14:creationId xmlns:p14="http://schemas.microsoft.com/office/powerpoint/2010/main" val="99188840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GB" b="1" dirty="0" smtClean="0">
                <a:solidFill>
                  <a:srgbClr val="660066"/>
                </a:solidFill>
              </a:rPr>
              <a:t>School Development Plans</a:t>
            </a:r>
            <a:endParaRPr lang="en-US" dirty="0">
              <a:solidFill>
                <a:srgbClr val="660066"/>
              </a:solidFill>
            </a:endParaRPr>
          </a:p>
        </p:txBody>
      </p:sp>
      <p:sp>
        <p:nvSpPr>
          <p:cNvPr id="3" name="Rectangle 2"/>
          <p:cNvSpPr/>
          <p:nvPr/>
        </p:nvSpPr>
        <p:spPr>
          <a:xfrm>
            <a:off x="0" y="1154339"/>
            <a:ext cx="8863891" cy="5170645"/>
          </a:xfrm>
          <a:prstGeom prst="rect">
            <a:avLst/>
          </a:prstGeom>
        </p:spPr>
        <p:txBody>
          <a:bodyPr wrap="square">
            <a:spAutoFit/>
          </a:bodyPr>
          <a:lstStyle/>
          <a:p>
            <a:r>
              <a:rPr lang="en-US" sz="2200" dirty="0" smtClean="0">
                <a:solidFill>
                  <a:prstClr val="black"/>
                </a:solidFill>
              </a:rPr>
              <a:t>Our </a:t>
            </a:r>
            <a:r>
              <a:rPr lang="en-US" sz="2200" dirty="0">
                <a:solidFill>
                  <a:prstClr val="black"/>
                </a:solidFill>
              </a:rPr>
              <a:t>School Context Optional </a:t>
            </a:r>
          </a:p>
          <a:p>
            <a:r>
              <a:rPr lang="en-US" sz="2200" dirty="0">
                <a:solidFill>
                  <a:prstClr val="black"/>
                </a:solidFill>
              </a:rPr>
              <a:t>General Information Optional </a:t>
            </a:r>
          </a:p>
          <a:p>
            <a:r>
              <a:rPr lang="en-US" sz="2200" dirty="0">
                <a:solidFill>
                  <a:prstClr val="black"/>
                </a:solidFill>
              </a:rPr>
              <a:t>Mission Statement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Aims &amp; Objectives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Roles &amp; Responsibilities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Available Resources &amp; </a:t>
            </a:r>
            <a:r>
              <a:rPr lang="en-US" sz="2200" dirty="0" smtClean="0">
                <a:solidFill>
                  <a:prstClr val="black"/>
                </a:solidFill>
              </a:rPr>
              <a:t>Grants</a:t>
            </a:r>
            <a:endParaRPr lang="en-US" sz="2200" dirty="0">
              <a:solidFill>
                <a:prstClr val="black"/>
              </a:solidFill>
            </a:endParaRPr>
          </a:p>
          <a:p>
            <a:r>
              <a:rPr lang="en-US" sz="2200" dirty="0" smtClean="0">
                <a:solidFill>
                  <a:prstClr val="black"/>
                </a:solidFill>
              </a:rPr>
              <a:t>Summary </a:t>
            </a:r>
            <a:r>
              <a:rPr lang="en-US" sz="2200" dirty="0">
                <a:solidFill>
                  <a:prstClr val="black"/>
                </a:solidFill>
              </a:rPr>
              <a:t>of Headline Performance Data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Reviewing the impact of last year’s </a:t>
            </a:r>
            <a:r>
              <a:rPr lang="en-US" sz="2200" dirty="0" smtClean="0">
                <a:solidFill>
                  <a:prstClr val="black"/>
                </a:solidFill>
              </a:rPr>
              <a:t>SDP</a:t>
            </a:r>
            <a:endParaRPr lang="en-US" sz="2200" dirty="0">
              <a:solidFill>
                <a:prstClr val="black"/>
              </a:solidFill>
            </a:endParaRPr>
          </a:p>
          <a:p>
            <a:r>
              <a:rPr lang="en-US" sz="2200" dirty="0" smtClean="0">
                <a:solidFill>
                  <a:prstClr val="black"/>
                </a:solidFill>
              </a:rPr>
              <a:t>End </a:t>
            </a:r>
            <a:r>
              <a:rPr lang="en-US" sz="2200" dirty="0">
                <a:solidFill>
                  <a:prstClr val="black"/>
                </a:solidFill>
              </a:rPr>
              <a:t>of KS Targets 2016-18: Foundation </a:t>
            </a:r>
            <a:r>
              <a:rPr lang="en-US" sz="2200" dirty="0" smtClean="0">
                <a:solidFill>
                  <a:prstClr val="black"/>
                </a:solidFill>
              </a:rPr>
              <a:t>Phase</a:t>
            </a:r>
            <a:endParaRPr lang="en-US" sz="2200" dirty="0">
              <a:solidFill>
                <a:prstClr val="black"/>
              </a:solidFill>
            </a:endParaRPr>
          </a:p>
          <a:p>
            <a:r>
              <a:rPr lang="en-US" sz="2200" dirty="0">
                <a:solidFill>
                  <a:prstClr val="black"/>
                </a:solidFill>
              </a:rPr>
              <a:t>End of KS Targets 2016-18: Key Stage </a:t>
            </a:r>
            <a:r>
              <a:rPr lang="en-US" sz="2200" dirty="0" smtClean="0">
                <a:solidFill>
                  <a:prstClr val="black"/>
                </a:solidFill>
              </a:rPr>
              <a:t>2</a:t>
            </a:r>
            <a:endParaRPr lang="en-US" sz="2200" dirty="0">
              <a:solidFill>
                <a:prstClr val="black"/>
              </a:solidFill>
            </a:endParaRPr>
          </a:p>
          <a:p>
            <a:r>
              <a:rPr lang="en-US" sz="2200" dirty="0">
                <a:solidFill>
                  <a:prstClr val="black"/>
                </a:solidFill>
              </a:rPr>
              <a:t>Priority Areas Year 1: 2015-</a:t>
            </a:r>
            <a:r>
              <a:rPr lang="en-US" sz="2200" dirty="0" smtClean="0">
                <a:solidFill>
                  <a:prstClr val="black"/>
                </a:solidFill>
              </a:rPr>
              <a:t>16</a:t>
            </a:r>
            <a:endParaRPr lang="en-US" sz="2200" dirty="0">
              <a:solidFill>
                <a:prstClr val="black"/>
              </a:solidFill>
            </a:endParaRPr>
          </a:p>
          <a:p>
            <a:r>
              <a:rPr lang="en-US" sz="2200" dirty="0">
                <a:solidFill>
                  <a:prstClr val="black"/>
                </a:solidFill>
              </a:rPr>
              <a:t>High level Priority Areas: 2016-</a:t>
            </a:r>
            <a:r>
              <a:rPr lang="en-US" sz="2200" dirty="0" smtClean="0">
                <a:solidFill>
                  <a:prstClr val="black"/>
                </a:solidFill>
              </a:rPr>
              <a:t>18</a:t>
            </a:r>
            <a:endParaRPr lang="en-US" sz="2200" dirty="0">
              <a:solidFill>
                <a:prstClr val="black"/>
              </a:solidFill>
            </a:endParaRPr>
          </a:p>
          <a:p>
            <a:r>
              <a:rPr lang="en-US" sz="2200" dirty="0" smtClean="0">
                <a:solidFill>
                  <a:prstClr val="black"/>
                </a:solidFill>
              </a:rPr>
              <a:t>Overview </a:t>
            </a:r>
            <a:r>
              <a:rPr lang="en-US" sz="2200" dirty="0">
                <a:solidFill>
                  <a:prstClr val="black"/>
                </a:solidFill>
              </a:rPr>
              <a:t>of Professional Development 2015-16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Monitoring Milestones 2015-16 </a:t>
            </a:r>
            <a:r>
              <a:rPr lang="en-US" sz="2200" dirty="0" smtClean="0">
                <a:solidFill>
                  <a:prstClr val="black"/>
                </a:solidFill>
              </a:rPr>
              <a:t>Optional</a:t>
            </a:r>
            <a:endParaRPr lang="en-US" sz="2200" dirty="0">
              <a:solidFill>
                <a:prstClr val="black"/>
              </a:solidFill>
            </a:endParaRPr>
          </a:p>
          <a:p>
            <a:r>
              <a:rPr lang="en-US" sz="2200" dirty="0">
                <a:solidFill>
                  <a:prstClr val="black"/>
                </a:solidFill>
              </a:rPr>
              <a:t>Post Inspection Action </a:t>
            </a:r>
            <a:r>
              <a:rPr lang="en-US" sz="2200" dirty="0" smtClean="0">
                <a:solidFill>
                  <a:prstClr val="black"/>
                </a:solidFill>
              </a:rPr>
              <a:t>Plan</a:t>
            </a:r>
            <a:endParaRPr lang="en-US" sz="2200" dirty="0">
              <a:solidFill>
                <a:prstClr val="black"/>
              </a:solidFill>
            </a:endParaRPr>
          </a:p>
        </p:txBody>
      </p:sp>
    </p:spTree>
    <p:extLst>
      <p:ext uri="{BB962C8B-B14F-4D97-AF65-F5344CB8AC3E}">
        <p14:creationId xmlns:p14="http://schemas.microsoft.com/office/powerpoint/2010/main" val="105942292"/>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smtClean="0"/>
              <a:t>The Future…</a:t>
            </a:r>
            <a:endParaRPr lang="en-US" dirty="0"/>
          </a:p>
        </p:txBody>
      </p:sp>
      <p:pic>
        <p:nvPicPr>
          <p:cNvPr id="4" name="Picture 3" descr="Screen Shot 2015-11-04 at 17.59.4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9224" y="1085850"/>
            <a:ext cx="3829009" cy="4959350"/>
          </a:xfrm>
          <a:prstGeom prst="rect">
            <a:avLst/>
          </a:prstGeom>
        </p:spPr>
      </p:pic>
      <p:sp>
        <p:nvSpPr>
          <p:cNvPr id="5" name="Rectangle 4"/>
          <p:cNvSpPr/>
          <p:nvPr/>
        </p:nvSpPr>
        <p:spPr>
          <a:xfrm>
            <a:off x="4046538" y="1213108"/>
            <a:ext cx="4572000" cy="4832092"/>
          </a:xfrm>
          <a:prstGeom prst="rect">
            <a:avLst/>
          </a:prstGeom>
        </p:spPr>
        <p:txBody>
          <a:bodyPr>
            <a:spAutoFit/>
          </a:bodyPr>
          <a:lstStyle/>
          <a:p>
            <a:pPr lvl="0" fontAlgn="auto">
              <a:spcBef>
                <a:spcPts val="0"/>
              </a:spcBef>
              <a:spcAft>
                <a:spcPts val="0"/>
              </a:spcAft>
            </a:pPr>
            <a:r>
              <a:rPr lang="en-US" sz="2800" dirty="0" smtClean="0">
                <a:solidFill>
                  <a:prstClr val="black"/>
                </a:solidFill>
                <a:latin typeface="Calibri"/>
                <a:cs typeface="+mn-cs"/>
              </a:rPr>
              <a:t> 68.The Welsh Government should no longer gather information about</a:t>
            </a:r>
          </a:p>
          <a:p>
            <a:pPr lvl="0" fontAlgn="auto">
              <a:spcBef>
                <a:spcPts val="0"/>
              </a:spcBef>
              <a:spcAft>
                <a:spcPts val="0"/>
              </a:spcAft>
            </a:pPr>
            <a:r>
              <a:rPr lang="en-US" sz="2800" dirty="0" smtClean="0">
                <a:solidFill>
                  <a:prstClr val="black"/>
                </a:solidFill>
                <a:latin typeface="Calibri"/>
                <a:cs typeface="+mn-cs"/>
              </a:rPr>
              <a:t>children and young people’s performance on a school-by-school basis</a:t>
            </a:r>
          </a:p>
          <a:p>
            <a:pPr lvl="0" fontAlgn="auto">
              <a:spcBef>
                <a:spcPts val="0"/>
              </a:spcBef>
              <a:spcAft>
                <a:spcPts val="0"/>
              </a:spcAft>
            </a:pPr>
            <a:r>
              <a:rPr lang="en-US" sz="2800" dirty="0" smtClean="0">
                <a:solidFill>
                  <a:prstClr val="black"/>
                </a:solidFill>
                <a:latin typeface="Calibri"/>
                <a:cs typeface="+mn-cs"/>
              </a:rPr>
              <a:t>but should monitor performance in key aspects of the curriculum through</a:t>
            </a:r>
          </a:p>
          <a:p>
            <a:pPr lvl="0" fontAlgn="auto">
              <a:spcBef>
                <a:spcPts val="0"/>
              </a:spcBef>
              <a:spcAft>
                <a:spcPts val="0"/>
              </a:spcAft>
            </a:pPr>
            <a:r>
              <a:rPr lang="en-US" sz="2800" dirty="0" smtClean="0">
                <a:solidFill>
                  <a:prstClr val="black"/>
                </a:solidFill>
                <a:latin typeface="Calibri"/>
                <a:cs typeface="+mn-cs"/>
              </a:rPr>
              <a:t>annual testing on a sampling basis.</a:t>
            </a:r>
            <a:endParaRPr lang="en-US" sz="2800" dirty="0">
              <a:solidFill>
                <a:prstClr val="black"/>
              </a:solidFill>
              <a:latin typeface="Calibri"/>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4.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14287"/>
            <a:ext cx="6799263" cy="714375"/>
          </a:xfrm>
        </p:spPr>
        <p:txBody>
          <a:bodyPr rtlCol="0">
            <a:normAutofit fontScale="90000"/>
          </a:bodyPr>
          <a:lstStyle/>
          <a:p>
            <a:pPr fontAlgn="auto">
              <a:spcAft>
                <a:spcPts val="0"/>
              </a:spcAft>
              <a:defRPr/>
            </a:pPr>
            <a:r>
              <a:rPr lang="en-US" dirty="0" smtClean="0"/>
              <a:t>A Final Thought…</a:t>
            </a:r>
            <a:endParaRPr lang="en-US" dirty="0"/>
          </a:p>
        </p:txBody>
      </p:sp>
      <p:pic>
        <p:nvPicPr>
          <p:cNvPr id="4" name="Picture 3" descr="einsteinmain-d221636a3615ffa6e93368e17af047c00f594767-s6-c85.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364" y="1322999"/>
            <a:ext cx="2458076" cy="2271386"/>
          </a:xfrm>
          <a:prstGeom prst="rect">
            <a:avLst/>
          </a:prstGeom>
        </p:spPr>
      </p:pic>
      <p:sp>
        <p:nvSpPr>
          <p:cNvPr id="5" name="TextBox 4"/>
          <p:cNvSpPr txBox="1"/>
          <p:nvPr/>
        </p:nvSpPr>
        <p:spPr>
          <a:xfrm>
            <a:off x="2804440" y="878774"/>
            <a:ext cx="6339560" cy="5139869"/>
          </a:xfrm>
          <a:prstGeom prst="rect">
            <a:avLst/>
          </a:prstGeom>
          <a:noFill/>
        </p:spPr>
        <p:txBody>
          <a:bodyPr wrap="square" rtlCol="0">
            <a:spAutoFit/>
          </a:bodyPr>
          <a:lstStyle/>
          <a:p>
            <a:pPr algn="ctr"/>
            <a:r>
              <a:rPr lang="en-US" sz="3200" dirty="0" smtClean="0"/>
              <a:t>“</a:t>
            </a:r>
            <a:r>
              <a:rPr lang="en-US" sz="4400" dirty="0" smtClean="0"/>
              <a:t>Everything that can be counted does not necessarily count; everything that counts cannot necessarily be counted”</a:t>
            </a:r>
          </a:p>
          <a:p>
            <a:endParaRPr lang="en-US" sz="3200" dirty="0"/>
          </a:p>
          <a:p>
            <a:pPr algn="r"/>
            <a:r>
              <a:rPr lang="en-US" sz="3200" dirty="0" smtClean="0"/>
              <a:t>    </a:t>
            </a:r>
            <a:r>
              <a:rPr lang="en-US" sz="3200" b="1" i="1" dirty="0" smtClean="0"/>
              <a:t>Albert Einstein</a:t>
            </a:r>
            <a:endParaRPr lang="en-US" sz="3200" b="1" i="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5.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3" descr="Screen Shot 2013-07-10 at 21.56.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1975" y="200246"/>
            <a:ext cx="7542025" cy="5642414"/>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15925" y="2588821"/>
            <a:ext cx="8202613" cy="3049979"/>
          </a:xfrm>
        </p:spPr>
        <p:txBody>
          <a:bodyPr rtlCol="0">
            <a:normAutofit/>
          </a:bodyPr>
          <a:lstStyle/>
          <a:p>
            <a:pPr fontAlgn="auto">
              <a:spcAft>
                <a:spcPts val="0"/>
              </a:spcAft>
              <a:defRPr/>
            </a:pPr>
            <a:r>
              <a:rPr lang="en-US" sz="4000" dirty="0" smtClean="0">
                <a:solidFill>
                  <a:prstClr val="black"/>
                </a:solidFill>
                <a:ea typeface="+mj-ea"/>
                <a:cs typeface="+mj-cs"/>
              </a:rPr>
              <a:t>glennevans@carmarthenshire.gov.uk</a:t>
            </a:r>
            <a:endParaRPr lang="en-US" dirty="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5" name="Picture 4" descr="Screen Shot 2013-10-13 at 13.52.44.jpg"/>
          <p:cNvPicPr>
            <a:picLocks noChangeAspect="1"/>
          </p:cNvPicPr>
          <p:nvPr/>
        </p:nvPicPr>
        <p:blipFill rotWithShape="1">
          <a:blip r:embed="rId3">
            <a:extLst>
              <a:ext uri="{28A0092B-C50C-407E-A947-70E740481C1C}">
                <a14:useLocalDpi xmlns:a14="http://schemas.microsoft.com/office/drawing/2010/main" val="0"/>
              </a:ext>
            </a:extLst>
          </a:blip>
          <a:srcRect t="16402" r="51637" b="19592"/>
          <a:stretch/>
        </p:blipFill>
        <p:spPr>
          <a:xfrm>
            <a:off x="0" y="1110871"/>
            <a:ext cx="9143999" cy="4981171"/>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Presentation1 Whi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Presentation1 Whi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2_Presentation1 Whi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3_Presentation1 Whi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0F10701E9C2314B883407359C9F448B" ma:contentTypeVersion="0" ma:contentTypeDescription="Create a new document." ma:contentTypeScope="" ma:versionID="8d8d6a16153bba4af666048183230541">
  <xsd:schema xmlns:xsd="http://www.w3.org/2001/XMLSchema" xmlns:xs="http://www.w3.org/2001/XMLSchema" xmlns:p="http://schemas.microsoft.com/office/2006/metadata/properties" targetNamespace="http://schemas.microsoft.com/office/2006/metadata/properties" ma:root="true" ma:fieldsID="53d3ce752f89babdaafdc570ef9d5086">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F0C06AA-F4A6-4D89-8DA8-F4BB48184C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2.xml><?xml version="1.0" encoding="utf-8"?>
<ds:datastoreItem xmlns:ds="http://schemas.openxmlformats.org/officeDocument/2006/customXml" ds:itemID="{D1DB20E3-DB5D-495E-9DE6-5389EECF836F}">
  <ds:schemaRefs>
    <ds:schemaRef ds:uri="http://schemas.microsoft.com/sharepoint/v3/contenttype/forms"/>
  </ds:schemaRefs>
</ds:datastoreItem>
</file>

<file path=customXml/itemProps3.xml><?xml version="1.0" encoding="utf-8"?>
<ds:datastoreItem xmlns:ds="http://schemas.openxmlformats.org/officeDocument/2006/customXml" ds:itemID="{846DAF67-7933-4014-BE0F-F9AE7E3DCA7D}">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Presentation1 White</Template>
  <TotalTime>5933</TotalTime>
  <Words>3724</Words>
  <Application>Microsoft Office PowerPoint</Application>
  <PresentationFormat>On-screen Show (4:3)</PresentationFormat>
  <Paragraphs>455</Paragraphs>
  <Slides>67</Slides>
  <Notes>14</Notes>
  <HiddenSlides>1</HiddenSlides>
  <MMClips>1</MMClips>
  <ScaleCrop>false</ScaleCrop>
  <HeadingPairs>
    <vt:vector size="6" baseType="variant">
      <vt:variant>
        <vt:lpstr>Fonts Used</vt:lpstr>
      </vt:variant>
      <vt:variant>
        <vt:i4>9</vt:i4>
      </vt:variant>
      <vt:variant>
        <vt:lpstr>Theme</vt:lpstr>
      </vt:variant>
      <vt:variant>
        <vt:i4>4</vt:i4>
      </vt:variant>
      <vt:variant>
        <vt:lpstr>Slide Titles</vt:lpstr>
      </vt:variant>
      <vt:variant>
        <vt:i4>67</vt:i4>
      </vt:variant>
    </vt:vector>
  </HeadingPairs>
  <TitlesOfParts>
    <vt:vector size="80" baseType="lpstr">
      <vt:lpstr>MS PGothic</vt:lpstr>
      <vt:lpstr>Arial</vt:lpstr>
      <vt:lpstr>Arial Black</vt:lpstr>
      <vt:lpstr>Calibri</vt:lpstr>
      <vt:lpstr>Cambria</vt:lpstr>
      <vt:lpstr>MS Mincho</vt:lpstr>
      <vt:lpstr>Tahoma</vt:lpstr>
      <vt:lpstr>Times New Roman</vt:lpstr>
      <vt:lpstr>Wingdings</vt:lpstr>
      <vt:lpstr>Presentation1 White</vt:lpstr>
      <vt:lpstr>1_Presentation1 White</vt:lpstr>
      <vt:lpstr>2_Presentation1 White</vt:lpstr>
      <vt:lpstr>3_Presentation1 White</vt:lpstr>
      <vt:lpstr>Understanding School Data</vt:lpstr>
      <vt:lpstr>Why are we here?</vt:lpstr>
      <vt:lpstr>PowerPoint Presentation</vt:lpstr>
      <vt:lpstr>Asking Questions</vt:lpstr>
      <vt:lpstr>Asking Questions</vt:lpstr>
      <vt:lpstr>What should we know… what should we challenge?</vt:lpstr>
      <vt:lpstr>Headline Data</vt:lpstr>
      <vt:lpstr>  Lefelau disgwyliedig   Expected levels </vt:lpstr>
      <vt:lpstr>PowerPoint Presentation</vt:lpstr>
      <vt:lpstr>Warning</vt:lpstr>
      <vt:lpstr>What data is available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Rationale</vt:lpstr>
      <vt:lpstr>What is the purpose of tracking progress?</vt:lpstr>
      <vt:lpstr>Who should be tracked?</vt:lpstr>
      <vt:lpstr>What needs to be tracked?</vt:lpstr>
      <vt:lpstr>What does good tracking look like?</vt:lpstr>
      <vt:lpstr>“So What?”</vt:lpstr>
      <vt:lpstr>Tools and software for tracking progress</vt:lpstr>
      <vt:lpstr>PowerPoint Presentation</vt:lpstr>
      <vt:lpstr>Interventions</vt:lpstr>
      <vt:lpstr>Using reports available</vt:lpstr>
      <vt:lpstr>PowerPoint Presentation</vt:lpstr>
      <vt:lpstr>Comparing 2 Schools</vt:lpstr>
      <vt:lpstr>Gweithgaredd 1  Activity 1</vt:lpstr>
      <vt:lpstr>Activity 2</vt:lpstr>
      <vt:lpstr>  Free School Meals </vt:lpstr>
      <vt:lpstr>  Meincnodi PYDd  FSM Benchmarking </vt:lpstr>
      <vt:lpstr>Grŵp 1      0%-8%</vt:lpstr>
      <vt:lpstr>PowerPoint Presentation</vt:lpstr>
      <vt:lpstr>Compared with Similar Schools?</vt:lpstr>
      <vt:lpstr>Data Family</vt:lpstr>
      <vt:lpstr>PowerPoint Presentation</vt:lpstr>
      <vt:lpstr>Gender Comparisons</vt:lpstr>
      <vt:lpstr>My Local School</vt:lpstr>
      <vt:lpstr>My Local School</vt:lpstr>
      <vt:lpstr>My Local School</vt:lpstr>
      <vt:lpstr>My Local School</vt:lpstr>
      <vt:lpstr>My Local School</vt:lpstr>
      <vt:lpstr>My Local School</vt:lpstr>
      <vt:lpstr>My Local School eFSM v Non eFSM</vt:lpstr>
      <vt:lpstr>My Local School Boys v Girls</vt:lpstr>
      <vt:lpstr>My Local School Quartiles</vt:lpstr>
      <vt:lpstr>Attendance</vt:lpstr>
      <vt:lpstr>Attendance</vt:lpstr>
      <vt:lpstr>What is good attendance?</vt:lpstr>
      <vt:lpstr>Attendance</vt:lpstr>
      <vt:lpstr>Attendance</vt:lpstr>
      <vt:lpstr>Target Setting</vt:lpstr>
      <vt:lpstr>RECAP</vt:lpstr>
      <vt:lpstr>Recap</vt:lpstr>
      <vt:lpstr>Strategic Planning...</vt:lpstr>
      <vt:lpstr>Strategic Planning...</vt:lpstr>
      <vt:lpstr>School Development Plans</vt:lpstr>
      <vt:lpstr>The Future…</vt:lpstr>
      <vt:lpstr>A Final Thought…</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frasercolel</dc:creator>
  <cp:lastModifiedBy>Glenn Evans</cp:lastModifiedBy>
  <cp:revision>30</cp:revision>
  <dcterms:created xsi:type="dcterms:W3CDTF">2015-08-06T10:54:41Z</dcterms:created>
  <dcterms:modified xsi:type="dcterms:W3CDTF">2017-11-14T12:10:45Z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0x010100C0F10701E9C2314B883407359C9F448B</vt:lpwstr>
  </property>
</Properties>
</file>