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7" r:id="rId2"/>
    <p:sldId id="258" r:id="rId3"/>
    <p:sldId id="259" r:id="rId4"/>
    <p:sldId id="260" r:id="rId5"/>
    <p:sldId id="261" r:id="rId6"/>
    <p:sldId id="262" r:id="rId7"/>
    <p:sldId id="292"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313" r:id="rId25"/>
    <p:sldId id="282" r:id="rId26"/>
    <p:sldId id="283" r:id="rId27"/>
    <p:sldId id="284" r:id="rId28"/>
    <p:sldId id="285" r:id="rId29"/>
    <p:sldId id="286" r:id="rId30"/>
    <p:sldId id="287" r:id="rId31"/>
    <p:sldId id="293" r:id="rId32"/>
    <p:sldId id="288" r:id="rId33"/>
    <p:sldId id="289" r:id="rId34"/>
    <p:sldId id="290" r:id="rId35"/>
    <p:sldId id="29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4961" autoAdjust="0"/>
  </p:normalViewPr>
  <p:slideViewPr>
    <p:cSldViewPr snapToGrid="0">
      <p:cViewPr varScale="1">
        <p:scale>
          <a:sx n="89" d="100"/>
          <a:sy n="89" d="100"/>
        </p:scale>
        <p:origin x="108"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1D23A9-FE32-4B16-B917-F6EE8470192A}" type="datetimeFigureOut">
              <a:rPr lang="en-GB" smtClean="0"/>
              <a:t>01/12/2023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805AE0-8664-4A66-9462-3245391F4DC6}" type="slidenum">
              <a:rPr lang="en-GB" smtClean="0"/>
              <a:t>‹#›</a:t>
            </a:fld>
            <a:endParaRPr lang="en-GB"/>
          </a:p>
        </p:txBody>
      </p:sp>
    </p:spTree>
    <p:extLst>
      <p:ext uri="{BB962C8B-B14F-4D97-AF65-F5344CB8AC3E}">
        <p14:creationId xmlns:p14="http://schemas.microsoft.com/office/powerpoint/2010/main" val="3412202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11780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197745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86706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98272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638552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98284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3235508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859586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515072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096698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31868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165353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887177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sz="1800">
              <a:solidFill>
                <a:schemeClr val="lt1"/>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pPr/>
              <a:t>12/1/2023</a:t>
            </a:fld>
            <a:endParaRPr lang="en-US"/>
          </a:p>
        </p:txBody>
      </p:sp>
      <p:sp>
        <p:nvSpPr>
          <p:cNvPr id="5" name="Footer Placeholder 4"/>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2730085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410311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a:t>Click to edit Master title style</a:t>
            </a:r>
            <a:endParaRPr/>
          </a:p>
        </p:txBody>
      </p:sp>
    </p:spTree>
    <p:extLst>
      <p:ext uri="{BB962C8B-B14F-4D97-AF65-F5344CB8AC3E}">
        <p14:creationId xmlns:p14="http://schemas.microsoft.com/office/powerpoint/2010/main" val="1569507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2306666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t>12/1/2023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a:t>Click to edit Master title style</a:t>
            </a:r>
            <a:endParaRPr/>
          </a:p>
        </p:txBody>
      </p:sp>
    </p:spTree>
    <p:extLst>
      <p:ext uri="{BB962C8B-B14F-4D97-AF65-F5344CB8AC3E}">
        <p14:creationId xmlns:p14="http://schemas.microsoft.com/office/powerpoint/2010/main" val="3200329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t>12/1/2023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3098119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t>12/1/2023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083509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a:t>Click to edit Master title style</a:t>
            </a:r>
            <a:endParaRPr/>
          </a:p>
        </p:txBody>
      </p:sp>
    </p:spTree>
    <p:extLst>
      <p:ext uri="{BB962C8B-B14F-4D97-AF65-F5344CB8AC3E}">
        <p14:creationId xmlns:p14="http://schemas.microsoft.com/office/powerpoint/2010/main" val="2100936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a:t>Click to edit Master title style</a:t>
            </a:r>
            <a:endParaRPr/>
          </a:p>
        </p:txBody>
      </p:sp>
    </p:spTree>
    <p:extLst>
      <p:ext uri="{BB962C8B-B14F-4D97-AF65-F5344CB8AC3E}">
        <p14:creationId xmlns:p14="http://schemas.microsoft.com/office/powerpoint/2010/main" val="3278845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1255016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a:t>Click to edit Master title style</a:t>
            </a:r>
            <a:endParaRPr/>
          </a:p>
        </p:txBody>
      </p:sp>
    </p:spTree>
    <p:extLst>
      <p:ext uri="{BB962C8B-B14F-4D97-AF65-F5344CB8AC3E}">
        <p14:creationId xmlns:p14="http://schemas.microsoft.com/office/powerpoint/2010/main" val="2912802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pPr/>
              <a:t>12/1/2023</a:t>
            </a:fld>
            <a:endParaRPr lang="en-US"/>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pPr/>
              <a:t>‹#›</a:t>
            </a:fld>
            <a:endParaRPr lang="en-US"/>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a:t>Click to edit Master title style</a:t>
            </a:r>
            <a:endParaRPr/>
          </a:p>
        </p:txBody>
      </p:sp>
    </p:spTree>
    <p:extLst>
      <p:ext uri="{BB962C8B-B14F-4D97-AF65-F5344CB8AC3E}">
        <p14:creationId xmlns:p14="http://schemas.microsoft.com/office/powerpoint/2010/main" val="11081172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m0nj854Gqq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list=PLAcg9GcPx7MlJgXuIVcqukW9wkBNyi2dw&amp;v=bZp3titmGh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theguardian.com/politics/david-lammy" TargetMode="External"/><Relationship Id="rId2" Type="http://schemas.openxmlformats.org/officeDocument/2006/relationships/hyperlink" Target="https://www.theguardian.com/tv-and-radio/comic-relie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DmA4sk2mf88"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US" dirty="0"/>
              <a:t>Heike Griffiths |2023 | </a:t>
            </a:r>
          </a:p>
        </p:txBody>
      </p:sp>
      <p:sp>
        <p:nvSpPr>
          <p:cNvPr id="4" name="Title 3"/>
          <p:cNvSpPr>
            <a:spLocks noGrp="1"/>
          </p:cNvSpPr>
          <p:nvPr>
            <p:ph type="ctrTitle"/>
          </p:nvPr>
        </p:nvSpPr>
        <p:spPr/>
        <p:txBody>
          <a:bodyPr>
            <a:normAutofit fontScale="90000"/>
          </a:bodyPr>
          <a:lstStyle/>
          <a:p>
            <a:r>
              <a:rPr lang="en-US" dirty="0"/>
              <a:t>ECIE6004C </a:t>
            </a:r>
            <a:br>
              <a:rPr lang="en-US" dirty="0"/>
            </a:br>
            <a:r>
              <a:rPr lang="cy-GB" dirty="0"/>
              <a:t>Safbwyntiau Byd-eang ar Addysg – Sesiwn 2: Hawliau plant i addysg</a:t>
            </a:r>
            <a:br>
              <a:rPr lang="en-US" dirty="0"/>
            </a:br>
            <a:endParaRPr lang="en-US" dirty="0"/>
          </a:p>
        </p:txBody>
      </p:sp>
    </p:spTree>
    <p:extLst>
      <p:ext uri="{BB962C8B-B14F-4D97-AF65-F5344CB8AC3E}">
        <p14:creationId xmlns:p14="http://schemas.microsoft.com/office/powerpoint/2010/main" val="1085690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423593" y="2072974"/>
            <a:ext cx="7034240" cy="4378931"/>
          </a:xfrm>
          <a:prstGeom prst="rect">
            <a:avLst/>
          </a:prstGeom>
        </p:spPr>
      </p:pic>
      <p:sp>
        <p:nvSpPr>
          <p:cNvPr id="3" name="Title 2"/>
          <p:cNvSpPr>
            <a:spLocks noGrp="1"/>
          </p:cNvSpPr>
          <p:nvPr>
            <p:ph type="title"/>
          </p:nvPr>
        </p:nvSpPr>
        <p:spPr>
          <a:xfrm>
            <a:off x="263352" y="274638"/>
            <a:ext cx="11593288" cy="1325562"/>
          </a:xfrm>
        </p:spPr>
        <p:txBody>
          <a:bodyPr>
            <a:normAutofit/>
          </a:bodyPr>
          <a:lstStyle/>
          <a:p>
            <a:r>
              <a:rPr lang="cy-GB" sz="3600" dirty="0"/>
              <a:t>Beth yw safbwyntiau byd-eang AR addysg? </a:t>
            </a:r>
            <a:endParaRPr lang="en-GB" sz="3600" dirty="0"/>
          </a:p>
        </p:txBody>
      </p:sp>
      <p:sp>
        <p:nvSpPr>
          <p:cNvPr id="5" name="Footer Placeholder 4"/>
          <p:cNvSpPr>
            <a:spLocks noGrp="1"/>
          </p:cNvSpPr>
          <p:nvPr>
            <p:ph type="ftr" sz="quarter" idx="11"/>
          </p:nvPr>
        </p:nvSpPr>
        <p:spPr/>
        <p:txBody>
          <a:bodyPr/>
          <a:lstStyle/>
          <a:p>
            <a:r>
              <a:rPr lang="en-US">
                <a:solidFill>
                  <a:prstClr val="black"/>
                </a:solidFill>
                <a:latin typeface="Century Gothic" panose="020B0502020202020204"/>
              </a:rPr>
              <a:t>(Global Education, 2014)</a:t>
            </a:r>
          </a:p>
        </p:txBody>
      </p:sp>
      <p:sp>
        <p:nvSpPr>
          <p:cNvPr id="6" name="Slide Number Placeholder 5"/>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2</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953992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052736"/>
            <a:ext cx="9753600" cy="5119464"/>
          </a:xfrm>
        </p:spPr>
        <p:txBody>
          <a:bodyPr>
            <a:normAutofit fontScale="85000" lnSpcReduction="20000"/>
          </a:bodyPr>
          <a:lstStyle/>
          <a:p>
            <a:r>
              <a:rPr lang="cy-GB" b="1" dirty="0">
                <a:solidFill>
                  <a:srgbClr val="333333"/>
                </a:solidFill>
                <a:latin typeface="Verdana" panose="020B0604030504040204" pitchFamily="34" charset="0"/>
              </a:rPr>
              <a:t>Cyd-ddibyniaeth a </a:t>
            </a:r>
            <a:r>
              <a:rPr lang="cy-GB" b="1" dirty="0" err="1">
                <a:solidFill>
                  <a:srgbClr val="333333"/>
                </a:solidFill>
                <a:latin typeface="Verdana" panose="020B0604030504040204" pitchFamily="34" charset="0"/>
              </a:rPr>
              <a:t>globaleiddio</a:t>
            </a:r>
            <a:r>
              <a:rPr lang="cy-GB" dirty="0">
                <a:solidFill>
                  <a:srgbClr val="333333"/>
                </a:solidFill>
                <a:latin typeface="Verdana" panose="020B0604030504040204" pitchFamily="34" charset="0"/>
              </a:rPr>
              <a:t>– dealltwriaeth o'r cysylltiadau cymdeithasol, economaidd a gwleidyddol cymhleth rhwng pobl a'r effaith y mae newidiadau yn ei chael ar ei gilydd</a:t>
            </a:r>
          </a:p>
          <a:p>
            <a:r>
              <a:rPr lang="cy-GB" b="1" dirty="0">
                <a:solidFill>
                  <a:srgbClr val="333333"/>
                </a:solidFill>
                <a:latin typeface="Verdana" panose="020B0604030504040204" pitchFamily="34" charset="0"/>
              </a:rPr>
              <a:t>Hunaniaeth ac amrywiaeth ddiwylliannol</a:t>
            </a:r>
            <a:r>
              <a:rPr lang="cy-GB" dirty="0">
                <a:solidFill>
                  <a:srgbClr val="333333"/>
                </a:solidFill>
                <a:latin typeface="Verdana" panose="020B0604030504040204" pitchFamily="34" charset="0"/>
              </a:rPr>
              <a:t>– dealltwriaeth o’ch hun a'ch diwylliant eich hun, a bod yn agored i ddiwylliant pobl eraill</a:t>
            </a:r>
          </a:p>
          <a:p>
            <a:r>
              <a:rPr lang="cy-GB" b="1" dirty="0">
                <a:solidFill>
                  <a:srgbClr val="333333"/>
                </a:solidFill>
                <a:latin typeface="Verdana" panose="020B0604030504040204" pitchFamily="34" charset="0"/>
              </a:rPr>
              <a:t>Cyfiawnder cymdeithasol a hawliau dynol</a:t>
            </a:r>
            <a:r>
              <a:rPr lang="cy-GB" dirty="0">
                <a:solidFill>
                  <a:srgbClr val="333333"/>
                </a:solidFill>
                <a:latin typeface="Verdana" panose="020B0604030504040204" pitchFamily="34" charset="0"/>
              </a:rPr>
              <a:t>– dealltwriaeth o effaith anghydraddoldeb a gwahaniaethu, pwysigrwydd sefyll dros ein hawliau ein hunain a'n cyfrifoldeb i barchu hawliau eraill</a:t>
            </a:r>
          </a:p>
          <a:p>
            <a:r>
              <a:rPr lang="cy-GB" b="1" dirty="0">
                <a:solidFill>
                  <a:srgbClr val="333333"/>
                </a:solidFill>
                <a:latin typeface="Verdana" panose="020B0604030504040204" pitchFamily="34" charset="0"/>
              </a:rPr>
              <a:t>Adeiladu heddwch a datrys gwrthdaro </a:t>
            </a:r>
            <a:r>
              <a:rPr lang="cy-GB" dirty="0">
                <a:solidFill>
                  <a:srgbClr val="333333"/>
                </a:solidFill>
                <a:latin typeface="Verdana" panose="020B0604030504040204" pitchFamily="34" charset="0"/>
              </a:rPr>
              <a:t>– dealltwriaeth o bwysigrwydd adeiladu a chynnal perthnasoedd a ffyrdd cadarnhaol ac ymddiried mewn perthynas â ffyrdd y gellir atal gwrthdaro neu ei ddatrys yn heddychlon</a:t>
            </a:r>
          </a:p>
          <a:p>
            <a:r>
              <a:rPr lang="cy-GB" b="1" dirty="0">
                <a:solidFill>
                  <a:srgbClr val="333333"/>
                </a:solidFill>
                <a:latin typeface="Verdana" panose="020B0604030504040204" pitchFamily="34" charset="0"/>
              </a:rPr>
              <a:t>Dyfodol cynaliadwy</a:t>
            </a:r>
            <a:r>
              <a:rPr lang="cy-GB" dirty="0">
                <a:solidFill>
                  <a:srgbClr val="333333"/>
                </a:solidFill>
                <a:latin typeface="Verdana" panose="020B0604030504040204" pitchFamily="34" charset="0"/>
              </a:rPr>
              <a:t>– dealltwriaeth o'r ffyrdd y gallwn ni ddiwallu ein hanghenion presennol heb leihau ansawdd yr amgylchedd na lleihau gallu cenedlaethau'r dyfodol i ddiwallu eu hanghenion eu hunain.</a:t>
            </a:r>
          </a:p>
          <a:p>
            <a:pPr marL="45720" indent="0">
              <a:buNone/>
            </a:pPr>
            <a:r>
              <a:rPr lang="cy-GB" dirty="0">
                <a:solidFill>
                  <a:srgbClr val="333333"/>
                </a:solidFill>
                <a:latin typeface="Verdana" panose="020B0604030504040204" pitchFamily="34" charset="0"/>
              </a:rPr>
              <a:t>Gallwn ni gysylltu hyn â Deddf Llesiant Cenedlaethau'r Dyfodol (Cymru), 2015</a:t>
            </a:r>
          </a:p>
          <a:p>
            <a:endParaRPr lang="en-GB" dirty="0"/>
          </a:p>
        </p:txBody>
      </p:sp>
      <p:sp>
        <p:nvSpPr>
          <p:cNvPr id="3" name="Title 2"/>
          <p:cNvSpPr>
            <a:spLocks noGrp="1"/>
          </p:cNvSpPr>
          <p:nvPr>
            <p:ph type="title"/>
          </p:nvPr>
        </p:nvSpPr>
        <p:spPr>
          <a:xfrm>
            <a:off x="191344" y="332656"/>
            <a:ext cx="11429530" cy="720080"/>
          </a:xfrm>
        </p:spPr>
        <p:txBody>
          <a:bodyPr>
            <a:normAutofit/>
          </a:bodyPr>
          <a:lstStyle/>
          <a:p>
            <a:r>
              <a:rPr lang="cy-GB" sz="3600" dirty="0"/>
              <a:t>Beth yw safbwyntiau byd-eang AR addysg</a:t>
            </a:r>
            <a:r>
              <a:rPr lang="en-GB" sz="3600" dirty="0"/>
              <a:t>?</a:t>
            </a:r>
          </a:p>
        </p:txBody>
      </p:sp>
      <p:sp>
        <p:nvSpPr>
          <p:cNvPr id="4" name="Footer Placeholder 3"/>
          <p:cNvSpPr>
            <a:spLocks noGrp="1"/>
          </p:cNvSpPr>
          <p:nvPr>
            <p:ph type="ftr" sz="quarter" idx="11"/>
          </p:nvPr>
        </p:nvSpPr>
        <p:spPr>
          <a:xfrm>
            <a:off x="1217929" y="6455414"/>
            <a:ext cx="6639905" cy="180974"/>
          </a:xfrm>
        </p:spPr>
        <p:txBody>
          <a:bodyPr/>
          <a:lstStyle/>
          <a:p>
            <a:r>
              <a:rPr lang="en-US" dirty="0">
                <a:solidFill>
                  <a:prstClr val="black"/>
                </a:solidFill>
                <a:latin typeface="Century Gothic" panose="020B0502020202020204"/>
              </a:rPr>
              <a:t>(</a:t>
            </a:r>
            <a:r>
              <a:rPr lang="cy-GB" dirty="0">
                <a:solidFill>
                  <a:prstClr val="black"/>
                </a:solidFill>
              </a:rPr>
              <a:t>Addysg Fyd-eang, 2014, Llywodraeth Cymru</a:t>
            </a:r>
            <a:r>
              <a:rPr lang="cy-GB" dirty="0">
                <a:solidFill>
                  <a:prstClr val="black"/>
                </a:solidFill>
                <a:latin typeface="Century Gothic" panose="020B0502020202020204"/>
              </a:rPr>
              <a:t>, 2015)</a:t>
            </a:r>
            <a:r>
              <a:rPr lang="en-US" dirty="0">
                <a:solidFill>
                  <a:prstClr val="black"/>
                </a:solidFill>
                <a:latin typeface="Century Gothic" panose="020B0502020202020204"/>
              </a:rPr>
              <a:t> </a:t>
            </a:r>
          </a:p>
        </p:txBody>
      </p:sp>
      <p:sp>
        <p:nvSpPr>
          <p:cNvPr id="5" name="Slide Number Placeholder 4"/>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3</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1539394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What to do when your Computers Don’t Work | Ask a Tech Teache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752184" y="3429000"/>
            <a:ext cx="2342654" cy="2453090"/>
          </a:xfrm>
        </p:spPr>
      </p:pic>
      <p:sp>
        <p:nvSpPr>
          <p:cNvPr id="6146" name="Title 1"/>
          <p:cNvSpPr>
            <a:spLocks noGrp="1"/>
          </p:cNvSpPr>
          <p:nvPr>
            <p:ph type="title"/>
          </p:nvPr>
        </p:nvSpPr>
        <p:spPr/>
        <p:txBody>
          <a:bodyPr/>
          <a:lstStyle/>
          <a:p>
            <a:r>
              <a:rPr lang="cy-GB" altLang="en-US" dirty="0"/>
              <a:t>Gadewch i ni gymryd cam mawr yn ôl</a:t>
            </a:r>
            <a:r>
              <a:rPr lang="en-GB" altLang="en-US" dirty="0"/>
              <a:t>!!!!</a:t>
            </a:r>
          </a:p>
        </p:txBody>
      </p:sp>
      <p:sp>
        <p:nvSpPr>
          <p:cNvPr id="3" name="Rectangle 2"/>
          <p:cNvSpPr/>
          <p:nvPr/>
        </p:nvSpPr>
        <p:spPr>
          <a:xfrm>
            <a:off x="1631504" y="2852936"/>
            <a:ext cx="5184576" cy="3600400"/>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cy-GB" sz="4800" b="1" dirty="0">
                <a:solidFill>
                  <a:prstClr val="black"/>
                </a:solidFill>
              </a:rPr>
              <a:t>Beth yw addysg</a:t>
            </a:r>
            <a:r>
              <a:rPr lang="en-GB" sz="4800" b="1" dirty="0">
                <a:solidFill>
                  <a:prstClr val="black"/>
                </a:solidFill>
                <a:latin typeface="Century Gothic" panose="020B0502020202020204"/>
              </a:rPr>
              <a:t>?</a:t>
            </a:r>
          </a:p>
        </p:txBody>
      </p:sp>
    </p:spTree>
    <p:extLst>
      <p:ext uri="{BB962C8B-B14F-4D97-AF65-F5344CB8AC3E}">
        <p14:creationId xmlns:p14="http://schemas.microsoft.com/office/powerpoint/2010/main" val="150907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dirty="0"/>
              <a:t>Mae </a:t>
            </a:r>
            <a:r>
              <a:rPr lang="cy-GB" dirty="0" err="1"/>
              <a:t>Mushi</a:t>
            </a:r>
            <a:r>
              <a:rPr lang="cy-GB" dirty="0"/>
              <a:t> (2009) yn diffinio addysg frodorol Affricanaidd yn proses o drosglwyddo rhwng aelodau’r llwythol ac o’r naill  genhedlaeth i'r llall y wybodaeth, y sgiliau, y traddodiadau diwylliannol a gwerthoedd etifeddol y llwyth</a:t>
            </a:r>
            <a:r>
              <a:rPr lang="en-GB" dirty="0"/>
              <a:t>.</a:t>
            </a:r>
          </a:p>
          <a:p>
            <a:endParaRPr lang="en-GB" dirty="0"/>
          </a:p>
        </p:txBody>
      </p:sp>
      <p:sp>
        <p:nvSpPr>
          <p:cNvPr id="3" name="Title 2"/>
          <p:cNvSpPr>
            <a:spLocks noGrp="1"/>
          </p:cNvSpPr>
          <p:nvPr>
            <p:ph type="title"/>
          </p:nvPr>
        </p:nvSpPr>
        <p:spPr/>
        <p:txBody>
          <a:bodyPr/>
          <a:lstStyle/>
          <a:p>
            <a:r>
              <a:rPr lang="cy-GB" dirty="0"/>
              <a:t>Anffurfiol – Addysg achlysurol</a:t>
            </a:r>
          </a:p>
        </p:txBody>
      </p:sp>
      <p:pic>
        <p:nvPicPr>
          <p:cNvPr id="4" name="Picture 3"/>
          <p:cNvPicPr>
            <a:picLocks noChangeAspect="1"/>
          </p:cNvPicPr>
          <p:nvPr/>
        </p:nvPicPr>
        <p:blipFill>
          <a:blip r:embed="rId2"/>
          <a:stretch>
            <a:fillRect/>
          </a:stretch>
        </p:blipFill>
        <p:spPr>
          <a:xfrm>
            <a:off x="839416" y="3359039"/>
            <a:ext cx="2808312" cy="2746455"/>
          </a:xfrm>
          <a:prstGeom prst="rect">
            <a:avLst/>
          </a:prstGeom>
        </p:spPr>
      </p:pic>
      <p:pic>
        <p:nvPicPr>
          <p:cNvPr id="5" name="Picture 4"/>
          <p:cNvPicPr>
            <a:picLocks noChangeAspect="1"/>
          </p:cNvPicPr>
          <p:nvPr/>
        </p:nvPicPr>
        <p:blipFill>
          <a:blip r:embed="rId3"/>
          <a:stretch>
            <a:fillRect/>
          </a:stretch>
        </p:blipFill>
        <p:spPr>
          <a:xfrm>
            <a:off x="4027515" y="3598914"/>
            <a:ext cx="3845271" cy="2307162"/>
          </a:xfrm>
          <a:prstGeom prst="rect">
            <a:avLst/>
          </a:prstGeom>
        </p:spPr>
      </p:pic>
      <p:pic>
        <p:nvPicPr>
          <p:cNvPr id="6" name="Picture 5"/>
          <p:cNvPicPr>
            <a:picLocks noChangeAspect="1"/>
          </p:cNvPicPr>
          <p:nvPr/>
        </p:nvPicPr>
        <p:blipFill>
          <a:blip r:embed="rId4"/>
          <a:stretch>
            <a:fillRect/>
          </a:stretch>
        </p:blipFill>
        <p:spPr>
          <a:xfrm>
            <a:off x="8136617" y="3401286"/>
            <a:ext cx="3612535" cy="2403978"/>
          </a:xfrm>
          <a:prstGeom prst="rect">
            <a:avLst/>
          </a:prstGeom>
        </p:spPr>
      </p:pic>
    </p:spTree>
    <p:extLst>
      <p:ext uri="{BB962C8B-B14F-4D97-AF65-F5344CB8AC3E}">
        <p14:creationId xmlns:p14="http://schemas.microsoft.com/office/powerpoint/2010/main" val="509159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908720"/>
            <a:ext cx="9753600" cy="5263480"/>
          </a:xfrm>
        </p:spPr>
        <p:txBody>
          <a:bodyPr>
            <a:normAutofit/>
          </a:bodyPr>
          <a:lstStyle/>
          <a:p>
            <a:r>
              <a:rPr lang="cy-GB" dirty="0"/>
              <a:t>Mae diwylliant a gwareiddiad yn storfa o syniadau a doethineb y mae'n rhaid eu trosglwyddo i genedlaethau newydd. Mae'r addysgu wrth wraidd y trosglwyddiad hwn; ac addysg yw'r broses drosglwyddo.</a:t>
            </a:r>
          </a:p>
          <a:p>
            <a:r>
              <a:rPr lang="cy-GB" dirty="0"/>
              <a:t>Er bod addysgwyr blaengar yn pwysleisio datblygiad y plentyn o'r tu mewn, mae </a:t>
            </a:r>
            <a:r>
              <a:rPr lang="cy-GB" dirty="0" err="1"/>
              <a:t>ffurfiolwyr</a:t>
            </a:r>
            <a:r>
              <a:rPr lang="cy-GB" dirty="0"/>
              <a:t> yn rhoi'r pwyslais, ar y llaw arall, ar ffurfio oddi allan— ffurfio sy'n dod o drochi yng ngwybodaeth, syniadau, credoau, cysyniadau, a gweledigaethau cymdeithas, diwylliant, gwareiddiad </a:t>
            </a:r>
            <a:r>
              <a:rPr lang="en-GB" dirty="0"/>
              <a:t>(Thomas 2013: 25-26).</a:t>
            </a:r>
          </a:p>
          <a:p>
            <a:endParaRPr lang="en-GB" dirty="0"/>
          </a:p>
        </p:txBody>
      </p:sp>
      <p:sp>
        <p:nvSpPr>
          <p:cNvPr id="3" name="Title 2"/>
          <p:cNvSpPr>
            <a:spLocks noGrp="1"/>
          </p:cNvSpPr>
          <p:nvPr>
            <p:ph type="title"/>
          </p:nvPr>
        </p:nvSpPr>
        <p:spPr>
          <a:xfrm>
            <a:off x="1219202" y="274638"/>
            <a:ext cx="9753600" cy="634082"/>
          </a:xfrm>
        </p:spPr>
        <p:txBody>
          <a:bodyPr>
            <a:normAutofit fontScale="90000"/>
          </a:bodyPr>
          <a:lstStyle/>
          <a:p>
            <a:r>
              <a:rPr lang="cy-GB" dirty="0"/>
              <a:t>Ffurfiol</a:t>
            </a:r>
          </a:p>
        </p:txBody>
      </p:sp>
      <p:pic>
        <p:nvPicPr>
          <p:cNvPr id="4" name="Picture 3"/>
          <p:cNvPicPr>
            <a:picLocks noChangeAspect="1"/>
          </p:cNvPicPr>
          <p:nvPr/>
        </p:nvPicPr>
        <p:blipFill rotWithShape="1">
          <a:blip r:embed="rId2"/>
          <a:srcRect b="11277"/>
          <a:stretch/>
        </p:blipFill>
        <p:spPr>
          <a:xfrm>
            <a:off x="191345" y="4314956"/>
            <a:ext cx="3399621" cy="2210388"/>
          </a:xfrm>
          <a:prstGeom prst="rect">
            <a:avLst/>
          </a:prstGeom>
        </p:spPr>
      </p:pic>
      <p:pic>
        <p:nvPicPr>
          <p:cNvPr id="5" name="Picture 4"/>
          <p:cNvPicPr>
            <a:picLocks noChangeAspect="1"/>
          </p:cNvPicPr>
          <p:nvPr/>
        </p:nvPicPr>
        <p:blipFill>
          <a:blip r:embed="rId3"/>
          <a:stretch>
            <a:fillRect/>
          </a:stretch>
        </p:blipFill>
        <p:spPr>
          <a:xfrm>
            <a:off x="3719736" y="4320949"/>
            <a:ext cx="3871950" cy="2168292"/>
          </a:xfrm>
          <a:prstGeom prst="rect">
            <a:avLst/>
          </a:prstGeom>
        </p:spPr>
      </p:pic>
      <p:pic>
        <p:nvPicPr>
          <p:cNvPr id="6" name="Picture 5"/>
          <p:cNvPicPr>
            <a:picLocks noChangeAspect="1"/>
          </p:cNvPicPr>
          <p:nvPr/>
        </p:nvPicPr>
        <p:blipFill>
          <a:blip r:embed="rId4"/>
          <a:stretch>
            <a:fillRect/>
          </a:stretch>
        </p:blipFill>
        <p:spPr>
          <a:xfrm>
            <a:off x="7720458" y="4241753"/>
            <a:ext cx="4065817" cy="2356795"/>
          </a:xfrm>
          <a:prstGeom prst="rect">
            <a:avLst/>
          </a:prstGeom>
        </p:spPr>
      </p:pic>
    </p:spTree>
    <p:extLst>
      <p:ext uri="{BB962C8B-B14F-4D97-AF65-F5344CB8AC3E}">
        <p14:creationId xmlns:p14="http://schemas.microsoft.com/office/powerpoint/2010/main" val="47927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dirty="0"/>
              <a:t>Addysg i blant sydd ar y cyrion yn Kenya</a:t>
            </a:r>
          </a:p>
          <a:p>
            <a:r>
              <a:rPr lang="en-GB" dirty="0">
                <a:hlinkClick r:id="rId2"/>
              </a:rPr>
              <a:t>https://www.youtube.com/watch?v=m0nj854GqqE</a:t>
            </a:r>
            <a:endParaRPr lang="en-GB" dirty="0"/>
          </a:p>
          <a:p>
            <a:r>
              <a:rPr lang="en-GB" dirty="0"/>
              <a:t>https://www.youtube.com/watch?v=Rm9ow1RDTAo</a:t>
            </a:r>
          </a:p>
          <a:p>
            <a:endParaRPr lang="en-GB" dirty="0"/>
          </a:p>
        </p:txBody>
      </p:sp>
      <p:sp>
        <p:nvSpPr>
          <p:cNvPr id="3" name="Title 2"/>
          <p:cNvSpPr>
            <a:spLocks noGrp="1"/>
          </p:cNvSpPr>
          <p:nvPr>
            <p:ph type="title"/>
          </p:nvPr>
        </p:nvSpPr>
        <p:spPr>
          <a:xfrm>
            <a:off x="263352" y="274638"/>
            <a:ext cx="10709450" cy="1325562"/>
          </a:xfrm>
        </p:spPr>
        <p:txBody>
          <a:bodyPr>
            <a:normAutofit/>
          </a:bodyPr>
          <a:lstStyle/>
          <a:p>
            <a:r>
              <a:rPr lang="cy-GB" dirty="0"/>
              <a:t>rhwystrau RHAG ymgysylltu ag addysg i blant o safbwynt byd-eang</a:t>
            </a:r>
            <a:r>
              <a:rPr lang="en-GB" dirty="0"/>
              <a:t>. </a:t>
            </a:r>
          </a:p>
        </p:txBody>
      </p:sp>
      <p:sp>
        <p:nvSpPr>
          <p:cNvPr id="4" name="Action Button: Movie 3">
            <a:hlinkClick r:id="rId2" highlightClick="1"/>
          </p:cNvPr>
          <p:cNvSpPr/>
          <p:nvPr/>
        </p:nvSpPr>
        <p:spPr>
          <a:xfrm>
            <a:off x="7116742" y="4756107"/>
            <a:ext cx="2383199" cy="1324086"/>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246759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cy-GB" dirty="0"/>
              <a:t>Erthygl 22 Datganiad Cyffredinol o Hawliau Dynol (1948):</a:t>
            </a:r>
          </a:p>
          <a:p>
            <a:r>
              <a:rPr lang="cy-GB" b="1" dirty="0"/>
              <a:t>Mae gan bawb, yn aelod o gymdeithas, hawl i wireddu’r ...  hawliau economaidd, cymdeithasol a diwylliannol anhepgor o ran ei urddas a datblygiad rhydd ei bersonoliaeth.</a:t>
            </a:r>
          </a:p>
          <a:p>
            <a:r>
              <a:rPr lang="cy-GB" dirty="0"/>
              <a:t>Mae addysg sylfaenol gyflawn, yn bwysig, yn cynyddu'r siawns o gyfranogiad gwleidyddol yn y gymdeithas ac yn lleihau'r risg o ymylu</a:t>
            </a:r>
            <a:r>
              <a:rPr lang="en-GB" dirty="0"/>
              <a:t>.</a:t>
            </a:r>
          </a:p>
        </p:txBody>
      </p:sp>
      <p:sp>
        <p:nvSpPr>
          <p:cNvPr id="3" name="Title 2"/>
          <p:cNvSpPr>
            <a:spLocks noGrp="1"/>
          </p:cNvSpPr>
          <p:nvPr>
            <p:ph type="title"/>
          </p:nvPr>
        </p:nvSpPr>
        <p:spPr/>
        <p:txBody>
          <a:bodyPr/>
          <a:lstStyle/>
          <a:p>
            <a:r>
              <a:rPr lang="cy-GB" dirty="0"/>
              <a:t>Pam Addysg?</a:t>
            </a:r>
          </a:p>
        </p:txBody>
      </p:sp>
    </p:spTree>
    <p:extLst>
      <p:ext uri="{BB962C8B-B14F-4D97-AF65-F5344CB8AC3E}">
        <p14:creationId xmlns:p14="http://schemas.microsoft.com/office/powerpoint/2010/main" val="682769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 Extended compulsory schooling to upper secondary, which is itself a deprivation of liberty, albeit a circumscribed infringement, signifies recognition of the child’s affirmative right to define him or herself in the longer term. (Grover, 2008, t. 26).</a:t>
            </a:r>
          </a:p>
          <a:p>
            <a:pPr marL="45720" indent="0">
              <a:buNone/>
            </a:pPr>
            <a:endParaRPr lang="en-GB" dirty="0"/>
          </a:p>
          <a:p>
            <a:pPr marL="45720" indent="0">
              <a:buNone/>
            </a:pPr>
            <a:r>
              <a:rPr lang="en-GB" sz="4000" cap="all" dirty="0">
                <a:solidFill>
                  <a:srgbClr val="7030A0"/>
                </a:solidFill>
                <a:ea typeface="+mj-ea"/>
                <a:cs typeface="+mj-cs"/>
              </a:rPr>
              <a:t>CYNGOR ASESU: </a:t>
            </a:r>
            <a:endParaRPr lang="en-GB" dirty="0"/>
          </a:p>
          <a:p>
            <a:pPr marL="45720" indent="0">
              <a:buNone/>
            </a:pPr>
            <a:r>
              <a:rPr lang="cy-GB" b="1" dirty="0"/>
              <a:t>‘Addysg’ ar ddull gorllewinol’ yn imperialaeth ddiwylliannol?</a:t>
            </a:r>
          </a:p>
          <a:p>
            <a:pPr marL="45720" indent="0">
              <a:buNone/>
            </a:pPr>
            <a:r>
              <a:rPr lang="cy-GB" b="1" dirty="0"/>
              <a:t>Etifeddiaeth Gwladychu</a:t>
            </a:r>
          </a:p>
          <a:p>
            <a:pPr marL="45720" indent="0">
              <a:buNone/>
            </a:pPr>
            <a:r>
              <a:rPr lang="cy-GB" dirty="0"/>
              <a:t>Gwyliwch ‘The most </a:t>
            </a:r>
            <a:r>
              <a:rPr lang="cy-GB" dirty="0" err="1"/>
              <a:t>dangerous</a:t>
            </a:r>
            <a:r>
              <a:rPr lang="cy-GB" dirty="0"/>
              <a:t> </a:t>
            </a:r>
            <a:r>
              <a:rPr lang="cy-GB" dirty="0" err="1"/>
              <a:t>ways</a:t>
            </a:r>
            <a:r>
              <a:rPr lang="cy-GB" dirty="0"/>
              <a:t> to </a:t>
            </a:r>
            <a:r>
              <a:rPr lang="cy-GB" dirty="0" err="1"/>
              <a:t>school</a:t>
            </a:r>
            <a:r>
              <a:rPr lang="cy-GB" dirty="0"/>
              <a:t> – Kenya’ ar </a:t>
            </a:r>
            <a:r>
              <a:rPr lang="cy-GB" dirty="0" err="1"/>
              <a:t>Youtube</a:t>
            </a:r>
            <a:r>
              <a:rPr lang="cy-GB" dirty="0"/>
              <a:t>.</a:t>
            </a:r>
          </a:p>
          <a:p>
            <a:endParaRPr lang="en-GB" dirty="0"/>
          </a:p>
          <a:p>
            <a:endParaRPr lang="en-GB" dirty="0"/>
          </a:p>
        </p:txBody>
      </p:sp>
      <p:sp>
        <p:nvSpPr>
          <p:cNvPr id="3" name="Title 2"/>
          <p:cNvSpPr>
            <a:spLocks noGrp="1"/>
          </p:cNvSpPr>
          <p:nvPr>
            <p:ph type="title"/>
          </p:nvPr>
        </p:nvSpPr>
        <p:spPr/>
        <p:txBody>
          <a:bodyPr/>
          <a:lstStyle/>
          <a:p>
            <a:r>
              <a:rPr lang="cy-GB" dirty="0"/>
              <a:t>Beirniadaeth</a:t>
            </a:r>
          </a:p>
        </p:txBody>
      </p:sp>
    </p:spTree>
    <p:extLst>
      <p:ext uri="{BB962C8B-B14F-4D97-AF65-F5344CB8AC3E}">
        <p14:creationId xmlns:p14="http://schemas.microsoft.com/office/powerpoint/2010/main" val="3114192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a:t>Globaleiddio</a:t>
            </a:r>
            <a:r>
              <a:rPr lang="cy-GB" dirty="0"/>
              <a:t> gwleidyddol hawliau plant</a:t>
            </a:r>
          </a:p>
        </p:txBody>
      </p:sp>
      <p:sp>
        <p:nvSpPr>
          <p:cNvPr id="3" name="Content Placeholder 2"/>
          <p:cNvSpPr>
            <a:spLocks noGrp="1"/>
          </p:cNvSpPr>
          <p:nvPr>
            <p:ph idx="1"/>
          </p:nvPr>
        </p:nvSpPr>
        <p:spPr/>
        <p:txBody>
          <a:bodyPr/>
          <a:lstStyle/>
          <a:p>
            <a:endParaRPr lang="en-IN" dirty="0"/>
          </a:p>
          <a:p>
            <a:pPr marL="45720" indent="0">
              <a:buNone/>
            </a:pPr>
            <a:r>
              <a:rPr lang="cy-GB" dirty="0"/>
              <a:t>Mewn ymateb i'r pryder cynyddol yn rhan fwyaf o wledydd Ewrop a Gogledd America am amddiffyn plant yn dilyn y Rhyfel Byd Cyntaf, sefydlodd Cynghrair y Cenhedloedd a oedd newydd ei ffurfio Bwyllgor ar Les Plant ym 1919</a:t>
            </a:r>
            <a:r>
              <a:rPr lang="en-IN" dirty="0"/>
              <a:t>.</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(Save the Children, 2016)</a:t>
            </a:r>
          </a:p>
        </p:txBody>
      </p:sp>
      <p:pic>
        <p:nvPicPr>
          <p:cNvPr id="5" name="Picture 4"/>
          <p:cNvPicPr>
            <a:picLocks noChangeAspect="1"/>
          </p:cNvPicPr>
          <p:nvPr/>
        </p:nvPicPr>
        <p:blipFill>
          <a:blip r:embed="rId3"/>
          <a:stretch>
            <a:fillRect/>
          </a:stretch>
        </p:blipFill>
        <p:spPr>
          <a:xfrm>
            <a:off x="4007768" y="4028208"/>
            <a:ext cx="3384376" cy="2386591"/>
          </a:xfrm>
          <a:prstGeom prst="rect">
            <a:avLst/>
          </a:prstGeom>
        </p:spPr>
      </p:pic>
    </p:spTree>
    <p:extLst>
      <p:ext uri="{BB962C8B-B14F-4D97-AF65-F5344CB8AC3E}">
        <p14:creationId xmlns:p14="http://schemas.microsoft.com/office/powerpoint/2010/main" val="1003925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88" y="1828800"/>
            <a:ext cx="10971214" cy="4343400"/>
          </a:xfrm>
        </p:spPr>
        <p:txBody>
          <a:bodyPr>
            <a:noAutofit/>
          </a:bodyPr>
          <a:lstStyle/>
          <a:p>
            <a:r>
              <a:rPr lang="cy-GB" dirty="0"/>
              <a:t>Yr angen i ddarparu safonau cymdeithasol eang ar gyfer amddiffyn plant. </a:t>
            </a:r>
          </a:p>
          <a:p>
            <a:r>
              <a:rPr lang="cy-GB" dirty="0"/>
              <a:t>Undeb Rhyngwladol Achub y Plant, a ysbrydolwyd yn bennaf gan waith </a:t>
            </a:r>
            <a:r>
              <a:rPr lang="cy-GB" dirty="0" err="1"/>
              <a:t>Eglantyne</a:t>
            </a:r>
            <a:r>
              <a:rPr lang="cy-GB" dirty="0"/>
              <a:t> </a:t>
            </a:r>
            <a:r>
              <a:rPr lang="cy-GB" dirty="0" err="1"/>
              <a:t>Jebb</a:t>
            </a:r>
            <a:r>
              <a:rPr lang="cy-GB" dirty="0"/>
              <a:t>, a sefydlodd Achub y Plant mewn ymateb i'w phrofiad ei hun gyda phlant a oedd yn dioddef oherwydd rhyfel.</a:t>
            </a:r>
          </a:p>
          <a:p>
            <a:r>
              <a:rPr lang="cy-GB" dirty="0"/>
              <a:t>Yn 1923, mabwysiadodd Undeb Rhyngwladol Achub y Plant ddatganiad pum pwynt yn siarter a oedd yn disgrifio'r amodau sylfaenol y dylai cymdeithas eu bodloni er mwyn darparu amddiffyniad a gofal digonol i'w phlant. </a:t>
            </a:r>
          </a:p>
          <a:p>
            <a:r>
              <a:rPr lang="cy-GB" dirty="0"/>
              <a:t>Y flwyddyn ganlynol, perswadiodd yr Undeb Gynghrair y Cenhedloedd i fabwysiadu'r un datganiad</a:t>
            </a:r>
            <a:r>
              <a:rPr lang="en-IN" dirty="0"/>
              <a:t>.</a:t>
            </a:r>
          </a:p>
        </p:txBody>
      </p:sp>
      <p:sp>
        <p:nvSpPr>
          <p:cNvPr id="2" name="Title 1"/>
          <p:cNvSpPr>
            <a:spLocks noGrp="1"/>
          </p:cNvSpPr>
          <p:nvPr>
            <p:ph type="title"/>
          </p:nvPr>
        </p:nvSpPr>
        <p:spPr/>
        <p:txBody>
          <a:bodyPr/>
          <a:lstStyle/>
          <a:p>
            <a:r>
              <a:rPr lang="cy-GB" dirty="0"/>
              <a:t>Achub y plant</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(Save the Children, 2016)</a:t>
            </a:r>
          </a:p>
        </p:txBody>
      </p:sp>
    </p:spTree>
    <p:extLst>
      <p:ext uri="{BB962C8B-B14F-4D97-AF65-F5344CB8AC3E}">
        <p14:creationId xmlns:p14="http://schemas.microsoft.com/office/powerpoint/2010/main" val="3695795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336" y="1893912"/>
            <a:ext cx="11809312" cy="4343400"/>
          </a:xfrm>
        </p:spPr>
        <p:txBody>
          <a:bodyPr>
            <a:noAutofit/>
          </a:bodyPr>
          <a:lstStyle/>
          <a:p>
            <a:r>
              <a:rPr lang="cy-GB" dirty="0"/>
              <a:t>Yn y flwyddyn 1924 mabwysiadodd Cynghrair y Cenhedloedd Ddatganiad o Hawliau'r Plentyn a ddaeth i’w alw'n "Ddatganiad Genefa."”. </a:t>
            </a:r>
          </a:p>
          <a:p>
            <a:r>
              <a:rPr lang="cy-GB" dirty="0"/>
              <a:t>Gan gydnabod ei bod hi’n </a:t>
            </a:r>
            <a:r>
              <a:rPr lang="cy-GB" b="1" dirty="0"/>
              <a:t>ddyledus ar ddynoliaeth i roi i’r plentyn y gorau sydd ganddi i’w roi</a:t>
            </a:r>
            <a:r>
              <a:rPr lang="cy-GB" dirty="0"/>
              <a:t>, sefydlodd pum egwyddor syml y Datganiad sail hawliau plant o ran amddiffyn y gwan a'r bregus a hyrwyddo datblygiad y plentyn. </a:t>
            </a:r>
          </a:p>
          <a:p>
            <a:r>
              <a:rPr lang="cy-GB" dirty="0"/>
              <a:t>Roedd y Datganiad hefyd yn ei gwneud yn glir nad oedd gofalu ac amddiffyn plant bellach yn gyfrifoldeb unigryw teuluoedd neu gymunedau na hyd yn oed gwledydd unigol; </a:t>
            </a:r>
            <a:r>
              <a:rPr lang="cy-GB" b="1" dirty="0"/>
              <a:t>roedd gan y byd cyfan ddiddordeb dilys yn lles pob plentyn</a:t>
            </a:r>
            <a:r>
              <a:rPr lang="en-IN" b="1" dirty="0"/>
              <a:t>.</a:t>
            </a:r>
          </a:p>
        </p:txBody>
      </p:sp>
      <p:sp>
        <p:nvSpPr>
          <p:cNvPr id="2" name="Title 1"/>
          <p:cNvSpPr>
            <a:spLocks noGrp="1"/>
          </p:cNvSpPr>
          <p:nvPr>
            <p:ph type="title"/>
          </p:nvPr>
        </p:nvSpPr>
        <p:spPr/>
        <p:txBody>
          <a:bodyPr/>
          <a:lstStyle/>
          <a:p>
            <a:r>
              <a:rPr lang="cy-GB" dirty="0"/>
              <a:t>Datblygu hawliau plant rhyngwladol</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 1989)</a:t>
            </a:r>
          </a:p>
        </p:txBody>
      </p:sp>
    </p:spTree>
    <p:extLst>
      <p:ext uri="{BB962C8B-B14F-4D97-AF65-F5344CB8AC3E}">
        <p14:creationId xmlns:p14="http://schemas.microsoft.com/office/powerpoint/2010/main" val="495559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Datganiad </a:t>
            </a:r>
            <a:r>
              <a:rPr lang="cy-GB" b="1" dirty="0" err="1"/>
              <a:t>GeneFa</a:t>
            </a:r>
            <a:r>
              <a:rPr lang="cy-GB" b="1" dirty="0"/>
              <a:t>, 1924</a:t>
            </a:r>
            <a:endParaRPr lang="cy-GB" dirty="0"/>
          </a:p>
        </p:txBody>
      </p:sp>
      <p:sp>
        <p:nvSpPr>
          <p:cNvPr id="3" name="Content Placeholder 2"/>
          <p:cNvSpPr>
            <a:spLocks noGrp="1"/>
          </p:cNvSpPr>
          <p:nvPr>
            <p:ph idx="1"/>
          </p:nvPr>
        </p:nvSpPr>
        <p:spPr>
          <a:xfrm>
            <a:off x="119336" y="1828800"/>
            <a:ext cx="10853466" cy="4343400"/>
          </a:xfrm>
        </p:spPr>
        <p:txBody>
          <a:bodyPr>
            <a:normAutofit/>
          </a:bodyPr>
          <a:lstStyle/>
          <a:p>
            <a:pPr>
              <a:buFont typeface="Wingdings" pitchFamily="2" charset="2"/>
              <a:buChar char="ü"/>
            </a:pPr>
            <a:r>
              <a:rPr lang="cy-GB" b="1" dirty="0"/>
              <a:t>Rhaid i blentyn gael y gallu sydd ei angen i ddatblygu’n arferol, yn faterol ac yn ysbrydol.</a:t>
            </a:r>
          </a:p>
          <a:p>
            <a:pPr>
              <a:buFont typeface="Wingdings" pitchFamily="2" charset="2"/>
              <a:buChar char="ü"/>
            </a:pPr>
            <a:r>
              <a:rPr lang="cy-GB" dirty="0"/>
              <a:t>Dylid bwydo'r plentyn llwglyd; dylid helpu plentyn sy'n sâl; Dylid adennill plentyn sy'n codi; a dylid llochesu ac </a:t>
            </a:r>
            <a:r>
              <a:rPr lang="cy-GB" dirty="0" err="1"/>
              <a:t>ymgoleddu’r</a:t>
            </a:r>
            <a:r>
              <a:rPr lang="cy-GB" dirty="0"/>
              <a:t> plentyn amddifad a'r plentyn digartref.</a:t>
            </a:r>
          </a:p>
          <a:p>
            <a:pPr>
              <a:buFont typeface="Wingdings" pitchFamily="2" charset="2"/>
              <a:buChar char="ü"/>
            </a:pPr>
            <a:r>
              <a:rPr lang="cy-GB" dirty="0"/>
              <a:t>Rhaid i'r plentyn fod y cyntaf i’w ryddhau ar adegau o ofid.</a:t>
            </a:r>
          </a:p>
          <a:p>
            <a:pPr>
              <a:buFont typeface="Wingdings" pitchFamily="2" charset="2"/>
              <a:buChar char="ü"/>
            </a:pPr>
            <a:r>
              <a:rPr lang="cy-GB" b="1" dirty="0"/>
              <a:t>Rhaid rhoi plentyn mewn sefyllfa i ennill bywoliaeth a rhaid iddo gael ei amddiffyn rhag pob math o </a:t>
            </a:r>
            <a:r>
              <a:rPr lang="cy-GB" b="1" dirty="0" err="1"/>
              <a:t>gamfanteisio</a:t>
            </a:r>
            <a:r>
              <a:rPr lang="cy-GB" dirty="0"/>
              <a:t>.</a:t>
            </a:r>
          </a:p>
          <a:p>
            <a:pPr>
              <a:buFont typeface="Wingdings" pitchFamily="2" charset="2"/>
              <a:buChar char="ü"/>
            </a:pPr>
            <a:r>
              <a:rPr lang="cy-GB" dirty="0"/>
              <a:t> Rhaid magu plentyn yn yr ymwybyddiaeth bod ei rinweddau gorau i'w defnyddio yng ngwasanaeth ei gyd-ddynion</a:t>
            </a:r>
            <a:r>
              <a:rPr lang="en-IN" dirty="0"/>
              <a:t>.</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 2000)</a:t>
            </a:r>
          </a:p>
        </p:txBody>
      </p:sp>
    </p:spTree>
    <p:extLst>
      <p:ext uri="{BB962C8B-B14F-4D97-AF65-F5344CB8AC3E}">
        <p14:creationId xmlns:p14="http://schemas.microsoft.com/office/powerpoint/2010/main" val="12295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Datganiad y Cenhedloedd Unedig o Hawliau'r Plentyn</a:t>
            </a:r>
            <a:r>
              <a:rPr lang="en-US" b="1" dirty="0"/>
              <a:t>, 1959</a:t>
            </a:r>
            <a:r>
              <a:rPr lang="en-US" dirty="0"/>
              <a:t> </a:t>
            </a:r>
            <a:endParaRPr lang="en-IN" dirty="0"/>
          </a:p>
        </p:txBody>
      </p:sp>
      <p:sp>
        <p:nvSpPr>
          <p:cNvPr id="3" name="Content Placeholder 2"/>
          <p:cNvSpPr>
            <a:spLocks noGrp="1"/>
          </p:cNvSpPr>
          <p:nvPr>
            <p:ph idx="1"/>
          </p:nvPr>
        </p:nvSpPr>
        <p:spPr>
          <a:xfrm>
            <a:off x="-96688" y="1412776"/>
            <a:ext cx="11953328" cy="5257800"/>
          </a:xfrm>
        </p:spPr>
        <p:txBody>
          <a:bodyPr>
            <a:normAutofit/>
          </a:bodyPr>
          <a:lstStyle/>
          <a:p>
            <a:endParaRPr lang="en-IN" dirty="0"/>
          </a:p>
          <a:p>
            <a:r>
              <a:rPr lang="cy-GB" dirty="0"/>
              <a:t>Yn 1945, daeth Sefydliad y Cenhedloedd Unedig yn lle Cynghrair y Cenhedloedd Unedig.</a:t>
            </a:r>
          </a:p>
          <a:p>
            <a:r>
              <a:rPr lang="cy-GB" dirty="0"/>
              <a:t>Yn 1946, argymhellodd Cyngor Economaidd a Chymdeithasol y Cenhedloedd Unedig y dylid ailddatgan Datganiad Genefa yn arwydd o ymrwymiad i achos plant. </a:t>
            </a:r>
          </a:p>
          <a:p>
            <a:r>
              <a:rPr lang="cy-GB" dirty="0"/>
              <a:t>Mabwysiadwyd y Datganiad Cyffredinol o Hawliau Dynol gan Gynulliad Cyffredinol y Cenhedloedd Unedig ym 1948.</a:t>
            </a:r>
          </a:p>
          <a:p>
            <a:r>
              <a:rPr lang="cy-GB" dirty="0"/>
              <a:t>Mabwysiadodd Cynulliad Cyffredinol y Cenhedloedd Unedig Ddatganiad Hawliau'r Plentyn ar 20 Tachwedd, 1959 a ehangodd Ddatganiad Genefa o </a:t>
            </a:r>
            <a:r>
              <a:rPr lang="cy-GB" b="1" dirty="0"/>
              <a:t>bum</a:t>
            </a:r>
            <a:r>
              <a:rPr lang="cy-GB" dirty="0"/>
              <a:t> egwyddor i </a:t>
            </a:r>
            <a:r>
              <a:rPr lang="cy-GB" b="1" dirty="0"/>
              <a:t>ddeng</a:t>
            </a:r>
            <a:r>
              <a:rPr lang="cy-GB" dirty="0"/>
              <a:t> egwyddor sylfaenol</a:t>
            </a:r>
          </a:p>
        </p:txBody>
      </p:sp>
      <p:sp>
        <p:nvSpPr>
          <p:cNvPr id="4" name="Footer Placeholder 3"/>
          <p:cNvSpPr>
            <a:spLocks noGrp="1"/>
          </p:cNvSpPr>
          <p:nvPr>
            <p:ph type="ftr" sz="quarter" idx="11"/>
          </p:nvPr>
        </p:nvSpPr>
        <p:spPr/>
        <p:txBody>
          <a:bodyPr/>
          <a:lstStyle/>
          <a:p>
            <a:r>
              <a:rPr lang="en-US" dirty="0">
                <a:solidFill>
                  <a:prstClr val="black"/>
                </a:solidFill>
                <a:latin typeface="Century Gothic" panose="020B0502020202020204"/>
              </a:rPr>
              <a:t>(UN, 1989)</a:t>
            </a:r>
          </a:p>
        </p:txBody>
      </p:sp>
    </p:spTree>
    <p:extLst>
      <p:ext uri="{BB962C8B-B14F-4D97-AF65-F5344CB8AC3E}">
        <p14:creationId xmlns:p14="http://schemas.microsoft.com/office/powerpoint/2010/main" val="873596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Confensiwn y Cenhedloedd Unedig ar Hawliau Plant, 1989</a:t>
            </a:r>
          </a:p>
        </p:txBody>
      </p:sp>
      <p:sp>
        <p:nvSpPr>
          <p:cNvPr id="3" name="Content Placeholder 2"/>
          <p:cNvSpPr>
            <a:spLocks noGrp="1"/>
          </p:cNvSpPr>
          <p:nvPr>
            <p:ph idx="1"/>
          </p:nvPr>
        </p:nvSpPr>
        <p:spPr/>
        <p:txBody>
          <a:bodyPr>
            <a:normAutofit lnSpcReduction="10000"/>
          </a:bodyPr>
          <a:lstStyle/>
          <a:p>
            <a:r>
              <a:rPr lang="cy-GB" sz="2800" dirty="0"/>
              <a:t>Ym 1989, penderfynodd arweinwyr y byd fod angen confensiwn arbennig ar gyfer plant oherwydd yn aml bod angen gofal arbennig ac amddiffyniad ar bobl dan 18 oed nad oes ei angen ar oedolion. </a:t>
            </a:r>
          </a:p>
          <a:p>
            <a:r>
              <a:rPr lang="cy-GB" sz="2800" dirty="0"/>
              <a:t>Roedd yr arweinwyr hefyd am sicrhau bod y byd yn cydnabod bod gan blant hawliau dynol hefyd.</a:t>
            </a:r>
          </a:p>
          <a:p>
            <a:r>
              <a:rPr lang="cy-GB" sz="2800" dirty="0"/>
              <a:t>Y Confensiwn ar Hawliau'r Plentyn (CCUHP) yw'r offeryn rhyngwladol cyntaf sy'n rhwymo'n gyfreithiol i ymgorffori'r ystod lawn o hawliau dynol—hawliau sifil, diwylliannol, economaidd, gwleidyddol a chymdeithasol</a:t>
            </a:r>
            <a:r>
              <a:rPr lang="en-IN" sz="2800" dirty="0"/>
              <a:t>.</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 1989)</a:t>
            </a:r>
          </a:p>
        </p:txBody>
      </p:sp>
    </p:spTree>
    <p:extLst>
      <p:ext uri="{BB962C8B-B14F-4D97-AF65-F5344CB8AC3E}">
        <p14:creationId xmlns:p14="http://schemas.microsoft.com/office/powerpoint/2010/main" val="1567960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cy-GB" dirty="0"/>
              <a:t>Mae'r Confensiwn yn nodi'r hawliau hyn mewn 54 o erthyglau. Mae'n nodi'r hawliau dynol sylfaenol sydd gan blant ym mhobman: yr hawl i oroesi; datblygu i'r eithaf; amddiffyn rhag dylanwadau, cam-drin a </a:t>
            </a:r>
            <a:r>
              <a:rPr lang="cy-GB" dirty="0" err="1"/>
              <a:t>chamfanteisio</a:t>
            </a:r>
            <a:r>
              <a:rPr lang="cy-GB" dirty="0"/>
              <a:t> niweidiol; ac i gymryd rhan lawn mewn bywyd teuluol, diwylliannol a chymdeithasol.</a:t>
            </a:r>
          </a:p>
          <a:p>
            <a:r>
              <a:rPr lang="cy-GB" dirty="0"/>
              <a:t> Pedair egwyddor graidd y Confensiwn yw peidio â gwahaniaethu; ymroddiad i les pennaf y plentyn; yr hawl i fywyd, goroesiad a datblygiad; a pharch at farn y plentyn. </a:t>
            </a:r>
          </a:p>
          <a:p>
            <a:r>
              <a:rPr lang="cy-GB" dirty="0"/>
              <a:t>Mae'r Confensiwn yn diogelu hawliau plant drwy bennu safonau mewn gofal iechyd; </a:t>
            </a:r>
            <a:r>
              <a:rPr lang="cy-GB" b="1" dirty="0"/>
              <a:t>addysg</a:t>
            </a:r>
            <a:r>
              <a:rPr lang="cy-GB" dirty="0"/>
              <a:t>; a gwasanaethau cyfreithiol, sifil a chymdeithasol.</a:t>
            </a:r>
          </a:p>
          <a:p>
            <a:endParaRPr lang="en-IN" sz="2800" dirty="0"/>
          </a:p>
        </p:txBody>
      </p:sp>
      <p:sp>
        <p:nvSpPr>
          <p:cNvPr id="2" name="Title 1"/>
          <p:cNvSpPr>
            <a:spLocks noGrp="1"/>
          </p:cNvSpPr>
          <p:nvPr>
            <p:ph type="title"/>
          </p:nvPr>
        </p:nvSpPr>
        <p:spPr>
          <a:xfrm>
            <a:off x="528791" y="227011"/>
            <a:ext cx="10637442" cy="1325562"/>
          </a:xfrm>
        </p:spPr>
        <p:txBody>
          <a:bodyPr>
            <a:normAutofit/>
          </a:bodyPr>
          <a:lstStyle/>
          <a:p>
            <a:r>
              <a:rPr lang="cy-GB" dirty="0"/>
              <a:t>Confensiwn y Cenhedloedd Unedig ar </a:t>
            </a:r>
            <a:r>
              <a:rPr lang="cy-GB" dirty="0" err="1"/>
              <a:t>Hawliau’R</a:t>
            </a:r>
            <a:r>
              <a:rPr lang="cy-GB" dirty="0"/>
              <a:t> </a:t>
            </a:r>
            <a:r>
              <a:rPr lang="cy-GB" dirty="0" err="1"/>
              <a:t>PlEntYN</a:t>
            </a:r>
            <a:r>
              <a:rPr lang="cy-GB" dirty="0"/>
              <a:t>, 1989 </a:t>
            </a:r>
            <a:endParaRPr lang="cy-GB" sz="2700" dirty="0"/>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 1989)</a:t>
            </a:r>
          </a:p>
        </p:txBody>
      </p:sp>
    </p:spTree>
    <p:extLst>
      <p:ext uri="{BB962C8B-B14F-4D97-AF65-F5344CB8AC3E}">
        <p14:creationId xmlns:p14="http://schemas.microsoft.com/office/powerpoint/2010/main" val="2053789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Confensiwn y Cenhedloedd Unedig ar </a:t>
            </a:r>
            <a:r>
              <a:rPr lang="cy-GB" dirty="0" err="1"/>
              <a:t>Hawliau’R</a:t>
            </a:r>
            <a:r>
              <a:rPr lang="cy-GB" dirty="0"/>
              <a:t> </a:t>
            </a:r>
            <a:r>
              <a:rPr lang="cy-GB" dirty="0" err="1"/>
              <a:t>PlENtyn</a:t>
            </a:r>
            <a:r>
              <a:rPr lang="en-GB" dirty="0"/>
              <a:t>, 1989</a:t>
            </a:r>
            <a:endParaRPr lang="en-IN" dirty="0"/>
          </a:p>
        </p:txBody>
      </p:sp>
      <p:sp>
        <p:nvSpPr>
          <p:cNvPr id="3" name="Content Placeholder 2"/>
          <p:cNvSpPr>
            <a:spLocks noGrp="1"/>
          </p:cNvSpPr>
          <p:nvPr>
            <p:ph idx="1"/>
          </p:nvPr>
        </p:nvSpPr>
        <p:spPr/>
        <p:txBody>
          <a:bodyPr>
            <a:normAutofit fontScale="92500" lnSpcReduction="10000"/>
          </a:bodyPr>
          <a:lstStyle/>
          <a:p>
            <a:r>
              <a:rPr lang="cy-GB" dirty="0"/>
              <a:t>Y CCUHP yw'r offeryn rhyngwladol cyfreithiol rwymol cyntaf i ymgorffori'r ystod lawn o hawliau dynol plant—hawliau sifil, diwylliannol, economaidd, gwleidyddol a chymdeithasol---mewn testun unigol. Mae'r Confensiwn yn nodi'r hawliau hyn mewn 54 o erthyglau y gellir eu grwpio'n dri chategori eang</a:t>
            </a:r>
            <a:r>
              <a:rPr lang="en-IN" dirty="0"/>
              <a:t>:</a:t>
            </a:r>
          </a:p>
          <a:p>
            <a:endParaRPr lang="en-IN" dirty="0"/>
          </a:p>
          <a:p>
            <a:r>
              <a:rPr lang="cy-GB" dirty="0"/>
              <a:t>Hawliau goroesi a datblygu</a:t>
            </a:r>
          </a:p>
          <a:p>
            <a:r>
              <a:rPr lang="cy-GB" dirty="0"/>
              <a:t>Cyfranogi</a:t>
            </a:r>
          </a:p>
          <a:p>
            <a:r>
              <a:rPr lang="cy-GB" dirty="0"/>
              <a:t>Diogelu</a:t>
            </a:r>
          </a:p>
          <a:p>
            <a:pPr marL="45720" indent="0">
              <a:buNone/>
            </a:pPr>
            <a:r>
              <a:rPr lang="en-IN" dirty="0"/>
              <a:t>https://www.youtube.com/watch?list=PLAcg9GcPx7MlJgXuIVcqukW9wkBNyi2dw&amp;v=bZp3titmGhs</a:t>
            </a:r>
          </a:p>
          <a:p>
            <a:endParaRPr lang="en-IN" dirty="0"/>
          </a:p>
        </p:txBody>
      </p:sp>
      <p:sp>
        <p:nvSpPr>
          <p:cNvPr id="4" name="Action Button: Movie 3">
            <a:hlinkClick r:id="rId2" highlightClick="1"/>
          </p:cNvPr>
          <p:cNvSpPr/>
          <p:nvPr/>
        </p:nvSpPr>
        <p:spPr>
          <a:xfrm>
            <a:off x="7824192" y="3352428"/>
            <a:ext cx="2664296" cy="1296144"/>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960451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 [….] criticism of the UNCRC is the view of childhood and families which favours an ethnocentric, Western First World perspective which expects that parents will prioritise education over work and does not recognise the decisions poor families must make around their children’s education and the need for survival’ (Edwards, 2015: 69).</a:t>
            </a:r>
          </a:p>
        </p:txBody>
      </p:sp>
      <p:sp>
        <p:nvSpPr>
          <p:cNvPr id="3" name="Title 2"/>
          <p:cNvSpPr>
            <a:spLocks noGrp="1"/>
          </p:cNvSpPr>
          <p:nvPr>
            <p:ph type="title"/>
          </p:nvPr>
        </p:nvSpPr>
        <p:spPr/>
        <p:txBody>
          <a:bodyPr/>
          <a:lstStyle/>
          <a:p>
            <a:r>
              <a:rPr lang="en-GB" dirty="0">
                <a:solidFill>
                  <a:srgbClr val="7030A0"/>
                </a:solidFill>
              </a:rPr>
              <a:t>YDY CCUHP YN GYFREDINOL?</a:t>
            </a:r>
          </a:p>
        </p:txBody>
      </p:sp>
    </p:spTree>
    <p:extLst>
      <p:ext uri="{BB962C8B-B14F-4D97-AF65-F5344CB8AC3E}">
        <p14:creationId xmlns:p14="http://schemas.microsoft.com/office/powerpoint/2010/main" val="774151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1424" y="1828800"/>
            <a:ext cx="10061378" cy="4343400"/>
          </a:xfrm>
        </p:spPr>
        <p:txBody>
          <a:bodyPr>
            <a:normAutofit/>
          </a:bodyPr>
          <a:lstStyle/>
          <a:p>
            <a:pPr marL="45720" indent="0">
              <a:buNone/>
            </a:pPr>
            <a:r>
              <a:rPr lang="cy-GB" dirty="0"/>
              <a:t>Y rhesymau pam y mabwysiadwyd siarter ranbarthol oedd</a:t>
            </a:r>
          </a:p>
          <a:p>
            <a:r>
              <a:rPr lang="cy-GB" dirty="0"/>
              <a:t>diystyru </a:t>
            </a:r>
            <a:r>
              <a:rPr lang="cy-GB" dirty="0" err="1"/>
              <a:t>Affricanwyr</a:t>
            </a:r>
            <a:r>
              <a:rPr lang="cy-GB" dirty="0"/>
              <a:t> o broses ddrafftio'r Cenhedloedd Unedig a</a:t>
            </a:r>
          </a:p>
          <a:p>
            <a:r>
              <a:rPr lang="cy-GB" dirty="0"/>
              <a:t>gwahardd Affrica - materion penodol o'r UNCRC</a:t>
            </a:r>
          </a:p>
          <a:p>
            <a:pPr marL="45720" indent="0">
              <a:buNone/>
            </a:pPr>
            <a:r>
              <a:rPr lang="cy-GB" dirty="0"/>
              <a:t>Rhagymadrodd yr ACRWC</a:t>
            </a:r>
            <a:r>
              <a:rPr lang="en-GB" dirty="0"/>
              <a:t>: </a:t>
            </a:r>
          </a:p>
          <a:p>
            <a:pPr marL="45720" indent="0" algn="just">
              <a:buNone/>
            </a:pPr>
            <a:r>
              <a:rPr lang="en-GB" dirty="0"/>
              <a:t>‘</a:t>
            </a:r>
            <a:r>
              <a:rPr lang="en-GB" i="1" dirty="0"/>
              <a:t>The situation of most African children remains critical due to the unique factors of their socio-economic, cultural, traditional and developmental circumstances, natural disasters, armed conflicts, exploitation and hunger, and on account of the child’s physical and mental immaturity he or she needs special safeguards and care</a:t>
            </a:r>
            <a:r>
              <a:rPr lang="en-GB" dirty="0"/>
              <a:t>’.</a:t>
            </a:r>
          </a:p>
        </p:txBody>
      </p:sp>
      <p:sp>
        <p:nvSpPr>
          <p:cNvPr id="3" name="Title 2"/>
          <p:cNvSpPr>
            <a:spLocks noGrp="1"/>
          </p:cNvSpPr>
          <p:nvPr>
            <p:ph type="title"/>
          </p:nvPr>
        </p:nvSpPr>
        <p:spPr>
          <a:xfrm>
            <a:off x="1589" y="274638"/>
            <a:ext cx="12188824" cy="1325562"/>
          </a:xfrm>
        </p:spPr>
        <p:txBody>
          <a:bodyPr>
            <a:normAutofit/>
          </a:bodyPr>
          <a:lstStyle/>
          <a:p>
            <a:r>
              <a:rPr lang="cy-GB" sz="3200" dirty="0"/>
              <a:t>Materion LLOSG a'r angen am Siarter Ranbarthol Affrica SY’N Amddiffyn Hawliau'r Plentyn</a:t>
            </a:r>
          </a:p>
        </p:txBody>
      </p:sp>
      <p:sp>
        <p:nvSpPr>
          <p:cNvPr id="4" name="Footer Placeholder 3"/>
          <p:cNvSpPr>
            <a:spLocks noGrp="1"/>
          </p:cNvSpPr>
          <p:nvPr>
            <p:ph type="ftr" sz="quarter" idx="11"/>
          </p:nvPr>
        </p:nvSpPr>
        <p:spPr/>
        <p:txBody>
          <a:bodyPr/>
          <a:lstStyle/>
          <a:p>
            <a:r>
              <a:rPr lang="en-US" dirty="0">
                <a:solidFill>
                  <a:prstClr val="black"/>
                </a:solidFill>
                <a:latin typeface="Century Gothic" panose="020B0502020202020204"/>
              </a:rPr>
              <a:t>(</a:t>
            </a:r>
            <a:r>
              <a:rPr lang="en-US" dirty="0" err="1">
                <a:solidFill>
                  <a:prstClr val="black"/>
                </a:solidFill>
                <a:latin typeface="Century Gothic" panose="020B0502020202020204"/>
              </a:rPr>
              <a:t>Ekundayo</a:t>
            </a:r>
            <a:r>
              <a:rPr lang="en-US" dirty="0">
                <a:solidFill>
                  <a:prstClr val="black"/>
                </a:solidFill>
                <a:latin typeface="Century Gothic" panose="020B0502020202020204"/>
              </a:rPr>
              <a:t>, 2015) </a:t>
            </a:r>
          </a:p>
        </p:txBody>
      </p:sp>
    </p:spTree>
    <p:extLst>
      <p:ext uri="{BB962C8B-B14F-4D97-AF65-F5344CB8AC3E}">
        <p14:creationId xmlns:p14="http://schemas.microsoft.com/office/powerpoint/2010/main" val="290660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9376" y="1556792"/>
            <a:ext cx="11233248" cy="5040560"/>
          </a:xfrm>
        </p:spPr>
        <p:txBody>
          <a:bodyPr>
            <a:normAutofit fontScale="70000" lnSpcReduction="20000"/>
          </a:bodyPr>
          <a:lstStyle/>
          <a:p>
            <a:r>
              <a:rPr lang="en-GB" dirty="0"/>
              <a:t>. </a:t>
            </a:r>
            <a:r>
              <a:rPr lang="cy-GB" dirty="0"/>
              <a:t>Erthygl 1: Bydd aelod-wladwriaethau Sefydliad Partïon Undod Affricanaidd yn cydnabod hawliau, rhyddid a dyletswyddau yn y Siarter hon a byddant yn mabwysiadu'r hawliau hyn mewn deddfau.</a:t>
            </a:r>
            <a:r>
              <a:rPr lang="cy-GB" b="1" dirty="0"/>
              <a:t> Dylid osgoi unrhyw arfer, traddodiad, arferion diwylliannol neu grefyddol sy'n anghyson â'r hawliau hyn.</a:t>
            </a:r>
          </a:p>
          <a:p>
            <a:r>
              <a:rPr lang="cy-GB" b="1" dirty="0"/>
              <a:t>Mae Erthygl 2 yn golygu pob bod dynol o dan 18 oed. </a:t>
            </a:r>
          </a:p>
          <a:p>
            <a:r>
              <a:rPr lang="cy-GB" b="1" dirty="0"/>
              <a:t>Erthygl 3: Dylai pob plentyn gael yr hawl i fwynhau hawliau a rhyddid yn y Siarter hon, ni waeth beth </a:t>
            </a:r>
            <a:r>
              <a:rPr lang="cy-GB" b="1" dirty="0" err="1"/>
              <a:t>fo'i</a:t>
            </a:r>
            <a:r>
              <a:rPr lang="cy-GB" b="1" dirty="0"/>
              <a:t> hil, grŵp ethnig, lliw, rhyw, iaith, crefydd, barn wleidyddol neu farn, tarddiad cenedlaethol a chymdeithasol, cyfoeth, genedigaeth neu statws arall. </a:t>
            </a:r>
          </a:p>
          <a:p>
            <a:r>
              <a:rPr lang="cy-GB" dirty="0"/>
              <a:t>Erthygl 4: Os caiff plant leisio eu barn, dylid gwrando ar y safbwyntiau hynny a'u hystyried yn ystod achos cyfreithiol a gweinyddol. </a:t>
            </a:r>
          </a:p>
          <a:p>
            <a:r>
              <a:rPr lang="cy-GB" dirty="0"/>
              <a:t>Erthygl 5: Mae gan bob plentyn yr hawl i fyw. </a:t>
            </a:r>
          </a:p>
          <a:p>
            <a:r>
              <a:rPr lang="cy-GB" dirty="0"/>
              <a:t>Erthygl 6: Mae gan bob plentyn yr hawl i gael ei enwi a'i gofrestru adeg ei eni. </a:t>
            </a:r>
          </a:p>
          <a:p>
            <a:r>
              <a:rPr lang="cy-GB" dirty="0"/>
              <a:t>Erthygl 7: Dylai pob plentyn sy'n gallu cyfleu ei farn ei hun gael dweud ei ddweud yn rhydd. </a:t>
            </a:r>
          </a:p>
          <a:p>
            <a:r>
              <a:rPr lang="cy-GB" dirty="0"/>
              <a:t>Erthygl 8 - Mae gan bob plentyn yr hawl i ryddid i gymdeithasu a rhyddid i ymgynnull yn heddychlon, yn unol â'r gyfraith. </a:t>
            </a:r>
          </a:p>
          <a:p>
            <a:r>
              <a:rPr lang="cy-GB" dirty="0"/>
              <a:t>Erthygl 9: Mae gan bob plentyn hawl i ryddid meddwl, cydwybod a chrefydd. </a:t>
            </a:r>
          </a:p>
        </p:txBody>
      </p:sp>
      <p:sp>
        <p:nvSpPr>
          <p:cNvPr id="3" name="Title 2"/>
          <p:cNvSpPr>
            <a:spLocks noGrp="1"/>
          </p:cNvSpPr>
          <p:nvPr>
            <p:ph type="title"/>
          </p:nvPr>
        </p:nvSpPr>
        <p:spPr>
          <a:xfrm>
            <a:off x="1219202" y="274638"/>
            <a:ext cx="9753600" cy="1138138"/>
          </a:xfrm>
        </p:spPr>
        <p:txBody>
          <a:bodyPr>
            <a:normAutofit fontScale="90000"/>
          </a:bodyPr>
          <a:lstStyle/>
          <a:p>
            <a:r>
              <a:rPr lang="cy-GB" dirty="0"/>
              <a:t>Siarter Affrica ar Hawliau a Lles y Plentyn</a:t>
            </a:r>
          </a:p>
        </p:txBody>
      </p:sp>
      <p:sp>
        <p:nvSpPr>
          <p:cNvPr id="4" name="Footer Placeholder 3"/>
          <p:cNvSpPr>
            <a:spLocks noGrp="1"/>
          </p:cNvSpPr>
          <p:nvPr>
            <p:ph type="ftr" sz="quarter" idx="11"/>
          </p:nvPr>
        </p:nvSpPr>
        <p:spPr/>
        <p:txBody>
          <a:bodyPr/>
          <a:lstStyle/>
          <a:p>
            <a:r>
              <a:rPr lang="en-US" dirty="0">
                <a:solidFill>
                  <a:prstClr val="black"/>
                </a:solidFill>
                <a:latin typeface="Century Gothic" panose="020B0502020202020204"/>
              </a:rPr>
              <a:t>(</a:t>
            </a:r>
            <a:r>
              <a:rPr lang="en-US" dirty="0" err="1">
                <a:solidFill>
                  <a:prstClr val="black"/>
                </a:solidFill>
                <a:latin typeface="Century Gothic" panose="020B0502020202020204"/>
              </a:rPr>
              <a:t>Unicef</a:t>
            </a:r>
            <a:r>
              <a:rPr lang="en-US" dirty="0">
                <a:solidFill>
                  <a:prstClr val="black"/>
                </a:solidFill>
                <a:latin typeface="Century Gothic" panose="020B0502020202020204"/>
              </a:rPr>
              <a:t>, </a:t>
            </a:r>
            <a:r>
              <a:rPr lang="en-US" dirty="0" err="1">
                <a:solidFill>
                  <a:prstClr val="black"/>
                </a:solidFill>
              </a:rPr>
              <a:t>dyddiad</a:t>
            </a:r>
            <a:r>
              <a:rPr lang="en-US" dirty="0">
                <a:solidFill>
                  <a:prstClr val="black"/>
                </a:solidFill>
              </a:rPr>
              <a:t> </a:t>
            </a:r>
            <a:r>
              <a:rPr lang="en-US" dirty="0" err="1">
                <a:solidFill>
                  <a:prstClr val="black"/>
                </a:solidFill>
              </a:rPr>
              <a:t>anhysbys</a:t>
            </a:r>
            <a:r>
              <a:rPr lang="en-US" dirty="0">
                <a:solidFill>
                  <a:prstClr val="black"/>
                </a:solidFill>
                <a:latin typeface="Century Gothic" panose="020B0502020202020204"/>
              </a:rPr>
              <a:t>). </a:t>
            </a:r>
          </a:p>
        </p:txBody>
      </p:sp>
    </p:spTree>
    <p:extLst>
      <p:ext uri="{BB962C8B-B14F-4D97-AF65-F5344CB8AC3E}">
        <p14:creationId xmlns:p14="http://schemas.microsoft.com/office/powerpoint/2010/main" val="2435278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88" y="1600201"/>
            <a:ext cx="11999068" cy="4848226"/>
          </a:xfrm>
        </p:spPr>
        <p:txBody>
          <a:bodyPr>
            <a:normAutofit fontScale="70000" lnSpcReduction="20000"/>
          </a:bodyPr>
          <a:lstStyle/>
          <a:p>
            <a:r>
              <a:rPr lang="cy-GB" dirty="0"/>
              <a:t>Erthygl 10: Mae gan blant yr hawl i breifatrwydd. </a:t>
            </a:r>
          </a:p>
          <a:p>
            <a:r>
              <a:rPr lang="cy-GB" b="1" dirty="0"/>
              <a:t>Erthygl 11 - Mae gan bob plentyn yr hawl i addysg, i ddatblygu ei bersonoliaeth, ei ddoniau a'i allu meddyliol a chorfforol i'w botensial llawn. Mae'r addysg hon hefyd yn cynnwys cadw a chryfhau </a:t>
            </a:r>
            <a:r>
              <a:rPr lang="cy-GB" b="1" u="sng" dirty="0"/>
              <a:t>moesau Affricanaidd cadarnhaol, gwerthoedd a diwylliannau traddodiadol</a:t>
            </a:r>
            <a:r>
              <a:rPr lang="cy-GB" b="1" dirty="0"/>
              <a:t>. Dylai llywodraethau hefyd gymryd mesurau arbennig ynghylch plant </a:t>
            </a:r>
            <a:r>
              <a:rPr lang="cy-GB" b="1" i="1" dirty="0"/>
              <a:t>benywaidd</a:t>
            </a:r>
            <a:r>
              <a:rPr lang="cy-GB" b="1" dirty="0"/>
              <a:t>, dawnus a difreintiedig, er mwyn sicrhau mynediad cyfartal i addysg ar gyfer pob rhan o'r gymuned. </a:t>
            </a:r>
          </a:p>
          <a:p>
            <a:r>
              <a:rPr lang="cy-GB" dirty="0"/>
              <a:t>Erthygl 12: Mae gan blant hawl i chwarae a chymryd rhan lawn mewn bywyd diwylliannol ac artistig. </a:t>
            </a:r>
          </a:p>
          <a:p>
            <a:r>
              <a:rPr lang="cy-GB" dirty="0"/>
              <a:t>Erthygl 13: Mae gan bob plentyn sydd ag anabledd meddyliol neu gorfforol yr hawl i amddiffyniad arbennig i sicrhau ei urddas, hyrwyddo ei hunanddibyniaeth a'i gyfranogiad gweithredol yn y gymuned. </a:t>
            </a:r>
          </a:p>
          <a:p>
            <a:r>
              <a:rPr lang="cy-GB" b="1" dirty="0"/>
              <a:t>Erthygl 14 - Mae gan bob plentyn yr hawl i fwynhau'r cyflwr gorau posibl o iechyd corfforol, meddyliol ac ysbrydol. Mae hyn yn cynnwys darparu bwyd maethlon a dŵr yfed diogel, yn ogystal â gofal iechyd digonol. </a:t>
            </a:r>
          </a:p>
          <a:p>
            <a:r>
              <a:rPr lang="cy-GB" b="1" dirty="0"/>
              <a:t>Erthygl 15: Dylid amddiffyn plant rhag pob math o </a:t>
            </a:r>
            <a:r>
              <a:rPr lang="cy-GB" b="1" dirty="0" err="1"/>
              <a:t>gamfanteisio</a:t>
            </a:r>
            <a:r>
              <a:rPr lang="cy-GB" b="1" dirty="0"/>
              <a:t> economaidd a rhag cyflawni unrhyw waith sy'n debygol o fod yn beryglus neu ymyrryd â'u datblygiad corfforol, meddyliol, ysbrydol, moesol neu gymdeithasol. </a:t>
            </a:r>
          </a:p>
          <a:p>
            <a:r>
              <a:rPr lang="cy-GB" dirty="0"/>
              <a:t>Erthygl 16: Dylai plant gael eu hamddiffyn rhag pob math o artaith, triniaeth annynol neu ddiraddiol ac yn enwedig anaf corfforol neu feddyliol neu gamdriniaeth, esgeulustod neu gamdriniaeth, gan gynnwys cam-drin rhywiol. </a:t>
            </a:r>
          </a:p>
        </p:txBody>
      </p:sp>
      <p:sp>
        <p:nvSpPr>
          <p:cNvPr id="3" name="Title 2"/>
          <p:cNvSpPr>
            <a:spLocks noGrp="1"/>
          </p:cNvSpPr>
          <p:nvPr>
            <p:ph type="title"/>
          </p:nvPr>
        </p:nvSpPr>
        <p:spPr/>
        <p:txBody>
          <a:bodyPr/>
          <a:lstStyle/>
          <a:p>
            <a:r>
              <a:rPr lang="cy-GB" dirty="0"/>
              <a:t>Siarter Affrica ar Hawliau a Lles y Plentyn</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(Unicef, date unknown). </a:t>
            </a:r>
          </a:p>
        </p:txBody>
      </p:sp>
    </p:spTree>
    <p:extLst>
      <p:ext uri="{BB962C8B-B14F-4D97-AF65-F5344CB8AC3E}">
        <p14:creationId xmlns:p14="http://schemas.microsoft.com/office/powerpoint/2010/main" val="1605266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07368" y="1828800"/>
            <a:ext cx="10565434" cy="4343400"/>
          </a:xfrm>
        </p:spPr>
        <p:txBody>
          <a:bodyPr>
            <a:normAutofit fontScale="77500" lnSpcReduction="20000"/>
          </a:bodyPr>
          <a:lstStyle/>
          <a:p>
            <a:r>
              <a:rPr lang="en-GB" dirty="0"/>
              <a:t>. </a:t>
            </a:r>
            <a:r>
              <a:rPr lang="cy-GB" dirty="0"/>
              <a:t>Erthygl 18: Teuluoedd yw'r uned naturiol a'r sylfaen ar gyfer cymdeithas, a dylent fwynhau amddiffyniad arbennig. </a:t>
            </a:r>
          </a:p>
          <a:p>
            <a:r>
              <a:rPr lang="cy-GB" dirty="0"/>
              <a:t>Erthygl 19: Dylai plant gael yr hawl i fyw gyda'u rhieni lle bynnag y bo modd. Ni ddylai unrhyw blentyn gael ei wahanu oddi wrth ei rieni yn erbyn ei ewyllys, ac eithrio pan fydd awdurdodau yn credu y byddai er budd gorau'r plentyn.. </a:t>
            </a:r>
          </a:p>
          <a:p>
            <a:r>
              <a:rPr lang="cy-GB" dirty="0"/>
              <a:t>Erthygl 20 - dylai rhieni neu bersonau eraill sy'n gyfrifol am y plentyn bob amser weithredu er budd pennaf y plentyn. </a:t>
            </a:r>
          </a:p>
          <a:p>
            <a:r>
              <a:rPr lang="cy-GB" b="1" dirty="0"/>
              <a:t>Erthygl 21: Dylai llywodraethau wneud popeth o fewn eu gallu i atal arferion cymdeithasol a diwylliannol niweidiol, megis priodas plant, sy'n effeithio ar les ac urddas plant.. </a:t>
            </a:r>
          </a:p>
          <a:p>
            <a:r>
              <a:rPr lang="cy-GB" b="1" dirty="0"/>
              <a:t>Erthygl 22: Ni ddylid recriwtio plant fel milwyr, ac ni ddylent gymryd rhan uniongyrchol mewn ymladd rhyfeloedd</a:t>
            </a:r>
            <a:r>
              <a:rPr lang="cy-GB" dirty="0"/>
              <a:t>. </a:t>
            </a:r>
          </a:p>
          <a:p>
            <a:r>
              <a:rPr lang="cy-GB" dirty="0"/>
              <a:t>Erthygl 23: Dylai plant sy'n ffoaduriaid gael amddiffyniad priodol a chymorth dyngarol. </a:t>
            </a:r>
          </a:p>
          <a:p>
            <a:r>
              <a:rPr lang="cy-GB" dirty="0"/>
              <a:t>. </a:t>
            </a:r>
          </a:p>
        </p:txBody>
      </p:sp>
      <p:sp>
        <p:nvSpPr>
          <p:cNvPr id="3" name="Title 2"/>
          <p:cNvSpPr>
            <a:spLocks noGrp="1"/>
          </p:cNvSpPr>
          <p:nvPr>
            <p:ph type="title"/>
          </p:nvPr>
        </p:nvSpPr>
        <p:spPr/>
        <p:txBody>
          <a:bodyPr/>
          <a:lstStyle/>
          <a:p>
            <a:r>
              <a:rPr lang="cy-GB" dirty="0"/>
              <a:t>Siarter Affricanaidd ar Hawliau a Lles y Plentyn</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(Unicef, date unknown). </a:t>
            </a:r>
          </a:p>
        </p:txBody>
      </p:sp>
    </p:spTree>
    <p:extLst>
      <p:ext uri="{BB962C8B-B14F-4D97-AF65-F5344CB8AC3E}">
        <p14:creationId xmlns:p14="http://schemas.microsoft.com/office/powerpoint/2010/main" val="3810796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3352" y="1893912"/>
            <a:ext cx="11593288" cy="4343400"/>
          </a:xfrm>
        </p:spPr>
        <p:txBody>
          <a:bodyPr>
            <a:normAutofit fontScale="70000" lnSpcReduction="20000"/>
          </a:bodyPr>
          <a:lstStyle/>
          <a:p>
            <a:r>
              <a:rPr lang="cy-GB" dirty="0"/>
              <a:t>Erthygl 25: Dylid amddiffyn yn arbennig blant sydd wedi’u gwahanu oddi wrth eu rhieni a dylid darparu gofal teuluol amgen. Dylai gwladwriaethau hefyd gymryd pob cam posibl i olrhain ac aduno plant a rhieni. </a:t>
            </a:r>
          </a:p>
          <a:p>
            <a:r>
              <a:rPr lang="cy-GB" b="1" dirty="0"/>
              <a:t>Erthygl 26: Dylid gwladwriaethau fynd i'r afael ag anghenion arbennig plant sy'n byw o dan gyfundrefnau sy'n ymarfer ffurfiau hiliol, ethnig, crefyddol neu eraill ar wahaniaethu. </a:t>
            </a:r>
          </a:p>
          <a:p>
            <a:r>
              <a:rPr lang="cy-GB" dirty="0"/>
              <a:t>Erthygl 27: Dylid amddiffyn plant rhag pob math o </a:t>
            </a:r>
            <a:r>
              <a:rPr lang="cy-GB" dirty="0" err="1"/>
              <a:t>gamfanteisio</a:t>
            </a:r>
            <a:r>
              <a:rPr lang="cy-GB" dirty="0"/>
              <a:t> rhywiol a cham-drin rhywiol. </a:t>
            </a:r>
          </a:p>
          <a:p>
            <a:r>
              <a:rPr lang="cy-GB" dirty="0"/>
              <a:t>Erthygl 28: Dylai plant gael eu hamddiffyn rhag defnyddio </a:t>
            </a:r>
            <a:r>
              <a:rPr lang="cy-GB" dirty="0" err="1"/>
              <a:t>narcotics</a:t>
            </a:r>
            <a:r>
              <a:rPr lang="cy-GB" dirty="0"/>
              <a:t> a defnydd anghyfreithlon o sylweddau </a:t>
            </a:r>
            <a:r>
              <a:rPr lang="cy-GB" dirty="0" err="1"/>
              <a:t>seicotropig</a:t>
            </a:r>
            <a:r>
              <a:rPr lang="cy-GB" dirty="0"/>
              <a:t>. </a:t>
            </a:r>
          </a:p>
          <a:p>
            <a:r>
              <a:rPr lang="cy-GB" dirty="0"/>
              <a:t>Erthygl 29: Dylai llywodraethau gymryd mesurau priodol i atal herwgipio, gwerthu neu draffig plant at unrhyw ddiben. </a:t>
            </a:r>
          </a:p>
          <a:p>
            <a:r>
              <a:rPr lang="cy-GB" dirty="0"/>
              <a:t>Erthygl 30: Dylai Gwladwriaethau ddarparu triniaeth arbennig i </a:t>
            </a:r>
            <a:r>
              <a:rPr lang="cy-GB" dirty="0" err="1"/>
              <a:t>famau</a:t>
            </a:r>
            <a:r>
              <a:rPr lang="cy-GB" dirty="0"/>
              <a:t> beichiog ac i </a:t>
            </a:r>
            <a:r>
              <a:rPr lang="cy-GB" dirty="0" err="1"/>
              <a:t>famau</a:t>
            </a:r>
            <a:r>
              <a:rPr lang="cy-GB" dirty="0"/>
              <a:t> babanod a phlant ifanc sydd wedi cael eu cyhuddo neu eu cael yn euog o dorri'r gyfraith.. </a:t>
            </a:r>
          </a:p>
          <a:p>
            <a:r>
              <a:rPr lang="cy-GB" b="1" dirty="0"/>
              <a:t>Erthygl 31: Mae gan blant gyfrifoldebau tuag at eu teuluoedd a'u cymdeithasau, i barchu eu rhieni, y rhai sydd uwch eu pennau ac sy’n hŷn, i gadw a chryfhau gwerthoedd diwylliannol Affricanaidd yn eu perthynas ag aelodau eraill o'u cymunedau</a:t>
            </a:r>
            <a:r>
              <a:rPr lang="en-GB" b="1" dirty="0"/>
              <a:t>.</a:t>
            </a:r>
          </a:p>
        </p:txBody>
      </p:sp>
      <p:sp>
        <p:nvSpPr>
          <p:cNvPr id="3" name="Title 2"/>
          <p:cNvSpPr>
            <a:spLocks noGrp="1"/>
          </p:cNvSpPr>
          <p:nvPr>
            <p:ph type="title"/>
          </p:nvPr>
        </p:nvSpPr>
        <p:spPr/>
        <p:txBody>
          <a:bodyPr/>
          <a:lstStyle/>
          <a:p>
            <a:r>
              <a:rPr lang="cy-GB" dirty="0"/>
              <a:t>Siarter Affrica ar Hawliau a Lles y Plentyn</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(Unicef, date unknown). </a:t>
            </a:r>
          </a:p>
        </p:txBody>
      </p:sp>
    </p:spTree>
    <p:extLst>
      <p:ext uri="{BB962C8B-B14F-4D97-AF65-F5344CB8AC3E}">
        <p14:creationId xmlns:p14="http://schemas.microsoft.com/office/powerpoint/2010/main" val="3930222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a:t>Darllen</a:t>
            </a:r>
            <a:r>
              <a:rPr lang="en-GB" dirty="0"/>
              <a:t>: Ekundayo, O. (2015) Does the African Charter on the Rights and Welfare of the Child (ACRWC) only Underlines and Repeats the Convention on the Rights of the Child (CRC)’s Provisions? Examining the Similarities and the Differences between the ACRWC and the CRC, International Journal of Humanities and Social Science Vol. 5, No. 7(1); July 2015</a:t>
            </a:r>
          </a:p>
          <a:p>
            <a:r>
              <a:rPr lang="en-GB" dirty="0" err="1"/>
              <a:t>Ar</a:t>
            </a:r>
            <a:r>
              <a:rPr lang="en-GB" dirty="0"/>
              <a:t> </a:t>
            </a:r>
            <a:r>
              <a:rPr lang="en-GB" dirty="0" err="1"/>
              <a:t>gael</a:t>
            </a:r>
            <a:r>
              <a:rPr lang="en-GB" dirty="0"/>
              <a:t> </a:t>
            </a:r>
            <a:r>
              <a:rPr lang="en-GB" dirty="0" err="1"/>
              <a:t>yn</a:t>
            </a:r>
            <a:r>
              <a:rPr lang="en-GB" dirty="0"/>
              <a:t>: http://www.ijhssnet.com/journals/Vol_5_No_7_1_July_2015/17.pdf</a:t>
            </a:r>
          </a:p>
          <a:p>
            <a:endParaRPr lang="en-GB" dirty="0"/>
          </a:p>
        </p:txBody>
      </p:sp>
      <p:sp>
        <p:nvSpPr>
          <p:cNvPr id="3" name="Title 2"/>
          <p:cNvSpPr>
            <a:spLocks noGrp="1"/>
          </p:cNvSpPr>
          <p:nvPr>
            <p:ph type="title"/>
          </p:nvPr>
        </p:nvSpPr>
        <p:spPr/>
        <p:txBody>
          <a:bodyPr/>
          <a:lstStyle/>
          <a:p>
            <a:r>
              <a:rPr lang="en-GB" dirty="0">
                <a:solidFill>
                  <a:srgbClr val="7030A0"/>
                </a:solidFill>
              </a:rPr>
              <a:t>CYNGOR ASESU: </a:t>
            </a:r>
          </a:p>
        </p:txBody>
      </p:sp>
    </p:spTree>
    <p:extLst>
      <p:ext uri="{BB962C8B-B14F-4D97-AF65-F5344CB8AC3E}">
        <p14:creationId xmlns:p14="http://schemas.microsoft.com/office/powerpoint/2010/main" val="1162065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51384" y="1828800"/>
            <a:ext cx="10421418" cy="4343400"/>
          </a:xfrm>
        </p:spPr>
        <p:txBody>
          <a:bodyPr>
            <a:normAutofit fontScale="85000" lnSpcReduction="20000"/>
          </a:bodyPr>
          <a:lstStyle/>
          <a:p>
            <a:r>
              <a:rPr lang="cy-GB" sz="2000" dirty="0"/>
              <a:t>Erthygl 2: Nid yw oedran cronolegol diwylliant Affricanaidd o reidrwydd yn norm diffiniol ar gyfer bod yn oedolyn.</a:t>
            </a:r>
          </a:p>
          <a:p>
            <a:r>
              <a:rPr lang="cy-GB" sz="2000" dirty="0"/>
              <a:t>Erthygl 4: Rhaid i les pennaf y plentyn fod yn brif ystyriaeth (geiriad CCUHP: Prif ystyriaeth)</a:t>
            </a:r>
          </a:p>
          <a:p>
            <a:r>
              <a:rPr lang="cy-GB" sz="2000" dirty="0"/>
              <a:t>Erthygl 11: Hawl i addysg: mesurau arbennig ar gyfer plant benywaidd, dawnus a difreintiedig hawl penodol i ferched beichiog barhau â'u haddysg.</a:t>
            </a:r>
          </a:p>
          <a:p>
            <a:r>
              <a:rPr lang="cy-GB" sz="2000" dirty="0"/>
              <a:t>Erthygl 11: sicrhau bod disgyblaeth ysgol yn cael ei gweinyddu mewn modd sy'n gyson ag urddas dynol y plentyn.</a:t>
            </a:r>
          </a:p>
          <a:p>
            <a:r>
              <a:rPr lang="cy-GB" sz="2000" dirty="0"/>
              <a:t>Erthygl 15: Amddiffyn rhag </a:t>
            </a:r>
            <a:r>
              <a:rPr lang="cy-GB" sz="2000" dirty="0" err="1"/>
              <a:t>Camfanteisio</a:t>
            </a:r>
            <a:r>
              <a:rPr lang="cy-GB" sz="2000" dirty="0"/>
              <a:t> Economaidd: Dim isafswm oedran ar gyfer cyflogaeth, yn wahanol i CCUHP: llai o amddiffyniad</a:t>
            </a:r>
          </a:p>
          <a:p>
            <a:r>
              <a:rPr lang="cy-GB" sz="2000" dirty="0"/>
              <a:t>Erthygl 3, 13: Amddiffyn rhag gwahaniaethu: benyw, plant anabl, plant stryd, plant lleiafrifol</a:t>
            </a:r>
          </a:p>
          <a:p>
            <a:r>
              <a:rPr lang="cy-GB" sz="2000" dirty="0"/>
              <a:t>Erthygl 22: Gwahardd rhag recriwtio plant yn filwyr - amddiffyniad cryfach na CCUHP (o leiaf 15 oed)</a:t>
            </a:r>
          </a:p>
          <a:p>
            <a:r>
              <a:rPr lang="cy-GB" sz="2000" dirty="0"/>
              <a:t>Erthygl 31: Dyletswydd, Cyfrifoldebau a Pharch – nid yw CCUHP yn cynnwys hyn. </a:t>
            </a:r>
          </a:p>
          <a:p>
            <a:endParaRPr lang="en-GB" dirty="0"/>
          </a:p>
        </p:txBody>
      </p:sp>
      <p:sp>
        <p:nvSpPr>
          <p:cNvPr id="3" name="Title 2"/>
          <p:cNvSpPr>
            <a:spLocks noGrp="1"/>
          </p:cNvSpPr>
          <p:nvPr>
            <p:ph type="title"/>
          </p:nvPr>
        </p:nvSpPr>
        <p:spPr/>
        <p:txBody>
          <a:bodyPr/>
          <a:lstStyle/>
          <a:p>
            <a:r>
              <a:rPr lang="en-GB" dirty="0"/>
              <a:t>CANFYDDIADAU </a:t>
            </a:r>
            <a:r>
              <a:rPr lang="en-GB" dirty="0" err="1"/>
              <a:t>AEkundayo</a:t>
            </a:r>
            <a:r>
              <a:rPr lang="en-GB" dirty="0"/>
              <a:t> (2015):</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(Ekundayo, 2015) </a:t>
            </a:r>
          </a:p>
        </p:txBody>
      </p:sp>
    </p:spTree>
    <p:extLst>
      <p:ext uri="{BB962C8B-B14F-4D97-AF65-F5344CB8AC3E}">
        <p14:creationId xmlns:p14="http://schemas.microsoft.com/office/powerpoint/2010/main" val="798515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Mae Edwards (2015; 71) </a:t>
            </a:r>
            <a:r>
              <a:rPr lang="en-GB" dirty="0" err="1"/>
              <a:t>yn</a:t>
            </a:r>
            <a:r>
              <a:rPr lang="en-GB" dirty="0"/>
              <a:t> </a:t>
            </a:r>
            <a:r>
              <a:rPr lang="en-GB" dirty="0" err="1"/>
              <a:t>canfod</a:t>
            </a:r>
            <a:r>
              <a:rPr lang="en-GB" dirty="0"/>
              <a:t>: ’some aspects of the ACRWC sit in sharp contrast to the UNCRC, such as article 31, which defines the responsibilities of the child to respect his parents, superiors and elders at all times and assist them in case of need.  This reflects a perspective of childhood that challenges the individualistic view of the child reflected in the UNCRC’.</a:t>
            </a:r>
          </a:p>
        </p:txBody>
      </p:sp>
      <p:sp>
        <p:nvSpPr>
          <p:cNvPr id="3" name="Title 2"/>
          <p:cNvSpPr>
            <a:spLocks noGrp="1"/>
          </p:cNvSpPr>
          <p:nvPr>
            <p:ph type="title"/>
          </p:nvPr>
        </p:nvSpPr>
        <p:spPr/>
        <p:txBody>
          <a:bodyPr/>
          <a:lstStyle/>
          <a:p>
            <a:r>
              <a:rPr lang="cy-GB" dirty="0"/>
              <a:t>Beirniadaeth bellach AR CCUHP</a:t>
            </a:r>
          </a:p>
        </p:txBody>
      </p:sp>
    </p:spTree>
    <p:extLst>
      <p:ext uri="{BB962C8B-B14F-4D97-AF65-F5344CB8AC3E}">
        <p14:creationId xmlns:p14="http://schemas.microsoft.com/office/powerpoint/2010/main" val="1523292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narrative about ‘Africa’ do we see in the news?</a:t>
            </a:r>
          </a:p>
          <a:p>
            <a:r>
              <a:rPr lang="en-GB" dirty="0"/>
              <a:t> </a:t>
            </a:r>
          </a:p>
          <a:p>
            <a:endParaRPr lang="en-GB" dirty="0"/>
          </a:p>
        </p:txBody>
      </p:sp>
      <p:sp>
        <p:nvSpPr>
          <p:cNvPr id="3" name="Title 2"/>
          <p:cNvSpPr>
            <a:spLocks noGrp="1"/>
          </p:cNvSpPr>
          <p:nvPr>
            <p:ph type="title"/>
          </p:nvPr>
        </p:nvSpPr>
        <p:spPr/>
        <p:txBody>
          <a:bodyPr/>
          <a:lstStyle/>
          <a:p>
            <a:r>
              <a:rPr lang="en-GB" dirty="0"/>
              <a:t>Assessment Tip: </a:t>
            </a:r>
          </a:p>
        </p:txBody>
      </p:sp>
      <p:pic>
        <p:nvPicPr>
          <p:cNvPr id="6" name="Picture 5"/>
          <p:cNvPicPr>
            <a:picLocks noChangeAspect="1"/>
          </p:cNvPicPr>
          <p:nvPr/>
        </p:nvPicPr>
        <p:blipFill>
          <a:blip r:embed="rId2"/>
          <a:stretch>
            <a:fillRect/>
          </a:stretch>
        </p:blipFill>
        <p:spPr>
          <a:xfrm>
            <a:off x="-3048000" y="-2057400"/>
            <a:ext cx="18288000" cy="10972800"/>
          </a:xfrm>
          <a:prstGeom prst="rect">
            <a:avLst/>
          </a:prstGeom>
        </p:spPr>
      </p:pic>
    </p:spTree>
    <p:extLst>
      <p:ext uri="{BB962C8B-B14F-4D97-AF65-F5344CB8AC3E}">
        <p14:creationId xmlns:p14="http://schemas.microsoft.com/office/powerpoint/2010/main" val="666699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cy-GB" dirty="0"/>
              <a:t>Mae pennaeth </a:t>
            </a:r>
            <a:r>
              <a:rPr lang="cy-GB" dirty="0" err="1">
                <a:hlinkClick r:id="rId2"/>
              </a:rPr>
              <a:t>Comic</a:t>
            </a:r>
            <a:r>
              <a:rPr lang="cy-GB" dirty="0">
                <a:hlinkClick r:id="rId2"/>
              </a:rPr>
              <a:t> </a:t>
            </a:r>
            <a:r>
              <a:rPr lang="cy-GB" dirty="0" err="1">
                <a:hlinkClick r:id="rId2"/>
              </a:rPr>
              <a:t>Relief</a:t>
            </a:r>
            <a:r>
              <a:rPr lang="cy-GB" dirty="0">
                <a:hlinkClick r:id="rId2"/>
              </a:rPr>
              <a:t> </a:t>
            </a:r>
            <a:r>
              <a:rPr lang="cy-GB" dirty="0"/>
              <a:t>wedi rhoi’r gorau i ddefnyddio enwogion ar gyfer </a:t>
            </a:r>
            <a:r>
              <a:rPr lang="cy-GB" dirty="0" err="1"/>
              <a:t>apeliau</a:t>
            </a:r>
            <a:r>
              <a:rPr lang="cy-GB" dirty="0"/>
              <a:t> a ddisgrifiwyd gan gorff gwarchod cymorth yn "twristiaeth tlodi" sy'n atgyfnerthu stereoteipiau’r achubwr gwyn.</a:t>
            </a:r>
          </a:p>
          <a:p>
            <a:r>
              <a:rPr lang="cy-GB" dirty="0"/>
              <a:t>Mae cefnu ar gael enwogion gwyn yn y blaen mewn ffilmiau codi arian o Affrica ar gyfer </a:t>
            </a:r>
            <a:r>
              <a:rPr lang="cy-GB" dirty="0" err="1"/>
              <a:t>Sports</a:t>
            </a:r>
            <a:r>
              <a:rPr lang="cy-GB" dirty="0"/>
              <a:t> </a:t>
            </a:r>
            <a:r>
              <a:rPr lang="cy-GB" dirty="0" err="1"/>
              <a:t>Relief</a:t>
            </a:r>
            <a:r>
              <a:rPr lang="cy-GB" dirty="0"/>
              <a:t> a Diwrnod Trwynau Coch, yn dilyn ymosodiad hallt arall ar </a:t>
            </a:r>
            <a:r>
              <a:rPr lang="cy-GB" dirty="0" err="1"/>
              <a:t>Comic</a:t>
            </a:r>
            <a:r>
              <a:rPr lang="cy-GB" dirty="0"/>
              <a:t> </a:t>
            </a:r>
            <a:r>
              <a:rPr lang="cy-GB" dirty="0" err="1"/>
              <a:t>Relief</a:t>
            </a:r>
            <a:r>
              <a:rPr lang="cy-GB" dirty="0"/>
              <a:t> yr wythnos ddiwethaf.</a:t>
            </a:r>
          </a:p>
          <a:p>
            <a:r>
              <a:rPr lang="cy-GB" dirty="0"/>
              <a:t>Mewn ffilm ar gyfer </a:t>
            </a:r>
            <a:r>
              <a:rPr lang="cy-GB" i="1" dirty="0" err="1"/>
              <a:t>Daily</a:t>
            </a:r>
            <a:r>
              <a:rPr lang="cy-GB" i="1" dirty="0"/>
              <a:t> </a:t>
            </a:r>
            <a:r>
              <a:rPr lang="cy-GB" i="1" dirty="0" err="1"/>
              <a:t>Politics</a:t>
            </a:r>
            <a:r>
              <a:rPr lang="cy-GB" i="1" dirty="0"/>
              <a:t> </a:t>
            </a:r>
            <a:r>
              <a:rPr lang="cy-GB" dirty="0"/>
              <a:t>y BBC, ymosododd </a:t>
            </a:r>
            <a:r>
              <a:rPr lang="cy-GB" dirty="0">
                <a:hlinkClick r:id="rId3"/>
              </a:rPr>
              <a:t>David </a:t>
            </a:r>
            <a:r>
              <a:rPr lang="cy-GB" dirty="0" err="1">
                <a:hlinkClick r:id="rId3"/>
              </a:rPr>
              <a:t>Lammy</a:t>
            </a:r>
            <a:r>
              <a:rPr lang="cy-GB" dirty="0"/>
              <a:t> AS ar yr elusen 30 oed am bortreadu Affrica yn gyfandir o ddioddefwyr a stereoteipiau sy'n dioddef tlodi nad ydyn nhw'n siarad drostyn nhw eu hunain. Roedd gan y sefydliadau wedi crafu "delweddau tatŵ o dlodi yn Affrica" ar feddyliau pobl, meddai.</a:t>
            </a:r>
          </a:p>
          <a:p>
            <a:pPr marL="45720" indent="0">
              <a:buNone/>
            </a:pPr>
            <a:r>
              <a:rPr lang="en-GB" dirty="0"/>
              <a:t>(https://www.theguardian.com/global-development/2018/mar/23/comic-relief-to-ditch-white-saviour-stereotype-appeals)</a:t>
            </a:r>
          </a:p>
        </p:txBody>
      </p:sp>
      <p:sp>
        <p:nvSpPr>
          <p:cNvPr id="3" name="Title 2"/>
          <p:cNvSpPr>
            <a:spLocks noGrp="1"/>
          </p:cNvSpPr>
          <p:nvPr>
            <p:ph type="title"/>
          </p:nvPr>
        </p:nvSpPr>
        <p:spPr/>
        <p:txBody>
          <a:bodyPr>
            <a:normAutofit fontScale="90000"/>
          </a:bodyPr>
          <a:lstStyle/>
          <a:p>
            <a:r>
              <a:rPr lang="cy-GB" dirty="0" err="1"/>
              <a:t>Comic</a:t>
            </a:r>
            <a:r>
              <a:rPr lang="cy-GB" dirty="0"/>
              <a:t> </a:t>
            </a:r>
            <a:r>
              <a:rPr lang="cy-GB" dirty="0" err="1"/>
              <a:t>Relief</a:t>
            </a:r>
            <a:r>
              <a:rPr lang="cy-GB" dirty="0"/>
              <a:t> i gael gwared ar </a:t>
            </a:r>
            <a:r>
              <a:rPr lang="cy-GB" dirty="0" err="1"/>
              <a:t>apeliau</a:t>
            </a:r>
            <a:r>
              <a:rPr lang="cy-GB" dirty="0"/>
              <a:t> </a:t>
            </a:r>
            <a:r>
              <a:rPr lang="cy-GB" dirty="0" err="1"/>
              <a:t>stereoteipiau’R</a:t>
            </a:r>
            <a:r>
              <a:rPr lang="cy-GB" dirty="0"/>
              <a:t> achubwr gwyn</a:t>
            </a:r>
          </a:p>
        </p:txBody>
      </p:sp>
    </p:spTree>
    <p:extLst>
      <p:ext uri="{BB962C8B-B14F-4D97-AF65-F5344CB8AC3E}">
        <p14:creationId xmlns:p14="http://schemas.microsoft.com/office/powerpoint/2010/main" val="2491254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dirty="0"/>
              <a:t>Mae Achubwyr Gwyn yn cyfeirio at bobl y gorllewin yn mynd i mewn i 'drwsio' problemau gwledydd sy'n ei chael hi'n anodd heb ddeall eu hanes, eu hanghenion, na'u sefyllfa bresennol yn y rhanbarth.. </a:t>
            </a:r>
          </a:p>
          <a:p>
            <a:r>
              <a:rPr lang="cy-GB" dirty="0"/>
              <a:t>Apêl Blychau Esgidiau? </a:t>
            </a:r>
          </a:p>
          <a:p>
            <a:endParaRPr lang="cy-GB" dirty="0"/>
          </a:p>
          <a:p>
            <a:r>
              <a:rPr lang="en-GB" dirty="0"/>
              <a:t>https://lifereconsidered.com/2015/11/08/unpacking-operation-christmas-child/</a:t>
            </a:r>
          </a:p>
        </p:txBody>
      </p:sp>
      <p:sp>
        <p:nvSpPr>
          <p:cNvPr id="3" name="Title 2"/>
          <p:cNvSpPr>
            <a:spLocks noGrp="1"/>
          </p:cNvSpPr>
          <p:nvPr>
            <p:ph type="title"/>
          </p:nvPr>
        </p:nvSpPr>
        <p:spPr/>
        <p:txBody>
          <a:bodyPr/>
          <a:lstStyle/>
          <a:p>
            <a:r>
              <a:rPr lang="cy-GB" dirty="0" err="1"/>
              <a:t>AchubWYR</a:t>
            </a:r>
            <a:r>
              <a:rPr lang="cy-GB" dirty="0"/>
              <a:t> Gwyn</a:t>
            </a:r>
          </a:p>
        </p:txBody>
      </p:sp>
      <p:pic>
        <p:nvPicPr>
          <p:cNvPr id="4" name="Picture 3"/>
          <p:cNvPicPr>
            <a:picLocks noChangeAspect="1"/>
          </p:cNvPicPr>
          <p:nvPr/>
        </p:nvPicPr>
        <p:blipFill>
          <a:blip r:embed="rId2"/>
          <a:stretch>
            <a:fillRect/>
          </a:stretch>
        </p:blipFill>
        <p:spPr>
          <a:xfrm>
            <a:off x="6096003" y="4563213"/>
            <a:ext cx="3500541" cy="1840607"/>
          </a:xfrm>
          <a:prstGeom prst="rect">
            <a:avLst/>
          </a:prstGeom>
        </p:spPr>
      </p:pic>
    </p:spTree>
    <p:extLst>
      <p:ext uri="{BB962C8B-B14F-4D97-AF65-F5344CB8AC3E}">
        <p14:creationId xmlns:p14="http://schemas.microsoft.com/office/powerpoint/2010/main" val="211125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a:bodyPr>
          <a:lstStyle/>
          <a:p>
            <a:r>
              <a:rPr lang="cy-GB" dirty="0"/>
              <a:t>Gwerthuswch yn </a:t>
            </a:r>
            <a:r>
              <a:rPr lang="cy-GB" b="1" dirty="0"/>
              <a:t>feirniadol </a:t>
            </a:r>
            <a:r>
              <a:rPr lang="cy-GB" dirty="0"/>
              <a:t>berthynas eich ysgol ag unrhyw bartneriaid.</a:t>
            </a:r>
          </a:p>
          <a:p>
            <a:r>
              <a:rPr lang="cy-GB" dirty="0"/>
              <a:t>Mae'r Cymhleth Diwydiannol Achubwr Gwyn yn cyfeirio at yr arferion, y prosesau a'r sefydliadau sy'n atgyfnerthu anghydraddoldebau hanesyddol i ddilysu braint gwynion yn y pen draw. </a:t>
            </a:r>
          </a:p>
          <a:p>
            <a:r>
              <a:rPr lang="cy-GB" dirty="0"/>
              <a:t> Yn y pen draw, caiff pobl eu gwobrwyo am "achub" y rhai llai ffodus ac gallant ddiystyru’n llwyr y polisïau y maent wedi'u cefnogi sydd wedi creu/cynnal systemau gormes.</a:t>
            </a:r>
          </a:p>
          <a:p>
            <a:pPr marL="45720" indent="0">
              <a:buNone/>
            </a:pPr>
            <a:r>
              <a:rPr lang="cy-GB" dirty="0"/>
              <a:t>(</a:t>
            </a:r>
            <a:r>
              <a:rPr lang="cy-GB" dirty="0" err="1"/>
              <a:t>Aaronson</a:t>
            </a:r>
            <a:r>
              <a:rPr lang="cy-GB" dirty="0"/>
              <a:t>, 2017)</a:t>
            </a:r>
          </a:p>
        </p:txBody>
      </p:sp>
      <p:sp>
        <p:nvSpPr>
          <p:cNvPr id="7" name="Title 6"/>
          <p:cNvSpPr>
            <a:spLocks noGrp="1"/>
          </p:cNvSpPr>
          <p:nvPr>
            <p:ph type="title"/>
          </p:nvPr>
        </p:nvSpPr>
        <p:spPr/>
        <p:txBody>
          <a:bodyPr/>
          <a:lstStyle/>
          <a:p>
            <a:r>
              <a:rPr lang="cy-GB" dirty="0">
                <a:solidFill>
                  <a:srgbClr val="7030A0"/>
                </a:solidFill>
              </a:rPr>
              <a:t>CYNGOR asesu: ACHUBWYR Gwyn</a:t>
            </a:r>
          </a:p>
        </p:txBody>
      </p:sp>
    </p:spTree>
    <p:extLst>
      <p:ext uri="{BB962C8B-B14F-4D97-AF65-F5344CB8AC3E}">
        <p14:creationId xmlns:p14="http://schemas.microsoft.com/office/powerpoint/2010/main" val="1896678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5FF7C25-4C36-4E9D-8BD5-799A5841C805}"/>
              </a:ext>
            </a:extLst>
          </p:cNvPr>
          <p:cNvPicPr>
            <a:picLocks noGrp="1" noChangeAspect="1"/>
          </p:cNvPicPr>
          <p:nvPr>
            <p:ph idx="1"/>
          </p:nvPr>
        </p:nvPicPr>
        <p:blipFill rotWithShape="1">
          <a:blip r:embed="rId2"/>
          <a:srcRect l="19679" t="-795" r="19318" b="1"/>
          <a:stretch/>
        </p:blipFill>
        <p:spPr>
          <a:xfrm>
            <a:off x="6924367" y="1654813"/>
            <a:ext cx="3414252" cy="5070148"/>
          </a:xfrm>
          <a:prstGeom prst="rect">
            <a:avLst/>
          </a:prstGeom>
        </p:spPr>
      </p:pic>
      <p:sp>
        <p:nvSpPr>
          <p:cNvPr id="3" name="Title 2">
            <a:extLst>
              <a:ext uri="{FF2B5EF4-FFF2-40B4-BE49-F238E27FC236}">
                <a16:creationId xmlns:a16="http://schemas.microsoft.com/office/drawing/2014/main" id="{D5ED1117-9099-4698-964D-DAA9F008F7D2}"/>
              </a:ext>
            </a:extLst>
          </p:cNvPr>
          <p:cNvSpPr>
            <a:spLocks noGrp="1"/>
          </p:cNvSpPr>
          <p:nvPr>
            <p:ph type="title"/>
          </p:nvPr>
        </p:nvSpPr>
        <p:spPr>
          <a:xfrm>
            <a:off x="534839" y="274638"/>
            <a:ext cx="10439234" cy="1325562"/>
          </a:xfrm>
        </p:spPr>
        <p:txBody>
          <a:bodyPr/>
          <a:lstStyle/>
          <a:p>
            <a:r>
              <a:rPr lang="en-GB" dirty="0"/>
              <a:t>FFUG HAELIONI (Paolo Freire, 1968)</a:t>
            </a:r>
            <a:endParaRPr lang="en-US" dirty="0"/>
          </a:p>
        </p:txBody>
      </p:sp>
      <p:sp>
        <p:nvSpPr>
          <p:cNvPr id="4" name="Action Button: Video 3">
            <a:hlinkClick r:id="rId3" highlightClick="1"/>
            <a:extLst>
              <a:ext uri="{FF2B5EF4-FFF2-40B4-BE49-F238E27FC236}">
                <a16:creationId xmlns:a16="http://schemas.microsoft.com/office/drawing/2014/main" id="{1E8C73B1-492E-4487-A7EF-645F0EF6477F}"/>
              </a:ext>
            </a:extLst>
          </p:cNvPr>
          <p:cNvSpPr/>
          <p:nvPr/>
        </p:nvSpPr>
        <p:spPr>
          <a:xfrm>
            <a:off x="2081842" y="2288875"/>
            <a:ext cx="2265871" cy="1368725"/>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7" name="TextBox 6">
            <a:extLst>
              <a:ext uri="{FF2B5EF4-FFF2-40B4-BE49-F238E27FC236}">
                <a16:creationId xmlns:a16="http://schemas.microsoft.com/office/drawing/2014/main" id="{0C3AB8C4-4EB9-4B4C-BBFA-E972C4646DB8}"/>
              </a:ext>
            </a:extLst>
          </p:cNvPr>
          <p:cNvSpPr txBox="1"/>
          <p:nvPr/>
        </p:nvSpPr>
        <p:spPr>
          <a:xfrm>
            <a:off x="4671552" y="6214030"/>
            <a:ext cx="6098458" cy="369332"/>
          </a:xfrm>
          <a:prstGeom prst="rect">
            <a:avLst/>
          </a:prstGeom>
          <a:noFill/>
          <a:ln>
            <a:solidFill>
              <a:schemeClr val="bg2"/>
            </a:solidFill>
          </a:ln>
        </p:spPr>
        <p:txBody>
          <a:bodyPr wrap="square">
            <a:spAutoFit/>
          </a:bodyPr>
          <a:lstStyle/>
          <a:p>
            <a:r>
              <a:rPr lang="en-US" b="0" i="0" dirty="0">
                <a:solidFill>
                  <a:srgbClr val="70757A"/>
                </a:solidFill>
                <a:effectLst/>
                <a:latin typeface="arial" panose="020B0604020202020204" pitchFamily="34" charset="0"/>
              </a:rPr>
              <a:t>Cited by 104770</a:t>
            </a:r>
            <a:endParaRPr lang="en-US" dirty="0"/>
          </a:p>
        </p:txBody>
      </p:sp>
    </p:spTree>
    <p:extLst>
      <p:ext uri="{BB962C8B-B14F-4D97-AF65-F5344CB8AC3E}">
        <p14:creationId xmlns:p14="http://schemas.microsoft.com/office/powerpoint/2010/main" val="2755452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cy-GB" dirty="0"/>
              <a:t>Mae'r ddogfen derfynol o'r enw 'A </a:t>
            </a:r>
            <a:r>
              <a:rPr lang="cy-GB" dirty="0" err="1"/>
              <a:t>World</a:t>
            </a:r>
            <a:r>
              <a:rPr lang="cy-GB" dirty="0"/>
              <a:t> Fit </a:t>
            </a:r>
            <a:r>
              <a:rPr lang="cy-GB" dirty="0" err="1"/>
              <a:t>for</a:t>
            </a:r>
            <a:r>
              <a:rPr lang="cy-GB" dirty="0"/>
              <a:t> </a:t>
            </a:r>
            <a:r>
              <a:rPr lang="cy-GB" dirty="0" err="1"/>
              <a:t>Children</a:t>
            </a:r>
            <a:r>
              <a:rPr lang="cy-GB" dirty="0"/>
              <a:t>' sy'n deillio o Sesiwn Arbennig y Cenhedloedd Unedig ar Blant wedi ymrwymo i addysg lefel gynradd yn unig yn rhwymedigaeth y llywodraeth i 'addysg sylfaenol’: </a:t>
            </a:r>
          </a:p>
          <a:p>
            <a:pPr marL="45720" indent="0">
              <a:buNone/>
            </a:pPr>
            <a:r>
              <a:rPr lang="cy-GB" dirty="0"/>
              <a:t>Erthygl 5 y datganiad:</a:t>
            </a:r>
          </a:p>
          <a:p>
            <a:r>
              <a:rPr lang="cy-GB" b="1" dirty="0"/>
              <a:t>Addysgwch Bob Plentyn: Rhaid i bob merch a bachgen gael mynediad at a chwblhau addysg gynradd sy'n rhad ac am ddim, yn orfodol ac o ansawdd da yn gonglfaen sylfaenol cynhwysol. Rhaid dileu gwahaniaethau rhwng y rhywiau mewn addysg gynradd ac uwchradd.</a:t>
            </a:r>
          </a:p>
        </p:txBody>
      </p:sp>
      <p:sp>
        <p:nvSpPr>
          <p:cNvPr id="3" name="Title 2"/>
          <p:cNvSpPr>
            <a:spLocks noGrp="1"/>
          </p:cNvSpPr>
          <p:nvPr>
            <p:ph type="title"/>
          </p:nvPr>
        </p:nvSpPr>
        <p:spPr/>
        <p:txBody>
          <a:bodyPr/>
          <a:lstStyle/>
          <a:p>
            <a:r>
              <a:rPr lang="nb-NO" dirty="0"/>
              <a:t>Byd sy'n addas i blant</a:t>
            </a:r>
            <a:endParaRPr lang="en-GB" dirty="0"/>
          </a:p>
        </p:txBody>
      </p:sp>
      <p:sp>
        <p:nvSpPr>
          <p:cNvPr id="5" name="Footer Placeholder 4"/>
          <p:cNvSpPr>
            <a:spLocks noGrp="1"/>
          </p:cNvSpPr>
          <p:nvPr>
            <p:ph type="ftr" sz="quarter" idx="11"/>
          </p:nvPr>
        </p:nvSpPr>
        <p:spPr/>
        <p:txBody>
          <a:bodyPr/>
          <a:lstStyle/>
          <a:p>
            <a:r>
              <a:rPr lang="en-GB" dirty="0">
                <a:solidFill>
                  <a:prstClr val="black"/>
                </a:solidFill>
                <a:latin typeface="Century Gothic" panose="020B0502020202020204"/>
              </a:rPr>
              <a:t>(</a:t>
            </a:r>
            <a:r>
              <a:rPr lang="cy-GB" dirty="0">
                <a:solidFill>
                  <a:prstClr val="black"/>
                </a:solidFill>
              </a:rPr>
              <a:t>Pwyllgor Paratoadol i'r Sesiwn Arbennig ar Blant, 2002, dyfynnwyd yn </a:t>
            </a:r>
            <a:r>
              <a:rPr lang="cy-GB" dirty="0" err="1">
                <a:solidFill>
                  <a:prstClr val="black"/>
                </a:solidFill>
              </a:rPr>
              <a:t>Grover</a:t>
            </a:r>
            <a:r>
              <a:rPr lang="cy-GB" dirty="0">
                <a:solidFill>
                  <a:prstClr val="black"/>
                </a:solidFill>
              </a:rPr>
              <a:t>, 2008, t. 22</a:t>
            </a:r>
            <a:r>
              <a:rPr lang="cy-GB" dirty="0">
                <a:solidFill>
                  <a:prstClr val="black"/>
                </a:solidFill>
                <a:latin typeface="Century Gothic" panose="020B0502020202020204"/>
              </a:rPr>
              <a:t>)</a:t>
            </a:r>
          </a:p>
        </p:txBody>
      </p:sp>
      <p:sp>
        <p:nvSpPr>
          <p:cNvPr id="6" name="Slide Number Placeholder 5"/>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32</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1166069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dirty="0"/>
              <a:t>Beth allai'r gofynion sylfaenol hyn ei olygu ar gyfer darparu addysg uwchradd mewn gwledydd sy'n datblygu?</a:t>
            </a:r>
          </a:p>
          <a:p>
            <a:r>
              <a:rPr lang="cy-GB" dirty="0"/>
              <a:t>Ydych chi'n meddwl ei bod hi'n briodol bod gan Affrica ei Siarter ei hun? Pam?</a:t>
            </a:r>
          </a:p>
          <a:p>
            <a:endParaRPr lang="en-GB" dirty="0"/>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solidFill>
                  <a:srgbClr val="7030A0"/>
                </a:solidFill>
              </a:rPr>
              <a:t>CYNGHORION </a:t>
            </a:r>
            <a:r>
              <a:rPr lang="en-GB" dirty="0" err="1">
                <a:solidFill>
                  <a:srgbClr val="7030A0"/>
                </a:solidFill>
              </a:rPr>
              <a:t>asesu</a:t>
            </a:r>
            <a:r>
              <a:rPr lang="en-GB" dirty="0">
                <a:solidFill>
                  <a:srgbClr val="7030A0"/>
                </a:solidFill>
              </a:rPr>
              <a:t>:  </a:t>
            </a:r>
          </a:p>
        </p:txBody>
      </p:sp>
      <p:pic>
        <p:nvPicPr>
          <p:cNvPr id="4" name="Picture 3"/>
          <p:cNvPicPr>
            <a:picLocks noChangeAspect="1"/>
          </p:cNvPicPr>
          <p:nvPr/>
        </p:nvPicPr>
        <p:blipFill>
          <a:blip r:embed="rId2"/>
          <a:stretch>
            <a:fillRect/>
          </a:stretch>
        </p:blipFill>
        <p:spPr>
          <a:xfrm>
            <a:off x="5231905" y="4855597"/>
            <a:ext cx="3321573" cy="1729795"/>
          </a:xfrm>
          <a:prstGeom prst="rect">
            <a:avLst/>
          </a:prstGeom>
        </p:spPr>
      </p:pic>
    </p:spTree>
    <p:extLst>
      <p:ext uri="{BB962C8B-B14F-4D97-AF65-F5344CB8AC3E}">
        <p14:creationId xmlns:p14="http://schemas.microsoft.com/office/powerpoint/2010/main" val="1161785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9376" y="1828800"/>
            <a:ext cx="10493426" cy="4343400"/>
          </a:xfrm>
        </p:spPr>
        <p:txBody>
          <a:bodyPr>
            <a:normAutofit fontScale="85000" lnSpcReduction="20000"/>
          </a:bodyPr>
          <a:lstStyle/>
          <a:p>
            <a:pPr marL="45720" indent="0">
              <a:buNone/>
            </a:pPr>
            <a:r>
              <a:rPr lang="en-GB" dirty="0"/>
              <a:t>Edwards, M. (2015). Global Childhoods, </a:t>
            </a:r>
            <a:r>
              <a:rPr lang="en-GB" dirty="0" err="1"/>
              <a:t>Nothwhich</a:t>
            </a:r>
            <a:r>
              <a:rPr lang="en-GB" dirty="0"/>
              <a:t>: Critical Thinking Publishing</a:t>
            </a:r>
          </a:p>
          <a:p>
            <a:pPr marL="45720" indent="0">
              <a:buNone/>
            </a:pPr>
            <a:r>
              <a:rPr lang="en-GB" dirty="0"/>
              <a:t>Ekundayo, O. (2015) Does the African Charter on the Rights and Welfare of the Child (ACRWC) only Underlines and Repeats the Convention on the Rights of the Child (CRC)’s Provisions?: Examining the Similarities and the Differences between the ACRWC and the CRC, International Journal of Humanities and Social Science Vol. 5, No. 7(1); July 2015</a:t>
            </a:r>
          </a:p>
          <a:p>
            <a:pPr marL="45720" indent="0">
              <a:buNone/>
            </a:pPr>
            <a:r>
              <a:rPr lang="en-GB" dirty="0"/>
              <a:t>Freire, P. (1968). Pedagogy of the Oppressed. London: Continuum</a:t>
            </a:r>
          </a:p>
          <a:p>
            <a:pPr marL="45720" indent="0">
              <a:buNone/>
            </a:pPr>
            <a:r>
              <a:rPr lang="en-GB" dirty="0"/>
              <a:t>Thomas, G. (2013). Education: A very short introduction. Oxford: Oxford University Press.</a:t>
            </a:r>
          </a:p>
          <a:p>
            <a:pPr marL="45720" indent="0">
              <a:buNone/>
            </a:pPr>
            <a:r>
              <a:rPr lang="en-GB" dirty="0"/>
              <a:t>UNESCO (2000a), World Education Report 2000: The Right to Education — Towards Education for All throughout Life” </a:t>
            </a:r>
          </a:p>
          <a:p>
            <a:pPr marL="45720" indent="0">
              <a:buNone/>
            </a:pPr>
            <a:r>
              <a:rPr lang="en-GB" dirty="0"/>
              <a:t>UNESCO (2000) The Dakar Framework for Action: Education for All – Meeting our Collective Commitments, Paris: UNESCO.</a:t>
            </a:r>
          </a:p>
        </p:txBody>
      </p:sp>
      <p:sp>
        <p:nvSpPr>
          <p:cNvPr id="3" name="Title 2"/>
          <p:cNvSpPr>
            <a:spLocks noGrp="1"/>
          </p:cNvSpPr>
          <p:nvPr>
            <p:ph type="title"/>
          </p:nvPr>
        </p:nvSpPr>
        <p:spPr/>
        <p:txBody>
          <a:bodyPr/>
          <a:lstStyle/>
          <a:p>
            <a:r>
              <a:rPr lang="en-GB" dirty="0"/>
              <a:t>CYFEIRIADAU</a:t>
            </a:r>
          </a:p>
        </p:txBody>
      </p:sp>
    </p:spTree>
    <p:extLst>
      <p:ext uri="{BB962C8B-B14F-4D97-AF65-F5344CB8AC3E}">
        <p14:creationId xmlns:p14="http://schemas.microsoft.com/office/powerpoint/2010/main" val="3078771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9376" y="1828800"/>
            <a:ext cx="10493426" cy="4343400"/>
          </a:xfrm>
        </p:spPr>
        <p:txBody>
          <a:bodyPr>
            <a:normAutofit fontScale="85000" lnSpcReduction="20000"/>
          </a:bodyPr>
          <a:lstStyle/>
          <a:p>
            <a:pPr marL="45720" indent="0">
              <a:buNone/>
            </a:pPr>
            <a:r>
              <a:rPr lang="en-GB" dirty="0"/>
              <a:t>UNESCO (2016). C R E AT IN G S US TA IN A B L E F U T U R E S FOR A L </a:t>
            </a:r>
            <a:r>
              <a:rPr lang="en-GB" dirty="0" err="1"/>
              <a:t>L</a:t>
            </a:r>
            <a:r>
              <a:rPr lang="en-GB" dirty="0"/>
              <a:t> Education for people and planet: Sustainable Development Goals United Nation Educational, Scientific and Cultural Organization</a:t>
            </a:r>
          </a:p>
          <a:p>
            <a:pPr marL="45720" indent="0">
              <a:buNone/>
            </a:pPr>
            <a:r>
              <a:rPr lang="en-GB" dirty="0"/>
              <a:t>Unicef (date unknown). The African Charter on the Rights of the Child https://www.unicef.org/esaro/African_Charter_articles_in_full.pdf</a:t>
            </a:r>
          </a:p>
          <a:p>
            <a:pPr marL="45720" indent="0">
              <a:buNone/>
            </a:pPr>
            <a:r>
              <a:rPr lang="en-GB" dirty="0"/>
              <a:t>United Nations (1948) Universal Declaration on Human Rights, Available at: http://untreaty.un.org/cod/avl/ha/udhr/udhr.html</a:t>
            </a:r>
          </a:p>
          <a:p>
            <a:pPr marL="45720" indent="0">
              <a:buNone/>
            </a:pPr>
            <a:r>
              <a:rPr lang="en-GB" dirty="0"/>
              <a:t>United Nations (1989) Convention on the Rights of the Child.  Available at: http://www.unicef.org.uk/Documents/Publication-pdfs/UNCRC_PRESS200910web.pdf </a:t>
            </a:r>
          </a:p>
          <a:p>
            <a:pPr marL="45720" indent="0">
              <a:buNone/>
            </a:pPr>
            <a:r>
              <a:rPr lang="en-GB" dirty="0"/>
              <a:t>UWTSD (2016) UNCRC “Enabling Children’s and Young People’s Rights” http://www.uwtsd.ac.uk/uncrc/resources/</a:t>
            </a:r>
          </a:p>
          <a:p>
            <a:pPr marL="45720" indent="0">
              <a:buNone/>
            </a:pPr>
            <a:r>
              <a:rPr lang="en-GB" dirty="0"/>
              <a:t>Warren, S ,(</a:t>
            </a:r>
            <a:r>
              <a:rPr lang="en-GB" dirty="0" err="1"/>
              <a:t>ed</a:t>
            </a:r>
            <a:r>
              <a:rPr lang="en-GB" dirty="0"/>
              <a:t>) (2009) An Introduction to Education Studies: The Student Guide to Themes and Contexts. London: Continuum.</a:t>
            </a:r>
          </a:p>
          <a:p>
            <a:endParaRPr lang="en-GB" dirty="0"/>
          </a:p>
        </p:txBody>
      </p:sp>
      <p:sp>
        <p:nvSpPr>
          <p:cNvPr id="3" name="Title 2"/>
          <p:cNvSpPr>
            <a:spLocks noGrp="1"/>
          </p:cNvSpPr>
          <p:nvPr>
            <p:ph type="title"/>
          </p:nvPr>
        </p:nvSpPr>
        <p:spPr/>
        <p:txBody>
          <a:bodyPr/>
          <a:lstStyle/>
          <a:p>
            <a:r>
              <a:rPr lang="en-GB"/>
              <a:t>CYFEIRIADAU</a:t>
            </a:r>
            <a:endParaRPr lang="en-GB" dirty="0"/>
          </a:p>
        </p:txBody>
      </p:sp>
    </p:spTree>
    <p:extLst>
      <p:ext uri="{BB962C8B-B14F-4D97-AF65-F5344CB8AC3E}">
        <p14:creationId xmlns:p14="http://schemas.microsoft.com/office/powerpoint/2010/main" val="510730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3170</TotalTime>
  <Words>3575</Words>
  <Application>Microsoft Office PowerPoint</Application>
  <PresentationFormat>Widescreen</PresentationFormat>
  <Paragraphs>202</Paragraphs>
  <Slides>35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arial</vt:lpstr>
      <vt:lpstr>Calibri</vt:lpstr>
      <vt:lpstr>Century Gothic</vt:lpstr>
      <vt:lpstr>Verdana</vt:lpstr>
      <vt:lpstr>Wingdings</vt:lpstr>
      <vt:lpstr>World country report presentation</vt:lpstr>
      <vt:lpstr>ECIE6004C  Safbwyntiau Byd-eang ar Addysg – Sesiwn 2: Hawliau plant i addysg </vt:lpstr>
      <vt:lpstr>Beth yw safbwyntiau byd-eang AR addysg? </vt:lpstr>
      <vt:lpstr>Beth yw safbwyntiau byd-eang AR addysg?</vt:lpstr>
      <vt:lpstr>Gadewch i ni gymryd cam mawr yn ôl!!!!</vt:lpstr>
      <vt:lpstr>Anffurfiol – Addysg achlysurol</vt:lpstr>
      <vt:lpstr>Ffurfiol</vt:lpstr>
      <vt:lpstr>rhwystrau RHAG ymgysylltu ag addysg i blant o safbwynt byd-eang. </vt:lpstr>
      <vt:lpstr>Pam Addysg?</vt:lpstr>
      <vt:lpstr>Beirniadaeth</vt:lpstr>
      <vt:lpstr>Globaleiddio gwleidyddol hawliau plant</vt:lpstr>
      <vt:lpstr>Achub y plant</vt:lpstr>
      <vt:lpstr>Datblygu hawliau plant rhyngwladol</vt:lpstr>
      <vt:lpstr>Datganiad GeneFa, 1924</vt:lpstr>
      <vt:lpstr>Datganiad y Cenhedloedd Unedig o Hawliau'r Plentyn, 1959 </vt:lpstr>
      <vt:lpstr>Confensiwn y Cenhedloedd Unedig ar Hawliau Plant, 1989</vt:lpstr>
      <vt:lpstr>Confensiwn y Cenhedloedd Unedig ar Hawliau’R PlEntYN, 1989 </vt:lpstr>
      <vt:lpstr>Confensiwn y Cenhedloedd Unedig ar Hawliau’R PlENtyn, 1989</vt:lpstr>
      <vt:lpstr>YDY CCUHP YN GYFREDINOL?</vt:lpstr>
      <vt:lpstr>Materion LLOSG a'r angen am Siarter Ranbarthol Affrica SY’N Amddiffyn Hawliau'r Plentyn</vt:lpstr>
      <vt:lpstr>Siarter Affrica ar Hawliau a Lles y Plentyn</vt:lpstr>
      <vt:lpstr>Siarter Affrica ar Hawliau a Lles y Plentyn</vt:lpstr>
      <vt:lpstr>Siarter Affricanaidd ar Hawliau a Lles y Plentyn</vt:lpstr>
      <vt:lpstr>Siarter Affrica ar Hawliau a Lles y Plentyn</vt:lpstr>
      <vt:lpstr>CYNGOR ASESU: </vt:lpstr>
      <vt:lpstr>CANFYDDIADAU AEkundayo (2015):</vt:lpstr>
      <vt:lpstr>Beirniadaeth bellach AR CCUHP</vt:lpstr>
      <vt:lpstr>Assessment Tip: </vt:lpstr>
      <vt:lpstr>Comic Relief i gael gwared ar apeliau stereoteipiau’R achubwr gwyn</vt:lpstr>
      <vt:lpstr>AchubWYR Gwyn</vt:lpstr>
      <vt:lpstr>CYNGOR asesu: ACHUBWYR Gwyn</vt:lpstr>
      <vt:lpstr>FFUG HAELIONI (Paolo Freire, 1968)</vt:lpstr>
      <vt:lpstr>Byd sy'n addas i blant</vt:lpstr>
      <vt:lpstr>CYNGHORION asesu:  </vt:lpstr>
      <vt:lpstr>CYFEIRIADAU</vt:lpstr>
      <vt:lpstr>CYFEIRIADAU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SJIE6006  Global Perspectives on Education – Session 2: Children’s Rights to education</dc:title>
  <dc:creator>Heike Griffiths</dc:creator>
  <cp:lastModifiedBy>Geraint Lloyd</cp:lastModifiedBy>
  <cp:revision>12</cp:revision>
  <dcterms:created xsi:type="dcterms:W3CDTF">2021-01-07T15:25:05Z</dcterms:created>
  <dcterms:modified xsi:type="dcterms:W3CDTF">2023-12-01T13:54:37Z</dcterms:modified>
</cp:coreProperties>
</file>