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74"/>
  </p:notesMasterIdLst>
  <p:sldIdLst>
    <p:sldId id="256" r:id="rId2"/>
    <p:sldId id="257" r:id="rId3"/>
    <p:sldId id="258" r:id="rId4"/>
    <p:sldId id="279" r:id="rId5"/>
    <p:sldId id="259" r:id="rId6"/>
    <p:sldId id="275" r:id="rId7"/>
    <p:sldId id="276" r:id="rId8"/>
    <p:sldId id="277" r:id="rId9"/>
    <p:sldId id="278" r:id="rId10"/>
    <p:sldId id="280" r:id="rId11"/>
    <p:sldId id="274" r:id="rId12"/>
    <p:sldId id="281" r:id="rId13"/>
    <p:sldId id="282" r:id="rId14"/>
    <p:sldId id="283" r:id="rId15"/>
    <p:sldId id="284" r:id="rId16"/>
    <p:sldId id="285" r:id="rId17"/>
    <p:sldId id="286" r:id="rId18"/>
    <p:sldId id="287" r:id="rId19"/>
    <p:sldId id="288" r:id="rId20"/>
    <p:sldId id="290" r:id="rId21"/>
    <p:sldId id="293" r:id="rId22"/>
    <p:sldId id="292" r:id="rId23"/>
    <p:sldId id="289" r:id="rId24"/>
    <p:sldId id="260" r:id="rId25"/>
    <p:sldId id="264" r:id="rId26"/>
    <p:sldId id="261" r:id="rId27"/>
    <p:sldId id="262" r:id="rId28"/>
    <p:sldId id="267" r:id="rId29"/>
    <p:sldId id="263" r:id="rId30"/>
    <p:sldId id="266" r:id="rId31"/>
    <p:sldId id="268" r:id="rId32"/>
    <p:sldId id="272" r:id="rId33"/>
    <p:sldId id="265" r:id="rId34"/>
    <p:sldId id="269" r:id="rId35"/>
    <p:sldId id="270" r:id="rId36"/>
    <p:sldId id="271" r:id="rId37"/>
    <p:sldId id="388" r:id="rId38"/>
    <p:sldId id="294" r:id="rId39"/>
    <p:sldId id="296" r:id="rId40"/>
    <p:sldId id="351" r:id="rId41"/>
    <p:sldId id="352" r:id="rId42"/>
    <p:sldId id="353" r:id="rId43"/>
    <p:sldId id="354" r:id="rId44"/>
    <p:sldId id="355" r:id="rId45"/>
    <p:sldId id="356" r:id="rId46"/>
    <p:sldId id="357" r:id="rId47"/>
    <p:sldId id="358" r:id="rId48"/>
    <p:sldId id="359" r:id="rId49"/>
    <p:sldId id="360" r:id="rId50"/>
    <p:sldId id="361" r:id="rId51"/>
    <p:sldId id="362" r:id="rId52"/>
    <p:sldId id="364" r:id="rId53"/>
    <p:sldId id="365" r:id="rId54"/>
    <p:sldId id="366" r:id="rId55"/>
    <p:sldId id="368" r:id="rId56"/>
    <p:sldId id="369" r:id="rId57"/>
    <p:sldId id="370" r:id="rId58"/>
    <p:sldId id="371" r:id="rId59"/>
    <p:sldId id="372" r:id="rId60"/>
    <p:sldId id="373" r:id="rId61"/>
    <p:sldId id="374" r:id="rId62"/>
    <p:sldId id="375" r:id="rId63"/>
    <p:sldId id="376" r:id="rId64"/>
    <p:sldId id="377" r:id="rId65"/>
    <p:sldId id="378" r:id="rId66"/>
    <p:sldId id="385" r:id="rId67"/>
    <p:sldId id="382" r:id="rId68"/>
    <p:sldId id="386" r:id="rId69"/>
    <p:sldId id="379" r:id="rId70"/>
    <p:sldId id="380" r:id="rId71"/>
    <p:sldId id="381" r:id="rId72"/>
    <p:sldId id="387"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5B383BA-341C-4536-8E94-2A6C8F233B23}">
          <p14:sldIdLst>
            <p14:sldId id="256"/>
            <p14:sldId id="257"/>
            <p14:sldId id="258"/>
            <p14:sldId id="279"/>
            <p14:sldId id="259"/>
            <p14:sldId id="275"/>
            <p14:sldId id="276"/>
            <p14:sldId id="277"/>
            <p14:sldId id="278"/>
            <p14:sldId id="280"/>
            <p14:sldId id="274"/>
            <p14:sldId id="281"/>
            <p14:sldId id="282"/>
            <p14:sldId id="283"/>
            <p14:sldId id="284"/>
            <p14:sldId id="285"/>
            <p14:sldId id="286"/>
            <p14:sldId id="287"/>
            <p14:sldId id="288"/>
            <p14:sldId id="290"/>
            <p14:sldId id="293"/>
            <p14:sldId id="292"/>
            <p14:sldId id="289"/>
            <p14:sldId id="260"/>
            <p14:sldId id="264"/>
            <p14:sldId id="261"/>
            <p14:sldId id="262"/>
            <p14:sldId id="267"/>
            <p14:sldId id="263"/>
            <p14:sldId id="266"/>
            <p14:sldId id="268"/>
            <p14:sldId id="272"/>
            <p14:sldId id="265"/>
            <p14:sldId id="269"/>
            <p14:sldId id="270"/>
            <p14:sldId id="271"/>
            <p14:sldId id="388"/>
            <p14:sldId id="294"/>
            <p14:sldId id="296"/>
            <p14:sldId id="351"/>
            <p14:sldId id="352"/>
            <p14:sldId id="353"/>
            <p14:sldId id="354"/>
            <p14:sldId id="355"/>
            <p14:sldId id="356"/>
            <p14:sldId id="357"/>
            <p14:sldId id="358"/>
            <p14:sldId id="359"/>
            <p14:sldId id="360"/>
            <p14:sldId id="361"/>
            <p14:sldId id="362"/>
            <p14:sldId id="364"/>
            <p14:sldId id="365"/>
            <p14:sldId id="366"/>
            <p14:sldId id="368"/>
            <p14:sldId id="369"/>
            <p14:sldId id="370"/>
            <p14:sldId id="371"/>
            <p14:sldId id="372"/>
            <p14:sldId id="373"/>
            <p14:sldId id="374"/>
            <p14:sldId id="375"/>
            <p14:sldId id="376"/>
          </p14:sldIdLst>
        </p14:section>
        <p14:section name="Untitled Section" id="{7ACB665A-837E-43C9-89B0-5E44C34DF6F5}">
          <p14:sldIdLst>
            <p14:sldId id="377"/>
            <p14:sldId id="378"/>
            <p14:sldId id="385"/>
            <p14:sldId id="382"/>
            <p14:sldId id="386"/>
            <p14:sldId id="379"/>
            <p14:sldId id="380"/>
            <p14:sldId id="381"/>
            <p14:sldId id="387"/>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231" autoAdjust="0"/>
    <p:restoredTop sz="94660"/>
  </p:normalViewPr>
  <p:slideViewPr>
    <p:cSldViewPr>
      <p:cViewPr>
        <p:scale>
          <a:sx n="86" d="100"/>
          <a:sy n="86" d="100"/>
        </p:scale>
        <p:origin x="456" y="3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lph Haeussler" userId="a33031a8bc7a0d8c" providerId="LiveId" clId="{AE1F31FC-0776-495D-9847-7C235CA98BA4}"/>
    <pc:docChg chg="custSel modSld">
      <pc:chgData name="Ralph Haeussler" userId="a33031a8bc7a0d8c" providerId="LiveId" clId="{AE1F31FC-0776-495D-9847-7C235CA98BA4}" dt="2017-10-03T09:43:25.908" v="34"/>
      <pc:docMkLst>
        <pc:docMk/>
      </pc:docMkLst>
      <pc:sldChg chg="modSp">
        <pc:chgData name="Ralph Haeussler" userId="a33031a8bc7a0d8c" providerId="LiveId" clId="{AE1F31FC-0776-495D-9847-7C235CA98BA4}" dt="2017-10-03T09:38:37.882" v="21" actId="20577"/>
        <pc:sldMkLst>
          <pc:docMk/>
          <pc:sldMk cId="526220091" sldId="262"/>
        </pc:sldMkLst>
        <pc:spChg chg="mod">
          <ac:chgData name="Ralph Haeussler" userId="a33031a8bc7a0d8c" providerId="LiveId" clId="{AE1F31FC-0776-495D-9847-7C235CA98BA4}" dt="2017-10-03T09:38:37.882" v="21" actId="20577"/>
          <ac:spMkLst>
            <pc:docMk/>
            <pc:sldMk cId="526220091" sldId="262"/>
            <ac:spMk id="4" creationId="{00000000-0000-0000-0000-000000000000}"/>
          </ac:spMkLst>
        </pc:spChg>
      </pc:sldChg>
      <pc:sldChg chg="addSp delSp modSp delAnim">
        <pc:chgData name="Ralph Haeussler" userId="a33031a8bc7a0d8c" providerId="LiveId" clId="{AE1F31FC-0776-495D-9847-7C235CA98BA4}" dt="2017-10-03T09:43:00.593" v="30"/>
        <pc:sldMkLst>
          <pc:docMk/>
          <pc:sldMk cId="2851195975" sldId="266"/>
        </pc:sldMkLst>
        <pc:spChg chg="mod">
          <ac:chgData name="Ralph Haeussler" userId="a33031a8bc7a0d8c" providerId="LiveId" clId="{AE1F31FC-0776-495D-9847-7C235CA98BA4}" dt="2017-10-03T09:43:00.593" v="30"/>
          <ac:spMkLst>
            <pc:docMk/>
            <pc:sldMk cId="2851195975" sldId="266"/>
            <ac:spMk id="3" creationId="{00000000-0000-0000-0000-000000000000}"/>
          </ac:spMkLst>
        </pc:spChg>
        <pc:picChg chg="add mod ord">
          <ac:chgData name="Ralph Haeussler" userId="a33031a8bc7a0d8c" providerId="LiveId" clId="{AE1F31FC-0776-495D-9847-7C235CA98BA4}" dt="2017-10-03T09:42:44.924" v="27" actId="167"/>
          <ac:picMkLst>
            <pc:docMk/>
            <pc:sldMk cId="2851195975" sldId="266"/>
            <ac:picMk id="2" creationId="{65F907CE-8C28-4475-9B6C-63CA5E79D16E}"/>
          </ac:picMkLst>
        </pc:picChg>
        <pc:picChg chg="del">
          <ac:chgData name="Ralph Haeussler" userId="a33031a8bc7a0d8c" providerId="LiveId" clId="{AE1F31FC-0776-495D-9847-7C235CA98BA4}" dt="2017-10-03T09:42:34.907" v="24" actId="478"/>
          <ac:picMkLst>
            <pc:docMk/>
            <pc:sldMk cId="2851195975" sldId="266"/>
            <ac:picMk id="1026" creationId="{00000000-0000-0000-0000-000000000000}"/>
          </ac:picMkLst>
        </pc:picChg>
      </pc:sldChg>
      <pc:sldChg chg="modSp">
        <pc:chgData name="Ralph Haeussler" userId="a33031a8bc7a0d8c" providerId="LiveId" clId="{AE1F31FC-0776-495D-9847-7C235CA98BA4}" dt="2017-10-03T09:41:37.061" v="23" actId="27636"/>
        <pc:sldMkLst>
          <pc:docMk/>
          <pc:sldMk cId="1504953519" sldId="267"/>
        </pc:sldMkLst>
        <pc:spChg chg="mod">
          <ac:chgData name="Ralph Haeussler" userId="a33031a8bc7a0d8c" providerId="LiveId" clId="{AE1F31FC-0776-495D-9847-7C235CA98BA4}" dt="2017-10-03T09:41:37.061" v="23" actId="27636"/>
          <ac:spMkLst>
            <pc:docMk/>
            <pc:sldMk cId="1504953519" sldId="267"/>
            <ac:spMk id="5" creationId="{00000000-0000-0000-0000-000000000000}"/>
          </ac:spMkLst>
        </pc:spChg>
      </pc:sldChg>
      <pc:sldChg chg="modSp">
        <pc:chgData name="Ralph Haeussler" userId="a33031a8bc7a0d8c" providerId="LiveId" clId="{AE1F31FC-0776-495D-9847-7C235CA98BA4}" dt="2017-10-03T09:43:25.908" v="34"/>
        <pc:sldMkLst>
          <pc:docMk/>
          <pc:sldMk cId="689989191" sldId="268"/>
        </pc:sldMkLst>
        <pc:spChg chg="mod">
          <ac:chgData name="Ralph Haeussler" userId="a33031a8bc7a0d8c" providerId="LiveId" clId="{AE1F31FC-0776-495D-9847-7C235CA98BA4}" dt="2017-10-03T09:43:25.908" v="34"/>
          <ac:spMkLst>
            <pc:docMk/>
            <pc:sldMk cId="689989191" sldId="268"/>
            <ac:spMk id="2" creationId="{00000000-0000-0000-0000-000000000000}"/>
          </ac:spMkLst>
        </pc:spChg>
        <pc:picChg chg="mod">
          <ac:chgData name="Ralph Haeussler" userId="a33031a8bc7a0d8c" providerId="LiveId" clId="{AE1F31FC-0776-495D-9847-7C235CA98BA4}" dt="2017-10-03T09:43:19.032" v="32" actId="14100"/>
          <ac:picMkLst>
            <pc:docMk/>
            <pc:sldMk cId="689989191" sldId="268"/>
            <ac:picMk id="3074"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33B1EF6-AC4C-4B5F-82DA-86123905245C}" type="datetimeFigureOut">
              <a:rPr lang="en-GB" smtClean="0"/>
              <a:t>03/10/2017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290385-4D9F-4F74-A57C-FCA21F9CC0BF}" type="slidenum">
              <a:rPr lang="en-GB" smtClean="0"/>
              <a:t>‹#›</a:t>
            </a:fld>
            <a:endParaRPr lang="en-GB"/>
          </a:p>
        </p:txBody>
      </p:sp>
    </p:spTree>
    <p:extLst>
      <p:ext uri="{BB962C8B-B14F-4D97-AF65-F5344CB8AC3E}">
        <p14:creationId xmlns:p14="http://schemas.microsoft.com/office/powerpoint/2010/main" val="25656132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female gladiator</a:t>
            </a:r>
            <a:r>
              <a:rPr lang="en-GB" baseline="0" dirty="0"/>
              <a:t> ; head injuries… </a:t>
            </a:r>
            <a:endParaRPr lang="en-GB" dirty="0"/>
          </a:p>
        </p:txBody>
      </p:sp>
      <p:sp>
        <p:nvSpPr>
          <p:cNvPr id="4" name="Slide Number Placeholder 3"/>
          <p:cNvSpPr>
            <a:spLocks noGrp="1"/>
          </p:cNvSpPr>
          <p:nvPr>
            <p:ph type="sldNum" sz="quarter" idx="10"/>
          </p:nvPr>
        </p:nvSpPr>
        <p:spPr/>
        <p:txBody>
          <a:bodyPr/>
          <a:lstStyle/>
          <a:p>
            <a:fld id="{F5290385-4D9F-4F74-A57C-FCA21F9CC0BF}" type="slidenum">
              <a:rPr lang="en-GB" smtClean="0"/>
              <a:t>20</a:t>
            </a:fld>
            <a:endParaRPr lang="en-GB"/>
          </a:p>
        </p:txBody>
      </p:sp>
    </p:spTree>
    <p:extLst>
      <p:ext uri="{BB962C8B-B14F-4D97-AF65-F5344CB8AC3E}">
        <p14:creationId xmlns:p14="http://schemas.microsoft.com/office/powerpoint/2010/main" val="37087825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2426" y="2895600"/>
            <a:ext cx="4572000" cy="13687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5" name="Rectangle 14"/>
          <p:cNvSpPr/>
          <p:nvPr/>
        </p:nvSpPr>
        <p:spPr>
          <a:xfrm>
            <a:off x="0" y="4743451"/>
            <a:ext cx="9144000" cy="21145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p:nvPr/>
        </p:nvCxnSpPr>
        <p:spPr>
          <a:xfrm>
            <a:off x="0" y="4714875"/>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Date Placeholder 21"/>
          <p:cNvSpPr>
            <a:spLocks noGrp="1"/>
          </p:cNvSpPr>
          <p:nvPr>
            <p:ph type="dt" sz="half" idx="10"/>
          </p:nvPr>
        </p:nvSpPr>
        <p:spPr/>
        <p:txBody>
          <a:bodyPr/>
          <a:lstStyle/>
          <a:p>
            <a:fld id="{176B5D25-34C5-47F0-B492-16B667B727FB}" type="datetimeFigureOut">
              <a:rPr lang="en-GB" smtClean="0"/>
              <a:t>03/10/2017</a:t>
            </a:fld>
            <a:endParaRPr lang="en-GB"/>
          </a:p>
        </p:txBody>
      </p:sp>
      <p:sp>
        <p:nvSpPr>
          <p:cNvPr id="23" name="Slide Number Placeholder 22"/>
          <p:cNvSpPr>
            <a:spLocks noGrp="1"/>
          </p:cNvSpPr>
          <p:nvPr>
            <p:ph type="sldNum" sz="quarter" idx="11"/>
          </p:nvPr>
        </p:nvSpPr>
        <p:spPr/>
        <p:txBody>
          <a:bodyPr/>
          <a:lstStyle/>
          <a:p>
            <a:fld id="{32FE45E5-0AED-4F18-B00E-BEB14A786A7E}" type="slidenum">
              <a:rPr lang="en-GB" smtClean="0"/>
              <a:t>‹#›</a:t>
            </a:fld>
            <a:endParaRPr lang="en-GB"/>
          </a:p>
        </p:txBody>
      </p:sp>
      <p:sp>
        <p:nvSpPr>
          <p:cNvPr id="24" name="Footer Placeholder 23"/>
          <p:cNvSpPr>
            <a:spLocks noGrp="1"/>
          </p:cNvSpPr>
          <p:nvPr>
            <p:ph type="ftr" sz="quarter" idx="12"/>
          </p:nvPr>
        </p:nvSpPr>
        <p:spPr/>
        <p:txBody>
          <a:bodyPr/>
          <a:lstStyle/>
          <a:p>
            <a:endParaRPr lang="en-GB"/>
          </a:p>
        </p:txBody>
      </p:sp>
      <p:sp>
        <p:nvSpPr>
          <p:cNvPr id="12" name="Title 11"/>
          <p:cNvSpPr>
            <a:spLocks noGrp="1"/>
          </p:cNvSpPr>
          <p:nvPr>
            <p:ph type="title"/>
          </p:nvPr>
        </p:nvSpPr>
        <p:spPr>
          <a:xfrm>
            <a:off x="352426" y="457200"/>
            <a:ext cx="7680960" cy="2438399"/>
          </a:xfrm>
        </p:spPr>
        <p:txBody>
          <a:bodyPr>
            <a:normAutofit/>
          </a:bodyPr>
          <a:lstStyle>
            <a:lvl1pPr>
              <a:spcBef>
                <a:spcPts val="0"/>
              </a:spcBef>
              <a:defRPr kumimoji="0" lang="en-US" sz="6000" b="1" i="0" u="none" strike="noStrike" kern="1200" cap="none" spc="0" normalizeH="0" baseline="0" noProof="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r>
              <a:rPr lang="en-US"/>
              <a:t>Click to edit Master title style</a:t>
            </a:r>
            <a:endParaRPr lang="en-US" dirty="0"/>
          </a:p>
        </p:txBody>
      </p:sp>
    </p:spTree>
  </p:cSld>
  <p:clrMapOvr>
    <a:masterClrMapping/>
  </p:clrMapOvr>
  <p:transition spd="slow">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Content Placeholder 30"/>
          <p:cNvSpPr>
            <a:spLocks noGrp="1"/>
          </p:cNvSpPr>
          <p:nvPr>
            <p:ph sz="quarter" idx="13"/>
          </p:nvPr>
        </p:nvSpPr>
        <p:spPr>
          <a:xfrm>
            <a:off x="352426" y="1463040"/>
            <a:ext cx="7680960" cy="472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Date Placeholder 11"/>
          <p:cNvSpPr>
            <a:spLocks noGrp="1"/>
          </p:cNvSpPr>
          <p:nvPr>
            <p:ph type="dt" sz="half" idx="14"/>
          </p:nvPr>
        </p:nvSpPr>
        <p:spPr/>
        <p:txBody>
          <a:bodyPr/>
          <a:lstStyle/>
          <a:p>
            <a:fld id="{176B5D25-34C5-47F0-B492-16B667B727FB}" type="datetimeFigureOut">
              <a:rPr lang="en-GB" smtClean="0"/>
              <a:t>03/10/2017</a:t>
            </a:fld>
            <a:endParaRPr lang="en-GB"/>
          </a:p>
        </p:txBody>
      </p:sp>
      <p:sp>
        <p:nvSpPr>
          <p:cNvPr id="19" name="Slide Number Placeholder 18"/>
          <p:cNvSpPr>
            <a:spLocks noGrp="1"/>
          </p:cNvSpPr>
          <p:nvPr>
            <p:ph type="sldNum" sz="quarter" idx="15"/>
          </p:nvPr>
        </p:nvSpPr>
        <p:spPr/>
        <p:txBody>
          <a:bodyPr/>
          <a:lstStyle/>
          <a:p>
            <a:fld id="{32FE45E5-0AED-4F18-B00E-BEB14A786A7E}" type="slidenum">
              <a:rPr lang="en-GB" smtClean="0"/>
              <a:t>‹#›</a:t>
            </a:fld>
            <a:endParaRPr lang="en-GB"/>
          </a:p>
        </p:txBody>
      </p:sp>
      <p:sp>
        <p:nvSpPr>
          <p:cNvPr id="21" name="Footer Placeholder 20"/>
          <p:cNvSpPr>
            <a:spLocks noGrp="1"/>
          </p:cNvSpPr>
          <p:nvPr>
            <p:ph type="ftr" sz="quarter" idx="16"/>
          </p:nvPr>
        </p:nvSpPr>
        <p:spPr/>
        <p:txBody>
          <a:bodyPr/>
          <a:lstStyle/>
          <a:p>
            <a:endParaRPr lang="en-GB"/>
          </a:p>
        </p:txBody>
      </p:sp>
      <p:sp>
        <p:nvSpPr>
          <p:cNvPr id="8" name="Title 7"/>
          <p:cNvSpPr>
            <a:spLocks noGrp="1"/>
          </p:cNvSpPr>
          <p:nvPr>
            <p:ph type="title"/>
          </p:nvPr>
        </p:nvSpPr>
        <p:spPr/>
        <p:txBody>
          <a:bodyPr/>
          <a:lstStyle/>
          <a:p>
            <a:r>
              <a:rPr lang="en-US"/>
              <a:t>Click to edit Master title style</a:t>
            </a:r>
            <a:endParaRPr lang="en-US" dirty="0"/>
          </a:p>
        </p:txBody>
      </p:sp>
    </p:spTree>
  </p:cSld>
  <p:clrMapOvr>
    <a:masterClrMapping/>
  </p:clrMapOvr>
  <p:transition spd="slow">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ubtitle 2"/>
          <p:cNvSpPr>
            <a:spLocks noGrp="1"/>
          </p:cNvSpPr>
          <p:nvPr>
            <p:ph type="subTitle" idx="1"/>
          </p:nvPr>
        </p:nvSpPr>
        <p:spPr>
          <a:xfrm>
            <a:off x="352426" y="4003302"/>
            <a:ext cx="4572000" cy="11782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Date Placeholder 15"/>
          <p:cNvSpPr>
            <a:spLocks noGrp="1"/>
          </p:cNvSpPr>
          <p:nvPr>
            <p:ph type="dt" sz="half" idx="10"/>
          </p:nvPr>
        </p:nvSpPr>
        <p:spPr/>
        <p:txBody>
          <a:bodyPr/>
          <a:lstStyle/>
          <a:p>
            <a:fld id="{176B5D25-34C5-47F0-B492-16B667B727FB}" type="datetimeFigureOut">
              <a:rPr lang="en-GB" smtClean="0"/>
              <a:t>03/10/2017</a:t>
            </a:fld>
            <a:endParaRPr lang="en-GB"/>
          </a:p>
        </p:txBody>
      </p:sp>
      <p:sp>
        <p:nvSpPr>
          <p:cNvPr id="20" name="Slide Number Placeholder 19"/>
          <p:cNvSpPr>
            <a:spLocks noGrp="1"/>
          </p:cNvSpPr>
          <p:nvPr>
            <p:ph type="sldNum" sz="quarter" idx="11"/>
          </p:nvPr>
        </p:nvSpPr>
        <p:spPr/>
        <p:txBody>
          <a:bodyPr/>
          <a:lstStyle/>
          <a:p>
            <a:fld id="{32FE45E5-0AED-4F18-B00E-BEB14A786A7E}" type="slidenum">
              <a:rPr lang="en-GB" smtClean="0"/>
              <a:t>‹#›</a:t>
            </a:fld>
            <a:endParaRPr lang="en-GB"/>
          </a:p>
        </p:txBody>
      </p:sp>
      <p:sp>
        <p:nvSpPr>
          <p:cNvPr id="21" name="Footer Placeholder 20"/>
          <p:cNvSpPr>
            <a:spLocks noGrp="1"/>
          </p:cNvSpPr>
          <p:nvPr>
            <p:ph type="ftr" sz="quarter" idx="12"/>
          </p:nvPr>
        </p:nvSpPr>
        <p:spPr/>
        <p:txBody>
          <a:bodyPr/>
          <a:lstStyle/>
          <a:p>
            <a:endParaRPr lang="en-GB"/>
          </a:p>
        </p:txBody>
      </p:sp>
      <p:sp>
        <p:nvSpPr>
          <p:cNvPr id="13" name="Rectangle 12"/>
          <p:cNvSpPr/>
          <p:nvPr/>
        </p:nvSpPr>
        <p:spPr>
          <a:xfrm>
            <a:off x="0" y="0"/>
            <a:ext cx="9144000" cy="182880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4439" y="182880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itle 13"/>
          <p:cNvSpPr>
            <a:spLocks noGrp="1"/>
          </p:cNvSpPr>
          <p:nvPr>
            <p:ph type="title"/>
          </p:nvPr>
        </p:nvSpPr>
        <p:spPr>
          <a:xfrm>
            <a:off x="354366" y="1990078"/>
            <a:ext cx="8439912" cy="1984248"/>
          </a:xfrm>
        </p:spPr>
        <p:txBody>
          <a:bodyPr>
            <a:noAutofit/>
          </a:bodyPr>
          <a:lstStyle>
            <a:lvl1pPr>
              <a:defRPr kumimoji="0" lang="en-US" sz="6000" b="1" i="0" u="none" strike="noStrike" kern="1200" cap="none" spc="0" normalizeH="0" baseline="0" noProof="0" dirty="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pPr marL="0" marR="0" lvl="0" indent="0" algn="l" defTabSz="914400" rtl="0" eaLnBrk="1" fontAlgn="auto" latinLnBrk="0" hangingPunct="1">
              <a:lnSpc>
                <a:spcPct val="100000"/>
              </a:lnSpc>
              <a:spcBef>
                <a:spcPts val="400"/>
              </a:spcBef>
              <a:spcAft>
                <a:spcPts val="0"/>
              </a:spcAft>
              <a:buClrTx/>
              <a:buSzTx/>
              <a:buFontTx/>
              <a:buNone/>
              <a:tabLst/>
              <a:defRPr/>
            </a:pPr>
            <a:r>
              <a:rPr lang="en-US"/>
              <a:t>Click to edit Master title style</a:t>
            </a:r>
            <a:endParaRPr lang="en-US" dirty="0"/>
          </a:p>
        </p:txBody>
      </p:sp>
    </p:spTree>
  </p:cSld>
  <p:clrMapOvr>
    <a:masterClrMapping/>
  </p:clrMapOvr>
  <p:transition spd="slow">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ntent Placeholder 11"/>
          <p:cNvSpPr>
            <a:spLocks noGrp="1"/>
          </p:cNvSpPr>
          <p:nvPr>
            <p:ph sz="quarter" idx="14"/>
          </p:nvPr>
        </p:nvSpPr>
        <p:spPr>
          <a:xfrm>
            <a:off x="4901184"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Content Placeholder 30"/>
          <p:cNvSpPr>
            <a:spLocks noGrp="1"/>
          </p:cNvSpPr>
          <p:nvPr>
            <p:ph sz="quarter" idx="13"/>
          </p:nvPr>
        </p:nvSpPr>
        <p:spPr>
          <a:xfrm>
            <a:off x="352426"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7" name="Title 26"/>
          <p:cNvSpPr>
            <a:spLocks noGrp="1"/>
          </p:cNvSpPr>
          <p:nvPr>
            <p:ph type="title"/>
          </p:nvPr>
        </p:nvSpPr>
        <p:spPr/>
        <p:txBody>
          <a:bodyPr/>
          <a:lstStyle/>
          <a:p>
            <a:r>
              <a:rPr lang="en-US"/>
              <a:t>Click to edit Master title style</a:t>
            </a:r>
            <a:endParaRPr lang="en-US" dirty="0"/>
          </a:p>
        </p:txBody>
      </p:sp>
      <p:sp>
        <p:nvSpPr>
          <p:cNvPr id="20" name="Date Placeholder 19"/>
          <p:cNvSpPr>
            <a:spLocks noGrp="1"/>
          </p:cNvSpPr>
          <p:nvPr>
            <p:ph type="dt" sz="half" idx="15"/>
          </p:nvPr>
        </p:nvSpPr>
        <p:spPr/>
        <p:txBody>
          <a:bodyPr/>
          <a:lstStyle/>
          <a:p>
            <a:fld id="{176B5D25-34C5-47F0-B492-16B667B727FB}" type="datetimeFigureOut">
              <a:rPr lang="en-GB" smtClean="0"/>
              <a:t>03/10/2017</a:t>
            </a:fld>
            <a:endParaRPr lang="en-GB"/>
          </a:p>
        </p:txBody>
      </p:sp>
      <p:sp>
        <p:nvSpPr>
          <p:cNvPr id="25" name="Slide Number Placeholder 24"/>
          <p:cNvSpPr>
            <a:spLocks noGrp="1"/>
          </p:cNvSpPr>
          <p:nvPr>
            <p:ph type="sldNum" sz="quarter" idx="16"/>
          </p:nvPr>
        </p:nvSpPr>
        <p:spPr/>
        <p:txBody>
          <a:bodyPr/>
          <a:lstStyle/>
          <a:p>
            <a:fld id="{32FE45E5-0AED-4F18-B00E-BEB14A786A7E}" type="slidenum">
              <a:rPr lang="en-GB" smtClean="0"/>
              <a:t>‹#›</a:t>
            </a:fld>
            <a:endParaRPr lang="en-GB"/>
          </a:p>
        </p:txBody>
      </p:sp>
      <p:sp>
        <p:nvSpPr>
          <p:cNvPr id="26" name="Footer Placeholder 25"/>
          <p:cNvSpPr>
            <a:spLocks noGrp="1"/>
          </p:cNvSpPr>
          <p:nvPr>
            <p:ph type="ftr" sz="quarter" idx="17"/>
          </p:nvPr>
        </p:nvSpPr>
        <p:spPr/>
        <p:txBody>
          <a:bodyPr/>
          <a:lstStyle/>
          <a:p>
            <a:endParaRPr lang="en-GB"/>
          </a:p>
        </p:txBody>
      </p:sp>
    </p:spTree>
  </p:cSld>
  <p:clrMapOvr>
    <a:masterClrMapping/>
  </p:clrMapOvr>
  <p:transition spd="slow">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Rectangle 12"/>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 Placeholder 3"/>
          <p:cNvSpPr>
            <a:spLocks noGrp="1"/>
          </p:cNvSpPr>
          <p:nvPr>
            <p:ph type="body" sz="half" idx="2"/>
          </p:nvPr>
        </p:nvSpPr>
        <p:spPr>
          <a:xfrm>
            <a:off x="352426"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9" name="Text Placeholder 3"/>
          <p:cNvSpPr>
            <a:spLocks noGrp="1"/>
          </p:cNvSpPr>
          <p:nvPr>
            <p:ph type="body" sz="half" idx="15"/>
          </p:nvPr>
        </p:nvSpPr>
        <p:spPr>
          <a:xfrm>
            <a:off x="4900613"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Content Placeholder 11"/>
          <p:cNvSpPr>
            <a:spLocks noGrp="1"/>
          </p:cNvSpPr>
          <p:nvPr>
            <p:ph sz="quarter" idx="14"/>
          </p:nvPr>
        </p:nvSpPr>
        <p:spPr>
          <a:xfrm>
            <a:off x="4900613"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8" name="Content Placeholder 30"/>
          <p:cNvSpPr>
            <a:spLocks noGrp="1"/>
          </p:cNvSpPr>
          <p:nvPr>
            <p:ph sz="quarter" idx="13"/>
          </p:nvPr>
        </p:nvSpPr>
        <p:spPr>
          <a:xfrm>
            <a:off x="352426"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0" name="Title 29"/>
          <p:cNvSpPr>
            <a:spLocks noGrp="1"/>
          </p:cNvSpPr>
          <p:nvPr>
            <p:ph type="title"/>
          </p:nvPr>
        </p:nvSpPr>
        <p:spPr/>
        <p:txBody>
          <a:bodyPr/>
          <a:lstStyle/>
          <a:p>
            <a:r>
              <a:rPr lang="en-US"/>
              <a:t>Click to edit Master title style</a:t>
            </a:r>
          </a:p>
        </p:txBody>
      </p:sp>
      <p:sp>
        <p:nvSpPr>
          <p:cNvPr id="20" name="Date Placeholder 19"/>
          <p:cNvSpPr>
            <a:spLocks noGrp="1"/>
          </p:cNvSpPr>
          <p:nvPr>
            <p:ph type="dt" sz="half" idx="16"/>
          </p:nvPr>
        </p:nvSpPr>
        <p:spPr/>
        <p:txBody>
          <a:bodyPr/>
          <a:lstStyle/>
          <a:p>
            <a:fld id="{176B5D25-34C5-47F0-B492-16B667B727FB}" type="datetimeFigureOut">
              <a:rPr lang="en-GB" smtClean="0"/>
              <a:t>03/10/2017</a:t>
            </a:fld>
            <a:endParaRPr lang="en-GB"/>
          </a:p>
        </p:txBody>
      </p:sp>
      <p:sp>
        <p:nvSpPr>
          <p:cNvPr id="24" name="Slide Number Placeholder 23"/>
          <p:cNvSpPr>
            <a:spLocks noGrp="1"/>
          </p:cNvSpPr>
          <p:nvPr>
            <p:ph type="sldNum" sz="quarter" idx="17"/>
          </p:nvPr>
        </p:nvSpPr>
        <p:spPr/>
        <p:txBody>
          <a:bodyPr/>
          <a:lstStyle/>
          <a:p>
            <a:fld id="{32FE45E5-0AED-4F18-B00E-BEB14A786A7E}" type="slidenum">
              <a:rPr lang="en-GB" smtClean="0"/>
              <a:t>‹#›</a:t>
            </a:fld>
            <a:endParaRPr lang="en-GB"/>
          </a:p>
        </p:txBody>
      </p:sp>
      <p:sp>
        <p:nvSpPr>
          <p:cNvPr id="29" name="Footer Placeholder 28"/>
          <p:cNvSpPr>
            <a:spLocks noGrp="1"/>
          </p:cNvSpPr>
          <p:nvPr>
            <p:ph type="ftr" sz="quarter" idx="18"/>
          </p:nvPr>
        </p:nvSpPr>
        <p:spPr/>
        <p:txBody>
          <a:bodyPr/>
          <a:lstStyle/>
          <a:p>
            <a:endParaRPr lang="en-GB"/>
          </a:p>
        </p:txBody>
      </p:sp>
    </p:spTree>
  </p:cSld>
  <p:clrMapOvr>
    <a:masterClrMapping/>
  </p:clrMapOvr>
  <p:transition spd="slow">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ate Placeholder 10"/>
          <p:cNvSpPr>
            <a:spLocks noGrp="1"/>
          </p:cNvSpPr>
          <p:nvPr>
            <p:ph type="dt" sz="half" idx="10"/>
          </p:nvPr>
        </p:nvSpPr>
        <p:spPr/>
        <p:txBody>
          <a:bodyPr/>
          <a:lstStyle/>
          <a:p>
            <a:fld id="{176B5D25-34C5-47F0-B492-16B667B727FB}" type="datetimeFigureOut">
              <a:rPr lang="en-GB" smtClean="0"/>
              <a:t>03/10/2017</a:t>
            </a:fld>
            <a:endParaRPr lang="en-GB"/>
          </a:p>
        </p:txBody>
      </p:sp>
      <p:sp>
        <p:nvSpPr>
          <p:cNvPr id="14" name="Slide Number Placeholder 13"/>
          <p:cNvSpPr>
            <a:spLocks noGrp="1"/>
          </p:cNvSpPr>
          <p:nvPr>
            <p:ph type="sldNum" sz="quarter" idx="11"/>
          </p:nvPr>
        </p:nvSpPr>
        <p:spPr/>
        <p:txBody>
          <a:bodyPr/>
          <a:lstStyle/>
          <a:p>
            <a:fld id="{32FE45E5-0AED-4F18-B00E-BEB14A786A7E}" type="slidenum">
              <a:rPr lang="en-GB" smtClean="0"/>
              <a:t>‹#›</a:t>
            </a:fld>
            <a:endParaRPr lang="en-GB"/>
          </a:p>
        </p:txBody>
      </p:sp>
      <p:sp>
        <p:nvSpPr>
          <p:cNvPr id="18" name="Footer Placeholder 17"/>
          <p:cNvSpPr>
            <a:spLocks noGrp="1"/>
          </p:cNvSpPr>
          <p:nvPr>
            <p:ph type="ftr" sz="quarter" idx="12"/>
          </p:nvPr>
        </p:nvSpPr>
        <p:spPr/>
        <p:txBody>
          <a:bodyPr/>
          <a:lstStyle/>
          <a:p>
            <a:endParaRPr lang="en-GB"/>
          </a:p>
        </p:txBody>
      </p:sp>
      <p:sp>
        <p:nvSpPr>
          <p:cNvPr id="15" name="Title 14"/>
          <p:cNvSpPr>
            <a:spLocks noGrp="1"/>
          </p:cNvSpPr>
          <p:nvPr>
            <p:ph type="title"/>
          </p:nvPr>
        </p:nvSpPr>
        <p:spPr/>
        <p:txBody>
          <a:bodyPr/>
          <a:lstStyle/>
          <a:p>
            <a:r>
              <a:rPr lang="en-US"/>
              <a:t>Click to edit Master title style</a:t>
            </a:r>
          </a:p>
        </p:txBody>
      </p:sp>
    </p:spTree>
  </p:cSld>
  <p:clrMapOvr>
    <a:masterClrMapping/>
  </p:clrMapOvr>
  <p:transition spd="slow">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ate Placeholder 6"/>
          <p:cNvSpPr>
            <a:spLocks noGrp="1"/>
          </p:cNvSpPr>
          <p:nvPr>
            <p:ph type="dt" sz="half" idx="10"/>
          </p:nvPr>
        </p:nvSpPr>
        <p:spPr/>
        <p:txBody>
          <a:bodyPr/>
          <a:lstStyle/>
          <a:p>
            <a:fld id="{176B5D25-34C5-47F0-B492-16B667B727FB}" type="datetimeFigureOut">
              <a:rPr lang="en-GB" smtClean="0"/>
              <a:t>03/10/2017</a:t>
            </a:fld>
            <a:endParaRPr lang="en-GB"/>
          </a:p>
        </p:txBody>
      </p:sp>
      <p:sp>
        <p:nvSpPr>
          <p:cNvPr id="12" name="Slide Number Placeholder 11"/>
          <p:cNvSpPr>
            <a:spLocks noGrp="1"/>
          </p:cNvSpPr>
          <p:nvPr>
            <p:ph type="sldNum" sz="quarter" idx="11"/>
          </p:nvPr>
        </p:nvSpPr>
        <p:spPr/>
        <p:txBody>
          <a:bodyPr/>
          <a:lstStyle/>
          <a:p>
            <a:fld id="{32FE45E5-0AED-4F18-B00E-BEB14A786A7E}" type="slidenum">
              <a:rPr lang="en-GB" smtClean="0"/>
              <a:t>‹#›</a:t>
            </a:fld>
            <a:endParaRPr lang="en-GB"/>
          </a:p>
        </p:txBody>
      </p:sp>
      <p:sp>
        <p:nvSpPr>
          <p:cNvPr id="13" name="Footer Placeholder 12"/>
          <p:cNvSpPr>
            <a:spLocks noGrp="1"/>
          </p:cNvSpPr>
          <p:nvPr>
            <p:ph type="ftr" sz="quarter" idx="12"/>
          </p:nvPr>
        </p:nvSpPr>
        <p:spPr/>
        <p:txBody>
          <a:bodyPr/>
          <a:lstStyle/>
          <a:p>
            <a:endParaRPr lang="en-GB"/>
          </a:p>
        </p:txBody>
      </p:sp>
    </p:spTree>
  </p:cSld>
  <p:clrMapOvr>
    <a:masterClrMapping/>
  </p:clrMapOvr>
  <p:transition spd="slow">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itle 23"/>
          <p:cNvSpPr>
            <a:spLocks noGrp="1"/>
          </p:cNvSpPr>
          <p:nvPr>
            <p:ph type="title"/>
          </p:nvPr>
        </p:nvSpPr>
        <p:spPr/>
        <p:txBody>
          <a:bodyPr/>
          <a:lstStyle/>
          <a:p>
            <a:r>
              <a:rPr lang="en-US"/>
              <a:t>Click to edit Master title style</a:t>
            </a:r>
          </a:p>
        </p:txBody>
      </p:sp>
      <p:sp>
        <p:nvSpPr>
          <p:cNvPr id="11" name="Text Placeholder 3"/>
          <p:cNvSpPr>
            <a:spLocks noGrp="1"/>
          </p:cNvSpPr>
          <p:nvPr>
            <p:ph type="body" sz="half" idx="2"/>
          </p:nvPr>
        </p:nvSpPr>
        <p:spPr>
          <a:xfrm>
            <a:off x="352426" y="1463040"/>
            <a:ext cx="3381375" cy="3967162"/>
          </a:xfrm>
        </p:spPr>
        <p:txBody>
          <a:bodyPr>
            <a:normAutofit/>
          </a:bodyPr>
          <a:lstStyle>
            <a:lvl1pPr marL="0" indent="0">
              <a:lnSpc>
                <a:spcPct val="150000"/>
              </a:lnSpc>
              <a:buNone/>
              <a:defRPr sz="1600" b="0" i="1" spc="0" baseline="0">
                <a:solidFill>
                  <a:schemeClr val="tx2"/>
                </a:solidFill>
                <a:latin typeface="+mn-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6" name="Content Placeholder 11"/>
          <p:cNvSpPr>
            <a:spLocks noGrp="1"/>
          </p:cNvSpPr>
          <p:nvPr>
            <p:ph sz="quarter" idx="14"/>
          </p:nvPr>
        </p:nvSpPr>
        <p:spPr>
          <a:xfrm>
            <a:off x="4105275" y="1463040"/>
            <a:ext cx="4681538" cy="3968496"/>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Date Placeholder 12"/>
          <p:cNvSpPr>
            <a:spLocks noGrp="1"/>
          </p:cNvSpPr>
          <p:nvPr>
            <p:ph type="dt" sz="half" idx="15"/>
          </p:nvPr>
        </p:nvSpPr>
        <p:spPr/>
        <p:txBody>
          <a:bodyPr/>
          <a:lstStyle/>
          <a:p>
            <a:fld id="{176B5D25-34C5-47F0-B492-16B667B727FB}" type="datetimeFigureOut">
              <a:rPr lang="en-GB" smtClean="0"/>
              <a:t>03/10/2017</a:t>
            </a:fld>
            <a:endParaRPr lang="en-GB"/>
          </a:p>
        </p:txBody>
      </p:sp>
      <p:sp>
        <p:nvSpPr>
          <p:cNvPr id="18" name="Slide Number Placeholder 17"/>
          <p:cNvSpPr>
            <a:spLocks noGrp="1"/>
          </p:cNvSpPr>
          <p:nvPr>
            <p:ph type="sldNum" sz="quarter" idx="16"/>
          </p:nvPr>
        </p:nvSpPr>
        <p:spPr/>
        <p:txBody>
          <a:bodyPr/>
          <a:lstStyle/>
          <a:p>
            <a:fld id="{32FE45E5-0AED-4F18-B00E-BEB14A786A7E}" type="slidenum">
              <a:rPr lang="en-GB" smtClean="0"/>
              <a:t>‹#›</a:t>
            </a:fld>
            <a:endParaRPr lang="en-GB"/>
          </a:p>
        </p:txBody>
      </p:sp>
      <p:sp>
        <p:nvSpPr>
          <p:cNvPr id="20" name="Footer Placeholder 19"/>
          <p:cNvSpPr>
            <a:spLocks noGrp="1"/>
          </p:cNvSpPr>
          <p:nvPr>
            <p:ph type="ftr" sz="quarter" idx="17"/>
          </p:nvPr>
        </p:nvSpPr>
        <p:spPr/>
        <p:txBody>
          <a:bodyPr/>
          <a:lstStyle/>
          <a:p>
            <a:endParaRPr lang="en-GB"/>
          </a:p>
        </p:txBody>
      </p:sp>
    </p:spTree>
  </p:cSld>
  <p:clrMapOvr>
    <a:masterClrMapping/>
  </p:clrMapOvr>
  <p:transition spd="slow">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5229224" y="0"/>
            <a:ext cx="3914775" cy="5657850"/>
          </a:xfrm>
        </p:spPr>
        <p:txBody>
          <a:bodyPr anchor="ctr" anchorCtr="0"/>
          <a:lstStyle>
            <a:lvl1pPr marL="0" indent="0" algn="ctr">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5" name="Text Placeholder 24"/>
          <p:cNvSpPr>
            <a:spLocks noGrp="1"/>
          </p:cNvSpPr>
          <p:nvPr>
            <p:ph type="body" sz="quarter" idx="13"/>
          </p:nvPr>
        </p:nvSpPr>
        <p:spPr>
          <a:xfrm>
            <a:off x="352426" y="1600199"/>
            <a:ext cx="4572000" cy="3593237"/>
          </a:xfrm>
        </p:spPr>
        <p:txBody>
          <a:bodyPr>
            <a:normAutofit/>
          </a:bodyPr>
          <a:lstStyle>
            <a:lvl1pPr marL="0" indent="0">
              <a:lnSpc>
                <a:spcPct val="150000"/>
              </a:lnSpc>
              <a:spcBef>
                <a:spcPts val="0"/>
              </a:spcBef>
              <a:buNone/>
              <a:defRPr sz="1600" i="1">
                <a:solidFill>
                  <a:schemeClr val="tx1"/>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en-US"/>
              <a:t>Click to edit Master text styles</a:t>
            </a:r>
          </a:p>
        </p:txBody>
      </p:sp>
      <p:sp>
        <p:nvSpPr>
          <p:cNvPr id="11" name="Rectangle 10"/>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Title Placeholder 1"/>
          <p:cNvSpPr>
            <a:spLocks noGrp="1"/>
          </p:cNvSpPr>
          <p:nvPr>
            <p:ph type="title"/>
          </p:nvPr>
        </p:nvSpPr>
        <p:spPr>
          <a:xfrm>
            <a:off x="352425" y="275208"/>
            <a:ext cx="4572000" cy="1324992"/>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13" name="Date Placeholder 12"/>
          <p:cNvSpPr>
            <a:spLocks noGrp="1"/>
          </p:cNvSpPr>
          <p:nvPr>
            <p:ph type="dt" sz="half" idx="14"/>
          </p:nvPr>
        </p:nvSpPr>
        <p:spPr/>
        <p:txBody>
          <a:bodyPr/>
          <a:lstStyle/>
          <a:p>
            <a:fld id="{176B5D25-34C5-47F0-B492-16B667B727FB}" type="datetimeFigureOut">
              <a:rPr lang="en-GB" smtClean="0"/>
              <a:t>03/10/2017</a:t>
            </a:fld>
            <a:endParaRPr lang="en-GB"/>
          </a:p>
        </p:txBody>
      </p:sp>
      <p:sp>
        <p:nvSpPr>
          <p:cNvPr id="20" name="Slide Number Placeholder 19"/>
          <p:cNvSpPr>
            <a:spLocks noGrp="1"/>
          </p:cNvSpPr>
          <p:nvPr>
            <p:ph type="sldNum" sz="quarter" idx="15"/>
          </p:nvPr>
        </p:nvSpPr>
        <p:spPr/>
        <p:txBody>
          <a:bodyPr/>
          <a:lstStyle/>
          <a:p>
            <a:fld id="{32FE45E5-0AED-4F18-B00E-BEB14A786A7E}" type="slidenum">
              <a:rPr lang="en-GB" smtClean="0"/>
              <a:t>‹#›</a:t>
            </a:fld>
            <a:endParaRPr lang="en-GB"/>
          </a:p>
        </p:txBody>
      </p:sp>
      <p:sp>
        <p:nvSpPr>
          <p:cNvPr id="21" name="Footer Placeholder 20"/>
          <p:cNvSpPr>
            <a:spLocks noGrp="1"/>
          </p:cNvSpPr>
          <p:nvPr>
            <p:ph type="ftr" sz="quarter" idx="16"/>
          </p:nvPr>
        </p:nvSpPr>
        <p:spPr/>
        <p:txBody>
          <a:bodyPr/>
          <a:lstStyle/>
          <a:p>
            <a:endParaRPr lang="en-GB"/>
          </a:p>
        </p:txBody>
      </p:sp>
    </p:spTree>
  </p:cSld>
  <p:clrMapOvr>
    <a:masterClrMapping/>
  </p:clrMapOvr>
  <p:transition spd="slow">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76B5D25-34C5-47F0-B492-16B667B727FB}" type="datetimeFigureOut">
              <a:rPr lang="en-GB" smtClean="0"/>
              <a:t>03/10/2017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FE45E5-0AED-4F18-B00E-BEB14A786A7E}" type="slidenum">
              <a:rPr lang="en-GB" smtClean="0"/>
              <a:t>‹#›</a:t>
            </a:fld>
            <a:endParaRPr lang="en-GB"/>
          </a:p>
        </p:txBody>
      </p:sp>
    </p:spTree>
  </p:cSld>
  <p:clrMapOvr>
    <a:masterClrMapping/>
  </p:clrMapOvr>
  <p:transition spd="slow">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76B5D25-34C5-47F0-B492-16B667B727FB}" type="datetimeFigureOut">
              <a:rPr lang="en-GB" smtClean="0"/>
              <a:t>03/10/2017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FE45E5-0AED-4F18-B00E-BEB14A786A7E}" type="slidenum">
              <a:rPr lang="en-GB" smtClean="0"/>
              <a:t>‹#›</a:t>
            </a:fld>
            <a:endParaRPr lang="en-GB"/>
          </a:p>
        </p:txBody>
      </p:sp>
    </p:spTree>
  </p:cSld>
  <p:clrMapOvr>
    <a:masterClrMapping/>
  </p:clrMapOvr>
  <p:transition spd="slow">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426" y="228600"/>
            <a:ext cx="7680960" cy="1066800"/>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p:cNvSpPr>
            <a:spLocks noGrp="1"/>
          </p:cNvSpPr>
          <p:nvPr>
            <p:ph type="body" idx="1"/>
          </p:nvPr>
        </p:nvSpPr>
        <p:spPr>
          <a:xfrm>
            <a:off x="352426" y="1463040"/>
            <a:ext cx="7680960"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52426" y="6543676"/>
            <a:ext cx="1466850" cy="247650"/>
          </a:xfrm>
          <a:prstGeom prst="rect">
            <a:avLst/>
          </a:prstGeom>
        </p:spPr>
        <p:txBody>
          <a:bodyPr vert="horz" lIns="91440" tIns="45720" rIns="91440" bIns="45720" rtlCol="0" anchor="ctr">
            <a:normAutofit/>
          </a:bodyPr>
          <a:lstStyle>
            <a:lvl1pPr algn="l">
              <a:defRPr sz="1000" b="1">
                <a:solidFill>
                  <a:schemeClr val="tx1">
                    <a:alpha val="65000"/>
                  </a:schemeClr>
                </a:solidFill>
              </a:defRPr>
            </a:lvl1pPr>
          </a:lstStyle>
          <a:p>
            <a:fld id="{176B5D25-34C5-47F0-B492-16B667B727FB}" type="datetimeFigureOut">
              <a:rPr lang="en-GB" smtClean="0"/>
              <a:t>03/10/2017</a:t>
            </a:fld>
            <a:endParaRPr lang="en-GB"/>
          </a:p>
        </p:txBody>
      </p:sp>
      <p:sp>
        <p:nvSpPr>
          <p:cNvPr id="5" name="Footer Placeholder 4"/>
          <p:cNvSpPr>
            <a:spLocks noGrp="1"/>
          </p:cNvSpPr>
          <p:nvPr>
            <p:ph type="ftr" sz="quarter" idx="3"/>
          </p:nvPr>
        </p:nvSpPr>
        <p:spPr>
          <a:xfrm>
            <a:off x="1809749" y="6543676"/>
            <a:ext cx="4086225" cy="247650"/>
          </a:xfrm>
          <a:prstGeom prst="rect">
            <a:avLst/>
          </a:prstGeom>
        </p:spPr>
        <p:txBody>
          <a:bodyPr vert="horz" lIns="91440" tIns="45720" rIns="91440" bIns="45720" rtlCol="0" anchor="ctr">
            <a:normAutofit/>
          </a:bodyPr>
          <a:lstStyle>
            <a:lvl1pPr algn="l">
              <a:defRPr sz="1000" b="1" i="1">
                <a:solidFill>
                  <a:schemeClr val="tx1">
                    <a:alpha val="65000"/>
                  </a:schemeClr>
                </a:solidFill>
              </a:defRPr>
            </a:lvl1pPr>
          </a:lstStyle>
          <a:p>
            <a:endParaRPr lang="en-GB"/>
          </a:p>
        </p:txBody>
      </p:sp>
      <p:sp>
        <p:nvSpPr>
          <p:cNvPr id="6" name="Slide Number Placeholder 5"/>
          <p:cNvSpPr>
            <a:spLocks noGrp="1"/>
          </p:cNvSpPr>
          <p:nvPr>
            <p:ph type="sldNum" sz="quarter" idx="4"/>
          </p:nvPr>
        </p:nvSpPr>
        <p:spPr>
          <a:xfrm>
            <a:off x="7886700" y="6543676"/>
            <a:ext cx="876300" cy="247650"/>
          </a:xfrm>
          <a:prstGeom prst="rect">
            <a:avLst/>
          </a:prstGeom>
        </p:spPr>
        <p:txBody>
          <a:bodyPr vert="horz" lIns="91440" tIns="45720" rIns="91440" bIns="45720" rtlCol="0" anchor="ctr">
            <a:normAutofit/>
          </a:bodyPr>
          <a:lstStyle>
            <a:lvl1pPr algn="r">
              <a:defRPr sz="1000" b="1">
                <a:solidFill>
                  <a:schemeClr val="tx1">
                    <a:alpha val="65000"/>
                  </a:schemeClr>
                </a:solidFill>
              </a:defRPr>
            </a:lvl1pPr>
          </a:lstStyle>
          <a:p>
            <a:fld id="{32FE45E5-0AED-4F18-B00E-BEB14A786A7E}"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ransition spd="slow">
    <p:randomBar dir="vert"/>
  </p:transition>
  <p:txStyles>
    <p:title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p:titleStyle>
    <p:bodyStyle>
      <a:lvl1pPr marL="0" indent="0" algn="l" defTabSz="914400" rtl="0" eaLnBrk="1" latinLnBrk="0" hangingPunct="1">
        <a:spcBef>
          <a:spcPts val="1200"/>
        </a:spcBef>
        <a:spcAft>
          <a:spcPts val="0"/>
        </a:spcAft>
        <a:buClr>
          <a:schemeClr val="accent5"/>
        </a:buClr>
        <a:buFont typeface="Arial" pitchFamily="34" charset="0"/>
        <a:buNone/>
        <a:defRPr sz="1800" b="0" i="0" kern="1200" cap="none" spc="30" baseline="0">
          <a:solidFill>
            <a:schemeClr val="tx1"/>
          </a:solidFill>
          <a:latin typeface="+mn-lt"/>
          <a:ea typeface="+mn-ea"/>
          <a:cs typeface="Tahoma" pitchFamily="34" charset="0"/>
        </a:defRPr>
      </a:lvl1pPr>
      <a:lvl2pPr marL="171450" indent="-17145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2pPr>
      <a:lvl3pPr marL="344488" indent="-16510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3pPr>
      <a:lvl4pPr marL="517525" indent="-169863"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4pPr>
      <a:lvl5pPr marL="688975" indent="-173038"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5pPr>
      <a:lvl6pPr marL="8686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06984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24358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40817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microsoft.com/office/2007/relationships/hdphoto" Target="../media/hdphoto4.wdp"/><Relationship Id="rId7" Type="http://schemas.openxmlformats.org/officeDocument/2006/relationships/image" Target="../media/image18.jp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8" Type="http://schemas.openxmlformats.org/officeDocument/2006/relationships/image" Target="../media/image19.jpg"/><Relationship Id="rId3" Type="http://schemas.microsoft.com/office/2007/relationships/hdphoto" Target="../media/hdphoto4.wdp"/><Relationship Id="rId7" Type="http://schemas.openxmlformats.org/officeDocument/2006/relationships/image" Target="../media/image18.jp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8" Type="http://schemas.openxmlformats.org/officeDocument/2006/relationships/image" Target="../media/image18.jpg"/><Relationship Id="rId13" Type="http://schemas.openxmlformats.org/officeDocument/2006/relationships/image" Target="../media/image23.png"/><Relationship Id="rId18" Type="http://schemas.microsoft.com/office/2007/relationships/hdphoto" Target="../media/hdphoto6.wdp"/><Relationship Id="rId3" Type="http://schemas.openxmlformats.org/officeDocument/2006/relationships/image" Target="../media/image14.jpeg"/><Relationship Id="rId7" Type="http://schemas.openxmlformats.org/officeDocument/2006/relationships/image" Target="../media/image17.jpg"/><Relationship Id="rId12" Type="http://schemas.openxmlformats.org/officeDocument/2006/relationships/image" Target="../media/image22.gif"/><Relationship Id="rId17" Type="http://schemas.openxmlformats.org/officeDocument/2006/relationships/image" Target="../media/image26.png"/><Relationship Id="rId2" Type="http://schemas.openxmlformats.org/officeDocument/2006/relationships/notesSlide" Target="../notesSlides/notesSlide1.xml"/><Relationship Id="rId16" Type="http://schemas.openxmlformats.org/officeDocument/2006/relationships/image" Target="../media/image25.jpeg"/><Relationship Id="rId20" Type="http://schemas.microsoft.com/office/2007/relationships/hdphoto" Target="../media/hdphoto7.wdp"/><Relationship Id="rId1" Type="http://schemas.openxmlformats.org/officeDocument/2006/relationships/slideLayout" Target="../slideLayouts/slideLayout2.xml"/><Relationship Id="rId6" Type="http://schemas.openxmlformats.org/officeDocument/2006/relationships/image" Target="../media/image16.jpg"/><Relationship Id="rId11" Type="http://schemas.openxmlformats.org/officeDocument/2006/relationships/image" Target="../media/image21.jpeg"/><Relationship Id="rId5" Type="http://schemas.openxmlformats.org/officeDocument/2006/relationships/image" Target="../media/image15.png"/><Relationship Id="rId15" Type="http://schemas.openxmlformats.org/officeDocument/2006/relationships/image" Target="../media/image24.jpg"/><Relationship Id="rId10" Type="http://schemas.openxmlformats.org/officeDocument/2006/relationships/image" Target="../media/image20.jpg"/><Relationship Id="rId19" Type="http://schemas.openxmlformats.org/officeDocument/2006/relationships/image" Target="../media/image27.jpeg"/><Relationship Id="rId4" Type="http://schemas.microsoft.com/office/2007/relationships/hdphoto" Target="../media/hdphoto4.wdp"/><Relationship Id="rId9" Type="http://schemas.openxmlformats.org/officeDocument/2006/relationships/image" Target="../media/image19.jpg"/><Relationship Id="rId14" Type="http://schemas.microsoft.com/office/2007/relationships/hdphoto" Target="../media/hdphoto5.wdp"/></Relationships>
</file>

<file path=ppt/slides/_rels/slide21.xml.rels><?xml version="1.0" encoding="UTF-8" standalone="yes"?>
<Relationships xmlns="http://schemas.openxmlformats.org/package/2006/relationships"><Relationship Id="rId8" Type="http://schemas.openxmlformats.org/officeDocument/2006/relationships/image" Target="../media/image19.jpg"/><Relationship Id="rId3" Type="http://schemas.microsoft.com/office/2007/relationships/hdphoto" Target="../media/hdphoto4.wdp"/><Relationship Id="rId7" Type="http://schemas.openxmlformats.org/officeDocument/2006/relationships/image" Target="../media/image18.jp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mailto:classics@uwtsd.ac.uk" TargetMode="External"/><Relationship Id="rId2" Type="http://schemas.openxmlformats.org/officeDocument/2006/relationships/hyperlink" Target="mailto:r.haeussler@tsd.uwtsd.ac.uk"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38.jpg"/><Relationship Id="rId4" Type="http://schemas.openxmlformats.org/officeDocument/2006/relationships/image" Target="../media/image36.jpeg"/></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48.png"/><Relationship Id="rId1" Type="http://schemas.openxmlformats.org/officeDocument/2006/relationships/slideLayout" Target="../slideLayouts/slideLayout6.xml"/><Relationship Id="rId5" Type="http://schemas.microsoft.com/office/2007/relationships/hdphoto" Target="../media/hdphoto9.wdp"/><Relationship Id="rId4" Type="http://schemas.openxmlformats.org/officeDocument/2006/relationships/image" Target="../media/image49.png"/></Relationships>
</file>

<file path=ppt/slides/_rels/slide48.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48.png"/><Relationship Id="rId1" Type="http://schemas.openxmlformats.org/officeDocument/2006/relationships/slideLayout" Target="../slideLayouts/slideLayout6.xml"/><Relationship Id="rId4" Type="http://schemas.openxmlformats.org/officeDocument/2006/relationships/image" Target="../media/image50.jpeg"/></Relationships>
</file>

<file path=ppt/slides/_rels/slide4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48.png"/><Relationship Id="rId1" Type="http://schemas.openxmlformats.org/officeDocument/2006/relationships/slideLayout" Target="../slideLayouts/slideLayout6.xml"/><Relationship Id="rId4" Type="http://schemas.openxmlformats.org/officeDocument/2006/relationships/image" Target="../media/image50.jpeg"/></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6.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5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5.jpeg"/><Relationship Id="rId1" Type="http://schemas.openxmlformats.org/officeDocument/2006/relationships/slideLayout" Target="../slideLayouts/slideLayout6.xml"/><Relationship Id="rId4" Type="http://schemas.openxmlformats.org/officeDocument/2006/relationships/image" Target="../media/image60.jpeg"/></Relationships>
</file>

<file path=ppt/slides/_rels/slide5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5.jpeg"/><Relationship Id="rId1" Type="http://schemas.openxmlformats.org/officeDocument/2006/relationships/slideLayout" Target="../slideLayouts/slideLayout6.xml"/><Relationship Id="rId4" Type="http://schemas.microsoft.com/office/2007/relationships/hdphoto" Target="../media/hdphoto10.wdp"/></Relationships>
</file>

<file path=ppt/slides/_rels/slide5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9.jpeg"/><Relationship Id="rId1" Type="http://schemas.openxmlformats.org/officeDocument/2006/relationships/slideLayout" Target="../slideLayouts/slideLayout6.xml"/><Relationship Id="rId4" Type="http://schemas.microsoft.com/office/2007/relationships/hdphoto" Target="../media/hdphoto10.wdp"/></Relationships>
</file>

<file path=ppt/slides/_rels/slide59.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61.png"/><Relationship Id="rId1" Type="http://schemas.openxmlformats.org/officeDocument/2006/relationships/slideLayout" Target="../slideLayouts/slideLayout6.xml"/><Relationship Id="rId5" Type="http://schemas.microsoft.com/office/2007/relationships/hdphoto" Target="../media/hdphoto11.wdp"/><Relationship Id="rId4" Type="http://schemas.openxmlformats.org/officeDocument/2006/relationships/image" Target="../media/image62.png"/></Relationships>
</file>

<file path=ppt/slides/_rels/slide60.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61.png"/><Relationship Id="rId1" Type="http://schemas.openxmlformats.org/officeDocument/2006/relationships/slideLayout" Target="../slideLayouts/slideLayout6.xml"/><Relationship Id="rId4" Type="http://schemas.openxmlformats.org/officeDocument/2006/relationships/image" Target="../media/image63.jpeg"/></Relationships>
</file>

<file path=ppt/slides/_rels/slide61.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61.png"/><Relationship Id="rId1" Type="http://schemas.openxmlformats.org/officeDocument/2006/relationships/slideLayout" Target="../slideLayouts/slideLayout6.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62.xml.rels><?xml version="1.0" encoding="UTF-8" standalone="yes"?>
<Relationships xmlns="http://schemas.openxmlformats.org/package/2006/relationships"><Relationship Id="rId3" Type="http://schemas.microsoft.com/office/2007/relationships/hdphoto" Target="../media/hdphoto10.wdp"/><Relationship Id="rId7" Type="http://schemas.openxmlformats.org/officeDocument/2006/relationships/image" Target="../media/image66.jpg"/><Relationship Id="rId2" Type="http://schemas.openxmlformats.org/officeDocument/2006/relationships/image" Target="../media/image61.png"/><Relationship Id="rId1" Type="http://schemas.openxmlformats.org/officeDocument/2006/relationships/slideLayout" Target="../slideLayouts/slideLayout6.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6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3.jpg"/><Relationship Id="rId1" Type="http://schemas.openxmlformats.org/officeDocument/2006/relationships/slideLayout" Target="../slideLayouts/slideLayout6.xml"/><Relationship Id="rId4" Type="http://schemas.microsoft.com/office/2007/relationships/hdphoto" Target="../media/hdphoto12.wdp"/></Relationships>
</file>

<file path=ppt/slides/_rels/slide66.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image" Target="../media/image72.jpeg"/><Relationship Id="rId2" Type="http://schemas.openxmlformats.org/officeDocument/2006/relationships/image" Target="../media/image69.jpeg"/><Relationship Id="rId1" Type="http://schemas.openxmlformats.org/officeDocument/2006/relationships/slideLayout" Target="../slideLayouts/slideLayout6.xml"/><Relationship Id="rId6" Type="http://schemas.openxmlformats.org/officeDocument/2006/relationships/image" Target="../media/image71.jpeg"/><Relationship Id="rId5" Type="http://schemas.microsoft.com/office/2007/relationships/hdphoto" Target="../media/hdphoto12.wdp"/><Relationship Id="rId4" Type="http://schemas.openxmlformats.org/officeDocument/2006/relationships/image" Target="../media/image68.png"/></Relationships>
</file>

<file path=ppt/slides/_rels/slide67.xml.rels><?xml version="1.0" encoding="UTF-8" standalone="yes"?>
<Relationships xmlns="http://schemas.openxmlformats.org/package/2006/relationships"><Relationship Id="rId3" Type="http://schemas.openxmlformats.org/officeDocument/2006/relationships/image" Target="../media/image73.gif"/><Relationship Id="rId2" Type="http://schemas.openxmlformats.org/officeDocument/2006/relationships/image" Target="../media/image69.jpe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GB" dirty="0"/>
              <a:t>CLAH4006 // 2015 - 2016</a:t>
            </a:r>
          </a:p>
          <a:p>
            <a:r>
              <a:rPr lang="en-GB" dirty="0"/>
              <a:t>Dr Ralph Haussler</a:t>
            </a:r>
          </a:p>
        </p:txBody>
      </p:sp>
      <p:sp>
        <p:nvSpPr>
          <p:cNvPr id="2" name="Title 1"/>
          <p:cNvSpPr>
            <a:spLocks noGrp="1"/>
          </p:cNvSpPr>
          <p:nvPr>
            <p:ph type="title"/>
          </p:nvPr>
        </p:nvSpPr>
        <p:spPr/>
        <p:txBody>
          <a:bodyPr/>
          <a:lstStyle/>
          <a:p>
            <a:r>
              <a:rPr lang="en-GB" dirty="0"/>
              <a:t>From Village to Empire</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7783" b="29154"/>
          <a:stretch/>
        </p:blipFill>
        <p:spPr>
          <a:xfrm>
            <a:off x="0" y="4425696"/>
            <a:ext cx="9144000" cy="2432304"/>
          </a:xfrm>
          <a:prstGeom prst="rect">
            <a:avLst/>
          </a:prstGeom>
        </p:spPr>
      </p:pic>
    </p:spTree>
    <p:extLst>
      <p:ext uri="{BB962C8B-B14F-4D97-AF65-F5344CB8AC3E}">
        <p14:creationId xmlns:p14="http://schemas.microsoft.com/office/powerpoint/2010/main" val="2959185182"/>
      </p:ext>
    </p:extLst>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endParaRPr lang="en-GB" dirty="0"/>
          </a:p>
          <a:p>
            <a:r>
              <a:rPr lang="en-GB" dirty="0"/>
              <a:t>Today’s session: </a:t>
            </a:r>
            <a:r>
              <a:rPr lang="en-GB" b="1" dirty="0"/>
              <a:t>Introduction to the Module</a:t>
            </a:r>
          </a:p>
          <a:p>
            <a:r>
              <a:rPr lang="en-GB" dirty="0"/>
              <a:t>	Aims, objectives, learning outcomes</a:t>
            </a:r>
          </a:p>
          <a:p>
            <a:r>
              <a:rPr lang="en-GB" dirty="0"/>
              <a:t>	Assessment – essay &amp; exam</a:t>
            </a:r>
          </a:p>
          <a:p>
            <a:r>
              <a:rPr lang="en-GB" dirty="0"/>
              <a:t>	Resources</a:t>
            </a:r>
          </a:p>
          <a:p>
            <a:r>
              <a:rPr lang="en-GB" dirty="0"/>
              <a:t>	Overview of Roman history</a:t>
            </a:r>
          </a:p>
        </p:txBody>
      </p:sp>
      <p:sp>
        <p:nvSpPr>
          <p:cNvPr id="3" name="Title 2"/>
          <p:cNvSpPr>
            <a:spLocks noGrp="1"/>
          </p:cNvSpPr>
          <p:nvPr>
            <p:ph type="title"/>
          </p:nvPr>
        </p:nvSpPr>
        <p:spPr>
          <a:xfrm>
            <a:off x="914400" y="512064"/>
            <a:ext cx="8229600" cy="914400"/>
          </a:xfrm>
        </p:spPr>
        <p:txBody>
          <a:bodyPr>
            <a:normAutofit/>
          </a:bodyPr>
          <a:lstStyle/>
          <a:p>
            <a:r>
              <a:rPr lang="en-GB" dirty="0"/>
              <a:t>Welcome to “Village to Empire”</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7783" b="29154"/>
          <a:stretch/>
        </p:blipFill>
        <p:spPr>
          <a:xfrm>
            <a:off x="0" y="4425696"/>
            <a:ext cx="9144000" cy="2432304"/>
          </a:xfrm>
          <a:prstGeom prst="rect">
            <a:avLst/>
          </a:prstGeom>
        </p:spPr>
      </p:pic>
    </p:spTree>
    <p:extLst>
      <p:ext uri="{BB962C8B-B14F-4D97-AF65-F5344CB8AC3E}">
        <p14:creationId xmlns:p14="http://schemas.microsoft.com/office/powerpoint/2010/main" val="401467332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Effect transition="in" filter="fade">
                                      <p:cBhvr>
                                        <p:cTn id="11" dur="1000"/>
                                        <p:tgtEl>
                                          <p:spTgt spid="2">
                                            <p:txEl>
                                              <p:pRg st="2" end="2"/>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fade">
                                      <p:cBhvr>
                                        <p:cTn id="15" dur="1000"/>
                                        <p:tgtEl>
                                          <p:spTgt spid="2">
                                            <p:txEl>
                                              <p:pRg st="3" end="3"/>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1000"/>
                                        <p:tgtEl>
                                          <p:spTgt spid="2">
                                            <p:txEl>
                                              <p:pRg st="4" end="4"/>
                                            </p:txEl>
                                          </p:spTgt>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animEffect transition="in" filter="fade">
                                      <p:cBhvr>
                                        <p:cTn id="23"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a:bodyPr>
          <a:lstStyle/>
          <a:p>
            <a:r>
              <a:rPr lang="en-GB" dirty="0"/>
              <a:t>The purpose of this module is to provide an </a:t>
            </a:r>
            <a:r>
              <a:rPr lang="en-GB" b="1" dirty="0">
                <a:solidFill>
                  <a:srgbClr val="FFFF00"/>
                </a:solidFill>
              </a:rPr>
              <a:t>introduction to the history of the Romans</a:t>
            </a:r>
            <a:r>
              <a:rPr lang="en-GB" dirty="0"/>
              <a:t>. The module will briefly touch upon </a:t>
            </a:r>
            <a:r>
              <a:rPr lang="en-GB" dirty="0">
                <a:solidFill>
                  <a:srgbClr val="FFFF00"/>
                </a:solidFill>
              </a:rPr>
              <a:t>the </a:t>
            </a:r>
            <a:r>
              <a:rPr lang="en-GB" b="1" dirty="0">
                <a:solidFill>
                  <a:srgbClr val="FFFF00"/>
                </a:solidFill>
              </a:rPr>
              <a:t>foundation of the city </a:t>
            </a:r>
            <a:r>
              <a:rPr lang="en-GB" dirty="0"/>
              <a:t>and the rule of the kings, before  moving on to the establishment of the </a:t>
            </a:r>
            <a:r>
              <a:rPr lang="en-GB" b="1" dirty="0">
                <a:solidFill>
                  <a:srgbClr val="FFFF00"/>
                </a:solidFill>
              </a:rPr>
              <a:t>Republican constitution; Rome’s rise to hegemony in the Mediterranean world </a:t>
            </a:r>
            <a:r>
              <a:rPr lang="en-GB" dirty="0"/>
              <a:t>will then be covered; the subsequent break - down of the Roman  state and the ensuing </a:t>
            </a:r>
            <a:r>
              <a:rPr lang="en-GB" b="1" dirty="0">
                <a:solidFill>
                  <a:srgbClr val="FFFF00"/>
                </a:solidFill>
              </a:rPr>
              <a:t>period of civil war </a:t>
            </a:r>
            <a:r>
              <a:rPr lang="en-GB" dirty="0"/>
              <a:t>will be discussed, as will the </a:t>
            </a:r>
            <a:r>
              <a:rPr lang="en-GB" b="1" dirty="0">
                <a:solidFill>
                  <a:srgbClr val="FFFF00"/>
                </a:solidFill>
              </a:rPr>
              <a:t>establishment of the  Principate </a:t>
            </a:r>
            <a:r>
              <a:rPr lang="en-GB" dirty="0"/>
              <a:t>and the rule of the emperors; the course will the n consider the life and times of  the emperors of Rome, from the </a:t>
            </a:r>
            <a:r>
              <a:rPr lang="en-GB" b="1" dirty="0">
                <a:solidFill>
                  <a:srgbClr val="FFFF00"/>
                </a:solidFill>
              </a:rPr>
              <a:t>Julio-</a:t>
            </a:r>
            <a:r>
              <a:rPr lang="en-GB" b="1" dirty="0" err="1">
                <a:solidFill>
                  <a:srgbClr val="FFFF00"/>
                </a:solidFill>
              </a:rPr>
              <a:t>Claudian</a:t>
            </a:r>
            <a:r>
              <a:rPr lang="en-GB" b="1" dirty="0">
                <a:solidFill>
                  <a:srgbClr val="FFFF00"/>
                </a:solidFill>
              </a:rPr>
              <a:t> dynasty </a:t>
            </a:r>
            <a:r>
              <a:rPr lang="en-GB" dirty="0"/>
              <a:t>to the </a:t>
            </a:r>
            <a:r>
              <a:rPr lang="en-GB" dirty="0" err="1"/>
              <a:t>Severan</a:t>
            </a:r>
            <a:r>
              <a:rPr lang="en-GB" dirty="0"/>
              <a:t>. Important social issues, such as the conflict of the orders in the early Republic and the need for social and political reform in the late, the </a:t>
            </a:r>
            <a:r>
              <a:rPr lang="en-GB" b="1" dirty="0">
                <a:solidFill>
                  <a:srgbClr val="FFFF00"/>
                </a:solidFill>
              </a:rPr>
              <a:t>political and institutional reforms </a:t>
            </a:r>
            <a:r>
              <a:rPr lang="en-GB" dirty="0"/>
              <a:t>of the emperors, as well as the dynastic struggles of the </a:t>
            </a:r>
            <a:r>
              <a:rPr lang="en-GB" dirty="0" err="1"/>
              <a:t>principate</a:t>
            </a:r>
            <a:r>
              <a:rPr lang="en-GB" dirty="0"/>
              <a:t> will also be considered. </a:t>
            </a:r>
          </a:p>
          <a:p>
            <a:endParaRPr lang="en-GB" dirty="0"/>
          </a:p>
        </p:txBody>
      </p:sp>
      <p:sp>
        <p:nvSpPr>
          <p:cNvPr id="3" name="Title 2"/>
          <p:cNvSpPr>
            <a:spLocks noGrp="1"/>
          </p:cNvSpPr>
          <p:nvPr>
            <p:ph type="title"/>
          </p:nvPr>
        </p:nvSpPr>
        <p:spPr/>
        <p:txBody>
          <a:bodyPr/>
          <a:lstStyle/>
          <a:p>
            <a:r>
              <a:rPr lang="en-GB" dirty="0"/>
              <a:t>Overview</a:t>
            </a:r>
          </a:p>
        </p:txBody>
      </p:sp>
    </p:spTree>
    <p:extLst>
      <p:ext uri="{BB962C8B-B14F-4D97-AF65-F5344CB8AC3E}">
        <p14:creationId xmlns:p14="http://schemas.microsoft.com/office/powerpoint/2010/main" val="3232091727"/>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endParaRPr lang="en-GB"/>
          </a:p>
        </p:txBody>
      </p:sp>
      <p:sp>
        <p:nvSpPr>
          <p:cNvPr id="3" name="Title 2"/>
          <p:cNvSpPr>
            <a:spLocks noGrp="1"/>
          </p:cNvSpPr>
          <p:nvPr>
            <p:ph type="title"/>
          </p:nvPr>
        </p:nvSpPr>
        <p:spPr/>
        <p:txBody>
          <a:bodyPr/>
          <a:lstStyle/>
          <a:p>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8141044"/>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rgbClr val="FFFF00"/>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examples of the ancient evidence for Rome; </a:t>
            </a:r>
          </a:p>
          <a:p>
            <a:pPr marL="285750" indent="-285750">
              <a:buFont typeface="Wingdings" panose="05000000000000000000" pitchFamily="2" charset="2"/>
              <a:buChar char="v"/>
            </a:pPr>
            <a:r>
              <a:rPr lang="en-GB" dirty="0">
                <a:solidFill>
                  <a:schemeClr val="tx1">
                    <a:lumMod val="75000"/>
                  </a:schemeClr>
                </a:solidFill>
              </a:rPr>
              <a:t>demonstrate an awareness of the problems and difficulties 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75000"/>
                  </a:schemeClr>
                </a:solidFill>
              </a:rPr>
              <a:t>present written work in a manner appropriate for a relevant/professional audience</a:t>
            </a:r>
          </a:p>
        </p:txBody>
      </p:sp>
      <p:sp>
        <p:nvSpPr>
          <p:cNvPr id="3" name="Title 2"/>
          <p:cNvSpPr>
            <a:spLocks noGrp="1"/>
          </p:cNvSpPr>
          <p:nvPr>
            <p:ph type="title"/>
          </p:nvPr>
        </p:nvSpPr>
        <p:spPr/>
        <p:txBody>
          <a:bodyPr/>
          <a:lstStyle/>
          <a:p>
            <a:r>
              <a:rPr lang="en-GB" dirty="0"/>
              <a:t>Overview </a:t>
            </a:r>
            <a:r>
              <a:rPr lang="en-GB" dirty="0">
                <a:sym typeface="Wingdings" panose="05000000000000000000" pitchFamily="2" charset="2"/>
              </a:rPr>
              <a:t> Learning Outcomes</a:t>
            </a:r>
            <a:endParaRPr lang="en-GB" dirty="0"/>
          </a:p>
        </p:txBody>
      </p:sp>
    </p:spTree>
    <p:extLst>
      <p:ext uri="{BB962C8B-B14F-4D97-AF65-F5344CB8AC3E}">
        <p14:creationId xmlns:p14="http://schemas.microsoft.com/office/powerpoint/2010/main" val="2253243946"/>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t>demonstrate an elementary knowledge of the key events, themes and developments of Roman history; </a:t>
            </a:r>
          </a:p>
          <a:p>
            <a:pPr marL="285750" indent="-285750">
              <a:buFont typeface="Wingdings" panose="05000000000000000000" pitchFamily="2" charset="2"/>
              <a:buChar char="v"/>
            </a:pPr>
            <a:r>
              <a:rPr lang="en-GB" dirty="0">
                <a:solidFill>
                  <a:srgbClr val="FFFF00"/>
                </a:solidFill>
              </a:rPr>
              <a:t>demonstrate some familiarity with the most important examples of the ancient evidence for Rome; </a:t>
            </a:r>
          </a:p>
          <a:p>
            <a:pPr marL="285750" indent="-285750">
              <a:buFont typeface="Wingdings" panose="05000000000000000000" pitchFamily="2" charset="2"/>
              <a:buChar char="v"/>
            </a:pPr>
            <a:r>
              <a:rPr lang="en-GB" dirty="0">
                <a:solidFill>
                  <a:schemeClr val="tx1">
                    <a:lumMod val="50000"/>
                  </a:schemeClr>
                </a:solidFill>
              </a:rPr>
              <a:t>demonstrate an awareness of the problems and difficulties 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50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6826" b="89420" l="4091" r="96364">
                        <a14:foregroundMark x1="53636" y1="7167" x2="53636" y2="7167"/>
                        <a14:foregroundMark x1="87273" y1="70990" x2="87273" y2="70990"/>
                        <a14:foregroundMark x1="96818" y1="70307" x2="96818" y2="70307"/>
                        <a14:foregroundMark x1="4091" y1="67235" x2="4091" y2="67235"/>
                      </a14:backgroundRemoval>
                    </a14:imgEffect>
                  </a14:imgLayer>
                </a14:imgProps>
              </a:ext>
              <a:ext uri="{28A0092B-C50C-407E-A947-70E740481C1C}">
                <a14:useLocalDpi xmlns:a14="http://schemas.microsoft.com/office/drawing/2010/main" val="0"/>
              </a:ext>
            </a:extLst>
          </a:blip>
          <a:stretch>
            <a:fillRect/>
          </a:stretch>
        </p:blipFill>
        <p:spPr>
          <a:xfrm>
            <a:off x="1108348" y="2996952"/>
            <a:ext cx="3175620" cy="4229349"/>
          </a:xfrm>
          <a:prstGeom prst="rect">
            <a:avLst/>
          </a:prstGeom>
        </p:spPr>
      </p:pic>
      <p:sp>
        <p:nvSpPr>
          <p:cNvPr id="7" name="TextBox 6"/>
          <p:cNvSpPr txBox="1"/>
          <p:nvPr/>
        </p:nvSpPr>
        <p:spPr>
          <a:xfrm rot="5400000">
            <a:off x="6937127" y="4587330"/>
            <a:ext cx="3703973" cy="523220"/>
          </a:xfrm>
          <a:prstGeom prst="rect">
            <a:avLst/>
          </a:prstGeom>
          <a:noFill/>
        </p:spPr>
        <p:txBody>
          <a:bodyPr wrap="square" rtlCol="0">
            <a:spAutoFit/>
          </a:bodyPr>
          <a:lstStyle/>
          <a:p>
            <a:pPr algn="r"/>
            <a:r>
              <a:rPr lang="en-GB" sz="2800" b="1" dirty="0">
                <a:effectLst>
                  <a:outerShdw blurRad="38100" dist="38100" dir="2700000" algn="tl">
                    <a:srgbClr val="000000">
                      <a:alpha val="43137"/>
                    </a:srgbClr>
                  </a:outerShdw>
                </a:effectLst>
              </a:rPr>
              <a:t>LITERARY SOURCES</a:t>
            </a:r>
          </a:p>
        </p:txBody>
      </p:sp>
      <p:sp>
        <p:nvSpPr>
          <p:cNvPr id="8" name="TextBox 7"/>
          <p:cNvSpPr txBox="1"/>
          <p:nvPr/>
        </p:nvSpPr>
        <p:spPr>
          <a:xfrm>
            <a:off x="611560" y="6331595"/>
            <a:ext cx="2376264" cy="369332"/>
          </a:xfrm>
          <a:prstGeom prst="rect">
            <a:avLst/>
          </a:prstGeom>
          <a:noFill/>
        </p:spPr>
        <p:txBody>
          <a:bodyPr wrap="square" rtlCol="0">
            <a:spAutoFit/>
          </a:bodyPr>
          <a:lstStyle/>
          <a:p>
            <a:r>
              <a:rPr lang="en-GB" dirty="0"/>
              <a:t>Cicero</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83968" y="3556026"/>
            <a:ext cx="2571238" cy="3111199"/>
          </a:xfrm>
          <a:prstGeom prst="rect">
            <a:avLst/>
          </a:prstGeom>
        </p:spPr>
      </p:pic>
      <p:sp>
        <p:nvSpPr>
          <p:cNvPr id="10" name="TextBox 9"/>
          <p:cNvSpPr txBox="1"/>
          <p:nvPr/>
        </p:nvSpPr>
        <p:spPr>
          <a:xfrm>
            <a:off x="4283968" y="6381328"/>
            <a:ext cx="1435223" cy="369332"/>
          </a:xfrm>
          <a:prstGeom prst="rect">
            <a:avLst/>
          </a:prstGeom>
          <a:noFill/>
        </p:spPr>
        <p:txBody>
          <a:bodyPr wrap="square" rtlCol="0">
            <a:spAutoFit/>
          </a:bodyPr>
          <a:lstStyle/>
          <a:p>
            <a:r>
              <a:rPr lang="en-GB" dirty="0"/>
              <a:t>“Livy”</a:t>
            </a:r>
          </a:p>
        </p:txBody>
      </p:sp>
      <p:pic>
        <p:nvPicPr>
          <p:cNvPr id="8194" name="Picture 2" descr="http://upload.wikimedia.org/wikipedia/commons/4/49/Pliny_the_Elder.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6215" y="3767001"/>
            <a:ext cx="2011287" cy="268925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6516215" y="6372036"/>
            <a:ext cx="2007855" cy="369332"/>
          </a:xfrm>
          <a:prstGeom prst="rect">
            <a:avLst/>
          </a:prstGeom>
          <a:noFill/>
        </p:spPr>
        <p:txBody>
          <a:bodyPr wrap="square" rtlCol="0">
            <a:spAutoFit/>
          </a:bodyPr>
          <a:lstStyle/>
          <a:p>
            <a:r>
              <a:rPr lang="en-GB" dirty="0"/>
              <a:t>“Pliny the Elder”</a:t>
            </a:r>
          </a:p>
        </p:txBody>
      </p:sp>
    </p:spTree>
    <p:extLst>
      <p:ext uri="{BB962C8B-B14F-4D97-AF65-F5344CB8AC3E}">
        <p14:creationId xmlns:p14="http://schemas.microsoft.com/office/powerpoint/2010/main" val="50116291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Effect transition="in" filter="fade">
                                      <p:cBhvr>
                                        <p:cTn id="20" dur="1000"/>
                                        <p:tgtEl>
                                          <p:spTgt spid="8"/>
                                        </p:tgtEl>
                                      </p:cBhvr>
                                    </p:animEffect>
                                  </p:childTnLst>
                                </p:cTn>
                              </p:par>
                            </p:childTnLst>
                          </p:cTn>
                        </p:par>
                        <p:par>
                          <p:cTn id="21" fill="hold">
                            <p:stCondLst>
                              <p:cond delay="2000"/>
                            </p:stCondLst>
                            <p:childTnLst>
                              <p:par>
                                <p:cTn id="22" presetID="53" presetClass="entr" presetSubtype="16"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500" fill="hold"/>
                                        <p:tgtEl>
                                          <p:spTgt spid="9"/>
                                        </p:tgtEl>
                                        <p:attrNameLst>
                                          <p:attrName>ppt_w</p:attrName>
                                        </p:attrNameLst>
                                      </p:cBhvr>
                                      <p:tavLst>
                                        <p:tav tm="0">
                                          <p:val>
                                            <p:fltVal val="0"/>
                                          </p:val>
                                        </p:tav>
                                        <p:tav tm="100000">
                                          <p:val>
                                            <p:strVal val="#ppt_w"/>
                                          </p:val>
                                        </p:tav>
                                      </p:tavLst>
                                    </p:anim>
                                    <p:anim calcmode="lin" valueType="num">
                                      <p:cBhvr>
                                        <p:cTn id="25" dur="1500" fill="hold"/>
                                        <p:tgtEl>
                                          <p:spTgt spid="9"/>
                                        </p:tgtEl>
                                        <p:attrNameLst>
                                          <p:attrName>ppt_h</p:attrName>
                                        </p:attrNameLst>
                                      </p:cBhvr>
                                      <p:tavLst>
                                        <p:tav tm="0">
                                          <p:val>
                                            <p:fltVal val="0"/>
                                          </p:val>
                                        </p:tav>
                                        <p:tav tm="100000">
                                          <p:val>
                                            <p:strVal val="#ppt_h"/>
                                          </p:val>
                                        </p:tav>
                                      </p:tavLst>
                                    </p:anim>
                                    <p:animEffect transition="in" filter="fade">
                                      <p:cBhvr>
                                        <p:cTn id="26" dur="1500"/>
                                        <p:tgtEl>
                                          <p:spTgt spid="9"/>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1500" fill="hold"/>
                                        <p:tgtEl>
                                          <p:spTgt spid="10"/>
                                        </p:tgtEl>
                                        <p:attrNameLst>
                                          <p:attrName>ppt_w</p:attrName>
                                        </p:attrNameLst>
                                      </p:cBhvr>
                                      <p:tavLst>
                                        <p:tav tm="0">
                                          <p:val>
                                            <p:fltVal val="0"/>
                                          </p:val>
                                        </p:tav>
                                        <p:tav tm="100000">
                                          <p:val>
                                            <p:strVal val="#ppt_w"/>
                                          </p:val>
                                        </p:tav>
                                      </p:tavLst>
                                    </p:anim>
                                    <p:anim calcmode="lin" valueType="num">
                                      <p:cBhvr>
                                        <p:cTn id="30" dur="1500" fill="hold"/>
                                        <p:tgtEl>
                                          <p:spTgt spid="10"/>
                                        </p:tgtEl>
                                        <p:attrNameLst>
                                          <p:attrName>ppt_h</p:attrName>
                                        </p:attrNameLst>
                                      </p:cBhvr>
                                      <p:tavLst>
                                        <p:tav tm="0">
                                          <p:val>
                                            <p:fltVal val="0"/>
                                          </p:val>
                                        </p:tav>
                                        <p:tav tm="100000">
                                          <p:val>
                                            <p:strVal val="#ppt_h"/>
                                          </p:val>
                                        </p:tav>
                                      </p:tavLst>
                                    </p:anim>
                                    <p:animEffect transition="in" filter="fade">
                                      <p:cBhvr>
                                        <p:cTn id="31" dur="1500"/>
                                        <p:tgtEl>
                                          <p:spTgt spid="10"/>
                                        </p:tgtEl>
                                      </p:cBhvr>
                                    </p:animEffect>
                                  </p:childTnLst>
                                </p:cTn>
                              </p:par>
                            </p:childTnLst>
                          </p:cTn>
                        </p:par>
                        <p:par>
                          <p:cTn id="32" fill="hold">
                            <p:stCondLst>
                              <p:cond delay="3500"/>
                            </p:stCondLst>
                            <p:childTnLst>
                              <p:par>
                                <p:cTn id="33" presetID="53" presetClass="entr" presetSubtype="16" fill="hold" nodeType="afterEffect">
                                  <p:stCondLst>
                                    <p:cond delay="0"/>
                                  </p:stCondLst>
                                  <p:childTnLst>
                                    <p:set>
                                      <p:cBhvr>
                                        <p:cTn id="34" dur="1" fill="hold">
                                          <p:stCondLst>
                                            <p:cond delay="0"/>
                                          </p:stCondLst>
                                        </p:cTn>
                                        <p:tgtEl>
                                          <p:spTgt spid="8194"/>
                                        </p:tgtEl>
                                        <p:attrNameLst>
                                          <p:attrName>style.visibility</p:attrName>
                                        </p:attrNameLst>
                                      </p:cBhvr>
                                      <p:to>
                                        <p:strVal val="visible"/>
                                      </p:to>
                                    </p:set>
                                    <p:anim calcmode="lin" valueType="num">
                                      <p:cBhvr>
                                        <p:cTn id="35" dur="1500" fill="hold"/>
                                        <p:tgtEl>
                                          <p:spTgt spid="8194"/>
                                        </p:tgtEl>
                                        <p:attrNameLst>
                                          <p:attrName>ppt_w</p:attrName>
                                        </p:attrNameLst>
                                      </p:cBhvr>
                                      <p:tavLst>
                                        <p:tav tm="0">
                                          <p:val>
                                            <p:fltVal val="0"/>
                                          </p:val>
                                        </p:tav>
                                        <p:tav tm="100000">
                                          <p:val>
                                            <p:strVal val="#ppt_w"/>
                                          </p:val>
                                        </p:tav>
                                      </p:tavLst>
                                    </p:anim>
                                    <p:anim calcmode="lin" valueType="num">
                                      <p:cBhvr>
                                        <p:cTn id="36" dur="1500" fill="hold"/>
                                        <p:tgtEl>
                                          <p:spTgt spid="8194"/>
                                        </p:tgtEl>
                                        <p:attrNameLst>
                                          <p:attrName>ppt_h</p:attrName>
                                        </p:attrNameLst>
                                      </p:cBhvr>
                                      <p:tavLst>
                                        <p:tav tm="0">
                                          <p:val>
                                            <p:fltVal val="0"/>
                                          </p:val>
                                        </p:tav>
                                        <p:tav tm="100000">
                                          <p:val>
                                            <p:strVal val="#ppt_h"/>
                                          </p:val>
                                        </p:tav>
                                      </p:tavLst>
                                    </p:anim>
                                    <p:animEffect transition="in" filter="fade">
                                      <p:cBhvr>
                                        <p:cTn id="37" dur="1500"/>
                                        <p:tgtEl>
                                          <p:spTgt spid="8194"/>
                                        </p:tgtEl>
                                      </p:cBhvr>
                                    </p:animEffect>
                                  </p:childTnLst>
                                </p:cTn>
                              </p:par>
                            </p:childTnLst>
                          </p:cTn>
                        </p:par>
                        <p:par>
                          <p:cTn id="38" fill="hold">
                            <p:stCondLst>
                              <p:cond delay="50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1500" fill="hold"/>
                                        <p:tgtEl>
                                          <p:spTgt spid="12"/>
                                        </p:tgtEl>
                                        <p:attrNameLst>
                                          <p:attrName>ppt_w</p:attrName>
                                        </p:attrNameLst>
                                      </p:cBhvr>
                                      <p:tavLst>
                                        <p:tav tm="0">
                                          <p:val>
                                            <p:fltVal val="0"/>
                                          </p:val>
                                        </p:tav>
                                        <p:tav tm="100000">
                                          <p:val>
                                            <p:strVal val="#ppt_w"/>
                                          </p:val>
                                        </p:tav>
                                      </p:tavLst>
                                    </p:anim>
                                    <p:anim calcmode="lin" valueType="num">
                                      <p:cBhvr>
                                        <p:cTn id="42" dur="1500" fill="hold"/>
                                        <p:tgtEl>
                                          <p:spTgt spid="12"/>
                                        </p:tgtEl>
                                        <p:attrNameLst>
                                          <p:attrName>ppt_h</p:attrName>
                                        </p:attrNameLst>
                                      </p:cBhvr>
                                      <p:tavLst>
                                        <p:tav tm="0">
                                          <p:val>
                                            <p:fltVal val="0"/>
                                          </p:val>
                                        </p:tav>
                                        <p:tav tm="100000">
                                          <p:val>
                                            <p:strVal val="#ppt_h"/>
                                          </p:val>
                                        </p:tav>
                                      </p:tavLst>
                                    </p:anim>
                                    <p:animEffect transition="in" filter="fade">
                                      <p:cBhvr>
                                        <p:cTn id="4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t>demonstrate an elementary knowledge of the key events, themes and developments of Roman history; </a:t>
            </a:r>
          </a:p>
          <a:p>
            <a:pPr marL="285750" indent="-285750">
              <a:buFont typeface="Wingdings" panose="05000000000000000000" pitchFamily="2" charset="2"/>
              <a:buChar char="v"/>
            </a:pPr>
            <a:r>
              <a:rPr lang="en-GB" dirty="0">
                <a:solidFill>
                  <a:srgbClr val="FFFF00"/>
                </a:solidFill>
              </a:rPr>
              <a:t>demonstrate some familiarity with the most important examples of the ancient evidence for Rome; </a:t>
            </a:r>
          </a:p>
          <a:p>
            <a:pPr marL="285750" indent="-285750">
              <a:buFont typeface="Wingdings" panose="05000000000000000000" pitchFamily="2" charset="2"/>
              <a:buChar char="v"/>
            </a:pPr>
            <a:r>
              <a:rPr lang="en-GB" dirty="0">
                <a:solidFill>
                  <a:schemeClr val="tx1">
                    <a:lumMod val="50000"/>
                  </a:schemeClr>
                </a:solidFill>
              </a:rPr>
              <a:t>demonstrate an awareness of the problems and difficulties 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50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sp>
        <p:nvSpPr>
          <p:cNvPr id="7" name="TextBox 6"/>
          <p:cNvSpPr txBox="1"/>
          <p:nvPr/>
        </p:nvSpPr>
        <p:spPr>
          <a:xfrm rot="5400000">
            <a:off x="6937127" y="4587330"/>
            <a:ext cx="3703973" cy="523220"/>
          </a:xfrm>
          <a:prstGeom prst="rect">
            <a:avLst/>
          </a:prstGeom>
          <a:noFill/>
        </p:spPr>
        <p:txBody>
          <a:bodyPr wrap="square" rtlCol="0">
            <a:spAutoFit/>
          </a:bodyPr>
          <a:lstStyle/>
          <a:p>
            <a:pPr algn="r"/>
            <a:r>
              <a:rPr lang="en-GB" sz="2800" b="1" dirty="0">
                <a:effectLst>
                  <a:outerShdw blurRad="38100" dist="38100" dir="2700000" algn="tl">
                    <a:srgbClr val="000000">
                      <a:alpha val="43137"/>
                    </a:srgbClr>
                  </a:outerShdw>
                </a:effectLst>
              </a:rPr>
              <a:t>INSCRIPTIONS</a:t>
            </a:r>
          </a:p>
        </p:txBody>
      </p:sp>
      <p:pic>
        <p:nvPicPr>
          <p:cNvPr id="15" name="Picture 14"/>
          <p:cNvPicPr>
            <a:picLocks noChangeAspect="1"/>
          </p:cNvPicPr>
          <p:nvPr/>
        </p:nvPicPr>
        <p:blipFill rotWithShape="1">
          <a:blip r:embed="rId2">
            <a:extLst>
              <a:ext uri="{BEBA8EAE-BF5A-486C-A8C5-ECC9F3942E4B}">
                <a14:imgProps xmlns:a14="http://schemas.microsoft.com/office/drawing/2010/main">
                  <a14:imgLayer r:embed="rId3">
                    <a14:imgEffect>
                      <a14:backgroundRemoval t="9982" b="89837" l="6676" r="93324">
                        <a14:foregroundMark x1="6676" y1="41198" x2="6676" y2="41198"/>
                        <a14:foregroundMark x1="93324" y1="64791" x2="93324" y2="64791"/>
                      </a14:backgroundRemoval>
                    </a14:imgEffect>
                  </a14:imgLayer>
                </a14:imgProps>
              </a:ext>
              <a:ext uri="{28A0092B-C50C-407E-A947-70E740481C1C}">
                <a14:useLocalDpi xmlns:a14="http://schemas.microsoft.com/office/drawing/2010/main" val="0"/>
              </a:ext>
            </a:extLst>
          </a:blip>
          <a:srcRect t="12613" b="11525"/>
          <a:stretch/>
        </p:blipFill>
        <p:spPr>
          <a:xfrm>
            <a:off x="1331640" y="3153275"/>
            <a:ext cx="7195863" cy="4097917"/>
          </a:xfrm>
          <a:prstGeom prst="rect">
            <a:avLst/>
          </a:prstGeom>
        </p:spPr>
      </p:pic>
    </p:spTree>
    <p:extLst>
      <p:ext uri="{BB962C8B-B14F-4D97-AF65-F5344CB8AC3E}">
        <p14:creationId xmlns:p14="http://schemas.microsoft.com/office/powerpoint/2010/main" val="26497936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t>demonstrate an elementary knowledge of the key events, themes and developments of Roman history; </a:t>
            </a:r>
          </a:p>
          <a:p>
            <a:pPr marL="285750" indent="-285750">
              <a:buFont typeface="Wingdings" panose="05000000000000000000" pitchFamily="2" charset="2"/>
              <a:buChar char="v"/>
            </a:pPr>
            <a:r>
              <a:rPr lang="en-GB" dirty="0">
                <a:solidFill>
                  <a:srgbClr val="FFFF00"/>
                </a:solidFill>
              </a:rPr>
              <a:t>demonstrate some familiarity with the most important examples of the ancient evidence for Rome; </a:t>
            </a:r>
          </a:p>
          <a:p>
            <a:pPr marL="285750" indent="-285750">
              <a:buFont typeface="Wingdings" panose="05000000000000000000" pitchFamily="2" charset="2"/>
              <a:buChar char="v"/>
            </a:pPr>
            <a:r>
              <a:rPr lang="en-GB" dirty="0">
                <a:solidFill>
                  <a:schemeClr val="tx1">
                    <a:lumMod val="50000"/>
                  </a:schemeClr>
                </a:solidFill>
              </a:rPr>
              <a:t>demonstrate an awareness of the problems and difficulties 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50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sp>
        <p:nvSpPr>
          <p:cNvPr id="6" name="TextBox 5"/>
          <p:cNvSpPr txBox="1"/>
          <p:nvPr/>
        </p:nvSpPr>
        <p:spPr>
          <a:xfrm rot="5400000">
            <a:off x="6937127" y="4587330"/>
            <a:ext cx="3703973" cy="523220"/>
          </a:xfrm>
          <a:prstGeom prst="rect">
            <a:avLst/>
          </a:prstGeom>
          <a:noFill/>
        </p:spPr>
        <p:txBody>
          <a:bodyPr wrap="square" rtlCol="0">
            <a:spAutoFit/>
          </a:bodyPr>
          <a:lstStyle/>
          <a:p>
            <a:pPr algn="r"/>
            <a:r>
              <a:rPr lang="en-GB" sz="2800" b="1" dirty="0">
                <a:effectLst>
                  <a:outerShdw blurRad="38100" dist="38100" dir="2700000" algn="tl">
                    <a:srgbClr val="000000">
                      <a:alpha val="43137"/>
                    </a:srgbClr>
                  </a:outerShdw>
                </a:effectLst>
              </a:rPr>
              <a:t>COINAGE</a:t>
            </a:r>
          </a:p>
        </p:txBody>
      </p:sp>
      <p:pic>
        <p:nvPicPr>
          <p:cNvPr id="8" name="Picture 7"/>
          <p:cNvPicPr>
            <a:picLocks noChangeAspect="1"/>
          </p:cNvPicPr>
          <p:nvPr/>
        </p:nvPicPr>
        <p:blipFill>
          <a:blip r:embed="rId2">
            <a:extLst>
              <a:ext uri="{BEBA8EAE-BF5A-486C-A8C5-ECC9F3942E4B}">
                <a14:imgProps xmlns:a14="http://schemas.microsoft.com/office/drawing/2010/main">
                  <a14:imgLayer r:embed="rId3">
                    <a14:imgEffect>
                      <a14:backgroundRemoval t="0" b="96392" l="3368" r="97150">
                        <a14:foregroundMark x1="3368" y1="54124" x2="3368" y2="54124"/>
                        <a14:foregroundMark x1="21244" y1="14433" x2="21244" y2="14433"/>
                        <a14:foregroundMark x1="27202" y1="93814" x2="27202" y2="93814"/>
                        <a14:foregroundMark x1="67876" y1="71649" x2="67876" y2="71649"/>
                        <a14:foregroundMark x1="80311" y1="40206" x2="80311" y2="40206"/>
                        <a14:foregroundMark x1="97927" y1="52577" x2="97927" y2="52577"/>
                        <a14:foregroundMark x1="76943" y1="4639" x2="76943" y2="4639"/>
                        <a14:foregroundMark x1="79793" y1="6186" x2="79793" y2="6186"/>
                        <a14:foregroundMark x1="82383" y1="7216" x2="82383" y2="7216"/>
                        <a14:foregroundMark x1="72539" y1="4639" x2="72539" y2="4639"/>
                        <a14:foregroundMark x1="74093" y1="4124" x2="74093" y2="4124"/>
                        <a14:foregroundMark x1="86788" y1="10309" x2="86788" y2="10309"/>
                        <a14:foregroundMark x1="73575" y1="96392" x2="73575" y2="96392"/>
                      </a14:backgroundRemoval>
                    </a14:imgEffect>
                  </a14:imgLayer>
                </a14:imgProps>
              </a:ext>
              <a:ext uri="{28A0092B-C50C-407E-A947-70E740481C1C}">
                <a14:useLocalDpi xmlns:a14="http://schemas.microsoft.com/office/drawing/2010/main" val="0"/>
              </a:ext>
            </a:extLst>
          </a:blip>
          <a:stretch>
            <a:fillRect/>
          </a:stretch>
        </p:blipFill>
        <p:spPr>
          <a:xfrm>
            <a:off x="1331640" y="3275711"/>
            <a:ext cx="6903593" cy="3469681"/>
          </a:xfrm>
          <a:prstGeom prst="rect">
            <a:avLst/>
          </a:prstGeom>
        </p:spPr>
      </p:pic>
    </p:spTree>
    <p:extLst>
      <p:ext uri="{BB962C8B-B14F-4D97-AF65-F5344CB8AC3E}">
        <p14:creationId xmlns:p14="http://schemas.microsoft.com/office/powerpoint/2010/main" val="173115243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t>demonstrate an elementary knowledge of the key events, themes and developments of Roman history; </a:t>
            </a:r>
          </a:p>
          <a:p>
            <a:pPr marL="285750" indent="-285750">
              <a:buFont typeface="Wingdings" panose="05000000000000000000" pitchFamily="2" charset="2"/>
              <a:buChar char="v"/>
            </a:pPr>
            <a:r>
              <a:rPr lang="en-GB" dirty="0">
                <a:solidFill>
                  <a:srgbClr val="FFFF00"/>
                </a:solidFill>
              </a:rPr>
              <a:t>demonstrate some familiarity with the most important examples of the ancient evidence for Rome; </a:t>
            </a:r>
          </a:p>
          <a:p>
            <a:pPr marL="285750" indent="-285750">
              <a:buFont typeface="Wingdings" panose="05000000000000000000" pitchFamily="2" charset="2"/>
              <a:buChar char="v"/>
            </a:pPr>
            <a:r>
              <a:rPr lang="en-GB" dirty="0">
                <a:solidFill>
                  <a:schemeClr val="tx1">
                    <a:lumMod val="50000"/>
                  </a:schemeClr>
                </a:solidFill>
              </a:rPr>
              <a:t>demonstrate an awareness of the problems and difficulties 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50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sp>
        <p:nvSpPr>
          <p:cNvPr id="6" name="TextBox 5"/>
          <p:cNvSpPr txBox="1"/>
          <p:nvPr/>
        </p:nvSpPr>
        <p:spPr>
          <a:xfrm rot="5400000">
            <a:off x="6937127" y="4587330"/>
            <a:ext cx="3703973" cy="523220"/>
          </a:xfrm>
          <a:prstGeom prst="rect">
            <a:avLst/>
          </a:prstGeom>
          <a:noFill/>
        </p:spPr>
        <p:txBody>
          <a:bodyPr wrap="square" rtlCol="0">
            <a:spAutoFit/>
          </a:bodyPr>
          <a:lstStyle/>
          <a:p>
            <a:pPr algn="r"/>
            <a:r>
              <a:rPr lang="en-GB" sz="2800" b="1" dirty="0">
                <a:effectLst>
                  <a:outerShdw blurRad="38100" dist="38100" dir="2700000" algn="tl">
                    <a:srgbClr val="000000">
                      <a:alpha val="43137"/>
                    </a:srgbClr>
                  </a:outerShdw>
                </a:effectLst>
              </a:rPr>
              <a:t>ARCHAEOLOGY</a:t>
            </a:r>
          </a:p>
        </p:txBody>
      </p:sp>
      <p:pic>
        <p:nvPicPr>
          <p:cNvPr id="9" name="Picture 6" descr="C:\Eigene Dateien\TEACHING MATERIAL\CITIES &amp; SETTLEMENTS\AUGUSTUS ROM\Ara Pacis Ansicht Farbe P CONNOLLY.JPG"/>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0312" y="3613457"/>
            <a:ext cx="5158164" cy="3199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5364088" y="6165304"/>
            <a:ext cx="2160240" cy="369332"/>
          </a:xfrm>
          <a:prstGeom prst="rect">
            <a:avLst/>
          </a:prstGeom>
          <a:noFill/>
        </p:spPr>
        <p:txBody>
          <a:bodyPr wrap="square" rtlCol="0">
            <a:spAutoFit/>
          </a:bodyPr>
          <a:lstStyle/>
          <a:p>
            <a:r>
              <a:rPr lang="en-GB" dirty="0" err="1"/>
              <a:t>Ara</a:t>
            </a:r>
            <a:r>
              <a:rPr lang="en-GB" dirty="0"/>
              <a:t> </a:t>
            </a:r>
            <a:r>
              <a:rPr lang="en-GB" dirty="0" err="1"/>
              <a:t>pacis</a:t>
            </a:r>
            <a:endParaRPr lang="en-GB" dirty="0"/>
          </a:p>
        </p:txBody>
      </p:sp>
    </p:spTree>
    <p:extLst>
      <p:ext uri="{BB962C8B-B14F-4D97-AF65-F5344CB8AC3E}">
        <p14:creationId xmlns:p14="http://schemas.microsoft.com/office/powerpoint/2010/main" val="74825487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t>demonstrate an elementary knowledge of the key events, themes and developments of Roman history; </a:t>
            </a:r>
          </a:p>
          <a:p>
            <a:pPr marL="285750" indent="-285750">
              <a:buFont typeface="Wingdings" panose="05000000000000000000" pitchFamily="2" charset="2"/>
              <a:buChar char="v"/>
            </a:pPr>
            <a:r>
              <a:rPr lang="en-GB" dirty="0">
                <a:solidFill>
                  <a:srgbClr val="FFFF00"/>
                </a:solidFill>
              </a:rPr>
              <a:t>demonstrate some familiarity with the most important examples of the ancient evidence for Rome; </a:t>
            </a:r>
          </a:p>
          <a:p>
            <a:pPr marL="285750" indent="-285750">
              <a:buFont typeface="Wingdings" panose="05000000000000000000" pitchFamily="2" charset="2"/>
              <a:buChar char="v"/>
            </a:pPr>
            <a:r>
              <a:rPr lang="en-GB" dirty="0">
                <a:solidFill>
                  <a:schemeClr val="tx1">
                    <a:lumMod val="50000"/>
                  </a:schemeClr>
                </a:solidFill>
              </a:rPr>
              <a:t>demonstrate an awareness of the problems and difficulties 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50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sp>
        <p:nvSpPr>
          <p:cNvPr id="6" name="TextBox 5"/>
          <p:cNvSpPr txBox="1"/>
          <p:nvPr/>
        </p:nvSpPr>
        <p:spPr>
          <a:xfrm rot="5400000">
            <a:off x="6937127" y="4587330"/>
            <a:ext cx="3703973" cy="523220"/>
          </a:xfrm>
          <a:prstGeom prst="rect">
            <a:avLst/>
          </a:prstGeom>
          <a:noFill/>
        </p:spPr>
        <p:txBody>
          <a:bodyPr wrap="square" rtlCol="0">
            <a:spAutoFit/>
          </a:bodyPr>
          <a:lstStyle/>
          <a:p>
            <a:pPr algn="r"/>
            <a:r>
              <a:rPr lang="en-GB" sz="2800" b="1" dirty="0">
                <a:effectLst>
                  <a:outerShdw blurRad="38100" dist="38100" dir="2700000" algn="tl">
                    <a:srgbClr val="000000">
                      <a:alpha val="43137"/>
                    </a:srgbClr>
                  </a:outerShdw>
                </a:effectLst>
              </a:rPr>
              <a:t>ARCHAEOLOGY</a:t>
            </a:r>
          </a:p>
        </p:txBody>
      </p:sp>
      <p:pic>
        <p:nvPicPr>
          <p:cNvPr id="9" name="Picture 26" descr="C:\Eigene Dateien\TEACHING MATERIAL\CITIES &amp; SETTLEMENTS\Religion\Bath Votive object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3324129"/>
            <a:ext cx="5184576" cy="363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C:\Eigene Dateien\TEACHING MATERIAL\CITIES &amp; SETTLEMENTS\Roman Egypt\Porträt Met 4Port_ma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711558">
            <a:off x="467544" y="2818869"/>
            <a:ext cx="2754313"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643750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1250"/>
                                        <p:tgtEl>
                                          <p:spTgt spid="9"/>
                                        </p:tgtEl>
                                      </p:cBhvr>
                                    </p:animEffect>
                                  </p:childTnLst>
                                </p:cTn>
                              </p:par>
                            </p:childTnLst>
                          </p:cTn>
                        </p:par>
                        <p:par>
                          <p:cTn id="8" fill="hold">
                            <p:stCondLst>
                              <p:cond delay="2250"/>
                            </p:stCondLst>
                            <p:childTnLst>
                              <p:par>
                                <p:cTn id="9" presetID="14" presetClass="entr" presetSubtype="5"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randombar(vertical)">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examples of the ancient evidence for Rome; </a:t>
            </a:r>
          </a:p>
          <a:p>
            <a:pPr marL="285750" indent="-285750">
              <a:buFont typeface="Wingdings" panose="05000000000000000000" pitchFamily="2" charset="2"/>
              <a:buChar char="v"/>
            </a:pPr>
            <a:r>
              <a:rPr lang="en-GB" dirty="0"/>
              <a:t>demonstrate an awareness of </a:t>
            </a:r>
            <a:r>
              <a:rPr lang="en-GB" dirty="0">
                <a:solidFill>
                  <a:srgbClr val="FFFF00"/>
                </a:solidFill>
              </a:rPr>
              <a:t>the problems and difficulties </a:t>
            </a:r>
            <a:r>
              <a:rPr lang="en-GB" dirty="0"/>
              <a:t>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65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spTree>
    <p:extLst>
      <p:ext uri="{BB962C8B-B14F-4D97-AF65-F5344CB8AC3E}">
        <p14:creationId xmlns:p14="http://schemas.microsoft.com/office/powerpoint/2010/main" val="1791352496"/>
      </p:ext>
    </p:extLst>
  </p:cSld>
  <p:clrMapOvr>
    <a:masterClrMapping/>
  </p:clrMapOvr>
  <p:transition spd="slow">
    <p:randomBar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of the ancient evidence for Rome; </a:t>
            </a:r>
          </a:p>
          <a:p>
            <a:pPr marL="285750" indent="-285750">
              <a:buFont typeface="Wingdings" panose="05000000000000000000" pitchFamily="2" charset="2"/>
              <a:buChar char="v"/>
            </a:pPr>
            <a:r>
              <a:rPr lang="en-GB" dirty="0"/>
              <a:t>demonstrate an awareness of </a:t>
            </a:r>
            <a:r>
              <a:rPr lang="en-GB" dirty="0">
                <a:solidFill>
                  <a:srgbClr val="FFFF00"/>
                </a:solidFill>
              </a:rPr>
              <a:t>the problems and difficulties </a:t>
            </a:r>
            <a:r>
              <a:rPr lang="en-GB" dirty="0"/>
              <a:t>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65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84784"/>
            <a:ext cx="9144000" cy="3869718"/>
          </a:xfrm>
          <a:prstGeom prst="rect">
            <a:avLst/>
          </a:prstGeom>
        </p:spPr>
      </p:pic>
      <p:sp>
        <p:nvSpPr>
          <p:cNvPr id="8" name="TextBox 7"/>
          <p:cNvSpPr txBox="1"/>
          <p:nvPr/>
        </p:nvSpPr>
        <p:spPr>
          <a:xfrm>
            <a:off x="6084168" y="5445224"/>
            <a:ext cx="3059832" cy="369332"/>
          </a:xfrm>
          <a:prstGeom prst="rect">
            <a:avLst/>
          </a:prstGeom>
          <a:noFill/>
        </p:spPr>
        <p:txBody>
          <a:bodyPr wrap="square" rtlCol="0">
            <a:spAutoFit/>
          </a:bodyPr>
          <a:lstStyle/>
          <a:p>
            <a:pPr algn="r"/>
            <a:r>
              <a:rPr lang="en-GB" dirty="0"/>
              <a:t>from the film “Gladiator”</a:t>
            </a:r>
          </a:p>
        </p:txBody>
      </p:sp>
    </p:spTree>
    <p:extLst>
      <p:ext uri="{BB962C8B-B14F-4D97-AF65-F5344CB8AC3E}">
        <p14:creationId xmlns:p14="http://schemas.microsoft.com/office/powerpoint/2010/main" val="92734793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of the ancient evidence for Rome; </a:t>
            </a:r>
          </a:p>
          <a:p>
            <a:pPr marL="285750" indent="-285750">
              <a:buFont typeface="Wingdings" panose="05000000000000000000" pitchFamily="2" charset="2"/>
              <a:buChar char="v"/>
            </a:pPr>
            <a:r>
              <a:rPr lang="en-GB" dirty="0"/>
              <a:t>demonstrate an awareness of </a:t>
            </a:r>
            <a:r>
              <a:rPr lang="en-GB" dirty="0">
                <a:solidFill>
                  <a:srgbClr val="FFFF00"/>
                </a:solidFill>
              </a:rPr>
              <a:t>the problems and difficulties </a:t>
            </a:r>
            <a:r>
              <a:rPr lang="en-GB" dirty="0"/>
              <a:t>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65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artisticLightScreen/>
                    </a14:imgEffect>
                  </a14:imgLayer>
                </a14:imgProps>
              </a:ext>
              <a:ext uri="{28A0092B-C50C-407E-A947-70E740481C1C}">
                <a14:useLocalDpi xmlns:a14="http://schemas.microsoft.com/office/drawing/2010/main" val="0"/>
              </a:ext>
            </a:extLst>
          </a:blip>
          <a:stretch>
            <a:fillRect/>
          </a:stretch>
        </p:blipFill>
        <p:spPr>
          <a:xfrm>
            <a:off x="0" y="1484784"/>
            <a:ext cx="9144000" cy="3869718"/>
          </a:xfrm>
          <a:prstGeom prst="rect">
            <a:avLst/>
          </a:prstGeom>
        </p:spPr>
      </p:pic>
      <p:sp>
        <p:nvSpPr>
          <p:cNvPr id="7" name="TextBox 6"/>
          <p:cNvSpPr txBox="1"/>
          <p:nvPr/>
        </p:nvSpPr>
        <p:spPr>
          <a:xfrm>
            <a:off x="6084168" y="5445224"/>
            <a:ext cx="3059832" cy="369332"/>
          </a:xfrm>
          <a:prstGeom prst="rect">
            <a:avLst/>
          </a:prstGeom>
          <a:noFill/>
        </p:spPr>
        <p:txBody>
          <a:bodyPr wrap="square" rtlCol="0">
            <a:spAutoFit/>
          </a:bodyPr>
          <a:lstStyle/>
          <a:p>
            <a:pPr algn="r"/>
            <a:r>
              <a:rPr lang="en-GB" dirty="0"/>
              <a:t>from the film “Gladiator”</a:t>
            </a:r>
          </a:p>
        </p:txBody>
      </p:sp>
    </p:spTree>
    <p:extLst>
      <p:ext uri="{BB962C8B-B14F-4D97-AF65-F5344CB8AC3E}">
        <p14:creationId xmlns:p14="http://schemas.microsoft.com/office/powerpoint/2010/main" val="2283997365"/>
      </p:ext>
    </p:extLst>
  </p:cSld>
  <p:clrMapOvr>
    <a:masterClrMapping/>
  </p:clrMapOvr>
  <p:transition spd="slow">
    <p:randomBar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of the ancient evidence for Rome; </a:t>
            </a:r>
          </a:p>
          <a:p>
            <a:pPr marL="285750" indent="-285750">
              <a:buFont typeface="Wingdings" panose="05000000000000000000" pitchFamily="2" charset="2"/>
              <a:buChar char="v"/>
            </a:pPr>
            <a:r>
              <a:rPr lang="en-GB" dirty="0"/>
              <a:t>demonstrate an awareness of </a:t>
            </a:r>
            <a:r>
              <a:rPr lang="en-GB" dirty="0">
                <a:solidFill>
                  <a:srgbClr val="FFFF00"/>
                </a:solidFill>
              </a:rPr>
              <a:t>the problems and difficulties </a:t>
            </a:r>
            <a:r>
              <a:rPr lang="en-GB" dirty="0"/>
              <a:t>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65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artisticPencilSketch pressure="15"/>
                    </a14:imgEffect>
                  </a14:imgLayer>
                </a14:imgProps>
              </a:ext>
              <a:ext uri="{28A0092B-C50C-407E-A947-70E740481C1C}">
                <a14:useLocalDpi xmlns:a14="http://schemas.microsoft.com/office/drawing/2010/main" val="0"/>
              </a:ext>
            </a:extLst>
          </a:blip>
          <a:stretch>
            <a:fillRect/>
          </a:stretch>
        </p:blipFill>
        <p:spPr>
          <a:xfrm>
            <a:off x="0" y="1484784"/>
            <a:ext cx="9144000" cy="3869718"/>
          </a:xfrm>
          <a:prstGeom prst="rect">
            <a:avLst/>
          </a:prstGeom>
        </p:spPr>
      </p:pic>
      <p:sp>
        <p:nvSpPr>
          <p:cNvPr id="7" name="TextBox 6"/>
          <p:cNvSpPr txBox="1"/>
          <p:nvPr/>
        </p:nvSpPr>
        <p:spPr>
          <a:xfrm>
            <a:off x="6084168" y="5445224"/>
            <a:ext cx="3059832" cy="369332"/>
          </a:xfrm>
          <a:prstGeom prst="rect">
            <a:avLst/>
          </a:prstGeom>
          <a:noFill/>
        </p:spPr>
        <p:txBody>
          <a:bodyPr wrap="square" rtlCol="0">
            <a:spAutoFit/>
          </a:bodyPr>
          <a:lstStyle/>
          <a:p>
            <a:pPr algn="r"/>
            <a:r>
              <a:rPr lang="en-GB" dirty="0"/>
              <a:t>from the film “Gladiator”</a:t>
            </a:r>
          </a:p>
        </p:txBody>
      </p:sp>
    </p:spTree>
    <p:extLst>
      <p:ext uri="{BB962C8B-B14F-4D97-AF65-F5344CB8AC3E}">
        <p14:creationId xmlns:p14="http://schemas.microsoft.com/office/powerpoint/2010/main" val="1520165843"/>
      </p:ext>
    </p:extLst>
  </p:cSld>
  <p:clrMapOvr>
    <a:masterClrMapping/>
  </p:clrMapOvr>
  <p:transition spd="slow">
    <p:randomBa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of the ancient evidence for Rome; </a:t>
            </a:r>
          </a:p>
          <a:p>
            <a:pPr marL="285750" indent="-285750">
              <a:buFont typeface="Wingdings" panose="05000000000000000000" pitchFamily="2" charset="2"/>
              <a:buChar char="v"/>
            </a:pPr>
            <a:r>
              <a:rPr lang="en-GB" dirty="0"/>
              <a:t>demonstrate an awareness of </a:t>
            </a:r>
            <a:r>
              <a:rPr lang="en-GB" dirty="0">
                <a:solidFill>
                  <a:srgbClr val="FFFF00"/>
                </a:solidFill>
              </a:rPr>
              <a:t>the problems and difficulties </a:t>
            </a:r>
            <a:r>
              <a:rPr lang="en-GB" dirty="0"/>
              <a:t>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65000"/>
                  </a:schemeClr>
                </a:solidFill>
              </a:rPr>
              <a:t>present written work in a manner appropriate for a relevant/professional audience</a:t>
            </a:r>
          </a:p>
        </p:txBody>
      </p:sp>
      <p:sp>
        <p:nvSpPr>
          <p:cNvPr id="7"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pic>
        <p:nvPicPr>
          <p:cNvPr id="8" name="Picture 7"/>
          <p:cNvPicPr>
            <a:picLocks noChangeAspect="1"/>
          </p:cNvPicPr>
          <p:nvPr/>
        </p:nvPicPr>
        <p:blipFill>
          <a:blip r:embed="rId2">
            <a:extLst>
              <a:ext uri="{BEBA8EAE-BF5A-486C-A8C5-ECC9F3942E4B}">
                <a14:imgProps xmlns:a14="http://schemas.microsoft.com/office/drawing/2010/main">
                  <a14:imgLayer r:embed="rId3">
                    <a14:imgEffect>
                      <a14:artisticPencilSketch pressure="15"/>
                    </a14:imgEffect>
                  </a14:imgLayer>
                </a14:imgProps>
              </a:ext>
              <a:ext uri="{28A0092B-C50C-407E-A947-70E740481C1C}">
                <a14:useLocalDpi xmlns:a14="http://schemas.microsoft.com/office/drawing/2010/main" val="0"/>
              </a:ext>
            </a:extLst>
          </a:blip>
          <a:stretch>
            <a:fillRect/>
          </a:stretch>
        </p:blipFill>
        <p:spPr>
          <a:xfrm>
            <a:off x="0" y="1484784"/>
            <a:ext cx="9144000" cy="3869718"/>
          </a:xfrm>
          <a:prstGeom prst="rect">
            <a:avLst/>
          </a:prstGeom>
        </p:spPr>
      </p:pic>
      <p:pic>
        <p:nvPicPr>
          <p:cNvPr id="9218" name="Picture 2" descr="http://www.downloadclipart.net/medium/1618-jigsaw-1-pattern-clip-ar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996" y="1484784"/>
            <a:ext cx="4320988" cy="403295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www.downloadclipart.net/medium/1618-jigsaw-1-pattern-clip-ar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5976" y="1484276"/>
            <a:ext cx="4788024" cy="387022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6084168" y="5445224"/>
            <a:ext cx="3059832" cy="369332"/>
          </a:xfrm>
          <a:prstGeom prst="rect">
            <a:avLst/>
          </a:prstGeom>
          <a:noFill/>
        </p:spPr>
        <p:txBody>
          <a:bodyPr wrap="square" rtlCol="0">
            <a:spAutoFit/>
          </a:bodyPr>
          <a:lstStyle/>
          <a:p>
            <a:pPr algn="r"/>
            <a:r>
              <a:rPr lang="en-GB" dirty="0"/>
              <a:t>from the film “Gladiator”</a:t>
            </a:r>
          </a:p>
        </p:txBody>
      </p:sp>
    </p:spTree>
    <p:extLst>
      <p:ext uri="{BB962C8B-B14F-4D97-AF65-F5344CB8AC3E}">
        <p14:creationId xmlns:p14="http://schemas.microsoft.com/office/powerpoint/2010/main" val="3406503687"/>
      </p:ext>
    </p:extLst>
  </p:cSld>
  <p:clrMapOvr>
    <a:masterClrMapping/>
  </p:clrMapOvr>
  <p:transition spd="slow">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of the ancient evidence for Rome; </a:t>
            </a:r>
          </a:p>
          <a:p>
            <a:pPr marL="285750" indent="-285750">
              <a:buFont typeface="Wingdings" panose="05000000000000000000" pitchFamily="2" charset="2"/>
              <a:buChar char="v"/>
            </a:pPr>
            <a:r>
              <a:rPr lang="en-GB" dirty="0"/>
              <a:t>demonstrate an awareness of </a:t>
            </a:r>
            <a:r>
              <a:rPr lang="en-GB" dirty="0">
                <a:solidFill>
                  <a:srgbClr val="FFFF00"/>
                </a:solidFill>
              </a:rPr>
              <a:t>the problems and difficulties </a:t>
            </a:r>
            <a:r>
              <a:rPr lang="en-GB" dirty="0"/>
              <a:t>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65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artisticPencilSketch pressure="15"/>
                    </a14:imgEffect>
                  </a14:imgLayer>
                </a14:imgProps>
              </a:ext>
              <a:ext uri="{28A0092B-C50C-407E-A947-70E740481C1C}">
                <a14:useLocalDpi xmlns:a14="http://schemas.microsoft.com/office/drawing/2010/main" val="0"/>
              </a:ext>
            </a:extLst>
          </a:blip>
          <a:stretch>
            <a:fillRect/>
          </a:stretch>
        </p:blipFill>
        <p:spPr>
          <a:xfrm>
            <a:off x="0" y="1484784"/>
            <a:ext cx="9144000" cy="3869718"/>
          </a:xfrm>
          <a:prstGeom prst="rect">
            <a:avLst/>
          </a:prstGeom>
        </p:spPr>
      </p:pic>
      <p:pic>
        <p:nvPicPr>
          <p:cNvPr id="7" name="Picture 2" descr="http://www.downloadclipart.net/medium/1618-jigsaw-1-pattern-clip-ar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996" y="1484784"/>
            <a:ext cx="4320988" cy="40329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www.downloadclipart.net/medium/1618-jigsaw-1-pattern-clip-ar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5976" y="1484276"/>
            <a:ext cx="4788024" cy="387022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sp>
        <p:nvSpPr>
          <p:cNvPr id="10" name="TextBox 9"/>
          <p:cNvSpPr txBox="1"/>
          <p:nvPr/>
        </p:nvSpPr>
        <p:spPr>
          <a:xfrm>
            <a:off x="6084168" y="5445224"/>
            <a:ext cx="3059832" cy="369332"/>
          </a:xfrm>
          <a:prstGeom prst="rect">
            <a:avLst/>
          </a:prstGeom>
          <a:noFill/>
        </p:spPr>
        <p:txBody>
          <a:bodyPr wrap="square" rtlCol="0">
            <a:spAutoFit/>
          </a:bodyPr>
          <a:lstStyle/>
          <a:p>
            <a:pPr algn="r"/>
            <a:r>
              <a:rPr lang="en-GB" dirty="0"/>
              <a:t>from the film “Gladiator”</a:t>
            </a:r>
          </a:p>
        </p:txBody>
      </p:sp>
    </p:spTree>
    <p:extLst>
      <p:ext uri="{BB962C8B-B14F-4D97-AF65-F5344CB8AC3E}">
        <p14:creationId xmlns:p14="http://schemas.microsoft.com/office/powerpoint/2010/main" val="353075614"/>
      </p:ext>
    </p:extLst>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of the ancient evidence for Rome; </a:t>
            </a:r>
          </a:p>
          <a:p>
            <a:pPr marL="285750" indent="-285750">
              <a:buFont typeface="Wingdings" panose="05000000000000000000" pitchFamily="2" charset="2"/>
              <a:buChar char="v"/>
            </a:pPr>
            <a:r>
              <a:rPr lang="en-GB" dirty="0"/>
              <a:t>demonstrate an awareness of </a:t>
            </a:r>
            <a:r>
              <a:rPr lang="en-GB" dirty="0">
                <a:solidFill>
                  <a:srgbClr val="FFFF00"/>
                </a:solidFill>
              </a:rPr>
              <a:t>the problems and difficulties </a:t>
            </a:r>
            <a:r>
              <a:rPr lang="en-GB" dirty="0"/>
              <a:t>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65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artisticPencilSketch pressure="15"/>
                    </a14:imgEffect>
                  </a14:imgLayer>
                </a14:imgProps>
              </a:ext>
              <a:ext uri="{28A0092B-C50C-407E-A947-70E740481C1C}">
                <a14:useLocalDpi xmlns:a14="http://schemas.microsoft.com/office/drawing/2010/main" val="0"/>
              </a:ext>
            </a:extLst>
          </a:blip>
          <a:stretch>
            <a:fillRect/>
          </a:stretch>
        </p:blipFill>
        <p:spPr>
          <a:xfrm>
            <a:off x="0" y="1484784"/>
            <a:ext cx="9144000" cy="3869718"/>
          </a:xfrm>
          <a:prstGeom prst="rect">
            <a:avLst/>
          </a:prstGeom>
        </p:spPr>
      </p:pic>
      <p:pic>
        <p:nvPicPr>
          <p:cNvPr id="7" name="Picture 2" descr="http://www.downloadclipart.net/medium/1618-jigsaw-1-pattern-clip-ar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996" y="1484784"/>
            <a:ext cx="4320988" cy="40329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www.downloadclipart.net/medium/1618-jigsaw-1-pattern-clip-ar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5976" y="1484276"/>
            <a:ext cx="4788024" cy="387022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sp>
        <p:nvSpPr>
          <p:cNvPr id="11" name="TextBox 10"/>
          <p:cNvSpPr txBox="1"/>
          <p:nvPr/>
        </p:nvSpPr>
        <p:spPr>
          <a:xfrm>
            <a:off x="6084168" y="5445224"/>
            <a:ext cx="3059832" cy="369332"/>
          </a:xfrm>
          <a:prstGeom prst="rect">
            <a:avLst/>
          </a:prstGeom>
          <a:noFill/>
        </p:spPr>
        <p:txBody>
          <a:bodyPr wrap="square" rtlCol="0">
            <a:spAutoFit/>
          </a:bodyPr>
          <a:lstStyle/>
          <a:p>
            <a:pPr algn="r"/>
            <a:r>
              <a:rPr lang="en-GB" dirty="0"/>
              <a:t>from the film “Gladiator”</a:t>
            </a:r>
          </a:p>
        </p:txBody>
      </p:sp>
    </p:spTree>
    <p:extLst>
      <p:ext uri="{BB962C8B-B14F-4D97-AF65-F5344CB8AC3E}">
        <p14:creationId xmlns:p14="http://schemas.microsoft.com/office/powerpoint/2010/main" val="3875481527"/>
      </p:ext>
    </p:extLst>
  </p:cSld>
  <p:clrMapOvr>
    <a:masterClrMapping/>
  </p:clrMapOvr>
  <p:transition spd="slow">
    <p:randomBar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of the ancient evidence for Rome; </a:t>
            </a:r>
          </a:p>
          <a:p>
            <a:pPr marL="285750" indent="-285750">
              <a:buFont typeface="Wingdings" panose="05000000000000000000" pitchFamily="2" charset="2"/>
              <a:buChar char="v"/>
            </a:pPr>
            <a:r>
              <a:rPr lang="en-GB" dirty="0"/>
              <a:t>demonstrate an awareness of </a:t>
            </a:r>
            <a:r>
              <a:rPr lang="en-GB" dirty="0">
                <a:solidFill>
                  <a:srgbClr val="FFFF00"/>
                </a:solidFill>
              </a:rPr>
              <a:t>the problems and difficulties </a:t>
            </a:r>
            <a:r>
              <a:rPr lang="en-GB" dirty="0"/>
              <a:t>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65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artisticPencilSketch pressure="15"/>
                    </a14:imgEffect>
                  </a14:imgLayer>
                </a14:imgProps>
              </a:ext>
              <a:ext uri="{28A0092B-C50C-407E-A947-70E740481C1C}">
                <a14:useLocalDpi xmlns:a14="http://schemas.microsoft.com/office/drawing/2010/main" val="0"/>
              </a:ext>
            </a:extLst>
          </a:blip>
          <a:stretch>
            <a:fillRect/>
          </a:stretch>
        </p:blipFill>
        <p:spPr>
          <a:xfrm>
            <a:off x="0" y="1484784"/>
            <a:ext cx="9144000" cy="3869718"/>
          </a:xfrm>
          <a:prstGeom prst="rect">
            <a:avLst/>
          </a:prstGeom>
        </p:spPr>
      </p:pic>
      <p:pic>
        <p:nvPicPr>
          <p:cNvPr id="7" name="Picture 2" descr="http://www.downloadclipart.net/medium/1618-jigsaw-1-pattern-clip-ar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996" y="1484784"/>
            <a:ext cx="4320988" cy="40329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www.downloadclipart.net/medium/1618-jigsaw-1-pattern-clip-ar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5976" y="1484276"/>
            <a:ext cx="4788024" cy="387022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sp>
        <p:nvSpPr>
          <p:cNvPr id="12" name="TextBox 11"/>
          <p:cNvSpPr txBox="1"/>
          <p:nvPr/>
        </p:nvSpPr>
        <p:spPr>
          <a:xfrm>
            <a:off x="6084168" y="5445224"/>
            <a:ext cx="3059832" cy="369332"/>
          </a:xfrm>
          <a:prstGeom prst="rect">
            <a:avLst/>
          </a:prstGeom>
          <a:noFill/>
        </p:spPr>
        <p:txBody>
          <a:bodyPr wrap="square" rtlCol="0">
            <a:spAutoFit/>
          </a:bodyPr>
          <a:lstStyle/>
          <a:p>
            <a:pPr algn="r"/>
            <a:r>
              <a:rPr lang="en-GB" dirty="0"/>
              <a:t>from the film “Gladiator”</a:t>
            </a:r>
          </a:p>
        </p:txBody>
      </p:sp>
    </p:spTree>
    <p:extLst>
      <p:ext uri="{BB962C8B-B14F-4D97-AF65-F5344CB8AC3E}">
        <p14:creationId xmlns:p14="http://schemas.microsoft.com/office/powerpoint/2010/main" val="1188380033"/>
      </p:ext>
    </p:extLst>
  </p:cSld>
  <p:clrMapOvr>
    <a:masterClrMapping/>
  </p:clrMapOvr>
  <p:transition spd="slow">
    <p:randomBar dir="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of the ancient evidence for Rome; </a:t>
            </a:r>
          </a:p>
          <a:p>
            <a:pPr marL="285750" indent="-285750">
              <a:buFont typeface="Wingdings" panose="05000000000000000000" pitchFamily="2" charset="2"/>
              <a:buChar char="v"/>
            </a:pPr>
            <a:r>
              <a:rPr lang="en-GB" dirty="0"/>
              <a:t>demonstrate an awareness of </a:t>
            </a:r>
            <a:r>
              <a:rPr lang="en-GB" dirty="0">
                <a:solidFill>
                  <a:srgbClr val="FFFF00"/>
                </a:solidFill>
              </a:rPr>
              <a:t>the problems and difficulties </a:t>
            </a:r>
            <a:r>
              <a:rPr lang="en-GB" dirty="0"/>
              <a:t>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65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artisticPencilSketch pressure="15"/>
                    </a14:imgEffect>
                  </a14:imgLayer>
                </a14:imgProps>
              </a:ext>
              <a:ext uri="{28A0092B-C50C-407E-A947-70E740481C1C}">
                <a14:useLocalDpi xmlns:a14="http://schemas.microsoft.com/office/drawing/2010/main" val="0"/>
              </a:ext>
            </a:extLst>
          </a:blip>
          <a:stretch>
            <a:fillRect/>
          </a:stretch>
        </p:blipFill>
        <p:spPr>
          <a:xfrm>
            <a:off x="0" y="1484784"/>
            <a:ext cx="9144000" cy="3869718"/>
          </a:xfrm>
          <a:prstGeom prst="rect">
            <a:avLst/>
          </a:prstGeom>
        </p:spPr>
      </p:pic>
      <p:pic>
        <p:nvPicPr>
          <p:cNvPr id="7" name="Picture 2" descr="http://www.downloadclipart.net/medium/1618-jigsaw-1-pattern-clip-ar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996" y="1484784"/>
            <a:ext cx="4320988" cy="40329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www.downloadclipart.net/medium/1618-jigsaw-1-pattern-clip-ar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5976" y="1484276"/>
            <a:ext cx="4788024" cy="387022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sp>
        <p:nvSpPr>
          <p:cNvPr id="13" name="TextBox 12"/>
          <p:cNvSpPr txBox="1"/>
          <p:nvPr/>
        </p:nvSpPr>
        <p:spPr>
          <a:xfrm>
            <a:off x="6084168" y="5445224"/>
            <a:ext cx="3059832" cy="369332"/>
          </a:xfrm>
          <a:prstGeom prst="rect">
            <a:avLst/>
          </a:prstGeom>
          <a:noFill/>
        </p:spPr>
        <p:txBody>
          <a:bodyPr wrap="square" rtlCol="0">
            <a:spAutoFit/>
          </a:bodyPr>
          <a:lstStyle/>
          <a:p>
            <a:pPr algn="r"/>
            <a:r>
              <a:rPr lang="en-GB" dirty="0"/>
              <a:t>from the film “Gladiator”</a:t>
            </a:r>
          </a:p>
        </p:txBody>
      </p:sp>
    </p:spTree>
    <p:extLst>
      <p:ext uri="{BB962C8B-B14F-4D97-AF65-F5344CB8AC3E}">
        <p14:creationId xmlns:p14="http://schemas.microsoft.com/office/powerpoint/2010/main" val="3817519004"/>
      </p:ext>
    </p:extLst>
  </p:cSld>
  <p:clrMapOvr>
    <a:masterClrMapping/>
  </p:clrMapOvr>
  <p:transition spd="slow">
    <p:randomBar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of the ancient evidence for Rome; </a:t>
            </a:r>
          </a:p>
          <a:p>
            <a:pPr marL="285750" indent="-285750">
              <a:buFont typeface="Wingdings" panose="05000000000000000000" pitchFamily="2" charset="2"/>
              <a:buChar char="v"/>
            </a:pPr>
            <a:r>
              <a:rPr lang="en-GB" dirty="0"/>
              <a:t>demonstrate an awareness of </a:t>
            </a:r>
            <a:r>
              <a:rPr lang="en-GB" dirty="0">
                <a:solidFill>
                  <a:srgbClr val="FFFF00"/>
                </a:solidFill>
              </a:rPr>
              <a:t>the problems and difficulties </a:t>
            </a:r>
            <a:r>
              <a:rPr lang="en-GB" dirty="0"/>
              <a:t>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65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artisticPencilSketch pressure="15"/>
                    </a14:imgEffect>
                  </a14:imgLayer>
                </a14:imgProps>
              </a:ext>
              <a:ext uri="{28A0092B-C50C-407E-A947-70E740481C1C}">
                <a14:useLocalDpi xmlns:a14="http://schemas.microsoft.com/office/drawing/2010/main" val="0"/>
              </a:ext>
            </a:extLst>
          </a:blip>
          <a:stretch>
            <a:fillRect/>
          </a:stretch>
        </p:blipFill>
        <p:spPr>
          <a:xfrm>
            <a:off x="0" y="1484784"/>
            <a:ext cx="9144000" cy="3869718"/>
          </a:xfrm>
          <a:prstGeom prst="rect">
            <a:avLst/>
          </a:prstGeom>
        </p:spPr>
      </p:pic>
      <p:pic>
        <p:nvPicPr>
          <p:cNvPr id="7" name="Picture 2" descr="http://www.downloadclipart.net/medium/1618-jigsaw-1-pattern-clip-ar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996" y="1484784"/>
            <a:ext cx="4320988" cy="40329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www.downloadclipart.net/medium/1618-jigsaw-1-pattern-clip-ar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1484276"/>
            <a:ext cx="4788024" cy="387022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12" name="Pictur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sp>
        <p:nvSpPr>
          <p:cNvPr id="13" name="AutoShape 2" descr="data:image/jpeg;base64,/9j/4AAQSkZJRgABAQAAAQABAAD/2wCEAAkGBxQTEhUUExQWFhMXGCIbGBgYGR4cGRofHB0aHBsbIB4ZHiggGBonGxwcITEjJSkrLi4uHCAzODMsNygtLi0BCgoKDg0OGxAQGywlHyQsLCwsLCwsLCwsLCwsLCwsLCwsLCwsLCwsLCwsLCwsLCwsLCwsLCwsLCwsLCwsLCwsLP/AABEIALkBEAMBIgACEQEDEQH/xAAbAAACAwEBAQAAAAAAAAAAAAAEBQIDBgEHAP/EAEYQAAIBAgUCBAQDBAkCBAYDAAECEQMhAAQSMUEFURMiYXEGMoGRQqGxIzPB8BRSYnKCwtHh8UOyBzSSoiRzdLPD0xUWNf/EABkBAAMBAQEAAAAAAAAAAAAAAAECAwAEBf/EACMRAAICAgMBAAIDAQAAAAAAAAABAhEhMQMSQVFhcRMiMvD/2gAMAwEAAhEDEQA/ANSjCe3M7dhzHr+eJtmLE2jvx374VMzHqOmnVdVFIPWWQyMPlCi0J6xBscE/E5ZKJdarUhTIZlVdWsHy6byRY8Ttjxumvyej2CqdQEe4n6G/rxibbX2/SLcD178Yqy+VqmksVdVRl1K1RZHmuBCEGALCwPfCfpOdzNXxm1UJSroVgjaSBMzJkmOxxujD2Q6zOUpOoFSmrDcEjzDmQReb74DynRqKEsqsbz52LRzbWTFz/MYp61VrUWpaWT9qfD0eGC02lhJFh2vxhrlqBFNQ766kGW0hATMzE2EflGM+1bBabLC/2399/SMQapBj8/8Aj2wuXqL1lepQpqaSk6SxjxNMTo07DcSxFxsZxLpucSvSWqo0qfKVJkhgSCJAIkTO4iR2wrg0gqSGNACbxaDDGNjxf1PHBxeTA2jfgnczwBeYF++BlBiRLHYlTIiDPInf8sJuu9ZcHwqLAVIJdhB8NOQZkBjMCb29ZxorNGY16j1SlTI8SoovsTfcAjSL2I2m+EPVut5SrTKPraTK6aZ8jXMqWMA347d8ZOvSrI5axYwTbU1zYmBKyO++CqL06jMGmmSTbSs8GZYqBaeD+eOhcaWRL8ZHKdZqJCN54IKsF+uoKxlSLbEjzH1w9p9QFcNUADOoEgCxkqGYiYUqGJiJtscJs10vykqGuNx5UPoJFxff1wV8O00GZFKuiEVfKrsJvuu8kgkRHeLCcUbi8iuFaGuW6ZVlqiaUDSD4l5BBhiE8pA2G2xJw1TIMzl61QRqV1RQIUgCfM0tEiYkYOaTYH9eJHpwMRRjyefsf/VPJP1OOSXI2UUEWK36fw9v5nHS3P+vqO3ritL3JBn25+vrGO2+ovaLzffb/AIxKxyvO0tYtEjaZ9fvx+eMr1Hp9RQWJuD80SIIEzO4MC07hdr41riBO32PHt2xygxIkGJ2sDsSdo9MVhytYJy408mKp1QaR1HzG3lvbho3gT62vjlfLiqyM1Twcw2zH93WtPmYXDxNzY2t23tbLKwIKgjkRv+W9owl6n8PhwAjlEJllI1KwvO/p+p9ItHmTJvjaMmmRfxilai1OppILJJU2BkNbUNoOJUqQBWBXEn8clSQSfxDVHl7R5+cPV6JmKcGnWAABsdcA7eUNIWdJ+kYg/wAN1nANVkZkYwbm0G3mWwBIA9BfD/yRfonRoBFLxEmkFaoVDBW1IRyAbags82wxGXTMAmj4tPMKZZJB03YSGNikjZptpkC2I9HydbLUbU2GklmWkUFR130BlAmDMbce+Lsl07MIKmmPO+oBtKkgRCvpBHYbSBN8K2l6Mov4LOr06hDipTVHVRpDAlnNi3hkEC6zAJvJ9sOPgrM+JlwG/wCm7UwbEkL8pMCNmH+uBuodLq1Kyk6QhfXp1aghUr5ZM7iSBp3tItjR5WiFHltJLH634A7cd8JyzTjQ8I07J1FBG4PNtz3O/wDM4gqTcAn3959Zvixac99o5ntO/YHHFpNB8sx+fP6Eb98c5YgyeY+X+ePw3sJxzwvbb2/gOxGCDQaRb31QORjgok8CRzNjIPZsajWV6BIk/n/vb/Scd0DeRtvzP39cXNljIuPUSSePQ98RpZdiY1eWOJtae30wGma0KukUy2czdTy6ZRF7iPmkmQbx2xV8cknKhBY1KyIJBPqLLHI3n/TEfhKoScw0lWatrKQQQrL5NWoC5mDvHfAvxNn1NSjT0VdNHMCo8UGk6FhdJ0kOCeVI2scdcU+/6It4NNXcoGaAYuANzpT6Hf8ATCD4HoacvqZdLVKj1GEAGWcAGB5tp3GCfijrPhUdKpVapVRvDCIzQTFzE6CA0gRwcS+F84Hy4WKoakiajUp6JYyxIiJE9jhafUOLA+rr4udyaFjK66k8DsRJmSRfbE/iTONTyjaLuSqAnfzRvIN4tM4Wt1ulWz9GrSFR0p09JqCk+7SoA2ky1xsBJnD3rvTjXy9SidOogFSfllYInSRO3f8A3LVNWD6F5egEREH4QFDALpEKSSZJg9zhX8FoBly3n81V2BhpsYF51afpGKa3Ua1agKNOm616hNN2dSAiqBrclTMMNgdpw8yGRSnSp0VZdKrCzzYyfLa54wrVIK2XU4gklSDcn0En8QmSb/XHl9Sg9XXXNtRLST8xF+NwCALngRj1wgRE2n+t6ffYRjzzOeGVp0iFUNWNibaWaQIPdo740HQx90Gmy0iz/ivqMXkH6+15JvA2BVXK5ev5S0MIIPyMfqwv2iCcMs9lw6iSe5J7+xAmxGFadNAYvKr5RIX5SBzogLJF53tOGW2zVgob4dekQ6OpYCAjAwIiCCDINhfTaPTC/qkqqkoRVpzpIMhr6uBfbvh3ns6tAosSNMmSRpiBuQeTuYFsVUqozTrTBtIZgR+EDzMYsV08gnB7O7aMka4rcG2ngCBwCZ2m5H54+8ANBDHcHm4MQLNa84spOe8/WdipiSscfX6YnR0iWF73Pk3U/ncnEayawdcradRF/wCq1geLzaIO3OODKmFM+bv6QD/V7yTx9sHMCFB03AkeUWgA9/b88cQWiIg28s8gDYzcfxxqQLAXyUhwDYiwvNuPluPXFwyQE6duB5rWYEXXuPzxbVXuYkEix9/607BvbE1n+qYAifYt/a5WT7xjUg2ys5fc8XOx942vviH9FJ2b66eJBtbtP2waHkb39za8RadojFagQT6etpEnnj+OBRrA63T9RnUvbSVkGZ7+npzj6vktU+b6wO+23Y/lgwCBN5m4vuRt81+Mdr1AtztInjcC1z6E/TBoFgtLIlTv/wC07f8AE4I/o4G5O1x+uIJmEgAbSYJKHi1/7s/UYtpsDtBjkH3P4R6YzRrZWtBdo+8n+b/rib04Mqu/oebdsT0QSR+hM2HcgC+Og/zb09e38cZGBRRIIYncGfSb8neMEae8b8R2HfEgL8b327+3f8sVmrB7CJm5F78D0n6jGCdMDkegGn/T0/MYlpmwaCe1/rYdzj4tMnSQfc97Gw4MffHHm+9oiJJgAWuL/i++MAmAfUxcm/v/AFv5jHFAkEnjaQfTubxioU4832IU7H/D2J+2LhTidwLfpczpjaRGAZiHq3SixNWi4TMgEBrEOJslTgjsTt+WD8vmHZVZ0ZGBErJgEQYBUQy3OCgdI3mLc9jHG9x9xjhQ9vzN943I4t9MUsxEH1M+s94H2WfvjlQg7yY9zEcbbzAxaFk8/XbZdxqvacVG3AMiTt6f2u7YHhiYc6RckfXiZ2A5xUhM9hG8nYAWuOTf6HE2UDtHFvodz6j74s0zJO+1vYWsfe+AE4Wkwbxf7tHbtitydUiYO1yPxe25BEfXH2kWO8CRtO/v6jEw9xHcWAFgCRwduffGAVZrMaUJJ2U2kH5ZGx98YjqlNVNF2K7oL99Sn+ONZ1KoBTddUkhQAT3YzIJ2kXwl6rlQ9Iw2kqVbVcxp0zsZIIkWPG2Gi8hf+TteoseZyi99ok73FrnFOYzS0SCVJpH8SiY99N1kncTODaVEEE2KkGJEiLjYgyD7HjbCLqg8NQKf7ITHlJNNp4K7/ba+DEa2QqTXqOUM+J5FXSGDILmbfLJJn0k41vSunJRXw15XzNbzsxIk3FpJsI4tgfofTxSUiRrYANMLpsYUTyTz9MO/Fu0EAejKY9Lj+yfyxpP4K2QVDNvWANQFyR3M7n74lUkKCTci4t/VA/EveBv6YmF8w23507SD+oNh6YHrPMXIj+0BtAUeU7eYmDGwwugF1OkGm1zz5N7L+s+npjoXiF+y3809/UfnirL1TKgtNhBJW8EgGY3j9cEtxBESLEgAjSRwp9PrgUYGpk6YYbiJASBPbe0GMC1+q0aTftKio1tSnSXsTI0KpYiR+uA/i3PPTRNB8OpUfQHtKjRLR6mANj39cZboHS3qavEIBSZKnW7yW0nU1+xvMflh4QvLEk6NDnfjEAQlKoxidTkU137fMb3FtsLq/wAU1jMNQQE7Aamj3Yx7GO++F3Uej01f5ahHHiQS3y3iAPy5ww/oR0FxBUC8cd57DD1FE7k3gqodcrnfMogPamuoRzvFxNo5xS/VczqAbMSNYNlQGw07qN5E4FzGVcOihgquSDqVYWBYCfaecAtlmdtdNKdQ6gsMiy15NkA0sRNz9ecOkgNyHTdUzavK5h3JM6WCe9vJab/c4ur9czi3UiwEakU95iIkj88LukCddRabaI8ywddMpYqf7IJieJwzbqisiwS1rLF/xb78gib4VpJmi2W5P41qKUXM0VEgHxKe6xeSjbiwspJnGuymeWsNVNwybdo4EjcHfHmFcMSTUSoqW0nQQFPfULiY9sWZHqaoFalV0lZbylZfvwZBJ7YEoXoeM2tnqvhxIHH970xB1kAQRNvxHuv22xlugfGdGsFWsRTciCymaZiBE2KmYE2xrgu1gTwYnmZEG4OJSi1somnopo09RJM+nzbwDa/p+mJ+GZ+9777xv3tizRAmIt29O2+2OOwiw24t3jACVsQBDSBybAQDPJ7Y+Q6lEKQCBsBbcHc97TiQSext/ZjkDg4sQdoE+1p9h3GFMUUwPTcdo49e4xBUBkH2Mxvpn14OLEB7m5H9aLm+w2M4tprYbjub8LF+9h3xSgAyiBaN+Itbfbe2ImoDEwL9wATb+zcz/HE3pRJkk/442IFh6yPfA+YzKoCXlUDXY6hF5gA3Y8W7+wwKDYRTqyCQR2+bncbDeTgXPZ9aYmqy0xaC7gb+XaJ/LGP+JfiWtCJRYJq2UGamm0klhAUiSFBBtbGTesAGpvUFQONLmqPlYQfmZtVMTckzPfvWPDeyb5Ph6BU+LaDDTRY1HO0DRTEwQS7QYEDbFf8A/JVawOh9Cm5CW27sb8zPbnGMzBbJ5jwp8SmNJDAnw6moeV1Y2ceYiR9D5cHUKzl4YxfYHe0SBzzvjS4mhockfTSplAL2ncn5mvfc3P2wZSrLEkAgx2jYekcnY4z1Jq0SG0gbF2NydUWvBJthTlPiNgXWsjIwsQsuCLw1rFY/m+FjBy0PKSWx7mkqoC9FvID8rnsRYKYvfgg2wmTqVQ1KTVVH7NgxET2mxtsbTJ+uCavxJSAs0ntogNMWkyR22i2A260GGpcvV1eiMRfgEDvG3ph+jW0Dun6b3LZxDBFQBuF86zclbAxJkH0xcep0wQPGSdyGeTZr/MObWnHn1LqNcJpSjUGrkU3DCwETp8o9cKqgf+jqPBYEFj8rQLCDLR6k+mAuIWU0tHrxzJKzII7qVI79u4Me4xfQG15PcE+3A2MTOPJvhykyLNJjTqU0k6SQGIuBBJBF+Qca34U+KTWrCjVharDUCAQtQC8QPlcduQSe+FcN14G/prF9zBAgQx3AO3+HFqaiP0kH0I/F/NsDOPLIB2g7TwR+LcCfzxblX9hE7xHpyR8rfkO2JmAviPpRrUNItUpt4iEibrNuTfGR6P1JddSNPnpoYESQuqY72YGZ4O+N94oDjzKNhunBM+s3P5Yzmf8Ahikacos1lJNJvKGlizKslSCF1FQY2/OkZL0VmeSsjA6TMGD6G0j0OCKbaTKm4/PC/wAU6l8RdTH8SWeAWA1rzJEAb+2JuYrDzCCNO0bk7yJB1AiNrb4o1ZLTG3VsgtUFT8pEzsRBEEHcEd8I8kjZZoFFXqXK1gzhwCSAsNKqdLNJBFu251DVFaitvMDB7bfltv79sLcvkkCgCFk2CzYz3PBwsZUmhpRzaA8qWGYJII1k3DMxBizEgwAdJBjkjDepUQFgjBSTBmBqNvxcLPBNsU5vppnWInYgd1AB9j99/XGeGXenVGkE03bzAxCd+0Dnnn0wrSfpk2vBt1DJZpbIAWMWbYXvtvgJ8m1S1akEcfiEXkX+WzX7ge+GuR6k9EgBTUpz5kPAt5kPBEHy86u+7ernFr0megVqMtij+RwfKdLFgCpAPY4ZWlgKpmFzPS9KFABqU7CAWWbtHfvz6m2Hvwj8QeAUoVb0T5VcyfDZjYX/AAcemw3wRmsmfmqUhTt8xqKVEGJJsRK32iDftjKZ3L6w8HWgkBpI1flqiTv9cN/rDF/zlHs1MXMzIPOnaRsOPTFhqWuPe/bfjtOMb8JfFa1dNCqf2wACsR+8A2EzCsN42Pe5xr6P1gi+/NzyY4/9WISi1sqnZ1Ko4O/rbcjgY6XB07we0/2jjujvzfZjwZ57iccZO0fYiNzuTa84TJgKmw3gSb/htuR+KwsMWqs3P8ztI1bwf0xBkiSAdoiDe4EXFhxiyoTI1Hn2+m2+oflhhgHNZoICxvsAqi7EyVUS1pt5jYHHm2f60zVCMxl0ZVaaayP2JAaAATDRaT+IjtY6H4iU18waCKW8BRUeanhgk7kMDpmNh79sZTOdNSaFRDUanUYKVqMdSmUBEqSIubzaZvjq4oJK2QnLOD7N9HbVTzDMzLrmpTjS1Im4kTIBSCABBkXuDi/4k6MqU0zGXY1aFSA953OlXUA9xBXgyTuMNeoJOezdFWpqrU31Fj8mgAppAOmQwIki9u+KOjaq2Qz9JxPhUhUQgHyz5inlM3ZQ23sMU9FA6tR6+SFQpq/oZjW7E1NDi1MBF0hVB+aRAHN8U5ZJYVBMWMb/AIhba1huO5xZ8OVDUp5qjUc0y9EMDUqMlNTTOowkS7kmwb+qbcEPpNeKQmxAIG14AuLxtHGNPQDTdQQQTEw9rWE3mw7g4AGQo1SiVQSAxpEyVkNcCZBNzxzhgKso1wJRbnggt69p2GKem3ra2JVA+oksQPItpE/KccfE6s6pq4k+r5CllgxoJTpeQy4Ua+86m9RzvOM1m85VH/VqBSZPnax8pjy2HH29MbLqhStYVIsQQu5k9yRGxwkzeWyysP2YchdQLVTySCIiJ42i4xTjmkrq3/30lODk6QgXqNUXWrUMb+ZvQxO0j+Axo/hHONUWslRmOpY0kkgE6laQ2wI7ngYB1ZWRKnUxBgaiQCSPmEQCRPvhr0fPZSlLIQpYWBY+bUZG5IMhY+mGnyJrEWCPHJPLEvwtVAroFgqfISCJuNBmIvMG+I108GsSFg03JW8QUM8CdjEem2DOl5TTWVwy6VfUYkmJk/wEYn1hdVWow+RidNiTs0iNgdJ55xu39i01/VHo2XrBlV1ICvpYbCAwkTbeSfvglItc8WLRYkgcQbcjvhb0Y6srQiR+xS95AAv+Lfc/QYYMDxtwb2KvYWY7kgYhQCSG+oHkxed4g/L7D64X9dzQUIpka202mR2tuYmT7c4MWieLkDsxkh5G5gTB37YA67kvFpHw4WoJ0GAYIY2ImysIU3xjWZfN5ESA0jUWB0jsYUgnfuwgEcYX5hoC0U8zSQ0zAiIIv3uDf2GD3fXqIJNyLkyGUkNTM7W2ncAfVS2TLkLRJeqSDCRyYDlrBQRue+LxROcnocZHPhqaqWJvcTJ7N6dji7MTbwgqqGm4/iDY/fAn/wDXq1EeedvLUQ2aYNiRaw2IwXSp6wJfzKPMxhSSBeeCb7Y36Yv7GVGLB4BPY2PtPaRhRnM3oznhVABQe6ETKkhdJ5LjUSCRtyNpX51AKoPmqVPwkaRYBVI4sRDEbY1PSqq1EXxB51tMzE7nV6+kTFzscL1QVKxb1TJ1aYmnBg73gmO+/OKaOYDoDUphdj3Pl2JIMi4n64u6x8QFaooeCVGwY7iT224PHPJvj7qNRAp1GnJ4uJBt2jj9cK04jWmKc9VouS0anMbamJtEwSY2idjtit8rpA06r7gGx77mAY/OMFJlgtMVPJTTfyxLTECTAk9vXEEqhqYeCASQL2IFjsNgbYdZJyXpn+pZYK37NvMCDBtBFrEXB7EbEnGy+HPjZmUJnNKtMCpEyNzrUSQeJ274yHUvmBEmdwLvydrD0HtiVDIt/wCpYAYg7jm1yP8AXfDtJxpgi6Z7MKkiYMEWOn0PMmd8IfizqPkOWpXq1QQdO6oZ43kiRHrjDZPrNbKmKTaaYiaTecEyCxiATtMrESeww26TnqeeKs48LMRqkkkOVEyDZgfl4/TEVxtO/Cna8G8qrPG/pPbse8YV9az4opqJhixVdIJMzc6TE6fcfng4uLGRpAkmBYLMmV2jy3xh+sZkVH8aojquopTK+eAIGsoIkQZvBwsI2x5SoQUM0kCkuX/pK3ZCysasFiYbw51CeB640K9BrmrSq5zwqVJGXSjMqHQCpaFFxebbicMMl1hHSBn9IXzMtOiVLK1gpCiQbd7x64T0MyiPOQy9atmWYk16y+I4BYSEGrTSnbzHvY47E7IUGfFRFBcwGqD+lZxyWiCVpBvKp1AESouLG1pjBfwN0qMvWDNetTY8eUaRonba5HpiHRugmlOa6gVasp1KhIchhYMxiHqAqQo/McMfhLrgzFesRYLUEBjaNLpMxAJaNvzwGYxXwznfDrl6jkVBQqEXlmdVK6ZCEEwZvG3phZ0ypYgX7mT2HHA2O42w0+Gcu4zFRgah/Z1v+qQBZojwkl7TYwLAzwUmVRlYKgt5RvckiJMHz7MBbjDUgNs2AjwSf7G4tsR2n8++BKOVqR5SAGg2W8RBBPBxfkg9MharUkGmILKGBJ09iI+m+O1K5YiDVrC1qY0ouqbywAYbiBtHrjhVp0jrUsZRS3StvEZQ021NEkEwYUwLk3jAlPJ0zqQVKUC4i5BEExzaZIxOnmlv/wDDE/8AzKggiBwnG9j3GPq3UagMqlGmOQosL3ufpinWQP5MeIOXp7FfwqLE6GEgXImRH/OFdbKK1iz7nkEb8cf7YL6d1OnVFSnqVmgjyggQVsCxgbX+uFNWiqOyq2ktAA0lrbC23pfAj2tpuh001aVhTZEA6l0k6gfNaAoNpG/scVrSYzoILM2kTOgk6VGzSAJOKaTBSo0EE7kqEBkeY3Jm42wU9JRpYLPbSRfzgxIG198VSf0jJ2tUbyh1SjSpKgfUtFEEBDIGxlWM7Ce0YHy3xXRMGmlQ+bSDoUCxsTcQsE89sU16JSQyEyYAuTf0X3HsAThQOmikmkEkDcmBuSRIEDCdYiOTRqF+JKMT5hpIVvJOz2IAmfKSScTTrdAxJYRt5RaNoiIMEnGJy9JhqB9NJ+pn2tiyvQlkJA8pkcmSP98ZwRu5q67ZOvUBYKDySGp7GwLCxFyb4Y5HKUqaxRRFDbinpgmDBa+oyJJn05xhvClw15UW37Rxv9ZxTk2fck6Sx9Yub3vHEDA6Y2Dv+D0plLHSNJEHy7A/LEqF8o+u3bCTqvw+xb9kxCzJgwbRNtinHfCbp+dreKAKhAgmxM7qBztAv9MG5n4irB/DmTpkyATGodxtvfGUWguSYo6pkKlKopramk+XUpB3Mx7KdrbDFuXq5mnVBRRVosLOqnyRfS2kjS0wBMzBOCsx1StmUGz0nEMvlA8xBLT2AmwvbEcp0urTIKmV1CxPEjgi+2KV9FsZ59KoQHXTQRezH1sCbT+ZOEWczo5BJFwzqoUWv63ufvhl1jp7VKaqhNMoSxa5s13HlIKjkGD9RGEbUXOmmCSu7VL8kmJ/hM7bYRpDWympnWuzEOmxj9YJxx3GgKCR2H4v+ZHPriGadPECUxMevzRsRxA7/wDOIJldJd9LGpG52BgR9O8dhg0kJks/oylgSFJBmR/O/wDrgejlGDlmZWvYxBHp+t8E9LYMPPdoIvZo94HNvtfFlYGxRS4FjYWuAB8wm0+uNfhgd0V4ESe0An1sfTA2cycNquFEGbwDOxiwM6b+nqcGnJ1UJclY4kjm14HrGJMlUAqaagMLQwme83B/K2N2oNGy6tX1sKCny/NWK9h+AX7frgf4QylMq4qAE+KwYyTeYRgCIW1u1ji3pTQDUqoJALbSWuGNjva4j+ODem9dWvT10qRYhQfkaDY2BNiZA2FsPFUqDd5Ml8V5D+j1ywphtSyLROg3QxdlgyJuQb4f5f4pylPLr4UUyVnwlAlW3sos2lxbUQDPOAviFq1ZWapRTSkhV1FNDN5dUr5mIE2iD6YzNLpZehrpKpCjS4upWTLGVOwEkiORffDChnVvidMxTuKi8qhMWi+sDkSLCLG2J/8Ah9SYVywOlCyqRBAOlkkbcFrG9gBgHJdAARKhadQLI1rESQfbsN/bDmhU8Cp/SQupNCKyaiJAfvsG8ysI59DjOlgydiHIZ5aWazr1DJQVkQaC3mYwLFoUk21G1iOcC/D1JK+Yo0yvh6jqqQYKrTViIvpAE7gHY740nXfhOo7NXylTxGfzOjH9owN20Mv7yNo33kzfFv8A4e/D6uHzdZILqaSQGgLH7RxAmC0rczbeMPjYBnT+CqJTXTqVPMmoeZQbiVIOkBlO5Ji5O3EKfw1WokharNpFy5Yd58pkTHryuHHV+pijSV6QAVTAXuAqwIEarCJv+YwqyPVMxWWKYZVtLwyqLC3A2We+++JtjIX/ABC9NBB0aRdnYKIA5tsSZO+1u2EOYpIaBOvSatkNjA7gGdU7DjfGozeUpVH0PqdtI1logggW07abfMb+mEGbUtW0p8iDsBAUAbWi/bGX0DWRd0CmKZqKWDOSQNtgOBtAAFhtJ2wZW2LSEPeJ/njHejZBKdYl4JZpUmTAaZF5j2ET64IzVIqGClVI2J2A4PpAxHkf9jq4L6iellxqMKApIVHKjcjVYufNvMemJZMqLORU0gnRKnZwABCiLiffvjlUFqhurEEMrBAdrcGSbgTj6ghnmCZgIAfm+Uj1/QTiiYkoOzX0/imk93pVlcxJ0h9JFrMDMXv7HFlXN5avq8KsglpCtKkQCxEOLmNJ35xjaCxsxBe0ExJ1GP3YIAubg9scUMKli1gTdWYwwiPO3lvHpY2vjNJi1I2Gf6KtWQdLqCTAYcTBMNvY2/u4+qdMmZELe5gAR78HGRo6z5qcqxUEt4YMzUki57Tb64tVX8niNIIMhg2oXJWNJ0Wsb3gni2Fr8hcX6h6UphgPEpxxDD+19ItggZFSFCuhsZ8wjdvXsJwp6B06lXZ1M2QFTIiTYm1iIbaIvOGdbpdIDLFqSyxioBefmBO4uCZ9ifoGqMopoZUOmMryIM+UDncGJ5Ejed8RzYFxClja1mW9wW2IHp2xR/QkakdPlqK+mV2NleCNohj62GHRpU9IV4LDvO/EcYeNvQkopYM81Cp4rX/ZiNOk+rTwCOOT9MWf0isjNqGpIkeVpnyQC0x/W/L1xd1zN1KOlkVXv5l2kbgSNjtczgjpfxDQeYd13lGVhEEKeIb8QnBX0WgA/ETRpWhriL6yBtyAotaPrhT17qdQpExPA+sgc3+/0wZ1/qZJIUmOCZIAnt+g7nGeNNagOqoSwO4P5959bfbC1bsN4K8llS1QMSCNJMwZViDF7iIj0vGNIia0BJgnf6Hjt/virpVIBYgH22+vbt9MG0VM2+WTIHvP8+2Em7Zo4Aq2W0wEICkbRuR7Yrpl1YqsEaJFufc+oOGNWD6z/vtgihRlSRFhe3HbAsakwCtljEEyN7zt97bH+YwHWrqCRDH+6OeDJtyfXDLNvTEB0Zl5gT/ztcfli5VpBCyeUbxBk2vbnt2xrMkgyj1LRVNIeH51lAR57mGO0QLDaffGoqhmp6SSrE3IOkKbA9oF+3POMQaGqoAwirSEaSdKuBxK3BsIPqe2Nd0wl6YDxriW0mwJt5S1z2nvf1xexDL53P6Kq5cANTcaS0nUrHdeF3HaL8478D1Wp18zlWsGUVEF5MGHHYyCNr4ZfEtNdBOmIjSxglTqBnsYYYx/WurpRrUc1SaWQgui3aDAYQPSRGCsivY3rdPNNXplySHLqTuFMDTPsRgLqzMVp0aV6lY6VAiQqxJ/kbY0nW+ls1ajWo3GlgxGxRxqBv2PbAnRuju2bdnDAIgSlMxpggmBteb7z6Y37G9sZ9PyQU+Hq3SNUglRpITdRpYADc2xT8K5Ktlcv4NZxUqapVZYhUkaBJYAGRJ7X3tLrK05Yu0hmJAHN+J2I02E2MjnHajIja2MlpI24kQJ7C2oxBtzGMsIwHW6atUftCAm4C+WBMgj+yRpB/LecZ/4i654JSlQWHJ8pYaaawQTc7XmATPecKfi340qsWpZYGxM1ALra+jVcGJub+awFsZHI5gOWOYZjTpJ8kyXg+VFDGQbyTPHHBUbNdG7zWbp5dZN6jm2ked2g3J4Qb3taZvGF3TqjBa5YDTZEIHmJIBY3P2iOcZ1M9TqVhmK7FYHhoiCVW40jdQbx9Z4AxrsmadWkfDM7ltcSJlr9oiJ2xmqFuxHULeIoPb03UyL7kxOHGaQs7FVJG9gSDIB+uAM9Rpo7UyVNrHaJDBtj3nntgrp+sgKrPpCW+ZQL6QLzaRueCMQ5INu0W4eTqcXoxsSgUTPmgARPc2H8cRTLUV/EphvwAEAgT7bSecUpTBABcDUZOkmoYCwfMTEhpO142xGvSDEDwpAsCxhbgiVVfYcDeRhf436yj5m9IKJoqNKmWPCiYi5FrDf1wLVqsAWgIh+QuTqNhcKBfmO8DB1bIVGguW028qgIlpC/KLmLb7DA5o6QFpqAAI5PaLnDRjFfkSXJIoQs2zOYmwUKDcEfN6W++Cr/hp01ifm8zHtebQSRbcYtRBsT7z6/wA/lhnlsosAaUqd/OAfQQwBmSPscByoVXLYi/pFVWdhTSGUIFVoAAMyBBieb/hGJDMVtNOFYGmSYDWuDZYI5PPbDuvlr/u0pqB8zOI/S9u18LMyqW0tqnmIHruZj1/TGcuzse3FUizpucaWlSutgTPcKBuLC3r+uGLZj19BP/PrhTRqBQWcShkCJMlYJFvQYszuQVoqU1CAHUw4a8L81xAvY8YPV/RXO80V5rqqaTp1VWEhVWApIANnJ99gdsJwugytBUj5f2hIBMi4mJOok/lxDRKCIFLkFiTDGJn9Fva2JtT5i/aOe/fBUkhHbM89RxpuWbVLEx67dhwP44L6bVD1PMD4izE7MDNxa5AkW/jgmhkAwJKqKiiDo2iW0+03474ur9P1hCp01V/FEk95E9jtYYzmgJO6LaR8rJ8oIiRFh/P1xdlMuyAB2DSTfaVMaR7gR5ufyxYtASSS2ji3vfmPzw4HTxVpwSpEeUgiR3HFwN8S7FVHFAoywi3zen/F/tiQdUEOzajsB+IbG3PrifTMu9J4qAus2MzbgmMX9YrUy0BA0d+8b2/mZwUg2qFWczAqDyGyfh7SYJtxP2wHmlYU/KDJsSBMDkgcmMMsuygxpETJjeB+uLM6wJ8qkCPT8hwPpztjUrsHgz65ktTCtT/e0o1CPmWx55g4QdW6q601qU7oZB1bKwEwdhHEk9sabP5jwVL6VJG0DSSSYUSZIBE/a2MV1DpbVqlPU1Ok5YvfUFQNKmQD2MA3xTjeKYssPAibqlXMEmo7FmsFW7CIWFKrYgiSFmZMnBWayIphmqiCzEmmu7Ej5L/62xpuo5rK5FYQmrmlgOQQz7Q3iNslOQpIA/XCfJ9NqVorVivhMDp0raoTfQin/pbEkmT+WKtiVZpPhzrFGrQoo1VKT0k0/tLBgJClWsG8sTvE4e9NqiSVem2oggBlMiTPlEQSB/r6ZPpHSQoNWsss1glioF4mZk2IPa3bAVehQ8XMU6oWnUU6qRRRJU3ULp/EDJi+7dsT7W8Ff48bPSKtRoMX99vUHbzbwtoG5xm+o9Aq12Bq1TTRWDaU0km43YyTbYRA0iBfCxvjKv4NMLR85BBrOQqKQQVfSZLFha1598Vr8Q1mDfttRPmAooV0CfltuA1gT/HFGiSGFXoOUpQ9V1jd2cn5SYWooLXkiLCBPoMUDreTYxSyhqhx59dNaaBdTAiY3vzvYegW5b4aqyGFBadoVqja38wDRpa8yxEHb64t6p000qFSo9VqhCjSgICyzW2OoCIOmLfXGwbYt6lW8Z1NRaNIKR4a0wSUTSAEIEDUGUEkdtsUUulavMlBnMGWY+GsFbiORMW+nGLPgvqK68xUqVBpAQqxddK3YSCDPmj03GJ0s++ccOpKZSkb1CxVqjDTpCEH5e/1w3X0Wwp1csRFNWuIUTA3gEn2w86V8M0nK1KxeqzKDpYxTg8Feb8zzjK9QzkvFJSRN1VhqXYXJH172Hrjf/CuYDZSixHmZLm0yDESLfbEZtpbHhlgPWs1oPgUPBo1IBdzC6QbgLF2cwWFon3OARnqWWgVCHrN8hJBVxtq9DPBwx+IeiNUqpWpEawy6lNvlMhhNubiMI6FNHLLUQVVDuR4jQAqkmYBAJLXgzEjtGFVDWw5mqVmnVAUbkwoE79lE2+uBTQkwlxNrRqki+BOo9QZXppSJalVQVPBgs6kyLaQdXHMc8Thzl5ooWKG4gOCCBsd1MqT+mNVbNsS9a1UVIA1vMALcgmQJ7iZNuMGVunNTphmIYgQdJmWABMA4ryOXVqor1d0JKEzp1QB9gL4+qddDX01G8x0gDUTY+YLNpH1w/RNCqQCGKimKw8zU/EP4SihVmQZ3JmL4JqZU1qVIqoVakMRbUo4sDNws7dsTWhnqwlaDgsRpLhQAukGCpabkb29rYmchnnICL4ZETqdCCCIQCNUXEcd8LS8Gsa5TKKFFKw0IQZuCbG5IOonFFXIW+ZIgn5hFiLW5wDWyeaBAqI0EBWdQGiYDNK2EWuRgahnPKaJ1a0JUbljIlWJiJOC4pqxXJrBPMdPFZ1p6wumTM+VtWm24BIMt6RPGDvCFGm1Sp5mECZAXVwNNzBaJg4SJ/SZKpSqaiAurQ/4hYzpI3HaMEVOpkOviyj02MK4KjUAfNwuwmOABhXG6CpUXfCq1fErJUE2UMr2hgrExAAJnDvqqU0pOQoFQiJEWkr/AGvfedsZ4/Egyzu4XU1Vy5ggCbjSTM6vWwx83X1riIcEkQpPzRaN4tHcYZ8V/wBjd8UaPoZSrTPcjS97byLTvf6RinQ1Go0fu5iZsTaDGzc/c4WdEz5pKwaxJ2E8WDAau3rivqPUmqE9t+bCZtf8sL0Ru1rIZX6gAYUlSAT81iO5B3ud+Z2xVTHjTsVb5iQQBJMffgYUZan4kTcSJJB77/cf84fv1Naa+HSSWHJ2HGo9yfthZSekMlewtOmikp0zJMsSDqMb99UWAO094wipK7O1WG0W9hP8j7Y0PSc2WDBypKwZpkFSG2FxuDaPQdsWZvLhmlm8gHyny6eJMkxxxx6TidtD0mDdZz/nRJCoAWIMHVMaRBEyYAje5wkNNqh+URyTt9e4njAOd65UqE1EWlFyC81CAoaIC2MFYxU9evVIlm07w3kUSFiVF4tv99sdKi0iTyyxq2Up1qi1ENdxDKqsRSbzQWYRdvTextjQUq5bRXe8sFEqVVZgLECIsB635xnstTpo6Guni0gbhfLpM2aB2EzcE4atUC0TRlmpup8CsoJkTqST5ijDbSYNpjCzzopBddjypUJ8SmLHSGSTa86QRvAYRzEi9pxn+pr4yrXpkpVSziJKwY1EAEnSbEDgm/GPurZ5mRXAdGQeZiCF0uBKk2F32t3wtyWZeqzvLKD80LZyBFtW49LbYWKayO3GsmryvwdSN6jtWJSCzfuvmDBgAQQOA0nkGYBGiNEIuikoUAEKoMGN9IMEq03i8zPsB0CnFOm2skgRczAMwORHEdwL8YcIwKnYXidRj3DboZ/mBi2zmeDO5L4uyzzSqVArDylagKyZ+UgiDB2Mk3B98f8AHXUvFzIoUtTKm0OrM1Vl2UyYKrAAYSdR7DG2z/QcpmiTVpKz7E6RqgWjVSMmPPE9/bCvJ9Iy+VZ2oofEuBfU/Nl1E6Z8vmmYMYZNAAcl0BUy+nM+HVLMKjKQuimVgKFPoojkTbvhX1GtUrvopArSXmIO5nQsWE9+DgvqCZ2smlUFJHsSzhWJAHlkGR38vOHXTch4FMArOhSGILEHfzknzGNNuLkc4zdmoRVOleDSECF2Y7mQJu3Jjn2w9/8ADnNFqDUyB5WLqb3SpcXJkkNNhbbbCuvWpNLVqhCCdGmFgcAzYWnAlDMtQqI9DdfwE/MrcEmZN7RhJK0aLpnpeuYuLR7fY/zfGdzfw2C7FXC02nyw2oaiC4DagLzYcRHbDvpXUErp4lMg30kTdTyjdj/rict3Fr7jce47YhbRUy3xB0MimXog+IUWm4DEwgtIVdomCR2HAwlz+bDCoobSjKEFNP60TqNzsI33JOPQ1Qjck+sxzPFjjpAkSJMmPln5gd952+2Cp/TOJh8l0WrXoIAClKdJNQEOfKRPmHNuI79sarpnS0y6gIG1HdyB4j2NyTYCLRg9QZ/Fcxx3xFqPcHUBHHb87nGlJyCopEAswBa3eSO289iMVxtYTeNWk33A8vtglh2BF/TiJ/TA9RQZ9JJtyGmJ74mxi7KjzRBue8H8F9442xZX/EPMIkTaeDijJxJi+/Hrtf2i2LKlGRMXAt5b7W+pBnDLVCNZJhYBiT9SdiY2jjGH6gwFWqQqmaoBmWBDaAbAmBGNtVHfv2P9b+b+uML14quYqFtMeOnIAEFImRBsffbbGKcdWDUadM1VVlVh4tRSIkGJJBiIA9Z4520XUfhjLGm60aSI8NoZCy3I1C6sBycIaVMLXqAz5amvvZhJAnYXP+2N3kapYKSZtE8SNjtAkce2ApP6bkj6eVVOnVlA0VXc7afK0CTwwn8QvPGBlzVQCWBJEiCpH2Ci83m/bGt+KMi1OsxUwr+ZQRadyJ5uP0wsyGdrVIUUkLwQRBYLxwYB254GOhStHNQsoZiuxH7PSvOqxItsBfa4OGIpI58yAmIJ7gGRt2J7YuqZVqflqRJuCLiDt/p747HadP8AIxKf4KQsf5DN0wNFJRx7TYaiZBJnaNvWcdz1SuiyApAN5Em8TbaPpPPtmsr1AavIniAGCwaFBBEgEXJ9tvph5T67V8pNNCGYINNQljftft/vfCUx7EGVy4NSgiDSoqAnTYBQCxNuOfzwRnW8WqzAGGJjn05/XB3TKQWk1SQXhpsbbqq/U3n0GAMl8w9Nr/7YtNm4kXNkGZWBG62HJm33wNkHrZTUyDXRMFqbEyZ5EDyOL3ibj2xo6BtYEC9v+dvYjt74jXTUNIAjtEROwt6frtiaZVpMIUU69EOo1I4IYCARY6lIOzAeg2BtscdmqJy1UIFPhwPMWktAu4ETIsCD3+7mjVOTqeJBbLOf2oEEow/6i7mx3Hphh1Hpy16elrqV1U6lM2bs67kET5lvAkzfFotHPOLRR0LqPhMEMmm/eNzY7kCCB94xqRQj5ZMWtHmgC8ciDsOSLY8pD1ctUFGtbSZDLsIb5hFo7iZF95t6N0nMB6KtNz8xvHIHuJMbHi+NVCoN8JS0mkpteLbQbxve23fEM+4VSAKaA/MSQrCJvMm9j9h3xTn86oejSroBTdDFRjK+JI/Z91tfULdsAdR+HIBNO3Am8z37ACTqBNu0Ya2AXNnaaSEmsQdWtrKDPH9YEd8WnP1qpWkrKkkrK2BDETMb4W56i1Ieb5ZHmEFbiwkbGIscU5PM+GysTIQyebGSBsRtjKhW36A9Pyy1nL1ShQ1Go0KbzpdlWSSo+YyPKIwT1DNaS1M1FqsG837A0lU8KCTBgG49u+FP9NpoPAzBemA5ajWQEqD2P159CIi+GNGqlaioNajVdR53RzrcSQsrEIQFuZvOHejfoj0PqX9Bru+otTYAVlJvBsrxsWF5O7fW3ptLMAjUDKsJUyTIMGbb2x590npGunVcrpqVDADwCAAQIjckTefTBPwj1F6Ltla1SKZ/cM58waQPDk8Di/fbEOSN5RSDrDNyjgzABtMR6n67Ymh9Iv29R/CMRQgja/e5jg3+n54+KyJPJm4NuP4YiUJTsSPy9Djk9h7+U9sdCW/0B/nfHGHJ54g9v9sbJiJEW/yn0H6XxCvFxwSRaRG1/wCOO+EF/Fq5vOxG2+3+mOaxEmP/AFG9gf4YwSVBReABMjY9z3O+LpF7bXNvScDqRBM2v3Yc/bHatQQZ07b3HHvgi0Tf5Zg7HffcHjGO6h08vmaqEsilgdSkggBQfxbDi2NedrxYbbxcX/4xl6ojP1JG4W8ED5TtInjaT/DAbxZTj2DdRyUZxxtrpwD2jUs3HqLX4w0+FM0z0yh+btM+YfW2xHsOMBfEbFc1TImPNMC3DXkW22kfXEchUFLNNTj5vOAbiCb7/UR/rhB9xH/WMmK9E6RLAB1Hc8jubT9YxkctXNOVLBA9pOwm1wQR9MbulTC7RH0Ai8bG8TxjN/FXSFvUVVKkjWu4B3k+hOOiEqOSS9BepZyk6aZJcXWFgCY5O4IvYb4TIzCdY0sOL29PfBPTQKX7tQCZJJuYO4n8I4thn1XLpoDMyq4Fo3bcQRzt81vWcNJWARtRpvOqmhnnTc+tucGZFlpkvoXXwSdvX7Hn7YVZesZNoA77zx7f74N8UG5MAW24xKSaHjJPYXS6XWoq+qGULeWkKCZkbGcU5IeYRwP4AfxiMO6n7hvr+hwt6ZuPcfrg9m0WiqDaTAAXMDvvud9+IGJhtztbkET329Pbb0xev4v7v8Ex1/lX+8P1GANEGzSSsW2k7XntHMiJj8oxn+hdeGXJpsGagWnQN6bR86ngE3I9foXfU/nH9z/KcedP+9X6/rSw3ErbBzYieqZvpFHOUQQddPhlOkruTF5VpAJDdzttjOOuZ6c5Kg1KZO5BAnbYDyPvBjTtMYJ/8M/31f8Auj/tONr1Dd/cf58WqjkTsQU+s5XOJ4Djcg6GGzCTpB7g9jPYRbEMyczlBFP9tlhcg+Z1kkkabBlgH5YIk2xg+r/+crf3z/8AcpY9Fpfu6XuP0TA0MiGW63Rqr5l0jZjd1BN4K/MpJuZBFoxW/wAIZWtem+mOaLCPqpMEwJ+UXOEmc/8A9NP7n+VsS6x+9f3P6DBqgM7X+CasFTmC030tSmLkjzAbQGFx+He84Eb4GqUlcJXQQLEUyp2IAAveZO/GNV8F/u29/wD8bY2Lfz/7sMC6MQOkslME1dbDfykmxC79pIYTzjNdQuwb8VOuuoyBpfUARYWO9sendS2/xp/3Usear/51/wD6o/qMJLY0cm/YCTEXkbnexH5zi1d4/if59fri1tz/AHj/ABxLv7N/DHNWSreCjxBuYHHO82v+eIs/t7SYuTB+1/ri7Mcf3v8AKcD5X5v8A/7RggRZTInix7/Qf64pUwR+Rn6c/f6YtqbH2/gcczWx+v6YUYhRbfaJt5vvt6z9DiSpPlmxB2M8et8fZnb6H9BidTce/wDlwyQGReiPfcgesjad8ZTOt/8AH1NMSAoNgCPKxvA7bXP0xruob/f9Vxj6X/nq30/7MaSww8ezvxcR4lCIkMe39S8Y58ReXMUH4aQdv6uoH8m55wT8ZfvKfv8A5MWfF/8A0f8AD+jYQonhDrLOCqndht/h9eLfridVLmRIgiODfygkkX3g4XZL9yP74/7MManzH/B/HDQeCUlkxXVMlUogsjQDOh7H5haR33+o9MKOm5Z2qTVM2uw5MXtyN+0dsehdQ/cZj/H/AJcYfLb4tB+MlIfZjL5dqWiQpXZuebnuDb24HGMyshjbyjY9/wCfXBWd+Rf74/TByf8AlG/+Z/8ArxpYYUj/2Q=="/>
          <p:cNvSpPr>
            <a:spLocks noChangeAspect="1" noChangeArrowheads="1"/>
          </p:cNvSpPr>
          <p:nvPr/>
        </p:nvSpPr>
        <p:spPr bwMode="auto">
          <a:xfrm>
            <a:off x="155575" y="-1927225"/>
            <a:ext cx="5905500" cy="40290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5" name="Picture 14"/>
          <p:cNvPicPr>
            <a:picLocks noChangeAspect="1"/>
          </p:cNvPicPr>
          <p:nvPr/>
        </p:nvPicPr>
        <p:blipFill rotWithShape="1">
          <a:blip r:embed="rId10">
            <a:extLst>
              <a:ext uri="{28A0092B-C50C-407E-A947-70E740481C1C}">
                <a14:useLocalDpi xmlns:a14="http://schemas.microsoft.com/office/drawing/2010/main" val="0"/>
              </a:ext>
            </a:extLst>
          </a:blip>
          <a:srcRect l="50000" t="8429" r="12763" b="11883"/>
          <a:stretch/>
        </p:blipFill>
        <p:spPr>
          <a:xfrm>
            <a:off x="6749988" y="908720"/>
            <a:ext cx="2394012" cy="2782053"/>
          </a:xfrm>
          <a:prstGeom prst="rect">
            <a:avLst/>
          </a:prstGeom>
        </p:spPr>
      </p:pic>
      <p:pic>
        <p:nvPicPr>
          <p:cNvPr id="18" name="Picture 1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1144654">
            <a:off x="232523" y="1052953"/>
            <a:ext cx="3173271" cy="2103709"/>
          </a:xfrm>
          <a:prstGeom prst="rect">
            <a:avLst/>
          </a:prstGeom>
        </p:spPr>
      </p:pic>
      <p:pic>
        <p:nvPicPr>
          <p:cNvPr id="17" name="Picture 1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0757657">
            <a:off x="341568" y="2246517"/>
            <a:ext cx="1889270" cy="2911602"/>
          </a:xfrm>
          <a:prstGeom prst="rect">
            <a:avLst/>
          </a:prstGeom>
        </p:spPr>
      </p:pic>
      <p:sp>
        <p:nvSpPr>
          <p:cNvPr id="19" name="AutoShape 4" descr="data:image/jpeg;base64,/9j/4AAQSkZJRgABAQAAAQABAAD/2wCEAAkGBxQTEhUUExQWFhMXGCIbGBgYGR4cGRofHB0aHBsbIB4ZHiggGBonGxwcITEjJSkrLi4uHCAzODMsNygtLi0BCgoKDg0OGxAQGywlHyQsLCwsLCwsLCwsLCwsLCwsLCwsLCwsLCwsLCwsLCwsLCwsLCwsLCwsLCwsLCwsLCwsLP/AABEIALkBEAMBIgACEQEDEQH/xAAbAAACAwEBAQAAAAAAAAAAAAAEBQIDBgEHAP/EAEYQAAIBAgUCBAQDBAkCBAYDAAECEQMhAAQSMUEFURMiYXEGMoGRQqGxIzPB8BRSYnKCwtHh8UOyBzSSoiRzdLPD0xUWNf/EABkBAAMBAQEAAAAAAAAAAAAAAAECAwAEBf/EACMRAAICAgMBAAIDAQAAAAAAAAABAhEhMQMSQVFhcRMiMvD/2gAMAwEAAhEDEQA/ANSjCe3M7dhzHr+eJtmLE2jvx374VMzHqOmnVdVFIPWWQyMPlCi0J6xBscE/E5ZKJdarUhTIZlVdWsHy6byRY8Ttjxumvyej2CqdQEe4n6G/rxibbX2/SLcD178Yqy+VqmksVdVRl1K1RZHmuBCEGALCwPfCfpOdzNXxm1UJSroVgjaSBMzJkmOxxujD2Q6zOUpOoFSmrDcEjzDmQReb74DynRqKEsqsbz52LRzbWTFz/MYp61VrUWpaWT9qfD0eGC02lhJFh2vxhrlqBFNQ766kGW0hATMzE2EflGM+1bBabLC/2399/SMQapBj8/8Aj2wuXqL1lepQpqaSk6SxjxNMTo07DcSxFxsZxLpucSvSWqo0qfKVJkhgSCJAIkTO4iR2wrg0gqSGNACbxaDDGNjxf1PHBxeTA2jfgnczwBeYF++BlBiRLHYlTIiDPInf8sJuu9ZcHwqLAVIJdhB8NOQZkBjMCb29ZxorNGY16j1SlTI8SoovsTfcAjSL2I2m+EPVut5SrTKPraTK6aZ8jXMqWMA347d8ZOvSrI5axYwTbU1zYmBKyO++CqL06jMGmmSTbSs8GZYqBaeD+eOhcaWRL8ZHKdZqJCN54IKsF+uoKxlSLbEjzH1w9p9QFcNUADOoEgCxkqGYiYUqGJiJtscJs10vykqGuNx5UPoJFxff1wV8O00GZFKuiEVfKrsJvuu8kgkRHeLCcUbi8iuFaGuW6ZVlqiaUDSD4l5BBhiE8pA2G2xJw1TIMzl61QRqV1RQIUgCfM0tEiYkYOaTYH9eJHpwMRRjyefsf/VPJP1OOSXI2UUEWK36fw9v5nHS3P+vqO3ritL3JBn25+vrGO2+ovaLzffb/AIxKxyvO0tYtEjaZ9fvx+eMr1Hp9RQWJuD80SIIEzO4MC07hdr41riBO32PHt2xygxIkGJ2sDsSdo9MVhytYJy408mKp1QaR1HzG3lvbho3gT62vjlfLiqyM1Twcw2zH93WtPmYXDxNzY2t23tbLKwIKgjkRv+W9owl6n8PhwAjlEJllI1KwvO/p+p9ItHmTJvjaMmmRfxilai1OppILJJU2BkNbUNoOJUqQBWBXEn8clSQSfxDVHl7R5+cPV6JmKcGnWAABsdcA7eUNIWdJ+kYg/wAN1nANVkZkYwbm0G3mWwBIA9BfD/yRfonRoBFLxEmkFaoVDBW1IRyAbags82wxGXTMAmj4tPMKZZJB03YSGNikjZptpkC2I9HydbLUbU2GklmWkUFR130BlAmDMbce+Lsl07MIKmmPO+oBtKkgRCvpBHYbSBN8K2l6Mov4LOr06hDipTVHVRpDAlnNi3hkEC6zAJvJ9sOPgrM+JlwG/wCm7UwbEkL8pMCNmH+uBuodLq1Kyk6QhfXp1aghUr5ZM7iSBp3tItjR5WiFHltJLH634A7cd8JyzTjQ8I07J1FBG4PNtz3O/wDM4gqTcAn3959Zvixac99o5ntO/YHHFpNB8sx+fP6Eb98c5YgyeY+X+ePw3sJxzwvbb2/gOxGCDQaRb31QORjgok8CRzNjIPZsajWV6BIk/n/vb/Scd0DeRtvzP39cXNljIuPUSSePQ98RpZdiY1eWOJtae30wGma0KukUy2czdTy6ZRF7iPmkmQbx2xV8cknKhBY1KyIJBPqLLHI3n/TEfhKoScw0lWatrKQQQrL5NWoC5mDvHfAvxNn1NSjT0VdNHMCo8UGk6FhdJ0kOCeVI2scdcU+/6It4NNXcoGaAYuANzpT6Hf8ATCD4HoacvqZdLVKj1GEAGWcAGB5tp3GCfijrPhUdKpVapVRvDCIzQTFzE6CA0gRwcS+F84Hy4WKoakiajUp6JYyxIiJE9jhafUOLA+rr4udyaFjK66k8DsRJmSRfbE/iTONTyjaLuSqAnfzRvIN4tM4Wt1ulWz9GrSFR0p09JqCk+7SoA2ky1xsBJnD3rvTjXy9SidOogFSfllYInSRO3f8A3LVNWD6F5egEREH4QFDALpEKSSZJg9zhX8FoBly3n81V2BhpsYF51afpGKa3Ua1agKNOm616hNN2dSAiqBrclTMMNgdpw8yGRSnSp0VZdKrCzzYyfLa54wrVIK2XU4gklSDcn0En8QmSb/XHl9Sg9XXXNtRLST8xF+NwCALngRj1wgRE2n+t6ffYRjzzOeGVp0iFUNWNibaWaQIPdo740HQx90Gmy0iz/ivqMXkH6+15JvA2BVXK5ev5S0MIIPyMfqwv2iCcMs9lw6iSe5J7+xAmxGFadNAYvKr5RIX5SBzogLJF53tOGW2zVgob4dekQ6OpYCAjAwIiCCDINhfTaPTC/qkqqkoRVpzpIMhr6uBfbvh3ns6tAosSNMmSRpiBuQeTuYFsVUqozTrTBtIZgR+EDzMYsV08gnB7O7aMka4rcG2ngCBwCZ2m5H54+8ANBDHcHm4MQLNa84spOe8/WdipiSscfX6YnR0iWF73Pk3U/ncnEayawdcradRF/wCq1geLzaIO3OODKmFM+bv6QD/V7yTx9sHMCFB03AkeUWgA9/b88cQWiIg28s8gDYzcfxxqQLAXyUhwDYiwvNuPluPXFwyQE6duB5rWYEXXuPzxbVXuYkEix9/607BvbE1n+qYAifYt/a5WT7xjUg2ys5fc8XOx942vviH9FJ2b66eJBtbtP2waHkb39za8RadojFagQT6etpEnnj+OBRrA63T9RnUvbSVkGZ7+npzj6vktU+b6wO+23Y/lgwCBN5m4vuRt81+Mdr1AtztInjcC1z6E/TBoFgtLIlTv/wC07f8AE4I/o4G5O1x+uIJmEgAbSYJKHi1/7s/UYtpsDtBjkH3P4R6YzRrZWtBdo+8n+b/rib04Mqu/oebdsT0QSR+hM2HcgC+Og/zb09e38cZGBRRIIYncGfSb8neMEae8b8R2HfEgL8b327+3f8sVmrB7CJm5F78D0n6jGCdMDkegGn/T0/MYlpmwaCe1/rYdzj4tMnSQfc97Gw4MffHHm+9oiJJgAWuL/i++MAmAfUxcm/v/AFv5jHFAkEnjaQfTubxioU4832IU7H/D2J+2LhTidwLfpczpjaRGAZiHq3SixNWi4TMgEBrEOJslTgjsTt+WD8vmHZVZ0ZGBErJgEQYBUQy3OCgdI3mLc9jHG9x9xjhQ9vzN943I4t9MUsxEH1M+s94H2WfvjlQg7yY9zEcbbzAxaFk8/XbZdxqvacVG3AMiTt6f2u7YHhiYc6RckfXiZ2A5xUhM9hG8nYAWuOTf6HE2UDtHFvodz6j74s0zJO+1vYWsfe+AE4Wkwbxf7tHbtitydUiYO1yPxe25BEfXH2kWO8CRtO/v6jEw9xHcWAFgCRwduffGAVZrMaUJJ2U2kH5ZGx98YjqlNVNF2K7oL99Sn+ONZ1KoBTddUkhQAT3YzIJ2kXwl6rlQ9Iw2kqVbVcxp0zsZIIkWPG2Gi8hf+TteoseZyi99ok73FrnFOYzS0SCVJpH8SiY99N1kncTODaVEEE2KkGJEiLjYgyD7HjbCLqg8NQKf7ITHlJNNp4K7/ba+DEa2QqTXqOUM+J5FXSGDILmbfLJJn0k41vSunJRXw15XzNbzsxIk3FpJsI4tgfofTxSUiRrYANMLpsYUTyTz9MO/Fu0EAejKY9Lj+yfyxpP4K2QVDNvWANQFyR3M7n74lUkKCTci4t/VA/EveBv6YmF8w23507SD+oNh6YHrPMXIj+0BtAUeU7eYmDGwwugF1OkGm1zz5N7L+s+npjoXiF+y3809/UfnirL1TKgtNhBJW8EgGY3j9cEtxBESLEgAjSRwp9PrgUYGpk6YYbiJASBPbe0GMC1+q0aTftKio1tSnSXsTI0KpYiR+uA/i3PPTRNB8OpUfQHtKjRLR6mANj39cZboHS3qavEIBSZKnW7yW0nU1+xvMflh4QvLEk6NDnfjEAQlKoxidTkU137fMb3FtsLq/wAU1jMNQQE7Aamj3Yx7GO++F3Uej01f5ahHHiQS3y3iAPy5ww/oR0FxBUC8cd57DD1FE7k3gqodcrnfMogPamuoRzvFxNo5xS/VczqAbMSNYNlQGw07qN5E4FzGVcOihgquSDqVYWBYCfaecAtlmdtdNKdQ6gsMiy15NkA0sRNz9ecOkgNyHTdUzavK5h3JM6WCe9vJab/c4ur9czi3UiwEakU95iIkj88LukCddRabaI8ywddMpYqf7IJieJwzbqisiwS1rLF/xb78gib4VpJmi2W5P41qKUXM0VEgHxKe6xeSjbiwspJnGuymeWsNVNwybdo4EjcHfHmFcMSTUSoqW0nQQFPfULiY9sWZHqaoFalV0lZbylZfvwZBJ7YEoXoeM2tnqvhxIHH970xB1kAQRNvxHuv22xlugfGdGsFWsRTciCymaZiBE2KmYE2xrgu1gTwYnmZEG4OJSi1somnopo09RJM+nzbwDa/p+mJ+GZ+9777xv3tizRAmIt29O2+2OOwiw24t3jACVsQBDSBybAQDPJ7Y+Q6lEKQCBsBbcHc97TiQSext/ZjkDg4sQdoE+1p9h3GFMUUwPTcdo49e4xBUBkH2Mxvpn14OLEB7m5H9aLm+w2M4tprYbjub8LF+9h3xSgAyiBaN+Itbfbe2ImoDEwL9wATb+zcz/HE3pRJkk/442IFh6yPfA+YzKoCXlUDXY6hF5gA3Y8W7+wwKDYRTqyCQR2+bncbDeTgXPZ9aYmqy0xaC7gb+XaJ/LGP+JfiWtCJRYJq2UGamm0klhAUiSFBBtbGTesAGpvUFQONLmqPlYQfmZtVMTckzPfvWPDeyb5Ph6BU+LaDDTRY1HO0DRTEwQS7QYEDbFf8A/JVawOh9Cm5CW27sb8zPbnGMzBbJ5jwp8SmNJDAnw6moeV1Y2ceYiR9D5cHUKzl4YxfYHe0SBzzvjS4mhockfTSplAL2ncn5mvfc3P2wZSrLEkAgx2jYekcnY4z1Jq0SG0gbF2NydUWvBJthTlPiNgXWsjIwsQsuCLw1rFY/m+FjBy0PKSWx7mkqoC9FvID8rnsRYKYvfgg2wmTqVQ1KTVVH7NgxET2mxtsbTJ+uCavxJSAs0ntogNMWkyR22i2A260GGpcvV1eiMRfgEDvG3ph+jW0Dun6b3LZxDBFQBuF86zclbAxJkH0xcep0wQPGSdyGeTZr/MObWnHn1LqNcJpSjUGrkU3DCwETp8o9cKqgf+jqPBYEFj8rQLCDLR6k+mAuIWU0tHrxzJKzII7qVI79u4Me4xfQG15PcE+3A2MTOPJvhykyLNJjTqU0k6SQGIuBBJBF+Qca34U+KTWrCjVharDUCAQtQC8QPlcduQSe+FcN14G/prF9zBAgQx3AO3+HFqaiP0kH0I/F/NsDOPLIB2g7TwR+LcCfzxblX9hE7xHpyR8rfkO2JmAviPpRrUNItUpt4iEibrNuTfGR6P1JddSNPnpoYESQuqY72YGZ4O+N94oDjzKNhunBM+s3P5Yzmf8Ahikacos1lJNJvKGlizKslSCF1FQY2/OkZL0VmeSsjA6TMGD6G0j0OCKbaTKm4/PC/wAU6l8RdTH8SWeAWA1rzJEAb+2JuYrDzCCNO0bk7yJB1AiNrb4o1ZLTG3VsgtUFT8pEzsRBEEHcEd8I8kjZZoFFXqXK1gzhwCSAsNKqdLNJBFu251DVFaitvMDB7bfltv79sLcvkkCgCFk2CzYz3PBwsZUmhpRzaA8qWGYJII1k3DMxBizEgwAdJBjkjDepUQFgjBSTBmBqNvxcLPBNsU5vppnWInYgd1AB9j99/XGeGXenVGkE03bzAxCd+0Dnnn0wrSfpk2vBt1DJZpbIAWMWbYXvtvgJ8m1S1akEcfiEXkX+WzX7ge+GuR6k9EgBTUpz5kPAt5kPBEHy86u+7ernFr0megVqMtij+RwfKdLFgCpAPY4ZWlgKpmFzPS9KFABqU7CAWWbtHfvz6m2Hvwj8QeAUoVb0T5VcyfDZjYX/AAcemw3wRmsmfmqUhTt8xqKVEGJJsRK32iDftjKZ3L6w8HWgkBpI1flqiTv9cN/rDF/zlHs1MXMzIPOnaRsOPTFhqWuPe/bfjtOMb8JfFa1dNCqf2wACsR+8A2EzCsN42Pe5xr6P1gi+/NzyY4/9WISi1sqnZ1Ko4O/rbcjgY6XB07we0/2jjujvzfZjwZ57iccZO0fYiNzuTa84TJgKmw3gSb/htuR+KwsMWqs3P8ztI1bwf0xBkiSAdoiDe4EXFhxiyoTI1Hn2+m2+oflhhgHNZoICxvsAqi7EyVUS1pt5jYHHm2f60zVCMxl0ZVaaayP2JAaAATDRaT+IjtY6H4iU18waCKW8BRUeanhgk7kMDpmNh79sZTOdNSaFRDUanUYKVqMdSmUBEqSIubzaZvjq4oJK2QnLOD7N9HbVTzDMzLrmpTjS1Im4kTIBSCABBkXuDi/4k6MqU0zGXY1aFSA953OlXUA9xBXgyTuMNeoJOezdFWpqrU31Fj8mgAppAOmQwIki9u+KOjaq2Qz9JxPhUhUQgHyz5inlM3ZQ23sMU9FA6tR6+SFQpq/oZjW7E1NDi1MBF0hVB+aRAHN8U5ZJYVBMWMb/AIhba1huO5xZ8OVDUp5qjUc0y9EMDUqMlNTTOowkS7kmwb+qbcEPpNeKQmxAIG14AuLxtHGNPQDTdQQQTEw9rWE3mw7g4AGQo1SiVQSAxpEyVkNcCZBNzxzhgKso1wJRbnggt69p2GKem3ra2JVA+oksQPItpE/KccfE6s6pq4k+r5CllgxoJTpeQy4Ua+86m9RzvOM1m85VH/VqBSZPnax8pjy2HH29MbLqhStYVIsQQu5k9yRGxwkzeWyysP2YchdQLVTySCIiJ42i4xTjmkrq3/30lODk6QgXqNUXWrUMb+ZvQxO0j+Axo/hHONUWslRmOpY0kkgE6laQ2wI7ngYB1ZWRKnUxBgaiQCSPmEQCRPvhr0fPZSlLIQpYWBY+bUZG5IMhY+mGnyJrEWCPHJPLEvwtVAroFgqfISCJuNBmIvMG+I108GsSFg03JW8QUM8CdjEem2DOl5TTWVwy6VfUYkmJk/wEYn1hdVWow+RidNiTs0iNgdJ55xu39i01/VHo2XrBlV1ICvpYbCAwkTbeSfvglItc8WLRYkgcQbcjvhb0Y6srQiR+xS95AAv+Lfc/QYYMDxtwb2KvYWY7kgYhQCSG+oHkxed4g/L7D64X9dzQUIpka202mR2tuYmT7c4MWieLkDsxkh5G5gTB37YA67kvFpHw4WoJ0GAYIY2ImysIU3xjWZfN5ESA0jUWB0jsYUgnfuwgEcYX5hoC0U8zSQ0zAiIIv3uDf2GD3fXqIJNyLkyGUkNTM7W2ncAfVS2TLkLRJeqSDCRyYDlrBQRue+LxROcnocZHPhqaqWJvcTJ7N6dji7MTbwgqqGm4/iDY/fAn/wDXq1EeedvLUQ2aYNiRaw2IwXSp6wJfzKPMxhSSBeeCb7Y36Yv7GVGLB4BPY2PtPaRhRnM3oznhVABQe6ETKkhdJ5LjUSCRtyNpX51AKoPmqVPwkaRYBVI4sRDEbY1PSqq1EXxB51tMzE7nV6+kTFzscL1QVKxb1TJ1aYmnBg73gmO+/OKaOYDoDUphdj3Pl2JIMi4n64u6x8QFaooeCVGwY7iT224PHPJvj7qNRAp1GnJ4uJBt2jj9cK04jWmKc9VouS0anMbamJtEwSY2idjtit8rpA06r7gGx77mAY/OMFJlgtMVPJTTfyxLTECTAk9vXEEqhqYeCASQL2IFjsNgbYdZJyXpn+pZYK37NvMCDBtBFrEXB7EbEnGy+HPjZmUJnNKtMCpEyNzrUSQeJ274yHUvmBEmdwLvydrD0HtiVDIt/wCpYAYg7jm1yP8AXfDtJxpgi6Z7MKkiYMEWOn0PMmd8IfizqPkOWpXq1QQdO6oZ43kiRHrjDZPrNbKmKTaaYiaTecEyCxiATtMrESeww26TnqeeKs48LMRqkkkOVEyDZgfl4/TEVxtO/Cna8G8qrPG/pPbse8YV9az4opqJhixVdIJMzc6TE6fcfng4uLGRpAkmBYLMmV2jy3xh+sZkVH8aojquopTK+eAIGsoIkQZvBwsI2x5SoQUM0kCkuX/pK3ZCysasFiYbw51CeB640K9BrmrSq5zwqVJGXSjMqHQCpaFFxebbicMMl1hHSBn9IXzMtOiVLK1gpCiQbd7x64T0MyiPOQy9atmWYk16y+I4BYSEGrTSnbzHvY47E7IUGfFRFBcwGqD+lZxyWiCVpBvKp1AESouLG1pjBfwN0qMvWDNetTY8eUaRonba5HpiHRugmlOa6gVasp1KhIchhYMxiHqAqQo/McMfhLrgzFesRYLUEBjaNLpMxAJaNvzwGYxXwznfDrl6jkVBQqEXlmdVK6ZCEEwZvG3phZ0ypYgX7mT2HHA2O42w0+Gcu4zFRgah/Z1v+qQBZojwkl7TYwLAzwUmVRlYKgt5RvckiJMHz7MBbjDUgNs2AjwSf7G4tsR2n8++BKOVqR5SAGg2W8RBBPBxfkg9MharUkGmILKGBJ09iI+m+O1K5YiDVrC1qY0ouqbywAYbiBtHrjhVp0jrUsZRS3StvEZQ021NEkEwYUwLk3jAlPJ0zqQVKUC4i5BEExzaZIxOnmlv/wDDE/8AzKggiBwnG9j3GPq3UagMqlGmOQosL3ufpinWQP5MeIOXp7FfwqLE6GEgXImRH/OFdbKK1iz7nkEb8cf7YL6d1OnVFSnqVmgjyggQVsCxgbX+uFNWiqOyq2ktAA0lrbC23pfAj2tpuh001aVhTZEA6l0k6gfNaAoNpG/scVrSYzoILM2kTOgk6VGzSAJOKaTBSo0EE7kqEBkeY3Jm42wU9JRpYLPbSRfzgxIG198VSf0jJ2tUbyh1SjSpKgfUtFEEBDIGxlWM7Ce0YHy3xXRMGmlQ+bSDoUCxsTcQsE89sU16JSQyEyYAuTf0X3HsAThQOmikmkEkDcmBuSRIEDCdYiOTRqF+JKMT5hpIVvJOz2IAmfKSScTTrdAxJYRt5RaNoiIMEnGJy9JhqB9NJ+pn2tiyvQlkJA8pkcmSP98ZwRu5q67ZOvUBYKDySGp7GwLCxFyb4Y5HKUqaxRRFDbinpgmDBa+oyJJn05xhvClw15UW37Rxv9ZxTk2fck6Sx9Yub3vHEDA6Y2Dv+D0plLHSNJEHy7A/LEqF8o+u3bCTqvw+xb9kxCzJgwbRNtinHfCbp+dreKAKhAgmxM7qBztAv9MG5n4irB/DmTpkyATGodxtvfGUWguSYo6pkKlKopramk+XUpB3Mx7KdrbDFuXq5mnVBRRVosLOqnyRfS2kjS0wBMzBOCsx1StmUGz0nEMvlA8xBLT2AmwvbEcp0urTIKmV1CxPEjgi+2KV9FsZ59KoQHXTQRezH1sCbT+ZOEWczo5BJFwzqoUWv63ufvhl1jp7VKaqhNMoSxa5s13HlIKjkGD9RGEbUXOmmCSu7VL8kmJ/hM7bYRpDWympnWuzEOmxj9YJxx3GgKCR2H4v+ZHPriGadPECUxMevzRsRxA7/wDOIJldJd9LGpG52BgR9O8dhg0kJks/oylgSFJBmR/O/wDrgejlGDlmZWvYxBHp+t8E9LYMPPdoIvZo94HNvtfFlYGxRS4FjYWuAB8wm0+uNfhgd0V4ESe0An1sfTA2cycNquFEGbwDOxiwM6b+nqcGnJ1UJclY4kjm14HrGJMlUAqaagMLQwme83B/K2N2oNGy6tX1sKCny/NWK9h+AX7frgf4QylMq4qAE+KwYyTeYRgCIW1u1ji3pTQDUqoJALbSWuGNjva4j+ODem9dWvT10qRYhQfkaDY2BNiZA2FsPFUqDd5Ml8V5D+j1ywphtSyLROg3QxdlgyJuQb4f5f4pylPLr4UUyVnwlAlW3sos2lxbUQDPOAviFq1ZWapRTSkhV1FNDN5dUr5mIE2iD6YzNLpZehrpKpCjS4upWTLGVOwEkiORffDChnVvidMxTuKi8qhMWi+sDkSLCLG2J/8Ah9SYVywOlCyqRBAOlkkbcFrG9gBgHJdAARKhadQLI1rESQfbsN/bDmhU8Cp/SQupNCKyaiJAfvsG8ysI59DjOlgydiHIZ5aWazr1DJQVkQaC3mYwLFoUk21G1iOcC/D1JK+Yo0yvh6jqqQYKrTViIvpAE7gHY740nXfhOo7NXylTxGfzOjH9owN20Mv7yNo33kzfFv8A4e/D6uHzdZILqaSQGgLH7RxAmC0rczbeMPjYBnT+CqJTXTqVPMmoeZQbiVIOkBlO5Ji5O3EKfw1WokharNpFy5Yd58pkTHryuHHV+pijSV6QAVTAXuAqwIEarCJv+YwqyPVMxWWKYZVtLwyqLC3A2We+++JtjIX/ABC9NBB0aRdnYKIA5tsSZO+1u2EOYpIaBOvSatkNjA7gGdU7DjfGozeUpVH0PqdtI1logggW07abfMb+mEGbUtW0p8iDsBAUAbWi/bGX0DWRd0CmKZqKWDOSQNtgOBtAAFhtJ2wZW2LSEPeJ/njHejZBKdYl4JZpUmTAaZF5j2ET64IzVIqGClVI2J2A4PpAxHkf9jq4L6iellxqMKApIVHKjcjVYufNvMemJZMqLORU0gnRKnZwABCiLiffvjlUFqhurEEMrBAdrcGSbgTj6ghnmCZgIAfm+Uj1/QTiiYkoOzX0/imk93pVlcxJ0h9JFrMDMXv7HFlXN5avq8KsglpCtKkQCxEOLmNJ35xjaCxsxBe0ExJ1GP3YIAubg9scUMKli1gTdWYwwiPO3lvHpY2vjNJi1I2Gf6KtWQdLqCTAYcTBMNvY2/u4+qdMmZELe5gAR78HGRo6z5qcqxUEt4YMzUki57Tb64tVX8niNIIMhg2oXJWNJ0Wsb3gni2Fr8hcX6h6UphgPEpxxDD+19ItggZFSFCuhsZ8wjdvXsJwp6B06lXZ1M2QFTIiTYm1iIbaIvOGdbpdIDLFqSyxioBefmBO4uCZ9ifoGqMopoZUOmMryIM+UDncGJ5Ejed8RzYFxClja1mW9wW2IHp2xR/QkakdPlqK+mV2NleCNohj62GHRpU9IV4LDvO/EcYeNvQkopYM81Cp4rX/ZiNOk+rTwCOOT9MWf0isjNqGpIkeVpnyQC0x/W/L1xd1zN1KOlkVXv5l2kbgSNjtczgjpfxDQeYd13lGVhEEKeIb8QnBX0WgA/ETRpWhriL6yBtyAotaPrhT17qdQpExPA+sgc3+/0wZ1/qZJIUmOCZIAnt+g7nGeNNagOqoSwO4P5959bfbC1bsN4K8llS1QMSCNJMwZViDF7iIj0vGNIia0BJgnf6Hjt/virpVIBYgH22+vbt9MG0VM2+WTIHvP8+2Em7Zo4Aq2W0wEICkbRuR7Yrpl1YqsEaJFufc+oOGNWD6z/vtgihRlSRFhe3HbAsakwCtljEEyN7zt97bH+YwHWrqCRDH+6OeDJtyfXDLNvTEB0Zl5gT/ztcfli5VpBCyeUbxBk2vbnt2xrMkgyj1LRVNIeH51lAR57mGO0QLDaffGoqhmp6SSrE3IOkKbA9oF+3POMQaGqoAwirSEaSdKuBxK3BsIPqe2Nd0wl6YDxriW0mwJt5S1z2nvf1xexDL53P6Kq5cANTcaS0nUrHdeF3HaL8478D1Wp18zlWsGUVEF5MGHHYyCNr4ZfEtNdBOmIjSxglTqBnsYYYx/WurpRrUc1SaWQgui3aDAYQPSRGCsivY3rdPNNXplySHLqTuFMDTPsRgLqzMVp0aV6lY6VAiQqxJ/kbY0nW+ls1ajWo3GlgxGxRxqBv2PbAnRuju2bdnDAIgSlMxpggmBteb7z6Y37G9sZ9PyQU+Hq3SNUglRpITdRpYADc2xT8K5Ktlcv4NZxUqapVZYhUkaBJYAGRJ7X3tLrK05Yu0hmJAHN+J2I02E2MjnHajIja2MlpI24kQJ7C2oxBtzGMsIwHW6atUftCAm4C+WBMgj+yRpB/LecZ/4i654JSlQWHJ8pYaaawQTc7XmATPecKfi340qsWpZYGxM1ALra+jVcGJub+awFsZHI5gOWOYZjTpJ8kyXg+VFDGQbyTPHHBUbNdG7zWbp5dZN6jm2ked2g3J4Qb3taZvGF3TqjBa5YDTZEIHmJIBY3P2iOcZ1M9TqVhmK7FYHhoiCVW40jdQbx9Z4AxrsmadWkfDM7ltcSJlr9oiJ2xmqFuxHULeIoPb03UyL7kxOHGaQs7FVJG9gSDIB+uAM9Rpo7UyVNrHaJDBtj3nntgrp+sgKrPpCW+ZQL6QLzaRueCMQ5INu0W4eTqcXoxsSgUTPmgARPc2H8cRTLUV/EphvwAEAgT7bSecUpTBABcDUZOkmoYCwfMTEhpO142xGvSDEDwpAsCxhbgiVVfYcDeRhf436yj5m9IKJoqNKmWPCiYi5FrDf1wLVqsAWgIh+QuTqNhcKBfmO8DB1bIVGguW028qgIlpC/KLmLb7DA5o6QFpqAAI5PaLnDRjFfkSXJIoQs2zOYmwUKDcEfN6W++Cr/hp01ifm8zHtebQSRbcYtRBsT7z6/wA/lhnlsosAaUqd/OAfQQwBmSPscByoVXLYi/pFVWdhTSGUIFVoAAMyBBieb/hGJDMVtNOFYGmSYDWuDZYI5PPbDuvlr/u0pqB8zOI/S9u18LMyqW0tqnmIHruZj1/TGcuzse3FUizpucaWlSutgTPcKBuLC3r+uGLZj19BP/PrhTRqBQWcShkCJMlYJFvQYszuQVoqU1CAHUw4a8L81xAvY8YPV/RXO80V5rqqaTp1VWEhVWApIANnJ99gdsJwugytBUj5f2hIBMi4mJOok/lxDRKCIFLkFiTDGJn9Fva2JtT5i/aOe/fBUkhHbM89RxpuWbVLEx67dhwP44L6bVD1PMD4izE7MDNxa5AkW/jgmhkAwJKqKiiDo2iW0+03474ur9P1hCp01V/FEk95E9jtYYzmgJO6LaR8rJ8oIiRFh/P1xdlMuyAB2DSTfaVMaR7gR5ufyxYtASSS2ji3vfmPzw4HTxVpwSpEeUgiR3HFwN8S7FVHFAoywi3zen/F/tiQdUEOzajsB+IbG3PrifTMu9J4qAus2MzbgmMX9YrUy0BA0d+8b2/mZwUg2qFWczAqDyGyfh7SYJtxP2wHmlYU/KDJsSBMDkgcmMMsuygxpETJjeB+uLM6wJ8qkCPT8hwPpztjUrsHgz65ktTCtT/e0o1CPmWx55g4QdW6q601qU7oZB1bKwEwdhHEk9sabP5jwVL6VJG0DSSSYUSZIBE/a2MV1DpbVqlPU1Ok5YvfUFQNKmQD2MA3xTjeKYssPAibqlXMEmo7FmsFW7CIWFKrYgiSFmZMnBWayIphmqiCzEmmu7Ej5L/62xpuo5rK5FYQmrmlgOQQz7Q3iNslOQpIA/XCfJ9NqVorVivhMDp0raoTfQin/pbEkmT+WKtiVZpPhzrFGrQoo1VKT0k0/tLBgJClWsG8sTvE4e9NqiSVem2oggBlMiTPlEQSB/r6ZPpHSQoNWsss1glioF4mZk2IPa3bAVehQ8XMU6oWnUU6qRRRJU3ULp/EDJi+7dsT7W8Ff48bPSKtRoMX99vUHbzbwtoG5xm+o9Aq12Bq1TTRWDaU0km43YyTbYRA0iBfCxvjKv4NMLR85BBrOQqKQQVfSZLFha1598Vr8Q1mDfttRPmAooV0CfltuA1gT/HFGiSGFXoOUpQ9V1jd2cn5SYWooLXkiLCBPoMUDreTYxSyhqhx59dNaaBdTAiY3vzvYegW5b4aqyGFBadoVqja38wDRpa8yxEHb64t6p000qFSo9VqhCjSgICyzW2OoCIOmLfXGwbYt6lW8Z1NRaNIKR4a0wSUTSAEIEDUGUEkdtsUUulavMlBnMGWY+GsFbiORMW+nGLPgvqK68xUqVBpAQqxddK3YSCDPmj03GJ0s++ccOpKZSkb1CxVqjDTpCEH5e/1w3X0Wwp1csRFNWuIUTA3gEn2w86V8M0nK1KxeqzKDpYxTg8Feb8zzjK9QzkvFJSRN1VhqXYXJH172Hrjf/CuYDZSixHmZLm0yDESLfbEZtpbHhlgPWs1oPgUPBo1IBdzC6QbgLF2cwWFon3OARnqWWgVCHrN8hJBVxtq9DPBwx+IeiNUqpWpEawy6lNvlMhhNubiMI6FNHLLUQVVDuR4jQAqkmYBAJLXgzEjtGFVDWw5mqVmnVAUbkwoE79lE2+uBTQkwlxNrRqki+BOo9QZXppSJalVQVPBgs6kyLaQdXHMc8Thzl5ooWKG4gOCCBsd1MqT+mNVbNsS9a1UVIA1vMALcgmQJ7iZNuMGVunNTphmIYgQdJmWABMA4ryOXVqor1d0JKEzp1QB9gL4+qddDX01G8x0gDUTY+YLNpH1w/RNCqQCGKimKw8zU/EP4SihVmQZ3JmL4JqZU1qVIqoVakMRbUo4sDNws7dsTWhnqwlaDgsRpLhQAukGCpabkb29rYmchnnICL4ZETqdCCCIQCNUXEcd8LS8Gsa5TKKFFKw0IQZuCbG5IOonFFXIW+ZIgn5hFiLW5wDWyeaBAqI0EBWdQGiYDNK2EWuRgahnPKaJ1a0JUbljIlWJiJOC4pqxXJrBPMdPFZ1p6wumTM+VtWm24BIMt6RPGDvCFGm1Sp5mECZAXVwNNzBaJg4SJ/SZKpSqaiAurQ/4hYzpI3HaMEVOpkOviyj02MK4KjUAfNwuwmOABhXG6CpUXfCq1fErJUE2UMr2hgrExAAJnDvqqU0pOQoFQiJEWkr/AGvfedsZ4/Egyzu4XU1Vy5ggCbjSTM6vWwx83X1riIcEkQpPzRaN4tHcYZ8V/wBjd8UaPoZSrTPcjS97byLTvf6RinQ1Go0fu5iZsTaDGzc/c4WdEz5pKwaxJ2E8WDAau3rivqPUmqE9t+bCZtf8sL0Ru1rIZX6gAYUlSAT81iO5B3ud+Z2xVTHjTsVb5iQQBJMffgYUZan4kTcSJJB77/cf84fv1Naa+HSSWHJ2HGo9yfthZSekMlewtOmikp0zJMsSDqMb99UWAO094wipK7O1WG0W9hP8j7Y0PSc2WDBypKwZpkFSG2FxuDaPQdsWZvLhmlm8gHyny6eJMkxxxx6TidtD0mDdZz/nRJCoAWIMHVMaRBEyYAje5wkNNqh+URyTt9e4njAOd65UqE1EWlFyC81CAoaIC2MFYxU9evVIlm07w3kUSFiVF4tv99sdKi0iTyyxq2Up1qi1ENdxDKqsRSbzQWYRdvTextjQUq5bRXe8sFEqVVZgLECIsB635xnstTpo6Guni0gbhfLpM2aB2EzcE4atUC0TRlmpup8CsoJkTqST5ijDbSYNpjCzzopBddjypUJ8SmLHSGSTa86QRvAYRzEi9pxn+pr4yrXpkpVSziJKwY1EAEnSbEDgm/GPurZ5mRXAdGQeZiCF0uBKk2F32t3wtyWZeqzvLKD80LZyBFtW49LbYWKayO3GsmryvwdSN6jtWJSCzfuvmDBgAQQOA0nkGYBGiNEIuikoUAEKoMGN9IMEq03i8zPsB0CnFOm2skgRczAMwORHEdwL8YcIwKnYXidRj3DboZ/mBi2zmeDO5L4uyzzSqVArDylagKyZ+UgiDB2Mk3B98f8AHXUvFzIoUtTKm0OrM1Vl2UyYKrAAYSdR7DG2z/QcpmiTVpKz7E6RqgWjVSMmPPE9/bCvJ9Iy+VZ2oofEuBfU/Nl1E6Z8vmmYMYZNAAcl0BUy+nM+HVLMKjKQuimVgKFPoojkTbvhX1GtUrvopArSXmIO5nQsWE9+DgvqCZ2smlUFJHsSzhWJAHlkGR38vOHXTch4FMArOhSGILEHfzknzGNNuLkc4zdmoRVOleDSECF2Y7mQJu3Jjn2w9/8ADnNFqDUyB5WLqb3SpcXJkkNNhbbbCuvWpNLVqhCCdGmFgcAzYWnAlDMtQqI9DdfwE/MrcEmZN7RhJK0aLpnpeuYuLR7fY/zfGdzfw2C7FXC02nyw2oaiC4DagLzYcRHbDvpXUErp4lMg30kTdTyjdj/rict3Fr7jce47YhbRUy3xB0MimXog+IUWm4DEwgtIVdomCR2HAwlz+bDCoobSjKEFNP60TqNzsI33JOPQ1Qjck+sxzPFjjpAkSJMmPln5gd952+2Cp/TOJh8l0WrXoIAClKdJNQEOfKRPmHNuI79sarpnS0y6gIG1HdyB4j2NyTYCLRg9QZ/Fcxx3xFqPcHUBHHb87nGlJyCopEAswBa3eSO289iMVxtYTeNWk33A8vtglh2BF/TiJ/TA9RQZ9JJtyGmJ74mxi7KjzRBue8H8F9442xZX/EPMIkTaeDijJxJi+/Hrtf2i2LKlGRMXAt5b7W+pBnDLVCNZJhYBiT9SdiY2jjGH6gwFWqQqmaoBmWBDaAbAmBGNtVHfv2P9b+b+uML14quYqFtMeOnIAEFImRBsffbbGKcdWDUadM1VVlVh4tRSIkGJJBiIA9Z4520XUfhjLGm60aSI8NoZCy3I1C6sBycIaVMLXqAz5amvvZhJAnYXP+2N3kapYKSZtE8SNjtAkce2ApP6bkj6eVVOnVlA0VXc7afK0CTwwn8QvPGBlzVQCWBJEiCpH2Ci83m/bGt+KMi1OsxUwr+ZQRadyJ5uP0wsyGdrVIUUkLwQRBYLxwYB254GOhStHNQsoZiuxH7PSvOqxItsBfa4OGIpI58yAmIJ7gGRt2J7YuqZVqflqRJuCLiDt/p747HadP8AIxKf4KQsf5DN0wNFJRx7TYaiZBJnaNvWcdz1SuiyApAN5Em8TbaPpPPtmsr1AavIniAGCwaFBBEgEXJ9tvph5T67V8pNNCGYINNQljftft/vfCUx7EGVy4NSgiDSoqAnTYBQCxNuOfzwRnW8WqzAGGJjn05/XB3TKQWk1SQXhpsbbqq/U3n0GAMl8w9Nr/7YtNm4kXNkGZWBG62HJm33wNkHrZTUyDXRMFqbEyZ5EDyOL3ibj2xo6BtYEC9v+dvYjt74jXTUNIAjtEROwt6frtiaZVpMIUU69EOo1I4IYCARY6lIOzAeg2BtscdmqJy1UIFPhwPMWktAu4ETIsCD3+7mjVOTqeJBbLOf2oEEow/6i7mx3Hphh1Hpy16elrqV1U6lM2bs67kET5lvAkzfFotHPOLRR0LqPhMEMmm/eNzY7kCCB94xqRQj5ZMWtHmgC8ciDsOSLY8pD1ctUFGtbSZDLsIb5hFo7iZF95t6N0nMB6KtNz8xvHIHuJMbHi+NVCoN8JS0mkpteLbQbxve23fEM+4VSAKaA/MSQrCJvMm9j9h3xTn86oejSroBTdDFRjK+JI/Z91tfULdsAdR+HIBNO3Am8z37ACTqBNu0Ya2AXNnaaSEmsQdWtrKDPH9YEd8WnP1qpWkrKkkrK2BDETMb4W56i1Ieb5ZHmEFbiwkbGIscU5PM+GysTIQyebGSBsRtjKhW36A9Pyy1nL1ShQ1Go0KbzpdlWSSo+YyPKIwT1DNaS1M1FqsG837A0lU8KCTBgG49u+FP9NpoPAzBemA5ajWQEqD2P159CIi+GNGqlaioNajVdR53RzrcSQsrEIQFuZvOHejfoj0PqX9Bru+otTYAVlJvBsrxsWF5O7fW3ptLMAjUDKsJUyTIMGbb2x590npGunVcrpqVDADwCAAQIjckTefTBPwj1F6Ltla1SKZ/cM58waQPDk8Di/fbEOSN5RSDrDNyjgzABtMR6n67Ymh9Iv29R/CMRQgja/e5jg3+n54+KyJPJm4NuP4YiUJTsSPy9Djk9h7+U9sdCW/0B/nfHGHJ54g9v9sbJiJEW/yn0H6XxCvFxwSRaRG1/wCOO+EF/Fq5vOxG2+3+mOaxEmP/AFG9gf4YwSVBReABMjY9z3O+LpF7bXNvScDqRBM2v3Yc/bHatQQZ07b3HHvgi0Tf5Zg7HffcHjGO6h08vmaqEsilgdSkggBQfxbDi2NedrxYbbxcX/4xl6ojP1JG4W8ED5TtInjaT/DAbxZTj2DdRyUZxxtrpwD2jUs3HqLX4w0+FM0z0yh+btM+YfW2xHsOMBfEbFc1TImPNMC3DXkW22kfXEchUFLNNTj5vOAbiCb7/UR/rhB9xH/WMmK9E6RLAB1Hc8jubT9YxkctXNOVLBA9pOwm1wQR9MbulTC7RH0Ai8bG8TxjN/FXSFvUVVKkjWu4B3k+hOOiEqOSS9BepZyk6aZJcXWFgCY5O4IvYb4TIzCdY0sOL29PfBPTQKX7tQCZJJuYO4n8I4thn1XLpoDMyq4Fo3bcQRzt81vWcNJWARtRpvOqmhnnTc+tucGZFlpkvoXXwSdvX7Hn7YVZesZNoA77zx7f74N8UG5MAW24xKSaHjJPYXS6XWoq+qGULeWkKCZkbGcU5IeYRwP4AfxiMO6n7hvr+hwt6ZuPcfrg9m0WiqDaTAAXMDvvud9+IGJhtztbkET329Pbb0xev4v7v8Ex1/lX+8P1GANEGzSSsW2k7XntHMiJj8oxn+hdeGXJpsGagWnQN6bR86ngE3I9foXfU/nH9z/KcedP+9X6/rSw3ErbBzYieqZvpFHOUQQddPhlOkruTF5VpAJDdzttjOOuZ6c5Kg1KZO5BAnbYDyPvBjTtMYJ/8M/31f8Auj/tONr1Dd/cf58WqjkTsQU+s5XOJ4Djcg6GGzCTpB7g9jPYRbEMyczlBFP9tlhcg+Z1kkkabBlgH5YIk2xg+r/+crf3z/8AcpY9Fpfu6XuP0TA0MiGW63Rqr5l0jZjd1BN4K/MpJuZBFoxW/wAIZWtem+mOaLCPqpMEwJ+UXOEmc/8A9NP7n+VsS6x+9f3P6DBqgM7X+CasFTmC030tSmLkjzAbQGFx+He84Eb4GqUlcJXQQLEUyp2IAAveZO/GNV8F/u29/wD8bY2Lfz/7sMC6MQOkslME1dbDfykmxC79pIYTzjNdQuwb8VOuuoyBpfUARYWO9sendS2/xp/3Usear/51/wD6o/qMJLY0cm/YCTEXkbnexH5zi1d4/if59fri1tz/AHj/ABxLv7N/DHNWSreCjxBuYHHO82v+eIs/t7SYuTB+1/ri7Mcf3v8AKcD5X5v8A/7RggRZTInix7/Qf64pUwR+Rn6c/f6YtqbH2/gcczWx+v6YUYhRbfaJt5vvt6z9DiSpPlmxB2M8et8fZnb6H9BidTce/wDlwyQGReiPfcgesjad8ZTOt/8AH1NMSAoNgCPKxvA7bXP0xruob/f9Vxj6X/nq30/7MaSww8ezvxcR4lCIkMe39S8Y58ReXMUH4aQdv6uoH8m55wT8ZfvKfv8A5MWfF/8A0f8AD+jYQonhDrLOCqndht/h9eLfridVLmRIgiODfygkkX3g4XZL9yP74/7MManzH/B/HDQeCUlkxXVMlUogsjQDOh7H5haR33+o9MKOm5Z2qTVM2uw5MXtyN+0dsehdQ/cZj/H/AJcYfLb4tB+MlIfZjL5dqWiQpXZuebnuDb24HGMyshjbyjY9/wCfXBWd+Rf74/TByf8AlG/+Z/8ArxpYYUj/2Q=="/>
          <p:cNvSpPr>
            <a:spLocks noChangeAspect="1" noChangeArrowheads="1"/>
          </p:cNvSpPr>
          <p:nvPr/>
        </p:nvSpPr>
        <p:spPr bwMode="auto">
          <a:xfrm>
            <a:off x="307975" y="-1774825"/>
            <a:ext cx="5905500" cy="40290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 name="Picture 19"/>
          <p:cNvPicPr>
            <a:picLocks noChangeAspect="1"/>
          </p:cNvPicPr>
          <p:nvPr/>
        </p:nvPicPr>
        <p:blipFill>
          <a:blip r:embed="rId13" cstate="print">
            <a:extLst>
              <a:ext uri="{BEBA8EAE-BF5A-486C-A8C5-ECC9F3942E4B}">
                <a14:imgProps xmlns:a14="http://schemas.microsoft.com/office/drawing/2010/main">
                  <a14:imgLayer r:embed="rId14">
                    <a14:imgEffect>
                      <a14:backgroundRemoval t="7498" b="89980" l="4998" r="94593">
                        <a14:foregroundMark x1="4998" y1="38446" x2="4998" y2="38446"/>
                        <a14:foregroundMark x1="23807" y1="7566" x2="23807" y2="7566"/>
                        <a14:foregroundMark x1="94593" y1="52284" x2="94593" y2="52284"/>
                      </a14:backgroundRemoval>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2556284" y="669032"/>
            <a:ext cx="4896036" cy="3264024"/>
          </a:xfrm>
          <a:prstGeom prst="rect">
            <a:avLst/>
          </a:prstGeom>
        </p:spPr>
      </p:pic>
      <p:pic>
        <p:nvPicPr>
          <p:cNvPr id="21" name="Picture 20"/>
          <p:cNvPicPr>
            <a:picLocks noChangeAspect="1"/>
          </p:cNvPicPr>
          <p:nvPr/>
        </p:nvPicPr>
        <p:blipFill rotWithShape="1">
          <a:blip r:embed="rId15">
            <a:extLst>
              <a:ext uri="{28A0092B-C50C-407E-A947-70E740481C1C}">
                <a14:useLocalDpi xmlns:a14="http://schemas.microsoft.com/office/drawing/2010/main" val="0"/>
              </a:ext>
            </a:extLst>
          </a:blip>
          <a:srcRect t="52133" b="23934"/>
          <a:stretch/>
        </p:blipFill>
        <p:spPr>
          <a:xfrm>
            <a:off x="1859731" y="5260086"/>
            <a:ext cx="5486400" cy="1641348"/>
          </a:xfrm>
          <a:prstGeom prst="rect">
            <a:avLst/>
          </a:prstGeom>
        </p:spPr>
      </p:pic>
      <p:pic>
        <p:nvPicPr>
          <p:cNvPr id="14" name="Picture 1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6512" y="4848067"/>
            <a:ext cx="3408313" cy="2325349"/>
          </a:xfrm>
          <a:prstGeom prst="rect">
            <a:avLst/>
          </a:prstGeom>
        </p:spPr>
      </p:pic>
      <p:pic>
        <p:nvPicPr>
          <p:cNvPr id="22" name="Picture 21"/>
          <p:cNvPicPr>
            <a:picLocks noChangeAspect="1"/>
          </p:cNvPicPr>
          <p:nvPr/>
        </p:nvPicPr>
        <p:blipFill rotWithShape="1">
          <a:blip r:embed="rId17">
            <a:extLst>
              <a:ext uri="{BEBA8EAE-BF5A-486C-A8C5-ECC9F3942E4B}">
                <a14:imgProps xmlns:a14="http://schemas.microsoft.com/office/drawing/2010/main">
                  <a14:imgLayer r:embed="rId18">
                    <a14:imgEffect>
                      <a14:backgroundRemoval t="4979" b="89627" l="5215" r="99387">
                        <a14:foregroundMark x1="8896" y1="7469" x2="8896" y2="7469"/>
                        <a14:foregroundMark x1="6748" y1="48548" x2="6748" y2="48548"/>
                        <a14:foregroundMark x1="5215" y1="80913" x2="5215" y2="80913"/>
                        <a14:foregroundMark x1="29755" y1="77178" x2="29755" y2="77178"/>
                        <a14:foregroundMark x1="87117" y1="35270" x2="87117" y2="35270"/>
                        <a14:foregroundMark x1="93865" y1="47718" x2="93865" y2="47718"/>
                        <a14:foregroundMark x1="96012" y1="51452" x2="96012" y2="51452"/>
                        <a14:foregroundMark x1="89877" y1="18672" x2="89877" y2="18672"/>
                        <a14:foregroundMark x1="93558" y1="35270" x2="93558" y2="35270"/>
                        <a14:foregroundMark x1="92331" y1="29046" x2="92331" y2="29046"/>
                        <a14:foregroundMark x1="51534" y1="11618" x2="51534" y2="11618"/>
                        <a14:foregroundMark x1="56748" y1="5394" x2="56748" y2="5394"/>
                        <a14:foregroundMark x1="47853" y1="15768" x2="47853" y2="15768"/>
                        <a14:foregroundMark x1="45092" y1="28216" x2="45092" y2="28216"/>
                        <a14:foregroundMark x1="42945" y1="31120" x2="42945" y2="31120"/>
                        <a14:foregroundMark x1="39264" y1="38589" x2="39264" y2="38589"/>
                        <a14:foregroundMark x1="29141" y1="39419" x2="29141" y2="39419"/>
                        <a14:foregroundMark x1="22086" y1="36515" x2="22086" y2="36515"/>
                        <a14:foregroundMark x1="29141" y1="14108" x2="29141" y2="14108"/>
                        <a14:foregroundMark x1="22393" y1="13278" x2="22393" y2="13278"/>
                        <a14:foregroundMark x1="17178" y1="14523" x2="17178" y2="14523"/>
                        <a14:foregroundMark x1="11963" y1="26141" x2="11963" y2="26141"/>
                        <a14:foregroundMark x1="13497" y1="40664" x2="13497" y2="40664"/>
                        <a14:foregroundMark x1="11043" y1="42739" x2="11043" y2="42739"/>
                        <a14:foregroundMark x1="9816" y1="76349" x2="9816" y2="76349"/>
                        <a14:foregroundMark x1="17178" y1="73859" x2="17178" y2="73859"/>
                        <a14:foregroundMark x1="24847" y1="77593" x2="24847" y2="77593"/>
                        <a14:foregroundMark x1="25460" y1="84232" x2="25460" y2="84232"/>
                        <a14:foregroundMark x1="50000" y1="78008" x2="50000" y2="78008"/>
                        <a14:foregroundMark x1="56442" y1="75519" x2="56442" y2="75519"/>
                        <a14:foregroundMark x1="67485" y1="73029" x2="67485" y2="73029"/>
                        <a14:foregroundMark x1="79141" y1="73859" x2="79141" y2="73859"/>
                        <a14:foregroundMark x1="90491" y1="73859" x2="90491" y2="73859"/>
                        <a14:foregroundMark x1="94479" y1="68880" x2="94479" y2="68880"/>
                        <a14:foregroundMark x1="99387" y1="78838" x2="99387" y2="78838"/>
                        <a14:foregroundMark x1="20552" y1="41909" x2="20552" y2="41909"/>
                        <a14:foregroundMark x1="14417" y1="31535" x2="14417" y2="31535"/>
                        <a14:foregroundMark x1="25460" y1="13693" x2="25460" y2="13693"/>
                        <a14:foregroundMark x1="14417" y1="17842" x2="14417" y2="17842"/>
                        <a14:foregroundMark x1="42025" y1="10788" x2="42025" y2="10788"/>
                        <a14:foregroundMark x1="36810" y1="16598" x2="36810" y2="16598"/>
                        <a14:foregroundMark x1="33129" y1="31535" x2="33129" y2="31535"/>
                        <a14:foregroundMark x1="50307" y1="8299" x2="50307" y2="8299"/>
                        <a14:foregroundMark x1="26687" y1="47718" x2="26687" y2="47718"/>
                        <a14:foregroundMark x1="15337" y1="85892" x2="15337" y2="85892"/>
                        <a14:foregroundMark x1="45092" y1="79668" x2="45092" y2="79668"/>
                        <a14:foregroundMark x1="46012" y1="76349" x2="46012" y2="76349"/>
                        <a14:foregroundMark x1="52147" y1="75519" x2="52147" y2="75519"/>
                        <a14:foregroundMark x1="88037" y1="8299" x2="88037" y2="8299"/>
                      </a14:backgroundRemoval>
                    </a14:imgEffect>
                  </a14:imgLayer>
                </a14:imgProps>
              </a:ext>
              <a:ext uri="{28A0092B-C50C-407E-A947-70E740481C1C}">
                <a14:useLocalDpi xmlns:a14="http://schemas.microsoft.com/office/drawing/2010/main" val="0"/>
              </a:ext>
            </a:extLst>
          </a:blip>
          <a:srcRect l="4518" t="912" r="5783" b="15337"/>
          <a:stretch/>
        </p:blipFill>
        <p:spPr>
          <a:xfrm>
            <a:off x="6213475" y="3513878"/>
            <a:ext cx="3039045" cy="2097667"/>
          </a:xfrm>
          <a:prstGeom prst="rect">
            <a:avLst/>
          </a:prstGeom>
        </p:spPr>
      </p:pic>
      <p:pic>
        <p:nvPicPr>
          <p:cNvPr id="16" name="Picture 15"/>
          <p:cNvPicPr>
            <a:picLocks noChangeAspect="1"/>
          </p:cNvPicPr>
          <p:nvPr/>
        </p:nvPicPr>
        <p:blipFill>
          <a:blip r:embed="rId19">
            <a:extLst>
              <a:ext uri="{BEBA8EAE-BF5A-486C-A8C5-ECC9F3942E4B}">
                <a14:imgProps xmlns:a14="http://schemas.microsoft.com/office/drawing/2010/main">
                  <a14:imgLayer r:embed="rId20">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5647295" y="4831750"/>
            <a:ext cx="3749241" cy="2413674"/>
          </a:xfrm>
          <a:prstGeom prst="rect">
            <a:avLst/>
          </a:prstGeom>
        </p:spPr>
      </p:pic>
    </p:spTree>
    <p:extLst>
      <p:ext uri="{BB962C8B-B14F-4D97-AF65-F5344CB8AC3E}">
        <p14:creationId xmlns:p14="http://schemas.microsoft.com/office/powerpoint/2010/main" val="7483224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vertical)">
                                      <p:cBhvr>
                                        <p:cTn id="7" dur="500"/>
                                        <p:tgtEl>
                                          <p:spTgt spid="22"/>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randombar(vertical)">
                                      <p:cBhvr>
                                        <p:cTn id="11" dur="500"/>
                                        <p:tgtEl>
                                          <p:spTgt spid="21"/>
                                        </p:tgtEl>
                                      </p:cBhvr>
                                    </p:animEffect>
                                  </p:childTnLst>
                                </p:cTn>
                              </p:par>
                            </p:childTnLst>
                          </p:cTn>
                        </p:par>
                        <p:par>
                          <p:cTn id="12" fill="hold">
                            <p:stCondLst>
                              <p:cond delay="1000"/>
                            </p:stCondLst>
                            <p:childTnLst>
                              <p:par>
                                <p:cTn id="13" presetID="14" presetClass="entr" presetSubtype="5"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randombar(vertical)">
                                      <p:cBhvr>
                                        <p:cTn id="15" dur="500"/>
                                        <p:tgtEl>
                                          <p:spTgt spid="18"/>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5"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randombar(vertical)">
                                      <p:cBhvr>
                                        <p:cTn id="20" dur="500"/>
                                        <p:tgtEl>
                                          <p:spTgt spid="14"/>
                                        </p:tgtEl>
                                      </p:cBhvr>
                                    </p:animEffect>
                                  </p:childTnLst>
                                </p:cTn>
                              </p:par>
                            </p:childTnLst>
                          </p:cTn>
                        </p:par>
                        <p:par>
                          <p:cTn id="21" fill="hold">
                            <p:stCondLst>
                              <p:cond delay="500"/>
                            </p:stCondLst>
                            <p:childTnLst>
                              <p:par>
                                <p:cTn id="22" presetID="14" presetClass="entr" presetSubtype="5" fill="hold"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randombar(vertical)">
                                      <p:cBhvr>
                                        <p:cTn id="24" dur="500"/>
                                        <p:tgtEl>
                                          <p:spTgt spid="15"/>
                                        </p:tgtEl>
                                      </p:cBhvr>
                                    </p:animEffect>
                                  </p:childTnLst>
                                </p:cTn>
                              </p:par>
                            </p:childTnLst>
                          </p:cTn>
                        </p:par>
                        <p:par>
                          <p:cTn id="25" fill="hold">
                            <p:stCondLst>
                              <p:cond delay="1000"/>
                            </p:stCondLst>
                            <p:childTnLst>
                              <p:par>
                                <p:cTn id="26" presetID="14" presetClass="entr" presetSubtype="5"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randombar(vertical)">
                                      <p:cBhvr>
                                        <p:cTn id="28" dur="500"/>
                                        <p:tgtEl>
                                          <p:spTgt spid="20"/>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randombar(horizontal)">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of the ancient evidence for Rome; </a:t>
            </a:r>
          </a:p>
          <a:p>
            <a:pPr marL="285750" indent="-285750">
              <a:buFont typeface="Wingdings" panose="05000000000000000000" pitchFamily="2" charset="2"/>
              <a:buChar char="v"/>
            </a:pPr>
            <a:r>
              <a:rPr lang="en-GB" dirty="0"/>
              <a:t>demonstrate an awareness of </a:t>
            </a:r>
            <a:r>
              <a:rPr lang="en-GB" dirty="0">
                <a:solidFill>
                  <a:srgbClr val="FFFF00"/>
                </a:solidFill>
              </a:rPr>
              <a:t>the problems and difficulties </a:t>
            </a:r>
            <a:r>
              <a:rPr lang="en-GB" dirty="0"/>
              <a:t>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65000"/>
                  </a:schemeClr>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artisticPencilSketch pressure="15"/>
                    </a14:imgEffect>
                  </a14:imgLayer>
                </a14:imgProps>
              </a:ext>
              <a:ext uri="{28A0092B-C50C-407E-A947-70E740481C1C}">
                <a14:useLocalDpi xmlns:a14="http://schemas.microsoft.com/office/drawing/2010/main" val="0"/>
              </a:ext>
            </a:extLst>
          </a:blip>
          <a:stretch>
            <a:fillRect/>
          </a:stretch>
        </p:blipFill>
        <p:spPr>
          <a:xfrm>
            <a:off x="0" y="1484784"/>
            <a:ext cx="9144000" cy="3869718"/>
          </a:xfrm>
          <a:prstGeom prst="rect">
            <a:avLst/>
          </a:prstGeom>
        </p:spPr>
      </p:pic>
      <p:pic>
        <p:nvPicPr>
          <p:cNvPr id="7" name="Picture 2" descr="http://www.downloadclipart.net/medium/1618-jigsaw-1-pattern-clip-ar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996" y="1484784"/>
            <a:ext cx="4320988" cy="40329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www.downloadclipart.net/medium/1618-jigsaw-1-pattern-clip-ar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5976" y="1484276"/>
            <a:ext cx="4788024" cy="387022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spTree>
    <p:extLst>
      <p:ext uri="{BB962C8B-B14F-4D97-AF65-F5344CB8AC3E}">
        <p14:creationId xmlns:p14="http://schemas.microsoft.com/office/powerpoint/2010/main" val="4016290659"/>
      </p:ext>
    </p:extLst>
  </p:cSld>
  <p:clrMapOvr>
    <a:masterClrMapping/>
  </p:clrMapOvr>
  <p:transition spd="slow" advClick="0" advTm="1000">
    <p:randomBar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pic>
        <p:nvPicPr>
          <p:cNvPr id="5" name="Picture 4"/>
          <p:cNvPicPr>
            <a:picLocks noChangeAspect="1"/>
          </p:cNvPicPr>
          <p:nvPr/>
        </p:nvPicPr>
        <p:blipFill>
          <a:blip r:embed="rId3">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0" y="1474602"/>
            <a:ext cx="9144000" cy="3908796"/>
          </a:xfrm>
          <a:prstGeom prst="rect">
            <a:avLst/>
          </a:prstGeom>
        </p:spPr>
      </p:pic>
      <p:sp>
        <p:nvSpPr>
          <p:cNvPr id="6"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of the ancient evidence for Rome; </a:t>
            </a:r>
          </a:p>
          <a:p>
            <a:pPr marL="285750" indent="-285750">
              <a:buFont typeface="Wingdings" panose="05000000000000000000" pitchFamily="2" charset="2"/>
              <a:buChar char="v"/>
            </a:pPr>
            <a:r>
              <a:rPr lang="en-GB" dirty="0"/>
              <a:t>demonstrate an awareness of </a:t>
            </a:r>
            <a:r>
              <a:rPr lang="en-GB" dirty="0">
                <a:solidFill>
                  <a:srgbClr val="FFFF00"/>
                </a:solidFill>
              </a:rPr>
              <a:t>the problems and difficulties </a:t>
            </a:r>
            <a:r>
              <a:rPr lang="en-GB" dirty="0"/>
              <a:t>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chemeClr val="tx1">
                    <a:lumMod val="65000"/>
                  </a:schemeClr>
                </a:solidFill>
              </a:rPr>
              <a:t>present written work in a manner appropriate for a relevant/professional audience</a:t>
            </a:r>
          </a:p>
        </p:txBody>
      </p:sp>
      <p:sp>
        <p:nvSpPr>
          <p:cNvPr id="7"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spTree>
    <p:extLst>
      <p:ext uri="{BB962C8B-B14F-4D97-AF65-F5344CB8AC3E}">
        <p14:creationId xmlns:p14="http://schemas.microsoft.com/office/powerpoint/2010/main" val="761946680"/>
      </p:ext>
    </p:extLst>
  </p:cSld>
  <p:clrMapOvr>
    <a:masterClrMapping/>
  </p:clrMapOvr>
  <p:transition spd="slow">
    <p:randomBar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a:bodyPr>
          <a:lstStyle/>
          <a:p>
            <a:r>
              <a:rPr lang="en-GB" dirty="0"/>
              <a:t>By the end of this module all students should be able to: </a:t>
            </a:r>
          </a:p>
          <a:p>
            <a:pPr marL="285750" indent="-285750">
              <a:buFont typeface="Wingdings" panose="05000000000000000000" pitchFamily="2" charset="2"/>
              <a:buChar char="v"/>
            </a:pPr>
            <a:r>
              <a:rPr lang="en-GB" dirty="0">
                <a:solidFill>
                  <a:schemeClr val="tx1">
                    <a:lumMod val="75000"/>
                  </a:schemeClr>
                </a:solidFill>
              </a:rPr>
              <a:t>demonstrate an elementary knowledge of the key events, themes and developments of Roman history; </a:t>
            </a:r>
          </a:p>
          <a:p>
            <a:pPr marL="285750" indent="-285750">
              <a:buFont typeface="Wingdings" panose="05000000000000000000" pitchFamily="2" charset="2"/>
              <a:buChar char="v"/>
            </a:pPr>
            <a:r>
              <a:rPr lang="en-GB" dirty="0">
                <a:solidFill>
                  <a:schemeClr val="tx1">
                    <a:lumMod val="75000"/>
                  </a:schemeClr>
                </a:solidFill>
              </a:rPr>
              <a:t>demonstrate some familiarity with the most important of the ancient evidence for Rome; </a:t>
            </a:r>
          </a:p>
          <a:p>
            <a:pPr marL="285750" indent="-285750">
              <a:buFont typeface="Wingdings" panose="05000000000000000000" pitchFamily="2" charset="2"/>
              <a:buChar char="v"/>
            </a:pPr>
            <a:r>
              <a:rPr lang="en-GB" dirty="0">
                <a:solidFill>
                  <a:schemeClr val="tx1">
                    <a:lumMod val="75000"/>
                  </a:schemeClr>
                </a:solidFill>
              </a:rPr>
              <a:t>demonstrate an awareness of the problems and difficulties associated with the study of Roman history, and the ways in which modern scholarship has tried to address these; </a:t>
            </a:r>
          </a:p>
          <a:p>
            <a:pPr marL="285750" indent="-285750">
              <a:buFont typeface="Wingdings" panose="05000000000000000000" pitchFamily="2" charset="2"/>
              <a:buChar char="v"/>
            </a:pPr>
            <a:r>
              <a:rPr lang="en-GB" dirty="0">
                <a:solidFill>
                  <a:srgbClr val="FFFF00"/>
                </a:solidFill>
              </a:rPr>
              <a:t>present written work in a manner appropriate for a relevant/professional audience</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 Learning Outcomes</a:t>
            </a:r>
            <a:endParaRPr lang="en-GB" dirty="0"/>
          </a:p>
        </p:txBody>
      </p:sp>
    </p:spTree>
    <p:extLst>
      <p:ext uri="{BB962C8B-B14F-4D97-AF65-F5344CB8AC3E}">
        <p14:creationId xmlns:p14="http://schemas.microsoft.com/office/powerpoint/2010/main" val="2900282226"/>
      </p:ext>
    </p:extLst>
  </p:cSld>
  <p:clrMapOvr>
    <a:masterClrMapping/>
  </p:clrMapOvr>
  <p:transition spd="slow">
    <p:randomBar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352426" y="1463040"/>
            <a:ext cx="8396038" cy="5062304"/>
          </a:xfrm>
        </p:spPr>
        <p:txBody>
          <a:bodyPr>
            <a:normAutofit/>
          </a:bodyPr>
          <a:lstStyle/>
          <a:p>
            <a:r>
              <a:rPr lang="en-GB" b="1" dirty="0"/>
              <a:t>This is a 20-credit module with 40 contact hours:</a:t>
            </a:r>
          </a:p>
          <a:p>
            <a:endParaRPr lang="en-GB" b="1" dirty="0"/>
          </a:p>
          <a:p>
            <a:endParaRPr lang="en-GB" b="1" dirty="0"/>
          </a:p>
          <a:p>
            <a:endParaRPr lang="en-GB" b="1" dirty="0"/>
          </a:p>
          <a:p>
            <a:endParaRPr lang="en-GB" b="1" dirty="0"/>
          </a:p>
          <a:p>
            <a:endParaRPr lang="en-GB" b="1" dirty="0"/>
          </a:p>
          <a:p>
            <a:r>
              <a:rPr lang="en-GB" dirty="0"/>
              <a:t>Every week, you should be spending some 4 hours for preparation and follow-up for lectures/workshops/seminars, plus 4 hours preparing for your essay.</a:t>
            </a:r>
          </a:p>
          <a:p>
            <a:r>
              <a:rPr lang="en-GB" b="1" dirty="0"/>
              <a:t>Attendance is compulsory for all lectures/classes/workshops</a:t>
            </a:r>
            <a:br>
              <a:rPr lang="en-GB" b="1" dirty="0"/>
            </a:br>
            <a:r>
              <a:rPr lang="en-GB" dirty="0"/>
              <a:t>If you cannot attend (e.g., due to illness), please let us know asap:</a:t>
            </a:r>
          </a:p>
          <a:p>
            <a:r>
              <a:rPr lang="en-GB" b="1" dirty="0"/>
              <a:t>	</a:t>
            </a:r>
            <a:r>
              <a:rPr lang="en-GB" b="1" dirty="0">
                <a:hlinkClick r:id="rId2"/>
              </a:rPr>
              <a:t>r.haeussler@uwtsd.ac.uk</a:t>
            </a:r>
            <a:r>
              <a:rPr lang="en-GB" b="1" dirty="0"/>
              <a:t> </a:t>
            </a:r>
            <a:br>
              <a:rPr lang="en-GB" b="1" dirty="0"/>
            </a:br>
            <a:r>
              <a:rPr lang="en-GB" b="1" dirty="0"/>
              <a:t>	</a:t>
            </a:r>
            <a:r>
              <a:rPr lang="en-GB" b="1" dirty="0">
                <a:hlinkClick r:id="rId3"/>
              </a:rPr>
              <a:t>classics@uwtsd.ac.uk</a:t>
            </a:r>
            <a:r>
              <a:rPr lang="en-GB" b="1" dirty="0"/>
              <a:t> </a:t>
            </a:r>
          </a:p>
        </p:txBody>
      </p:sp>
      <p:sp>
        <p:nvSpPr>
          <p:cNvPr id="3" name="Title 2"/>
          <p:cNvSpPr>
            <a:spLocks noGrp="1"/>
          </p:cNvSpPr>
          <p:nvPr>
            <p:ph type="title"/>
          </p:nvPr>
        </p:nvSpPr>
        <p:spPr>
          <a:xfrm>
            <a:off x="352426" y="228600"/>
            <a:ext cx="8612062" cy="1066800"/>
          </a:xfrm>
        </p:spPr>
        <p:txBody>
          <a:bodyPr>
            <a:normAutofit/>
          </a:bodyPr>
          <a:lstStyle/>
          <a:p>
            <a:r>
              <a:rPr lang="en-GB" dirty="0"/>
              <a:t>Overview: structure &amp; organisation</a:t>
            </a:r>
          </a:p>
        </p:txBody>
      </p:sp>
      <p:graphicFrame>
        <p:nvGraphicFramePr>
          <p:cNvPr id="4" name="Content Placeholder 3"/>
          <p:cNvGraphicFramePr>
            <a:graphicFrameLocks/>
          </p:cNvGraphicFramePr>
          <p:nvPr>
            <p:extLst>
              <p:ext uri="{D42A27DB-BD31-4B8C-83A1-F6EECF244321}">
                <p14:modId xmlns:p14="http://schemas.microsoft.com/office/powerpoint/2010/main" val="1752613944"/>
              </p:ext>
            </p:extLst>
          </p:nvPr>
        </p:nvGraphicFramePr>
        <p:xfrm>
          <a:off x="2474655" y="2060848"/>
          <a:ext cx="5913769" cy="1760460"/>
        </p:xfrm>
        <a:graphic>
          <a:graphicData uri="http://schemas.openxmlformats.org/drawingml/2006/table">
            <a:tbl>
              <a:tblPr firstRow="1" firstCol="1" bandRow="1">
                <a:tableStyleId>{5C22544A-7EE6-4342-B048-85BDC9FD1C3A}</a:tableStyleId>
              </a:tblPr>
              <a:tblGrid>
                <a:gridCol w="3128874">
                  <a:extLst>
                    <a:ext uri="{9D8B030D-6E8A-4147-A177-3AD203B41FA5}">
                      <a16:colId xmlns:a16="http://schemas.microsoft.com/office/drawing/2014/main" val="20000"/>
                    </a:ext>
                  </a:extLst>
                </a:gridCol>
                <a:gridCol w="1334199">
                  <a:extLst>
                    <a:ext uri="{9D8B030D-6E8A-4147-A177-3AD203B41FA5}">
                      <a16:colId xmlns:a16="http://schemas.microsoft.com/office/drawing/2014/main" val="20001"/>
                    </a:ext>
                  </a:extLst>
                </a:gridCol>
                <a:gridCol w="1450696">
                  <a:extLst>
                    <a:ext uri="{9D8B030D-6E8A-4147-A177-3AD203B41FA5}">
                      <a16:colId xmlns:a16="http://schemas.microsoft.com/office/drawing/2014/main" val="20002"/>
                    </a:ext>
                  </a:extLst>
                </a:gridCol>
              </a:tblGrid>
              <a:tr h="440115">
                <a:tc>
                  <a:txBody>
                    <a:bodyPr/>
                    <a:lstStyle/>
                    <a:p>
                      <a:pPr>
                        <a:lnSpc>
                          <a:spcPct val="115000"/>
                        </a:lnSpc>
                        <a:spcAft>
                          <a:spcPts val="0"/>
                        </a:spcAft>
                      </a:pPr>
                      <a:r>
                        <a:rPr lang="en-GB" sz="1800" dirty="0">
                          <a:effectLst/>
                        </a:rPr>
                        <a:t>Activity type</a:t>
                      </a:r>
                      <a:endParaRPr lang="en-GB" sz="16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800">
                          <a:effectLst/>
                        </a:rPr>
                        <a:t>Hours</a:t>
                      </a:r>
                      <a:endParaRPr lang="en-GB" sz="160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800">
                          <a:effectLst/>
                        </a:rPr>
                        <a:t>Percentage</a:t>
                      </a:r>
                      <a:endParaRPr lang="en-GB" sz="160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r h="440115">
                <a:tc>
                  <a:txBody>
                    <a:bodyPr/>
                    <a:lstStyle/>
                    <a:p>
                      <a:pPr>
                        <a:lnSpc>
                          <a:spcPct val="115000"/>
                        </a:lnSpc>
                        <a:spcAft>
                          <a:spcPts val="0"/>
                        </a:spcAft>
                      </a:pPr>
                      <a:r>
                        <a:rPr lang="en-GB" sz="1800" dirty="0">
                          <a:effectLst/>
                        </a:rPr>
                        <a:t>Scheduled learning</a:t>
                      </a:r>
                      <a:endParaRPr lang="en-GB" sz="16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800" b="1" dirty="0">
                          <a:effectLst/>
                        </a:rPr>
                        <a:t>40 hours</a:t>
                      </a:r>
                      <a:endParaRPr lang="en-GB" sz="1600" b="1"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800" dirty="0">
                          <a:effectLst/>
                        </a:rPr>
                        <a:t>20%</a:t>
                      </a:r>
                      <a:endParaRPr lang="en-GB" sz="16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40115">
                <a:tc>
                  <a:txBody>
                    <a:bodyPr/>
                    <a:lstStyle/>
                    <a:p>
                      <a:pPr>
                        <a:lnSpc>
                          <a:spcPct val="115000"/>
                        </a:lnSpc>
                        <a:spcAft>
                          <a:spcPts val="0"/>
                        </a:spcAft>
                      </a:pPr>
                      <a:r>
                        <a:rPr lang="en-GB" sz="1800" dirty="0">
                          <a:effectLst/>
                        </a:rPr>
                        <a:t>Independent learning</a:t>
                      </a:r>
                      <a:endParaRPr lang="en-GB" sz="16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800" b="1" dirty="0">
                          <a:effectLst/>
                        </a:rPr>
                        <a:t>160 hours</a:t>
                      </a:r>
                      <a:endParaRPr lang="en-GB" sz="1600" b="1"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800" dirty="0">
                          <a:effectLst/>
                        </a:rPr>
                        <a:t>80%</a:t>
                      </a:r>
                      <a:endParaRPr lang="en-GB" sz="1600" dirty="0">
                        <a:effectLst/>
                        <a:latin typeface="Calibri"/>
                        <a:ea typeface="Calibri"/>
                        <a:cs typeface="Times New Roman"/>
                      </a:endParaRPr>
                    </a:p>
                  </a:txBody>
                  <a:tcPr marL="68580" marR="68580" marT="0" marB="0"/>
                </a:tc>
                <a:extLst>
                  <a:ext uri="{0D108BD9-81ED-4DB2-BD59-A6C34878D82A}">
                    <a16:rowId xmlns:a16="http://schemas.microsoft.com/office/drawing/2014/main" val="10002"/>
                  </a:ext>
                </a:extLst>
              </a:tr>
              <a:tr h="440115">
                <a:tc>
                  <a:txBody>
                    <a:bodyPr/>
                    <a:lstStyle/>
                    <a:p>
                      <a:pPr>
                        <a:lnSpc>
                          <a:spcPct val="115000"/>
                        </a:lnSpc>
                        <a:spcAft>
                          <a:spcPts val="0"/>
                        </a:spcAft>
                      </a:pPr>
                      <a:r>
                        <a:rPr lang="en-GB" sz="1800" dirty="0">
                          <a:effectLst/>
                        </a:rPr>
                        <a:t>TOTAL</a:t>
                      </a:r>
                      <a:endParaRPr lang="en-GB" sz="16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800" b="1" dirty="0">
                          <a:effectLst/>
                        </a:rPr>
                        <a:t>200 hours</a:t>
                      </a:r>
                      <a:endParaRPr lang="en-GB" sz="1600" b="1"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800" dirty="0">
                          <a:effectLst/>
                        </a:rPr>
                        <a:t>100%</a:t>
                      </a:r>
                      <a:endParaRPr lang="en-GB" sz="1600" dirty="0">
                        <a:effectLst/>
                        <a:latin typeface="Calibri"/>
                        <a:ea typeface="Calibri"/>
                        <a:cs typeface="Times New Roman"/>
                      </a:endParaRPr>
                    </a:p>
                  </a:txBody>
                  <a:tcPr marL="68580" marR="68580"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81459402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4" presetClass="entr" presetSubtype="5" fill="hold" grpId="0"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randombar(vertical)">
                                      <p:cBhvr>
                                        <p:cTn id="14" dur="500"/>
                                        <p:tgtEl>
                                          <p:spTgt spid="2">
                                            <p:txEl>
                                              <p:pRg st="0" end="0"/>
                                            </p:txEl>
                                          </p:spTgt>
                                        </p:tgtEl>
                                      </p:cBhvr>
                                    </p:animEffect>
                                  </p:childTnLst>
                                </p:cTn>
                              </p:par>
                            </p:childTnLst>
                          </p:cTn>
                        </p:par>
                        <p:par>
                          <p:cTn id="15" fill="hold">
                            <p:stCondLst>
                              <p:cond delay="1500"/>
                            </p:stCondLst>
                            <p:childTnLst>
                              <p:par>
                                <p:cTn id="16" presetID="14" presetClass="entr" presetSubtype="5" fill="hold" grpId="0" nodeType="after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Effect transition="in" filter="randombar(vertical)">
                                      <p:cBhvr>
                                        <p:cTn id="18" dur="500"/>
                                        <p:tgtEl>
                                          <p:spTgt spid="2">
                                            <p:txEl>
                                              <p:pRg st="6" end="6"/>
                                            </p:txEl>
                                          </p:spTgt>
                                        </p:tgtEl>
                                      </p:cBhvr>
                                    </p:animEffect>
                                  </p:childTnLst>
                                </p:cTn>
                              </p:par>
                            </p:childTnLst>
                          </p:cTn>
                        </p:par>
                        <p:par>
                          <p:cTn id="19" fill="hold">
                            <p:stCondLst>
                              <p:cond delay="2000"/>
                            </p:stCondLst>
                            <p:childTnLst>
                              <p:par>
                                <p:cTn id="20" presetID="14" presetClass="entr" presetSubtype="5" fill="hold" grpId="0" nodeType="afterEffect">
                                  <p:stCondLst>
                                    <p:cond delay="0"/>
                                  </p:stCondLst>
                                  <p:childTnLst>
                                    <p:set>
                                      <p:cBhvr>
                                        <p:cTn id="21" dur="1" fill="hold">
                                          <p:stCondLst>
                                            <p:cond delay="0"/>
                                          </p:stCondLst>
                                        </p:cTn>
                                        <p:tgtEl>
                                          <p:spTgt spid="2">
                                            <p:txEl>
                                              <p:pRg st="7" end="7"/>
                                            </p:txEl>
                                          </p:spTgt>
                                        </p:tgtEl>
                                        <p:attrNameLst>
                                          <p:attrName>style.visibility</p:attrName>
                                        </p:attrNameLst>
                                      </p:cBhvr>
                                      <p:to>
                                        <p:strVal val="visible"/>
                                      </p:to>
                                    </p:set>
                                    <p:animEffect transition="in" filter="randombar(vertical)">
                                      <p:cBhvr>
                                        <p:cTn id="22" dur="500"/>
                                        <p:tgtEl>
                                          <p:spTgt spid="2">
                                            <p:txEl>
                                              <p:pRg st="7" end="7"/>
                                            </p:txEl>
                                          </p:spTgt>
                                        </p:tgtEl>
                                      </p:cBhvr>
                                    </p:animEffect>
                                  </p:childTnLst>
                                </p:cTn>
                              </p:par>
                            </p:childTnLst>
                          </p:cTn>
                        </p:par>
                        <p:par>
                          <p:cTn id="23" fill="hold">
                            <p:stCondLst>
                              <p:cond delay="2500"/>
                            </p:stCondLst>
                            <p:childTnLst>
                              <p:par>
                                <p:cTn id="24" presetID="14" presetClass="entr" presetSubtype="5" fill="hold" grpId="0" nodeType="afterEffect">
                                  <p:stCondLst>
                                    <p:cond delay="0"/>
                                  </p:stCondLst>
                                  <p:childTnLst>
                                    <p:set>
                                      <p:cBhvr>
                                        <p:cTn id="25" dur="1" fill="hold">
                                          <p:stCondLst>
                                            <p:cond delay="0"/>
                                          </p:stCondLst>
                                        </p:cTn>
                                        <p:tgtEl>
                                          <p:spTgt spid="2">
                                            <p:txEl>
                                              <p:pRg st="8" end="8"/>
                                            </p:txEl>
                                          </p:spTgt>
                                        </p:tgtEl>
                                        <p:attrNameLst>
                                          <p:attrName>style.visibility</p:attrName>
                                        </p:attrNameLst>
                                      </p:cBhvr>
                                      <p:to>
                                        <p:strVal val="visible"/>
                                      </p:to>
                                    </p:set>
                                    <p:animEffect transition="in" filter="randombar(vertical)">
                                      <p:cBhvr>
                                        <p:cTn id="26"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lstStyle/>
          <a:p>
            <a:r>
              <a:rPr lang="en-GB" dirty="0"/>
              <a:t>Assessment has two components:</a:t>
            </a:r>
          </a:p>
          <a:p>
            <a:pPr marL="285750" indent="-285750">
              <a:buFontTx/>
              <a:buChar char="-"/>
            </a:pPr>
            <a:r>
              <a:rPr lang="en-GB" b="1" dirty="0"/>
              <a:t>50% - a 1,5000-word essay – deadline </a:t>
            </a:r>
            <a:r>
              <a:rPr lang="en-GB" b="1" dirty="0">
                <a:solidFill>
                  <a:srgbClr val="FFFF00"/>
                </a:solidFill>
              </a:rPr>
              <a:t>24</a:t>
            </a:r>
            <a:r>
              <a:rPr lang="en-GB" b="1" baseline="30000" dirty="0">
                <a:solidFill>
                  <a:srgbClr val="FFFF00"/>
                </a:solidFill>
              </a:rPr>
              <a:t>th</a:t>
            </a:r>
            <a:r>
              <a:rPr lang="en-GB" b="1" dirty="0">
                <a:solidFill>
                  <a:srgbClr val="FFFF00"/>
                </a:solidFill>
              </a:rPr>
              <a:t> November 2015</a:t>
            </a:r>
          </a:p>
          <a:p>
            <a:pPr marL="285750" indent="-285750">
              <a:buFontTx/>
              <a:buChar char="-"/>
            </a:pPr>
            <a:r>
              <a:rPr lang="en-GB" b="1" dirty="0"/>
              <a:t>50% - a one-hour exam in May 2016 (2 questions out of 8)</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Assessment</a:t>
            </a:r>
            <a:endParaRPr lang="en-GB" dirty="0"/>
          </a:p>
        </p:txBody>
      </p:sp>
    </p:spTree>
    <p:extLst>
      <p:ext uri="{BB962C8B-B14F-4D97-AF65-F5344CB8AC3E}">
        <p14:creationId xmlns:p14="http://schemas.microsoft.com/office/powerpoint/2010/main" val="3522200831"/>
      </p:ext>
    </p:extLst>
  </p:cSld>
  <p:clrMapOvr>
    <a:masterClrMapping/>
  </p:clrMapOvr>
  <p:transition spd="slow">
    <p:randomBar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a:t>Assessment has two components:</a:t>
            </a:r>
          </a:p>
          <a:p>
            <a:pPr marL="285750" indent="-285750">
              <a:buFontTx/>
              <a:buChar char="-"/>
            </a:pPr>
            <a:r>
              <a:rPr lang="en-GB" b="1" dirty="0"/>
              <a:t>50% - a 1,5000-word essay – deadline 24</a:t>
            </a:r>
            <a:r>
              <a:rPr lang="en-GB" b="1" baseline="30000" dirty="0"/>
              <a:t>th</a:t>
            </a:r>
            <a:r>
              <a:rPr lang="en-GB" b="1" dirty="0"/>
              <a:t> November 2015</a:t>
            </a:r>
          </a:p>
          <a:p>
            <a:pPr marL="285750" indent="-285750">
              <a:buFontTx/>
              <a:buChar char="-"/>
            </a:pPr>
            <a:r>
              <a:rPr lang="en-GB" b="1" dirty="0">
                <a:solidFill>
                  <a:srgbClr val="FFFF00"/>
                </a:solidFill>
              </a:rPr>
              <a:t>50% - a one-hour exam in May 2016 (2 questions out of 8)</a:t>
            </a:r>
          </a:p>
          <a:p>
            <a:pPr marL="457200" lvl="1" indent="-285750">
              <a:buFontTx/>
              <a:buChar char="-"/>
            </a:pPr>
            <a:r>
              <a:rPr lang="en-GB" dirty="0"/>
              <a:t>The exam will consist of two parts, A and B – answer ONE question from each part</a:t>
            </a:r>
          </a:p>
          <a:p>
            <a:pPr marL="457200" lvl="1" indent="-285750">
              <a:buFontTx/>
              <a:buChar char="-"/>
            </a:pPr>
            <a:r>
              <a:rPr lang="en-GB" dirty="0"/>
              <a:t>The exam will test breadth of knowledge and you will be required to show knowledge of different areas in the exam from that chosen in the course work. You should also ensure that you avoid repetition in your answers to different questions within the exam itself.</a:t>
            </a:r>
          </a:p>
        </p:txBody>
      </p:sp>
      <p:sp>
        <p:nvSpPr>
          <p:cNvPr id="3" name="Title 2"/>
          <p:cNvSpPr>
            <a:spLocks noGrp="1"/>
          </p:cNvSpPr>
          <p:nvPr>
            <p:ph type="title"/>
          </p:nvPr>
        </p:nvSpPr>
        <p:spPr/>
        <p:txBody>
          <a:bodyPr/>
          <a:lstStyle/>
          <a:p>
            <a:r>
              <a:rPr lang="en-GB" dirty="0"/>
              <a:t>Overview </a:t>
            </a:r>
            <a:r>
              <a:rPr lang="en-GB" dirty="0">
                <a:sym typeface="Wingdings" panose="05000000000000000000" pitchFamily="2" charset="2"/>
              </a:rPr>
              <a:t>Assessment</a:t>
            </a:r>
            <a:endParaRPr lang="en-GB" dirty="0"/>
          </a:p>
        </p:txBody>
      </p:sp>
    </p:spTree>
    <p:extLst>
      <p:ext uri="{BB962C8B-B14F-4D97-AF65-F5344CB8AC3E}">
        <p14:creationId xmlns:p14="http://schemas.microsoft.com/office/powerpoint/2010/main" val="973707436"/>
      </p:ext>
    </p:extLst>
  </p:cSld>
  <p:clrMapOvr>
    <a:masterClrMapping/>
  </p:clrMapOvr>
  <p:transition spd="slow">
    <p:randomBar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normAutofit fontScale="92500" lnSpcReduction="20000"/>
          </a:bodyPr>
          <a:lstStyle/>
          <a:p>
            <a:r>
              <a:rPr lang="en-GB" dirty="0"/>
              <a:t>Assessment has two components:</a:t>
            </a:r>
          </a:p>
          <a:p>
            <a:pPr marL="285750" indent="-285750">
              <a:buFontTx/>
              <a:buChar char="-"/>
            </a:pPr>
            <a:r>
              <a:rPr lang="en-GB" b="1" dirty="0"/>
              <a:t>50% - a 1,5000-word essay – deadline 12</a:t>
            </a:r>
            <a:r>
              <a:rPr lang="en-GB" b="1" baseline="30000" dirty="0"/>
              <a:t>th</a:t>
            </a:r>
            <a:r>
              <a:rPr lang="en-GB" b="1" dirty="0"/>
              <a:t> December 2017</a:t>
            </a:r>
          </a:p>
          <a:p>
            <a:pPr marL="285750" indent="-285750">
              <a:buFontTx/>
              <a:buChar char="-"/>
            </a:pPr>
            <a:r>
              <a:rPr lang="en-GB" b="1" dirty="0">
                <a:solidFill>
                  <a:srgbClr val="FFFF00"/>
                </a:solidFill>
              </a:rPr>
              <a:t>ANSWER </a:t>
            </a:r>
            <a:r>
              <a:rPr lang="en-GB" b="1" u="sng" dirty="0">
                <a:solidFill>
                  <a:srgbClr val="FFFF00"/>
                </a:solidFill>
              </a:rPr>
              <a:t>ONE</a:t>
            </a:r>
            <a:r>
              <a:rPr lang="en-GB" b="1" dirty="0">
                <a:solidFill>
                  <a:srgbClr val="FFFF00"/>
                </a:solidFill>
              </a:rPr>
              <a:t> OUT OF FOUR ESSAY QUESTIONS  </a:t>
            </a:r>
          </a:p>
          <a:p>
            <a:r>
              <a:rPr lang="en-GB" i="1" dirty="0"/>
              <a:t>(1) Critically assess the ancient evidence for Etruscan influence on Rome's religious institutions.</a:t>
            </a:r>
            <a:endParaRPr lang="en-GB" dirty="0"/>
          </a:p>
          <a:p>
            <a:r>
              <a:rPr lang="en-GB" dirty="0"/>
              <a:t>OR</a:t>
            </a:r>
          </a:p>
          <a:p>
            <a:r>
              <a:rPr lang="en-GB" i="1" dirty="0"/>
              <a:t>(2) Critically discuss to what extent textual ancient sources on Rome's pre-Republican history can be considered reliable. </a:t>
            </a:r>
            <a:r>
              <a:rPr lang="en-GB" i="1" dirty="0" err="1"/>
              <a:t>Makeuse</a:t>
            </a:r>
            <a:r>
              <a:rPr lang="en-GB" i="1" dirty="0"/>
              <a:t> of complementary evidence to prove/disprove the reliability of ancient sources.</a:t>
            </a:r>
            <a:endParaRPr lang="en-GB" dirty="0"/>
          </a:p>
          <a:p>
            <a:r>
              <a:rPr lang="en-GB" dirty="0"/>
              <a:t>OR</a:t>
            </a:r>
          </a:p>
          <a:p>
            <a:r>
              <a:rPr lang="en-GB" i="1" dirty="0"/>
              <a:t>(3) Based on a critical discussion of the available ancient sources, analyse the reasons that resulted in the Second Punic War.</a:t>
            </a:r>
            <a:endParaRPr lang="en-GB" dirty="0"/>
          </a:p>
          <a:p>
            <a:r>
              <a:rPr lang="en-GB" dirty="0"/>
              <a:t>OR</a:t>
            </a:r>
          </a:p>
          <a:p>
            <a:r>
              <a:rPr lang="en-GB" i="1" dirty="0"/>
              <a:t>(4) Based on </a:t>
            </a:r>
            <a:r>
              <a:rPr lang="en-GB" i="1" dirty="0" err="1"/>
              <a:t>Polybios</a:t>
            </a:r>
            <a:r>
              <a:rPr lang="en-GB" i="1" dirty="0"/>
              <a:t> and complementary ancient sources, how would you explain Rome’s rapid rise to world hegemony?   </a:t>
            </a:r>
            <a:endParaRPr lang="en-GB" dirty="0"/>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Assessment</a:t>
            </a:r>
            <a:endParaRPr lang="en-GB" dirty="0"/>
          </a:p>
        </p:txBody>
      </p:sp>
    </p:spTree>
    <p:extLst>
      <p:ext uri="{BB962C8B-B14F-4D97-AF65-F5344CB8AC3E}">
        <p14:creationId xmlns:p14="http://schemas.microsoft.com/office/powerpoint/2010/main" val="526220091"/>
      </p:ext>
    </p:extLst>
  </p:cSld>
  <p:clrMapOvr>
    <a:masterClrMapping/>
  </p:clrMapOvr>
  <p:transition spd="slow">
    <p:randomBar dir="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a:spLocks noGrp="1"/>
          </p:cNvSpPr>
          <p:nvPr>
            <p:ph sz="quarter" idx="13"/>
          </p:nvPr>
        </p:nvSpPr>
        <p:spPr>
          <a:xfrm>
            <a:off x="352426" y="1463040"/>
            <a:ext cx="7680960" cy="4724400"/>
          </a:xfrm>
        </p:spPr>
        <p:txBody>
          <a:bodyPr>
            <a:normAutofit fontScale="92500" lnSpcReduction="20000"/>
          </a:bodyPr>
          <a:lstStyle/>
          <a:p>
            <a:r>
              <a:rPr lang="en-GB" dirty="0"/>
              <a:t>Assessment has two components:</a:t>
            </a:r>
          </a:p>
          <a:p>
            <a:pPr marL="285750" indent="-285750">
              <a:buFontTx/>
              <a:buChar char="-"/>
            </a:pPr>
            <a:r>
              <a:rPr lang="en-GB" b="1" dirty="0"/>
              <a:t>50% - a 1,5000-word essay – deadline 12</a:t>
            </a:r>
            <a:r>
              <a:rPr lang="en-GB" b="1" baseline="30000" dirty="0"/>
              <a:t>th</a:t>
            </a:r>
            <a:r>
              <a:rPr lang="en-GB" b="1" dirty="0"/>
              <a:t> December 2017</a:t>
            </a:r>
          </a:p>
          <a:p>
            <a:pPr marL="285750" indent="-285750">
              <a:buFontTx/>
              <a:buChar char="-"/>
            </a:pPr>
            <a:r>
              <a:rPr lang="en-GB" b="1" dirty="0">
                <a:solidFill>
                  <a:srgbClr val="FFFF00"/>
                </a:solidFill>
              </a:rPr>
              <a:t>ANSWER </a:t>
            </a:r>
            <a:r>
              <a:rPr lang="en-GB" b="1" u="sng" dirty="0">
                <a:solidFill>
                  <a:srgbClr val="FFFF00"/>
                </a:solidFill>
              </a:rPr>
              <a:t>ONE</a:t>
            </a:r>
            <a:r>
              <a:rPr lang="en-GB" b="1" dirty="0">
                <a:solidFill>
                  <a:srgbClr val="FFFF00"/>
                </a:solidFill>
              </a:rPr>
              <a:t> OUT OF FOUR ESSAY QUESTIONS  </a:t>
            </a:r>
          </a:p>
          <a:p>
            <a:r>
              <a:rPr lang="en-GB" i="1" dirty="0"/>
              <a:t>(1) Critically assess the ancient evidence for Etruscan influence on Rome's religious institutions.</a:t>
            </a:r>
            <a:endParaRPr lang="en-GB" dirty="0"/>
          </a:p>
          <a:p>
            <a:r>
              <a:rPr lang="en-GB" dirty="0"/>
              <a:t>OR</a:t>
            </a:r>
          </a:p>
          <a:p>
            <a:r>
              <a:rPr lang="en-GB" i="1" dirty="0"/>
              <a:t>(2) Critically discuss to what extent textual ancient sources on Rome's pre-Republican history can be considered reliable. </a:t>
            </a:r>
            <a:r>
              <a:rPr lang="en-GB" i="1" dirty="0" err="1"/>
              <a:t>Makeuse</a:t>
            </a:r>
            <a:r>
              <a:rPr lang="en-GB" i="1" dirty="0"/>
              <a:t> of complementary evidence to prove/disprove the reliability of ancient sources.</a:t>
            </a:r>
            <a:endParaRPr lang="en-GB" dirty="0"/>
          </a:p>
          <a:p>
            <a:r>
              <a:rPr lang="en-GB" dirty="0"/>
              <a:t>OR</a:t>
            </a:r>
          </a:p>
          <a:p>
            <a:r>
              <a:rPr lang="en-GB" i="1" dirty="0"/>
              <a:t>(3) Based on a critical discussion of the available ancient sources, analyse the reasons that resulted in the Second Punic War.</a:t>
            </a:r>
            <a:endParaRPr lang="en-GB" dirty="0"/>
          </a:p>
          <a:p>
            <a:r>
              <a:rPr lang="en-GB" dirty="0"/>
              <a:t>OR</a:t>
            </a:r>
          </a:p>
          <a:p>
            <a:r>
              <a:rPr lang="en-GB" i="1" dirty="0"/>
              <a:t>(4) Based on </a:t>
            </a:r>
            <a:r>
              <a:rPr lang="en-GB" i="1" dirty="0" err="1"/>
              <a:t>Polybios</a:t>
            </a:r>
            <a:r>
              <a:rPr lang="en-GB" i="1" dirty="0"/>
              <a:t> and complementary ancient sources, how would you explain Rome’s rapid rise to world hegemony?   </a:t>
            </a:r>
            <a:endParaRPr lang="en-GB" dirty="0"/>
          </a:p>
        </p:txBody>
      </p:sp>
      <p:sp>
        <p:nvSpPr>
          <p:cNvPr id="6"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Assessment</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186011"/>
            <a:ext cx="4122415" cy="57713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0495351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5062304"/>
          </a:xfrm>
        </p:spPr>
        <p:txBody>
          <a:bodyPr>
            <a:normAutofit/>
          </a:bodyPr>
          <a:lstStyle/>
          <a:p>
            <a:r>
              <a:rPr lang="en-GB" dirty="0"/>
              <a:t>Assessment has two components:</a:t>
            </a:r>
          </a:p>
          <a:p>
            <a:pPr marL="285750" indent="-285750">
              <a:buFontTx/>
              <a:buChar char="-"/>
            </a:pPr>
            <a:r>
              <a:rPr lang="en-GB" b="1" dirty="0"/>
              <a:t>50% - a 1,5000-word essay – deadline 25</a:t>
            </a:r>
            <a:r>
              <a:rPr lang="en-GB" b="1" baseline="30000" dirty="0"/>
              <a:t>th</a:t>
            </a:r>
            <a:r>
              <a:rPr lang="en-GB" b="1" dirty="0"/>
              <a:t> November 2014</a:t>
            </a:r>
          </a:p>
          <a:p>
            <a:pPr marL="285750" indent="-285750">
              <a:buFontTx/>
              <a:buChar char="-"/>
            </a:pPr>
            <a:r>
              <a:rPr lang="en-GB" b="1" dirty="0"/>
              <a:t>ANSWER </a:t>
            </a:r>
            <a:r>
              <a:rPr lang="en-GB" b="1" u="sng" dirty="0"/>
              <a:t>ONE</a:t>
            </a:r>
            <a:r>
              <a:rPr lang="en-GB" b="1" dirty="0"/>
              <a:t> OUT OF FOUR ESSAY QUESTIONS</a:t>
            </a:r>
          </a:p>
          <a:p>
            <a:pPr marL="285750" indent="-285750">
              <a:buFontTx/>
              <a:buChar char="-"/>
            </a:pPr>
            <a:r>
              <a:rPr lang="en-GB" b="1" u="sng" dirty="0">
                <a:solidFill>
                  <a:srgbClr val="FFFF00"/>
                </a:solidFill>
              </a:rPr>
              <a:t>Word count</a:t>
            </a:r>
            <a:r>
              <a:rPr lang="en-GB" b="1" dirty="0">
                <a:solidFill>
                  <a:srgbClr val="FFFF00"/>
                </a:solidFill>
              </a:rPr>
              <a:t> </a:t>
            </a:r>
            <a:r>
              <a:rPr lang="en-GB" b="1" dirty="0"/>
              <a:t>is important: </a:t>
            </a:r>
            <a:r>
              <a:rPr lang="en-GB" dirty="0"/>
              <a:t>if you go significantly over or under the word limit (i.e. more than 10%), you may be penalised. </a:t>
            </a:r>
          </a:p>
          <a:p>
            <a:pPr marL="457200" lvl="1" indent="-285750">
              <a:buFontTx/>
              <a:buChar char="-"/>
            </a:pPr>
            <a:r>
              <a:rPr lang="en-GB" dirty="0"/>
              <a:t>Word count includes every thing except for bibliography, captions and titles</a:t>
            </a:r>
          </a:p>
          <a:p>
            <a:pPr marL="457200" lvl="1" indent="-285750">
              <a:buFontTx/>
              <a:buChar char="-"/>
            </a:pPr>
            <a:endParaRPr lang="en-GB" dirty="0"/>
          </a:p>
          <a:p>
            <a:pPr marL="285750" indent="-285750">
              <a:buFontTx/>
              <a:buChar char="-"/>
            </a:pPr>
            <a:r>
              <a:rPr lang="en-GB" b="1" u="sng" dirty="0">
                <a:solidFill>
                  <a:srgbClr val="FFFF00"/>
                </a:solidFill>
              </a:rPr>
              <a:t>Returning of Work</a:t>
            </a:r>
          </a:p>
          <a:p>
            <a:pPr marL="457200" lvl="1" indent="-285750">
              <a:buFontTx/>
              <a:buChar char="-"/>
            </a:pPr>
            <a:r>
              <a:rPr lang="en-GB" dirty="0"/>
              <a:t>Detailed feedback on the essay coversheet (or on “turn-it-in”).</a:t>
            </a:r>
          </a:p>
          <a:p>
            <a:pPr marL="457200" lvl="1" indent="-285750">
              <a:buFontTx/>
              <a:buChar char="-"/>
            </a:pPr>
            <a:r>
              <a:rPr lang="en-GB" dirty="0"/>
              <a:t>Do come and see me for more detailed feedback.</a:t>
            </a:r>
          </a:p>
          <a:p>
            <a:pPr marL="457200" lvl="1" indent="-285750">
              <a:buFontTx/>
              <a:buChar char="-"/>
            </a:pPr>
            <a:endParaRPr lang="en-GB" dirty="0"/>
          </a:p>
          <a:p>
            <a:pPr marL="285750" indent="-285750">
              <a:buFontTx/>
              <a:buChar char="-"/>
            </a:pPr>
            <a:r>
              <a:rPr lang="en-GB" dirty="0"/>
              <a:t>Bibliography: </a:t>
            </a:r>
          </a:p>
          <a:p>
            <a:pPr marL="457200" lvl="1" indent="-285750">
              <a:buFontTx/>
              <a:buChar char="-"/>
            </a:pPr>
            <a:r>
              <a:rPr lang="en-GB" dirty="0"/>
              <a:t>See: Module syllabus and Moodle. But you should also look for important books and articles yourself. (You will be shown how to find literature yourself)</a:t>
            </a:r>
          </a:p>
        </p:txBody>
      </p:sp>
      <p:sp>
        <p:nvSpPr>
          <p:cNvPr id="5" name="Title 2"/>
          <p:cNvSpPr>
            <a:spLocks noGrp="1"/>
          </p:cNvSpPr>
          <p:nvPr>
            <p:ph type="title"/>
          </p:nvPr>
        </p:nvSpPr>
        <p:spPr>
          <a:xfrm>
            <a:off x="352426" y="228600"/>
            <a:ext cx="7680960" cy="1066800"/>
          </a:xfrm>
        </p:spPr>
        <p:txBody>
          <a:bodyPr/>
          <a:lstStyle/>
          <a:p>
            <a:r>
              <a:rPr lang="en-GB" dirty="0"/>
              <a:t>Overview </a:t>
            </a:r>
            <a:r>
              <a:rPr lang="en-GB" dirty="0">
                <a:sym typeface="Wingdings" panose="05000000000000000000" pitchFamily="2" charset="2"/>
              </a:rPr>
              <a:t>Assessment</a:t>
            </a:r>
            <a:endParaRPr lang="en-GB" dirty="0"/>
          </a:p>
        </p:txBody>
      </p:sp>
    </p:spTree>
    <p:extLst>
      <p:ext uri="{BB962C8B-B14F-4D97-AF65-F5344CB8AC3E}">
        <p14:creationId xmlns:p14="http://schemas.microsoft.com/office/powerpoint/2010/main" val="1377383470"/>
      </p:ext>
    </p:extLst>
  </p:cSld>
  <p:clrMapOvr>
    <a:masterClrMapping/>
  </p:clrMapOvr>
  <p:transition spd="slow">
    <p:randomBar dir="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5F907CE-8C28-4475-9B6C-63CA5E79D16E}"/>
              </a:ext>
            </a:extLst>
          </p:cNvPr>
          <p:cNvPicPr>
            <a:picLocks noChangeAspect="1"/>
          </p:cNvPicPr>
          <p:nvPr/>
        </p:nvPicPr>
        <p:blipFill>
          <a:blip r:embed="rId2"/>
          <a:stretch>
            <a:fillRect/>
          </a:stretch>
        </p:blipFill>
        <p:spPr>
          <a:xfrm>
            <a:off x="-36512" y="163108"/>
            <a:ext cx="9180512" cy="6505909"/>
          </a:xfrm>
          <a:prstGeom prst="rect">
            <a:avLst/>
          </a:prstGeom>
        </p:spPr>
      </p:pic>
      <p:sp>
        <p:nvSpPr>
          <p:cNvPr id="3" name="Title 2"/>
          <p:cNvSpPr>
            <a:spLocks noGrp="1"/>
          </p:cNvSpPr>
          <p:nvPr>
            <p:ph type="title"/>
          </p:nvPr>
        </p:nvSpPr>
        <p:spPr>
          <a:xfrm>
            <a:off x="179512" y="2276872"/>
            <a:ext cx="7680960" cy="1066800"/>
          </a:xfrm>
        </p:spPr>
        <p:txBody>
          <a:bodyPr/>
          <a:lstStyle/>
          <a:p>
            <a:r>
              <a:rPr lang="en-GB" dirty="0">
                <a:solidFill>
                  <a:schemeClr val="accent3">
                    <a:lumMod val="75000"/>
                  </a:schemeClr>
                </a:solidFill>
                <a:effectLst>
                  <a:outerShdw blurRad="38100" dist="38100" dir="2700000" algn="tl">
                    <a:srgbClr val="000000">
                      <a:alpha val="43137"/>
                    </a:srgbClr>
                  </a:outerShdw>
                </a:effectLst>
              </a:rPr>
              <a:t>Moodle / VLE</a:t>
            </a:r>
          </a:p>
        </p:txBody>
      </p:sp>
    </p:spTree>
    <p:extLst>
      <p:ext uri="{BB962C8B-B14F-4D97-AF65-F5344CB8AC3E}">
        <p14:creationId xmlns:p14="http://schemas.microsoft.com/office/powerpoint/2010/main" val="2851195975"/>
      </p:ext>
    </p:extLst>
  </p:cSld>
  <p:clrMapOvr>
    <a:masterClrMapping/>
  </p:clrMapOvr>
  <p:transition spd="slow">
    <p:randomBar dir="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a:t>Upload your essay on Moodle: TURN-IT-IN (!!! checks for plagiarism!!!)</a:t>
            </a:r>
            <a:br>
              <a:rPr lang="en-GB" dirty="0"/>
            </a:br>
            <a:r>
              <a:rPr lang="en-GB" b="1" dirty="0"/>
              <a:t>You need to watch </a:t>
            </a:r>
            <a:r>
              <a:rPr lang="en-GB" b="1" dirty="0">
                <a:solidFill>
                  <a:schemeClr val="accent3">
                    <a:lumMod val="75000"/>
                  </a:schemeClr>
                </a:solidFill>
                <a:highlight>
                  <a:srgbClr val="FFFF00"/>
                </a:highlight>
              </a:rPr>
              <a:t>plagiarism</a:t>
            </a:r>
            <a:r>
              <a:rPr lang="en-GB" b="1" dirty="0"/>
              <a:t> whenever you use secondary literature!</a:t>
            </a:r>
            <a:endParaRPr lang="en-GB" dirty="0"/>
          </a:p>
        </p:txBody>
      </p:sp>
      <p:sp>
        <p:nvSpPr>
          <p:cNvPr id="3" name="Title 2"/>
          <p:cNvSpPr>
            <a:spLocks noGrp="1"/>
          </p:cNvSpPr>
          <p:nvPr>
            <p:ph type="title"/>
          </p:nvPr>
        </p:nvSpPr>
        <p:spPr/>
        <p:txBody>
          <a:bodyPr/>
          <a:lstStyle/>
          <a:p>
            <a:r>
              <a:rPr lang="en-GB" dirty="0"/>
              <a:t>Moodle / VLE</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6348" y="2564904"/>
            <a:ext cx="7222115" cy="43375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8998919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250"/>
                                  </p:stCondLst>
                                  <p:childTnLst>
                                    <p:set>
                                      <p:cBhvr>
                                        <p:cTn id="6" dur="1" fill="hold">
                                          <p:stCondLst>
                                            <p:cond delay="0"/>
                                          </p:stCondLst>
                                        </p:cTn>
                                        <p:tgtEl>
                                          <p:spTgt spid="3074"/>
                                        </p:tgtEl>
                                        <p:attrNameLst>
                                          <p:attrName>style.visibility</p:attrName>
                                        </p:attrNameLst>
                                      </p:cBhvr>
                                      <p:to>
                                        <p:strVal val="visible"/>
                                      </p:to>
                                    </p:set>
                                    <p:animEffect transition="in" filter="randombar(horizontal)">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a:t>Student support</a:t>
            </a:r>
          </a:p>
          <a:p>
            <a:r>
              <a:rPr lang="en-GB" b="1" dirty="0"/>
              <a:t>Welfare office: Ruth </a:t>
            </a:r>
            <a:r>
              <a:rPr lang="en-GB" b="1" dirty="0" err="1"/>
              <a:t>Parkes</a:t>
            </a:r>
            <a:r>
              <a:rPr lang="en-GB" b="1" dirty="0"/>
              <a:t> – r.parkes@tsd.uwtsd.ac.uk</a:t>
            </a:r>
          </a:p>
          <a:p>
            <a:r>
              <a:rPr lang="en-GB" dirty="0"/>
              <a:t>Study skills</a:t>
            </a:r>
          </a:p>
          <a:p>
            <a:r>
              <a:rPr lang="en-GB" dirty="0"/>
              <a:t>Writing skills</a:t>
            </a:r>
          </a:p>
          <a:p>
            <a:r>
              <a:rPr lang="en-GB" dirty="0"/>
              <a:t>Lots of useful books for</a:t>
            </a:r>
            <a:br>
              <a:rPr lang="en-GB" dirty="0"/>
            </a:br>
            <a:r>
              <a:rPr lang="en-GB" dirty="0"/>
              <a:t>writing</a:t>
            </a:r>
            <a:br>
              <a:rPr lang="en-GB" dirty="0"/>
            </a:br>
            <a:r>
              <a:rPr lang="en-GB" dirty="0"/>
              <a:t>good</a:t>
            </a:r>
            <a:br>
              <a:rPr lang="en-GB" dirty="0"/>
            </a:br>
            <a:r>
              <a:rPr lang="en-GB" dirty="0"/>
              <a:t>essays</a:t>
            </a:r>
          </a:p>
        </p:txBody>
      </p:sp>
      <p:sp>
        <p:nvSpPr>
          <p:cNvPr id="3" name="Title 2"/>
          <p:cNvSpPr>
            <a:spLocks noGrp="1"/>
          </p:cNvSpPr>
          <p:nvPr>
            <p:ph type="title"/>
          </p:nvPr>
        </p:nvSpPr>
        <p:spPr/>
        <p:txBody>
          <a:bodyPr/>
          <a:lstStyle/>
          <a:p>
            <a:r>
              <a:rPr lang="en-GB" dirty="0"/>
              <a:t>Support</a:t>
            </a:r>
          </a:p>
        </p:txBody>
      </p:sp>
      <p:pic>
        <p:nvPicPr>
          <p:cNvPr id="7170" name="Picture 2" descr="http://ecx.images-amazon.com/images/I/41Egi3vK32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12675">
            <a:off x="6153839" y="2664297"/>
            <a:ext cx="2829488" cy="407707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ecx.images-amazon.com/images/I/41vxs4wAjQ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64804">
            <a:off x="3679449" y="3137037"/>
            <a:ext cx="2512819" cy="3610372"/>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ecx.images-amazon.com/images/I/419KXY0CVY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639975">
            <a:off x="1479077" y="3591867"/>
            <a:ext cx="2191552" cy="3467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511675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500"/>
                                        <p:tgtEl>
                                          <p:spTgt spid="7170"/>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7172"/>
                                        </p:tgtEl>
                                        <p:attrNameLst>
                                          <p:attrName>style.visibility</p:attrName>
                                        </p:attrNameLst>
                                      </p:cBhvr>
                                      <p:to>
                                        <p:strVal val="visible"/>
                                      </p:to>
                                    </p:set>
                                    <p:animEffect transition="in" filter="fade">
                                      <p:cBhvr>
                                        <p:cTn id="11" dur="1500"/>
                                        <p:tgtEl>
                                          <p:spTgt spid="7172"/>
                                        </p:tgtEl>
                                      </p:cBhvr>
                                    </p:animEffect>
                                  </p:childTnLst>
                                </p:cTn>
                              </p:par>
                            </p:childTnLst>
                          </p:cTn>
                        </p:par>
                        <p:par>
                          <p:cTn id="12" fill="hold">
                            <p:stCondLst>
                              <p:cond delay="3000"/>
                            </p:stCondLst>
                            <p:childTnLst>
                              <p:par>
                                <p:cTn id="13" presetID="10" presetClass="entr" presetSubtype="0" fill="hold" nodeType="afterEffect">
                                  <p:stCondLst>
                                    <p:cond delay="0"/>
                                  </p:stCondLst>
                                  <p:childTnLst>
                                    <p:set>
                                      <p:cBhvr>
                                        <p:cTn id="14" dur="1" fill="hold">
                                          <p:stCondLst>
                                            <p:cond delay="0"/>
                                          </p:stCondLst>
                                        </p:cTn>
                                        <p:tgtEl>
                                          <p:spTgt spid="7174"/>
                                        </p:tgtEl>
                                        <p:attrNameLst>
                                          <p:attrName>style.visibility</p:attrName>
                                        </p:attrNameLst>
                                      </p:cBhvr>
                                      <p:to>
                                        <p:strVal val="visible"/>
                                      </p:to>
                                    </p:set>
                                    <p:animEffect transition="in" filter="fade">
                                      <p:cBhvr>
                                        <p:cTn id="15" dur="1500"/>
                                        <p:tgtEl>
                                          <p:spTgt spid="7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i="1" dirty="0"/>
              <a:t>Prepare for each lecture…</a:t>
            </a:r>
          </a:p>
        </p:txBody>
      </p:sp>
      <p:sp>
        <p:nvSpPr>
          <p:cNvPr id="3" name="Title 2"/>
          <p:cNvSpPr>
            <a:spLocks noGrp="1"/>
          </p:cNvSpPr>
          <p:nvPr>
            <p:ph type="title"/>
          </p:nvPr>
        </p:nvSpPr>
        <p:spPr/>
        <p:txBody>
          <a:bodyPr/>
          <a:lstStyle/>
          <a:p>
            <a:r>
              <a:rPr lang="en-GB" dirty="0"/>
              <a:t>Bibliography</a:t>
            </a:r>
          </a:p>
        </p:txBody>
      </p:sp>
      <p:pic>
        <p:nvPicPr>
          <p:cNvPr id="4100" name="Picture 4" descr="http://ecx.images-amazon.com/images/I/518DMhi6Us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458" y="2032669"/>
            <a:ext cx="3667125" cy="47625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283968" y="2348880"/>
            <a:ext cx="3384376" cy="2062103"/>
          </a:xfrm>
          <a:prstGeom prst="rect">
            <a:avLst/>
          </a:prstGeom>
          <a:noFill/>
        </p:spPr>
        <p:txBody>
          <a:bodyPr wrap="square" rtlCol="0">
            <a:spAutoFit/>
          </a:bodyPr>
          <a:lstStyle/>
          <a:p>
            <a:r>
              <a:rPr lang="en-GB" sz="2400" b="1" dirty="0"/>
              <a:t>Essential purchase: </a:t>
            </a:r>
            <a:br>
              <a:rPr lang="en-GB" sz="2400" b="1" dirty="0"/>
            </a:br>
            <a:endParaRPr lang="en-GB" sz="2400" b="1" dirty="0"/>
          </a:p>
          <a:p>
            <a:r>
              <a:rPr lang="en-GB" sz="2000" dirty="0"/>
              <a:t>David Potter,</a:t>
            </a:r>
          </a:p>
          <a:p>
            <a:r>
              <a:rPr lang="en-GB" sz="2000" i="1" dirty="0"/>
              <a:t>Rome in the Ancient World: from Romulus to Justinian.</a:t>
            </a:r>
          </a:p>
          <a:p>
            <a:r>
              <a:rPr lang="en-GB" sz="2000" dirty="0"/>
              <a:t>Thames &amp; Hudson: 2009</a:t>
            </a:r>
          </a:p>
        </p:txBody>
      </p:sp>
    </p:spTree>
    <p:extLst>
      <p:ext uri="{BB962C8B-B14F-4D97-AF65-F5344CB8AC3E}">
        <p14:creationId xmlns:p14="http://schemas.microsoft.com/office/powerpoint/2010/main" val="83006351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randombar(horizontal)">
                                      <p:cBhvr>
                                        <p:cTn id="7" dur="500"/>
                                        <p:tgtEl>
                                          <p:spTgt spid="4100"/>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ttp://ecx.images-amazon.com/images/I/518DMhi6Us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458" y="2032669"/>
            <a:ext cx="3667125" cy="4762500"/>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sz="quarter" idx="13"/>
          </p:nvPr>
        </p:nvSpPr>
        <p:spPr>
          <a:xfrm>
            <a:off x="1115616" y="1463040"/>
            <a:ext cx="5544616" cy="4724400"/>
          </a:xfrm>
        </p:spPr>
        <p:txBody>
          <a:bodyPr/>
          <a:lstStyle/>
          <a:p>
            <a:r>
              <a:rPr lang="en-GB" b="1" dirty="0"/>
              <a:t>For the Republic, other useful books include:</a:t>
            </a:r>
          </a:p>
          <a:p>
            <a:r>
              <a:rPr lang="en-GB" b="1" dirty="0"/>
              <a:t>Tim Cornell, </a:t>
            </a:r>
            <a:r>
              <a:rPr lang="en-GB" b="1" i="1" dirty="0"/>
              <a:t>The Beginnings of Rome: Italy and Rome from the Bronze Age to the Punic Wars (c.1000-264 BC)</a:t>
            </a:r>
            <a:br>
              <a:rPr lang="en-GB" b="1" i="1" dirty="0"/>
            </a:br>
            <a:r>
              <a:rPr lang="en-GB" b="1" dirty="0"/>
              <a:t> (The Routledge History of the Ancient World)</a:t>
            </a:r>
          </a:p>
          <a:p>
            <a:r>
              <a:rPr lang="en-GB" b="1" dirty="0"/>
              <a:t>Michael Crawford, </a:t>
            </a:r>
            <a:r>
              <a:rPr lang="en-GB" b="1" i="1" dirty="0"/>
              <a:t>The Roman Republic</a:t>
            </a:r>
            <a:br>
              <a:rPr lang="en-GB" b="1" i="1" dirty="0"/>
            </a:br>
            <a:r>
              <a:rPr lang="en-GB" b="1" dirty="0"/>
              <a:t>(Fontana History of the Ancient World) </a:t>
            </a:r>
          </a:p>
          <a:p>
            <a:endParaRPr lang="en-GB" b="1" dirty="0"/>
          </a:p>
          <a:p>
            <a:endParaRPr lang="en-GB" b="1" dirty="0"/>
          </a:p>
          <a:p>
            <a:r>
              <a:rPr lang="en-GB" b="1" dirty="0"/>
              <a:t>Remember: different scholars have</a:t>
            </a:r>
            <a:br>
              <a:rPr lang="en-GB" b="1" dirty="0"/>
            </a:br>
            <a:r>
              <a:rPr lang="en-GB" b="1" dirty="0"/>
              <a:t>different views/interpretations</a:t>
            </a:r>
            <a:br>
              <a:rPr lang="en-GB" b="1" dirty="0"/>
            </a:br>
            <a:r>
              <a:rPr lang="en-GB" b="1" dirty="0"/>
              <a:t>- You also need to read a variety </a:t>
            </a:r>
            <a:br>
              <a:rPr lang="en-GB" b="1" dirty="0"/>
            </a:br>
            <a:r>
              <a:rPr lang="en-GB" b="1" dirty="0"/>
              <a:t>of modern works</a:t>
            </a:r>
            <a:endParaRPr lang="en-GB" dirty="0"/>
          </a:p>
        </p:txBody>
      </p:sp>
      <p:sp>
        <p:nvSpPr>
          <p:cNvPr id="3" name="Title 2"/>
          <p:cNvSpPr>
            <a:spLocks noGrp="1"/>
          </p:cNvSpPr>
          <p:nvPr>
            <p:ph type="title"/>
          </p:nvPr>
        </p:nvSpPr>
        <p:spPr/>
        <p:txBody>
          <a:bodyPr/>
          <a:lstStyle/>
          <a:p>
            <a:r>
              <a:rPr lang="en-GB" dirty="0"/>
              <a:t>Bibliography</a:t>
            </a:r>
          </a:p>
        </p:txBody>
      </p:sp>
      <p:pic>
        <p:nvPicPr>
          <p:cNvPr id="5122" name="Picture 2" descr="http://ecx.images-amazon.com/images/I/513WSFBRHF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1124744"/>
            <a:ext cx="2209423" cy="330023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ecx.images-amazon.com/images/I/51WW5WG6Z9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3146472"/>
            <a:ext cx="2558802" cy="3870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727119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anim calcmode="lin" valueType="num">
                                      <p:cBhvr>
                                        <p:cTn id="8" dur="1000" fill="hold"/>
                                        <p:tgtEl>
                                          <p:spTgt spid="5122"/>
                                        </p:tgtEl>
                                        <p:attrNameLst>
                                          <p:attrName>ppt_x</p:attrName>
                                        </p:attrNameLst>
                                      </p:cBhvr>
                                      <p:tavLst>
                                        <p:tav tm="0">
                                          <p:val>
                                            <p:strVal val="#ppt_x"/>
                                          </p:val>
                                        </p:tav>
                                        <p:tav tm="100000">
                                          <p:val>
                                            <p:strVal val="#ppt_x"/>
                                          </p:val>
                                        </p:tav>
                                      </p:tavLst>
                                    </p:anim>
                                    <p:anim calcmode="lin" valueType="num">
                                      <p:cBhvr>
                                        <p:cTn id="9" dur="1000" fill="hold"/>
                                        <p:tgtEl>
                                          <p:spTgt spid="512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124"/>
                                        </p:tgtEl>
                                        <p:attrNameLst>
                                          <p:attrName>style.visibility</p:attrName>
                                        </p:attrNameLst>
                                      </p:cBhvr>
                                      <p:to>
                                        <p:strVal val="visible"/>
                                      </p:to>
                                    </p:set>
                                    <p:animEffect transition="in" filter="fade">
                                      <p:cBhvr>
                                        <p:cTn id="12" dur="1000"/>
                                        <p:tgtEl>
                                          <p:spTgt spid="5124"/>
                                        </p:tgtEl>
                                      </p:cBhvr>
                                    </p:animEffect>
                                    <p:anim calcmode="lin" valueType="num">
                                      <p:cBhvr>
                                        <p:cTn id="13" dur="1000" fill="hold"/>
                                        <p:tgtEl>
                                          <p:spTgt spid="5124"/>
                                        </p:tgtEl>
                                        <p:attrNameLst>
                                          <p:attrName>ppt_x</p:attrName>
                                        </p:attrNameLst>
                                      </p:cBhvr>
                                      <p:tavLst>
                                        <p:tav tm="0">
                                          <p:val>
                                            <p:strVal val="#ppt_x"/>
                                          </p:val>
                                        </p:tav>
                                        <p:tav tm="100000">
                                          <p:val>
                                            <p:strVal val="#ppt_x"/>
                                          </p:val>
                                        </p:tav>
                                      </p:tavLst>
                                    </p:anim>
                                    <p:anim calcmode="lin" valueType="num">
                                      <p:cBhvr>
                                        <p:cTn id="14" dur="1000" fill="hold"/>
                                        <p:tgtEl>
                                          <p:spTgt spid="512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fade">
                                      <p:cBhvr>
                                        <p:cTn id="18" dur="1000"/>
                                        <p:tgtEl>
                                          <p:spTgt spid="2">
                                            <p:txEl>
                                              <p:pRg st="0" end="0"/>
                                            </p:txEl>
                                          </p:spTgt>
                                        </p:tgtEl>
                                      </p:cBhvr>
                                    </p:animEffect>
                                    <p:anim calcmode="lin" valueType="num">
                                      <p:cBhvr>
                                        <p:cTn id="19"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Effect transition="in" filter="fade">
                                      <p:cBhvr>
                                        <p:cTn id="24" dur="1000"/>
                                        <p:tgtEl>
                                          <p:spTgt spid="2">
                                            <p:txEl>
                                              <p:pRg st="1" end="1"/>
                                            </p:txEl>
                                          </p:spTgt>
                                        </p:tgtEl>
                                      </p:cBhvr>
                                    </p:animEffect>
                                    <p:anim calcmode="lin" valueType="num">
                                      <p:cBhvr>
                                        <p:cTn id="2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2">
                                            <p:txEl>
                                              <p:pRg st="2" end="2"/>
                                            </p:txEl>
                                          </p:spTgt>
                                        </p:tgtEl>
                                        <p:attrNameLst>
                                          <p:attrName>style.visibility</p:attrName>
                                        </p:attrNameLst>
                                      </p:cBhvr>
                                      <p:to>
                                        <p:strVal val="visible"/>
                                      </p:to>
                                    </p:set>
                                    <p:animEffect transition="in" filter="fade">
                                      <p:cBhvr>
                                        <p:cTn id="30" dur="1000"/>
                                        <p:tgtEl>
                                          <p:spTgt spid="2">
                                            <p:txEl>
                                              <p:pRg st="2" end="2"/>
                                            </p:txEl>
                                          </p:spTgt>
                                        </p:tgtEl>
                                      </p:cBhvr>
                                    </p:animEffect>
                                    <p:anim calcmode="lin" valueType="num">
                                      <p:cBhvr>
                                        <p:cTn id="31"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32"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250"/>
                                  </p:stCondLst>
                                  <p:childTnLst>
                                    <p:set>
                                      <p:cBhvr>
                                        <p:cTn id="35" dur="1" fill="hold">
                                          <p:stCondLst>
                                            <p:cond delay="0"/>
                                          </p:stCondLst>
                                        </p:cTn>
                                        <p:tgtEl>
                                          <p:spTgt spid="2">
                                            <p:txEl>
                                              <p:pRg st="5" end="5"/>
                                            </p:txEl>
                                          </p:spTgt>
                                        </p:tgtEl>
                                        <p:attrNameLst>
                                          <p:attrName>style.visibility</p:attrName>
                                        </p:attrNameLst>
                                      </p:cBhvr>
                                      <p:to>
                                        <p:strVal val="visible"/>
                                      </p:to>
                                    </p:set>
                                    <p:animEffect transition="in" filter="fade">
                                      <p:cBhvr>
                                        <p:cTn id="36" dur="1000"/>
                                        <p:tgtEl>
                                          <p:spTgt spid="2">
                                            <p:txEl>
                                              <p:pRg st="5" end="5"/>
                                            </p:txEl>
                                          </p:spTgt>
                                        </p:tgtEl>
                                      </p:cBhvr>
                                    </p:animEffect>
                                    <p:anim calcmode="lin" valueType="num">
                                      <p:cBhvr>
                                        <p:cTn id="37"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par>
                          <p:cTn id="39" fill="hold">
                            <p:stCondLst>
                              <p:cond delay="5250"/>
                            </p:stCondLst>
                            <p:childTnLst>
                              <p:par>
                                <p:cTn id="40" presetID="42" presetClass="exit" presetSubtype="0" fill="hold" nodeType="afterEffect">
                                  <p:stCondLst>
                                    <p:cond delay="0"/>
                                  </p:stCondLst>
                                  <p:childTnLst>
                                    <p:animEffect transition="out" filter="fade">
                                      <p:cBhvr>
                                        <p:cTn id="41" dur="1000"/>
                                        <p:tgtEl>
                                          <p:spTgt spid="5"/>
                                        </p:tgtEl>
                                      </p:cBhvr>
                                    </p:animEffect>
                                    <p:anim calcmode="lin" valueType="num">
                                      <p:cBhvr>
                                        <p:cTn id="42" dur="1000"/>
                                        <p:tgtEl>
                                          <p:spTgt spid="5"/>
                                        </p:tgtEl>
                                        <p:attrNameLst>
                                          <p:attrName>ppt_x</p:attrName>
                                        </p:attrNameLst>
                                      </p:cBhvr>
                                      <p:tavLst>
                                        <p:tav tm="0">
                                          <p:val>
                                            <p:strVal val="ppt_x"/>
                                          </p:val>
                                        </p:tav>
                                        <p:tav tm="100000">
                                          <p:val>
                                            <p:strVal val="ppt_x"/>
                                          </p:val>
                                        </p:tav>
                                      </p:tavLst>
                                    </p:anim>
                                    <p:anim calcmode="lin" valueType="num">
                                      <p:cBhvr>
                                        <p:cTn id="43" dur="1000"/>
                                        <p:tgtEl>
                                          <p:spTgt spid="5"/>
                                        </p:tgtEl>
                                        <p:attrNameLst>
                                          <p:attrName>ppt_y</p:attrName>
                                        </p:attrNameLst>
                                      </p:cBhvr>
                                      <p:tavLst>
                                        <p:tav tm="0">
                                          <p:val>
                                            <p:strVal val="ppt_y"/>
                                          </p:val>
                                        </p:tav>
                                        <p:tav tm="100000">
                                          <p:val>
                                            <p:strVal val="ppt_y+.1"/>
                                          </p:val>
                                        </p:tav>
                                      </p:tavLst>
                                    </p:anim>
                                    <p:set>
                                      <p:cBhvr>
                                        <p:cTn id="44"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a:t>Bibliographies for Republican Rome and Roman Empire </a:t>
            </a:r>
            <a:br>
              <a:rPr lang="en-GB" dirty="0"/>
            </a:br>
            <a:r>
              <a:rPr lang="en-GB" dirty="0"/>
              <a:t>on Moodle.</a:t>
            </a:r>
          </a:p>
        </p:txBody>
      </p:sp>
      <p:sp>
        <p:nvSpPr>
          <p:cNvPr id="3" name="Title 2"/>
          <p:cNvSpPr>
            <a:spLocks noGrp="1"/>
          </p:cNvSpPr>
          <p:nvPr>
            <p:ph type="title"/>
          </p:nvPr>
        </p:nvSpPr>
        <p:spPr/>
        <p:txBody>
          <a:bodyPr/>
          <a:lstStyle/>
          <a:p>
            <a:r>
              <a:rPr lang="en-GB" dirty="0"/>
              <a:t>Bibliography</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132856"/>
            <a:ext cx="4752975" cy="547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http://ecx.images-amazon.com/images/I/513WSFBRHF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1124744"/>
            <a:ext cx="2209423" cy="330023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ecx.images-amazon.com/images/I/51WW5WG6Z9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3146472"/>
            <a:ext cx="2558802" cy="387079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985680">
            <a:off x="5303493" y="2446890"/>
            <a:ext cx="2713479" cy="4111332"/>
          </a:xfrm>
          <a:prstGeom prst="rect">
            <a:avLst/>
          </a:prstGeom>
        </p:spPr>
      </p:pic>
    </p:spTree>
    <p:extLst>
      <p:ext uri="{BB962C8B-B14F-4D97-AF65-F5344CB8AC3E}">
        <p14:creationId xmlns:p14="http://schemas.microsoft.com/office/powerpoint/2010/main" val="388424450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1000"/>
                                        <p:tgtEl>
                                          <p:spTgt spid="6146"/>
                                        </p:tgtEl>
                                      </p:cBhvr>
                                    </p:animEffect>
                                    <p:anim calcmode="lin" valueType="num">
                                      <p:cBhvr>
                                        <p:cTn id="8" dur="1000" fill="hold"/>
                                        <p:tgtEl>
                                          <p:spTgt spid="6146"/>
                                        </p:tgtEl>
                                        <p:attrNameLst>
                                          <p:attrName>ppt_x</p:attrName>
                                        </p:attrNameLst>
                                      </p:cBhvr>
                                      <p:tavLst>
                                        <p:tav tm="0">
                                          <p:val>
                                            <p:strVal val="#ppt_x"/>
                                          </p:val>
                                        </p:tav>
                                        <p:tav tm="100000">
                                          <p:val>
                                            <p:strVal val="#ppt_x"/>
                                          </p:val>
                                        </p:tav>
                                      </p:tavLst>
                                    </p:anim>
                                    <p:anim calcmode="lin" valueType="num">
                                      <p:cBhvr>
                                        <p:cTn id="9" dur="1000" fill="hold"/>
                                        <p:tgtEl>
                                          <p:spTgt spid="6146"/>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21" presetClass="entr" presetSubtype="1" fill="hold" nodeType="after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wheel(1)">
                                      <p:cBhvr>
                                        <p:cTn id="1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GB" dirty="0"/>
              <a:t>Syllabus on Moodle</a:t>
            </a:r>
          </a:p>
        </p:txBody>
      </p:sp>
      <p:sp>
        <p:nvSpPr>
          <p:cNvPr id="3" name="Title 2"/>
          <p:cNvSpPr>
            <a:spLocks noGrp="1"/>
          </p:cNvSpPr>
          <p:nvPr>
            <p:ph type="title"/>
          </p:nvPr>
        </p:nvSpPr>
        <p:spPr/>
        <p:txBody>
          <a:bodyPr/>
          <a:lstStyle/>
          <a:p>
            <a:r>
              <a:rPr lang="en-GB" dirty="0"/>
              <a:t>Overview Roman History</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772817"/>
            <a:ext cx="5388274" cy="50851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1205647"/>
            <a:ext cx="4600575" cy="5610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4936980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sz="quarter" idx="13"/>
          </p:nvPr>
        </p:nvSpPr>
        <p:spPr>
          <a:xfrm>
            <a:off x="352426" y="1463040"/>
            <a:ext cx="7680960" cy="4724400"/>
          </a:xfrm>
        </p:spPr>
        <p:txBody>
          <a:bodyPr/>
          <a:lstStyle/>
          <a:p>
            <a:r>
              <a:rPr lang="en-GB" dirty="0"/>
              <a:t>Syllabus on Moodle</a:t>
            </a:r>
          </a:p>
        </p:txBody>
      </p:sp>
      <p:sp>
        <p:nvSpPr>
          <p:cNvPr id="5" name="Title 2"/>
          <p:cNvSpPr>
            <a:spLocks noGrp="1"/>
          </p:cNvSpPr>
          <p:nvPr>
            <p:ph type="title"/>
          </p:nvPr>
        </p:nvSpPr>
        <p:spPr>
          <a:xfrm>
            <a:off x="352426" y="228600"/>
            <a:ext cx="7680960" cy="1066800"/>
          </a:xfrm>
        </p:spPr>
        <p:txBody>
          <a:bodyPr/>
          <a:lstStyle/>
          <a:p>
            <a:r>
              <a:rPr lang="en-GB" dirty="0"/>
              <a:t>Overview Roman History</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772817"/>
            <a:ext cx="5388274" cy="50851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1205647"/>
            <a:ext cx="4600575" cy="5610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429034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xit" presetSubtype="32" fill="hold" nodeType="afterEffect">
                                  <p:stCondLst>
                                    <p:cond delay="0"/>
                                  </p:stCondLst>
                                  <p:childTnLst>
                                    <p:animEffect transition="out" filter="circle(out)">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14400" y="44624"/>
            <a:ext cx="7772400" cy="914400"/>
          </a:xfrm>
          <a:prstGeom prst="rect">
            <a:avLst/>
          </a:prstGeom>
          <a:ln w="6350" cap="rnd">
            <a:noFill/>
          </a:ln>
        </p:spPr>
        <p:txBody>
          <a:bodyPr vert="horz" anchor="b" anchorCtr="0">
            <a:normAutofit/>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stStyle>
          <a:p>
            <a:r>
              <a:rPr lang="en-GB"/>
              <a:t>The Roman Empire </a:t>
            </a:r>
          </a:p>
        </p:txBody>
      </p:sp>
      <p:sp>
        <p:nvSpPr>
          <p:cNvPr id="5" name="Oval 4"/>
          <p:cNvSpPr/>
          <p:nvPr/>
        </p:nvSpPr>
        <p:spPr>
          <a:xfrm>
            <a:off x="3707904" y="3429000"/>
            <a:ext cx="360040" cy="36004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87" y="65219"/>
            <a:ext cx="8277037" cy="6748157"/>
          </a:xfrm>
          <a:prstGeom prst="rect">
            <a:avLst/>
          </a:prstGeom>
        </p:spPr>
      </p:pic>
      <p:sp>
        <p:nvSpPr>
          <p:cNvPr id="7" name="Freeform 6"/>
          <p:cNvSpPr/>
          <p:nvPr/>
        </p:nvSpPr>
        <p:spPr>
          <a:xfrm>
            <a:off x="2770496" y="2688609"/>
            <a:ext cx="1678674" cy="2006221"/>
          </a:xfrm>
          <a:custGeom>
            <a:avLst/>
            <a:gdLst>
              <a:gd name="connsiteX0" fmla="*/ 805217 w 1678674"/>
              <a:gd name="connsiteY0" fmla="*/ 1003110 h 2006221"/>
              <a:gd name="connsiteX1" fmla="*/ 661916 w 1678674"/>
              <a:gd name="connsiteY1" fmla="*/ 873457 h 2006221"/>
              <a:gd name="connsiteX2" fmla="*/ 580029 w 1678674"/>
              <a:gd name="connsiteY2" fmla="*/ 716507 h 2006221"/>
              <a:gd name="connsiteX3" fmla="*/ 580029 w 1678674"/>
              <a:gd name="connsiteY3" fmla="*/ 614149 h 2006221"/>
              <a:gd name="connsiteX4" fmla="*/ 539086 w 1678674"/>
              <a:gd name="connsiteY4" fmla="*/ 532263 h 2006221"/>
              <a:gd name="connsiteX5" fmla="*/ 457200 w 1678674"/>
              <a:gd name="connsiteY5" fmla="*/ 450376 h 2006221"/>
              <a:gd name="connsiteX6" fmla="*/ 368489 w 1678674"/>
              <a:gd name="connsiteY6" fmla="*/ 443552 h 2006221"/>
              <a:gd name="connsiteX7" fmla="*/ 307074 w 1678674"/>
              <a:gd name="connsiteY7" fmla="*/ 511791 h 2006221"/>
              <a:gd name="connsiteX8" fmla="*/ 197892 w 1678674"/>
              <a:gd name="connsiteY8" fmla="*/ 580030 h 2006221"/>
              <a:gd name="connsiteX9" fmla="*/ 122829 w 1678674"/>
              <a:gd name="connsiteY9" fmla="*/ 607325 h 2006221"/>
              <a:gd name="connsiteX10" fmla="*/ 0 w 1678674"/>
              <a:gd name="connsiteY10" fmla="*/ 320722 h 2006221"/>
              <a:gd name="connsiteX11" fmla="*/ 88710 w 1678674"/>
              <a:gd name="connsiteY11" fmla="*/ 116006 h 2006221"/>
              <a:gd name="connsiteX12" fmla="*/ 348017 w 1678674"/>
              <a:gd name="connsiteY12" fmla="*/ 20472 h 2006221"/>
              <a:gd name="connsiteX13" fmla="*/ 696035 w 1678674"/>
              <a:gd name="connsiteY13" fmla="*/ 0 h 2006221"/>
              <a:gd name="connsiteX14" fmla="*/ 928047 w 1678674"/>
              <a:gd name="connsiteY14" fmla="*/ 6824 h 2006221"/>
              <a:gd name="connsiteX15" fmla="*/ 1057701 w 1678674"/>
              <a:gd name="connsiteY15" fmla="*/ 211540 h 2006221"/>
              <a:gd name="connsiteX16" fmla="*/ 1044053 w 1678674"/>
              <a:gd name="connsiteY16" fmla="*/ 286603 h 2006221"/>
              <a:gd name="connsiteX17" fmla="*/ 893928 w 1678674"/>
              <a:gd name="connsiteY17" fmla="*/ 293427 h 2006221"/>
              <a:gd name="connsiteX18" fmla="*/ 839337 w 1678674"/>
              <a:gd name="connsiteY18" fmla="*/ 327546 h 2006221"/>
              <a:gd name="connsiteX19" fmla="*/ 880280 w 1678674"/>
              <a:gd name="connsiteY19" fmla="*/ 491319 h 2006221"/>
              <a:gd name="connsiteX20" fmla="*/ 900752 w 1678674"/>
              <a:gd name="connsiteY20" fmla="*/ 552734 h 2006221"/>
              <a:gd name="connsiteX21" fmla="*/ 934871 w 1678674"/>
              <a:gd name="connsiteY21" fmla="*/ 607325 h 2006221"/>
              <a:gd name="connsiteX22" fmla="*/ 1037229 w 1678674"/>
              <a:gd name="connsiteY22" fmla="*/ 696036 h 2006221"/>
              <a:gd name="connsiteX23" fmla="*/ 1078173 w 1678674"/>
              <a:gd name="connsiteY23" fmla="*/ 880281 h 2006221"/>
              <a:gd name="connsiteX24" fmla="*/ 1214650 w 1678674"/>
              <a:gd name="connsiteY24" fmla="*/ 1016758 h 2006221"/>
              <a:gd name="connsiteX25" fmla="*/ 1378423 w 1678674"/>
              <a:gd name="connsiteY25" fmla="*/ 1023582 h 2006221"/>
              <a:gd name="connsiteX26" fmla="*/ 1323832 w 1678674"/>
              <a:gd name="connsiteY26" fmla="*/ 1112292 h 2006221"/>
              <a:gd name="connsiteX27" fmla="*/ 1542197 w 1678674"/>
              <a:gd name="connsiteY27" fmla="*/ 1187355 h 2006221"/>
              <a:gd name="connsiteX28" fmla="*/ 1651379 w 1678674"/>
              <a:gd name="connsiteY28" fmla="*/ 1289713 h 2006221"/>
              <a:gd name="connsiteX29" fmla="*/ 1678674 w 1678674"/>
              <a:gd name="connsiteY29" fmla="*/ 1433015 h 2006221"/>
              <a:gd name="connsiteX30" fmla="*/ 1678674 w 1678674"/>
              <a:gd name="connsiteY30" fmla="*/ 1433015 h 2006221"/>
              <a:gd name="connsiteX31" fmla="*/ 1569492 w 1678674"/>
              <a:gd name="connsiteY31" fmla="*/ 1317009 h 2006221"/>
              <a:gd name="connsiteX32" fmla="*/ 1542197 w 1678674"/>
              <a:gd name="connsiteY32" fmla="*/ 1289713 h 2006221"/>
              <a:gd name="connsiteX33" fmla="*/ 1487605 w 1678674"/>
              <a:gd name="connsiteY33" fmla="*/ 1289713 h 2006221"/>
              <a:gd name="connsiteX34" fmla="*/ 1433014 w 1678674"/>
              <a:gd name="connsiteY34" fmla="*/ 1330657 h 2006221"/>
              <a:gd name="connsiteX35" fmla="*/ 1433014 w 1678674"/>
              <a:gd name="connsiteY35" fmla="*/ 1405719 h 2006221"/>
              <a:gd name="connsiteX36" fmla="*/ 1392071 w 1678674"/>
              <a:gd name="connsiteY36" fmla="*/ 1426191 h 2006221"/>
              <a:gd name="connsiteX37" fmla="*/ 1501253 w 1678674"/>
              <a:gd name="connsiteY37" fmla="*/ 1514901 h 2006221"/>
              <a:gd name="connsiteX38" fmla="*/ 1480782 w 1678674"/>
              <a:gd name="connsiteY38" fmla="*/ 1576316 h 2006221"/>
              <a:gd name="connsiteX39" fmla="*/ 1398895 w 1678674"/>
              <a:gd name="connsiteY39" fmla="*/ 1596788 h 2006221"/>
              <a:gd name="connsiteX40" fmla="*/ 1371600 w 1678674"/>
              <a:gd name="connsiteY40" fmla="*/ 1665027 h 2006221"/>
              <a:gd name="connsiteX41" fmla="*/ 1337480 w 1678674"/>
              <a:gd name="connsiteY41" fmla="*/ 1740090 h 2006221"/>
              <a:gd name="connsiteX42" fmla="*/ 1248770 w 1678674"/>
              <a:gd name="connsiteY42" fmla="*/ 1828800 h 2006221"/>
              <a:gd name="connsiteX43" fmla="*/ 1187355 w 1678674"/>
              <a:gd name="connsiteY43" fmla="*/ 1815152 h 2006221"/>
              <a:gd name="connsiteX44" fmla="*/ 1187355 w 1678674"/>
              <a:gd name="connsiteY44" fmla="*/ 1958454 h 2006221"/>
              <a:gd name="connsiteX45" fmla="*/ 1146411 w 1678674"/>
              <a:gd name="connsiteY45" fmla="*/ 2006221 h 2006221"/>
              <a:gd name="connsiteX46" fmla="*/ 1084997 w 1678674"/>
              <a:gd name="connsiteY46" fmla="*/ 1972101 h 2006221"/>
              <a:gd name="connsiteX47" fmla="*/ 1023582 w 1678674"/>
              <a:gd name="connsiteY47" fmla="*/ 1903863 h 2006221"/>
              <a:gd name="connsiteX48" fmla="*/ 934871 w 1678674"/>
              <a:gd name="connsiteY48" fmla="*/ 1856095 h 2006221"/>
              <a:gd name="connsiteX49" fmla="*/ 812041 w 1678674"/>
              <a:gd name="connsiteY49" fmla="*/ 1787857 h 2006221"/>
              <a:gd name="connsiteX50" fmla="*/ 791570 w 1678674"/>
              <a:gd name="connsiteY50" fmla="*/ 1740090 h 2006221"/>
              <a:gd name="connsiteX51" fmla="*/ 825689 w 1678674"/>
              <a:gd name="connsiteY51" fmla="*/ 1685498 h 2006221"/>
              <a:gd name="connsiteX52" fmla="*/ 928047 w 1678674"/>
              <a:gd name="connsiteY52" fmla="*/ 1726442 h 2006221"/>
              <a:gd name="connsiteX53" fmla="*/ 1078173 w 1678674"/>
              <a:gd name="connsiteY53" fmla="*/ 1746913 h 2006221"/>
              <a:gd name="connsiteX54" fmla="*/ 1194179 w 1678674"/>
              <a:gd name="connsiteY54" fmla="*/ 1733266 h 2006221"/>
              <a:gd name="connsiteX55" fmla="*/ 1310185 w 1678674"/>
              <a:gd name="connsiteY55" fmla="*/ 1678675 h 2006221"/>
              <a:gd name="connsiteX56" fmla="*/ 1371600 w 1678674"/>
              <a:gd name="connsiteY56" fmla="*/ 1610436 h 2006221"/>
              <a:gd name="connsiteX57" fmla="*/ 1337480 w 1678674"/>
              <a:gd name="connsiteY57" fmla="*/ 1521725 h 2006221"/>
              <a:gd name="connsiteX58" fmla="*/ 1310185 w 1678674"/>
              <a:gd name="connsiteY58" fmla="*/ 1405719 h 2006221"/>
              <a:gd name="connsiteX59" fmla="*/ 1221474 w 1678674"/>
              <a:gd name="connsiteY59" fmla="*/ 1330657 h 2006221"/>
              <a:gd name="connsiteX60" fmla="*/ 1091820 w 1678674"/>
              <a:gd name="connsiteY60" fmla="*/ 1221475 h 2006221"/>
              <a:gd name="connsiteX61" fmla="*/ 989462 w 1678674"/>
              <a:gd name="connsiteY61" fmla="*/ 1119116 h 2006221"/>
              <a:gd name="connsiteX62" fmla="*/ 805217 w 1678674"/>
              <a:gd name="connsiteY62" fmla="*/ 1003110 h 2006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78674" h="2006221">
                <a:moveTo>
                  <a:pt x="805217" y="1003110"/>
                </a:moveTo>
                <a:lnTo>
                  <a:pt x="661916" y="873457"/>
                </a:lnTo>
                <a:lnTo>
                  <a:pt x="580029" y="716507"/>
                </a:lnTo>
                <a:lnTo>
                  <a:pt x="580029" y="614149"/>
                </a:lnTo>
                <a:lnTo>
                  <a:pt x="539086" y="532263"/>
                </a:lnTo>
                <a:lnTo>
                  <a:pt x="457200" y="450376"/>
                </a:lnTo>
                <a:lnTo>
                  <a:pt x="368489" y="443552"/>
                </a:lnTo>
                <a:lnTo>
                  <a:pt x="307074" y="511791"/>
                </a:lnTo>
                <a:lnTo>
                  <a:pt x="197892" y="580030"/>
                </a:lnTo>
                <a:lnTo>
                  <a:pt x="122829" y="607325"/>
                </a:lnTo>
                <a:lnTo>
                  <a:pt x="0" y="320722"/>
                </a:lnTo>
                <a:lnTo>
                  <a:pt x="88710" y="116006"/>
                </a:lnTo>
                <a:lnTo>
                  <a:pt x="348017" y="20472"/>
                </a:lnTo>
                <a:lnTo>
                  <a:pt x="696035" y="0"/>
                </a:lnTo>
                <a:lnTo>
                  <a:pt x="928047" y="6824"/>
                </a:lnTo>
                <a:lnTo>
                  <a:pt x="1057701" y="211540"/>
                </a:lnTo>
                <a:lnTo>
                  <a:pt x="1044053" y="286603"/>
                </a:lnTo>
                <a:lnTo>
                  <a:pt x="893928" y="293427"/>
                </a:lnTo>
                <a:lnTo>
                  <a:pt x="839337" y="327546"/>
                </a:lnTo>
                <a:lnTo>
                  <a:pt x="880280" y="491319"/>
                </a:lnTo>
                <a:lnTo>
                  <a:pt x="900752" y="552734"/>
                </a:lnTo>
                <a:lnTo>
                  <a:pt x="934871" y="607325"/>
                </a:lnTo>
                <a:lnTo>
                  <a:pt x="1037229" y="696036"/>
                </a:lnTo>
                <a:lnTo>
                  <a:pt x="1078173" y="880281"/>
                </a:lnTo>
                <a:lnTo>
                  <a:pt x="1214650" y="1016758"/>
                </a:lnTo>
                <a:lnTo>
                  <a:pt x="1378423" y="1023582"/>
                </a:lnTo>
                <a:lnTo>
                  <a:pt x="1323832" y="1112292"/>
                </a:lnTo>
                <a:lnTo>
                  <a:pt x="1542197" y="1187355"/>
                </a:lnTo>
                <a:lnTo>
                  <a:pt x="1651379" y="1289713"/>
                </a:lnTo>
                <a:lnTo>
                  <a:pt x="1678674" y="1433015"/>
                </a:lnTo>
                <a:lnTo>
                  <a:pt x="1678674" y="1433015"/>
                </a:lnTo>
                <a:lnTo>
                  <a:pt x="1569492" y="1317009"/>
                </a:lnTo>
                <a:lnTo>
                  <a:pt x="1542197" y="1289713"/>
                </a:lnTo>
                <a:lnTo>
                  <a:pt x="1487605" y="1289713"/>
                </a:lnTo>
                <a:lnTo>
                  <a:pt x="1433014" y="1330657"/>
                </a:lnTo>
                <a:lnTo>
                  <a:pt x="1433014" y="1405719"/>
                </a:lnTo>
                <a:lnTo>
                  <a:pt x="1392071" y="1426191"/>
                </a:lnTo>
                <a:lnTo>
                  <a:pt x="1501253" y="1514901"/>
                </a:lnTo>
                <a:lnTo>
                  <a:pt x="1480782" y="1576316"/>
                </a:lnTo>
                <a:lnTo>
                  <a:pt x="1398895" y="1596788"/>
                </a:lnTo>
                <a:lnTo>
                  <a:pt x="1371600" y="1665027"/>
                </a:lnTo>
                <a:lnTo>
                  <a:pt x="1337480" y="1740090"/>
                </a:lnTo>
                <a:lnTo>
                  <a:pt x="1248770" y="1828800"/>
                </a:lnTo>
                <a:lnTo>
                  <a:pt x="1187355" y="1815152"/>
                </a:lnTo>
                <a:lnTo>
                  <a:pt x="1187355" y="1958454"/>
                </a:lnTo>
                <a:lnTo>
                  <a:pt x="1146411" y="2006221"/>
                </a:lnTo>
                <a:lnTo>
                  <a:pt x="1084997" y="1972101"/>
                </a:lnTo>
                <a:lnTo>
                  <a:pt x="1023582" y="1903863"/>
                </a:lnTo>
                <a:lnTo>
                  <a:pt x="934871" y="1856095"/>
                </a:lnTo>
                <a:lnTo>
                  <a:pt x="812041" y="1787857"/>
                </a:lnTo>
                <a:lnTo>
                  <a:pt x="791570" y="1740090"/>
                </a:lnTo>
                <a:lnTo>
                  <a:pt x="825689" y="1685498"/>
                </a:lnTo>
                <a:lnTo>
                  <a:pt x="928047" y="1726442"/>
                </a:lnTo>
                <a:lnTo>
                  <a:pt x="1078173" y="1746913"/>
                </a:lnTo>
                <a:lnTo>
                  <a:pt x="1194179" y="1733266"/>
                </a:lnTo>
                <a:lnTo>
                  <a:pt x="1310185" y="1678675"/>
                </a:lnTo>
                <a:lnTo>
                  <a:pt x="1371600" y="1610436"/>
                </a:lnTo>
                <a:lnTo>
                  <a:pt x="1337480" y="1521725"/>
                </a:lnTo>
                <a:lnTo>
                  <a:pt x="1310185" y="1405719"/>
                </a:lnTo>
                <a:lnTo>
                  <a:pt x="1221474" y="1330657"/>
                </a:lnTo>
                <a:lnTo>
                  <a:pt x="1091820" y="1221475"/>
                </a:lnTo>
                <a:lnTo>
                  <a:pt x="989462" y="1119116"/>
                </a:lnTo>
                <a:lnTo>
                  <a:pt x="805217" y="1003110"/>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7"/>
          <p:cNvSpPr/>
          <p:nvPr/>
        </p:nvSpPr>
        <p:spPr>
          <a:xfrm>
            <a:off x="409433" y="1665027"/>
            <a:ext cx="2415654" cy="2586251"/>
          </a:xfrm>
          <a:custGeom>
            <a:avLst/>
            <a:gdLst>
              <a:gd name="connsiteX0" fmla="*/ 2415654 w 2415654"/>
              <a:gd name="connsiteY0" fmla="*/ 1678674 h 2586251"/>
              <a:gd name="connsiteX1" fmla="*/ 2231409 w 2415654"/>
              <a:gd name="connsiteY1" fmla="*/ 1610436 h 2586251"/>
              <a:gd name="connsiteX2" fmla="*/ 2053988 w 2415654"/>
              <a:gd name="connsiteY2" fmla="*/ 1542197 h 2586251"/>
              <a:gd name="connsiteX3" fmla="*/ 1931158 w 2415654"/>
              <a:gd name="connsiteY3" fmla="*/ 1637731 h 2586251"/>
              <a:gd name="connsiteX4" fmla="*/ 1910686 w 2415654"/>
              <a:gd name="connsiteY4" fmla="*/ 1794680 h 2586251"/>
              <a:gd name="connsiteX5" fmla="*/ 1856095 w 2415654"/>
              <a:gd name="connsiteY5" fmla="*/ 1869743 h 2586251"/>
              <a:gd name="connsiteX6" fmla="*/ 1692322 w 2415654"/>
              <a:gd name="connsiteY6" fmla="*/ 1903863 h 2586251"/>
              <a:gd name="connsiteX7" fmla="*/ 1535373 w 2415654"/>
              <a:gd name="connsiteY7" fmla="*/ 1965277 h 2586251"/>
              <a:gd name="connsiteX8" fmla="*/ 1337480 w 2415654"/>
              <a:gd name="connsiteY8" fmla="*/ 2129051 h 2586251"/>
              <a:gd name="connsiteX9" fmla="*/ 1337480 w 2415654"/>
              <a:gd name="connsiteY9" fmla="*/ 2129051 h 2586251"/>
              <a:gd name="connsiteX10" fmla="*/ 1364776 w 2415654"/>
              <a:gd name="connsiteY10" fmla="*/ 2340591 h 2586251"/>
              <a:gd name="connsiteX11" fmla="*/ 1228298 w 2415654"/>
              <a:gd name="connsiteY11" fmla="*/ 2381534 h 2586251"/>
              <a:gd name="connsiteX12" fmla="*/ 1153236 w 2415654"/>
              <a:gd name="connsiteY12" fmla="*/ 2477069 h 2586251"/>
              <a:gd name="connsiteX13" fmla="*/ 1023582 w 2415654"/>
              <a:gd name="connsiteY13" fmla="*/ 2490716 h 2586251"/>
              <a:gd name="connsiteX14" fmla="*/ 975815 w 2415654"/>
              <a:gd name="connsiteY14" fmla="*/ 2586251 h 2586251"/>
              <a:gd name="connsiteX15" fmla="*/ 975815 w 2415654"/>
              <a:gd name="connsiteY15" fmla="*/ 2586251 h 2586251"/>
              <a:gd name="connsiteX16" fmla="*/ 859809 w 2415654"/>
              <a:gd name="connsiteY16" fmla="*/ 2579427 h 2586251"/>
              <a:gd name="connsiteX17" fmla="*/ 757451 w 2415654"/>
              <a:gd name="connsiteY17" fmla="*/ 2531660 h 2586251"/>
              <a:gd name="connsiteX18" fmla="*/ 614149 w 2415654"/>
              <a:gd name="connsiteY18" fmla="*/ 2497540 h 2586251"/>
              <a:gd name="connsiteX19" fmla="*/ 552734 w 2415654"/>
              <a:gd name="connsiteY19" fmla="*/ 2497540 h 2586251"/>
              <a:gd name="connsiteX20" fmla="*/ 491319 w 2415654"/>
              <a:gd name="connsiteY20" fmla="*/ 2538483 h 2586251"/>
              <a:gd name="connsiteX21" fmla="*/ 409433 w 2415654"/>
              <a:gd name="connsiteY21" fmla="*/ 2579427 h 2586251"/>
              <a:gd name="connsiteX22" fmla="*/ 409433 w 2415654"/>
              <a:gd name="connsiteY22" fmla="*/ 2579427 h 2586251"/>
              <a:gd name="connsiteX23" fmla="*/ 327546 w 2415654"/>
              <a:gd name="connsiteY23" fmla="*/ 2531660 h 2586251"/>
              <a:gd name="connsiteX24" fmla="*/ 334370 w 2415654"/>
              <a:gd name="connsiteY24" fmla="*/ 2436125 h 2586251"/>
              <a:gd name="connsiteX25" fmla="*/ 313898 w 2415654"/>
              <a:gd name="connsiteY25" fmla="*/ 2333767 h 2586251"/>
              <a:gd name="connsiteX26" fmla="*/ 170597 w 2415654"/>
              <a:gd name="connsiteY26" fmla="*/ 2265528 h 2586251"/>
              <a:gd name="connsiteX27" fmla="*/ 88710 w 2415654"/>
              <a:gd name="connsiteY27" fmla="*/ 2251880 h 2586251"/>
              <a:gd name="connsiteX28" fmla="*/ 0 w 2415654"/>
              <a:gd name="connsiteY28" fmla="*/ 2224585 h 2586251"/>
              <a:gd name="connsiteX29" fmla="*/ 88710 w 2415654"/>
              <a:gd name="connsiteY29" fmla="*/ 2094931 h 2586251"/>
              <a:gd name="connsiteX30" fmla="*/ 95534 w 2415654"/>
              <a:gd name="connsiteY30" fmla="*/ 1999397 h 2586251"/>
              <a:gd name="connsiteX31" fmla="*/ 95534 w 2415654"/>
              <a:gd name="connsiteY31" fmla="*/ 1999397 h 2586251"/>
              <a:gd name="connsiteX32" fmla="*/ 75063 w 2415654"/>
              <a:gd name="connsiteY32" fmla="*/ 1965277 h 2586251"/>
              <a:gd name="connsiteX33" fmla="*/ 54591 w 2415654"/>
              <a:gd name="connsiteY33" fmla="*/ 1897039 h 2586251"/>
              <a:gd name="connsiteX34" fmla="*/ 27295 w 2415654"/>
              <a:gd name="connsiteY34" fmla="*/ 1890215 h 2586251"/>
              <a:gd name="connsiteX35" fmla="*/ 143301 w 2415654"/>
              <a:gd name="connsiteY35" fmla="*/ 1712794 h 2586251"/>
              <a:gd name="connsiteX36" fmla="*/ 293427 w 2415654"/>
              <a:gd name="connsiteY36" fmla="*/ 1542197 h 2586251"/>
              <a:gd name="connsiteX37" fmla="*/ 286603 w 2415654"/>
              <a:gd name="connsiteY37" fmla="*/ 1357952 h 2586251"/>
              <a:gd name="connsiteX38" fmla="*/ 348018 w 2415654"/>
              <a:gd name="connsiteY38" fmla="*/ 1255594 h 2586251"/>
              <a:gd name="connsiteX39" fmla="*/ 348018 w 2415654"/>
              <a:gd name="connsiteY39" fmla="*/ 1105469 h 2586251"/>
              <a:gd name="connsiteX40" fmla="*/ 423080 w 2415654"/>
              <a:gd name="connsiteY40" fmla="*/ 1078173 h 2586251"/>
              <a:gd name="connsiteX41" fmla="*/ 532263 w 2415654"/>
              <a:gd name="connsiteY41" fmla="*/ 1064525 h 2586251"/>
              <a:gd name="connsiteX42" fmla="*/ 750627 w 2415654"/>
              <a:gd name="connsiteY42" fmla="*/ 1187355 h 2586251"/>
              <a:gd name="connsiteX43" fmla="*/ 866633 w 2415654"/>
              <a:gd name="connsiteY43" fmla="*/ 1255594 h 2586251"/>
              <a:gd name="connsiteX44" fmla="*/ 1023582 w 2415654"/>
              <a:gd name="connsiteY44" fmla="*/ 1310185 h 2586251"/>
              <a:gd name="connsiteX45" fmla="*/ 1139588 w 2415654"/>
              <a:gd name="connsiteY45" fmla="*/ 1337480 h 2586251"/>
              <a:gd name="connsiteX46" fmla="*/ 1241946 w 2415654"/>
              <a:gd name="connsiteY46" fmla="*/ 1385248 h 2586251"/>
              <a:gd name="connsiteX47" fmla="*/ 1351128 w 2415654"/>
              <a:gd name="connsiteY47" fmla="*/ 1385248 h 2586251"/>
              <a:gd name="connsiteX48" fmla="*/ 1412543 w 2415654"/>
              <a:gd name="connsiteY48" fmla="*/ 1276066 h 2586251"/>
              <a:gd name="connsiteX49" fmla="*/ 1514901 w 2415654"/>
              <a:gd name="connsiteY49" fmla="*/ 1050877 h 2586251"/>
              <a:gd name="connsiteX50" fmla="*/ 1542197 w 2415654"/>
              <a:gd name="connsiteY50" fmla="*/ 907576 h 2586251"/>
              <a:gd name="connsiteX51" fmla="*/ 1473958 w 2415654"/>
              <a:gd name="connsiteY51" fmla="*/ 825689 h 2586251"/>
              <a:gd name="connsiteX52" fmla="*/ 1439839 w 2415654"/>
              <a:gd name="connsiteY52" fmla="*/ 743803 h 2586251"/>
              <a:gd name="connsiteX53" fmla="*/ 1467134 w 2415654"/>
              <a:gd name="connsiteY53" fmla="*/ 675564 h 2586251"/>
              <a:gd name="connsiteX54" fmla="*/ 1378424 w 2415654"/>
              <a:gd name="connsiteY54" fmla="*/ 566382 h 2586251"/>
              <a:gd name="connsiteX55" fmla="*/ 1269242 w 2415654"/>
              <a:gd name="connsiteY55" fmla="*/ 484495 h 2586251"/>
              <a:gd name="connsiteX56" fmla="*/ 1194179 w 2415654"/>
              <a:gd name="connsiteY56" fmla="*/ 436728 h 2586251"/>
              <a:gd name="connsiteX57" fmla="*/ 1207827 w 2415654"/>
              <a:gd name="connsiteY57" fmla="*/ 354842 h 2586251"/>
              <a:gd name="connsiteX58" fmla="*/ 1269242 w 2415654"/>
              <a:gd name="connsiteY58" fmla="*/ 327546 h 2586251"/>
              <a:gd name="connsiteX59" fmla="*/ 1385248 w 2415654"/>
              <a:gd name="connsiteY59" fmla="*/ 334370 h 2586251"/>
              <a:gd name="connsiteX60" fmla="*/ 1467134 w 2415654"/>
              <a:gd name="connsiteY60" fmla="*/ 361666 h 2586251"/>
              <a:gd name="connsiteX61" fmla="*/ 1467134 w 2415654"/>
              <a:gd name="connsiteY61" fmla="*/ 361666 h 2586251"/>
              <a:gd name="connsiteX62" fmla="*/ 1678674 w 2415654"/>
              <a:gd name="connsiteY62" fmla="*/ 450376 h 2586251"/>
              <a:gd name="connsiteX63" fmla="*/ 1624083 w 2415654"/>
              <a:gd name="connsiteY63" fmla="*/ 293427 h 2586251"/>
              <a:gd name="connsiteX64" fmla="*/ 1617260 w 2415654"/>
              <a:gd name="connsiteY64" fmla="*/ 245660 h 2586251"/>
              <a:gd name="connsiteX65" fmla="*/ 1617260 w 2415654"/>
              <a:gd name="connsiteY65" fmla="*/ 245660 h 2586251"/>
              <a:gd name="connsiteX66" fmla="*/ 1719618 w 2415654"/>
              <a:gd name="connsiteY66" fmla="*/ 313898 h 2586251"/>
              <a:gd name="connsiteX67" fmla="*/ 1828800 w 2415654"/>
              <a:gd name="connsiteY67" fmla="*/ 348018 h 2586251"/>
              <a:gd name="connsiteX68" fmla="*/ 1999397 w 2415654"/>
              <a:gd name="connsiteY68" fmla="*/ 272955 h 2586251"/>
              <a:gd name="connsiteX69" fmla="*/ 2047164 w 2415654"/>
              <a:gd name="connsiteY69" fmla="*/ 218364 h 2586251"/>
              <a:gd name="connsiteX70" fmla="*/ 2094931 w 2415654"/>
              <a:gd name="connsiteY70" fmla="*/ 122830 h 2586251"/>
              <a:gd name="connsiteX71" fmla="*/ 2292824 w 2415654"/>
              <a:gd name="connsiteY71" fmla="*/ 61415 h 2586251"/>
              <a:gd name="connsiteX72" fmla="*/ 2415654 w 2415654"/>
              <a:gd name="connsiteY72" fmla="*/ 0 h 2586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415654" h="2586251">
                <a:moveTo>
                  <a:pt x="2415654" y="1678674"/>
                </a:moveTo>
                <a:lnTo>
                  <a:pt x="2231409" y="1610436"/>
                </a:lnTo>
                <a:lnTo>
                  <a:pt x="2053988" y="1542197"/>
                </a:lnTo>
                <a:lnTo>
                  <a:pt x="1931158" y="1637731"/>
                </a:lnTo>
                <a:lnTo>
                  <a:pt x="1910686" y="1794680"/>
                </a:lnTo>
                <a:lnTo>
                  <a:pt x="1856095" y="1869743"/>
                </a:lnTo>
                <a:lnTo>
                  <a:pt x="1692322" y="1903863"/>
                </a:lnTo>
                <a:lnTo>
                  <a:pt x="1535373" y="1965277"/>
                </a:lnTo>
                <a:lnTo>
                  <a:pt x="1337480" y="2129051"/>
                </a:lnTo>
                <a:lnTo>
                  <a:pt x="1337480" y="2129051"/>
                </a:lnTo>
                <a:lnTo>
                  <a:pt x="1364776" y="2340591"/>
                </a:lnTo>
                <a:lnTo>
                  <a:pt x="1228298" y="2381534"/>
                </a:lnTo>
                <a:lnTo>
                  <a:pt x="1153236" y="2477069"/>
                </a:lnTo>
                <a:lnTo>
                  <a:pt x="1023582" y="2490716"/>
                </a:lnTo>
                <a:lnTo>
                  <a:pt x="975815" y="2586251"/>
                </a:lnTo>
                <a:lnTo>
                  <a:pt x="975815" y="2586251"/>
                </a:lnTo>
                <a:lnTo>
                  <a:pt x="859809" y="2579427"/>
                </a:lnTo>
                <a:lnTo>
                  <a:pt x="757451" y="2531660"/>
                </a:lnTo>
                <a:lnTo>
                  <a:pt x="614149" y="2497540"/>
                </a:lnTo>
                <a:lnTo>
                  <a:pt x="552734" y="2497540"/>
                </a:lnTo>
                <a:lnTo>
                  <a:pt x="491319" y="2538483"/>
                </a:lnTo>
                <a:lnTo>
                  <a:pt x="409433" y="2579427"/>
                </a:lnTo>
                <a:lnTo>
                  <a:pt x="409433" y="2579427"/>
                </a:lnTo>
                <a:lnTo>
                  <a:pt x="327546" y="2531660"/>
                </a:lnTo>
                <a:lnTo>
                  <a:pt x="334370" y="2436125"/>
                </a:lnTo>
                <a:lnTo>
                  <a:pt x="313898" y="2333767"/>
                </a:lnTo>
                <a:lnTo>
                  <a:pt x="170597" y="2265528"/>
                </a:lnTo>
                <a:lnTo>
                  <a:pt x="88710" y="2251880"/>
                </a:lnTo>
                <a:lnTo>
                  <a:pt x="0" y="2224585"/>
                </a:lnTo>
                <a:lnTo>
                  <a:pt x="88710" y="2094931"/>
                </a:lnTo>
                <a:lnTo>
                  <a:pt x="95534" y="1999397"/>
                </a:lnTo>
                <a:lnTo>
                  <a:pt x="95534" y="1999397"/>
                </a:lnTo>
                <a:lnTo>
                  <a:pt x="75063" y="1965277"/>
                </a:lnTo>
                <a:lnTo>
                  <a:pt x="54591" y="1897039"/>
                </a:lnTo>
                <a:lnTo>
                  <a:pt x="27295" y="1890215"/>
                </a:lnTo>
                <a:lnTo>
                  <a:pt x="143301" y="1712794"/>
                </a:lnTo>
                <a:lnTo>
                  <a:pt x="293427" y="1542197"/>
                </a:lnTo>
                <a:lnTo>
                  <a:pt x="286603" y="1357952"/>
                </a:lnTo>
                <a:lnTo>
                  <a:pt x="348018" y="1255594"/>
                </a:lnTo>
                <a:lnTo>
                  <a:pt x="348018" y="1105469"/>
                </a:lnTo>
                <a:lnTo>
                  <a:pt x="423080" y="1078173"/>
                </a:lnTo>
                <a:lnTo>
                  <a:pt x="532263" y="1064525"/>
                </a:lnTo>
                <a:lnTo>
                  <a:pt x="750627" y="1187355"/>
                </a:lnTo>
                <a:lnTo>
                  <a:pt x="866633" y="1255594"/>
                </a:lnTo>
                <a:lnTo>
                  <a:pt x="1023582" y="1310185"/>
                </a:lnTo>
                <a:lnTo>
                  <a:pt x="1139588" y="1337480"/>
                </a:lnTo>
                <a:lnTo>
                  <a:pt x="1241946" y="1385248"/>
                </a:lnTo>
                <a:lnTo>
                  <a:pt x="1351128" y="1385248"/>
                </a:lnTo>
                <a:lnTo>
                  <a:pt x="1412543" y="1276066"/>
                </a:lnTo>
                <a:lnTo>
                  <a:pt x="1514901" y="1050877"/>
                </a:lnTo>
                <a:lnTo>
                  <a:pt x="1542197" y="907576"/>
                </a:lnTo>
                <a:lnTo>
                  <a:pt x="1473958" y="825689"/>
                </a:lnTo>
                <a:lnTo>
                  <a:pt x="1439839" y="743803"/>
                </a:lnTo>
                <a:lnTo>
                  <a:pt x="1467134" y="675564"/>
                </a:lnTo>
                <a:lnTo>
                  <a:pt x="1378424" y="566382"/>
                </a:lnTo>
                <a:lnTo>
                  <a:pt x="1269242" y="484495"/>
                </a:lnTo>
                <a:lnTo>
                  <a:pt x="1194179" y="436728"/>
                </a:lnTo>
                <a:lnTo>
                  <a:pt x="1207827" y="354842"/>
                </a:lnTo>
                <a:lnTo>
                  <a:pt x="1269242" y="327546"/>
                </a:lnTo>
                <a:lnTo>
                  <a:pt x="1385248" y="334370"/>
                </a:lnTo>
                <a:lnTo>
                  <a:pt x="1467134" y="361666"/>
                </a:lnTo>
                <a:lnTo>
                  <a:pt x="1467134" y="361666"/>
                </a:lnTo>
                <a:lnTo>
                  <a:pt x="1678674" y="450376"/>
                </a:lnTo>
                <a:lnTo>
                  <a:pt x="1624083" y="293427"/>
                </a:lnTo>
                <a:lnTo>
                  <a:pt x="1617260" y="245660"/>
                </a:lnTo>
                <a:lnTo>
                  <a:pt x="1617260" y="245660"/>
                </a:lnTo>
                <a:lnTo>
                  <a:pt x="1719618" y="313898"/>
                </a:lnTo>
                <a:lnTo>
                  <a:pt x="1828800" y="348018"/>
                </a:lnTo>
                <a:lnTo>
                  <a:pt x="1999397" y="272955"/>
                </a:lnTo>
                <a:lnTo>
                  <a:pt x="2047164" y="218364"/>
                </a:lnTo>
                <a:lnTo>
                  <a:pt x="2094931" y="122830"/>
                </a:lnTo>
                <a:lnTo>
                  <a:pt x="2292824" y="61415"/>
                </a:lnTo>
                <a:lnTo>
                  <a:pt x="2415654" y="0"/>
                </a:lnTo>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reeform 8"/>
          <p:cNvSpPr/>
          <p:nvPr/>
        </p:nvSpPr>
        <p:spPr>
          <a:xfrm>
            <a:off x="2831910" y="1610436"/>
            <a:ext cx="3186753" cy="3125337"/>
          </a:xfrm>
          <a:custGeom>
            <a:avLst/>
            <a:gdLst>
              <a:gd name="connsiteX0" fmla="*/ 6824 w 3186753"/>
              <a:gd name="connsiteY0" fmla="*/ 0 h 3125337"/>
              <a:gd name="connsiteX1" fmla="*/ 0 w 3186753"/>
              <a:gd name="connsiteY1" fmla="*/ 313898 h 3125337"/>
              <a:gd name="connsiteX2" fmla="*/ 13648 w 3186753"/>
              <a:gd name="connsiteY2" fmla="*/ 1139588 h 3125337"/>
              <a:gd name="connsiteX3" fmla="*/ 518615 w 3186753"/>
              <a:gd name="connsiteY3" fmla="*/ 1078173 h 3125337"/>
              <a:gd name="connsiteX4" fmla="*/ 859809 w 3186753"/>
              <a:gd name="connsiteY4" fmla="*/ 1057701 h 3125337"/>
              <a:gd name="connsiteX5" fmla="*/ 907577 w 3186753"/>
              <a:gd name="connsiteY5" fmla="*/ 1105468 h 3125337"/>
              <a:gd name="connsiteX6" fmla="*/ 982639 w 3186753"/>
              <a:gd name="connsiteY6" fmla="*/ 1337480 h 3125337"/>
              <a:gd name="connsiteX7" fmla="*/ 1003111 w 3186753"/>
              <a:gd name="connsiteY7" fmla="*/ 1562668 h 3125337"/>
              <a:gd name="connsiteX8" fmla="*/ 1119117 w 3186753"/>
              <a:gd name="connsiteY8" fmla="*/ 1433015 h 3125337"/>
              <a:gd name="connsiteX9" fmla="*/ 1173708 w 3186753"/>
              <a:gd name="connsiteY9" fmla="*/ 1692322 h 3125337"/>
              <a:gd name="connsiteX10" fmla="*/ 1405720 w 3186753"/>
              <a:gd name="connsiteY10" fmla="*/ 1849271 h 3125337"/>
              <a:gd name="connsiteX11" fmla="*/ 1692323 w 3186753"/>
              <a:gd name="connsiteY11" fmla="*/ 2047164 h 3125337"/>
              <a:gd name="connsiteX12" fmla="*/ 1753738 w 3186753"/>
              <a:gd name="connsiteY12" fmla="*/ 2272352 h 3125337"/>
              <a:gd name="connsiteX13" fmla="*/ 1787857 w 3186753"/>
              <a:gd name="connsiteY13" fmla="*/ 2449773 h 3125337"/>
              <a:gd name="connsiteX14" fmla="*/ 1937983 w 3186753"/>
              <a:gd name="connsiteY14" fmla="*/ 2634018 h 3125337"/>
              <a:gd name="connsiteX15" fmla="*/ 2006221 w 3186753"/>
              <a:gd name="connsiteY15" fmla="*/ 2777319 h 3125337"/>
              <a:gd name="connsiteX16" fmla="*/ 2006221 w 3186753"/>
              <a:gd name="connsiteY16" fmla="*/ 2886501 h 3125337"/>
              <a:gd name="connsiteX17" fmla="*/ 2094932 w 3186753"/>
              <a:gd name="connsiteY17" fmla="*/ 2995683 h 3125337"/>
              <a:gd name="connsiteX18" fmla="*/ 2108580 w 3186753"/>
              <a:gd name="connsiteY18" fmla="*/ 3098042 h 3125337"/>
              <a:gd name="connsiteX19" fmla="*/ 2156347 w 3186753"/>
              <a:gd name="connsiteY19" fmla="*/ 3036627 h 3125337"/>
              <a:gd name="connsiteX20" fmla="*/ 2190466 w 3186753"/>
              <a:gd name="connsiteY20" fmla="*/ 3125337 h 3125337"/>
              <a:gd name="connsiteX21" fmla="*/ 2231409 w 3186753"/>
              <a:gd name="connsiteY21" fmla="*/ 3104865 h 3125337"/>
              <a:gd name="connsiteX22" fmla="*/ 2299648 w 3186753"/>
              <a:gd name="connsiteY22" fmla="*/ 3125337 h 3125337"/>
              <a:gd name="connsiteX23" fmla="*/ 2313296 w 3186753"/>
              <a:gd name="connsiteY23" fmla="*/ 3029803 h 3125337"/>
              <a:gd name="connsiteX24" fmla="*/ 2251881 w 3186753"/>
              <a:gd name="connsiteY24" fmla="*/ 2954740 h 3125337"/>
              <a:gd name="connsiteX25" fmla="*/ 2408830 w 3186753"/>
              <a:gd name="connsiteY25" fmla="*/ 2913797 h 3125337"/>
              <a:gd name="connsiteX26" fmla="*/ 2442950 w 3186753"/>
              <a:gd name="connsiteY26" fmla="*/ 2845558 h 3125337"/>
              <a:gd name="connsiteX27" fmla="*/ 2354239 w 3186753"/>
              <a:gd name="connsiteY27" fmla="*/ 2715904 h 3125337"/>
              <a:gd name="connsiteX28" fmla="*/ 2265529 w 3186753"/>
              <a:gd name="connsiteY28" fmla="*/ 2558955 h 3125337"/>
              <a:gd name="connsiteX29" fmla="*/ 2224586 w 3186753"/>
              <a:gd name="connsiteY29" fmla="*/ 2402006 h 3125337"/>
              <a:gd name="connsiteX30" fmla="*/ 2279177 w 3186753"/>
              <a:gd name="connsiteY30" fmla="*/ 2340591 h 3125337"/>
              <a:gd name="connsiteX31" fmla="*/ 2354239 w 3186753"/>
              <a:gd name="connsiteY31" fmla="*/ 2442949 h 3125337"/>
              <a:gd name="connsiteX32" fmla="*/ 2436126 w 3186753"/>
              <a:gd name="connsiteY32" fmla="*/ 2361063 h 3125337"/>
              <a:gd name="connsiteX33" fmla="*/ 2456597 w 3186753"/>
              <a:gd name="connsiteY33" fmla="*/ 2306471 h 3125337"/>
              <a:gd name="connsiteX34" fmla="*/ 2654490 w 3186753"/>
              <a:gd name="connsiteY34" fmla="*/ 2258704 h 3125337"/>
              <a:gd name="connsiteX35" fmla="*/ 2736377 w 3186753"/>
              <a:gd name="connsiteY35" fmla="*/ 2361063 h 3125337"/>
              <a:gd name="connsiteX36" fmla="*/ 2982036 w 3186753"/>
              <a:gd name="connsiteY36" fmla="*/ 2210937 h 3125337"/>
              <a:gd name="connsiteX37" fmla="*/ 3166281 w 3186753"/>
              <a:gd name="connsiteY37" fmla="*/ 2217761 h 3125337"/>
              <a:gd name="connsiteX38" fmla="*/ 3186753 w 3186753"/>
              <a:gd name="connsiteY38" fmla="*/ 2169994 h 3125337"/>
              <a:gd name="connsiteX39" fmla="*/ 3029803 w 3186753"/>
              <a:gd name="connsiteY39" fmla="*/ 2149522 h 3125337"/>
              <a:gd name="connsiteX40" fmla="*/ 2941093 w 3186753"/>
              <a:gd name="connsiteY40" fmla="*/ 2026692 h 3125337"/>
              <a:gd name="connsiteX41" fmla="*/ 2872854 w 3186753"/>
              <a:gd name="connsiteY41" fmla="*/ 1931158 h 3125337"/>
              <a:gd name="connsiteX42" fmla="*/ 3016156 w 3186753"/>
              <a:gd name="connsiteY42" fmla="*/ 1767385 h 3125337"/>
              <a:gd name="connsiteX43" fmla="*/ 3036627 w 3186753"/>
              <a:gd name="connsiteY43" fmla="*/ 1637731 h 3125337"/>
              <a:gd name="connsiteX44" fmla="*/ 3043451 w 3186753"/>
              <a:gd name="connsiteY44" fmla="*/ 1549021 h 3125337"/>
              <a:gd name="connsiteX45" fmla="*/ 2995684 w 3186753"/>
              <a:gd name="connsiteY45" fmla="*/ 1378424 h 3125337"/>
              <a:gd name="connsiteX46" fmla="*/ 2954741 w 3186753"/>
              <a:gd name="connsiteY46" fmla="*/ 1371600 h 3125337"/>
              <a:gd name="connsiteX47" fmla="*/ 2934269 w 3186753"/>
              <a:gd name="connsiteY47" fmla="*/ 1460310 h 3125337"/>
              <a:gd name="connsiteX48" fmla="*/ 2920621 w 3186753"/>
              <a:gd name="connsiteY48" fmla="*/ 1589964 h 3125337"/>
              <a:gd name="connsiteX49" fmla="*/ 2859206 w 3186753"/>
              <a:gd name="connsiteY49" fmla="*/ 1658203 h 3125337"/>
              <a:gd name="connsiteX50" fmla="*/ 2709081 w 3186753"/>
              <a:gd name="connsiteY50" fmla="*/ 1699146 h 3125337"/>
              <a:gd name="connsiteX51" fmla="*/ 2545308 w 3186753"/>
              <a:gd name="connsiteY51" fmla="*/ 1753737 h 3125337"/>
              <a:gd name="connsiteX52" fmla="*/ 2504365 w 3186753"/>
              <a:gd name="connsiteY52" fmla="*/ 1658203 h 3125337"/>
              <a:gd name="connsiteX53" fmla="*/ 2490717 w 3186753"/>
              <a:gd name="connsiteY53" fmla="*/ 1528549 h 3125337"/>
              <a:gd name="connsiteX54" fmla="*/ 2668138 w 3186753"/>
              <a:gd name="connsiteY54" fmla="*/ 1392071 h 3125337"/>
              <a:gd name="connsiteX55" fmla="*/ 2688609 w 3186753"/>
              <a:gd name="connsiteY55" fmla="*/ 1310185 h 3125337"/>
              <a:gd name="connsiteX56" fmla="*/ 2593075 w 3186753"/>
              <a:gd name="connsiteY56" fmla="*/ 1317009 h 3125337"/>
              <a:gd name="connsiteX57" fmla="*/ 2402006 w 3186753"/>
              <a:gd name="connsiteY57" fmla="*/ 1098645 h 3125337"/>
              <a:gd name="connsiteX58" fmla="*/ 2292824 w 3186753"/>
              <a:gd name="connsiteY58" fmla="*/ 1098645 h 3125337"/>
              <a:gd name="connsiteX59" fmla="*/ 2210938 w 3186753"/>
              <a:gd name="connsiteY59" fmla="*/ 1153236 h 3125337"/>
              <a:gd name="connsiteX60" fmla="*/ 2210938 w 3186753"/>
              <a:gd name="connsiteY60" fmla="*/ 1262418 h 3125337"/>
              <a:gd name="connsiteX61" fmla="*/ 2149523 w 3186753"/>
              <a:gd name="connsiteY61" fmla="*/ 1337480 h 3125337"/>
              <a:gd name="connsiteX62" fmla="*/ 2067636 w 3186753"/>
              <a:gd name="connsiteY62" fmla="*/ 1364776 h 3125337"/>
              <a:gd name="connsiteX63" fmla="*/ 2040341 w 3186753"/>
              <a:gd name="connsiteY63" fmla="*/ 1569492 h 3125337"/>
              <a:gd name="connsiteX64" fmla="*/ 2040341 w 3186753"/>
              <a:gd name="connsiteY64" fmla="*/ 1569492 h 3125337"/>
              <a:gd name="connsiteX65" fmla="*/ 1910687 w 3186753"/>
              <a:gd name="connsiteY65" fmla="*/ 1576316 h 3125337"/>
              <a:gd name="connsiteX66" fmla="*/ 1856096 w 3186753"/>
              <a:gd name="connsiteY66" fmla="*/ 1542197 h 3125337"/>
              <a:gd name="connsiteX67" fmla="*/ 1781033 w 3186753"/>
              <a:gd name="connsiteY67" fmla="*/ 1508077 h 3125337"/>
              <a:gd name="connsiteX68" fmla="*/ 1705971 w 3186753"/>
              <a:gd name="connsiteY68" fmla="*/ 1467134 h 3125337"/>
              <a:gd name="connsiteX69" fmla="*/ 1685499 w 3186753"/>
              <a:gd name="connsiteY69" fmla="*/ 1371600 h 3125337"/>
              <a:gd name="connsiteX70" fmla="*/ 1705971 w 3186753"/>
              <a:gd name="connsiteY70" fmla="*/ 1187355 h 3125337"/>
              <a:gd name="connsiteX71" fmla="*/ 1746914 w 3186753"/>
              <a:gd name="connsiteY71" fmla="*/ 1003110 h 3125337"/>
              <a:gd name="connsiteX72" fmla="*/ 1685499 w 3186753"/>
              <a:gd name="connsiteY72" fmla="*/ 1009934 h 3125337"/>
              <a:gd name="connsiteX73" fmla="*/ 1576317 w 3186753"/>
              <a:gd name="connsiteY73" fmla="*/ 1009934 h 3125337"/>
              <a:gd name="connsiteX74" fmla="*/ 1460311 w 3186753"/>
              <a:gd name="connsiteY74" fmla="*/ 948519 h 3125337"/>
              <a:gd name="connsiteX75" fmla="*/ 1364777 w 3186753"/>
              <a:gd name="connsiteY75" fmla="*/ 900752 h 3125337"/>
              <a:gd name="connsiteX76" fmla="*/ 1282890 w 3186753"/>
              <a:gd name="connsiteY76" fmla="*/ 887104 h 3125337"/>
              <a:gd name="connsiteX77" fmla="*/ 1119117 w 3186753"/>
              <a:gd name="connsiteY77" fmla="*/ 880280 h 3125337"/>
              <a:gd name="connsiteX78" fmla="*/ 1030406 w 3186753"/>
              <a:gd name="connsiteY78" fmla="*/ 846161 h 3125337"/>
              <a:gd name="connsiteX79" fmla="*/ 887105 w 3186753"/>
              <a:gd name="connsiteY79" fmla="*/ 716507 h 3125337"/>
              <a:gd name="connsiteX80" fmla="*/ 723332 w 3186753"/>
              <a:gd name="connsiteY80" fmla="*/ 689212 h 3125337"/>
              <a:gd name="connsiteX81" fmla="*/ 675565 w 3186753"/>
              <a:gd name="connsiteY81" fmla="*/ 675564 h 3125337"/>
              <a:gd name="connsiteX82" fmla="*/ 566383 w 3186753"/>
              <a:gd name="connsiteY82" fmla="*/ 702860 h 3125337"/>
              <a:gd name="connsiteX83" fmla="*/ 552735 w 3186753"/>
              <a:gd name="connsiteY83" fmla="*/ 648268 h 3125337"/>
              <a:gd name="connsiteX84" fmla="*/ 539087 w 3186753"/>
              <a:gd name="connsiteY84" fmla="*/ 539086 h 3125337"/>
              <a:gd name="connsiteX85" fmla="*/ 498144 w 3186753"/>
              <a:gd name="connsiteY85" fmla="*/ 388961 h 3125337"/>
              <a:gd name="connsiteX86" fmla="*/ 464024 w 3186753"/>
              <a:gd name="connsiteY86" fmla="*/ 388961 h 3125337"/>
              <a:gd name="connsiteX87" fmla="*/ 423081 w 3186753"/>
              <a:gd name="connsiteY87" fmla="*/ 423080 h 3125337"/>
              <a:gd name="connsiteX88" fmla="*/ 361666 w 3186753"/>
              <a:gd name="connsiteY88" fmla="*/ 423080 h 3125337"/>
              <a:gd name="connsiteX89" fmla="*/ 320723 w 3186753"/>
              <a:gd name="connsiteY89" fmla="*/ 388961 h 3125337"/>
              <a:gd name="connsiteX90" fmla="*/ 293427 w 3186753"/>
              <a:gd name="connsiteY90" fmla="*/ 245660 h 3125337"/>
              <a:gd name="connsiteX91" fmla="*/ 245660 w 3186753"/>
              <a:gd name="connsiteY91" fmla="*/ 122830 h 3125337"/>
              <a:gd name="connsiteX92" fmla="*/ 177421 w 3186753"/>
              <a:gd name="connsiteY92" fmla="*/ 88710 h 3125337"/>
              <a:gd name="connsiteX93" fmla="*/ 95535 w 3186753"/>
              <a:gd name="connsiteY93" fmla="*/ 27295 h 3125337"/>
              <a:gd name="connsiteX94" fmla="*/ 6824 w 3186753"/>
              <a:gd name="connsiteY94" fmla="*/ 0 h 3125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86753" h="3125337">
                <a:moveTo>
                  <a:pt x="6824" y="0"/>
                </a:moveTo>
                <a:lnTo>
                  <a:pt x="0" y="313898"/>
                </a:lnTo>
                <a:lnTo>
                  <a:pt x="13648" y="1139588"/>
                </a:lnTo>
                <a:lnTo>
                  <a:pt x="518615" y="1078173"/>
                </a:lnTo>
                <a:lnTo>
                  <a:pt x="859809" y="1057701"/>
                </a:lnTo>
                <a:lnTo>
                  <a:pt x="907577" y="1105468"/>
                </a:lnTo>
                <a:lnTo>
                  <a:pt x="982639" y="1337480"/>
                </a:lnTo>
                <a:lnTo>
                  <a:pt x="1003111" y="1562668"/>
                </a:lnTo>
                <a:lnTo>
                  <a:pt x="1119117" y="1433015"/>
                </a:lnTo>
                <a:lnTo>
                  <a:pt x="1173708" y="1692322"/>
                </a:lnTo>
                <a:lnTo>
                  <a:pt x="1405720" y="1849271"/>
                </a:lnTo>
                <a:lnTo>
                  <a:pt x="1692323" y="2047164"/>
                </a:lnTo>
                <a:lnTo>
                  <a:pt x="1753738" y="2272352"/>
                </a:lnTo>
                <a:lnTo>
                  <a:pt x="1787857" y="2449773"/>
                </a:lnTo>
                <a:lnTo>
                  <a:pt x="1937983" y="2634018"/>
                </a:lnTo>
                <a:lnTo>
                  <a:pt x="2006221" y="2777319"/>
                </a:lnTo>
                <a:lnTo>
                  <a:pt x="2006221" y="2886501"/>
                </a:lnTo>
                <a:lnTo>
                  <a:pt x="2094932" y="2995683"/>
                </a:lnTo>
                <a:lnTo>
                  <a:pt x="2108580" y="3098042"/>
                </a:lnTo>
                <a:lnTo>
                  <a:pt x="2156347" y="3036627"/>
                </a:lnTo>
                <a:lnTo>
                  <a:pt x="2190466" y="3125337"/>
                </a:lnTo>
                <a:lnTo>
                  <a:pt x="2231409" y="3104865"/>
                </a:lnTo>
                <a:lnTo>
                  <a:pt x="2299648" y="3125337"/>
                </a:lnTo>
                <a:lnTo>
                  <a:pt x="2313296" y="3029803"/>
                </a:lnTo>
                <a:lnTo>
                  <a:pt x="2251881" y="2954740"/>
                </a:lnTo>
                <a:lnTo>
                  <a:pt x="2408830" y="2913797"/>
                </a:lnTo>
                <a:lnTo>
                  <a:pt x="2442950" y="2845558"/>
                </a:lnTo>
                <a:lnTo>
                  <a:pt x="2354239" y="2715904"/>
                </a:lnTo>
                <a:lnTo>
                  <a:pt x="2265529" y="2558955"/>
                </a:lnTo>
                <a:lnTo>
                  <a:pt x="2224586" y="2402006"/>
                </a:lnTo>
                <a:lnTo>
                  <a:pt x="2279177" y="2340591"/>
                </a:lnTo>
                <a:lnTo>
                  <a:pt x="2354239" y="2442949"/>
                </a:lnTo>
                <a:lnTo>
                  <a:pt x="2436126" y="2361063"/>
                </a:lnTo>
                <a:lnTo>
                  <a:pt x="2456597" y="2306471"/>
                </a:lnTo>
                <a:lnTo>
                  <a:pt x="2654490" y="2258704"/>
                </a:lnTo>
                <a:lnTo>
                  <a:pt x="2736377" y="2361063"/>
                </a:lnTo>
                <a:lnTo>
                  <a:pt x="2982036" y="2210937"/>
                </a:lnTo>
                <a:lnTo>
                  <a:pt x="3166281" y="2217761"/>
                </a:lnTo>
                <a:lnTo>
                  <a:pt x="3186753" y="2169994"/>
                </a:lnTo>
                <a:lnTo>
                  <a:pt x="3029803" y="2149522"/>
                </a:lnTo>
                <a:lnTo>
                  <a:pt x="2941093" y="2026692"/>
                </a:lnTo>
                <a:lnTo>
                  <a:pt x="2872854" y="1931158"/>
                </a:lnTo>
                <a:lnTo>
                  <a:pt x="3016156" y="1767385"/>
                </a:lnTo>
                <a:lnTo>
                  <a:pt x="3036627" y="1637731"/>
                </a:lnTo>
                <a:lnTo>
                  <a:pt x="3043451" y="1549021"/>
                </a:lnTo>
                <a:lnTo>
                  <a:pt x="2995684" y="1378424"/>
                </a:lnTo>
                <a:lnTo>
                  <a:pt x="2954741" y="1371600"/>
                </a:lnTo>
                <a:lnTo>
                  <a:pt x="2934269" y="1460310"/>
                </a:lnTo>
                <a:lnTo>
                  <a:pt x="2920621" y="1589964"/>
                </a:lnTo>
                <a:lnTo>
                  <a:pt x="2859206" y="1658203"/>
                </a:lnTo>
                <a:lnTo>
                  <a:pt x="2709081" y="1699146"/>
                </a:lnTo>
                <a:lnTo>
                  <a:pt x="2545308" y="1753737"/>
                </a:lnTo>
                <a:lnTo>
                  <a:pt x="2504365" y="1658203"/>
                </a:lnTo>
                <a:lnTo>
                  <a:pt x="2490717" y="1528549"/>
                </a:lnTo>
                <a:lnTo>
                  <a:pt x="2668138" y="1392071"/>
                </a:lnTo>
                <a:lnTo>
                  <a:pt x="2688609" y="1310185"/>
                </a:lnTo>
                <a:lnTo>
                  <a:pt x="2593075" y="1317009"/>
                </a:lnTo>
                <a:lnTo>
                  <a:pt x="2402006" y="1098645"/>
                </a:lnTo>
                <a:lnTo>
                  <a:pt x="2292824" y="1098645"/>
                </a:lnTo>
                <a:lnTo>
                  <a:pt x="2210938" y="1153236"/>
                </a:lnTo>
                <a:lnTo>
                  <a:pt x="2210938" y="1262418"/>
                </a:lnTo>
                <a:lnTo>
                  <a:pt x="2149523" y="1337480"/>
                </a:lnTo>
                <a:lnTo>
                  <a:pt x="2067636" y="1364776"/>
                </a:lnTo>
                <a:lnTo>
                  <a:pt x="2040341" y="1569492"/>
                </a:lnTo>
                <a:lnTo>
                  <a:pt x="2040341" y="1569492"/>
                </a:lnTo>
                <a:lnTo>
                  <a:pt x="1910687" y="1576316"/>
                </a:lnTo>
                <a:lnTo>
                  <a:pt x="1856096" y="1542197"/>
                </a:lnTo>
                <a:lnTo>
                  <a:pt x="1781033" y="1508077"/>
                </a:lnTo>
                <a:lnTo>
                  <a:pt x="1705971" y="1467134"/>
                </a:lnTo>
                <a:lnTo>
                  <a:pt x="1685499" y="1371600"/>
                </a:lnTo>
                <a:lnTo>
                  <a:pt x="1705971" y="1187355"/>
                </a:lnTo>
                <a:lnTo>
                  <a:pt x="1746914" y="1003110"/>
                </a:lnTo>
                <a:lnTo>
                  <a:pt x="1685499" y="1009934"/>
                </a:lnTo>
                <a:lnTo>
                  <a:pt x="1576317" y="1009934"/>
                </a:lnTo>
                <a:lnTo>
                  <a:pt x="1460311" y="948519"/>
                </a:lnTo>
                <a:lnTo>
                  <a:pt x="1364777" y="900752"/>
                </a:lnTo>
                <a:lnTo>
                  <a:pt x="1282890" y="887104"/>
                </a:lnTo>
                <a:lnTo>
                  <a:pt x="1119117" y="880280"/>
                </a:lnTo>
                <a:lnTo>
                  <a:pt x="1030406" y="846161"/>
                </a:lnTo>
                <a:lnTo>
                  <a:pt x="887105" y="716507"/>
                </a:lnTo>
                <a:lnTo>
                  <a:pt x="723332" y="689212"/>
                </a:lnTo>
                <a:lnTo>
                  <a:pt x="675565" y="675564"/>
                </a:lnTo>
                <a:lnTo>
                  <a:pt x="566383" y="702860"/>
                </a:lnTo>
                <a:lnTo>
                  <a:pt x="552735" y="648268"/>
                </a:lnTo>
                <a:lnTo>
                  <a:pt x="539087" y="539086"/>
                </a:lnTo>
                <a:lnTo>
                  <a:pt x="498144" y="388961"/>
                </a:lnTo>
                <a:lnTo>
                  <a:pt x="464024" y="388961"/>
                </a:lnTo>
                <a:lnTo>
                  <a:pt x="423081" y="423080"/>
                </a:lnTo>
                <a:lnTo>
                  <a:pt x="361666" y="423080"/>
                </a:lnTo>
                <a:lnTo>
                  <a:pt x="320723" y="388961"/>
                </a:lnTo>
                <a:lnTo>
                  <a:pt x="293427" y="245660"/>
                </a:lnTo>
                <a:lnTo>
                  <a:pt x="245660" y="122830"/>
                </a:lnTo>
                <a:lnTo>
                  <a:pt x="177421" y="88710"/>
                </a:lnTo>
                <a:lnTo>
                  <a:pt x="95535" y="27295"/>
                </a:lnTo>
                <a:lnTo>
                  <a:pt x="6824" y="0"/>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reeform 9"/>
          <p:cNvSpPr/>
          <p:nvPr/>
        </p:nvSpPr>
        <p:spPr>
          <a:xfrm>
            <a:off x="1611517" y="878186"/>
            <a:ext cx="991354" cy="878186"/>
          </a:xfrm>
          <a:custGeom>
            <a:avLst/>
            <a:gdLst>
              <a:gd name="connsiteX0" fmla="*/ 851026 w 991354"/>
              <a:gd name="connsiteY0" fmla="*/ 864606 h 878186"/>
              <a:gd name="connsiteX1" fmla="*/ 751437 w 991354"/>
              <a:gd name="connsiteY1" fmla="*/ 878186 h 878186"/>
              <a:gd name="connsiteX2" fmla="*/ 624689 w 991354"/>
              <a:gd name="connsiteY2" fmla="*/ 841972 h 878186"/>
              <a:gd name="connsiteX3" fmla="*/ 547734 w 991354"/>
              <a:gd name="connsiteY3" fmla="*/ 841972 h 878186"/>
              <a:gd name="connsiteX4" fmla="*/ 488887 w 991354"/>
              <a:gd name="connsiteY4" fmla="*/ 823865 h 878186"/>
              <a:gd name="connsiteX5" fmla="*/ 398352 w 991354"/>
              <a:gd name="connsiteY5" fmla="*/ 796705 h 878186"/>
              <a:gd name="connsiteX6" fmla="*/ 289711 w 991354"/>
              <a:gd name="connsiteY6" fmla="*/ 769545 h 878186"/>
              <a:gd name="connsiteX7" fmla="*/ 230863 w 991354"/>
              <a:gd name="connsiteY7" fmla="*/ 828392 h 878186"/>
              <a:gd name="connsiteX8" fmla="*/ 131275 w 991354"/>
              <a:gd name="connsiteY8" fmla="*/ 805759 h 878186"/>
              <a:gd name="connsiteX9" fmla="*/ 0 w 991354"/>
              <a:gd name="connsiteY9" fmla="*/ 819339 h 878186"/>
              <a:gd name="connsiteX10" fmla="*/ 104115 w 991354"/>
              <a:gd name="connsiteY10" fmla="*/ 765018 h 878186"/>
              <a:gd name="connsiteX11" fmla="*/ 253497 w 991354"/>
              <a:gd name="connsiteY11" fmla="*/ 669957 h 878186"/>
              <a:gd name="connsiteX12" fmla="*/ 380245 w 991354"/>
              <a:gd name="connsiteY12" fmla="*/ 697117 h 878186"/>
              <a:gd name="connsiteX13" fmla="*/ 434566 w 991354"/>
              <a:gd name="connsiteY13" fmla="*/ 620163 h 878186"/>
              <a:gd name="connsiteX14" fmla="*/ 276131 w 991354"/>
              <a:gd name="connsiteY14" fmla="*/ 606582 h 878186"/>
              <a:gd name="connsiteX15" fmla="*/ 230863 w 991354"/>
              <a:gd name="connsiteY15" fmla="*/ 552262 h 878186"/>
              <a:gd name="connsiteX16" fmla="*/ 176542 w 991354"/>
              <a:gd name="connsiteY16" fmla="*/ 543208 h 878186"/>
              <a:gd name="connsiteX17" fmla="*/ 172016 w 991354"/>
              <a:gd name="connsiteY17" fmla="*/ 493414 h 878186"/>
              <a:gd name="connsiteX18" fmla="*/ 298764 w 991354"/>
              <a:gd name="connsiteY18" fmla="*/ 475307 h 878186"/>
              <a:gd name="connsiteX19" fmla="*/ 357612 w 991354"/>
              <a:gd name="connsiteY19" fmla="*/ 443620 h 878186"/>
              <a:gd name="connsiteX20" fmla="*/ 348558 w 991354"/>
              <a:gd name="connsiteY20" fmla="*/ 325925 h 878186"/>
              <a:gd name="connsiteX21" fmla="*/ 357612 w 991354"/>
              <a:gd name="connsiteY21" fmla="*/ 262551 h 878186"/>
              <a:gd name="connsiteX22" fmla="*/ 502467 w 991354"/>
              <a:gd name="connsiteY22" fmla="*/ 312345 h 878186"/>
              <a:gd name="connsiteX23" fmla="*/ 534154 w 991354"/>
              <a:gd name="connsiteY23" fmla="*/ 235390 h 878186"/>
              <a:gd name="connsiteX24" fmla="*/ 565841 w 991354"/>
              <a:gd name="connsiteY24" fmla="*/ 153909 h 878186"/>
              <a:gd name="connsiteX25" fmla="*/ 520574 w 991354"/>
              <a:gd name="connsiteY25" fmla="*/ 126749 h 878186"/>
              <a:gd name="connsiteX26" fmla="*/ 488887 w 991354"/>
              <a:gd name="connsiteY26" fmla="*/ 9054 h 878186"/>
              <a:gd name="connsiteX27" fmla="*/ 769544 w 991354"/>
              <a:gd name="connsiteY27" fmla="*/ 0 h 878186"/>
              <a:gd name="connsiteX28" fmla="*/ 778598 w 991354"/>
              <a:gd name="connsiteY28" fmla="*/ 140329 h 878186"/>
              <a:gd name="connsiteX29" fmla="*/ 841972 w 991354"/>
              <a:gd name="connsiteY29" fmla="*/ 217283 h 878186"/>
              <a:gd name="connsiteX30" fmla="*/ 851026 w 991354"/>
              <a:gd name="connsiteY30" fmla="*/ 267077 h 878186"/>
              <a:gd name="connsiteX31" fmla="*/ 828392 w 991354"/>
              <a:gd name="connsiteY31" fmla="*/ 334978 h 878186"/>
              <a:gd name="connsiteX32" fmla="*/ 869133 w 991354"/>
              <a:gd name="connsiteY32" fmla="*/ 434566 h 878186"/>
              <a:gd name="connsiteX33" fmla="*/ 814812 w 991354"/>
              <a:gd name="connsiteY33" fmla="*/ 479834 h 878186"/>
              <a:gd name="connsiteX34" fmla="*/ 828392 w 991354"/>
              <a:gd name="connsiteY34" fmla="*/ 525101 h 878186"/>
              <a:gd name="connsiteX35" fmla="*/ 896293 w 991354"/>
              <a:gd name="connsiteY35" fmla="*/ 493414 h 878186"/>
              <a:gd name="connsiteX36" fmla="*/ 964194 w 991354"/>
              <a:gd name="connsiteY36" fmla="*/ 547735 h 878186"/>
              <a:gd name="connsiteX37" fmla="*/ 991354 w 991354"/>
              <a:gd name="connsiteY37" fmla="*/ 602056 h 878186"/>
              <a:gd name="connsiteX38" fmla="*/ 923453 w 991354"/>
              <a:gd name="connsiteY38" fmla="*/ 669957 h 878186"/>
              <a:gd name="connsiteX39" fmla="*/ 869133 w 991354"/>
              <a:gd name="connsiteY39" fmla="*/ 710697 h 878186"/>
              <a:gd name="connsiteX40" fmla="*/ 823865 w 991354"/>
              <a:gd name="connsiteY40" fmla="*/ 742384 h 878186"/>
              <a:gd name="connsiteX41" fmla="*/ 841972 w 991354"/>
              <a:gd name="connsiteY41" fmla="*/ 805759 h 878186"/>
              <a:gd name="connsiteX42" fmla="*/ 896293 w 991354"/>
              <a:gd name="connsiteY42" fmla="*/ 810285 h 878186"/>
              <a:gd name="connsiteX43" fmla="*/ 851026 w 991354"/>
              <a:gd name="connsiteY43" fmla="*/ 864606 h 878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991354" h="878186">
                <a:moveTo>
                  <a:pt x="851026" y="864606"/>
                </a:moveTo>
                <a:lnTo>
                  <a:pt x="751437" y="878186"/>
                </a:lnTo>
                <a:lnTo>
                  <a:pt x="624689" y="841972"/>
                </a:lnTo>
                <a:lnTo>
                  <a:pt x="547734" y="841972"/>
                </a:lnTo>
                <a:lnTo>
                  <a:pt x="488887" y="823865"/>
                </a:lnTo>
                <a:lnTo>
                  <a:pt x="398352" y="796705"/>
                </a:lnTo>
                <a:lnTo>
                  <a:pt x="289711" y="769545"/>
                </a:lnTo>
                <a:lnTo>
                  <a:pt x="230863" y="828392"/>
                </a:lnTo>
                <a:lnTo>
                  <a:pt x="131275" y="805759"/>
                </a:lnTo>
                <a:lnTo>
                  <a:pt x="0" y="819339"/>
                </a:lnTo>
                <a:lnTo>
                  <a:pt x="104115" y="765018"/>
                </a:lnTo>
                <a:lnTo>
                  <a:pt x="253497" y="669957"/>
                </a:lnTo>
                <a:lnTo>
                  <a:pt x="380245" y="697117"/>
                </a:lnTo>
                <a:lnTo>
                  <a:pt x="434566" y="620163"/>
                </a:lnTo>
                <a:lnTo>
                  <a:pt x="276131" y="606582"/>
                </a:lnTo>
                <a:lnTo>
                  <a:pt x="230863" y="552262"/>
                </a:lnTo>
                <a:lnTo>
                  <a:pt x="176542" y="543208"/>
                </a:lnTo>
                <a:lnTo>
                  <a:pt x="172016" y="493414"/>
                </a:lnTo>
                <a:lnTo>
                  <a:pt x="298764" y="475307"/>
                </a:lnTo>
                <a:lnTo>
                  <a:pt x="357612" y="443620"/>
                </a:lnTo>
                <a:lnTo>
                  <a:pt x="348558" y="325925"/>
                </a:lnTo>
                <a:lnTo>
                  <a:pt x="357612" y="262551"/>
                </a:lnTo>
                <a:lnTo>
                  <a:pt x="502467" y="312345"/>
                </a:lnTo>
                <a:lnTo>
                  <a:pt x="534154" y="235390"/>
                </a:lnTo>
                <a:lnTo>
                  <a:pt x="565841" y="153909"/>
                </a:lnTo>
                <a:lnTo>
                  <a:pt x="520574" y="126749"/>
                </a:lnTo>
                <a:lnTo>
                  <a:pt x="488887" y="9054"/>
                </a:lnTo>
                <a:lnTo>
                  <a:pt x="769544" y="0"/>
                </a:lnTo>
                <a:lnTo>
                  <a:pt x="778598" y="140329"/>
                </a:lnTo>
                <a:lnTo>
                  <a:pt x="841972" y="217283"/>
                </a:lnTo>
                <a:lnTo>
                  <a:pt x="851026" y="267077"/>
                </a:lnTo>
                <a:lnTo>
                  <a:pt x="828392" y="334978"/>
                </a:lnTo>
                <a:lnTo>
                  <a:pt x="869133" y="434566"/>
                </a:lnTo>
                <a:lnTo>
                  <a:pt x="814812" y="479834"/>
                </a:lnTo>
                <a:lnTo>
                  <a:pt x="828392" y="525101"/>
                </a:lnTo>
                <a:lnTo>
                  <a:pt x="896293" y="493414"/>
                </a:lnTo>
                <a:lnTo>
                  <a:pt x="964194" y="547735"/>
                </a:lnTo>
                <a:lnTo>
                  <a:pt x="991354" y="602056"/>
                </a:lnTo>
                <a:lnTo>
                  <a:pt x="923453" y="669957"/>
                </a:lnTo>
                <a:lnTo>
                  <a:pt x="869133" y="710697"/>
                </a:lnTo>
                <a:lnTo>
                  <a:pt x="823865" y="742384"/>
                </a:lnTo>
                <a:lnTo>
                  <a:pt x="841972" y="805759"/>
                </a:lnTo>
                <a:lnTo>
                  <a:pt x="896293" y="810285"/>
                </a:lnTo>
                <a:lnTo>
                  <a:pt x="851026" y="864606"/>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reeform 10"/>
          <p:cNvSpPr/>
          <p:nvPr/>
        </p:nvSpPr>
        <p:spPr>
          <a:xfrm>
            <a:off x="5576254" y="3314039"/>
            <a:ext cx="2811912" cy="1506382"/>
          </a:xfrm>
          <a:custGeom>
            <a:avLst/>
            <a:gdLst>
              <a:gd name="connsiteX0" fmla="*/ 0 w 2811912"/>
              <a:gd name="connsiteY0" fmla="*/ 729406 h 1506382"/>
              <a:gd name="connsiteX1" fmla="*/ 5286 w 2811912"/>
              <a:gd name="connsiteY1" fmla="*/ 835117 h 1506382"/>
              <a:gd name="connsiteX2" fmla="*/ 137425 w 2811912"/>
              <a:gd name="connsiteY2" fmla="*/ 924971 h 1506382"/>
              <a:gd name="connsiteX3" fmla="*/ 100426 w 2811912"/>
              <a:gd name="connsiteY3" fmla="*/ 1041253 h 1506382"/>
              <a:gd name="connsiteX4" fmla="*/ 47570 w 2811912"/>
              <a:gd name="connsiteY4" fmla="*/ 1035968 h 1506382"/>
              <a:gd name="connsiteX5" fmla="*/ 47570 w 2811912"/>
              <a:gd name="connsiteY5" fmla="*/ 1104680 h 1506382"/>
              <a:gd name="connsiteX6" fmla="*/ 184995 w 2811912"/>
              <a:gd name="connsiteY6" fmla="*/ 1131108 h 1506382"/>
              <a:gd name="connsiteX7" fmla="*/ 232564 w 2811912"/>
              <a:gd name="connsiteY7" fmla="*/ 1273818 h 1506382"/>
              <a:gd name="connsiteX8" fmla="*/ 232564 w 2811912"/>
              <a:gd name="connsiteY8" fmla="*/ 1326673 h 1506382"/>
              <a:gd name="connsiteX9" fmla="*/ 269563 w 2811912"/>
              <a:gd name="connsiteY9" fmla="*/ 1289674 h 1506382"/>
              <a:gd name="connsiteX10" fmla="*/ 385845 w 2811912"/>
              <a:gd name="connsiteY10" fmla="*/ 1284389 h 1506382"/>
              <a:gd name="connsiteX11" fmla="*/ 338275 w 2811912"/>
              <a:gd name="connsiteY11" fmla="*/ 1363672 h 1506382"/>
              <a:gd name="connsiteX12" fmla="*/ 454558 w 2811912"/>
              <a:gd name="connsiteY12" fmla="*/ 1310816 h 1506382"/>
              <a:gd name="connsiteX13" fmla="*/ 581411 w 2811912"/>
              <a:gd name="connsiteY13" fmla="*/ 1395385 h 1506382"/>
              <a:gd name="connsiteX14" fmla="*/ 681836 w 2811912"/>
              <a:gd name="connsiteY14" fmla="*/ 1384814 h 1506382"/>
              <a:gd name="connsiteX15" fmla="*/ 739977 w 2811912"/>
              <a:gd name="connsiteY15" fmla="*/ 1257961 h 1506382"/>
              <a:gd name="connsiteX16" fmla="*/ 930257 w 2811912"/>
              <a:gd name="connsiteY16" fmla="*/ 1294960 h 1506382"/>
              <a:gd name="connsiteX17" fmla="*/ 1057110 w 2811912"/>
              <a:gd name="connsiteY17" fmla="*/ 1358386 h 1506382"/>
              <a:gd name="connsiteX18" fmla="*/ 1231533 w 2811912"/>
              <a:gd name="connsiteY18" fmla="*/ 1300245 h 1506382"/>
              <a:gd name="connsiteX19" fmla="*/ 1300245 w 2811912"/>
              <a:gd name="connsiteY19" fmla="*/ 1215677 h 1506382"/>
              <a:gd name="connsiteX20" fmla="*/ 1432384 w 2811912"/>
              <a:gd name="connsiteY20" fmla="*/ 1173392 h 1506382"/>
              <a:gd name="connsiteX21" fmla="*/ 1474669 w 2811912"/>
              <a:gd name="connsiteY21" fmla="*/ 1183963 h 1506382"/>
              <a:gd name="connsiteX22" fmla="*/ 1548666 w 2811912"/>
              <a:gd name="connsiteY22" fmla="*/ 1109966 h 1506382"/>
              <a:gd name="connsiteX23" fmla="*/ 1559237 w 2811912"/>
              <a:gd name="connsiteY23" fmla="*/ 1194534 h 1506382"/>
              <a:gd name="connsiteX24" fmla="*/ 1527524 w 2811912"/>
              <a:gd name="connsiteY24" fmla="*/ 1252675 h 1506382"/>
              <a:gd name="connsiteX25" fmla="*/ 1728375 w 2811912"/>
              <a:gd name="connsiteY25" fmla="*/ 1390100 h 1506382"/>
              <a:gd name="connsiteX26" fmla="*/ 1913369 w 2811912"/>
              <a:gd name="connsiteY26" fmla="*/ 1485240 h 1506382"/>
              <a:gd name="connsiteX27" fmla="*/ 2341499 w 2811912"/>
              <a:gd name="connsiteY27" fmla="*/ 1400671 h 1506382"/>
              <a:gd name="connsiteX28" fmla="*/ 2537064 w 2811912"/>
              <a:gd name="connsiteY28" fmla="*/ 1363672 h 1506382"/>
              <a:gd name="connsiteX29" fmla="*/ 2811912 w 2811912"/>
              <a:gd name="connsiteY29" fmla="*/ 1506382 h 1506382"/>
              <a:gd name="connsiteX30" fmla="*/ 2806627 w 2811912"/>
              <a:gd name="connsiteY30" fmla="*/ 1173392 h 1506382"/>
              <a:gd name="connsiteX31" fmla="*/ 2256930 w 2811912"/>
              <a:gd name="connsiteY31" fmla="*/ 792833 h 1506382"/>
              <a:gd name="connsiteX32" fmla="*/ 2156504 w 2811912"/>
              <a:gd name="connsiteY32" fmla="*/ 232564 h 1506382"/>
              <a:gd name="connsiteX33" fmla="*/ 2114220 w 2811912"/>
              <a:gd name="connsiteY33" fmla="*/ 0 h 1506382"/>
              <a:gd name="connsiteX34" fmla="*/ 2087792 w 2811912"/>
              <a:gd name="connsiteY34" fmla="*/ 190280 h 1506382"/>
              <a:gd name="connsiteX35" fmla="*/ 1908084 w 2811912"/>
              <a:gd name="connsiteY35" fmla="*/ 264278 h 1506382"/>
              <a:gd name="connsiteX36" fmla="*/ 1723089 w 2811912"/>
              <a:gd name="connsiteY36" fmla="*/ 317133 h 1506382"/>
              <a:gd name="connsiteX37" fmla="*/ 1516953 w 2811912"/>
              <a:gd name="connsiteY37" fmla="*/ 311848 h 1506382"/>
              <a:gd name="connsiteX38" fmla="*/ 1342530 w 2811912"/>
              <a:gd name="connsiteY38" fmla="*/ 258992 h 1506382"/>
              <a:gd name="connsiteX39" fmla="*/ 1199820 w 2811912"/>
              <a:gd name="connsiteY39" fmla="*/ 227279 h 1506382"/>
              <a:gd name="connsiteX40" fmla="*/ 1041254 w 2811912"/>
              <a:gd name="connsiteY40" fmla="*/ 237850 h 1506382"/>
              <a:gd name="connsiteX41" fmla="*/ 940828 w 2811912"/>
              <a:gd name="connsiteY41" fmla="*/ 264278 h 1506382"/>
              <a:gd name="connsiteX42" fmla="*/ 792833 w 2811912"/>
              <a:gd name="connsiteY42" fmla="*/ 375274 h 1506382"/>
              <a:gd name="connsiteX43" fmla="*/ 665980 w 2811912"/>
              <a:gd name="connsiteY43" fmla="*/ 475700 h 1506382"/>
              <a:gd name="connsiteX44" fmla="*/ 486271 w 2811912"/>
              <a:gd name="connsiteY44" fmla="*/ 465129 h 1506382"/>
              <a:gd name="connsiteX45" fmla="*/ 385845 w 2811912"/>
              <a:gd name="connsiteY45" fmla="*/ 475700 h 1506382"/>
              <a:gd name="connsiteX46" fmla="*/ 512699 w 2811912"/>
              <a:gd name="connsiteY46" fmla="*/ 554983 h 1506382"/>
              <a:gd name="connsiteX47" fmla="*/ 396417 w 2811912"/>
              <a:gd name="connsiteY47" fmla="*/ 607838 h 1506382"/>
              <a:gd name="connsiteX48" fmla="*/ 258992 w 2811912"/>
              <a:gd name="connsiteY48" fmla="*/ 650123 h 1506382"/>
              <a:gd name="connsiteX49" fmla="*/ 126854 w 2811912"/>
              <a:gd name="connsiteY49" fmla="*/ 639552 h 1506382"/>
              <a:gd name="connsiteX50" fmla="*/ 47570 w 2811912"/>
              <a:gd name="connsiteY50" fmla="*/ 650123 h 1506382"/>
              <a:gd name="connsiteX51" fmla="*/ 0 w 2811912"/>
              <a:gd name="connsiteY51" fmla="*/ 729406 h 1506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811912" h="1506382">
                <a:moveTo>
                  <a:pt x="0" y="729406"/>
                </a:moveTo>
                <a:lnTo>
                  <a:pt x="5286" y="835117"/>
                </a:lnTo>
                <a:lnTo>
                  <a:pt x="137425" y="924971"/>
                </a:lnTo>
                <a:lnTo>
                  <a:pt x="100426" y="1041253"/>
                </a:lnTo>
                <a:lnTo>
                  <a:pt x="47570" y="1035968"/>
                </a:lnTo>
                <a:lnTo>
                  <a:pt x="47570" y="1104680"/>
                </a:lnTo>
                <a:lnTo>
                  <a:pt x="184995" y="1131108"/>
                </a:lnTo>
                <a:lnTo>
                  <a:pt x="232564" y="1273818"/>
                </a:lnTo>
                <a:lnTo>
                  <a:pt x="232564" y="1326673"/>
                </a:lnTo>
                <a:lnTo>
                  <a:pt x="269563" y="1289674"/>
                </a:lnTo>
                <a:lnTo>
                  <a:pt x="385845" y="1284389"/>
                </a:lnTo>
                <a:lnTo>
                  <a:pt x="338275" y="1363672"/>
                </a:lnTo>
                <a:lnTo>
                  <a:pt x="454558" y="1310816"/>
                </a:lnTo>
                <a:lnTo>
                  <a:pt x="581411" y="1395385"/>
                </a:lnTo>
                <a:lnTo>
                  <a:pt x="681836" y="1384814"/>
                </a:lnTo>
                <a:lnTo>
                  <a:pt x="739977" y="1257961"/>
                </a:lnTo>
                <a:lnTo>
                  <a:pt x="930257" y="1294960"/>
                </a:lnTo>
                <a:lnTo>
                  <a:pt x="1057110" y="1358386"/>
                </a:lnTo>
                <a:lnTo>
                  <a:pt x="1231533" y="1300245"/>
                </a:lnTo>
                <a:lnTo>
                  <a:pt x="1300245" y="1215677"/>
                </a:lnTo>
                <a:lnTo>
                  <a:pt x="1432384" y="1173392"/>
                </a:lnTo>
                <a:lnTo>
                  <a:pt x="1474669" y="1183963"/>
                </a:lnTo>
                <a:lnTo>
                  <a:pt x="1548666" y="1109966"/>
                </a:lnTo>
                <a:lnTo>
                  <a:pt x="1559237" y="1194534"/>
                </a:lnTo>
                <a:lnTo>
                  <a:pt x="1527524" y="1252675"/>
                </a:lnTo>
                <a:lnTo>
                  <a:pt x="1728375" y="1390100"/>
                </a:lnTo>
                <a:lnTo>
                  <a:pt x="1913369" y="1485240"/>
                </a:lnTo>
                <a:lnTo>
                  <a:pt x="2341499" y="1400671"/>
                </a:lnTo>
                <a:lnTo>
                  <a:pt x="2537064" y="1363672"/>
                </a:lnTo>
                <a:lnTo>
                  <a:pt x="2811912" y="1506382"/>
                </a:lnTo>
                <a:cubicBezTo>
                  <a:pt x="2810150" y="1395385"/>
                  <a:pt x="2808389" y="1284389"/>
                  <a:pt x="2806627" y="1173392"/>
                </a:cubicBezTo>
                <a:lnTo>
                  <a:pt x="2256930" y="792833"/>
                </a:lnTo>
                <a:lnTo>
                  <a:pt x="2156504" y="232564"/>
                </a:lnTo>
                <a:lnTo>
                  <a:pt x="2114220" y="0"/>
                </a:lnTo>
                <a:lnTo>
                  <a:pt x="2087792" y="190280"/>
                </a:lnTo>
                <a:lnTo>
                  <a:pt x="1908084" y="264278"/>
                </a:lnTo>
                <a:lnTo>
                  <a:pt x="1723089" y="317133"/>
                </a:lnTo>
                <a:lnTo>
                  <a:pt x="1516953" y="311848"/>
                </a:lnTo>
                <a:lnTo>
                  <a:pt x="1342530" y="258992"/>
                </a:lnTo>
                <a:lnTo>
                  <a:pt x="1199820" y="227279"/>
                </a:lnTo>
                <a:lnTo>
                  <a:pt x="1041254" y="237850"/>
                </a:lnTo>
                <a:lnTo>
                  <a:pt x="940828" y="264278"/>
                </a:lnTo>
                <a:lnTo>
                  <a:pt x="792833" y="375274"/>
                </a:lnTo>
                <a:lnTo>
                  <a:pt x="665980" y="475700"/>
                </a:lnTo>
                <a:lnTo>
                  <a:pt x="486271" y="465129"/>
                </a:lnTo>
                <a:lnTo>
                  <a:pt x="385845" y="475700"/>
                </a:lnTo>
                <a:lnTo>
                  <a:pt x="512699" y="554983"/>
                </a:lnTo>
                <a:lnTo>
                  <a:pt x="396417" y="607838"/>
                </a:lnTo>
                <a:lnTo>
                  <a:pt x="258992" y="650123"/>
                </a:lnTo>
                <a:lnTo>
                  <a:pt x="126854" y="639552"/>
                </a:lnTo>
                <a:lnTo>
                  <a:pt x="47570" y="650123"/>
                </a:lnTo>
                <a:lnTo>
                  <a:pt x="0" y="729406"/>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reeform 11"/>
          <p:cNvSpPr/>
          <p:nvPr/>
        </p:nvSpPr>
        <p:spPr>
          <a:xfrm>
            <a:off x="4524430" y="4550858"/>
            <a:ext cx="3044476" cy="2082506"/>
          </a:xfrm>
          <a:custGeom>
            <a:avLst/>
            <a:gdLst>
              <a:gd name="connsiteX0" fmla="*/ 2595205 w 3044476"/>
              <a:gd name="connsiteY0" fmla="*/ 0 h 2082506"/>
              <a:gd name="connsiteX1" fmla="*/ 2589919 w 3044476"/>
              <a:gd name="connsiteY1" fmla="*/ 147995 h 2082506"/>
              <a:gd name="connsiteX2" fmla="*/ 2637489 w 3044476"/>
              <a:gd name="connsiteY2" fmla="*/ 306562 h 2082506"/>
              <a:gd name="connsiteX3" fmla="*/ 2579348 w 3044476"/>
              <a:gd name="connsiteY3" fmla="*/ 422844 h 2082506"/>
              <a:gd name="connsiteX4" fmla="*/ 2574062 w 3044476"/>
              <a:gd name="connsiteY4" fmla="*/ 560268 h 2082506"/>
              <a:gd name="connsiteX5" fmla="*/ 2547635 w 3044476"/>
              <a:gd name="connsiteY5" fmla="*/ 813974 h 2082506"/>
              <a:gd name="connsiteX6" fmla="*/ 2463066 w 3044476"/>
              <a:gd name="connsiteY6" fmla="*/ 972541 h 2082506"/>
              <a:gd name="connsiteX7" fmla="*/ 2357355 w 3044476"/>
              <a:gd name="connsiteY7" fmla="*/ 1067681 h 2082506"/>
              <a:gd name="connsiteX8" fmla="*/ 2172361 w 3044476"/>
              <a:gd name="connsiteY8" fmla="*/ 1062395 h 2082506"/>
              <a:gd name="connsiteX9" fmla="*/ 1992652 w 3044476"/>
              <a:gd name="connsiteY9" fmla="*/ 1004254 h 2082506"/>
              <a:gd name="connsiteX10" fmla="*/ 1908083 w 3044476"/>
              <a:gd name="connsiteY10" fmla="*/ 1035967 h 2082506"/>
              <a:gd name="connsiteX11" fmla="*/ 1770659 w 3044476"/>
              <a:gd name="connsiteY11" fmla="*/ 1104680 h 2082506"/>
              <a:gd name="connsiteX12" fmla="*/ 1638520 w 3044476"/>
              <a:gd name="connsiteY12" fmla="*/ 1178677 h 2082506"/>
              <a:gd name="connsiteX13" fmla="*/ 1501096 w 3044476"/>
              <a:gd name="connsiteY13" fmla="*/ 1162821 h 2082506"/>
              <a:gd name="connsiteX14" fmla="*/ 1242104 w 3044476"/>
              <a:gd name="connsiteY14" fmla="*/ 1104680 h 2082506"/>
              <a:gd name="connsiteX15" fmla="*/ 1020111 w 3044476"/>
              <a:gd name="connsiteY15" fmla="*/ 1115251 h 2082506"/>
              <a:gd name="connsiteX16" fmla="*/ 946113 w 3044476"/>
              <a:gd name="connsiteY16" fmla="*/ 1041253 h 2082506"/>
              <a:gd name="connsiteX17" fmla="*/ 824546 w 3044476"/>
              <a:gd name="connsiteY17" fmla="*/ 1041253 h 2082506"/>
              <a:gd name="connsiteX18" fmla="*/ 665979 w 3044476"/>
              <a:gd name="connsiteY18" fmla="*/ 1004254 h 2082506"/>
              <a:gd name="connsiteX19" fmla="*/ 618409 w 3044476"/>
              <a:gd name="connsiteY19" fmla="*/ 898543 h 2082506"/>
              <a:gd name="connsiteX20" fmla="*/ 475699 w 3044476"/>
              <a:gd name="connsiteY20" fmla="*/ 877401 h 2082506"/>
              <a:gd name="connsiteX21" fmla="*/ 295991 w 3044476"/>
              <a:gd name="connsiteY21" fmla="*/ 919685 h 2082506"/>
              <a:gd name="connsiteX22" fmla="*/ 147995 w 3044476"/>
              <a:gd name="connsiteY22" fmla="*/ 998969 h 2082506"/>
              <a:gd name="connsiteX23" fmla="*/ 184994 w 3044476"/>
              <a:gd name="connsiteY23" fmla="*/ 1173392 h 2082506"/>
              <a:gd name="connsiteX24" fmla="*/ 169138 w 3044476"/>
              <a:gd name="connsiteY24" fmla="*/ 1247389 h 2082506"/>
              <a:gd name="connsiteX25" fmla="*/ 47570 w 3044476"/>
              <a:gd name="connsiteY25" fmla="*/ 1374243 h 2082506"/>
              <a:gd name="connsiteX26" fmla="*/ 0 w 3044476"/>
              <a:gd name="connsiteY26" fmla="*/ 1379528 h 2082506"/>
              <a:gd name="connsiteX27" fmla="*/ 42284 w 3044476"/>
              <a:gd name="connsiteY27" fmla="*/ 1437669 h 2082506"/>
              <a:gd name="connsiteX28" fmla="*/ 121568 w 3044476"/>
              <a:gd name="connsiteY28" fmla="*/ 1437669 h 2082506"/>
              <a:gd name="connsiteX29" fmla="*/ 301276 w 3044476"/>
              <a:gd name="connsiteY29" fmla="*/ 1236818 h 2082506"/>
              <a:gd name="connsiteX30" fmla="*/ 401702 w 3044476"/>
              <a:gd name="connsiteY30" fmla="*/ 1152250 h 2082506"/>
              <a:gd name="connsiteX31" fmla="*/ 586696 w 3044476"/>
              <a:gd name="connsiteY31" fmla="*/ 1189248 h 2082506"/>
              <a:gd name="connsiteX32" fmla="*/ 755834 w 3044476"/>
              <a:gd name="connsiteY32" fmla="*/ 1321387 h 2082506"/>
              <a:gd name="connsiteX33" fmla="*/ 1051824 w 3044476"/>
              <a:gd name="connsiteY33" fmla="*/ 1532809 h 2082506"/>
              <a:gd name="connsiteX34" fmla="*/ 1395385 w 3044476"/>
              <a:gd name="connsiteY34" fmla="*/ 1659662 h 2082506"/>
              <a:gd name="connsiteX35" fmla="*/ 1659662 w 3044476"/>
              <a:gd name="connsiteY35" fmla="*/ 1744231 h 2082506"/>
              <a:gd name="connsiteX36" fmla="*/ 1844657 w 3044476"/>
              <a:gd name="connsiteY36" fmla="*/ 2056078 h 2082506"/>
              <a:gd name="connsiteX37" fmla="*/ 2700916 w 3044476"/>
              <a:gd name="connsiteY37" fmla="*/ 2082506 h 2082506"/>
              <a:gd name="connsiteX38" fmla="*/ 2510636 w 3044476"/>
              <a:gd name="connsiteY38" fmla="*/ 1823514 h 2082506"/>
              <a:gd name="connsiteX39" fmla="*/ 2452495 w 3044476"/>
              <a:gd name="connsiteY39" fmla="*/ 1728374 h 2082506"/>
              <a:gd name="connsiteX40" fmla="*/ 2378497 w 3044476"/>
              <a:gd name="connsiteY40" fmla="*/ 1606807 h 2082506"/>
              <a:gd name="connsiteX41" fmla="*/ 2225216 w 3044476"/>
              <a:gd name="connsiteY41" fmla="*/ 1437669 h 2082506"/>
              <a:gd name="connsiteX42" fmla="*/ 2214645 w 3044476"/>
              <a:gd name="connsiteY42" fmla="*/ 1279103 h 2082506"/>
              <a:gd name="connsiteX43" fmla="*/ 2309785 w 3044476"/>
              <a:gd name="connsiteY43" fmla="*/ 1416527 h 2082506"/>
              <a:gd name="connsiteX44" fmla="*/ 2378497 w 3044476"/>
              <a:gd name="connsiteY44" fmla="*/ 1511667 h 2082506"/>
              <a:gd name="connsiteX45" fmla="*/ 2547635 w 3044476"/>
              <a:gd name="connsiteY45" fmla="*/ 1643806 h 2082506"/>
              <a:gd name="connsiteX46" fmla="*/ 2568777 w 3044476"/>
              <a:gd name="connsiteY46" fmla="*/ 1580379 h 2082506"/>
              <a:gd name="connsiteX47" fmla="*/ 2611061 w 3044476"/>
              <a:gd name="connsiteY47" fmla="*/ 1257960 h 2082506"/>
              <a:gd name="connsiteX48" fmla="*/ 2642775 w 3044476"/>
              <a:gd name="connsiteY48" fmla="*/ 1538095 h 2082506"/>
              <a:gd name="connsiteX49" fmla="*/ 2695630 w 3044476"/>
              <a:gd name="connsiteY49" fmla="*/ 1548666 h 2082506"/>
              <a:gd name="connsiteX50" fmla="*/ 2737915 w 3044476"/>
              <a:gd name="connsiteY50" fmla="*/ 1321387 h 2082506"/>
              <a:gd name="connsiteX51" fmla="*/ 2801341 w 3044476"/>
              <a:gd name="connsiteY51" fmla="*/ 988397 h 2082506"/>
              <a:gd name="connsiteX52" fmla="*/ 2896481 w 3044476"/>
              <a:gd name="connsiteY52" fmla="*/ 560268 h 2082506"/>
              <a:gd name="connsiteX53" fmla="*/ 3044476 w 3044476"/>
              <a:gd name="connsiteY53" fmla="*/ 237850 h 2082506"/>
              <a:gd name="connsiteX54" fmla="*/ 2880624 w 3044476"/>
              <a:gd name="connsiteY54" fmla="*/ 227278 h 2082506"/>
              <a:gd name="connsiteX55" fmla="*/ 2780199 w 3044476"/>
              <a:gd name="connsiteY55" fmla="*/ 184994 h 2082506"/>
              <a:gd name="connsiteX56" fmla="*/ 2700916 w 3044476"/>
              <a:gd name="connsiteY56" fmla="*/ 73997 h 2082506"/>
              <a:gd name="connsiteX57" fmla="*/ 2595205 w 3044476"/>
              <a:gd name="connsiteY57" fmla="*/ 0 h 2082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044476" h="2082506">
                <a:moveTo>
                  <a:pt x="2595205" y="0"/>
                </a:moveTo>
                <a:lnTo>
                  <a:pt x="2589919" y="147995"/>
                </a:lnTo>
                <a:lnTo>
                  <a:pt x="2637489" y="306562"/>
                </a:lnTo>
                <a:lnTo>
                  <a:pt x="2579348" y="422844"/>
                </a:lnTo>
                <a:lnTo>
                  <a:pt x="2574062" y="560268"/>
                </a:lnTo>
                <a:lnTo>
                  <a:pt x="2547635" y="813974"/>
                </a:lnTo>
                <a:lnTo>
                  <a:pt x="2463066" y="972541"/>
                </a:lnTo>
                <a:lnTo>
                  <a:pt x="2357355" y="1067681"/>
                </a:lnTo>
                <a:lnTo>
                  <a:pt x="2172361" y="1062395"/>
                </a:lnTo>
                <a:lnTo>
                  <a:pt x="1992652" y="1004254"/>
                </a:lnTo>
                <a:lnTo>
                  <a:pt x="1908083" y="1035967"/>
                </a:lnTo>
                <a:lnTo>
                  <a:pt x="1770659" y="1104680"/>
                </a:lnTo>
                <a:lnTo>
                  <a:pt x="1638520" y="1178677"/>
                </a:lnTo>
                <a:lnTo>
                  <a:pt x="1501096" y="1162821"/>
                </a:lnTo>
                <a:lnTo>
                  <a:pt x="1242104" y="1104680"/>
                </a:lnTo>
                <a:lnTo>
                  <a:pt x="1020111" y="1115251"/>
                </a:lnTo>
                <a:lnTo>
                  <a:pt x="946113" y="1041253"/>
                </a:lnTo>
                <a:lnTo>
                  <a:pt x="824546" y="1041253"/>
                </a:lnTo>
                <a:lnTo>
                  <a:pt x="665979" y="1004254"/>
                </a:lnTo>
                <a:lnTo>
                  <a:pt x="618409" y="898543"/>
                </a:lnTo>
                <a:lnTo>
                  <a:pt x="475699" y="877401"/>
                </a:lnTo>
                <a:lnTo>
                  <a:pt x="295991" y="919685"/>
                </a:lnTo>
                <a:lnTo>
                  <a:pt x="147995" y="998969"/>
                </a:lnTo>
                <a:lnTo>
                  <a:pt x="184994" y="1173392"/>
                </a:lnTo>
                <a:lnTo>
                  <a:pt x="169138" y="1247389"/>
                </a:lnTo>
                <a:lnTo>
                  <a:pt x="47570" y="1374243"/>
                </a:lnTo>
                <a:lnTo>
                  <a:pt x="0" y="1379528"/>
                </a:lnTo>
                <a:lnTo>
                  <a:pt x="42284" y="1437669"/>
                </a:lnTo>
                <a:lnTo>
                  <a:pt x="121568" y="1437669"/>
                </a:lnTo>
                <a:lnTo>
                  <a:pt x="301276" y="1236818"/>
                </a:lnTo>
                <a:lnTo>
                  <a:pt x="401702" y="1152250"/>
                </a:lnTo>
                <a:lnTo>
                  <a:pt x="586696" y="1189248"/>
                </a:lnTo>
                <a:lnTo>
                  <a:pt x="755834" y="1321387"/>
                </a:lnTo>
                <a:lnTo>
                  <a:pt x="1051824" y="1532809"/>
                </a:lnTo>
                <a:lnTo>
                  <a:pt x="1395385" y="1659662"/>
                </a:lnTo>
                <a:lnTo>
                  <a:pt x="1659662" y="1744231"/>
                </a:lnTo>
                <a:lnTo>
                  <a:pt x="1844657" y="2056078"/>
                </a:lnTo>
                <a:lnTo>
                  <a:pt x="2700916" y="2082506"/>
                </a:lnTo>
                <a:lnTo>
                  <a:pt x="2510636" y="1823514"/>
                </a:lnTo>
                <a:lnTo>
                  <a:pt x="2452495" y="1728374"/>
                </a:lnTo>
                <a:lnTo>
                  <a:pt x="2378497" y="1606807"/>
                </a:lnTo>
                <a:lnTo>
                  <a:pt x="2225216" y="1437669"/>
                </a:lnTo>
                <a:lnTo>
                  <a:pt x="2214645" y="1279103"/>
                </a:lnTo>
                <a:lnTo>
                  <a:pt x="2309785" y="1416527"/>
                </a:lnTo>
                <a:lnTo>
                  <a:pt x="2378497" y="1511667"/>
                </a:lnTo>
                <a:lnTo>
                  <a:pt x="2547635" y="1643806"/>
                </a:lnTo>
                <a:lnTo>
                  <a:pt x="2568777" y="1580379"/>
                </a:lnTo>
                <a:lnTo>
                  <a:pt x="2611061" y="1257960"/>
                </a:lnTo>
                <a:lnTo>
                  <a:pt x="2642775" y="1538095"/>
                </a:lnTo>
                <a:lnTo>
                  <a:pt x="2695630" y="1548666"/>
                </a:lnTo>
                <a:lnTo>
                  <a:pt x="2737915" y="1321387"/>
                </a:lnTo>
                <a:lnTo>
                  <a:pt x="2801341" y="988397"/>
                </a:lnTo>
                <a:lnTo>
                  <a:pt x="2896481" y="560268"/>
                </a:lnTo>
                <a:lnTo>
                  <a:pt x="3044476" y="237850"/>
                </a:lnTo>
                <a:lnTo>
                  <a:pt x="2880624" y="227278"/>
                </a:lnTo>
                <a:lnTo>
                  <a:pt x="2780199" y="184994"/>
                </a:lnTo>
                <a:lnTo>
                  <a:pt x="2700916" y="73997"/>
                </a:lnTo>
                <a:lnTo>
                  <a:pt x="2595205" y="0"/>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reeform 12"/>
          <p:cNvSpPr/>
          <p:nvPr/>
        </p:nvSpPr>
        <p:spPr>
          <a:xfrm>
            <a:off x="514350" y="4279900"/>
            <a:ext cx="4006850" cy="1720850"/>
          </a:xfrm>
          <a:custGeom>
            <a:avLst/>
            <a:gdLst>
              <a:gd name="connsiteX0" fmla="*/ 0 w 4006850"/>
              <a:gd name="connsiteY0" fmla="*/ 247650 h 1720850"/>
              <a:gd name="connsiteX1" fmla="*/ 139700 w 4006850"/>
              <a:gd name="connsiteY1" fmla="*/ 158750 h 1720850"/>
              <a:gd name="connsiteX2" fmla="*/ 247650 w 4006850"/>
              <a:gd name="connsiteY2" fmla="*/ 0 h 1720850"/>
              <a:gd name="connsiteX3" fmla="*/ 311150 w 4006850"/>
              <a:gd name="connsiteY3" fmla="*/ 38100 h 1720850"/>
              <a:gd name="connsiteX4" fmla="*/ 387350 w 4006850"/>
              <a:gd name="connsiteY4" fmla="*/ 158750 h 1720850"/>
              <a:gd name="connsiteX5" fmla="*/ 558800 w 4006850"/>
              <a:gd name="connsiteY5" fmla="*/ 215900 h 1720850"/>
              <a:gd name="connsiteX6" fmla="*/ 641350 w 4006850"/>
              <a:gd name="connsiteY6" fmla="*/ 222250 h 1720850"/>
              <a:gd name="connsiteX7" fmla="*/ 723900 w 4006850"/>
              <a:gd name="connsiteY7" fmla="*/ 323850 h 1720850"/>
              <a:gd name="connsiteX8" fmla="*/ 984250 w 4006850"/>
              <a:gd name="connsiteY8" fmla="*/ 234950 h 1720850"/>
              <a:gd name="connsiteX9" fmla="*/ 1282700 w 4006850"/>
              <a:gd name="connsiteY9" fmla="*/ 177800 h 1720850"/>
              <a:gd name="connsiteX10" fmla="*/ 1511300 w 4006850"/>
              <a:gd name="connsiteY10" fmla="*/ 165100 h 1720850"/>
              <a:gd name="connsiteX11" fmla="*/ 1765300 w 4006850"/>
              <a:gd name="connsiteY11" fmla="*/ 190500 h 1720850"/>
              <a:gd name="connsiteX12" fmla="*/ 1917700 w 4006850"/>
              <a:gd name="connsiteY12" fmla="*/ 234950 h 1720850"/>
              <a:gd name="connsiteX13" fmla="*/ 2133600 w 4006850"/>
              <a:gd name="connsiteY13" fmla="*/ 234950 h 1720850"/>
              <a:gd name="connsiteX14" fmla="*/ 2298700 w 4006850"/>
              <a:gd name="connsiteY14" fmla="*/ 247650 h 1720850"/>
              <a:gd name="connsiteX15" fmla="*/ 2552700 w 4006850"/>
              <a:gd name="connsiteY15" fmla="*/ 266700 h 1720850"/>
              <a:gd name="connsiteX16" fmla="*/ 2641600 w 4006850"/>
              <a:gd name="connsiteY16" fmla="*/ 241300 h 1720850"/>
              <a:gd name="connsiteX17" fmla="*/ 2698750 w 4006850"/>
              <a:gd name="connsiteY17" fmla="*/ 323850 h 1720850"/>
              <a:gd name="connsiteX18" fmla="*/ 2832100 w 4006850"/>
              <a:gd name="connsiteY18" fmla="*/ 311150 h 1720850"/>
              <a:gd name="connsiteX19" fmla="*/ 2698750 w 4006850"/>
              <a:gd name="connsiteY19" fmla="*/ 425450 h 1720850"/>
              <a:gd name="connsiteX20" fmla="*/ 2736850 w 4006850"/>
              <a:gd name="connsiteY20" fmla="*/ 577850 h 1720850"/>
              <a:gd name="connsiteX21" fmla="*/ 2774950 w 4006850"/>
              <a:gd name="connsiteY21" fmla="*/ 654050 h 1720850"/>
              <a:gd name="connsiteX22" fmla="*/ 2609850 w 4006850"/>
              <a:gd name="connsiteY22" fmla="*/ 800100 h 1720850"/>
              <a:gd name="connsiteX23" fmla="*/ 2609850 w 4006850"/>
              <a:gd name="connsiteY23" fmla="*/ 882650 h 1720850"/>
              <a:gd name="connsiteX24" fmla="*/ 2717800 w 4006850"/>
              <a:gd name="connsiteY24" fmla="*/ 946150 h 1720850"/>
              <a:gd name="connsiteX25" fmla="*/ 2863850 w 4006850"/>
              <a:gd name="connsiteY25" fmla="*/ 1073150 h 1720850"/>
              <a:gd name="connsiteX26" fmla="*/ 3105150 w 4006850"/>
              <a:gd name="connsiteY26" fmla="*/ 1136650 h 1720850"/>
              <a:gd name="connsiteX27" fmla="*/ 3289300 w 4006850"/>
              <a:gd name="connsiteY27" fmla="*/ 1181100 h 1720850"/>
              <a:gd name="connsiteX28" fmla="*/ 3384550 w 4006850"/>
              <a:gd name="connsiteY28" fmla="*/ 1231900 h 1720850"/>
              <a:gd name="connsiteX29" fmla="*/ 3454400 w 4006850"/>
              <a:gd name="connsiteY29" fmla="*/ 1390650 h 1720850"/>
              <a:gd name="connsiteX30" fmla="*/ 3683000 w 4006850"/>
              <a:gd name="connsiteY30" fmla="*/ 1498600 h 1720850"/>
              <a:gd name="connsiteX31" fmla="*/ 3898900 w 4006850"/>
              <a:gd name="connsiteY31" fmla="*/ 1593850 h 1720850"/>
              <a:gd name="connsiteX32" fmla="*/ 4006850 w 4006850"/>
              <a:gd name="connsiteY32" fmla="*/ 1638300 h 1720850"/>
              <a:gd name="connsiteX33" fmla="*/ 4000500 w 4006850"/>
              <a:gd name="connsiteY33" fmla="*/ 1720850 h 1720850"/>
              <a:gd name="connsiteX34" fmla="*/ 3708400 w 4006850"/>
              <a:gd name="connsiteY34" fmla="*/ 1619250 h 1720850"/>
              <a:gd name="connsiteX35" fmla="*/ 3409950 w 4006850"/>
              <a:gd name="connsiteY35" fmla="*/ 1524000 h 1720850"/>
              <a:gd name="connsiteX36" fmla="*/ 3213100 w 4006850"/>
              <a:gd name="connsiteY36" fmla="*/ 1276350 h 1720850"/>
              <a:gd name="connsiteX37" fmla="*/ 2584450 w 4006850"/>
              <a:gd name="connsiteY37" fmla="*/ 1035050 h 1720850"/>
              <a:gd name="connsiteX38" fmla="*/ 2324100 w 4006850"/>
              <a:gd name="connsiteY38" fmla="*/ 920750 h 1720850"/>
              <a:gd name="connsiteX39" fmla="*/ 2165350 w 4006850"/>
              <a:gd name="connsiteY39" fmla="*/ 762000 h 1720850"/>
              <a:gd name="connsiteX40" fmla="*/ 1905000 w 4006850"/>
              <a:gd name="connsiteY40" fmla="*/ 565150 h 1720850"/>
              <a:gd name="connsiteX41" fmla="*/ 1644650 w 4006850"/>
              <a:gd name="connsiteY41" fmla="*/ 438150 h 1720850"/>
              <a:gd name="connsiteX42" fmla="*/ 1390650 w 4006850"/>
              <a:gd name="connsiteY42" fmla="*/ 361950 h 1720850"/>
              <a:gd name="connsiteX43" fmla="*/ 952500 w 4006850"/>
              <a:gd name="connsiteY43" fmla="*/ 425450 h 1720850"/>
              <a:gd name="connsiteX44" fmla="*/ 508000 w 4006850"/>
              <a:gd name="connsiteY44" fmla="*/ 438150 h 1720850"/>
              <a:gd name="connsiteX45" fmla="*/ 107950 w 4006850"/>
              <a:gd name="connsiteY45" fmla="*/ 393700 h 1720850"/>
              <a:gd name="connsiteX46" fmla="*/ 50800 w 4006850"/>
              <a:gd name="connsiteY46" fmla="*/ 336550 h 1720850"/>
              <a:gd name="connsiteX47" fmla="*/ 0 w 4006850"/>
              <a:gd name="connsiteY47" fmla="*/ 247650 h 172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006850" h="1720850">
                <a:moveTo>
                  <a:pt x="0" y="247650"/>
                </a:moveTo>
                <a:lnTo>
                  <a:pt x="139700" y="158750"/>
                </a:lnTo>
                <a:lnTo>
                  <a:pt x="247650" y="0"/>
                </a:lnTo>
                <a:lnTo>
                  <a:pt x="311150" y="38100"/>
                </a:lnTo>
                <a:lnTo>
                  <a:pt x="387350" y="158750"/>
                </a:lnTo>
                <a:lnTo>
                  <a:pt x="558800" y="215900"/>
                </a:lnTo>
                <a:lnTo>
                  <a:pt x="641350" y="222250"/>
                </a:lnTo>
                <a:lnTo>
                  <a:pt x="723900" y="323850"/>
                </a:lnTo>
                <a:lnTo>
                  <a:pt x="984250" y="234950"/>
                </a:lnTo>
                <a:lnTo>
                  <a:pt x="1282700" y="177800"/>
                </a:lnTo>
                <a:lnTo>
                  <a:pt x="1511300" y="165100"/>
                </a:lnTo>
                <a:lnTo>
                  <a:pt x="1765300" y="190500"/>
                </a:lnTo>
                <a:lnTo>
                  <a:pt x="1917700" y="234950"/>
                </a:lnTo>
                <a:lnTo>
                  <a:pt x="2133600" y="234950"/>
                </a:lnTo>
                <a:lnTo>
                  <a:pt x="2298700" y="247650"/>
                </a:lnTo>
                <a:lnTo>
                  <a:pt x="2552700" y="266700"/>
                </a:lnTo>
                <a:lnTo>
                  <a:pt x="2641600" y="241300"/>
                </a:lnTo>
                <a:lnTo>
                  <a:pt x="2698750" y="323850"/>
                </a:lnTo>
                <a:lnTo>
                  <a:pt x="2832100" y="311150"/>
                </a:lnTo>
                <a:lnTo>
                  <a:pt x="2698750" y="425450"/>
                </a:lnTo>
                <a:lnTo>
                  <a:pt x="2736850" y="577850"/>
                </a:lnTo>
                <a:lnTo>
                  <a:pt x="2774950" y="654050"/>
                </a:lnTo>
                <a:lnTo>
                  <a:pt x="2609850" y="800100"/>
                </a:lnTo>
                <a:lnTo>
                  <a:pt x="2609850" y="882650"/>
                </a:lnTo>
                <a:lnTo>
                  <a:pt x="2717800" y="946150"/>
                </a:lnTo>
                <a:lnTo>
                  <a:pt x="2863850" y="1073150"/>
                </a:lnTo>
                <a:lnTo>
                  <a:pt x="3105150" y="1136650"/>
                </a:lnTo>
                <a:lnTo>
                  <a:pt x="3289300" y="1181100"/>
                </a:lnTo>
                <a:lnTo>
                  <a:pt x="3384550" y="1231900"/>
                </a:lnTo>
                <a:lnTo>
                  <a:pt x="3454400" y="1390650"/>
                </a:lnTo>
                <a:lnTo>
                  <a:pt x="3683000" y="1498600"/>
                </a:lnTo>
                <a:lnTo>
                  <a:pt x="3898900" y="1593850"/>
                </a:lnTo>
                <a:lnTo>
                  <a:pt x="4006850" y="1638300"/>
                </a:lnTo>
                <a:lnTo>
                  <a:pt x="4000500" y="1720850"/>
                </a:lnTo>
                <a:lnTo>
                  <a:pt x="3708400" y="1619250"/>
                </a:lnTo>
                <a:lnTo>
                  <a:pt x="3409950" y="1524000"/>
                </a:lnTo>
                <a:lnTo>
                  <a:pt x="3213100" y="1276350"/>
                </a:lnTo>
                <a:lnTo>
                  <a:pt x="2584450" y="1035050"/>
                </a:lnTo>
                <a:lnTo>
                  <a:pt x="2324100" y="920750"/>
                </a:lnTo>
                <a:lnTo>
                  <a:pt x="2165350" y="762000"/>
                </a:lnTo>
                <a:lnTo>
                  <a:pt x="1905000" y="565150"/>
                </a:lnTo>
                <a:lnTo>
                  <a:pt x="1644650" y="438150"/>
                </a:lnTo>
                <a:lnTo>
                  <a:pt x="1390650" y="361950"/>
                </a:lnTo>
                <a:lnTo>
                  <a:pt x="952500" y="425450"/>
                </a:lnTo>
                <a:lnTo>
                  <a:pt x="508000" y="438150"/>
                </a:lnTo>
                <a:lnTo>
                  <a:pt x="107950" y="393700"/>
                </a:lnTo>
                <a:lnTo>
                  <a:pt x="50800" y="336550"/>
                </a:lnTo>
                <a:lnTo>
                  <a:pt x="0" y="247650"/>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reeform 13"/>
          <p:cNvSpPr/>
          <p:nvPr/>
        </p:nvSpPr>
        <p:spPr>
          <a:xfrm>
            <a:off x="6550925" y="4769893"/>
            <a:ext cx="300251" cy="197892"/>
          </a:xfrm>
          <a:custGeom>
            <a:avLst/>
            <a:gdLst>
              <a:gd name="connsiteX0" fmla="*/ 0 w 300251"/>
              <a:gd name="connsiteY0" fmla="*/ 102358 h 197892"/>
              <a:gd name="connsiteX1" fmla="*/ 109182 w 300251"/>
              <a:gd name="connsiteY1" fmla="*/ 34119 h 197892"/>
              <a:gd name="connsiteX2" fmla="*/ 279779 w 300251"/>
              <a:gd name="connsiteY2" fmla="*/ 0 h 197892"/>
              <a:gd name="connsiteX3" fmla="*/ 300251 w 300251"/>
              <a:gd name="connsiteY3" fmla="*/ 54591 h 197892"/>
              <a:gd name="connsiteX4" fmla="*/ 218365 w 300251"/>
              <a:gd name="connsiteY4" fmla="*/ 129653 h 197892"/>
              <a:gd name="connsiteX5" fmla="*/ 136478 w 300251"/>
              <a:gd name="connsiteY5" fmla="*/ 197892 h 197892"/>
              <a:gd name="connsiteX6" fmla="*/ 40944 w 300251"/>
              <a:gd name="connsiteY6" fmla="*/ 197892 h 197892"/>
              <a:gd name="connsiteX7" fmla="*/ 0 w 300251"/>
              <a:gd name="connsiteY7" fmla="*/ 102358 h 197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251" h="197892">
                <a:moveTo>
                  <a:pt x="0" y="102358"/>
                </a:moveTo>
                <a:lnTo>
                  <a:pt x="109182" y="34119"/>
                </a:lnTo>
                <a:lnTo>
                  <a:pt x="279779" y="0"/>
                </a:lnTo>
                <a:lnTo>
                  <a:pt x="300251" y="54591"/>
                </a:lnTo>
                <a:lnTo>
                  <a:pt x="218365" y="129653"/>
                </a:lnTo>
                <a:lnTo>
                  <a:pt x="136478" y="197892"/>
                </a:lnTo>
                <a:lnTo>
                  <a:pt x="40944" y="197892"/>
                </a:lnTo>
                <a:lnTo>
                  <a:pt x="0" y="102358"/>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5227093" y="4906370"/>
            <a:ext cx="361665" cy="109182"/>
          </a:xfrm>
          <a:custGeom>
            <a:avLst/>
            <a:gdLst>
              <a:gd name="connsiteX0" fmla="*/ 20471 w 361665"/>
              <a:gd name="connsiteY0" fmla="*/ 0 h 109182"/>
              <a:gd name="connsiteX1" fmla="*/ 197892 w 361665"/>
              <a:gd name="connsiteY1" fmla="*/ 20472 h 109182"/>
              <a:gd name="connsiteX2" fmla="*/ 361665 w 361665"/>
              <a:gd name="connsiteY2" fmla="*/ 34120 h 109182"/>
              <a:gd name="connsiteX3" fmla="*/ 361665 w 361665"/>
              <a:gd name="connsiteY3" fmla="*/ 34120 h 109182"/>
              <a:gd name="connsiteX4" fmla="*/ 252483 w 361665"/>
              <a:gd name="connsiteY4" fmla="*/ 109182 h 109182"/>
              <a:gd name="connsiteX5" fmla="*/ 150125 w 361665"/>
              <a:gd name="connsiteY5" fmla="*/ 102358 h 109182"/>
              <a:gd name="connsiteX6" fmla="*/ 61414 w 361665"/>
              <a:gd name="connsiteY6" fmla="*/ 75063 h 109182"/>
              <a:gd name="connsiteX7" fmla="*/ 0 w 361665"/>
              <a:gd name="connsiteY7" fmla="*/ 54591 h 109182"/>
              <a:gd name="connsiteX8" fmla="*/ 20471 w 361665"/>
              <a:gd name="connsiteY8" fmla="*/ 0 h 109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665" h="109182">
                <a:moveTo>
                  <a:pt x="20471" y="0"/>
                </a:moveTo>
                <a:lnTo>
                  <a:pt x="197892" y="20472"/>
                </a:lnTo>
                <a:lnTo>
                  <a:pt x="361665" y="34120"/>
                </a:lnTo>
                <a:lnTo>
                  <a:pt x="361665" y="34120"/>
                </a:lnTo>
                <a:lnTo>
                  <a:pt x="252483" y="109182"/>
                </a:lnTo>
                <a:lnTo>
                  <a:pt x="150125" y="102358"/>
                </a:lnTo>
                <a:lnTo>
                  <a:pt x="61414" y="75063"/>
                </a:lnTo>
                <a:lnTo>
                  <a:pt x="0" y="54591"/>
                </a:lnTo>
                <a:lnTo>
                  <a:pt x="20471" y="0"/>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2961564" y="3452884"/>
            <a:ext cx="272955" cy="750626"/>
          </a:xfrm>
          <a:custGeom>
            <a:avLst/>
            <a:gdLst>
              <a:gd name="connsiteX0" fmla="*/ 88711 w 272955"/>
              <a:gd name="connsiteY0" fmla="*/ 191068 h 750626"/>
              <a:gd name="connsiteX1" fmla="*/ 136478 w 272955"/>
              <a:gd name="connsiteY1" fmla="*/ 122829 h 750626"/>
              <a:gd name="connsiteX2" fmla="*/ 184245 w 272955"/>
              <a:gd name="connsiteY2" fmla="*/ 47767 h 750626"/>
              <a:gd name="connsiteX3" fmla="*/ 259308 w 272955"/>
              <a:gd name="connsiteY3" fmla="*/ 0 h 750626"/>
              <a:gd name="connsiteX4" fmla="*/ 272955 w 272955"/>
              <a:gd name="connsiteY4" fmla="*/ 88710 h 750626"/>
              <a:gd name="connsiteX5" fmla="*/ 232012 w 272955"/>
              <a:gd name="connsiteY5" fmla="*/ 197892 h 750626"/>
              <a:gd name="connsiteX6" fmla="*/ 184245 w 272955"/>
              <a:gd name="connsiteY6" fmla="*/ 286603 h 750626"/>
              <a:gd name="connsiteX7" fmla="*/ 184245 w 272955"/>
              <a:gd name="connsiteY7" fmla="*/ 348017 h 750626"/>
              <a:gd name="connsiteX8" fmla="*/ 252484 w 272955"/>
              <a:gd name="connsiteY8" fmla="*/ 375313 h 750626"/>
              <a:gd name="connsiteX9" fmla="*/ 232012 w 272955"/>
              <a:gd name="connsiteY9" fmla="*/ 498143 h 750626"/>
              <a:gd name="connsiteX10" fmla="*/ 191069 w 272955"/>
              <a:gd name="connsiteY10" fmla="*/ 648268 h 750626"/>
              <a:gd name="connsiteX11" fmla="*/ 163773 w 272955"/>
              <a:gd name="connsiteY11" fmla="*/ 702859 h 750626"/>
              <a:gd name="connsiteX12" fmla="*/ 102358 w 272955"/>
              <a:gd name="connsiteY12" fmla="*/ 702859 h 750626"/>
              <a:gd name="connsiteX13" fmla="*/ 61415 w 272955"/>
              <a:gd name="connsiteY13" fmla="*/ 750626 h 750626"/>
              <a:gd name="connsiteX14" fmla="*/ 0 w 272955"/>
              <a:gd name="connsiteY14" fmla="*/ 716507 h 750626"/>
              <a:gd name="connsiteX15" fmla="*/ 54591 w 272955"/>
              <a:gd name="connsiteY15" fmla="*/ 525438 h 750626"/>
              <a:gd name="connsiteX16" fmla="*/ 27296 w 272955"/>
              <a:gd name="connsiteY16" fmla="*/ 395785 h 750626"/>
              <a:gd name="connsiteX17" fmla="*/ 34120 w 272955"/>
              <a:gd name="connsiteY17" fmla="*/ 348017 h 750626"/>
              <a:gd name="connsiteX18" fmla="*/ 143302 w 272955"/>
              <a:gd name="connsiteY18" fmla="*/ 409432 h 750626"/>
              <a:gd name="connsiteX19" fmla="*/ 191069 w 272955"/>
              <a:gd name="connsiteY19" fmla="*/ 191068 h 750626"/>
              <a:gd name="connsiteX20" fmla="*/ 88711 w 272955"/>
              <a:gd name="connsiteY20" fmla="*/ 191068 h 750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72955" h="750626">
                <a:moveTo>
                  <a:pt x="88711" y="191068"/>
                </a:moveTo>
                <a:lnTo>
                  <a:pt x="136478" y="122829"/>
                </a:lnTo>
                <a:lnTo>
                  <a:pt x="184245" y="47767"/>
                </a:lnTo>
                <a:lnTo>
                  <a:pt x="259308" y="0"/>
                </a:lnTo>
                <a:lnTo>
                  <a:pt x="272955" y="88710"/>
                </a:lnTo>
                <a:lnTo>
                  <a:pt x="232012" y="197892"/>
                </a:lnTo>
                <a:lnTo>
                  <a:pt x="184245" y="286603"/>
                </a:lnTo>
                <a:lnTo>
                  <a:pt x="184245" y="348017"/>
                </a:lnTo>
                <a:lnTo>
                  <a:pt x="252484" y="375313"/>
                </a:lnTo>
                <a:lnTo>
                  <a:pt x="232012" y="498143"/>
                </a:lnTo>
                <a:lnTo>
                  <a:pt x="191069" y="648268"/>
                </a:lnTo>
                <a:lnTo>
                  <a:pt x="163773" y="702859"/>
                </a:lnTo>
                <a:lnTo>
                  <a:pt x="102358" y="702859"/>
                </a:lnTo>
                <a:lnTo>
                  <a:pt x="61415" y="750626"/>
                </a:lnTo>
                <a:lnTo>
                  <a:pt x="0" y="716507"/>
                </a:lnTo>
                <a:lnTo>
                  <a:pt x="54591" y="525438"/>
                </a:lnTo>
                <a:lnTo>
                  <a:pt x="27296" y="395785"/>
                </a:lnTo>
                <a:lnTo>
                  <a:pt x="34120" y="348017"/>
                </a:lnTo>
                <a:lnTo>
                  <a:pt x="143302" y="409432"/>
                </a:lnTo>
                <a:lnTo>
                  <a:pt x="191069" y="191068"/>
                </a:lnTo>
                <a:lnTo>
                  <a:pt x="88711" y="191068"/>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3311860" y="3419708"/>
            <a:ext cx="792088" cy="369332"/>
          </a:xfrm>
          <a:prstGeom prst="rect">
            <a:avLst/>
          </a:prstGeom>
          <a:noFill/>
        </p:spPr>
        <p:txBody>
          <a:bodyPr wrap="square" rtlCol="0">
            <a:spAutoFit/>
          </a:bodyPr>
          <a:lstStyle/>
          <a:p>
            <a:r>
              <a:rPr lang="de-DE" b="1" dirty="0">
                <a:solidFill>
                  <a:srgbClr val="FFC000"/>
                </a:solidFill>
                <a:effectLst>
                  <a:outerShdw blurRad="38100" dist="38100" dir="2700000" algn="tl">
                    <a:srgbClr val="000000">
                      <a:alpha val="43137"/>
                    </a:srgbClr>
                  </a:outerShdw>
                </a:effectLst>
              </a:rPr>
              <a:t>Rom</a:t>
            </a:r>
            <a:endParaRPr lang="en-GB" b="1" dirty="0">
              <a:solidFill>
                <a:srgbClr val="FFC000"/>
              </a:solidFill>
              <a:effectLst>
                <a:outerShdw blurRad="38100" dist="38100" dir="2700000" algn="tl">
                  <a:srgbClr val="000000">
                    <a:alpha val="43137"/>
                  </a:srgbClr>
                </a:outerShdw>
              </a:effectLst>
            </a:endParaRPr>
          </a:p>
        </p:txBody>
      </p:sp>
      <p:sp>
        <p:nvSpPr>
          <p:cNvPr id="18" name="TextBox 17"/>
          <p:cNvSpPr txBox="1"/>
          <p:nvPr/>
        </p:nvSpPr>
        <p:spPr>
          <a:xfrm>
            <a:off x="5252526" y="6476940"/>
            <a:ext cx="975658" cy="369332"/>
          </a:xfrm>
          <a:prstGeom prst="rect">
            <a:avLst/>
          </a:prstGeom>
          <a:noFill/>
        </p:spPr>
        <p:txBody>
          <a:bodyPr wrap="square" rtlCol="0">
            <a:spAutoFit/>
          </a:bodyPr>
          <a:lstStyle/>
          <a:p>
            <a:r>
              <a:rPr lang="de-DE" dirty="0"/>
              <a:t>Arles</a:t>
            </a:r>
            <a:endParaRPr lang="en-GB" dirty="0"/>
          </a:p>
        </p:txBody>
      </p:sp>
      <p:sp>
        <p:nvSpPr>
          <p:cNvPr id="19" name="TextBox 18"/>
          <p:cNvSpPr txBox="1"/>
          <p:nvPr/>
        </p:nvSpPr>
        <p:spPr>
          <a:xfrm rot="20151045">
            <a:off x="875298" y="3218823"/>
            <a:ext cx="1231896" cy="369332"/>
          </a:xfrm>
          <a:prstGeom prst="rect">
            <a:avLst/>
          </a:prstGeom>
          <a:noFill/>
        </p:spPr>
        <p:txBody>
          <a:bodyPr wrap="square" rtlCol="0">
            <a:spAutoFit/>
          </a:bodyPr>
          <a:lstStyle/>
          <a:p>
            <a:r>
              <a:rPr lang="de-DE" b="1" dirty="0">
                <a:solidFill>
                  <a:srgbClr val="FF0000"/>
                </a:solidFill>
                <a:effectLst>
                  <a:outerShdw blurRad="38100" dist="38100" dir="2700000" algn="tl">
                    <a:srgbClr val="000000">
                      <a:alpha val="43137"/>
                    </a:srgbClr>
                  </a:outerShdw>
                </a:effectLst>
              </a:rPr>
              <a:t>Hispania</a:t>
            </a:r>
            <a:endParaRPr lang="en-GB" b="1" dirty="0">
              <a:solidFill>
                <a:srgbClr val="FF0000"/>
              </a:solidFill>
              <a:effectLst>
                <a:outerShdw blurRad="38100" dist="38100" dir="2700000" algn="tl">
                  <a:srgbClr val="000000">
                    <a:alpha val="43137"/>
                  </a:srgbClr>
                </a:outerShdw>
              </a:effectLst>
            </a:endParaRPr>
          </a:p>
        </p:txBody>
      </p:sp>
      <p:sp>
        <p:nvSpPr>
          <p:cNvPr id="20" name="TextBox 19"/>
          <p:cNvSpPr txBox="1"/>
          <p:nvPr/>
        </p:nvSpPr>
        <p:spPr>
          <a:xfrm>
            <a:off x="2387568" y="2309991"/>
            <a:ext cx="2136862" cy="369332"/>
          </a:xfrm>
          <a:prstGeom prst="rect">
            <a:avLst/>
          </a:prstGeom>
          <a:noFill/>
        </p:spPr>
        <p:txBody>
          <a:bodyPr wrap="square" rtlCol="0">
            <a:spAutoFit/>
          </a:bodyPr>
          <a:lstStyle/>
          <a:p>
            <a:r>
              <a:rPr lang="de-DE" b="1" dirty="0">
                <a:solidFill>
                  <a:srgbClr val="FF0000"/>
                </a:solidFill>
                <a:effectLst>
                  <a:outerShdw blurRad="38100" dist="38100" dir="2700000" algn="tl">
                    <a:srgbClr val="000000">
                      <a:alpha val="43137"/>
                    </a:srgbClr>
                  </a:outerShdw>
                </a:effectLst>
              </a:rPr>
              <a:t>Gaul     Germany</a:t>
            </a:r>
            <a:endParaRPr lang="en-GB" b="1" dirty="0">
              <a:solidFill>
                <a:srgbClr val="FF0000"/>
              </a:solidFill>
              <a:effectLst>
                <a:outerShdw blurRad="38100" dist="38100" dir="2700000" algn="tl">
                  <a:srgbClr val="000000">
                    <a:alpha val="43137"/>
                  </a:srgbClr>
                </a:outerShdw>
              </a:effectLst>
            </a:endParaRPr>
          </a:p>
        </p:txBody>
      </p:sp>
      <p:sp>
        <p:nvSpPr>
          <p:cNvPr id="21" name="TextBox 20"/>
          <p:cNvSpPr txBox="1"/>
          <p:nvPr/>
        </p:nvSpPr>
        <p:spPr>
          <a:xfrm rot="20133204">
            <a:off x="4765565" y="3726178"/>
            <a:ext cx="1231896" cy="369332"/>
          </a:xfrm>
          <a:prstGeom prst="rect">
            <a:avLst/>
          </a:prstGeom>
          <a:noFill/>
        </p:spPr>
        <p:txBody>
          <a:bodyPr wrap="square" rtlCol="0">
            <a:spAutoFit/>
          </a:bodyPr>
          <a:lstStyle/>
          <a:p>
            <a:r>
              <a:rPr lang="de-DE" b="1" dirty="0">
                <a:solidFill>
                  <a:srgbClr val="FF0000"/>
                </a:solidFill>
                <a:effectLst>
                  <a:outerShdw blurRad="38100" dist="38100" dir="2700000" algn="tl">
                    <a:srgbClr val="000000">
                      <a:alpha val="43137"/>
                    </a:srgbClr>
                  </a:outerShdw>
                </a:effectLst>
              </a:rPr>
              <a:t>Greece</a:t>
            </a:r>
            <a:endParaRPr lang="en-GB" b="1" dirty="0">
              <a:solidFill>
                <a:srgbClr val="FF0000"/>
              </a:solidFill>
              <a:effectLst>
                <a:outerShdw blurRad="38100" dist="38100" dir="2700000" algn="tl">
                  <a:srgbClr val="000000">
                    <a:alpha val="43137"/>
                  </a:srgbClr>
                </a:outerShdw>
              </a:effectLst>
            </a:endParaRPr>
          </a:p>
        </p:txBody>
      </p:sp>
      <p:sp>
        <p:nvSpPr>
          <p:cNvPr id="22" name="TextBox 21"/>
          <p:cNvSpPr txBox="1"/>
          <p:nvPr/>
        </p:nvSpPr>
        <p:spPr>
          <a:xfrm>
            <a:off x="6228184" y="4050783"/>
            <a:ext cx="1583242" cy="369332"/>
          </a:xfrm>
          <a:prstGeom prst="rect">
            <a:avLst/>
          </a:prstGeom>
          <a:noFill/>
        </p:spPr>
        <p:txBody>
          <a:bodyPr wrap="square" rtlCol="0">
            <a:spAutoFit/>
          </a:bodyPr>
          <a:lstStyle/>
          <a:p>
            <a:r>
              <a:rPr lang="de-DE" b="1" dirty="0">
                <a:solidFill>
                  <a:srgbClr val="FF0000"/>
                </a:solidFill>
                <a:effectLst>
                  <a:outerShdw blurRad="38100" dist="38100" dir="2700000" algn="tl">
                    <a:srgbClr val="000000">
                      <a:alpha val="43137"/>
                    </a:srgbClr>
                  </a:outerShdw>
                </a:effectLst>
              </a:rPr>
              <a:t>Asia Minor</a:t>
            </a:r>
            <a:endParaRPr lang="en-GB" b="1" dirty="0">
              <a:solidFill>
                <a:srgbClr val="FF0000"/>
              </a:solidFill>
              <a:effectLst>
                <a:outerShdw blurRad="38100" dist="38100" dir="2700000" algn="tl">
                  <a:srgbClr val="000000">
                    <a:alpha val="43137"/>
                  </a:srgbClr>
                </a:outerShdw>
              </a:effectLst>
            </a:endParaRPr>
          </a:p>
        </p:txBody>
      </p:sp>
      <p:sp>
        <p:nvSpPr>
          <p:cNvPr id="23" name="TextBox 22"/>
          <p:cNvSpPr txBox="1"/>
          <p:nvPr/>
        </p:nvSpPr>
        <p:spPr>
          <a:xfrm rot="768813">
            <a:off x="6701050" y="4817160"/>
            <a:ext cx="1583242" cy="923330"/>
          </a:xfrm>
          <a:prstGeom prst="rect">
            <a:avLst/>
          </a:prstGeom>
          <a:noFill/>
        </p:spPr>
        <p:txBody>
          <a:bodyPr wrap="square" rtlCol="0">
            <a:spAutoFit/>
          </a:bodyPr>
          <a:lstStyle/>
          <a:p>
            <a:r>
              <a:rPr lang="de-DE" b="1" dirty="0">
                <a:solidFill>
                  <a:srgbClr val="FF0000"/>
                </a:solidFill>
                <a:effectLst>
                  <a:outerShdw blurRad="38100" dist="38100" dir="2700000" algn="tl">
                    <a:srgbClr val="000000">
                      <a:alpha val="43137"/>
                    </a:srgbClr>
                  </a:outerShdw>
                </a:effectLst>
              </a:rPr>
              <a:t>Syria</a:t>
            </a:r>
          </a:p>
          <a:p>
            <a:br>
              <a:rPr lang="de-DE" b="1" dirty="0">
                <a:solidFill>
                  <a:srgbClr val="FF0000"/>
                </a:solidFill>
                <a:effectLst>
                  <a:outerShdw blurRad="38100" dist="38100" dir="2700000" algn="tl">
                    <a:srgbClr val="000000">
                      <a:alpha val="43137"/>
                    </a:srgbClr>
                  </a:outerShdw>
                </a:effectLst>
              </a:rPr>
            </a:br>
            <a:r>
              <a:rPr lang="de-DE" b="1" dirty="0">
                <a:solidFill>
                  <a:srgbClr val="FF0000"/>
                </a:solidFill>
                <a:effectLst>
                  <a:outerShdw blurRad="38100" dist="38100" dir="2700000" algn="tl">
                    <a:srgbClr val="000000">
                      <a:alpha val="43137"/>
                    </a:srgbClr>
                  </a:outerShdw>
                </a:effectLst>
              </a:rPr>
              <a:t>Judaea</a:t>
            </a:r>
            <a:endParaRPr lang="en-GB" b="1" dirty="0">
              <a:solidFill>
                <a:srgbClr val="FF0000"/>
              </a:solidFill>
              <a:effectLst>
                <a:outerShdw blurRad="38100" dist="38100" dir="2700000" algn="tl">
                  <a:srgbClr val="000000">
                    <a:alpha val="43137"/>
                  </a:srgbClr>
                </a:outerShdw>
              </a:effectLst>
            </a:endParaRPr>
          </a:p>
        </p:txBody>
      </p:sp>
      <p:sp>
        <p:nvSpPr>
          <p:cNvPr id="24" name="TextBox 23"/>
          <p:cNvSpPr txBox="1"/>
          <p:nvPr/>
        </p:nvSpPr>
        <p:spPr>
          <a:xfrm rot="2239094">
            <a:off x="5576635" y="5821924"/>
            <a:ext cx="1583242" cy="369332"/>
          </a:xfrm>
          <a:prstGeom prst="rect">
            <a:avLst/>
          </a:prstGeom>
          <a:noFill/>
        </p:spPr>
        <p:txBody>
          <a:bodyPr wrap="square" rtlCol="0">
            <a:spAutoFit/>
          </a:bodyPr>
          <a:lstStyle/>
          <a:p>
            <a:pPr algn="r"/>
            <a:r>
              <a:rPr lang="de-DE" b="1" dirty="0">
                <a:solidFill>
                  <a:srgbClr val="FF0000"/>
                </a:solidFill>
                <a:effectLst>
                  <a:outerShdw blurRad="38100" dist="38100" dir="2700000" algn="tl">
                    <a:srgbClr val="000000">
                      <a:alpha val="43137"/>
                    </a:srgbClr>
                  </a:outerShdw>
                </a:effectLst>
              </a:rPr>
              <a:t>Egypt</a:t>
            </a:r>
            <a:endParaRPr lang="en-GB" b="1" dirty="0">
              <a:solidFill>
                <a:srgbClr val="FF0000"/>
              </a:solidFill>
              <a:effectLst>
                <a:outerShdw blurRad="38100" dist="38100" dir="2700000" algn="tl">
                  <a:srgbClr val="000000">
                    <a:alpha val="43137"/>
                  </a:srgbClr>
                </a:outerShdw>
              </a:effectLst>
            </a:endParaRPr>
          </a:p>
        </p:txBody>
      </p:sp>
      <p:sp>
        <p:nvSpPr>
          <p:cNvPr id="25" name="TextBox 24"/>
          <p:cNvSpPr txBox="1"/>
          <p:nvPr/>
        </p:nvSpPr>
        <p:spPr>
          <a:xfrm rot="20151045">
            <a:off x="1620005" y="1059863"/>
            <a:ext cx="1231896" cy="369332"/>
          </a:xfrm>
          <a:prstGeom prst="rect">
            <a:avLst/>
          </a:prstGeom>
          <a:noFill/>
        </p:spPr>
        <p:txBody>
          <a:bodyPr wrap="square" rtlCol="0">
            <a:spAutoFit/>
          </a:bodyPr>
          <a:lstStyle/>
          <a:p>
            <a:r>
              <a:rPr lang="de-DE" b="1" dirty="0">
                <a:solidFill>
                  <a:srgbClr val="FF0000"/>
                </a:solidFill>
                <a:effectLst>
                  <a:outerShdw blurRad="38100" dist="38100" dir="2700000" algn="tl">
                    <a:srgbClr val="000000">
                      <a:alpha val="43137"/>
                    </a:srgbClr>
                  </a:outerShdw>
                </a:effectLst>
              </a:rPr>
              <a:t>Britannia</a:t>
            </a:r>
            <a:endParaRPr lang="en-GB" b="1" dirty="0">
              <a:solidFill>
                <a:srgbClr val="FF0000"/>
              </a:solidFill>
              <a:effectLst>
                <a:outerShdw blurRad="38100" dist="38100" dir="2700000" algn="tl">
                  <a:srgbClr val="000000">
                    <a:alpha val="43137"/>
                  </a:srgbClr>
                </a:outerShdw>
              </a:effectLst>
            </a:endParaRPr>
          </a:p>
        </p:txBody>
      </p:sp>
      <p:sp>
        <p:nvSpPr>
          <p:cNvPr id="26" name="TextBox 25"/>
          <p:cNvSpPr txBox="1"/>
          <p:nvPr/>
        </p:nvSpPr>
        <p:spPr>
          <a:xfrm rot="1336048">
            <a:off x="1976788" y="4831690"/>
            <a:ext cx="2136862" cy="369332"/>
          </a:xfrm>
          <a:prstGeom prst="rect">
            <a:avLst/>
          </a:prstGeom>
          <a:noFill/>
        </p:spPr>
        <p:txBody>
          <a:bodyPr wrap="square" rtlCol="0">
            <a:spAutoFit/>
          </a:bodyPr>
          <a:lstStyle/>
          <a:p>
            <a:r>
              <a:rPr lang="de-DE" b="1" dirty="0">
                <a:solidFill>
                  <a:srgbClr val="FF0000"/>
                </a:solidFill>
                <a:effectLst>
                  <a:outerShdw blurRad="38100" dist="38100" dir="2700000" algn="tl">
                    <a:srgbClr val="000000">
                      <a:alpha val="43137"/>
                    </a:srgbClr>
                  </a:outerShdw>
                </a:effectLst>
              </a:rPr>
              <a:t>North Africa</a:t>
            </a:r>
            <a:endParaRPr lang="en-GB" b="1" dirty="0">
              <a:solidFill>
                <a:srgbClr val="FF0000"/>
              </a:solidFill>
              <a:effectLst>
                <a:outerShdw blurRad="38100" dist="38100" dir="2700000" algn="tl">
                  <a:srgbClr val="000000">
                    <a:alpha val="43137"/>
                  </a:srgbClr>
                </a:outerShdw>
              </a:effectLst>
            </a:endParaRPr>
          </a:p>
        </p:txBody>
      </p:sp>
      <p:sp>
        <p:nvSpPr>
          <p:cNvPr id="28" name="TextBox 27"/>
          <p:cNvSpPr txBox="1"/>
          <p:nvPr/>
        </p:nvSpPr>
        <p:spPr>
          <a:xfrm>
            <a:off x="107504" y="6093296"/>
            <a:ext cx="4176464" cy="1015663"/>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br>
              <a:rPr lang="en-GB" dirty="0"/>
            </a:br>
            <a:r>
              <a:rPr lang="en-GB" sz="2400" dirty="0"/>
              <a:t>THE ROMAN EMPIRE</a:t>
            </a:r>
            <a:br>
              <a:rPr lang="en-GB" sz="2400" dirty="0"/>
            </a:br>
            <a:endParaRPr lang="en-GB" dirty="0"/>
          </a:p>
        </p:txBody>
      </p:sp>
      <p:sp>
        <p:nvSpPr>
          <p:cNvPr id="30" name="TextBox 29"/>
          <p:cNvSpPr txBox="1"/>
          <p:nvPr/>
        </p:nvSpPr>
        <p:spPr>
          <a:xfrm rot="1754034">
            <a:off x="3667473" y="3034980"/>
            <a:ext cx="2136862" cy="369332"/>
          </a:xfrm>
          <a:prstGeom prst="rect">
            <a:avLst/>
          </a:prstGeom>
          <a:noFill/>
        </p:spPr>
        <p:txBody>
          <a:bodyPr wrap="square" rtlCol="0">
            <a:spAutoFit/>
          </a:bodyPr>
          <a:lstStyle/>
          <a:p>
            <a:r>
              <a:rPr lang="de-DE" b="1" dirty="0">
                <a:solidFill>
                  <a:srgbClr val="FF0000"/>
                </a:solidFill>
                <a:effectLst>
                  <a:outerShdw blurRad="38100" dist="38100" dir="2700000" algn="tl">
                    <a:srgbClr val="000000">
                      <a:alpha val="43137"/>
                    </a:srgbClr>
                  </a:outerShdw>
                </a:effectLst>
              </a:rPr>
              <a:t>Danube provnces</a:t>
            </a:r>
            <a:endParaRPr lang="en-GB"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3883147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grpId="0" nodeType="afterEffect">
                                  <p:stCondLst>
                                    <p:cond delay="0"/>
                                  </p:stCondLst>
                                  <p:childTnLst>
                                    <p:animScale>
                                      <p:cBhvr>
                                        <p:cTn id="6" dur="2000" fill="hold"/>
                                        <p:tgtEl>
                                          <p:spTgt spid="5"/>
                                        </p:tgtEl>
                                      </p:cBhvr>
                                      <p:by x="150000" y="150000"/>
                                    </p:animScale>
                                  </p:childTnLst>
                                </p:cTn>
                              </p:par>
                            </p:childTnLst>
                          </p:cTn>
                        </p:par>
                        <p:par>
                          <p:cTn id="7" fill="hold">
                            <p:stCondLst>
                              <p:cond delay="2000"/>
                            </p:stCondLst>
                            <p:childTnLst>
                              <p:par>
                                <p:cTn id="8" presetID="10" presetClass="exit" presetSubtype="0" fill="hold" grpId="0" nodeType="afterEffect">
                                  <p:stCondLst>
                                    <p:cond delay="0"/>
                                  </p:stCondLst>
                                  <p:childTnLst>
                                    <p:animEffect transition="out" filter="fade">
                                      <p:cBhvr>
                                        <p:cTn id="9" dur="500"/>
                                        <p:tgtEl>
                                          <p:spTgt spid="18"/>
                                        </p:tgtEl>
                                      </p:cBhvr>
                                    </p:animEffect>
                                    <p:set>
                                      <p:cBhvr>
                                        <p:cTn id="10" dur="1" fill="hold">
                                          <p:stCondLst>
                                            <p:cond delay="499"/>
                                          </p:stCondLst>
                                        </p:cTn>
                                        <p:tgtEl>
                                          <p:spTgt spid="18"/>
                                        </p:tgtEl>
                                        <p:attrNameLst>
                                          <p:attrName>style.visibility</p:attrName>
                                        </p:attrNameLst>
                                      </p:cBhvr>
                                      <p:to>
                                        <p:strVal val="hidden"/>
                                      </p:to>
                                    </p:set>
                                  </p:childTnLst>
                                </p:cTn>
                              </p:par>
                            </p:childTnLst>
                          </p:cTn>
                        </p:par>
                        <p:par>
                          <p:cTn id="11" fill="hold">
                            <p:stCondLst>
                              <p:cond delay="2500"/>
                            </p:stCondLst>
                            <p:childTnLst>
                              <p:par>
                                <p:cTn id="12" presetID="6" presetClass="entr" presetSubtype="32"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out)">
                                      <p:cBhvr>
                                        <p:cTn id="14" dur="2500"/>
                                        <p:tgtEl>
                                          <p:spTgt spid="7"/>
                                        </p:tgtEl>
                                      </p:cBhvr>
                                    </p:animEffect>
                                  </p:childTnLst>
                                </p:cTn>
                              </p:par>
                            </p:childTnLst>
                          </p:cTn>
                        </p:par>
                        <p:par>
                          <p:cTn id="15" fill="hold">
                            <p:stCondLst>
                              <p:cond delay="5000"/>
                            </p:stCondLst>
                            <p:childTnLst>
                              <p:par>
                                <p:cTn id="16" presetID="6" presetClass="emph" presetSubtype="0" fill="hold" grpId="0" nodeType="afterEffect">
                                  <p:stCondLst>
                                    <p:cond delay="0"/>
                                  </p:stCondLst>
                                  <p:childTnLst>
                                    <p:animScale>
                                      <p:cBhvr>
                                        <p:cTn id="17" dur="2000" fill="hold"/>
                                        <p:tgtEl>
                                          <p:spTgt spid="17"/>
                                        </p:tgtEl>
                                      </p:cBhvr>
                                      <p:by x="150000" y="150000"/>
                                    </p:animScale>
                                  </p:childTnLst>
                                </p:cTn>
                              </p:par>
                            </p:childTnLst>
                          </p:cTn>
                        </p:par>
                        <p:par>
                          <p:cTn id="18" fill="hold">
                            <p:stCondLst>
                              <p:cond delay="7000"/>
                            </p:stCondLst>
                            <p:childTnLst>
                              <p:par>
                                <p:cTn id="19" presetID="22" presetClass="entr" presetSubtype="1"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up)">
                                      <p:cBhvr>
                                        <p:cTn id="21" dur="500"/>
                                        <p:tgtEl>
                                          <p:spTgt spid="16"/>
                                        </p:tgtEl>
                                      </p:cBhvr>
                                    </p:animEffect>
                                  </p:childTnLst>
                                </p:cTn>
                              </p:par>
                            </p:childTnLst>
                          </p:cTn>
                        </p:par>
                        <p:par>
                          <p:cTn id="22" fill="hold">
                            <p:stCondLst>
                              <p:cond delay="7500"/>
                            </p:stCondLst>
                            <p:childTnLst>
                              <p:par>
                                <p:cTn id="23" presetID="22" presetClass="entr" presetSubtype="2"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right)">
                                      <p:cBhvr>
                                        <p:cTn id="25" dur="2000"/>
                                        <p:tgtEl>
                                          <p:spTgt spid="8"/>
                                        </p:tgtEl>
                                      </p:cBhvr>
                                    </p:animEffect>
                                  </p:childTnLst>
                                </p:cTn>
                              </p:par>
                            </p:childTnLst>
                          </p:cTn>
                        </p:par>
                        <p:par>
                          <p:cTn id="26" fill="hold">
                            <p:stCondLst>
                              <p:cond delay="9500"/>
                            </p:stCondLst>
                            <p:childTnLst>
                              <p:par>
                                <p:cTn id="27" presetID="6" presetClass="emph" presetSubtype="0" fill="hold" grpId="0" nodeType="afterEffect">
                                  <p:stCondLst>
                                    <p:cond delay="0"/>
                                  </p:stCondLst>
                                  <p:childTnLst>
                                    <p:animScale>
                                      <p:cBhvr>
                                        <p:cTn id="28" dur="2000" fill="hold"/>
                                        <p:tgtEl>
                                          <p:spTgt spid="19"/>
                                        </p:tgtEl>
                                      </p:cBhvr>
                                      <p:by x="150000" y="150000"/>
                                    </p:animScale>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2000"/>
                                        <p:tgtEl>
                                          <p:spTgt spid="9"/>
                                        </p:tgtEl>
                                      </p:cBhvr>
                                    </p:animEffect>
                                  </p:childTnLst>
                                </p:cTn>
                              </p:par>
                            </p:childTnLst>
                          </p:cTn>
                        </p:par>
                        <p:par>
                          <p:cTn id="32" fill="hold">
                            <p:stCondLst>
                              <p:cond delay="11500"/>
                            </p:stCondLst>
                            <p:childTnLst>
                              <p:par>
                                <p:cTn id="33" presetID="6" presetClass="emph" presetSubtype="0" fill="hold" grpId="0" nodeType="afterEffect">
                                  <p:stCondLst>
                                    <p:cond delay="0"/>
                                  </p:stCondLst>
                                  <p:childTnLst>
                                    <p:animScale>
                                      <p:cBhvr>
                                        <p:cTn id="34" dur="2000" fill="hold"/>
                                        <p:tgtEl>
                                          <p:spTgt spid="30"/>
                                        </p:tgtEl>
                                      </p:cBhvr>
                                      <p:by x="150000" y="150000"/>
                                    </p:animScale>
                                  </p:childTnLst>
                                </p:cTn>
                              </p:par>
                            </p:childTnLst>
                          </p:cTn>
                        </p:par>
                        <p:par>
                          <p:cTn id="35" fill="hold">
                            <p:stCondLst>
                              <p:cond delay="13500"/>
                            </p:stCondLst>
                            <p:childTnLst>
                              <p:par>
                                <p:cTn id="36" presetID="6" presetClass="emph" presetSubtype="0" fill="hold" grpId="0" nodeType="afterEffect">
                                  <p:stCondLst>
                                    <p:cond delay="0"/>
                                  </p:stCondLst>
                                  <p:childTnLst>
                                    <p:animScale>
                                      <p:cBhvr>
                                        <p:cTn id="37" dur="2000" fill="hold"/>
                                        <p:tgtEl>
                                          <p:spTgt spid="20"/>
                                        </p:tgtEl>
                                      </p:cBhvr>
                                      <p:by x="150000" y="150000"/>
                                    </p:animScale>
                                  </p:childTnLst>
                                </p:cTn>
                              </p:par>
                            </p:childTnLst>
                          </p:cTn>
                        </p:par>
                        <p:par>
                          <p:cTn id="38" fill="hold">
                            <p:stCondLst>
                              <p:cond delay="15500"/>
                            </p:stCondLst>
                            <p:childTnLst>
                              <p:par>
                                <p:cTn id="39" presetID="6" presetClass="emph" presetSubtype="0" fill="hold" grpId="0" nodeType="afterEffect">
                                  <p:stCondLst>
                                    <p:cond delay="0"/>
                                  </p:stCondLst>
                                  <p:childTnLst>
                                    <p:animScale>
                                      <p:cBhvr>
                                        <p:cTn id="40" dur="2000" fill="hold"/>
                                        <p:tgtEl>
                                          <p:spTgt spid="21"/>
                                        </p:tgtEl>
                                      </p:cBhvr>
                                      <p:by x="150000" y="150000"/>
                                    </p:animScale>
                                  </p:childTnLst>
                                </p:cTn>
                              </p:par>
                              <p:par>
                                <p:cTn id="41" presetID="22" presetClass="entr" presetSubtype="1"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1500"/>
                                        <p:tgtEl>
                                          <p:spTgt spid="13"/>
                                        </p:tgtEl>
                                      </p:cBhvr>
                                    </p:animEffect>
                                  </p:childTnLst>
                                </p:cTn>
                              </p:par>
                            </p:childTnLst>
                          </p:cTn>
                        </p:par>
                        <p:par>
                          <p:cTn id="44" fill="hold">
                            <p:stCondLst>
                              <p:cond delay="17500"/>
                            </p:stCondLst>
                            <p:childTnLst>
                              <p:par>
                                <p:cTn id="45" presetID="6" presetClass="emph" presetSubtype="0" fill="hold" grpId="0" nodeType="afterEffect">
                                  <p:stCondLst>
                                    <p:cond delay="0"/>
                                  </p:stCondLst>
                                  <p:childTnLst>
                                    <p:animScale>
                                      <p:cBhvr>
                                        <p:cTn id="46" dur="2000" fill="hold"/>
                                        <p:tgtEl>
                                          <p:spTgt spid="26"/>
                                        </p:tgtEl>
                                      </p:cBhvr>
                                      <p:by x="150000" y="150000"/>
                                    </p:animScale>
                                  </p:childTnLst>
                                </p:cTn>
                              </p:par>
                            </p:childTnLst>
                          </p:cTn>
                        </p:par>
                        <p:par>
                          <p:cTn id="47" fill="hold">
                            <p:stCondLst>
                              <p:cond delay="19500"/>
                            </p:stCondLst>
                            <p:childTnLst>
                              <p:par>
                                <p:cTn id="48" presetID="22" presetClass="entr" presetSubtype="8"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left)">
                                      <p:cBhvr>
                                        <p:cTn id="50" dur="500"/>
                                        <p:tgtEl>
                                          <p:spTgt spid="15"/>
                                        </p:tgtEl>
                                      </p:cBhvr>
                                    </p:animEffect>
                                  </p:childTnLst>
                                </p:cTn>
                              </p:par>
                            </p:childTnLst>
                          </p:cTn>
                        </p:par>
                        <p:par>
                          <p:cTn id="51" fill="hold">
                            <p:stCondLst>
                              <p:cond delay="20000"/>
                            </p:stCondLst>
                            <p:childTnLst>
                              <p:par>
                                <p:cTn id="52" presetID="22" presetClass="entr" presetSubtype="8"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left)">
                                      <p:cBhvr>
                                        <p:cTn id="54" dur="2250"/>
                                        <p:tgtEl>
                                          <p:spTgt spid="11"/>
                                        </p:tgtEl>
                                      </p:cBhvr>
                                    </p:animEffect>
                                  </p:childTnLst>
                                </p:cTn>
                              </p:par>
                            </p:childTnLst>
                          </p:cTn>
                        </p:par>
                        <p:par>
                          <p:cTn id="55" fill="hold">
                            <p:stCondLst>
                              <p:cond delay="22250"/>
                            </p:stCondLst>
                            <p:childTnLst>
                              <p:par>
                                <p:cTn id="56" presetID="6" presetClass="emph" presetSubtype="0" fill="hold" grpId="0" nodeType="afterEffect">
                                  <p:stCondLst>
                                    <p:cond delay="0"/>
                                  </p:stCondLst>
                                  <p:childTnLst>
                                    <p:animScale>
                                      <p:cBhvr>
                                        <p:cTn id="57" dur="2000" fill="hold"/>
                                        <p:tgtEl>
                                          <p:spTgt spid="22"/>
                                        </p:tgtEl>
                                      </p:cBhvr>
                                      <p:by x="150000" y="150000"/>
                                    </p:animScale>
                                  </p:childTnLst>
                                </p:cTn>
                              </p:par>
                            </p:childTnLst>
                          </p:cTn>
                        </p:par>
                        <p:par>
                          <p:cTn id="58" fill="hold">
                            <p:stCondLst>
                              <p:cond delay="24250"/>
                            </p:stCondLst>
                            <p:childTnLst>
                              <p:par>
                                <p:cTn id="59" presetID="22" presetClass="entr" presetSubtype="8"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left)">
                                      <p:cBhvr>
                                        <p:cTn id="61" dur="500"/>
                                        <p:tgtEl>
                                          <p:spTgt spid="14"/>
                                        </p:tgtEl>
                                      </p:cBhvr>
                                    </p:animEffect>
                                  </p:childTnLst>
                                </p:cTn>
                              </p:par>
                            </p:childTnLst>
                          </p:cTn>
                        </p:par>
                        <p:par>
                          <p:cTn id="62" fill="hold">
                            <p:stCondLst>
                              <p:cond delay="24750"/>
                            </p:stCondLst>
                            <p:childTnLst>
                              <p:par>
                                <p:cTn id="63" presetID="22" presetClass="entr" presetSubtype="1"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wipe(up)">
                                      <p:cBhvr>
                                        <p:cTn id="65" dur="2250"/>
                                        <p:tgtEl>
                                          <p:spTgt spid="12"/>
                                        </p:tgtEl>
                                      </p:cBhvr>
                                    </p:animEffect>
                                  </p:childTnLst>
                                </p:cTn>
                              </p:par>
                            </p:childTnLst>
                          </p:cTn>
                        </p:par>
                        <p:par>
                          <p:cTn id="66" fill="hold">
                            <p:stCondLst>
                              <p:cond delay="27000"/>
                            </p:stCondLst>
                            <p:childTnLst>
                              <p:par>
                                <p:cTn id="67" presetID="6" presetClass="emph" presetSubtype="0" fill="hold" grpId="0" nodeType="afterEffect">
                                  <p:stCondLst>
                                    <p:cond delay="0"/>
                                  </p:stCondLst>
                                  <p:childTnLst>
                                    <p:animScale>
                                      <p:cBhvr>
                                        <p:cTn id="68" dur="2000" fill="hold"/>
                                        <p:tgtEl>
                                          <p:spTgt spid="23"/>
                                        </p:tgtEl>
                                      </p:cBhvr>
                                      <p:by x="150000" y="150000"/>
                                    </p:animScale>
                                  </p:childTnLst>
                                </p:cTn>
                              </p:par>
                            </p:childTnLst>
                          </p:cTn>
                        </p:par>
                        <p:par>
                          <p:cTn id="69" fill="hold">
                            <p:stCondLst>
                              <p:cond delay="29000"/>
                            </p:stCondLst>
                            <p:childTnLst>
                              <p:par>
                                <p:cTn id="70" presetID="6" presetClass="emph" presetSubtype="0" fill="hold" grpId="0" nodeType="afterEffect">
                                  <p:stCondLst>
                                    <p:cond delay="0"/>
                                  </p:stCondLst>
                                  <p:childTnLst>
                                    <p:animScale>
                                      <p:cBhvr>
                                        <p:cTn id="71" dur="2000" fill="hold"/>
                                        <p:tgtEl>
                                          <p:spTgt spid="24"/>
                                        </p:tgtEl>
                                      </p:cBhvr>
                                      <p:by x="150000" y="150000"/>
                                    </p:animScale>
                                  </p:childTnLst>
                                </p:cTn>
                              </p:par>
                            </p:childTnLst>
                          </p:cTn>
                        </p:par>
                        <p:par>
                          <p:cTn id="72" fill="hold">
                            <p:stCondLst>
                              <p:cond delay="31000"/>
                            </p:stCondLst>
                            <p:childTnLst>
                              <p:par>
                                <p:cTn id="73" presetID="21" presetClass="entr" presetSubtype="1" fill="hold" grpId="0" nodeType="after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heel(1)">
                                      <p:cBhvr>
                                        <p:cTn id="75" dur="2000"/>
                                        <p:tgtEl>
                                          <p:spTgt spid="10"/>
                                        </p:tgtEl>
                                      </p:cBhvr>
                                    </p:animEffect>
                                  </p:childTnLst>
                                </p:cTn>
                              </p:par>
                            </p:childTnLst>
                          </p:cTn>
                        </p:par>
                        <p:par>
                          <p:cTn id="76" fill="hold">
                            <p:stCondLst>
                              <p:cond delay="33000"/>
                            </p:stCondLst>
                            <p:childTnLst>
                              <p:par>
                                <p:cTn id="77" presetID="6" presetClass="emph" presetSubtype="0" fill="hold" grpId="0" nodeType="afterEffect">
                                  <p:stCondLst>
                                    <p:cond delay="0"/>
                                  </p:stCondLst>
                                  <p:childTnLst>
                                    <p:animScale>
                                      <p:cBhvr>
                                        <p:cTn id="78" dur="2000" fill="hold"/>
                                        <p:tgtEl>
                                          <p:spTgt spid="2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P spid="3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8"/>
          <p:cNvSpPr>
            <a:spLocks noChangeArrowheads="1"/>
          </p:cNvSpPr>
          <p:nvPr/>
        </p:nvSpPr>
        <p:spPr bwMode="auto">
          <a:xfrm>
            <a:off x="304800" y="1143000"/>
            <a:ext cx="88392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9155" name="Rectangle 3"/>
          <p:cNvSpPr>
            <a:spLocks noChangeArrowheads="1"/>
          </p:cNvSpPr>
          <p:nvPr/>
        </p:nvSpPr>
        <p:spPr bwMode="auto">
          <a:xfrm>
            <a:off x="1691680" y="91480"/>
            <a:ext cx="990600"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9156"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49158" name="Text Box 6"/>
          <p:cNvSpPr txBox="1">
            <a:spLocks noChangeArrowheads="1"/>
          </p:cNvSpPr>
          <p:nvPr/>
        </p:nvSpPr>
        <p:spPr bwMode="auto">
          <a:xfrm>
            <a:off x="304800" y="1066800"/>
            <a:ext cx="3835152"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endParaRPr lang="en-US" altLang="en-US" b="1" i="0" dirty="0"/>
          </a:p>
          <a:p>
            <a:pPr>
              <a:spcBef>
                <a:spcPct val="50000"/>
              </a:spcBef>
            </a:pPr>
            <a:r>
              <a:rPr lang="en-US" altLang="en-US" b="1" i="0" dirty="0"/>
              <a:t>753 BC</a:t>
            </a:r>
            <a:br>
              <a:rPr lang="en-US" altLang="en-US" b="1" i="0" dirty="0"/>
            </a:br>
            <a:br>
              <a:rPr lang="en-US" altLang="en-US" b="1" i="0" dirty="0"/>
            </a:br>
            <a:r>
              <a:rPr lang="en-US" altLang="en-US" b="1" i="0" dirty="0"/>
              <a:t>The (mythical) </a:t>
            </a:r>
            <a:br>
              <a:rPr lang="en-US" altLang="en-US" b="1" i="0" dirty="0"/>
            </a:br>
            <a:r>
              <a:rPr lang="en-US" altLang="en-US" b="1" i="0" dirty="0"/>
              <a:t>foundation of Rome</a:t>
            </a:r>
          </a:p>
          <a:p>
            <a:pPr>
              <a:spcBef>
                <a:spcPct val="50000"/>
              </a:spcBef>
            </a:pPr>
            <a:r>
              <a:rPr lang="en-US" altLang="en-US" dirty="0"/>
              <a:t>The story of </a:t>
            </a:r>
            <a:br>
              <a:rPr lang="en-US" altLang="en-US" dirty="0"/>
            </a:br>
            <a:r>
              <a:rPr lang="en-US" altLang="en-US" dirty="0"/>
              <a:t>Romulus and Remus</a:t>
            </a:r>
          </a:p>
          <a:p>
            <a:pPr>
              <a:spcBef>
                <a:spcPct val="50000"/>
              </a:spcBef>
            </a:pPr>
            <a:r>
              <a:rPr lang="en-US" altLang="en-US" dirty="0"/>
              <a:t>Early Rome</a:t>
            </a:r>
            <a:br>
              <a:rPr lang="en-US" altLang="en-US" dirty="0"/>
            </a:br>
            <a:r>
              <a:rPr lang="en-US" altLang="en-US" dirty="0"/>
              <a:t>and her kings</a:t>
            </a:r>
          </a:p>
          <a:p>
            <a:pPr>
              <a:spcBef>
                <a:spcPct val="50000"/>
              </a:spcBef>
            </a:pPr>
            <a:r>
              <a:rPr lang="en-US" altLang="en-US" dirty="0"/>
              <a:t>Rome &amp; Etruscans</a:t>
            </a:r>
          </a:p>
        </p:txBody>
      </p:sp>
      <p:pic>
        <p:nvPicPr>
          <p:cNvPr id="45066" name="Picture 10" descr="C:\Eigene Dateien\TEACHING MATERIAL\HELLENISMUS Sommer 2005\Romulus und Remus Wölf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6296" y="1340768"/>
            <a:ext cx="5410200" cy="4375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90034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250"/>
                                  </p:stCondLst>
                                  <p:childTnLst>
                                    <p:set>
                                      <p:cBhvr>
                                        <p:cTn id="6" dur="1" fill="hold">
                                          <p:stCondLst>
                                            <p:cond delay="0"/>
                                          </p:stCondLst>
                                        </p:cTn>
                                        <p:tgtEl>
                                          <p:spTgt spid="49156"/>
                                        </p:tgtEl>
                                        <p:attrNameLst>
                                          <p:attrName>style.visibility</p:attrName>
                                        </p:attrNameLst>
                                      </p:cBhvr>
                                      <p:to>
                                        <p:strVal val="visible"/>
                                      </p:to>
                                    </p:set>
                                    <p:animEffect transition="in" filter="wipe(right)">
                                      <p:cBhvr>
                                        <p:cTn id="7" dur="3000"/>
                                        <p:tgtEl>
                                          <p:spTgt spid="49156"/>
                                        </p:tgtEl>
                                      </p:cBhvr>
                                    </p:animEffect>
                                  </p:childTnLst>
                                </p:cTn>
                              </p:par>
                            </p:childTnLst>
                          </p:cTn>
                        </p:par>
                        <p:par>
                          <p:cTn id="8" fill="hold">
                            <p:stCondLst>
                              <p:cond delay="3250"/>
                            </p:stCondLst>
                            <p:childTnLst>
                              <p:par>
                                <p:cTn id="9" presetID="21" presetClass="entr" presetSubtype="1" fill="hold" grpId="0" nodeType="afterEffect">
                                  <p:stCondLst>
                                    <p:cond delay="250"/>
                                  </p:stCondLst>
                                  <p:childTnLst>
                                    <p:set>
                                      <p:cBhvr>
                                        <p:cTn id="10" dur="1" fill="hold">
                                          <p:stCondLst>
                                            <p:cond delay="0"/>
                                          </p:stCondLst>
                                        </p:cTn>
                                        <p:tgtEl>
                                          <p:spTgt spid="49155"/>
                                        </p:tgtEl>
                                        <p:attrNameLst>
                                          <p:attrName>style.visibility</p:attrName>
                                        </p:attrNameLst>
                                      </p:cBhvr>
                                      <p:to>
                                        <p:strVal val="visible"/>
                                      </p:to>
                                    </p:set>
                                    <p:animEffect transition="in" filter="wheel(1)">
                                      <p:cBhvr>
                                        <p:cTn id="11" dur="2000"/>
                                        <p:tgtEl>
                                          <p:spTgt spid="49155"/>
                                        </p:tgtEl>
                                      </p:cBhvr>
                                    </p:animEffect>
                                  </p:childTnLst>
                                </p:cTn>
                              </p:par>
                            </p:childTnLst>
                          </p:cTn>
                        </p:par>
                        <p:par>
                          <p:cTn id="12" fill="hold">
                            <p:stCondLst>
                              <p:cond delay="5500"/>
                            </p:stCondLst>
                            <p:childTnLst>
                              <p:par>
                                <p:cTn id="13" presetID="10" presetClass="entr" presetSubtype="0" fill="hold" grpId="0" nodeType="afterEffect">
                                  <p:stCondLst>
                                    <p:cond delay="0"/>
                                  </p:stCondLst>
                                  <p:childTnLst>
                                    <p:set>
                                      <p:cBhvr>
                                        <p:cTn id="14" dur="1" fill="hold">
                                          <p:stCondLst>
                                            <p:cond delay="0"/>
                                          </p:stCondLst>
                                        </p:cTn>
                                        <p:tgtEl>
                                          <p:spTgt spid="49154"/>
                                        </p:tgtEl>
                                        <p:attrNameLst>
                                          <p:attrName>style.visibility</p:attrName>
                                        </p:attrNameLst>
                                      </p:cBhvr>
                                      <p:to>
                                        <p:strVal val="visible"/>
                                      </p:to>
                                    </p:set>
                                    <p:animEffect transition="in" filter="fade">
                                      <p:cBhvr>
                                        <p:cTn id="15" dur="500"/>
                                        <p:tgtEl>
                                          <p:spTgt spid="49154"/>
                                        </p:tgtEl>
                                      </p:cBhvr>
                                    </p:animEffect>
                                  </p:childTnLst>
                                </p:cTn>
                              </p:par>
                            </p:childTnLst>
                          </p:cTn>
                        </p:par>
                        <p:par>
                          <p:cTn id="16" fill="hold">
                            <p:stCondLst>
                              <p:cond delay="6000"/>
                            </p:stCondLst>
                            <p:childTnLst>
                              <p:par>
                                <p:cTn id="17" presetID="9" presetClass="entr" presetSubtype="0" fill="hold" nodeType="afterEffect">
                                  <p:stCondLst>
                                    <p:cond delay="0"/>
                                  </p:stCondLst>
                                  <p:childTnLst>
                                    <p:set>
                                      <p:cBhvr>
                                        <p:cTn id="18" dur="1" fill="hold">
                                          <p:stCondLst>
                                            <p:cond delay="0"/>
                                          </p:stCondLst>
                                        </p:cTn>
                                        <p:tgtEl>
                                          <p:spTgt spid="45066"/>
                                        </p:tgtEl>
                                        <p:attrNameLst>
                                          <p:attrName>style.visibility</p:attrName>
                                        </p:attrNameLst>
                                      </p:cBhvr>
                                      <p:to>
                                        <p:strVal val="visible"/>
                                      </p:to>
                                    </p:set>
                                    <p:animEffect transition="in" filter="dissolve">
                                      <p:cBhvr>
                                        <p:cTn id="19" dur="500"/>
                                        <p:tgtEl>
                                          <p:spTgt spid="45066"/>
                                        </p:tgtEl>
                                      </p:cBhvr>
                                    </p:animEffect>
                                  </p:childTnLst>
                                </p:cTn>
                              </p:par>
                            </p:childTnLst>
                          </p:cTn>
                        </p:par>
                        <p:par>
                          <p:cTn id="20" fill="hold">
                            <p:stCondLst>
                              <p:cond delay="6500"/>
                            </p:stCondLst>
                            <p:childTnLst>
                              <p:par>
                                <p:cTn id="21" presetID="42" presetClass="entr" presetSubtype="0" fill="hold" grpId="0" nodeType="afterEffect">
                                  <p:stCondLst>
                                    <p:cond delay="0"/>
                                  </p:stCondLst>
                                  <p:childTnLst>
                                    <p:set>
                                      <p:cBhvr>
                                        <p:cTn id="22" dur="1" fill="hold">
                                          <p:stCondLst>
                                            <p:cond delay="0"/>
                                          </p:stCondLst>
                                        </p:cTn>
                                        <p:tgtEl>
                                          <p:spTgt spid="49158"/>
                                        </p:tgtEl>
                                        <p:attrNameLst>
                                          <p:attrName>style.visibility</p:attrName>
                                        </p:attrNameLst>
                                      </p:cBhvr>
                                      <p:to>
                                        <p:strVal val="visible"/>
                                      </p:to>
                                    </p:set>
                                    <p:animEffect transition="in" filter="fade">
                                      <p:cBhvr>
                                        <p:cTn id="23" dur="1000"/>
                                        <p:tgtEl>
                                          <p:spTgt spid="49158"/>
                                        </p:tgtEl>
                                      </p:cBhvr>
                                    </p:animEffect>
                                    <p:anim calcmode="lin" valueType="num">
                                      <p:cBhvr>
                                        <p:cTn id="24" dur="1000" fill="hold"/>
                                        <p:tgtEl>
                                          <p:spTgt spid="49158"/>
                                        </p:tgtEl>
                                        <p:attrNameLst>
                                          <p:attrName>ppt_x</p:attrName>
                                        </p:attrNameLst>
                                      </p:cBhvr>
                                      <p:tavLst>
                                        <p:tav tm="0">
                                          <p:val>
                                            <p:strVal val="#ppt_x"/>
                                          </p:val>
                                        </p:tav>
                                        <p:tav tm="100000">
                                          <p:val>
                                            <p:strVal val="#ppt_x"/>
                                          </p:val>
                                        </p:tav>
                                      </p:tavLst>
                                    </p:anim>
                                    <p:anim calcmode="lin" valueType="num">
                                      <p:cBhvr>
                                        <p:cTn id="25" dur="1000" fill="hold"/>
                                        <p:tgtEl>
                                          <p:spTgt spid="491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animBg="1"/>
      <p:bldP spid="49155" grpId="0" animBg="1"/>
      <p:bldP spid="49156" grpId="0"/>
      <p:bldP spid="4915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8"/>
          <p:cNvSpPr>
            <a:spLocks noChangeArrowheads="1"/>
          </p:cNvSpPr>
          <p:nvPr/>
        </p:nvSpPr>
        <p:spPr bwMode="auto">
          <a:xfrm>
            <a:off x="304800" y="1143000"/>
            <a:ext cx="88392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1691680" y="91480"/>
            <a:ext cx="990600"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6" name="Text Box 6"/>
          <p:cNvSpPr txBox="1">
            <a:spLocks noChangeArrowheads="1"/>
          </p:cNvSpPr>
          <p:nvPr/>
        </p:nvSpPr>
        <p:spPr bwMode="auto">
          <a:xfrm>
            <a:off x="304800" y="1066800"/>
            <a:ext cx="3835152"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endParaRPr lang="en-US" altLang="en-US" b="1" i="0" dirty="0"/>
          </a:p>
          <a:p>
            <a:pPr>
              <a:spcBef>
                <a:spcPct val="50000"/>
              </a:spcBef>
            </a:pPr>
            <a:r>
              <a:rPr lang="en-US" altLang="en-US" b="1" i="0" dirty="0"/>
              <a:t>753 BC</a:t>
            </a:r>
            <a:br>
              <a:rPr lang="en-US" altLang="en-US" b="1" i="0" dirty="0"/>
            </a:br>
            <a:br>
              <a:rPr lang="en-US" altLang="en-US" b="1" i="0" dirty="0"/>
            </a:br>
            <a:r>
              <a:rPr lang="en-US" altLang="en-US" b="1" i="0" dirty="0"/>
              <a:t>The (mythical) </a:t>
            </a:r>
            <a:br>
              <a:rPr lang="en-US" altLang="en-US" b="1" i="0" dirty="0"/>
            </a:br>
            <a:r>
              <a:rPr lang="en-US" altLang="en-US" b="1" i="0" dirty="0"/>
              <a:t>foundation of Rome</a:t>
            </a:r>
          </a:p>
          <a:p>
            <a:pPr>
              <a:spcBef>
                <a:spcPct val="50000"/>
              </a:spcBef>
            </a:pPr>
            <a:endParaRPr lang="en-US" altLang="en-US" i="0" dirty="0"/>
          </a:p>
          <a:p>
            <a:pPr>
              <a:spcBef>
                <a:spcPct val="50000"/>
              </a:spcBef>
            </a:pPr>
            <a:r>
              <a:rPr lang="en-US" altLang="en-US" i="0" dirty="0"/>
              <a:t>Myth &amp; reality?</a:t>
            </a:r>
          </a:p>
          <a:p>
            <a:pPr>
              <a:spcBef>
                <a:spcPct val="50000"/>
              </a:spcBef>
            </a:pPr>
            <a:r>
              <a:rPr lang="en-US" altLang="en-US" i="0" dirty="0"/>
              <a:t>What do we really know</a:t>
            </a:r>
            <a:br>
              <a:rPr lang="en-US" altLang="en-US" i="0" dirty="0"/>
            </a:br>
            <a:r>
              <a:rPr lang="en-US" altLang="en-US" i="0" dirty="0"/>
              <a:t>about early Rome?</a:t>
            </a:r>
            <a:endParaRPr lang="en-US" altLang="en-US" dirty="0"/>
          </a:p>
        </p:txBody>
      </p:sp>
      <p:pic>
        <p:nvPicPr>
          <p:cNvPr id="7" name="Picture 10" descr="C:\Eigene Dateien\TEACHING MATERIAL\HELLENISMUS Sommer 2005\Romulus und Remus Wölf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6296" y="1340768"/>
            <a:ext cx="5410200" cy="4375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2960798"/>
      </p:ext>
    </p:extLst>
  </p:cSld>
  <p:clrMapOvr>
    <a:masterClrMapping/>
  </p:clrMapOvr>
  <p:transition spd="slow">
    <p:randomBar dir="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8"/>
          <p:cNvSpPr>
            <a:spLocks noChangeArrowheads="1"/>
          </p:cNvSpPr>
          <p:nvPr/>
        </p:nvSpPr>
        <p:spPr bwMode="auto">
          <a:xfrm>
            <a:off x="304800" y="1143000"/>
            <a:ext cx="88392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1691680" y="91480"/>
            <a:ext cx="990600"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6" name="Text Box 6"/>
          <p:cNvSpPr txBox="1">
            <a:spLocks noChangeArrowheads="1"/>
          </p:cNvSpPr>
          <p:nvPr/>
        </p:nvSpPr>
        <p:spPr bwMode="auto">
          <a:xfrm>
            <a:off x="304800" y="1066800"/>
            <a:ext cx="3835152"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endParaRPr lang="en-US" altLang="en-US" b="1" i="0" dirty="0"/>
          </a:p>
          <a:p>
            <a:pPr>
              <a:spcBef>
                <a:spcPct val="50000"/>
              </a:spcBef>
            </a:pPr>
            <a:r>
              <a:rPr lang="en-US" altLang="en-US" b="1" i="0" dirty="0"/>
              <a:t>753 BC</a:t>
            </a:r>
            <a:br>
              <a:rPr lang="en-US" altLang="en-US" b="1" i="0" dirty="0"/>
            </a:br>
            <a:br>
              <a:rPr lang="en-US" altLang="en-US" b="1" i="0" dirty="0"/>
            </a:br>
            <a:r>
              <a:rPr lang="en-US" altLang="en-US" b="1" i="0" dirty="0"/>
              <a:t>The (mythical) </a:t>
            </a:r>
            <a:br>
              <a:rPr lang="en-US" altLang="en-US" b="1" i="0" dirty="0"/>
            </a:br>
            <a:r>
              <a:rPr lang="en-US" altLang="en-US" b="1" i="0" dirty="0"/>
              <a:t>foundation of Rome</a:t>
            </a:r>
          </a:p>
          <a:p>
            <a:pPr>
              <a:spcBef>
                <a:spcPct val="50000"/>
              </a:spcBef>
            </a:pPr>
            <a:endParaRPr lang="en-US" altLang="en-US" i="0" dirty="0"/>
          </a:p>
          <a:p>
            <a:pPr>
              <a:spcBef>
                <a:spcPct val="50000"/>
              </a:spcBef>
            </a:pPr>
            <a:r>
              <a:rPr lang="en-US" altLang="en-US" i="0" dirty="0"/>
              <a:t>Myth &amp; reality?</a:t>
            </a:r>
          </a:p>
          <a:p>
            <a:pPr>
              <a:spcBef>
                <a:spcPct val="50000"/>
              </a:spcBef>
            </a:pPr>
            <a:r>
              <a:rPr lang="en-US" altLang="en-US" i="0" dirty="0"/>
              <a:t>What do we really know</a:t>
            </a:r>
            <a:br>
              <a:rPr lang="en-US" altLang="en-US" i="0" dirty="0"/>
            </a:br>
            <a:r>
              <a:rPr lang="en-US" altLang="en-US" i="0" dirty="0"/>
              <a:t>about early Rome?</a:t>
            </a:r>
          </a:p>
          <a:p>
            <a:pPr>
              <a:spcBef>
                <a:spcPct val="50000"/>
              </a:spcBef>
            </a:pPr>
            <a:r>
              <a:rPr lang="en-US" altLang="en-US" i="0" dirty="0"/>
              <a:t>The 1</a:t>
            </a:r>
            <a:r>
              <a:rPr lang="en-US" altLang="en-US" i="0" baseline="30000" dirty="0"/>
              <a:t>st</a:t>
            </a:r>
            <a:r>
              <a:rPr lang="en-US" altLang="en-US" i="0" dirty="0"/>
              <a:t> Roman historian:</a:t>
            </a:r>
            <a:br>
              <a:rPr lang="en-US" altLang="en-US" i="0" dirty="0"/>
            </a:br>
            <a:r>
              <a:rPr lang="en-US" altLang="en-US" i="0" dirty="0" err="1"/>
              <a:t>Fabius</a:t>
            </a:r>
            <a:r>
              <a:rPr lang="en-US" altLang="en-US" i="0" dirty="0"/>
              <a:t> Pictor, c. 200 BC</a:t>
            </a:r>
          </a:p>
        </p:txBody>
      </p:sp>
      <p:pic>
        <p:nvPicPr>
          <p:cNvPr id="8" name="Picture 7" descr="C:\Eigene Dateien\TEACHING MATERIAL\HELLENISMUS Sommer 2005\Rom frühes.TIF"/>
          <p:cNvPicPr>
            <a:picLocks noChangeAspect="1" noChangeArrowheads="1"/>
          </p:cNvPicPr>
          <p:nvPr/>
        </p:nvPicPr>
        <p:blipFill rotWithShape="1">
          <a:blip r:embed="rId2">
            <a:lum bright="-6000"/>
            <a:extLst>
              <a:ext uri="{28A0092B-C50C-407E-A947-70E740481C1C}">
                <a14:useLocalDpi xmlns:a14="http://schemas.microsoft.com/office/drawing/2010/main" val="0"/>
              </a:ext>
            </a:extLst>
          </a:blip>
          <a:srcRect r="33521"/>
          <a:stretch/>
        </p:blipFill>
        <p:spPr bwMode="auto">
          <a:xfrm>
            <a:off x="3630488" y="1202209"/>
            <a:ext cx="4599112" cy="5063659"/>
          </a:xfrm>
          <a:prstGeom prst="rect">
            <a:avLst/>
          </a:prstGeom>
          <a:noFill/>
          <a:ln w="31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0347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8"/>
          <p:cNvSpPr>
            <a:spLocks noChangeArrowheads="1"/>
          </p:cNvSpPr>
          <p:nvPr/>
        </p:nvSpPr>
        <p:spPr bwMode="auto">
          <a:xfrm>
            <a:off x="304800" y="1143000"/>
            <a:ext cx="88392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2276500" y="91480"/>
            <a:ext cx="495300"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6" name="Text Box 6"/>
          <p:cNvSpPr txBox="1">
            <a:spLocks noChangeArrowheads="1"/>
          </p:cNvSpPr>
          <p:nvPr/>
        </p:nvSpPr>
        <p:spPr bwMode="auto">
          <a:xfrm>
            <a:off x="304800" y="1066800"/>
            <a:ext cx="3835152"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endParaRPr lang="en-US" altLang="en-US" b="1" i="0" dirty="0"/>
          </a:p>
          <a:p>
            <a:pPr>
              <a:spcBef>
                <a:spcPct val="50000"/>
              </a:spcBef>
            </a:pPr>
            <a:r>
              <a:rPr lang="en-US" altLang="en-US" b="1" i="0" dirty="0"/>
              <a:t>509 BC</a:t>
            </a:r>
            <a:br>
              <a:rPr lang="en-US" altLang="en-US" b="1" i="0" dirty="0"/>
            </a:br>
            <a:br>
              <a:rPr lang="en-US" altLang="en-US" b="1" i="0" dirty="0"/>
            </a:br>
            <a:r>
              <a:rPr lang="en-US" altLang="en-US" b="1" i="0" dirty="0"/>
              <a:t>Creation of the</a:t>
            </a:r>
            <a:br>
              <a:rPr lang="en-US" altLang="en-US" b="1" i="0" dirty="0"/>
            </a:br>
            <a:r>
              <a:rPr lang="en-US" altLang="en-US" b="1" i="0" dirty="0"/>
              <a:t>Roman REPUBLIC</a:t>
            </a:r>
            <a:endParaRPr lang="en-US" altLang="en-US" i="0" dirty="0"/>
          </a:p>
          <a:p>
            <a:pPr>
              <a:spcBef>
                <a:spcPct val="50000"/>
              </a:spcBef>
            </a:pPr>
            <a:r>
              <a:rPr lang="en-US" altLang="en-US" i="0" dirty="0"/>
              <a:t>No more kings…</a:t>
            </a:r>
            <a:br>
              <a:rPr lang="en-US" altLang="en-US" i="0" dirty="0"/>
            </a:br>
            <a:r>
              <a:rPr lang="en-US" altLang="en-US" i="0" dirty="0"/>
              <a:t>The Roman aristocracy</a:t>
            </a:r>
            <a:br>
              <a:rPr lang="en-US" altLang="en-US" i="0" dirty="0"/>
            </a:br>
            <a:r>
              <a:rPr lang="en-US" altLang="en-US" i="0" dirty="0"/>
              <a:t>takes over all political</a:t>
            </a:r>
            <a:br>
              <a:rPr lang="en-US" altLang="en-US" i="0" dirty="0"/>
            </a:br>
            <a:r>
              <a:rPr lang="en-US" altLang="en-US" i="0" dirty="0"/>
              <a:t>functions…</a:t>
            </a:r>
            <a:br>
              <a:rPr lang="en-US" altLang="en-US" i="0" dirty="0"/>
            </a:br>
            <a:r>
              <a:rPr lang="en-US" altLang="en-US" i="0" dirty="0"/>
              <a:t>an oligarchy</a:t>
            </a:r>
            <a:br>
              <a:rPr lang="en-US" altLang="en-US" i="0" dirty="0"/>
            </a:br>
            <a:r>
              <a:rPr lang="en-US" altLang="en-US" i="0" dirty="0"/>
              <a:t>ruled by the Senate</a:t>
            </a:r>
          </a:p>
          <a:p>
            <a:pPr>
              <a:spcBef>
                <a:spcPct val="50000"/>
              </a:spcBef>
            </a:pPr>
            <a:r>
              <a:rPr lang="en-US" altLang="en-US" i="0" dirty="0"/>
              <a:t>at the top: two consuls</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4008" y="1305562"/>
            <a:ext cx="3960440" cy="4931750"/>
          </a:xfrm>
          <a:prstGeom prst="rect">
            <a:avLst/>
          </a:prstGeom>
        </p:spPr>
      </p:pic>
      <p:sp>
        <p:nvSpPr>
          <p:cNvPr id="9" name="TextBox 8"/>
          <p:cNvSpPr txBox="1"/>
          <p:nvPr/>
        </p:nvSpPr>
        <p:spPr>
          <a:xfrm rot="5400000">
            <a:off x="7456966" y="2450653"/>
            <a:ext cx="2664296" cy="369332"/>
          </a:xfrm>
          <a:prstGeom prst="rect">
            <a:avLst/>
          </a:prstGeom>
          <a:noFill/>
        </p:spPr>
        <p:txBody>
          <a:bodyPr wrap="square" rtlCol="0">
            <a:spAutoFit/>
          </a:bodyPr>
          <a:lstStyle/>
          <a:p>
            <a:r>
              <a:rPr lang="en-GB" dirty="0"/>
              <a:t>sorry, bad flowchart…</a:t>
            </a:r>
          </a:p>
        </p:txBody>
      </p:sp>
    </p:spTree>
    <p:extLst>
      <p:ext uri="{BB962C8B-B14F-4D97-AF65-F5344CB8AC3E}">
        <p14:creationId xmlns:p14="http://schemas.microsoft.com/office/powerpoint/2010/main" val="414743502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a:spLocks noChangeArrowheads="1"/>
          </p:cNvSpPr>
          <p:nvPr/>
        </p:nvSpPr>
        <p:spPr bwMode="auto">
          <a:xfrm>
            <a:off x="304800" y="1143000"/>
            <a:ext cx="88392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10" name="Rectangle 9"/>
          <p:cNvSpPr>
            <a:spLocks noChangeArrowheads="1"/>
          </p:cNvSpPr>
          <p:nvPr/>
        </p:nvSpPr>
        <p:spPr bwMode="auto">
          <a:xfrm>
            <a:off x="2492524" y="91480"/>
            <a:ext cx="1287388"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11"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12" name="Text Box 6"/>
          <p:cNvSpPr txBox="1">
            <a:spLocks noChangeArrowheads="1"/>
          </p:cNvSpPr>
          <p:nvPr/>
        </p:nvSpPr>
        <p:spPr bwMode="auto">
          <a:xfrm>
            <a:off x="304800" y="980728"/>
            <a:ext cx="3835152" cy="54476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endParaRPr lang="en-US" altLang="en-US" b="1" i="0" dirty="0"/>
          </a:p>
          <a:p>
            <a:pPr>
              <a:spcBef>
                <a:spcPct val="50000"/>
              </a:spcBef>
            </a:pPr>
            <a:r>
              <a:rPr lang="en-US" altLang="en-US" b="1" i="0" dirty="0"/>
              <a:t>Constitution of the Roman Republic</a:t>
            </a:r>
            <a:br>
              <a:rPr lang="en-US" altLang="en-US" b="1" i="0" dirty="0"/>
            </a:br>
            <a:r>
              <a:rPr lang="en-US" altLang="en-US" i="0" dirty="0"/>
              <a:t>…constantly evolving</a:t>
            </a:r>
          </a:p>
          <a:p>
            <a:pPr>
              <a:spcBef>
                <a:spcPct val="50000"/>
              </a:spcBef>
            </a:pPr>
            <a:r>
              <a:rPr lang="en-US" altLang="en-US" i="0" dirty="0"/>
              <a:t>Internal conflict / strife</a:t>
            </a:r>
            <a:br>
              <a:rPr lang="en-US" altLang="en-US" i="0" dirty="0"/>
            </a:br>
            <a:r>
              <a:rPr lang="en-US" altLang="en-US" i="0" dirty="0"/>
              <a:t>between patricians &amp; plebeians</a:t>
            </a:r>
          </a:p>
          <a:p>
            <a:pPr>
              <a:spcBef>
                <a:spcPct val="50000"/>
              </a:spcBef>
            </a:pPr>
            <a:r>
              <a:rPr lang="en-US" altLang="en-US" i="0" dirty="0"/>
              <a:t>More and more power for the plebeians</a:t>
            </a:r>
          </a:p>
          <a:p>
            <a:pPr>
              <a:spcBef>
                <a:spcPct val="50000"/>
              </a:spcBef>
            </a:pPr>
            <a:r>
              <a:rPr lang="en-US" altLang="en-US" b="1" i="0" dirty="0">
                <a:sym typeface="Wingdings" panose="05000000000000000000" pitchFamily="2" charset="2"/>
              </a:rPr>
              <a:t></a:t>
            </a:r>
            <a:r>
              <a:rPr lang="en-US" altLang="en-US" b="1" i="0" dirty="0"/>
              <a:t>“Struggle of the Orders”</a:t>
            </a:r>
            <a:br>
              <a:rPr lang="en-US" altLang="en-US" b="1" i="0" dirty="0"/>
            </a:br>
            <a:r>
              <a:rPr lang="en-US" altLang="en-US" sz="1800" i="0" dirty="0"/>
              <a:t>(494 – 287 BC)</a:t>
            </a:r>
            <a:endParaRPr lang="en-US" altLang="en-US" i="0" dirty="0"/>
          </a:p>
          <a:p>
            <a:pPr>
              <a:spcBef>
                <a:spcPct val="50000"/>
              </a:spcBef>
            </a:pPr>
            <a:r>
              <a:rPr lang="en-US" altLang="en-US" b="1" i="0" dirty="0">
                <a:sym typeface="Wingdings" panose="05000000000000000000" pitchFamily="2" charset="2"/>
              </a:rPr>
              <a:t></a:t>
            </a:r>
            <a:r>
              <a:rPr lang="en-US" altLang="en-US" b="1" i="0" dirty="0"/>
              <a:t>XII Tables</a:t>
            </a:r>
            <a:r>
              <a:rPr lang="en-US" altLang="en-US" i="0" dirty="0"/>
              <a:t> </a:t>
            </a:r>
            <a:r>
              <a:rPr lang="en-US" altLang="en-US" sz="2000" i="0" dirty="0"/>
              <a:t>(450 BC?)</a:t>
            </a:r>
            <a:endParaRPr lang="en-US" altLang="en-US" i="0" dirty="0"/>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4008" y="1305562"/>
            <a:ext cx="3960440" cy="4931750"/>
          </a:xfrm>
          <a:prstGeom prst="rect">
            <a:avLst/>
          </a:prstGeom>
        </p:spPr>
      </p:pic>
      <p:sp>
        <p:nvSpPr>
          <p:cNvPr id="14" name="TextBox 13"/>
          <p:cNvSpPr txBox="1"/>
          <p:nvPr/>
        </p:nvSpPr>
        <p:spPr>
          <a:xfrm rot="5400000">
            <a:off x="7456966" y="2450653"/>
            <a:ext cx="2664296" cy="369332"/>
          </a:xfrm>
          <a:prstGeom prst="rect">
            <a:avLst/>
          </a:prstGeom>
          <a:noFill/>
        </p:spPr>
        <p:txBody>
          <a:bodyPr wrap="square" rtlCol="0">
            <a:spAutoFit/>
          </a:bodyPr>
          <a:lstStyle/>
          <a:p>
            <a:r>
              <a:rPr lang="en-GB" dirty="0"/>
              <a:t>sorry, bad flowchart…</a:t>
            </a: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7984" y="1277380"/>
            <a:ext cx="4545796" cy="4971020"/>
          </a:xfrm>
          <a:prstGeom prst="rect">
            <a:avLst/>
          </a:prstGeom>
        </p:spPr>
      </p:pic>
    </p:spTree>
    <p:extLst>
      <p:ext uri="{BB962C8B-B14F-4D97-AF65-F5344CB8AC3E}">
        <p14:creationId xmlns:p14="http://schemas.microsoft.com/office/powerpoint/2010/main" val="202771739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304800" y="1143000"/>
            <a:ext cx="88392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2492524" y="91480"/>
            <a:ext cx="5463852"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6" name="Text Box 6"/>
          <p:cNvSpPr txBox="1">
            <a:spLocks noChangeArrowheads="1"/>
          </p:cNvSpPr>
          <p:nvPr/>
        </p:nvSpPr>
        <p:spPr bwMode="auto">
          <a:xfrm>
            <a:off x="304800" y="6268233"/>
            <a:ext cx="657145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b="1" i="0" dirty="0"/>
              <a:t>Centre of Power: </a:t>
            </a:r>
            <a:r>
              <a:rPr lang="en-US" altLang="en-US" b="1" dirty="0"/>
              <a:t>Forum </a:t>
            </a:r>
            <a:r>
              <a:rPr lang="en-US" altLang="en-US" b="1" dirty="0" err="1"/>
              <a:t>Romanum</a:t>
            </a:r>
            <a:endParaRPr lang="en-US" altLang="en-US" dirty="0"/>
          </a:p>
        </p:txBody>
      </p:sp>
      <p:pic>
        <p:nvPicPr>
          <p:cNvPr id="10" name="Picture 2" descr="C:\Eigene Dateien\TEACHING MATERIAL\CITIES &amp; SETTLEMENTS\AUGUSTUS ROM\Forum Romanum Ansicht P CONNOLL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334294"/>
            <a:ext cx="8604448" cy="472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667514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0" fill="hold"/>
                                        <p:tgtEl>
                                          <p:spTgt spid="10"/>
                                        </p:tgtEl>
                                        <p:attrNameLst>
                                          <p:attrName>ppt_x</p:attrName>
                                        </p:attrNameLst>
                                      </p:cBhvr>
                                      <p:tavLst>
                                        <p:tav tm="0">
                                          <p:val>
                                            <p:strVal val="#ppt_x"/>
                                          </p:val>
                                        </p:tav>
                                        <p:tav tm="100000">
                                          <p:val>
                                            <p:strVal val="#ppt_x"/>
                                          </p:val>
                                        </p:tav>
                                      </p:tavLst>
                                    </p:anim>
                                    <p:anim calcmode="lin" valueType="num">
                                      <p:cBhvr additive="base">
                                        <p:cTn id="8" dur="5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304800" y="1143000"/>
            <a:ext cx="88392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6" name="Text Box 6"/>
          <p:cNvSpPr txBox="1">
            <a:spLocks noChangeArrowheads="1"/>
          </p:cNvSpPr>
          <p:nvPr/>
        </p:nvSpPr>
        <p:spPr bwMode="auto">
          <a:xfrm>
            <a:off x="333630" y="1143000"/>
            <a:ext cx="6571456" cy="5124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b="1" i="0" dirty="0"/>
              <a:t>Conquest of Italy</a:t>
            </a:r>
          </a:p>
          <a:p>
            <a:pPr>
              <a:spcBef>
                <a:spcPct val="50000"/>
              </a:spcBef>
            </a:pPr>
            <a:endParaRPr lang="en-US" altLang="en-US" sz="1600" b="1" i="0" dirty="0"/>
          </a:p>
          <a:p>
            <a:pPr>
              <a:spcBef>
                <a:spcPct val="50000"/>
              </a:spcBef>
            </a:pPr>
            <a:r>
              <a:rPr lang="en-US" altLang="en-US" b="1" i="0" dirty="0"/>
              <a:t>almost 400 years</a:t>
            </a:r>
            <a:br>
              <a:rPr lang="en-US" altLang="en-US" b="1" i="0" dirty="0"/>
            </a:br>
            <a:r>
              <a:rPr lang="en-US" altLang="en-US" b="1" i="0" dirty="0"/>
              <a:t>to conquer an </a:t>
            </a:r>
            <a:br>
              <a:rPr lang="en-US" altLang="en-US" b="1" i="0" dirty="0"/>
            </a:br>
            <a:r>
              <a:rPr lang="en-US" altLang="en-US" b="1" i="0" dirty="0"/>
              <a:t>ethnically </a:t>
            </a:r>
            <a:br>
              <a:rPr lang="en-US" altLang="en-US" b="1" i="0" dirty="0"/>
            </a:br>
            <a:r>
              <a:rPr lang="en-US" altLang="en-US" b="1" i="0" dirty="0"/>
              <a:t>and culturally</a:t>
            </a:r>
            <a:br>
              <a:rPr lang="en-US" altLang="en-US" b="1" i="0" dirty="0"/>
            </a:br>
            <a:r>
              <a:rPr lang="en-US" altLang="en-US" b="1" i="0" dirty="0"/>
              <a:t>very diverse </a:t>
            </a:r>
            <a:br>
              <a:rPr lang="en-US" altLang="en-US" b="1" i="0" dirty="0"/>
            </a:br>
            <a:r>
              <a:rPr lang="en-US" altLang="en-US" b="1" i="0" dirty="0"/>
              <a:t>Italy</a:t>
            </a:r>
          </a:p>
          <a:p>
            <a:pPr marL="342900" indent="-342900">
              <a:spcBef>
                <a:spcPct val="50000"/>
              </a:spcBef>
              <a:buFontTx/>
              <a:buChar char="-"/>
            </a:pPr>
            <a:r>
              <a:rPr lang="en-US" altLang="en-US" sz="2000" dirty="0" err="1"/>
              <a:t>Latins</a:t>
            </a:r>
            <a:r>
              <a:rPr lang="en-US" altLang="en-US" sz="2000" dirty="0"/>
              <a:t>, Etruscans, </a:t>
            </a:r>
            <a:br>
              <a:rPr lang="en-US" altLang="en-US" sz="2000" dirty="0"/>
            </a:br>
            <a:r>
              <a:rPr lang="en-US" altLang="en-US" sz="2000" dirty="0" err="1"/>
              <a:t>Samnites</a:t>
            </a:r>
            <a:r>
              <a:rPr lang="en-US" altLang="en-US" sz="2000" dirty="0"/>
              <a:t>, </a:t>
            </a:r>
            <a:r>
              <a:rPr lang="en-US" altLang="en-US" sz="2000" dirty="0" err="1"/>
              <a:t>Oscans</a:t>
            </a:r>
            <a:r>
              <a:rPr lang="en-US" altLang="en-US" sz="2000" dirty="0"/>
              <a:t>,</a:t>
            </a:r>
            <a:br>
              <a:rPr lang="en-US" altLang="en-US" sz="2000" dirty="0"/>
            </a:br>
            <a:r>
              <a:rPr lang="en-US" altLang="en-US" sz="2000" dirty="0" err="1"/>
              <a:t>Umbrians</a:t>
            </a:r>
            <a:r>
              <a:rPr lang="en-US" altLang="en-US" sz="2000" dirty="0"/>
              <a:t>, Greeks, </a:t>
            </a:r>
            <a:br>
              <a:rPr lang="en-US" altLang="en-US" sz="2000" dirty="0"/>
            </a:br>
            <a:r>
              <a:rPr lang="en-US" altLang="en-US" sz="2000" dirty="0"/>
              <a:t>Celts, </a:t>
            </a:r>
            <a:r>
              <a:rPr lang="en-US" altLang="en-US" sz="2000" dirty="0" err="1"/>
              <a:t>Ligurians</a:t>
            </a:r>
            <a:r>
              <a:rPr lang="en-US" altLang="en-US" sz="2000" dirty="0"/>
              <a:t>,…</a:t>
            </a:r>
          </a:p>
          <a:p>
            <a:pPr marL="342900" indent="-342900">
              <a:spcBef>
                <a:spcPct val="50000"/>
              </a:spcBef>
              <a:buFontTx/>
              <a:buChar char="-"/>
            </a:pPr>
            <a:r>
              <a:rPr lang="en-US" altLang="en-US" sz="2000" b="1" i="0" dirty="0"/>
              <a:t>Veii – 396 BC</a:t>
            </a:r>
            <a:endParaRPr lang="en-US" altLang="en-US" b="1" i="0" dirty="0"/>
          </a:p>
        </p:txBody>
      </p:sp>
      <p:sp>
        <p:nvSpPr>
          <p:cNvPr id="9" name="Rectangle 8"/>
          <p:cNvSpPr>
            <a:spLocks noChangeArrowheads="1"/>
          </p:cNvSpPr>
          <p:nvPr/>
        </p:nvSpPr>
        <p:spPr bwMode="auto">
          <a:xfrm>
            <a:off x="2771800" y="91480"/>
            <a:ext cx="2880320"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pic>
        <p:nvPicPr>
          <p:cNvPr id="8" name="Picture 7" descr="C:\Eigene Dateien\TEACHING MATERIAL\HELLENISMUS Sommer 2005\MAP Italy pre Roman.JPG"/>
          <p:cNvPicPr>
            <a:picLocks noChangeAspect="1" noChangeArrowheads="1"/>
          </p:cNvPicPr>
          <p:nvPr/>
        </p:nvPicPr>
        <p:blipFill>
          <a:blip r:embed="rId2" cstate="print">
            <a:lum bright="-12000" contrast="12000"/>
            <a:extLst>
              <a:ext uri="{28A0092B-C50C-407E-A947-70E740481C1C}">
                <a14:useLocalDpi xmlns:a14="http://schemas.microsoft.com/office/drawing/2010/main" val="0"/>
              </a:ext>
            </a:extLst>
          </a:blip>
          <a:srcRect/>
          <a:stretch>
            <a:fillRect/>
          </a:stretch>
        </p:blipFill>
        <p:spPr bwMode="auto">
          <a:xfrm>
            <a:off x="3275856" y="85785"/>
            <a:ext cx="5787113" cy="6767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4617413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75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304800" y="1143000"/>
            <a:ext cx="88392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2771800" y="91480"/>
            <a:ext cx="2880320"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pic>
        <p:nvPicPr>
          <p:cNvPr id="7" name="Picture 6" descr="C:\Eigene Dateien\TEACHING MATERIAL\HELLENISMUS Sommer 2005\MAP Italy pre Roman.JPG"/>
          <p:cNvPicPr>
            <a:picLocks noChangeAspect="1" noChangeArrowheads="1"/>
          </p:cNvPicPr>
          <p:nvPr/>
        </p:nvPicPr>
        <p:blipFill>
          <a:blip r:embed="rId2" cstate="print">
            <a:lum bright="-12000" contrast="12000"/>
            <a:extLst>
              <a:ext uri="{28A0092B-C50C-407E-A947-70E740481C1C}">
                <a14:useLocalDpi xmlns:a14="http://schemas.microsoft.com/office/drawing/2010/main" val="0"/>
              </a:ext>
            </a:extLst>
          </a:blip>
          <a:srcRect/>
          <a:stretch>
            <a:fillRect/>
          </a:stretch>
        </p:blipFill>
        <p:spPr bwMode="auto">
          <a:xfrm>
            <a:off x="3275856" y="85785"/>
            <a:ext cx="5787113" cy="6767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2" descr="C:\Eigene Dateien\TEACHING MATERIAL\HELLENISMUS Sommer 2005\MAP Italy pre Roman.JPG"/>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t="27536" b="17392"/>
          <a:stretch>
            <a:fillRect/>
          </a:stretch>
        </p:blipFill>
        <p:spPr bwMode="auto">
          <a:xfrm>
            <a:off x="1043608" y="1412776"/>
            <a:ext cx="7391400" cy="47593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9" name="Text Box 6"/>
          <p:cNvSpPr txBox="1">
            <a:spLocks noChangeArrowheads="1"/>
          </p:cNvSpPr>
          <p:nvPr/>
        </p:nvSpPr>
        <p:spPr bwMode="auto">
          <a:xfrm>
            <a:off x="333630" y="1143000"/>
            <a:ext cx="6571456" cy="5124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b="1" i="0" dirty="0"/>
              <a:t>Conquest of Italy</a:t>
            </a:r>
          </a:p>
          <a:p>
            <a:pPr>
              <a:spcBef>
                <a:spcPct val="50000"/>
              </a:spcBef>
            </a:pPr>
            <a:endParaRPr lang="en-US" altLang="en-US" sz="1600" b="1" i="0" dirty="0"/>
          </a:p>
          <a:p>
            <a:pPr>
              <a:spcBef>
                <a:spcPct val="50000"/>
              </a:spcBef>
            </a:pPr>
            <a:r>
              <a:rPr lang="en-US" altLang="en-US" b="1" i="0" dirty="0"/>
              <a:t>almost 400 years</a:t>
            </a:r>
            <a:br>
              <a:rPr lang="en-US" altLang="en-US" b="1" i="0" dirty="0"/>
            </a:br>
            <a:r>
              <a:rPr lang="en-US" altLang="en-US" b="1" i="0" dirty="0"/>
              <a:t>to conquer an </a:t>
            </a:r>
            <a:br>
              <a:rPr lang="en-US" altLang="en-US" b="1" i="0" dirty="0"/>
            </a:br>
            <a:r>
              <a:rPr lang="en-US" altLang="en-US" b="1" i="0" dirty="0"/>
              <a:t>ethnically </a:t>
            </a:r>
            <a:br>
              <a:rPr lang="en-US" altLang="en-US" b="1" i="0" dirty="0"/>
            </a:br>
            <a:r>
              <a:rPr lang="en-US" altLang="en-US" b="1" i="0" dirty="0"/>
              <a:t>and culturally</a:t>
            </a:r>
            <a:br>
              <a:rPr lang="en-US" altLang="en-US" b="1" i="0" dirty="0"/>
            </a:br>
            <a:r>
              <a:rPr lang="en-US" altLang="en-US" b="1" i="0" dirty="0"/>
              <a:t>very diverse </a:t>
            </a:r>
            <a:br>
              <a:rPr lang="en-US" altLang="en-US" b="1" i="0" dirty="0"/>
            </a:br>
            <a:r>
              <a:rPr lang="en-US" altLang="en-US" b="1" i="0" dirty="0"/>
              <a:t>Italy</a:t>
            </a:r>
          </a:p>
          <a:p>
            <a:pPr marL="342900" indent="-342900">
              <a:spcBef>
                <a:spcPct val="50000"/>
              </a:spcBef>
              <a:buFontTx/>
              <a:buChar char="-"/>
            </a:pPr>
            <a:r>
              <a:rPr lang="en-US" altLang="en-US" sz="2000" dirty="0" err="1"/>
              <a:t>Latins</a:t>
            </a:r>
            <a:r>
              <a:rPr lang="en-US" altLang="en-US" sz="2000" dirty="0"/>
              <a:t>, Etruscans, </a:t>
            </a:r>
            <a:br>
              <a:rPr lang="en-US" altLang="en-US" sz="2000" dirty="0"/>
            </a:br>
            <a:r>
              <a:rPr lang="en-US" altLang="en-US" sz="2000" dirty="0" err="1"/>
              <a:t>Samnites</a:t>
            </a:r>
            <a:r>
              <a:rPr lang="en-US" altLang="en-US" sz="2000" dirty="0"/>
              <a:t>, </a:t>
            </a:r>
            <a:r>
              <a:rPr lang="en-US" altLang="en-US" sz="2000" dirty="0" err="1"/>
              <a:t>Oscans</a:t>
            </a:r>
            <a:r>
              <a:rPr lang="en-US" altLang="en-US" sz="2000" dirty="0"/>
              <a:t>,</a:t>
            </a:r>
            <a:br>
              <a:rPr lang="en-US" altLang="en-US" sz="2000" dirty="0"/>
            </a:br>
            <a:r>
              <a:rPr lang="en-US" altLang="en-US" sz="2000" dirty="0" err="1"/>
              <a:t>Umbrians</a:t>
            </a:r>
            <a:r>
              <a:rPr lang="en-US" altLang="en-US" sz="2000" dirty="0"/>
              <a:t>, Greeks, </a:t>
            </a:r>
            <a:br>
              <a:rPr lang="en-US" altLang="en-US" sz="2000" dirty="0"/>
            </a:br>
            <a:r>
              <a:rPr lang="en-US" altLang="en-US" sz="2000" dirty="0"/>
              <a:t>Celts, </a:t>
            </a:r>
            <a:r>
              <a:rPr lang="en-US" altLang="en-US" sz="2000" dirty="0" err="1"/>
              <a:t>Ligurians</a:t>
            </a:r>
            <a:r>
              <a:rPr lang="en-US" altLang="en-US" sz="2000" dirty="0"/>
              <a:t>,…</a:t>
            </a:r>
          </a:p>
          <a:p>
            <a:pPr marL="342900" indent="-342900">
              <a:spcBef>
                <a:spcPct val="50000"/>
              </a:spcBef>
              <a:buFontTx/>
              <a:buChar char="-"/>
            </a:pPr>
            <a:r>
              <a:rPr lang="en-US" altLang="en-US" sz="2000" b="1" i="0" dirty="0"/>
              <a:t>Veii – 396 BC</a:t>
            </a:r>
            <a:endParaRPr lang="en-US" altLang="en-US" b="1" i="0" dirty="0"/>
          </a:p>
        </p:txBody>
      </p:sp>
    </p:spTree>
    <p:extLst>
      <p:ext uri="{BB962C8B-B14F-4D97-AF65-F5344CB8AC3E}">
        <p14:creationId xmlns:p14="http://schemas.microsoft.com/office/powerpoint/2010/main" val="323836061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143000"/>
            <a:ext cx="91440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3779912" y="91480"/>
            <a:ext cx="504056"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pic>
        <p:nvPicPr>
          <p:cNvPr id="9" name="Picture 8" descr="C:\Eigene Dateien\TEACHING MATERIAL\HELLENISMUS Sommer 2005\Hannibal.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547" b="94691" l="3370" r="95537">
                        <a14:foregroundMark x1="54372" y1="5547" x2="54372" y2="5547"/>
                        <a14:foregroundMark x1="3370" y1="71157" x2="3370" y2="71157"/>
                        <a14:foregroundMark x1="46357" y1="94770" x2="46357" y2="94770"/>
                        <a14:foregroundMark x1="93078" y1="68384" x2="93078" y2="68384"/>
                        <a14:foregroundMark x1="95537" y1="72029" x2="95537" y2="72029"/>
                        <a14:foregroundMark x1="27869" y1="84152" x2="27869" y2="84152"/>
                        <a14:foregroundMark x1="50546" y1="80824" x2="50546" y2="80824"/>
                        <a14:foregroundMark x1="43534" y1="84469" x2="43534" y2="84469"/>
                        <a14:foregroundMark x1="50546" y1="77179" x2="50546" y2="77179"/>
                        <a14:foregroundMark x1="36885" y1="84786" x2="36885" y2="84786"/>
                        <a14:foregroundMark x1="30601" y1="84469" x2="30601" y2="84469"/>
                        <a14:foregroundMark x1="25774" y1="79635" x2="25774" y2="79635"/>
                        <a14:foregroundMark x1="23315" y1="77179" x2="23315" y2="77179"/>
                        <a14:foregroundMark x1="25046" y1="83281" x2="25046" y2="83281"/>
                        <a14:foregroundMark x1="36521" y1="82964" x2="36521" y2="82964"/>
                        <a14:foregroundMark x1="33789" y1="84786" x2="33789" y2="84786"/>
                        <a14:foregroundMark x1="27869" y1="81141" x2="27869" y2="81141"/>
                        <a14:foregroundMark x1="24681" y1="75357" x2="24681" y2="75357"/>
                        <a14:foregroundMark x1="24317" y1="80824" x2="24317" y2="80824"/>
                        <a14:foregroundMark x1="22587" y1="85103" x2="22587" y2="85103"/>
                        <a14:foregroundMark x1="23315" y1="83597" x2="23315" y2="83597"/>
                      </a14:backgroundRemoval>
                    </a14:imgEffect>
                  </a14:imgLayer>
                </a14:imgProps>
              </a:ext>
              <a:ext uri="{28A0092B-C50C-407E-A947-70E740481C1C}">
                <a14:useLocalDpi xmlns:a14="http://schemas.microsoft.com/office/drawing/2010/main" val="0"/>
              </a:ext>
            </a:extLst>
          </a:blip>
          <a:srcRect/>
          <a:stretch>
            <a:fillRect/>
          </a:stretch>
        </p:blipFill>
        <p:spPr bwMode="auto">
          <a:xfrm>
            <a:off x="4684173" y="1173340"/>
            <a:ext cx="444182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4" cstate="print">
            <a:extLst>
              <a:ext uri="{BEBA8EAE-BF5A-486C-A8C5-ECC9F3942E4B}">
                <a14:imgProps xmlns:a14="http://schemas.microsoft.com/office/drawing/2010/main">
                  <a14:imgLayer r:embed="rId5">
                    <a14:imgEffect>
                      <a14:backgroundRemoval t="4773" b="98864" l="4770" r="89949">
                        <a14:foregroundMark x1="38501" y1="4773" x2="38501" y2="4773"/>
                        <a14:foregroundMark x1="37138" y1="95682" x2="37138" y2="95682"/>
                        <a14:foregroundMark x1="56048" y1="98864" x2="56048" y2="98864"/>
                        <a14:foregroundMark x1="4770" y1="96136" x2="4770" y2="96136"/>
                      </a14:backgroundRemoval>
                    </a14:imgEffect>
                  </a14:imgLayer>
                </a14:imgProps>
              </a:ext>
              <a:ext uri="{28A0092B-C50C-407E-A947-70E740481C1C}">
                <a14:useLocalDpi xmlns:a14="http://schemas.microsoft.com/office/drawing/2010/main" val="0"/>
              </a:ext>
            </a:extLst>
          </a:blip>
          <a:stretch>
            <a:fillRect/>
          </a:stretch>
        </p:blipFill>
        <p:spPr>
          <a:xfrm>
            <a:off x="-828600" y="1173340"/>
            <a:ext cx="6751962" cy="5063972"/>
          </a:xfrm>
          <a:prstGeom prst="rect">
            <a:avLst/>
          </a:prstGeom>
        </p:spPr>
      </p:pic>
      <p:sp>
        <p:nvSpPr>
          <p:cNvPr id="8" name="Text Box 6"/>
          <p:cNvSpPr txBox="1">
            <a:spLocks noChangeArrowheads="1"/>
          </p:cNvSpPr>
          <p:nvPr/>
        </p:nvSpPr>
        <p:spPr bwMode="auto">
          <a:xfrm>
            <a:off x="1403648" y="1173340"/>
            <a:ext cx="657145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lgn="ctr">
              <a:spcBef>
                <a:spcPct val="50000"/>
              </a:spcBef>
            </a:pPr>
            <a:r>
              <a:rPr lang="en-US" altLang="en-US" b="1" i="0" dirty="0"/>
              <a:t>The Punic Wars</a:t>
            </a:r>
          </a:p>
          <a:p>
            <a:pPr algn="ctr">
              <a:spcBef>
                <a:spcPct val="50000"/>
              </a:spcBef>
            </a:pPr>
            <a:r>
              <a:rPr lang="en-US" altLang="en-US" b="1" i="0" dirty="0"/>
              <a:t>2</a:t>
            </a:r>
            <a:r>
              <a:rPr lang="en-US" altLang="en-US" b="1" i="0" baseline="30000" dirty="0"/>
              <a:t>nd</a:t>
            </a:r>
            <a:r>
              <a:rPr lang="en-US" altLang="en-US" b="1" i="0" dirty="0"/>
              <a:t> Punic War</a:t>
            </a:r>
            <a:br>
              <a:rPr lang="en-US" altLang="en-US" b="1" i="0" dirty="0"/>
            </a:br>
            <a:r>
              <a:rPr lang="en-US" altLang="en-US" b="1" dirty="0" err="1"/>
              <a:t>Hannibalic</a:t>
            </a:r>
            <a:r>
              <a:rPr lang="en-US" altLang="en-US" b="1" dirty="0"/>
              <a:t> War</a:t>
            </a:r>
            <a:br>
              <a:rPr lang="en-US" altLang="en-US" b="1" dirty="0"/>
            </a:br>
            <a:r>
              <a:rPr lang="en-US" altLang="en-US" b="1" dirty="0" err="1"/>
              <a:t>Carthagenian</a:t>
            </a:r>
            <a:r>
              <a:rPr lang="en-US" altLang="en-US" b="1" dirty="0"/>
              <a:t> War</a:t>
            </a:r>
            <a:endParaRPr lang="en-US" altLang="en-US" b="1" i="0" dirty="0"/>
          </a:p>
          <a:p>
            <a:pPr marL="342900" indent="-342900" algn="ctr">
              <a:spcBef>
                <a:spcPct val="50000"/>
              </a:spcBef>
              <a:buFontTx/>
              <a:buChar char="-"/>
            </a:pPr>
            <a:endParaRPr lang="en-US" altLang="en-US" b="1" i="0" dirty="0"/>
          </a:p>
          <a:p>
            <a:pPr algn="ctr">
              <a:spcBef>
                <a:spcPct val="50000"/>
              </a:spcBef>
            </a:pPr>
            <a:r>
              <a:rPr lang="en-US" altLang="en-US" b="1" i="0" dirty="0"/>
              <a:t>218 – 201 BC</a:t>
            </a:r>
          </a:p>
        </p:txBody>
      </p:sp>
      <p:sp>
        <p:nvSpPr>
          <p:cNvPr id="12" name="Text Box 12"/>
          <p:cNvSpPr txBox="1">
            <a:spLocks noChangeArrowheads="1"/>
          </p:cNvSpPr>
          <p:nvPr/>
        </p:nvSpPr>
        <p:spPr bwMode="auto">
          <a:xfrm>
            <a:off x="0" y="5867400"/>
            <a:ext cx="2362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sz="1800" b="1" dirty="0">
                <a:effectLst>
                  <a:outerShdw blurRad="38100" dist="38100" dir="2700000" algn="tl">
                    <a:srgbClr val="C0C0C0"/>
                  </a:outerShdw>
                </a:effectLst>
              </a:rPr>
              <a:t>Scipio </a:t>
            </a:r>
            <a:r>
              <a:rPr lang="en-US" sz="1800" b="1" dirty="0" err="1">
                <a:effectLst>
                  <a:outerShdw blurRad="38100" dist="38100" dir="2700000" algn="tl">
                    <a:srgbClr val="C0C0C0"/>
                  </a:outerShdw>
                </a:effectLst>
              </a:rPr>
              <a:t>Africanus</a:t>
            </a:r>
            <a:endParaRPr lang="en-US" sz="1800" b="1" dirty="0">
              <a:effectLst>
                <a:outerShdw blurRad="38100" dist="38100" dir="2700000" algn="tl">
                  <a:srgbClr val="C0C0C0"/>
                </a:outerShdw>
              </a:effectLst>
            </a:endParaRPr>
          </a:p>
        </p:txBody>
      </p:sp>
      <p:sp>
        <p:nvSpPr>
          <p:cNvPr id="13" name="Text Box 9"/>
          <p:cNvSpPr txBox="1">
            <a:spLocks noChangeArrowheads="1"/>
          </p:cNvSpPr>
          <p:nvPr/>
        </p:nvSpPr>
        <p:spPr bwMode="auto">
          <a:xfrm>
            <a:off x="6444208" y="5860942"/>
            <a:ext cx="1905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defRPr/>
            </a:pPr>
            <a:r>
              <a:rPr lang="en-US" sz="1800" b="1" dirty="0">
                <a:effectLst>
                  <a:outerShdw blurRad="38100" dist="38100" dir="2700000" algn="tl">
                    <a:srgbClr val="C0C0C0"/>
                  </a:outerShdw>
                </a:effectLst>
              </a:rPr>
              <a:t>Hannibal</a:t>
            </a:r>
          </a:p>
        </p:txBody>
      </p:sp>
    </p:spTree>
    <p:extLst>
      <p:ext uri="{BB962C8B-B14F-4D97-AF65-F5344CB8AC3E}">
        <p14:creationId xmlns:p14="http://schemas.microsoft.com/office/powerpoint/2010/main" val="214455799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5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143000"/>
            <a:ext cx="91440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3779912" y="91480"/>
            <a:ext cx="504056"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pic>
        <p:nvPicPr>
          <p:cNvPr id="6" name="Picture 5" descr="C:\Eigene Dateien\TEACHING MATERIAL\HELLENISMUS Sommer 2005\Hannibal.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547" b="94691" l="3370" r="95537">
                        <a14:foregroundMark x1="54372" y1="5547" x2="54372" y2="5547"/>
                        <a14:foregroundMark x1="3370" y1="71157" x2="3370" y2="71157"/>
                        <a14:foregroundMark x1="46357" y1="94770" x2="46357" y2="94770"/>
                        <a14:foregroundMark x1="93078" y1="68384" x2="93078" y2="68384"/>
                        <a14:foregroundMark x1="95537" y1="72029" x2="95537" y2="72029"/>
                        <a14:foregroundMark x1="27869" y1="84152" x2="27869" y2="84152"/>
                        <a14:foregroundMark x1="50546" y1="80824" x2="50546" y2="80824"/>
                        <a14:foregroundMark x1="43534" y1="84469" x2="43534" y2="84469"/>
                        <a14:foregroundMark x1="50546" y1="77179" x2="50546" y2="77179"/>
                        <a14:foregroundMark x1="36885" y1="84786" x2="36885" y2="84786"/>
                        <a14:foregroundMark x1="30601" y1="84469" x2="30601" y2="84469"/>
                        <a14:foregroundMark x1="25774" y1="79635" x2="25774" y2="79635"/>
                        <a14:foregroundMark x1="23315" y1="77179" x2="23315" y2="77179"/>
                        <a14:foregroundMark x1="25046" y1="83281" x2="25046" y2="83281"/>
                        <a14:foregroundMark x1="36521" y1="82964" x2="36521" y2="82964"/>
                        <a14:foregroundMark x1="33789" y1="84786" x2="33789" y2="84786"/>
                        <a14:foregroundMark x1="27869" y1="81141" x2="27869" y2="81141"/>
                        <a14:foregroundMark x1="24681" y1="75357" x2="24681" y2="75357"/>
                        <a14:foregroundMark x1="24317" y1="80824" x2="24317" y2="80824"/>
                        <a14:foregroundMark x1="22587" y1="85103" x2="22587" y2="85103"/>
                        <a14:foregroundMark x1="23315" y1="83597" x2="23315" y2="83597"/>
                      </a14:backgroundRemoval>
                    </a14:imgEffect>
                  </a14:imgLayer>
                </a14:imgProps>
              </a:ext>
              <a:ext uri="{28A0092B-C50C-407E-A947-70E740481C1C}">
                <a14:useLocalDpi xmlns:a14="http://schemas.microsoft.com/office/drawing/2010/main" val="0"/>
              </a:ext>
            </a:extLst>
          </a:blip>
          <a:srcRect/>
          <a:stretch>
            <a:fillRect/>
          </a:stretch>
        </p:blipFill>
        <p:spPr bwMode="auto">
          <a:xfrm>
            <a:off x="4684173" y="1173340"/>
            <a:ext cx="444182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6"/>
          <p:cNvSpPr txBox="1">
            <a:spLocks noChangeArrowheads="1"/>
          </p:cNvSpPr>
          <p:nvPr/>
        </p:nvSpPr>
        <p:spPr bwMode="auto">
          <a:xfrm>
            <a:off x="1403648" y="1173340"/>
            <a:ext cx="657145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lgn="ctr">
              <a:spcBef>
                <a:spcPct val="50000"/>
              </a:spcBef>
            </a:pPr>
            <a:r>
              <a:rPr lang="en-US" altLang="en-US" b="1" i="0" dirty="0"/>
              <a:t>The Punic Wars</a:t>
            </a:r>
          </a:p>
          <a:p>
            <a:pPr algn="ctr">
              <a:spcBef>
                <a:spcPct val="50000"/>
              </a:spcBef>
            </a:pPr>
            <a:r>
              <a:rPr lang="en-US" altLang="en-US" b="1" i="0" dirty="0"/>
              <a:t>2</a:t>
            </a:r>
            <a:r>
              <a:rPr lang="en-US" altLang="en-US" b="1" i="0" baseline="30000" dirty="0"/>
              <a:t>nd</a:t>
            </a:r>
            <a:r>
              <a:rPr lang="en-US" altLang="en-US" b="1" i="0" dirty="0"/>
              <a:t> Punic War</a:t>
            </a:r>
            <a:br>
              <a:rPr lang="en-US" altLang="en-US" b="1" i="0" dirty="0"/>
            </a:br>
            <a:r>
              <a:rPr lang="en-US" altLang="en-US" b="1" dirty="0" err="1"/>
              <a:t>Hannibalic</a:t>
            </a:r>
            <a:r>
              <a:rPr lang="en-US" altLang="en-US" b="1" dirty="0"/>
              <a:t> War</a:t>
            </a:r>
            <a:br>
              <a:rPr lang="en-US" altLang="en-US" b="1" dirty="0"/>
            </a:br>
            <a:r>
              <a:rPr lang="en-US" altLang="en-US" b="1" dirty="0" err="1"/>
              <a:t>Carthagenian</a:t>
            </a:r>
            <a:r>
              <a:rPr lang="en-US" altLang="en-US" b="1" dirty="0"/>
              <a:t> War</a:t>
            </a:r>
            <a:endParaRPr lang="en-US" altLang="en-US" b="1" i="0" dirty="0"/>
          </a:p>
          <a:p>
            <a:pPr marL="342900" indent="-342900" algn="ctr">
              <a:spcBef>
                <a:spcPct val="50000"/>
              </a:spcBef>
              <a:buFontTx/>
              <a:buChar char="-"/>
            </a:pPr>
            <a:endParaRPr lang="en-US" altLang="en-US" b="1" i="0" dirty="0"/>
          </a:p>
          <a:p>
            <a:pPr algn="ctr">
              <a:spcBef>
                <a:spcPct val="50000"/>
              </a:spcBef>
            </a:pPr>
            <a:r>
              <a:rPr lang="en-US" altLang="en-US" b="1" i="0" dirty="0"/>
              <a:t>218 – 201 BC</a:t>
            </a:r>
          </a:p>
        </p:txBody>
      </p:sp>
      <p:sp>
        <p:nvSpPr>
          <p:cNvPr id="10" name="Text Box 9"/>
          <p:cNvSpPr txBox="1">
            <a:spLocks noChangeArrowheads="1"/>
          </p:cNvSpPr>
          <p:nvPr/>
        </p:nvSpPr>
        <p:spPr bwMode="auto">
          <a:xfrm>
            <a:off x="6444208" y="5860942"/>
            <a:ext cx="1905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defRPr/>
            </a:pPr>
            <a:r>
              <a:rPr lang="en-US" sz="1800" b="1" dirty="0">
                <a:effectLst>
                  <a:outerShdw blurRad="38100" dist="38100" dir="2700000" algn="tl">
                    <a:srgbClr val="C0C0C0"/>
                  </a:outerShdw>
                </a:effectLst>
              </a:rPr>
              <a:t>Hannibal</a:t>
            </a:r>
          </a:p>
        </p:txBody>
      </p:sp>
      <p:pic>
        <p:nvPicPr>
          <p:cNvPr id="11" name="Picture 9" descr="C:\Eigene Dateien\TEACHING MATERIAL\HELLENISMUS Sommer 2005\MAP Punic Wa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2924944"/>
            <a:ext cx="7452320" cy="37261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180193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143000"/>
            <a:ext cx="91440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3779912" y="91480"/>
            <a:ext cx="504056"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pic>
        <p:nvPicPr>
          <p:cNvPr id="6" name="Picture 5" descr="C:\Eigene Dateien\TEACHING MATERIAL\HELLENISMUS Sommer 2005\Hannibal.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547" b="94691" l="3370" r="95537">
                        <a14:foregroundMark x1="54372" y1="5547" x2="54372" y2="5547"/>
                        <a14:foregroundMark x1="3370" y1="71157" x2="3370" y2="71157"/>
                        <a14:foregroundMark x1="46357" y1="94770" x2="46357" y2="94770"/>
                        <a14:foregroundMark x1="93078" y1="68384" x2="93078" y2="68384"/>
                        <a14:foregroundMark x1="95537" y1="72029" x2="95537" y2="72029"/>
                        <a14:foregroundMark x1="27869" y1="84152" x2="27869" y2="84152"/>
                        <a14:foregroundMark x1="50546" y1="80824" x2="50546" y2="80824"/>
                        <a14:foregroundMark x1="43534" y1="84469" x2="43534" y2="84469"/>
                        <a14:foregroundMark x1="50546" y1="77179" x2="50546" y2="77179"/>
                        <a14:foregroundMark x1="36885" y1="84786" x2="36885" y2="84786"/>
                        <a14:foregroundMark x1="30601" y1="84469" x2="30601" y2="84469"/>
                        <a14:foregroundMark x1="25774" y1="79635" x2="25774" y2="79635"/>
                        <a14:foregroundMark x1="23315" y1="77179" x2="23315" y2="77179"/>
                        <a14:foregroundMark x1="25046" y1="83281" x2="25046" y2="83281"/>
                        <a14:foregroundMark x1="36521" y1="82964" x2="36521" y2="82964"/>
                        <a14:foregroundMark x1="33789" y1="84786" x2="33789" y2="84786"/>
                        <a14:foregroundMark x1="27869" y1="81141" x2="27869" y2="81141"/>
                        <a14:foregroundMark x1="24681" y1="75357" x2="24681" y2="75357"/>
                        <a14:foregroundMark x1="24317" y1="80824" x2="24317" y2="80824"/>
                        <a14:foregroundMark x1="22587" y1="85103" x2="22587" y2="85103"/>
                        <a14:foregroundMark x1="23315" y1="83597" x2="23315" y2="83597"/>
                      </a14:backgroundRemoval>
                    </a14:imgEffect>
                  </a14:imgLayer>
                </a14:imgProps>
              </a:ext>
              <a:ext uri="{28A0092B-C50C-407E-A947-70E740481C1C}">
                <a14:useLocalDpi xmlns:a14="http://schemas.microsoft.com/office/drawing/2010/main" val="0"/>
              </a:ext>
            </a:extLst>
          </a:blip>
          <a:srcRect/>
          <a:stretch>
            <a:fillRect/>
          </a:stretch>
        </p:blipFill>
        <p:spPr bwMode="auto">
          <a:xfrm>
            <a:off x="4684173" y="1173340"/>
            <a:ext cx="444182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6"/>
          <p:cNvSpPr txBox="1">
            <a:spLocks noChangeArrowheads="1"/>
          </p:cNvSpPr>
          <p:nvPr/>
        </p:nvSpPr>
        <p:spPr bwMode="auto">
          <a:xfrm>
            <a:off x="323528" y="1173340"/>
            <a:ext cx="7651576"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b="1" i="0" dirty="0"/>
              <a:t>Turning point for Rome?</a:t>
            </a:r>
          </a:p>
          <a:p>
            <a:pPr>
              <a:spcBef>
                <a:spcPct val="50000"/>
              </a:spcBef>
            </a:pPr>
            <a:r>
              <a:rPr lang="en-US" altLang="en-US" b="1" i="0" dirty="0"/>
              <a:t>So far, just focus on Italy.</a:t>
            </a:r>
            <a:br>
              <a:rPr lang="en-US" altLang="en-US" b="1" i="0" dirty="0"/>
            </a:br>
            <a:r>
              <a:rPr lang="en-US" altLang="en-US" b="1" i="0" dirty="0"/>
              <a:t>Now, </a:t>
            </a:r>
            <a:r>
              <a:rPr lang="en-US" altLang="en-US" b="1" i="0" dirty="0" err="1"/>
              <a:t>hegemonial</a:t>
            </a:r>
            <a:r>
              <a:rPr lang="en-US" altLang="en-US" b="1" i="0" dirty="0"/>
              <a:t> power in the Mediterranean</a:t>
            </a:r>
          </a:p>
          <a:p>
            <a:pPr>
              <a:spcBef>
                <a:spcPct val="50000"/>
              </a:spcBef>
            </a:pPr>
            <a:endParaRPr lang="en-US" altLang="en-US" b="1" i="0" dirty="0"/>
          </a:p>
        </p:txBody>
      </p:sp>
      <p:sp>
        <p:nvSpPr>
          <p:cNvPr id="8" name="Text Box 9"/>
          <p:cNvSpPr txBox="1">
            <a:spLocks noChangeArrowheads="1"/>
          </p:cNvSpPr>
          <p:nvPr/>
        </p:nvSpPr>
        <p:spPr bwMode="auto">
          <a:xfrm>
            <a:off x="6444208" y="5860942"/>
            <a:ext cx="1905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defRPr/>
            </a:pPr>
            <a:r>
              <a:rPr lang="en-US" sz="1800" b="1" dirty="0">
                <a:effectLst>
                  <a:outerShdw blurRad="38100" dist="38100" dir="2700000" algn="tl">
                    <a:srgbClr val="C0C0C0"/>
                  </a:outerShdw>
                </a:effectLst>
              </a:rPr>
              <a:t>Hannibal</a:t>
            </a:r>
          </a:p>
        </p:txBody>
      </p:sp>
      <p:pic>
        <p:nvPicPr>
          <p:cNvPr id="9" name="Picture 9" descr="C:\Eigene Dateien\TEACHING MATERIAL\HELLENISMUS Sommer 2005\MAP Punic Wa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2924944"/>
            <a:ext cx="7452320" cy="37261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8633030"/>
      </p:ext>
    </p:extLst>
  </p:cSld>
  <p:clrMapOvr>
    <a:masterClrMapping/>
  </p:clrMapOvr>
  <p:transition spd="slow">
    <p:randomBar dir="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143000"/>
            <a:ext cx="91440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3923928" y="91480"/>
            <a:ext cx="792088"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7" name="Text Box 6"/>
          <p:cNvSpPr txBox="1">
            <a:spLocks noChangeArrowheads="1"/>
          </p:cNvSpPr>
          <p:nvPr/>
        </p:nvSpPr>
        <p:spPr bwMode="auto">
          <a:xfrm>
            <a:off x="323528" y="1173340"/>
            <a:ext cx="7651576"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b="1" i="0" dirty="0"/>
              <a:t>Turning point for Rome?</a:t>
            </a:r>
          </a:p>
          <a:p>
            <a:pPr>
              <a:spcBef>
                <a:spcPct val="50000"/>
              </a:spcBef>
            </a:pPr>
            <a:r>
              <a:rPr lang="en-US" altLang="en-US" b="1" i="0" dirty="0"/>
              <a:t>So far, just focus on Italy.</a:t>
            </a:r>
            <a:br>
              <a:rPr lang="en-US" altLang="en-US" b="1" i="0" dirty="0"/>
            </a:br>
            <a:r>
              <a:rPr lang="en-US" altLang="en-US" b="1" i="0" dirty="0"/>
              <a:t>Now, </a:t>
            </a:r>
            <a:r>
              <a:rPr lang="en-US" altLang="en-US" b="1" i="0" dirty="0" err="1"/>
              <a:t>hegemonial</a:t>
            </a:r>
            <a:r>
              <a:rPr lang="en-US" altLang="en-US" b="1" i="0" dirty="0"/>
              <a:t> power in the Mediterranean</a:t>
            </a:r>
          </a:p>
          <a:p>
            <a:pPr>
              <a:spcBef>
                <a:spcPct val="50000"/>
              </a:spcBef>
            </a:pPr>
            <a:endParaRPr lang="en-US" altLang="en-US" b="1" i="0" dirty="0"/>
          </a:p>
        </p:txBody>
      </p:sp>
      <p:pic>
        <p:nvPicPr>
          <p:cNvPr id="10" name="Picture 7" descr="C:\Eigene Dateien\TEACHING MATERIAL\HELLENISMUS Sommer 2005\Map Rome and Macedonia c200B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1268760"/>
            <a:ext cx="6264696" cy="4767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5"/>
          <p:cNvSpPr txBox="1">
            <a:spLocks noChangeArrowheads="1"/>
          </p:cNvSpPr>
          <p:nvPr/>
        </p:nvSpPr>
        <p:spPr bwMode="auto">
          <a:xfrm>
            <a:off x="4716016" y="1267450"/>
            <a:ext cx="4343400"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lgn="r">
              <a:spcBef>
                <a:spcPct val="50000"/>
              </a:spcBef>
            </a:pPr>
            <a:r>
              <a:rPr lang="en-US" altLang="en-US" sz="2000" i="0" dirty="0">
                <a:latin typeface="Tahoma" pitchFamily="34" charset="0"/>
              </a:rPr>
              <a:t>Rome </a:t>
            </a:r>
            <a:br>
              <a:rPr lang="en-US" altLang="en-US" sz="2000" i="0" dirty="0">
                <a:latin typeface="Tahoma" pitchFamily="34" charset="0"/>
              </a:rPr>
            </a:br>
            <a:r>
              <a:rPr lang="en-US" altLang="en-US" sz="2000" i="0" dirty="0">
                <a:latin typeface="Tahoma" pitchFamily="34" charset="0"/>
              </a:rPr>
              <a:t>defeats Macedonia</a:t>
            </a:r>
          </a:p>
          <a:p>
            <a:pPr algn="r">
              <a:spcBef>
                <a:spcPct val="50000"/>
              </a:spcBef>
            </a:pPr>
            <a:br>
              <a:rPr lang="en-US" altLang="en-US" sz="2000" i="0" dirty="0">
                <a:latin typeface="Tahoma" pitchFamily="34" charset="0"/>
              </a:rPr>
            </a:br>
            <a:br>
              <a:rPr lang="en-US" altLang="en-US" sz="2000" i="0" dirty="0">
                <a:latin typeface="Tahoma" pitchFamily="34" charset="0"/>
              </a:rPr>
            </a:br>
            <a:br>
              <a:rPr lang="en-US" altLang="en-US" sz="2000" i="0" dirty="0">
                <a:latin typeface="Tahoma" pitchFamily="34" charset="0"/>
              </a:rPr>
            </a:br>
            <a:br>
              <a:rPr lang="en-US" altLang="en-US" sz="2000" i="0" dirty="0">
                <a:latin typeface="Tahoma" pitchFamily="34" charset="0"/>
              </a:rPr>
            </a:br>
            <a:endParaRPr lang="en-US" altLang="en-US" sz="2000" i="0" dirty="0">
              <a:latin typeface="Tahoma" pitchFamily="34" charset="0"/>
            </a:endParaRPr>
          </a:p>
          <a:p>
            <a:pPr algn="r">
              <a:spcBef>
                <a:spcPct val="50000"/>
              </a:spcBef>
            </a:pPr>
            <a:r>
              <a:rPr lang="en-US" altLang="en-US" sz="2000" i="0" dirty="0">
                <a:latin typeface="Tahoma" pitchFamily="34" charset="0"/>
              </a:rPr>
              <a:t>“Liberation of Greece”</a:t>
            </a:r>
            <a:br>
              <a:rPr lang="en-US" altLang="en-US" sz="2000" i="0" dirty="0">
                <a:latin typeface="Tahoma" pitchFamily="34" charset="0"/>
              </a:rPr>
            </a:br>
            <a:r>
              <a:rPr lang="en-US" altLang="en-US" sz="2000" dirty="0" err="1">
                <a:latin typeface="Tahoma" pitchFamily="34" charset="0"/>
              </a:rPr>
              <a:t>libertas</a:t>
            </a:r>
            <a:br>
              <a:rPr lang="en-US" altLang="en-US" sz="2000" i="0" dirty="0">
                <a:latin typeface="Tahoma" pitchFamily="34" charset="0"/>
              </a:rPr>
            </a:br>
            <a:r>
              <a:rPr lang="en-US" altLang="en-US" sz="2000" i="0" dirty="0">
                <a:latin typeface="Tahoma" pitchFamily="34" charset="0"/>
              </a:rPr>
              <a:t>Rome as “liberator”(?)</a:t>
            </a:r>
          </a:p>
        </p:txBody>
      </p:sp>
    </p:spTree>
    <p:extLst>
      <p:ext uri="{BB962C8B-B14F-4D97-AF65-F5344CB8AC3E}">
        <p14:creationId xmlns:p14="http://schemas.microsoft.com/office/powerpoint/2010/main" val="217585297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grpId="0" nodeType="afterEffect">
                                  <p:stCondLst>
                                    <p:cond delay="25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143000"/>
            <a:ext cx="91440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4283968" y="91480"/>
            <a:ext cx="1296144"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6" name="Text Box 6"/>
          <p:cNvSpPr txBox="1">
            <a:spLocks noChangeArrowheads="1"/>
          </p:cNvSpPr>
          <p:nvPr/>
        </p:nvSpPr>
        <p:spPr bwMode="auto">
          <a:xfrm>
            <a:off x="323528" y="1173340"/>
            <a:ext cx="7651576"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b="1" i="0" dirty="0"/>
              <a:t>Turning point for Rome?</a:t>
            </a:r>
          </a:p>
          <a:p>
            <a:pPr>
              <a:spcBef>
                <a:spcPct val="50000"/>
              </a:spcBef>
            </a:pPr>
            <a:r>
              <a:rPr lang="en-US" altLang="en-US" b="1" i="0" dirty="0"/>
              <a:t>So far, just focus on Italy.</a:t>
            </a:r>
            <a:br>
              <a:rPr lang="en-US" altLang="en-US" b="1" i="0" dirty="0"/>
            </a:br>
            <a:r>
              <a:rPr lang="en-US" altLang="en-US" b="1" i="0" dirty="0"/>
              <a:t>Now, </a:t>
            </a:r>
            <a:r>
              <a:rPr lang="en-US" altLang="en-US" b="1" i="0" dirty="0" err="1"/>
              <a:t>hegemonial</a:t>
            </a:r>
            <a:r>
              <a:rPr lang="en-US" altLang="en-US" b="1" i="0" dirty="0"/>
              <a:t> power in the Mediterranean</a:t>
            </a:r>
          </a:p>
          <a:p>
            <a:pPr>
              <a:spcBef>
                <a:spcPct val="50000"/>
              </a:spcBef>
            </a:pPr>
            <a:endParaRPr lang="en-US" altLang="en-US" b="1" i="0" dirty="0"/>
          </a:p>
        </p:txBody>
      </p:sp>
      <p:sp>
        <p:nvSpPr>
          <p:cNvPr id="8" name="Text Box 5"/>
          <p:cNvSpPr txBox="1">
            <a:spLocks noChangeArrowheads="1"/>
          </p:cNvSpPr>
          <p:nvPr/>
        </p:nvSpPr>
        <p:spPr bwMode="auto">
          <a:xfrm>
            <a:off x="4716016" y="1267450"/>
            <a:ext cx="4343400"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lgn="r">
              <a:spcBef>
                <a:spcPct val="50000"/>
              </a:spcBef>
            </a:pPr>
            <a:r>
              <a:rPr lang="en-US" altLang="en-US" sz="2000" i="0" dirty="0">
                <a:latin typeface="Tahoma" pitchFamily="34" charset="0"/>
              </a:rPr>
              <a:t>Rome </a:t>
            </a:r>
            <a:br>
              <a:rPr lang="en-US" altLang="en-US" sz="2000" i="0" dirty="0">
                <a:latin typeface="Tahoma" pitchFamily="34" charset="0"/>
              </a:rPr>
            </a:br>
            <a:r>
              <a:rPr lang="en-US" altLang="en-US" sz="2000" i="0" dirty="0">
                <a:latin typeface="Tahoma" pitchFamily="34" charset="0"/>
              </a:rPr>
              <a:t>defeats Macedonia</a:t>
            </a:r>
          </a:p>
          <a:p>
            <a:pPr algn="r">
              <a:spcBef>
                <a:spcPct val="50000"/>
              </a:spcBef>
            </a:pPr>
            <a:br>
              <a:rPr lang="en-US" altLang="en-US" sz="2000" i="0" dirty="0">
                <a:latin typeface="Tahoma" pitchFamily="34" charset="0"/>
              </a:rPr>
            </a:br>
            <a:br>
              <a:rPr lang="en-US" altLang="en-US" sz="2000" i="0" dirty="0">
                <a:latin typeface="Tahoma" pitchFamily="34" charset="0"/>
              </a:rPr>
            </a:br>
            <a:br>
              <a:rPr lang="en-US" altLang="en-US" sz="2000" i="0" dirty="0">
                <a:latin typeface="Tahoma" pitchFamily="34" charset="0"/>
              </a:rPr>
            </a:br>
            <a:br>
              <a:rPr lang="en-US" altLang="en-US" sz="2000" i="0" dirty="0">
                <a:latin typeface="Tahoma" pitchFamily="34" charset="0"/>
              </a:rPr>
            </a:br>
            <a:endParaRPr lang="en-US" altLang="en-US" sz="2000" i="0" dirty="0">
              <a:latin typeface="Tahoma" pitchFamily="34" charset="0"/>
            </a:endParaRPr>
          </a:p>
          <a:p>
            <a:pPr algn="r">
              <a:spcBef>
                <a:spcPct val="50000"/>
              </a:spcBef>
            </a:pPr>
            <a:r>
              <a:rPr lang="en-US" altLang="en-US" sz="2000" i="0" dirty="0">
                <a:latin typeface="Tahoma" pitchFamily="34" charset="0"/>
              </a:rPr>
              <a:t>“Liberation of Greece”</a:t>
            </a:r>
            <a:br>
              <a:rPr lang="en-US" altLang="en-US" sz="2000" i="0" dirty="0">
                <a:latin typeface="Tahoma" pitchFamily="34" charset="0"/>
              </a:rPr>
            </a:br>
            <a:r>
              <a:rPr lang="en-US" altLang="en-US" sz="2000" dirty="0" err="1">
                <a:latin typeface="Tahoma" pitchFamily="34" charset="0"/>
              </a:rPr>
              <a:t>libertas</a:t>
            </a:r>
            <a:br>
              <a:rPr lang="en-US" altLang="en-US" sz="2000" i="0" dirty="0">
                <a:latin typeface="Tahoma" pitchFamily="34" charset="0"/>
              </a:rPr>
            </a:br>
            <a:r>
              <a:rPr lang="en-US" altLang="en-US" sz="2000" i="0" dirty="0">
                <a:latin typeface="Tahoma" pitchFamily="34" charset="0"/>
              </a:rPr>
              <a:t>Rome as “liberator”(?)</a:t>
            </a:r>
          </a:p>
        </p:txBody>
      </p:sp>
      <p:pic>
        <p:nvPicPr>
          <p:cNvPr id="9" name="Picture 4" descr="C:\Eigene Dateien\TEACHING MATERIAL\HELLENISMUS Sommer 2005\Map Rome conquest ea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268760"/>
            <a:ext cx="9001000" cy="487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5978935"/>
      </p:ext>
    </p:extLst>
  </p:cSld>
  <p:clrMapOvr>
    <a:masterClrMapping/>
  </p:clrMapOvr>
  <p:transition spd="slow">
    <p:randomBar dir="ver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143000"/>
            <a:ext cx="91440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4283968" y="91480"/>
            <a:ext cx="648072"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6" name="Text Box 6"/>
          <p:cNvSpPr txBox="1">
            <a:spLocks noChangeArrowheads="1"/>
          </p:cNvSpPr>
          <p:nvPr/>
        </p:nvSpPr>
        <p:spPr bwMode="auto">
          <a:xfrm>
            <a:off x="323528" y="1173340"/>
            <a:ext cx="7651576" cy="54476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b="1" i="0" dirty="0"/>
              <a:t>After 2</a:t>
            </a:r>
            <a:r>
              <a:rPr lang="en-US" altLang="en-US" b="1" i="0" baseline="30000" dirty="0"/>
              <a:t>nd</a:t>
            </a:r>
            <a:r>
              <a:rPr lang="en-US" altLang="en-US" b="1" i="0" dirty="0"/>
              <a:t> Punic War…</a:t>
            </a:r>
          </a:p>
          <a:p>
            <a:pPr>
              <a:spcBef>
                <a:spcPct val="50000"/>
              </a:spcBef>
            </a:pPr>
            <a:r>
              <a:rPr lang="en-US" altLang="en-US" b="1" i="0" dirty="0"/>
              <a:t>Problems for Roman society</a:t>
            </a:r>
          </a:p>
          <a:p>
            <a:pPr marL="342900" indent="-342900">
              <a:spcBef>
                <a:spcPct val="50000"/>
              </a:spcBef>
              <a:buFont typeface="Wingdings" panose="05000000000000000000" pitchFamily="2" charset="2"/>
              <a:buChar char="v"/>
            </a:pPr>
            <a:r>
              <a:rPr lang="en-US" altLang="en-US" b="1" i="0" dirty="0"/>
              <a:t>the constant need for armies,</a:t>
            </a:r>
            <a:br>
              <a:rPr lang="en-US" altLang="en-US" b="1" i="0" dirty="0"/>
            </a:br>
            <a:r>
              <a:rPr lang="en-US" altLang="en-US" b="1" i="0" dirty="0"/>
              <a:t>also as garrisons in ‘provinces’</a:t>
            </a:r>
          </a:p>
          <a:p>
            <a:pPr marL="342900" indent="-342900">
              <a:spcBef>
                <a:spcPct val="50000"/>
              </a:spcBef>
              <a:buFont typeface="Wingdings" panose="05000000000000000000" pitchFamily="2" charset="2"/>
              <a:buChar char="v"/>
            </a:pPr>
            <a:r>
              <a:rPr lang="en-US" altLang="en-US" b="1" i="0" dirty="0"/>
              <a:t>the wealth coming into Italy</a:t>
            </a:r>
          </a:p>
          <a:p>
            <a:pPr marL="342900" indent="-342900">
              <a:spcBef>
                <a:spcPct val="50000"/>
              </a:spcBef>
              <a:buFont typeface="Wingdings" panose="05000000000000000000" pitchFamily="2" charset="2"/>
              <a:buChar char="v"/>
            </a:pPr>
            <a:r>
              <a:rPr lang="en-US" altLang="en-US" b="1" i="0" dirty="0"/>
              <a:t>the role of military leaders</a:t>
            </a:r>
            <a:br>
              <a:rPr lang="en-US" altLang="en-US" b="1" i="0" dirty="0"/>
            </a:br>
            <a:r>
              <a:rPr lang="en-US" altLang="en-US" i="0" dirty="0"/>
              <a:t>	</a:t>
            </a:r>
            <a:r>
              <a:rPr lang="en-US" altLang="en-US" i="0" dirty="0">
                <a:sym typeface="Wingdings" panose="05000000000000000000" pitchFamily="2" charset="2"/>
              </a:rPr>
              <a:t>dominate Roman politics</a:t>
            </a:r>
            <a:endParaRPr lang="en-US" altLang="en-US" i="0" dirty="0"/>
          </a:p>
          <a:p>
            <a:pPr marL="342900" indent="-342900">
              <a:spcBef>
                <a:spcPct val="50000"/>
              </a:spcBef>
              <a:buFont typeface="Wingdings" panose="05000000000000000000" pitchFamily="2" charset="2"/>
              <a:buChar char="v"/>
            </a:pPr>
            <a:r>
              <a:rPr lang="en-US" altLang="en-US" b="1" i="0" dirty="0"/>
              <a:t>large number of  POW </a:t>
            </a:r>
            <a:r>
              <a:rPr lang="en-US" altLang="en-US" b="1" i="0" dirty="0">
                <a:sym typeface="Wingdings" panose="05000000000000000000" pitchFamily="2" charset="2"/>
              </a:rPr>
              <a:t>slaves</a:t>
            </a:r>
            <a:br>
              <a:rPr lang="en-US" altLang="en-US" b="1" i="0" dirty="0">
                <a:sym typeface="Wingdings" panose="05000000000000000000" pitchFamily="2" charset="2"/>
              </a:rPr>
            </a:br>
            <a:r>
              <a:rPr lang="en-US" altLang="en-US" b="1" i="0" dirty="0">
                <a:sym typeface="Wingdings" panose="05000000000000000000" pitchFamily="2" charset="2"/>
              </a:rPr>
              <a:t>	</a:t>
            </a:r>
            <a:r>
              <a:rPr lang="en-US" altLang="en-US" i="0" dirty="0">
                <a:sym typeface="Wingdings" panose="05000000000000000000" pitchFamily="2" charset="2"/>
              </a:rPr>
              <a:t>slave revolts</a:t>
            </a:r>
          </a:p>
          <a:p>
            <a:pPr>
              <a:spcBef>
                <a:spcPct val="50000"/>
              </a:spcBef>
            </a:pPr>
            <a:r>
              <a:rPr lang="en-US" altLang="en-US" b="1" i="0" dirty="0">
                <a:sym typeface="Wingdings" panose="05000000000000000000" pitchFamily="2" charset="2"/>
              </a:rPr>
              <a:t>NEED FOR REFORM</a:t>
            </a:r>
          </a:p>
          <a:p>
            <a:pPr marL="342900" indent="-342900">
              <a:spcBef>
                <a:spcPct val="50000"/>
              </a:spcBef>
              <a:buFont typeface="Wingdings" panose="05000000000000000000" pitchFamily="2" charset="2"/>
              <a:buChar char="v"/>
            </a:pPr>
            <a:endParaRPr lang="en-US" altLang="en-US" b="1" i="0" dirty="0"/>
          </a:p>
        </p:txBody>
      </p:sp>
      <p:pic>
        <p:nvPicPr>
          <p:cNvPr id="7" name="Picture 4" descr="C:\Eigene Dateien\TEACHING MATERIAL\HELLENISMUS Sommer 2005\Map Rome conquest east.JPG"/>
          <p:cNvPicPr>
            <a:picLocks noChangeAspect="1" noChangeArrowheads="1"/>
          </p:cNvPicPr>
          <p:nvPr/>
        </p:nvPicPr>
        <p:blipFill rotWithShape="1">
          <a:blip r:embed="rId2">
            <a:extLst>
              <a:ext uri="{28A0092B-C50C-407E-A947-70E740481C1C}">
                <a14:useLocalDpi xmlns:a14="http://schemas.microsoft.com/office/drawing/2010/main" val="0"/>
              </a:ext>
            </a:extLst>
          </a:blip>
          <a:srcRect l="57693"/>
          <a:stretch/>
        </p:blipFill>
        <p:spPr bwMode="auto">
          <a:xfrm>
            <a:off x="5300420" y="1268760"/>
            <a:ext cx="3808084" cy="487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444024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1000"/>
                                        <p:tgtEl>
                                          <p:spTgt spid="6">
                                            <p:txEl>
                                              <p:pRg st="1" end="1"/>
                                            </p:txEl>
                                          </p:spTgt>
                                        </p:tgtEl>
                                      </p:cBhvr>
                                    </p:animEffect>
                                    <p:anim calcmode="lin" valueType="num">
                                      <p:cBhvr>
                                        <p:cTn id="14"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fade">
                                      <p:cBhvr>
                                        <p:cTn id="19" dur="1000"/>
                                        <p:tgtEl>
                                          <p:spTgt spid="6">
                                            <p:txEl>
                                              <p:pRg st="2" end="2"/>
                                            </p:txEl>
                                          </p:spTgt>
                                        </p:tgtEl>
                                      </p:cBhvr>
                                    </p:animEffect>
                                    <p:anim calcmode="lin" valueType="num">
                                      <p:cBhvr>
                                        <p:cTn id="2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Effect transition="in" filter="fade">
                                      <p:cBhvr>
                                        <p:cTn id="25" dur="1000"/>
                                        <p:tgtEl>
                                          <p:spTgt spid="6">
                                            <p:txEl>
                                              <p:pRg st="3" end="3"/>
                                            </p:txEl>
                                          </p:spTgt>
                                        </p:tgtEl>
                                      </p:cBhvr>
                                    </p:animEffect>
                                    <p:anim calcmode="lin" valueType="num">
                                      <p:cBhvr>
                                        <p:cTn id="26"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Effect transition="in" filter="fade">
                                      <p:cBhvr>
                                        <p:cTn id="31" dur="1000"/>
                                        <p:tgtEl>
                                          <p:spTgt spid="6">
                                            <p:txEl>
                                              <p:pRg st="4" end="4"/>
                                            </p:txEl>
                                          </p:spTgt>
                                        </p:tgtEl>
                                      </p:cBhvr>
                                    </p:animEffect>
                                    <p:anim calcmode="lin" valueType="num">
                                      <p:cBhvr>
                                        <p:cTn id="3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Effect transition="in" filter="fade">
                                      <p:cBhvr>
                                        <p:cTn id="37" dur="1000"/>
                                        <p:tgtEl>
                                          <p:spTgt spid="6">
                                            <p:txEl>
                                              <p:pRg st="5" end="5"/>
                                            </p:txEl>
                                          </p:spTgt>
                                        </p:tgtEl>
                                      </p:cBhvr>
                                    </p:animEffect>
                                    <p:anim calcmode="lin" valueType="num">
                                      <p:cBhvr>
                                        <p:cTn id="38"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animEffect transition="in" filter="fade">
                                      <p:cBhvr>
                                        <p:cTn id="43" dur="1000"/>
                                        <p:tgtEl>
                                          <p:spTgt spid="6">
                                            <p:txEl>
                                              <p:pRg st="6" end="6"/>
                                            </p:txEl>
                                          </p:spTgt>
                                        </p:tgtEl>
                                      </p:cBhvr>
                                    </p:animEffect>
                                    <p:anim calcmode="lin" valueType="num">
                                      <p:cBhvr>
                                        <p:cTn id="44"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143000"/>
            <a:ext cx="91440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4283968" y="91480"/>
            <a:ext cx="648072"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6" name="Text Box 6"/>
          <p:cNvSpPr txBox="1">
            <a:spLocks noChangeArrowheads="1"/>
          </p:cNvSpPr>
          <p:nvPr/>
        </p:nvSpPr>
        <p:spPr bwMode="auto">
          <a:xfrm>
            <a:off x="323528" y="1173340"/>
            <a:ext cx="7651576" cy="54476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b="1" i="0" dirty="0"/>
              <a:t>After 2</a:t>
            </a:r>
            <a:r>
              <a:rPr lang="en-US" altLang="en-US" b="1" i="0" baseline="30000" dirty="0"/>
              <a:t>nd</a:t>
            </a:r>
            <a:r>
              <a:rPr lang="en-US" altLang="en-US" b="1" i="0" dirty="0"/>
              <a:t> Punic War…</a:t>
            </a:r>
          </a:p>
          <a:p>
            <a:pPr>
              <a:spcBef>
                <a:spcPct val="50000"/>
              </a:spcBef>
            </a:pPr>
            <a:r>
              <a:rPr lang="en-US" altLang="en-US" b="1" i="0" dirty="0"/>
              <a:t>Problems for Roman society</a:t>
            </a:r>
          </a:p>
          <a:p>
            <a:pPr marL="342900" indent="-342900">
              <a:spcBef>
                <a:spcPct val="50000"/>
              </a:spcBef>
              <a:buFont typeface="Wingdings" panose="05000000000000000000" pitchFamily="2" charset="2"/>
              <a:buChar char="v"/>
            </a:pPr>
            <a:r>
              <a:rPr lang="en-US" altLang="en-US" b="1" i="0" dirty="0"/>
              <a:t>the constant need for armies,</a:t>
            </a:r>
            <a:br>
              <a:rPr lang="en-US" altLang="en-US" b="1" i="0" dirty="0"/>
            </a:br>
            <a:r>
              <a:rPr lang="en-US" altLang="en-US" b="1" i="0" dirty="0"/>
              <a:t>also as garrisons in ‘provinces’</a:t>
            </a:r>
          </a:p>
          <a:p>
            <a:pPr marL="342900" indent="-342900">
              <a:spcBef>
                <a:spcPct val="50000"/>
              </a:spcBef>
              <a:buFont typeface="Wingdings" panose="05000000000000000000" pitchFamily="2" charset="2"/>
              <a:buChar char="v"/>
            </a:pPr>
            <a:r>
              <a:rPr lang="en-US" altLang="en-US" b="1" i="0" dirty="0"/>
              <a:t>the wealth coming into Italy</a:t>
            </a:r>
          </a:p>
          <a:p>
            <a:pPr marL="342900" indent="-342900">
              <a:spcBef>
                <a:spcPct val="50000"/>
              </a:spcBef>
              <a:buFont typeface="Wingdings" panose="05000000000000000000" pitchFamily="2" charset="2"/>
              <a:buChar char="v"/>
            </a:pPr>
            <a:r>
              <a:rPr lang="en-US" altLang="en-US" b="1" i="0" dirty="0"/>
              <a:t>the role of military leaders</a:t>
            </a:r>
            <a:br>
              <a:rPr lang="en-US" altLang="en-US" b="1" i="0" dirty="0"/>
            </a:br>
            <a:r>
              <a:rPr lang="en-US" altLang="en-US" i="0" dirty="0"/>
              <a:t>	</a:t>
            </a:r>
            <a:r>
              <a:rPr lang="en-US" altLang="en-US" i="0" dirty="0">
                <a:sym typeface="Wingdings" panose="05000000000000000000" pitchFamily="2" charset="2"/>
              </a:rPr>
              <a:t>dominate Roman politics</a:t>
            </a:r>
            <a:endParaRPr lang="en-US" altLang="en-US" i="0" dirty="0"/>
          </a:p>
          <a:p>
            <a:pPr marL="342900" indent="-342900">
              <a:spcBef>
                <a:spcPct val="50000"/>
              </a:spcBef>
              <a:buFont typeface="Wingdings" panose="05000000000000000000" pitchFamily="2" charset="2"/>
              <a:buChar char="v"/>
            </a:pPr>
            <a:r>
              <a:rPr lang="en-US" altLang="en-US" b="1" i="0" dirty="0"/>
              <a:t>large number of  POW </a:t>
            </a:r>
            <a:r>
              <a:rPr lang="en-US" altLang="en-US" b="1" i="0" dirty="0">
                <a:sym typeface="Wingdings" panose="05000000000000000000" pitchFamily="2" charset="2"/>
              </a:rPr>
              <a:t>slaves</a:t>
            </a:r>
            <a:br>
              <a:rPr lang="en-US" altLang="en-US" b="1" i="0" dirty="0">
                <a:sym typeface="Wingdings" panose="05000000000000000000" pitchFamily="2" charset="2"/>
              </a:rPr>
            </a:br>
            <a:r>
              <a:rPr lang="en-US" altLang="en-US" b="1" i="0" dirty="0">
                <a:sym typeface="Wingdings" panose="05000000000000000000" pitchFamily="2" charset="2"/>
              </a:rPr>
              <a:t>	</a:t>
            </a:r>
            <a:r>
              <a:rPr lang="en-US" altLang="en-US" i="0" dirty="0">
                <a:sym typeface="Wingdings" panose="05000000000000000000" pitchFamily="2" charset="2"/>
              </a:rPr>
              <a:t>slave revolts</a:t>
            </a:r>
          </a:p>
          <a:p>
            <a:pPr>
              <a:spcBef>
                <a:spcPct val="50000"/>
              </a:spcBef>
            </a:pPr>
            <a:r>
              <a:rPr lang="en-US" altLang="en-US" b="1" i="0" dirty="0">
                <a:sym typeface="Wingdings" panose="05000000000000000000" pitchFamily="2" charset="2"/>
              </a:rPr>
              <a:t>NEED FOR REFORM</a:t>
            </a:r>
          </a:p>
          <a:p>
            <a:pPr marL="342900" indent="-342900">
              <a:spcBef>
                <a:spcPct val="50000"/>
              </a:spcBef>
              <a:buFont typeface="Wingdings" panose="05000000000000000000" pitchFamily="2" charset="2"/>
              <a:buChar char="v"/>
            </a:pPr>
            <a:endParaRPr lang="en-US" altLang="en-US" b="1" i="0"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3196" y="2152476"/>
            <a:ext cx="7353300" cy="4660900"/>
          </a:xfrm>
          <a:prstGeom prst="rect">
            <a:avLst/>
          </a:prstGeom>
        </p:spPr>
      </p:pic>
    </p:spTree>
    <p:extLst>
      <p:ext uri="{BB962C8B-B14F-4D97-AF65-F5344CB8AC3E}">
        <p14:creationId xmlns:p14="http://schemas.microsoft.com/office/powerpoint/2010/main" val="115575956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143000"/>
            <a:ext cx="91440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4283968" y="91480"/>
            <a:ext cx="648072"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6" name="Text Box 6"/>
          <p:cNvSpPr txBox="1">
            <a:spLocks noChangeArrowheads="1"/>
          </p:cNvSpPr>
          <p:nvPr/>
        </p:nvSpPr>
        <p:spPr bwMode="auto">
          <a:xfrm>
            <a:off x="323528" y="1173340"/>
            <a:ext cx="765157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b="1" i="0" dirty="0"/>
              <a:t>Reform </a:t>
            </a:r>
            <a:r>
              <a:rPr lang="en-US" altLang="en-US" b="1" i="0" dirty="0" err="1"/>
              <a:t>programme</a:t>
            </a:r>
            <a:r>
              <a:rPr lang="en-US" altLang="en-US" b="1" i="0" dirty="0"/>
              <a:t> of Tiberius and Gaius Gracchus</a:t>
            </a:r>
          </a:p>
          <a:p>
            <a:pPr>
              <a:spcBef>
                <a:spcPct val="50000"/>
              </a:spcBef>
            </a:pPr>
            <a:r>
              <a:rPr lang="en-US" altLang="en-US" b="1" i="0" dirty="0">
                <a:sym typeface="Wingdings" panose="05000000000000000000" pitchFamily="2" charset="2"/>
              </a:rPr>
              <a:t>leads to internal strive… (</a:t>
            </a:r>
            <a:r>
              <a:rPr lang="en-US" altLang="en-US" b="1" dirty="0" err="1">
                <a:sym typeface="Wingdings" panose="05000000000000000000" pitchFamily="2" charset="2"/>
              </a:rPr>
              <a:t>consulares</a:t>
            </a:r>
            <a:r>
              <a:rPr lang="en-US" altLang="en-US" b="1" dirty="0">
                <a:sym typeface="Wingdings" panose="05000000000000000000" pitchFamily="2" charset="2"/>
              </a:rPr>
              <a:t> vs. </a:t>
            </a:r>
            <a:r>
              <a:rPr lang="en-US" altLang="en-US" b="1" dirty="0" err="1">
                <a:sym typeface="Wingdings" panose="05000000000000000000" pitchFamily="2" charset="2"/>
              </a:rPr>
              <a:t>populares</a:t>
            </a:r>
            <a:r>
              <a:rPr lang="en-US" altLang="en-US" b="1" i="0" dirty="0">
                <a:sym typeface="Wingdings" panose="05000000000000000000" pitchFamily="2" charset="2"/>
              </a:rPr>
              <a:t>)</a:t>
            </a:r>
            <a:endParaRPr lang="en-US" altLang="en-US" b="1" i="0"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3196" y="2152476"/>
            <a:ext cx="7353300" cy="4660900"/>
          </a:xfrm>
          <a:prstGeom prst="rect">
            <a:avLst/>
          </a:prstGeom>
        </p:spPr>
      </p:pic>
    </p:spTree>
    <p:extLst>
      <p:ext uri="{BB962C8B-B14F-4D97-AF65-F5344CB8AC3E}">
        <p14:creationId xmlns:p14="http://schemas.microsoft.com/office/powerpoint/2010/main" val="266599872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1000"/>
                                        <p:tgtEl>
                                          <p:spTgt spid="6">
                                            <p:txEl>
                                              <p:pRg st="1" end="1"/>
                                            </p:txEl>
                                          </p:spTgt>
                                        </p:tgtEl>
                                      </p:cBhvr>
                                    </p:animEffect>
                                    <p:anim calcmode="lin" valueType="num">
                                      <p:cBhvr>
                                        <p:cTn id="14"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143000"/>
            <a:ext cx="91440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4427984" y="91480"/>
            <a:ext cx="792088"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sp>
        <p:nvSpPr>
          <p:cNvPr id="6" name="Text Box 6"/>
          <p:cNvSpPr txBox="1">
            <a:spLocks noChangeArrowheads="1"/>
          </p:cNvSpPr>
          <p:nvPr/>
        </p:nvSpPr>
        <p:spPr bwMode="auto">
          <a:xfrm>
            <a:off x="323528" y="1173340"/>
            <a:ext cx="765157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b="1" i="0" dirty="0"/>
              <a:t>Reform </a:t>
            </a:r>
            <a:r>
              <a:rPr lang="en-US" altLang="en-US" b="1" i="0" dirty="0" err="1"/>
              <a:t>programme</a:t>
            </a:r>
            <a:r>
              <a:rPr lang="en-US" altLang="en-US" b="1" i="0" dirty="0"/>
              <a:t> of Tiberius and Gaius Gracchus</a:t>
            </a:r>
          </a:p>
          <a:p>
            <a:pPr>
              <a:spcBef>
                <a:spcPct val="50000"/>
              </a:spcBef>
            </a:pPr>
            <a:r>
              <a:rPr lang="en-US" altLang="en-US" b="1" i="0" dirty="0">
                <a:sym typeface="Wingdings" panose="05000000000000000000" pitchFamily="2" charset="2"/>
              </a:rPr>
              <a:t>leads to internal strive… (</a:t>
            </a:r>
            <a:r>
              <a:rPr lang="en-US" altLang="en-US" b="1" dirty="0" err="1">
                <a:sym typeface="Wingdings" panose="05000000000000000000" pitchFamily="2" charset="2"/>
              </a:rPr>
              <a:t>consulares</a:t>
            </a:r>
            <a:r>
              <a:rPr lang="en-US" altLang="en-US" b="1" dirty="0">
                <a:sym typeface="Wingdings" panose="05000000000000000000" pitchFamily="2" charset="2"/>
              </a:rPr>
              <a:t> vs. </a:t>
            </a:r>
            <a:r>
              <a:rPr lang="en-US" altLang="en-US" b="1" dirty="0" err="1">
                <a:sym typeface="Wingdings" panose="05000000000000000000" pitchFamily="2" charset="2"/>
              </a:rPr>
              <a:t>populares</a:t>
            </a:r>
            <a:r>
              <a:rPr lang="en-US" altLang="en-US" b="1" i="0" dirty="0">
                <a:sym typeface="Wingdings" panose="05000000000000000000" pitchFamily="2" charset="2"/>
              </a:rPr>
              <a:t>)</a:t>
            </a:r>
            <a:endParaRPr lang="en-US" altLang="en-US" b="1" i="0" dirty="0"/>
          </a:p>
        </p:txBody>
      </p:sp>
      <p:sp>
        <p:nvSpPr>
          <p:cNvPr id="8" name="Text Box 16"/>
          <p:cNvSpPr txBox="1">
            <a:spLocks noChangeArrowheads="1"/>
          </p:cNvSpPr>
          <p:nvPr/>
        </p:nvSpPr>
        <p:spPr bwMode="auto">
          <a:xfrm>
            <a:off x="3124200" y="4718471"/>
            <a:ext cx="9144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sz="1600"/>
              <a:t>Marius</a:t>
            </a:r>
          </a:p>
        </p:txBody>
      </p:sp>
      <p:pic>
        <p:nvPicPr>
          <p:cNvPr id="9" name="Picture 15" descr="C:\Eigene Dateien\TEACHING MATERIAL\HELLENISMUS Sommer 2005\Marius bus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0213" y="2432471"/>
            <a:ext cx="1411287"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5" descr="C:\Eigene Dateien\TEACHING MATERIAL\HELLENISMUS Sommer 2005\Caesar bust white background.JPG"/>
          <p:cNvPicPr>
            <a:picLocks noChangeAspect="1" noChangeArrowheads="1"/>
          </p:cNvPicPr>
          <p:nvPr/>
        </p:nvPicPr>
        <p:blipFill>
          <a:blip r:embed="rId3">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0" y="1170384"/>
            <a:ext cx="462756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6"/>
          <p:cNvSpPr txBox="1">
            <a:spLocks noChangeArrowheads="1"/>
          </p:cNvSpPr>
          <p:nvPr/>
        </p:nvSpPr>
        <p:spPr bwMode="auto">
          <a:xfrm>
            <a:off x="4427984" y="6400800"/>
            <a:ext cx="481047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sz="2000" dirty="0"/>
              <a:t>Gaius </a:t>
            </a:r>
            <a:r>
              <a:rPr lang="en-US" altLang="en-US" sz="2000" dirty="0" err="1"/>
              <a:t>Iulius</a:t>
            </a:r>
            <a:r>
              <a:rPr lang="en-US" altLang="en-US" sz="2000" dirty="0"/>
              <a:t> Caesar</a:t>
            </a:r>
          </a:p>
        </p:txBody>
      </p:sp>
      <p:pic>
        <p:nvPicPr>
          <p:cNvPr id="15" name="Picture 7" descr="C:\Eigene Dateien\TEACHING MATERIAL\HELLENISMUS Sommer 2005\Sulla Bust 90BC Rome.gif"/>
          <p:cNvPicPr>
            <a:picLocks noChangeAspect="1" noChangeArrowheads="1"/>
          </p:cNvPicPr>
          <p:nvPr/>
        </p:nvPicPr>
        <p:blipFill>
          <a:blip r:embed="rId4">
            <a:extLst>
              <a:ext uri="{28A0092B-C50C-407E-A947-70E740481C1C}">
                <a14:useLocalDpi xmlns:a14="http://schemas.microsoft.com/office/drawing/2010/main" val="0"/>
              </a:ext>
            </a:extLst>
          </a:blip>
          <a:srcRect l="10390" t="5455" r="11688" b="7272"/>
          <a:stretch>
            <a:fillRect/>
          </a:stretch>
        </p:blipFill>
        <p:spPr bwMode="auto">
          <a:xfrm>
            <a:off x="4572000" y="2432471"/>
            <a:ext cx="142875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8"/>
          <p:cNvSpPr txBox="1">
            <a:spLocks noChangeArrowheads="1"/>
          </p:cNvSpPr>
          <p:nvPr/>
        </p:nvSpPr>
        <p:spPr bwMode="auto">
          <a:xfrm>
            <a:off x="4572000" y="4718471"/>
            <a:ext cx="160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sz="1800"/>
              <a:t>Sulla</a:t>
            </a:r>
          </a:p>
        </p:txBody>
      </p:sp>
      <p:sp>
        <p:nvSpPr>
          <p:cNvPr id="17" name="Text Box 10"/>
          <p:cNvSpPr txBox="1">
            <a:spLocks noChangeArrowheads="1"/>
          </p:cNvSpPr>
          <p:nvPr/>
        </p:nvSpPr>
        <p:spPr bwMode="auto">
          <a:xfrm>
            <a:off x="4191000" y="5085184"/>
            <a:ext cx="49530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defRPr/>
            </a:pPr>
            <a:r>
              <a:rPr lang="en-US" b="1" dirty="0">
                <a:effectLst>
                  <a:outerShdw blurRad="38100" dist="38100" dir="2700000" algn="tl">
                    <a:srgbClr val="C0C0C0"/>
                  </a:outerShdw>
                </a:effectLst>
              </a:rPr>
              <a:t>Charismatic politicians and generals fighting for power, for control of the ‘Republic’</a:t>
            </a:r>
            <a:br>
              <a:rPr lang="en-US" b="1" dirty="0">
                <a:effectLst>
                  <a:outerShdw blurRad="38100" dist="38100" dir="2700000" algn="tl">
                    <a:srgbClr val="C0C0C0"/>
                  </a:outerShdw>
                </a:effectLst>
              </a:rPr>
            </a:br>
            <a:r>
              <a:rPr lang="en-US" b="1" dirty="0">
                <a:effectLst>
                  <a:outerShdw blurRad="38100" dist="38100" dir="2700000" algn="tl">
                    <a:srgbClr val="C0C0C0"/>
                  </a:outerShdw>
                </a:effectLst>
              </a:rPr>
              <a:t>finally leading to civil war…</a:t>
            </a:r>
          </a:p>
        </p:txBody>
      </p:sp>
      <p:pic>
        <p:nvPicPr>
          <p:cNvPr id="18" name="Picture 11" descr="C:\Eigene Dateien\TEACHING MATERIAL\HELLENISMUS Sommer 2005\Mark Antony.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78738" y="2432471"/>
            <a:ext cx="1465262"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12"/>
          <p:cNvSpPr txBox="1">
            <a:spLocks noChangeArrowheads="1"/>
          </p:cNvSpPr>
          <p:nvPr/>
        </p:nvSpPr>
        <p:spPr bwMode="auto">
          <a:xfrm>
            <a:off x="7620000" y="4718471"/>
            <a:ext cx="1524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sz="1600"/>
              <a:t>Marc Anton</a:t>
            </a:r>
          </a:p>
        </p:txBody>
      </p:sp>
      <p:pic>
        <p:nvPicPr>
          <p:cNvPr id="20" name="Picture 13" descr="C:\Eigene Dateien\TEACHING MATERIAL\HELLENISMUS Sommer 2005\Pompey.gif"/>
          <p:cNvPicPr>
            <a:picLocks noChangeAspect="1" noChangeArrowheads="1"/>
          </p:cNvPicPr>
          <p:nvPr/>
        </p:nvPicPr>
        <p:blipFill>
          <a:blip r:embed="rId6">
            <a:lum bright="-24000" contrast="18000"/>
            <a:extLst>
              <a:ext uri="{28A0092B-C50C-407E-A947-70E740481C1C}">
                <a14:useLocalDpi xmlns:a14="http://schemas.microsoft.com/office/drawing/2010/main" val="0"/>
              </a:ext>
            </a:extLst>
          </a:blip>
          <a:srcRect/>
          <a:stretch>
            <a:fillRect/>
          </a:stretch>
        </p:blipFill>
        <p:spPr bwMode="auto">
          <a:xfrm>
            <a:off x="6059488" y="2432471"/>
            <a:ext cx="1541462"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Box 14"/>
          <p:cNvSpPr txBox="1">
            <a:spLocks noChangeArrowheads="1"/>
          </p:cNvSpPr>
          <p:nvPr/>
        </p:nvSpPr>
        <p:spPr bwMode="auto">
          <a:xfrm>
            <a:off x="6324600" y="4718471"/>
            <a:ext cx="1447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sz="1600"/>
              <a:t>Pompeius</a:t>
            </a:r>
          </a:p>
        </p:txBody>
      </p:sp>
    </p:spTree>
    <p:extLst>
      <p:ext uri="{BB962C8B-B14F-4D97-AF65-F5344CB8AC3E}">
        <p14:creationId xmlns:p14="http://schemas.microsoft.com/office/powerpoint/2010/main" val="320087023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randombar(horizontal)">
                                      <p:cBhvr>
                                        <p:cTn id="11" dur="500"/>
                                        <p:tgtEl>
                                          <p:spTgt spid="16"/>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randombar(horizontal)">
                                      <p:cBhvr>
                                        <p:cTn id="15" dur="500"/>
                                        <p:tgtEl>
                                          <p:spTgt spid="20"/>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randombar(horizontal)">
                                      <p:cBhvr>
                                        <p:cTn id="19" dur="500"/>
                                        <p:tgtEl>
                                          <p:spTgt spid="21"/>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randombar(horizontal)">
                                      <p:cBhvr>
                                        <p:cTn id="23" dur="500"/>
                                        <p:tgtEl>
                                          <p:spTgt spid="18"/>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randombar(horizontal)">
                                      <p:cBhvr>
                                        <p:cTn id="27" dur="500"/>
                                        <p:tgtEl>
                                          <p:spTgt spid="19"/>
                                        </p:tgtEl>
                                      </p:cBhvr>
                                    </p:animEffect>
                                  </p:childTnLst>
                                </p:cTn>
                              </p:par>
                            </p:childTnLst>
                          </p:cTn>
                        </p:par>
                        <p:par>
                          <p:cTn id="28" fill="hold">
                            <p:stCondLst>
                              <p:cond delay="3000"/>
                            </p:stCondLst>
                            <p:childTnLst>
                              <p:par>
                                <p:cTn id="29" presetID="7" presetClass="entr" presetSubtype="4" fill="hold" nodeType="afterEffect">
                                  <p:stCondLst>
                                    <p:cond delay="100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0" fill="hold"/>
                                        <p:tgtEl>
                                          <p:spTgt spid="10"/>
                                        </p:tgtEl>
                                        <p:attrNameLst>
                                          <p:attrName>ppt_x</p:attrName>
                                        </p:attrNameLst>
                                      </p:cBhvr>
                                      <p:tavLst>
                                        <p:tav tm="0">
                                          <p:val>
                                            <p:strVal val="#ppt_x"/>
                                          </p:val>
                                        </p:tav>
                                        <p:tav tm="100000">
                                          <p:val>
                                            <p:strVal val="#ppt_x"/>
                                          </p:val>
                                        </p:tav>
                                      </p:tavLst>
                                    </p:anim>
                                    <p:anim calcmode="lin" valueType="num">
                                      <p:cBhvr additive="base">
                                        <p:cTn id="32" dur="5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utoUpdateAnimBg="0"/>
      <p:bldP spid="19" grpId="0" autoUpdateAnimBg="0"/>
      <p:bldP spid="21" grpId="0"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143000"/>
            <a:ext cx="91440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4716016" y="91480"/>
            <a:ext cx="288032"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pic>
        <p:nvPicPr>
          <p:cNvPr id="9" name="Picture 5" descr="C:\Eigene Dateien\TEACHING MATERIAL\HELLENISMUS Sommer 2005\Caesar bust white background.JPG"/>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0" y="1170384"/>
            <a:ext cx="462756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6"/>
          <p:cNvSpPr txBox="1">
            <a:spLocks noChangeArrowheads="1"/>
          </p:cNvSpPr>
          <p:nvPr/>
        </p:nvSpPr>
        <p:spPr bwMode="auto">
          <a:xfrm>
            <a:off x="4427984" y="6400800"/>
            <a:ext cx="481047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pPr>
              <a:spcBef>
                <a:spcPct val="50000"/>
              </a:spcBef>
            </a:pPr>
            <a:r>
              <a:rPr lang="en-US" altLang="en-US" sz="2000" dirty="0"/>
              <a:t>Gaius </a:t>
            </a:r>
            <a:r>
              <a:rPr lang="en-US" altLang="en-US" sz="2000" dirty="0" err="1"/>
              <a:t>Iulius</a:t>
            </a:r>
            <a:r>
              <a:rPr lang="en-US" altLang="en-US" sz="2000" dirty="0"/>
              <a:t> Caesar</a:t>
            </a:r>
          </a:p>
        </p:txBody>
      </p:sp>
      <p:pic>
        <p:nvPicPr>
          <p:cNvPr id="18" name="Picture 12" descr="C:\Eigene Dateien\TEACHING MATERIAL\HELLENISMUS Sommer 2005\Denar Cäsar 44BC Silber 3g7 48 44 BC obv CAESAR DIC PERPETUO.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67200" y="1143000"/>
            <a:ext cx="4489450" cy="471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3" descr="C:\Eigene Dateien\TEACHING MATERIAL\HELLENISMUS Sommer 2005\Caesar Ermordung Richard Harri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79712" y="3825473"/>
            <a:ext cx="3823916" cy="303252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5803628" y="5857875"/>
            <a:ext cx="3340372" cy="369332"/>
          </a:xfrm>
          <a:prstGeom prst="rect">
            <a:avLst/>
          </a:prstGeom>
          <a:noFill/>
        </p:spPr>
        <p:txBody>
          <a:bodyPr wrap="square" rtlCol="0">
            <a:spAutoFit/>
          </a:bodyPr>
          <a:lstStyle/>
          <a:p>
            <a:r>
              <a:rPr lang="en-GB" b="1" spc="300" dirty="0">
                <a:effectLst>
                  <a:outerShdw blurRad="38100" dist="38100" dir="2700000" algn="tl">
                    <a:srgbClr val="000000">
                      <a:alpha val="43137"/>
                    </a:srgbClr>
                  </a:outerShdw>
                </a:effectLst>
              </a:rPr>
              <a:t>Ides of March, 44 BC</a:t>
            </a:r>
          </a:p>
        </p:txBody>
      </p:sp>
    </p:spTree>
    <p:extLst>
      <p:ext uri="{BB962C8B-B14F-4D97-AF65-F5344CB8AC3E}">
        <p14:creationId xmlns:p14="http://schemas.microsoft.com/office/powerpoint/2010/main" val="12565375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5" fill="hold"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randombar(vertical)">
                                      <p:cBhvr>
                                        <p:cTn id="1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1143000"/>
            <a:ext cx="9144000" cy="5105400"/>
          </a:xfrm>
          <a:prstGeom prst="rect">
            <a:avLst/>
          </a:prstGeom>
          <a:solidFill>
            <a:schemeClr val="hlink">
              <a:alpha val="50195"/>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3"/>
          <p:cNvSpPr>
            <a:spLocks noChangeArrowheads="1"/>
          </p:cNvSpPr>
          <p:nvPr/>
        </p:nvSpPr>
        <p:spPr bwMode="auto">
          <a:xfrm>
            <a:off x="4932040" y="91480"/>
            <a:ext cx="1440160"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pic>
        <p:nvPicPr>
          <p:cNvPr id="6" name="Picture 5" descr="C:\Eigene Dateien\TEACHING MATERIAL\HELLENISMUS Sommer 2005\Caesar bust white background.JPG"/>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0" y="1170384"/>
            <a:ext cx="462756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5" descr="C:\Eigene Dateien\TEACHING MATERIAL\CITIES &amp; SETTLEMENTS\AUGUSTUS ROM\Augustus Statue Primaporta 19 17 BC.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605" b="99783" l="2400" r="89943">
                        <a14:foregroundMark x1="65714" y1="7236" x2="65714" y2="7236"/>
                        <a14:foregroundMark x1="79657" y1="93488" x2="79657" y2="93488"/>
                        <a14:foregroundMark x1="80800" y1="99855" x2="80800" y2="99855"/>
                        <a14:foregroundMark x1="20571" y1="18090" x2="20571" y2="18090"/>
                        <a14:foregroundMark x1="8343" y1="8828" x2="8343" y2="8828"/>
                        <a14:foregroundMark x1="5143" y1="3907" x2="5143" y2="3907"/>
                        <a14:foregroundMark x1="86400" y1="13459" x2="86400" y2="13459"/>
                        <a14:foregroundMark x1="87429" y1="9913" x2="87429" y2="9913"/>
                        <a14:foregroundMark x1="87429" y1="7453" x2="87429" y2="7453"/>
                        <a14:foregroundMark x1="2400" y1="2605" x2="2400" y2="2605"/>
                        <a14:foregroundMark x1="86400" y1="74819" x2="86400" y2="74819"/>
                        <a14:foregroundMark x1="87429" y1="69103" x2="87429" y2="69103"/>
                        <a14:backgroundMark x1="37714" y1="94790" x2="37714" y2="94790"/>
                        <a14:backgroundMark x1="69143" y1="83936" x2="69143" y2="83936"/>
                        <a14:backgroundMark x1="67429" y1="91462" x2="67429" y2="91462"/>
                        <a14:backgroundMark x1="88457" y1="85456" x2="88457" y2="85456"/>
                        <a14:backgroundMark x1="35543" y1="79522" x2="35543" y2="79522"/>
                      </a14:backgroundRemoval>
                    </a14:imgEffect>
                  </a14:imgLayer>
                </a14:imgProps>
              </a:ext>
              <a:ext uri="{28A0092B-C50C-407E-A947-70E740481C1C}">
                <a14:useLocalDpi xmlns:a14="http://schemas.microsoft.com/office/drawing/2010/main" val="0"/>
              </a:ext>
            </a:extLst>
          </a:blip>
          <a:srcRect/>
          <a:stretch>
            <a:fillRect/>
          </a:stretch>
        </p:blipFill>
        <p:spPr bwMode="auto">
          <a:xfrm>
            <a:off x="5148064" y="241814"/>
            <a:ext cx="4211960" cy="66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4211960" y="1916832"/>
            <a:ext cx="2592288" cy="3139321"/>
          </a:xfrm>
          <a:prstGeom prst="rect">
            <a:avLst/>
          </a:prstGeom>
          <a:noFill/>
        </p:spPr>
        <p:txBody>
          <a:bodyPr wrap="square" rtlCol="0">
            <a:spAutoFit/>
          </a:bodyPr>
          <a:lstStyle/>
          <a:p>
            <a:r>
              <a:rPr lang="en-GB" dirty="0"/>
              <a:t>Augustus</a:t>
            </a:r>
          </a:p>
          <a:p>
            <a:endParaRPr lang="en-GB" dirty="0"/>
          </a:p>
          <a:p>
            <a:r>
              <a:rPr lang="en-GB" dirty="0"/>
              <a:t>“Restoring the Republic”</a:t>
            </a:r>
          </a:p>
          <a:p>
            <a:endParaRPr lang="en-GB" dirty="0"/>
          </a:p>
          <a:p>
            <a:r>
              <a:rPr lang="en-GB" dirty="0"/>
              <a:t>Created an autocratic regime</a:t>
            </a:r>
          </a:p>
          <a:p>
            <a:r>
              <a:rPr lang="en-GB" dirty="0">
                <a:sym typeface="Wingdings" panose="05000000000000000000" pitchFamily="2" charset="2"/>
              </a:rPr>
              <a:t>the “Principate”</a:t>
            </a:r>
            <a:endParaRPr lang="en-GB" dirty="0"/>
          </a:p>
          <a:p>
            <a:endParaRPr lang="en-GB" dirty="0"/>
          </a:p>
          <a:p>
            <a:endParaRPr lang="en-GB" dirty="0"/>
          </a:p>
          <a:p>
            <a:r>
              <a:rPr lang="en-GB" dirty="0"/>
              <a:t>“Propaganda” &amp; “ideology” dominate</a:t>
            </a:r>
          </a:p>
        </p:txBody>
      </p:sp>
    </p:spTree>
    <p:extLst>
      <p:ext uri="{BB962C8B-B14F-4D97-AF65-F5344CB8AC3E}">
        <p14:creationId xmlns:p14="http://schemas.microsoft.com/office/powerpoint/2010/main" val="319118433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out)">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C:\Eigene Dateien\TEACHING MATERIAL\CITIES &amp; SETTLEMENTS\AUGUSTUS ROM\Ara Pacis Ansicht Farbe P CONNOLLY.JPG"/>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8679" y="3568182"/>
            <a:ext cx="5370571" cy="333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4932040" y="91480"/>
            <a:ext cx="1440160"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6"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pic>
        <p:nvPicPr>
          <p:cNvPr id="8" name="Picture 5" descr="C:\Eigene Dateien\TEACHING MATERIAL\CITIES &amp; SETTLEMENTS\AUGUSTUS ROM\Augustus Statue Primaporta 19 17 BC.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605" b="99783" l="2400" r="89943">
                        <a14:foregroundMark x1="65714" y1="7236" x2="65714" y2="7236"/>
                        <a14:foregroundMark x1="79657" y1="93488" x2="79657" y2="93488"/>
                        <a14:foregroundMark x1="80800" y1="99855" x2="80800" y2="99855"/>
                        <a14:foregroundMark x1="20571" y1="18090" x2="20571" y2="18090"/>
                        <a14:foregroundMark x1="8343" y1="8828" x2="8343" y2="8828"/>
                        <a14:foregroundMark x1="5143" y1="3907" x2="5143" y2="3907"/>
                        <a14:foregroundMark x1="86400" y1="13459" x2="86400" y2="13459"/>
                        <a14:foregroundMark x1="87429" y1="9913" x2="87429" y2="9913"/>
                        <a14:foregroundMark x1="87429" y1="7453" x2="87429" y2="7453"/>
                        <a14:foregroundMark x1="2400" y1="2605" x2="2400" y2="2605"/>
                        <a14:foregroundMark x1="86400" y1="74819" x2="86400" y2="74819"/>
                        <a14:foregroundMark x1="87429" y1="69103" x2="87429" y2="69103"/>
                        <a14:backgroundMark x1="37714" y1="94790" x2="37714" y2="94790"/>
                        <a14:backgroundMark x1="69143" y1="83936" x2="69143" y2="83936"/>
                        <a14:backgroundMark x1="67429" y1="91462" x2="67429" y2="91462"/>
                        <a14:backgroundMark x1="88457" y1="85456" x2="88457" y2="85456"/>
                        <a14:backgroundMark x1="35543" y1="79522" x2="35543" y2="79522"/>
                      </a14:backgroundRemoval>
                    </a14:imgEffect>
                  </a14:imgLayer>
                </a14:imgProps>
              </a:ext>
              <a:ext uri="{28A0092B-C50C-407E-A947-70E740481C1C}">
                <a14:useLocalDpi xmlns:a14="http://schemas.microsoft.com/office/drawing/2010/main" val="0"/>
              </a:ext>
            </a:extLst>
          </a:blip>
          <a:srcRect/>
          <a:stretch>
            <a:fillRect/>
          </a:stretch>
        </p:blipFill>
        <p:spPr bwMode="auto">
          <a:xfrm>
            <a:off x="5148064" y="241814"/>
            <a:ext cx="4211960" cy="66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4211960" y="1916832"/>
            <a:ext cx="2592288" cy="3970318"/>
          </a:xfrm>
          <a:prstGeom prst="rect">
            <a:avLst/>
          </a:prstGeom>
          <a:noFill/>
        </p:spPr>
        <p:txBody>
          <a:bodyPr wrap="square" rtlCol="0">
            <a:spAutoFit/>
          </a:bodyPr>
          <a:lstStyle/>
          <a:p>
            <a:r>
              <a:rPr lang="en-GB" dirty="0"/>
              <a:t>Augustus</a:t>
            </a:r>
          </a:p>
          <a:p>
            <a:endParaRPr lang="en-GB" dirty="0"/>
          </a:p>
          <a:p>
            <a:r>
              <a:rPr lang="en-GB" dirty="0"/>
              <a:t>“Restoring the Republic”</a:t>
            </a:r>
          </a:p>
          <a:p>
            <a:endParaRPr lang="en-GB" dirty="0"/>
          </a:p>
          <a:p>
            <a:r>
              <a:rPr lang="en-GB" dirty="0"/>
              <a:t>Created an autocratic regime</a:t>
            </a:r>
          </a:p>
          <a:p>
            <a:r>
              <a:rPr lang="en-GB" dirty="0">
                <a:sym typeface="Wingdings" panose="05000000000000000000" pitchFamily="2" charset="2"/>
              </a:rPr>
              <a:t>the “Principate”</a:t>
            </a:r>
            <a:endParaRPr lang="en-GB" dirty="0"/>
          </a:p>
          <a:p>
            <a:endParaRPr lang="en-GB" dirty="0"/>
          </a:p>
          <a:p>
            <a:endParaRPr lang="en-GB" dirty="0"/>
          </a:p>
          <a:p>
            <a:r>
              <a:rPr lang="en-GB" dirty="0"/>
              <a:t>“Propaganda” &amp; “ideology” dominate</a:t>
            </a:r>
          </a:p>
          <a:p>
            <a:endParaRPr lang="en-GB" dirty="0"/>
          </a:p>
          <a:p>
            <a:r>
              <a:rPr lang="en-GB" dirty="0"/>
              <a:t>Re-organisation </a:t>
            </a:r>
            <a:br>
              <a:rPr lang="en-GB" dirty="0"/>
            </a:br>
            <a:r>
              <a:rPr lang="en-GB" dirty="0"/>
              <a:t>of the Roman Empire</a:t>
            </a:r>
          </a:p>
        </p:txBody>
      </p:sp>
    </p:spTree>
    <p:extLst>
      <p:ext uri="{BB962C8B-B14F-4D97-AF65-F5344CB8AC3E}">
        <p14:creationId xmlns:p14="http://schemas.microsoft.com/office/powerpoint/2010/main" val="332966949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4932040" y="91480"/>
            <a:ext cx="1440160"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pic>
        <p:nvPicPr>
          <p:cNvPr id="6" name="Picture 5" descr="C:\Eigene Dateien\TEACHING MATERIAL\CITIES &amp; SETTLEMENTS\AUGUSTUS ROM\Augustus Statue Primaporta 19 17 BC.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5" b="99783" l="2400" r="89943">
                        <a14:foregroundMark x1="65714" y1="7236" x2="65714" y2="7236"/>
                        <a14:foregroundMark x1="79657" y1="93488" x2="79657" y2="93488"/>
                        <a14:foregroundMark x1="80800" y1="99855" x2="80800" y2="99855"/>
                        <a14:foregroundMark x1="20571" y1="18090" x2="20571" y2="18090"/>
                        <a14:foregroundMark x1="8343" y1="8828" x2="8343" y2="8828"/>
                        <a14:foregroundMark x1="5143" y1="3907" x2="5143" y2="3907"/>
                        <a14:foregroundMark x1="86400" y1="13459" x2="86400" y2="13459"/>
                        <a14:foregroundMark x1="87429" y1="9913" x2="87429" y2="9913"/>
                        <a14:foregroundMark x1="87429" y1="7453" x2="87429" y2="7453"/>
                        <a14:foregroundMark x1="2400" y1="2605" x2="2400" y2="2605"/>
                        <a14:foregroundMark x1="86400" y1="74819" x2="86400" y2="74819"/>
                        <a14:foregroundMark x1="87429" y1="69103" x2="87429" y2="69103"/>
                        <a14:backgroundMark x1="37714" y1="94790" x2="37714" y2="94790"/>
                        <a14:backgroundMark x1="69143" y1="83936" x2="69143" y2="83936"/>
                        <a14:backgroundMark x1="67429" y1="91462" x2="67429" y2="91462"/>
                        <a14:backgroundMark x1="88457" y1="85456" x2="88457" y2="85456"/>
                        <a14:backgroundMark x1="35543" y1="79522" x2="35543" y2="79522"/>
                      </a14:backgroundRemoval>
                    </a14:imgEffect>
                  </a14:imgLayer>
                </a14:imgProps>
              </a:ext>
              <a:ext uri="{28A0092B-C50C-407E-A947-70E740481C1C}">
                <a14:useLocalDpi xmlns:a14="http://schemas.microsoft.com/office/drawing/2010/main" val="0"/>
              </a:ext>
            </a:extLst>
          </a:blip>
          <a:srcRect/>
          <a:stretch>
            <a:fillRect/>
          </a:stretch>
        </p:blipFill>
        <p:spPr bwMode="auto">
          <a:xfrm>
            <a:off x="5148064" y="241814"/>
            <a:ext cx="4211960" cy="66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4211960" y="1916832"/>
            <a:ext cx="2592288" cy="3970318"/>
          </a:xfrm>
          <a:prstGeom prst="rect">
            <a:avLst/>
          </a:prstGeom>
          <a:noFill/>
        </p:spPr>
        <p:txBody>
          <a:bodyPr wrap="square" rtlCol="0">
            <a:spAutoFit/>
          </a:bodyPr>
          <a:lstStyle/>
          <a:p>
            <a:r>
              <a:rPr lang="en-GB" dirty="0"/>
              <a:t>Augustus</a:t>
            </a:r>
          </a:p>
          <a:p>
            <a:endParaRPr lang="en-GB" dirty="0"/>
          </a:p>
          <a:p>
            <a:r>
              <a:rPr lang="en-GB" dirty="0"/>
              <a:t>“Restoring the Republic”</a:t>
            </a:r>
          </a:p>
          <a:p>
            <a:endParaRPr lang="en-GB" dirty="0"/>
          </a:p>
          <a:p>
            <a:r>
              <a:rPr lang="en-GB" dirty="0"/>
              <a:t>Created an autocratic regime</a:t>
            </a:r>
          </a:p>
          <a:p>
            <a:r>
              <a:rPr lang="en-GB" dirty="0">
                <a:sym typeface="Wingdings" panose="05000000000000000000" pitchFamily="2" charset="2"/>
              </a:rPr>
              <a:t>the “Principate”</a:t>
            </a:r>
            <a:endParaRPr lang="en-GB" dirty="0"/>
          </a:p>
          <a:p>
            <a:endParaRPr lang="en-GB" dirty="0"/>
          </a:p>
          <a:p>
            <a:endParaRPr lang="en-GB" dirty="0"/>
          </a:p>
          <a:p>
            <a:r>
              <a:rPr lang="en-GB" dirty="0"/>
              <a:t>“Propaganda” &amp; “ideology” dominate</a:t>
            </a:r>
          </a:p>
          <a:p>
            <a:endParaRPr lang="en-GB" dirty="0"/>
          </a:p>
          <a:p>
            <a:r>
              <a:rPr lang="en-GB" dirty="0"/>
              <a:t>Re-organisation </a:t>
            </a:r>
            <a:br>
              <a:rPr lang="en-GB" dirty="0"/>
            </a:br>
            <a:r>
              <a:rPr lang="en-GB" dirty="0"/>
              <a:t>of the Roman Empire</a:t>
            </a:r>
          </a:p>
        </p:txBody>
      </p:sp>
      <p:pic>
        <p:nvPicPr>
          <p:cNvPr id="8" name="Picture 7"/>
          <p:cNvPicPr>
            <a:picLocks noChangeAspect="1"/>
          </p:cNvPicPr>
          <p:nvPr/>
        </p:nvPicPr>
        <p:blipFill>
          <a:blip r:embed="rId4" cstate="print">
            <a:extLst>
              <a:ext uri="{BEBA8EAE-BF5A-486C-A8C5-ECC9F3942E4B}">
                <a14:imgProps xmlns:a14="http://schemas.microsoft.com/office/drawing/2010/main">
                  <a14:imgLayer r:embed="rId5">
                    <a14:imgEffect>
                      <a14:backgroundRemoval t="9947" b="97869" l="1332" r="95872">
                        <a14:foregroundMark x1="1332" y1="71048" x2="1332" y2="71048"/>
                        <a14:foregroundMark x1="4927" y1="63943" x2="4927" y2="63943"/>
                        <a14:foregroundMark x1="3595" y1="54529" x2="3595" y2="54529"/>
                        <a14:foregroundMark x1="86152" y1="60568" x2="86152" y2="60568"/>
                        <a14:foregroundMark x1="96005" y1="74067" x2="96005" y2="74067"/>
                        <a14:foregroundMark x1="93475" y1="86679" x2="93475" y2="86679"/>
                        <a14:foregroundMark x1="91478" y1="97869" x2="91478" y2="97869"/>
                      </a14:backgroundRemoval>
                    </a14:imgEffect>
                  </a14:imgLayer>
                </a14:imgProps>
              </a:ext>
              <a:ext uri="{28A0092B-C50C-407E-A947-70E740481C1C}">
                <a14:useLocalDpi xmlns:a14="http://schemas.microsoft.com/office/drawing/2010/main" val="0"/>
              </a:ext>
            </a:extLst>
          </a:blip>
          <a:stretch>
            <a:fillRect/>
          </a:stretch>
        </p:blipFill>
        <p:spPr>
          <a:xfrm>
            <a:off x="-180528" y="2429163"/>
            <a:ext cx="5905117" cy="4428837"/>
          </a:xfrm>
          <a:prstGeom prst="rect">
            <a:avLst/>
          </a:prstGeom>
        </p:spPr>
      </p:pic>
      <p:sp>
        <p:nvSpPr>
          <p:cNvPr id="9" name="TextBox 8"/>
          <p:cNvSpPr txBox="1"/>
          <p:nvPr/>
        </p:nvSpPr>
        <p:spPr>
          <a:xfrm>
            <a:off x="179512" y="3140968"/>
            <a:ext cx="1440160" cy="646331"/>
          </a:xfrm>
          <a:prstGeom prst="rect">
            <a:avLst/>
          </a:prstGeom>
          <a:noFill/>
        </p:spPr>
        <p:txBody>
          <a:bodyPr wrap="square" rtlCol="0">
            <a:spAutoFit/>
          </a:bodyPr>
          <a:lstStyle/>
          <a:p>
            <a:r>
              <a:rPr lang="en-GB" dirty="0"/>
              <a:t>Pantheon, Rome</a:t>
            </a:r>
          </a:p>
        </p:txBody>
      </p:sp>
    </p:spTree>
    <p:extLst>
      <p:ext uri="{BB962C8B-B14F-4D97-AF65-F5344CB8AC3E}">
        <p14:creationId xmlns:p14="http://schemas.microsoft.com/office/powerpoint/2010/main" val="315446208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932040" y="91480"/>
            <a:ext cx="2592288"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pic>
        <p:nvPicPr>
          <p:cNvPr id="5" name="Picture 4" descr="C:\Eigene Dateien\TEACHING MATERIAL\CITIES &amp; SETTLEMENTS\AUGUSTUS ROM\Augustus Statue Primaporta 19 17 BC.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5" b="99783" l="2400" r="89943">
                        <a14:foregroundMark x1="65714" y1="7236" x2="65714" y2="7236"/>
                        <a14:foregroundMark x1="79657" y1="93488" x2="79657" y2="93488"/>
                        <a14:foregroundMark x1="80800" y1="99855" x2="80800" y2="99855"/>
                        <a14:foregroundMark x1="20571" y1="18090" x2="20571" y2="18090"/>
                        <a14:foregroundMark x1="8343" y1="8828" x2="8343" y2="8828"/>
                        <a14:foregroundMark x1="5143" y1="3907" x2="5143" y2="3907"/>
                        <a14:foregroundMark x1="86400" y1="13459" x2="86400" y2="13459"/>
                        <a14:foregroundMark x1="87429" y1="9913" x2="87429" y2="9913"/>
                        <a14:foregroundMark x1="87429" y1="7453" x2="87429" y2="7453"/>
                        <a14:foregroundMark x1="2400" y1="2605" x2="2400" y2="2605"/>
                        <a14:foregroundMark x1="86400" y1="74819" x2="86400" y2="74819"/>
                        <a14:foregroundMark x1="87429" y1="69103" x2="87429" y2="69103"/>
                        <a14:backgroundMark x1="37714" y1="94790" x2="37714" y2="94790"/>
                        <a14:backgroundMark x1="69143" y1="83936" x2="69143" y2="83936"/>
                        <a14:backgroundMark x1="67429" y1="91462" x2="67429" y2="91462"/>
                        <a14:backgroundMark x1="88457" y1="85456" x2="88457" y2="85456"/>
                        <a14:backgroundMark x1="35543" y1="79522" x2="35543" y2="79522"/>
                      </a14:backgroundRemoval>
                    </a14:imgEffect>
                  </a14:imgLayer>
                </a14:imgProps>
              </a:ext>
              <a:ext uri="{28A0092B-C50C-407E-A947-70E740481C1C}">
                <a14:useLocalDpi xmlns:a14="http://schemas.microsoft.com/office/drawing/2010/main" val="0"/>
              </a:ext>
            </a:extLst>
          </a:blip>
          <a:srcRect/>
          <a:stretch>
            <a:fillRect/>
          </a:stretch>
        </p:blipFill>
        <p:spPr bwMode="auto">
          <a:xfrm>
            <a:off x="5148064" y="241814"/>
            <a:ext cx="4211960" cy="66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4211960" y="1916832"/>
            <a:ext cx="2592288" cy="3970318"/>
          </a:xfrm>
          <a:prstGeom prst="rect">
            <a:avLst/>
          </a:prstGeom>
          <a:noFill/>
        </p:spPr>
        <p:txBody>
          <a:bodyPr wrap="square" rtlCol="0">
            <a:spAutoFit/>
          </a:bodyPr>
          <a:lstStyle/>
          <a:p>
            <a:r>
              <a:rPr lang="en-GB" dirty="0"/>
              <a:t>Augustus</a:t>
            </a:r>
          </a:p>
          <a:p>
            <a:endParaRPr lang="en-GB" dirty="0"/>
          </a:p>
          <a:p>
            <a:r>
              <a:rPr lang="en-GB" dirty="0"/>
              <a:t>“Restoring the Republic”</a:t>
            </a:r>
          </a:p>
          <a:p>
            <a:endParaRPr lang="en-GB" dirty="0"/>
          </a:p>
          <a:p>
            <a:r>
              <a:rPr lang="en-GB" dirty="0"/>
              <a:t>Created an autocratic regime</a:t>
            </a:r>
          </a:p>
          <a:p>
            <a:r>
              <a:rPr lang="en-GB" dirty="0">
                <a:sym typeface="Wingdings" panose="05000000000000000000" pitchFamily="2" charset="2"/>
              </a:rPr>
              <a:t>the “Principate”</a:t>
            </a:r>
            <a:endParaRPr lang="en-GB" dirty="0"/>
          </a:p>
          <a:p>
            <a:endParaRPr lang="en-GB" dirty="0"/>
          </a:p>
          <a:p>
            <a:endParaRPr lang="en-GB" dirty="0"/>
          </a:p>
          <a:p>
            <a:r>
              <a:rPr lang="en-GB" dirty="0"/>
              <a:t>“Propaganda” &amp; “ideology” dominate</a:t>
            </a:r>
          </a:p>
          <a:p>
            <a:endParaRPr lang="en-GB" dirty="0"/>
          </a:p>
          <a:p>
            <a:r>
              <a:rPr lang="en-GB" dirty="0"/>
              <a:t>Re-organisation </a:t>
            </a:r>
            <a:br>
              <a:rPr lang="en-GB" dirty="0"/>
            </a:br>
            <a:r>
              <a:rPr lang="en-GB" dirty="0"/>
              <a:t>of the Roman Empire</a:t>
            </a:r>
          </a:p>
        </p:txBody>
      </p:sp>
      <p:pic>
        <p:nvPicPr>
          <p:cNvPr id="9" name="Picture 9" descr="C:\Eigene Dateien\TEACHING MATERIAL\CITIES &amp; SETTLEMENTS\4 Sitzung Autun Bibracte und Co\Tarragona Rekonstruktio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90" y="613172"/>
            <a:ext cx="9119209" cy="6244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6336196" y="5457418"/>
            <a:ext cx="2664296" cy="707886"/>
          </a:xfrm>
          <a:prstGeom prst="rect">
            <a:avLst/>
          </a:prstGeom>
          <a:noFill/>
        </p:spPr>
        <p:txBody>
          <a:bodyPr wrap="square" rtlCol="0">
            <a:spAutoFit/>
          </a:bodyPr>
          <a:lstStyle/>
          <a:p>
            <a:pPr algn="r"/>
            <a:r>
              <a:rPr lang="en-GB" sz="2000" dirty="0">
                <a:solidFill>
                  <a:srgbClr val="0070C0"/>
                </a:solidFill>
                <a:effectLst>
                  <a:outerShdw blurRad="38100" dist="38100" dir="2700000" algn="tl">
                    <a:srgbClr val="000000">
                      <a:alpha val="43137"/>
                    </a:srgbClr>
                  </a:outerShdw>
                </a:effectLst>
              </a:rPr>
              <a:t>The height of the </a:t>
            </a:r>
            <a:br>
              <a:rPr lang="en-GB" sz="2000" dirty="0">
                <a:solidFill>
                  <a:srgbClr val="0070C0"/>
                </a:solidFill>
                <a:effectLst>
                  <a:outerShdw blurRad="38100" dist="38100" dir="2700000" algn="tl">
                    <a:srgbClr val="000000">
                      <a:alpha val="43137"/>
                    </a:srgbClr>
                  </a:outerShdw>
                </a:effectLst>
              </a:rPr>
            </a:br>
            <a:r>
              <a:rPr lang="en-GB" sz="2000" dirty="0">
                <a:solidFill>
                  <a:srgbClr val="0070C0"/>
                </a:solidFill>
                <a:effectLst>
                  <a:outerShdw blurRad="38100" dist="38100" dir="2700000" algn="tl">
                    <a:srgbClr val="000000">
                      <a:alpha val="43137"/>
                    </a:srgbClr>
                  </a:outerShdw>
                </a:effectLst>
              </a:rPr>
              <a:t>Roman Empire</a:t>
            </a:r>
          </a:p>
        </p:txBody>
      </p:sp>
      <p:sp>
        <p:nvSpPr>
          <p:cNvPr id="11" name="TextBox 10"/>
          <p:cNvSpPr txBox="1"/>
          <p:nvPr/>
        </p:nvSpPr>
        <p:spPr>
          <a:xfrm>
            <a:off x="4427984" y="6453336"/>
            <a:ext cx="3096344" cy="369332"/>
          </a:xfrm>
          <a:prstGeom prst="rect">
            <a:avLst/>
          </a:prstGeom>
          <a:noFill/>
        </p:spPr>
        <p:txBody>
          <a:bodyPr wrap="square" rtlCol="0">
            <a:spAutoFit/>
          </a:bodyPr>
          <a:lstStyle/>
          <a:p>
            <a:r>
              <a:rPr lang="en-GB" i="1" dirty="0" err="1">
                <a:solidFill>
                  <a:srgbClr val="0070C0"/>
                </a:solidFill>
              </a:rPr>
              <a:t>Tarraco</a:t>
            </a:r>
            <a:r>
              <a:rPr lang="en-GB" i="1" dirty="0">
                <a:solidFill>
                  <a:srgbClr val="0070C0"/>
                </a:solidFill>
              </a:rPr>
              <a:t> / </a:t>
            </a:r>
            <a:r>
              <a:rPr lang="en-GB" i="1" dirty="0" err="1">
                <a:solidFill>
                  <a:srgbClr val="0070C0"/>
                </a:solidFill>
              </a:rPr>
              <a:t>Tarragnoa</a:t>
            </a:r>
            <a:endParaRPr lang="en-GB" i="1" dirty="0">
              <a:solidFill>
                <a:srgbClr val="0070C0"/>
              </a:solidFill>
            </a:endParaRPr>
          </a:p>
        </p:txBody>
      </p:sp>
    </p:spTree>
    <p:extLst>
      <p:ext uri="{BB962C8B-B14F-4D97-AF65-F5344CB8AC3E}">
        <p14:creationId xmlns:p14="http://schemas.microsoft.com/office/powerpoint/2010/main" val="5341100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932040" y="91480"/>
            <a:ext cx="2592288"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pic>
        <p:nvPicPr>
          <p:cNvPr id="5" name="Picture 4" descr="C:\Eigene Dateien\TEACHING MATERIAL\CITIES &amp; SETTLEMENTS\AUGUSTUS ROM\Augustus Statue Primaporta 19 17 BC.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5" b="99783" l="2400" r="89943">
                        <a14:foregroundMark x1="65714" y1="7236" x2="65714" y2="7236"/>
                        <a14:foregroundMark x1="79657" y1="93488" x2="79657" y2="93488"/>
                        <a14:foregroundMark x1="80800" y1="99855" x2="80800" y2="99855"/>
                        <a14:foregroundMark x1="20571" y1="18090" x2="20571" y2="18090"/>
                        <a14:foregroundMark x1="8343" y1="8828" x2="8343" y2="8828"/>
                        <a14:foregroundMark x1="5143" y1="3907" x2="5143" y2="3907"/>
                        <a14:foregroundMark x1="86400" y1="13459" x2="86400" y2="13459"/>
                        <a14:foregroundMark x1="87429" y1="9913" x2="87429" y2="9913"/>
                        <a14:foregroundMark x1="87429" y1="7453" x2="87429" y2="7453"/>
                        <a14:foregroundMark x1="2400" y1="2605" x2="2400" y2="2605"/>
                        <a14:foregroundMark x1="86400" y1="74819" x2="86400" y2="74819"/>
                        <a14:foregroundMark x1="87429" y1="69103" x2="87429" y2="69103"/>
                        <a14:backgroundMark x1="37714" y1="94790" x2="37714" y2="94790"/>
                        <a14:backgroundMark x1="69143" y1="83936" x2="69143" y2="83936"/>
                        <a14:backgroundMark x1="67429" y1="91462" x2="67429" y2="91462"/>
                        <a14:backgroundMark x1="88457" y1="85456" x2="88457" y2="85456"/>
                        <a14:backgroundMark x1="35543" y1="79522" x2="35543" y2="79522"/>
                      </a14:backgroundRemoval>
                    </a14:imgEffect>
                  </a14:imgLayer>
                </a14:imgProps>
              </a:ext>
              <a:ext uri="{28A0092B-C50C-407E-A947-70E740481C1C}">
                <a14:useLocalDpi xmlns:a14="http://schemas.microsoft.com/office/drawing/2010/main" val="0"/>
              </a:ext>
            </a:extLst>
          </a:blip>
          <a:srcRect/>
          <a:stretch>
            <a:fillRect/>
          </a:stretch>
        </p:blipFill>
        <p:spPr bwMode="auto">
          <a:xfrm>
            <a:off x="5148064" y="241814"/>
            <a:ext cx="4211960" cy="66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4211960" y="1916832"/>
            <a:ext cx="2592288" cy="3970318"/>
          </a:xfrm>
          <a:prstGeom prst="rect">
            <a:avLst/>
          </a:prstGeom>
          <a:noFill/>
        </p:spPr>
        <p:txBody>
          <a:bodyPr wrap="square" rtlCol="0">
            <a:spAutoFit/>
          </a:bodyPr>
          <a:lstStyle/>
          <a:p>
            <a:r>
              <a:rPr lang="en-GB" dirty="0"/>
              <a:t>Augustus</a:t>
            </a:r>
          </a:p>
          <a:p>
            <a:endParaRPr lang="en-GB" dirty="0"/>
          </a:p>
          <a:p>
            <a:r>
              <a:rPr lang="en-GB" dirty="0"/>
              <a:t>“Restoring the Republic”</a:t>
            </a:r>
          </a:p>
          <a:p>
            <a:endParaRPr lang="en-GB" dirty="0"/>
          </a:p>
          <a:p>
            <a:r>
              <a:rPr lang="en-GB" dirty="0"/>
              <a:t>Created an autocratic regime</a:t>
            </a:r>
          </a:p>
          <a:p>
            <a:r>
              <a:rPr lang="en-GB" dirty="0">
                <a:sym typeface="Wingdings" panose="05000000000000000000" pitchFamily="2" charset="2"/>
              </a:rPr>
              <a:t>the “Principate”</a:t>
            </a:r>
            <a:endParaRPr lang="en-GB" dirty="0"/>
          </a:p>
          <a:p>
            <a:endParaRPr lang="en-GB" dirty="0"/>
          </a:p>
          <a:p>
            <a:endParaRPr lang="en-GB" dirty="0"/>
          </a:p>
          <a:p>
            <a:r>
              <a:rPr lang="en-GB" dirty="0"/>
              <a:t>“Propaganda” &amp; “ideology” dominate</a:t>
            </a:r>
          </a:p>
          <a:p>
            <a:endParaRPr lang="en-GB" dirty="0"/>
          </a:p>
          <a:p>
            <a:r>
              <a:rPr lang="en-GB" dirty="0"/>
              <a:t>Re-organisation </a:t>
            </a:r>
            <a:br>
              <a:rPr lang="en-GB" dirty="0"/>
            </a:br>
            <a:r>
              <a:rPr lang="en-GB" dirty="0"/>
              <a:t>of the Roman Empire</a:t>
            </a:r>
          </a:p>
        </p:txBody>
      </p:sp>
      <p:pic>
        <p:nvPicPr>
          <p:cNvPr id="7" name="Picture 9" descr="C:\Eigene Dateien\TEACHING MATERIAL\CITIES &amp; SETTLEMENTS\4 Sitzung Autun Bibracte und Co\Tarragona Rekonstruktio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90" y="613172"/>
            <a:ext cx="9119209" cy="6244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6336196" y="5457418"/>
            <a:ext cx="2664296" cy="707886"/>
          </a:xfrm>
          <a:prstGeom prst="rect">
            <a:avLst/>
          </a:prstGeom>
          <a:noFill/>
        </p:spPr>
        <p:txBody>
          <a:bodyPr wrap="square" rtlCol="0">
            <a:spAutoFit/>
          </a:bodyPr>
          <a:lstStyle/>
          <a:p>
            <a:pPr algn="r"/>
            <a:r>
              <a:rPr lang="en-GB" sz="2000" dirty="0">
                <a:solidFill>
                  <a:srgbClr val="0070C0"/>
                </a:solidFill>
                <a:effectLst>
                  <a:outerShdw blurRad="38100" dist="38100" dir="2700000" algn="tl">
                    <a:srgbClr val="000000">
                      <a:alpha val="43137"/>
                    </a:srgbClr>
                  </a:outerShdw>
                </a:effectLst>
              </a:rPr>
              <a:t>The height of the </a:t>
            </a:r>
            <a:br>
              <a:rPr lang="en-GB" sz="2000" dirty="0">
                <a:solidFill>
                  <a:srgbClr val="0070C0"/>
                </a:solidFill>
                <a:effectLst>
                  <a:outerShdw blurRad="38100" dist="38100" dir="2700000" algn="tl">
                    <a:srgbClr val="000000">
                      <a:alpha val="43137"/>
                    </a:srgbClr>
                  </a:outerShdw>
                </a:effectLst>
              </a:rPr>
            </a:br>
            <a:r>
              <a:rPr lang="en-GB" sz="2000" dirty="0">
                <a:solidFill>
                  <a:srgbClr val="0070C0"/>
                </a:solidFill>
                <a:effectLst>
                  <a:outerShdw blurRad="38100" dist="38100" dir="2700000" algn="tl">
                    <a:srgbClr val="000000">
                      <a:alpha val="43137"/>
                    </a:srgbClr>
                  </a:outerShdw>
                </a:effectLst>
              </a:rPr>
              <a:t>Roman Empire</a:t>
            </a:r>
          </a:p>
        </p:txBody>
      </p:sp>
      <p:sp>
        <p:nvSpPr>
          <p:cNvPr id="9" name="TextBox 8"/>
          <p:cNvSpPr txBox="1"/>
          <p:nvPr/>
        </p:nvSpPr>
        <p:spPr>
          <a:xfrm>
            <a:off x="4427984" y="6453336"/>
            <a:ext cx="3096344" cy="369332"/>
          </a:xfrm>
          <a:prstGeom prst="rect">
            <a:avLst/>
          </a:prstGeom>
          <a:noFill/>
        </p:spPr>
        <p:txBody>
          <a:bodyPr wrap="square" rtlCol="0">
            <a:spAutoFit/>
          </a:bodyPr>
          <a:lstStyle/>
          <a:p>
            <a:r>
              <a:rPr lang="en-GB" i="1" dirty="0" err="1">
                <a:solidFill>
                  <a:srgbClr val="0070C0"/>
                </a:solidFill>
              </a:rPr>
              <a:t>Tarraco</a:t>
            </a:r>
            <a:r>
              <a:rPr lang="en-GB" i="1" dirty="0">
                <a:solidFill>
                  <a:srgbClr val="0070C0"/>
                </a:solidFill>
              </a:rPr>
              <a:t> / </a:t>
            </a:r>
            <a:r>
              <a:rPr lang="en-GB" i="1" dirty="0" err="1">
                <a:solidFill>
                  <a:srgbClr val="0070C0"/>
                </a:solidFill>
              </a:rPr>
              <a:t>Tarragnoa</a:t>
            </a:r>
            <a:endParaRPr lang="en-GB" i="1" dirty="0">
              <a:solidFill>
                <a:srgbClr val="0070C0"/>
              </a:solidFill>
            </a:endParaRPr>
          </a:p>
        </p:txBody>
      </p:sp>
      <p:pic>
        <p:nvPicPr>
          <p:cNvPr id="10" name="Picture 12" descr="C:\Eigene Dateien\TEACHING MATERIAL\CITIES &amp; SETTLEMENTS\4 Sitzung Autun Bibracte und Co\Tarragona Arch of Bera m1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613172"/>
            <a:ext cx="4625295" cy="34639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9" descr="C:\Eigene Dateien\TEACHING MATERIAL\CITIES &amp; SETTLEMENTS\Roman Nth Africa\Dougga Theater.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28800" y="1700808"/>
            <a:ext cx="7191336" cy="5193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400262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5"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randombar(vertical)">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932040" y="91480"/>
            <a:ext cx="2592288"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4" name="Rectangle 4"/>
          <p:cNvSpPr>
            <a:spLocks noGrp="1" noChangeArrowheads="1"/>
          </p:cNvSpPr>
          <p:nvPr>
            <p:ph type="title"/>
          </p:nvPr>
        </p:nvSpPr>
        <p:spPr>
          <a:xfrm>
            <a:off x="0" y="76624"/>
            <a:ext cx="9144000" cy="400048"/>
          </a:xfrm>
          <a:noFill/>
        </p:spPr>
        <p:txBody>
          <a:bodyPr/>
          <a:lstStyle/>
          <a:p>
            <a:pPr algn="ctr"/>
            <a:r>
              <a:rPr lang="en-US" altLang="en-US" sz="1600" b="1" dirty="0">
                <a:latin typeface="Arial" pitchFamily="34" charset="0"/>
                <a:sym typeface="Wingdings" panose="05000000000000000000" pitchFamily="2" charset="2"/>
              </a:rPr>
              <a:t> </a:t>
            </a:r>
            <a:r>
              <a:rPr lang="en-US" altLang="en-US" sz="1600" b="1" dirty="0">
                <a:latin typeface="Arial" pitchFamily="34" charset="0"/>
              </a:rPr>
              <a:t>1200 - 900 - 700 - 500 - 400 - 323 - 200 - 100 - 27 BC // AD 14 - 100 - 200 - 300 – 476 </a:t>
            </a:r>
            <a:r>
              <a:rPr lang="en-US" altLang="en-US" sz="1600" b="1" dirty="0">
                <a:latin typeface="Arial" pitchFamily="34" charset="0"/>
                <a:sym typeface="Wingdings" panose="05000000000000000000" pitchFamily="2" charset="2"/>
              </a:rPr>
              <a:t></a:t>
            </a:r>
            <a:endParaRPr lang="en-US" altLang="en-US" sz="1600" b="1" dirty="0">
              <a:latin typeface="Arial" pitchFamily="34" charset="0"/>
            </a:endParaRPr>
          </a:p>
        </p:txBody>
      </p:sp>
      <p:pic>
        <p:nvPicPr>
          <p:cNvPr id="5" name="Picture 4" descr="C:\Eigene Dateien\TEACHING MATERIAL\CITIES &amp; SETTLEMENTS\AUGUSTUS ROM\Augustus Statue Primaporta 19 17 BC.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5" b="99783" l="2400" r="89943">
                        <a14:foregroundMark x1="65714" y1="7236" x2="65714" y2="7236"/>
                        <a14:foregroundMark x1="79657" y1="93488" x2="79657" y2="93488"/>
                        <a14:foregroundMark x1="80800" y1="99855" x2="80800" y2="99855"/>
                        <a14:foregroundMark x1="20571" y1="18090" x2="20571" y2="18090"/>
                        <a14:foregroundMark x1="8343" y1="8828" x2="8343" y2="8828"/>
                        <a14:foregroundMark x1="5143" y1="3907" x2="5143" y2="3907"/>
                        <a14:foregroundMark x1="86400" y1="13459" x2="86400" y2="13459"/>
                        <a14:foregroundMark x1="87429" y1="9913" x2="87429" y2="9913"/>
                        <a14:foregroundMark x1="87429" y1="7453" x2="87429" y2="7453"/>
                        <a14:foregroundMark x1="2400" y1="2605" x2="2400" y2="2605"/>
                        <a14:foregroundMark x1="86400" y1="74819" x2="86400" y2="74819"/>
                        <a14:foregroundMark x1="87429" y1="69103" x2="87429" y2="69103"/>
                        <a14:backgroundMark x1="37714" y1="94790" x2="37714" y2="94790"/>
                        <a14:backgroundMark x1="69143" y1="83936" x2="69143" y2="83936"/>
                        <a14:backgroundMark x1="67429" y1="91462" x2="67429" y2="91462"/>
                        <a14:backgroundMark x1="88457" y1="85456" x2="88457" y2="85456"/>
                        <a14:backgroundMark x1="35543" y1="79522" x2="35543" y2="79522"/>
                      </a14:backgroundRemoval>
                    </a14:imgEffect>
                  </a14:imgLayer>
                </a14:imgProps>
              </a:ext>
              <a:ext uri="{28A0092B-C50C-407E-A947-70E740481C1C}">
                <a14:useLocalDpi xmlns:a14="http://schemas.microsoft.com/office/drawing/2010/main" val="0"/>
              </a:ext>
            </a:extLst>
          </a:blip>
          <a:srcRect/>
          <a:stretch>
            <a:fillRect/>
          </a:stretch>
        </p:blipFill>
        <p:spPr bwMode="auto">
          <a:xfrm>
            <a:off x="5148064" y="241814"/>
            <a:ext cx="4211960" cy="66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4211960" y="1916832"/>
            <a:ext cx="2592288" cy="3970318"/>
          </a:xfrm>
          <a:prstGeom prst="rect">
            <a:avLst/>
          </a:prstGeom>
          <a:noFill/>
        </p:spPr>
        <p:txBody>
          <a:bodyPr wrap="square" rtlCol="0">
            <a:spAutoFit/>
          </a:bodyPr>
          <a:lstStyle/>
          <a:p>
            <a:r>
              <a:rPr lang="en-GB" dirty="0"/>
              <a:t>Augustus</a:t>
            </a:r>
          </a:p>
          <a:p>
            <a:endParaRPr lang="en-GB" dirty="0"/>
          </a:p>
          <a:p>
            <a:r>
              <a:rPr lang="en-GB" dirty="0"/>
              <a:t>“Restoring the Republic”</a:t>
            </a:r>
          </a:p>
          <a:p>
            <a:endParaRPr lang="en-GB" dirty="0"/>
          </a:p>
          <a:p>
            <a:r>
              <a:rPr lang="en-GB" dirty="0"/>
              <a:t>Created an autocratic regime</a:t>
            </a:r>
          </a:p>
          <a:p>
            <a:r>
              <a:rPr lang="en-GB" dirty="0">
                <a:sym typeface="Wingdings" panose="05000000000000000000" pitchFamily="2" charset="2"/>
              </a:rPr>
              <a:t>the “Principate”</a:t>
            </a:r>
            <a:endParaRPr lang="en-GB" dirty="0"/>
          </a:p>
          <a:p>
            <a:endParaRPr lang="en-GB" dirty="0"/>
          </a:p>
          <a:p>
            <a:endParaRPr lang="en-GB" dirty="0"/>
          </a:p>
          <a:p>
            <a:r>
              <a:rPr lang="en-GB" dirty="0"/>
              <a:t>“Propaganda” &amp; “ideology” dominate</a:t>
            </a:r>
          </a:p>
          <a:p>
            <a:endParaRPr lang="en-GB" dirty="0"/>
          </a:p>
          <a:p>
            <a:r>
              <a:rPr lang="en-GB" dirty="0"/>
              <a:t>Re-organisation </a:t>
            </a:r>
            <a:br>
              <a:rPr lang="en-GB" dirty="0"/>
            </a:br>
            <a:r>
              <a:rPr lang="en-GB" dirty="0"/>
              <a:t>of the Roman Empire</a:t>
            </a:r>
          </a:p>
        </p:txBody>
      </p:sp>
      <p:pic>
        <p:nvPicPr>
          <p:cNvPr id="7" name="Picture 9" descr="C:\Eigene Dateien\TEACHING MATERIAL\CITIES &amp; SETTLEMENTS\4 Sitzung Autun Bibracte und Co\Tarragona Rekonstruktio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90" y="613172"/>
            <a:ext cx="9119209" cy="6244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6336196" y="5457418"/>
            <a:ext cx="2664296" cy="707886"/>
          </a:xfrm>
          <a:prstGeom prst="rect">
            <a:avLst/>
          </a:prstGeom>
          <a:noFill/>
        </p:spPr>
        <p:txBody>
          <a:bodyPr wrap="square" rtlCol="0">
            <a:spAutoFit/>
          </a:bodyPr>
          <a:lstStyle/>
          <a:p>
            <a:pPr algn="r"/>
            <a:r>
              <a:rPr lang="en-GB" sz="2000" dirty="0">
                <a:solidFill>
                  <a:srgbClr val="0070C0"/>
                </a:solidFill>
                <a:effectLst>
                  <a:outerShdw blurRad="38100" dist="38100" dir="2700000" algn="tl">
                    <a:srgbClr val="000000">
                      <a:alpha val="43137"/>
                    </a:srgbClr>
                  </a:outerShdw>
                </a:effectLst>
              </a:rPr>
              <a:t>The height of the </a:t>
            </a:r>
            <a:br>
              <a:rPr lang="en-GB" sz="2000" dirty="0">
                <a:solidFill>
                  <a:srgbClr val="0070C0"/>
                </a:solidFill>
                <a:effectLst>
                  <a:outerShdw blurRad="38100" dist="38100" dir="2700000" algn="tl">
                    <a:srgbClr val="000000">
                      <a:alpha val="43137"/>
                    </a:srgbClr>
                  </a:outerShdw>
                </a:effectLst>
              </a:rPr>
            </a:br>
            <a:r>
              <a:rPr lang="en-GB" sz="2000" dirty="0">
                <a:solidFill>
                  <a:srgbClr val="0070C0"/>
                </a:solidFill>
                <a:effectLst>
                  <a:outerShdw blurRad="38100" dist="38100" dir="2700000" algn="tl">
                    <a:srgbClr val="000000">
                      <a:alpha val="43137"/>
                    </a:srgbClr>
                  </a:outerShdw>
                </a:effectLst>
              </a:rPr>
              <a:t>Roman Empire</a:t>
            </a:r>
          </a:p>
        </p:txBody>
      </p:sp>
      <p:sp>
        <p:nvSpPr>
          <p:cNvPr id="9" name="TextBox 8"/>
          <p:cNvSpPr txBox="1"/>
          <p:nvPr/>
        </p:nvSpPr>
        <p:spPr>
          <a:xfrm>
            <a:off x="4427984" y="6453336"/>
            <a:ext cx="3096344" cy="369332"/>
          </a:xfrm>
          <a:prstGeom prst="rect">
            <a:avLst/>
          </a:prstGeom>
          <a:noFill/>
        </p:spPr>
        <p:txBody>
          <a:bodyPr wrap="square" rtlCol="0">
            <a:spAutoFit/>
          </a:bodyPr>
          <a:lstStyle/>
          <a:p>
            <a:r>
              <a:rPr lang="en-GB" i="1" dirty="0" err="1">
                <a:solidFill>
                  <a:srgbClr val="0070C0"/>
                </a:solidFill>
              </a:rPr>
              <a:t>Tarraco</a:t>
            </a:r>
            <a:r>
              <a:rPr lang="en-GB" i="1" dirty="0">
                <a:solidFill>
                  <a:srgbClr val="0070C0"/>
                </a:solidFill>
              </a:rPr>
              <a:t> / </a:t>
            </a:r>
            <a:r>
              <a:rPr lang="en-GB" i="1" dirty="0" err="1">
                <a:solidFill>
                  <a:srgbClr val="0070C0"/>
                </a:solidFill>
              </a:rPr>
              <a:t>Tarragnoa</a:t>
            </a:r>
            <a:endParaRPr lang="en-GB" i="1" dirty="0">
              <a:solidFill>
                <a:srgbClr val="0070C0"/>
              </a:solidFill>
            </a:endParaRPr>
          </a:p>
        </p:txBody>
      </p:sp>
      <p:pic>
        <p:nvPicPr>
          <p:cNvPr id="10" name="Picture 12" descr="C:\Eigene Dateien\TEACHING MATERIAL\CITIES &amp; SETTLEMENTS\4 Sitzung Autun Bibracte und Co\Tarragona Arch of Bera m1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613172"/>
            <a:ext cx="4625295" cy="34639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9" descr="C:\Eigene Dateien\TEACHING MATERIAL\CITIES &amp; SETTLEMENTS\Roman Nth Africa\Dougga Theater.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28800" y="1700808"/>
            <a:ext cx="7191336" cy="5193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613172"/>
            <a:ext cx="9082658" cy="6244828"/>
          </a:xfrm>
          <a:prstGeom prst="rect">
            <a:avLst/>
          </a:prstGeom>
        </p:spPr>
      </p:pic>
      <p:sp>
        <p:nvSpPr>
          <p:cNvPr id="13" name="TextBox 12"/>
          <p:cNvSpPr txBox="1"/>
          <p:nvPr/>
        </p:nvSpPr>
        <p:spPr>
          <a:xfrm>
            <a:off x="467544" y="6165304"/>
            <a:ext cx="2160240" cy="369332"/>
          </a:xfrm>
          <a:prstGeom prst="rect">
            <a:avLst/>
          </a:prstGeom>
          <a:noFill/>
        </p:spPr>
        <p:txBody>
          <a:bodyPr wrap="square" rtlCol="0">
            <a:spAutoFit/>
          </a:bodyPr>
          <a:lstStyle/>
          <a:p>
            <a:r>
              <a:rPr lang="en-GB" b="1" dirty="0"/>
              <a:t>Pont du Gard</a:t>
            </a:r>
          </a:p>
        </p:txBody>
      </p:sp>
    </p:spTree>
    <p:extLst>
      <p:ext uri="{BB962C8B-B14F-4D97-AF65-F5344CB8AC3E}">
        <p14:creationId xmlns:p14="http://schemas.microsoft.com/office/powerpoint/2010/main" val="273630606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76672"/>
            <a:ext cx="9144000" cy="6381328"/>
          </a:xfrm>
          <a:prstGeom prst="rect">
            <a:avLst/>
          </a:prstGeom>
        </p:spPr>
      </p:pic>
      <p:sp>
        <p:nvSpPr>
          <p:cNvPr id="4" name="Rectangle 3"/>
          <p:cNvSpPr>
            <a:spLocks noChangeArrowheads="1"/>
          </p:cNvSpPr>
          <p:nvPr/>
        </p:nvSpPr>
        <p:spPr bwMode="auto">
          <a:xfrm>
            <a:off x="4932040" y="91480"/>
            <a:ext cx="2592288"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5" name="Rectangle 4"/>
          <p:cNvSpPr txBox="1">
            <a:spLocks noChangeArrowheads="1"/>
          </p:cNvSpPr>
          <p:nvPr/>
        </p:nvSpPr>
        <p:spPr>
          <a:xfrm>
            <a:off x="0" y="76624"/>
            <a:ext cx="9144000" cy="400048"/>
          </a:xfrm>
          <a:prstGeom prst="rect">
            <a:avLst/>
          </a:prstGeom>
          <a:noFill/>
        </p:spPr>
        <p:txBody>
          <a:bodyPr vert="horz" lIns="91440" tIns="45720" rIns="91440" bIns="45720" rtlCol="0" anchor="b" anchorCtr="0">
            <a:normAutofit/>
          </a:bodyPr>
          <a:lst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a:lstStyle>
          <a:p>
            <a:pPr algn="ctr"/>
            <a:r>
              <a:rPr lang="en-US" altLang="en-US" sz="1600" b="1">
                <a:latin typeface="Arial" pitchFamily="34" charset="0"/>
                <a:sym typeface="Wingdings" panose="05000000000000000000" pitchFamily="2" charset="2"/>
              </a:rPr>
              <a:t> </a:t>
            </a:r>
            <a:r>
              <a:rPr lang="en-US" altLang="en-US" sz="1600" b="1">
                <a:latin typeface="Arial" pitchFamily="34" charset="0"/>
              </a:rPr>
              <a:t>1200 - 900 - 700 - 500 - 400 - 323 - 200 - 100 - 27 BC // AD 14 - 100 - 200 - 300 – 476 </a:t>
            </a:r>
            <a:r>
              <a:rPr lang="en-US" altLang="en-US" sz="1600" b="1">
                <a:latin typeface="Arial" pitchFamily="34" charset="0"/>
                <a:sym typeface="Wingdings" panose="05000000000000000000" pitchFamily="2" charset="2"/>
              </a:rPr>
              <a:t></a:t>
            </a:r>
            <a:endParaRPr lang="en-US" altLang="en-US" sz="1600" b="1" dirty="0">
              <a:latin typeface="Arial" pitchFamily="34" charset="0"/>
            </a:endParaRPr>
          </a:p>
        </p:txBody>
      </p:sp>
    </p:spTree>
    <p:extLst>
      <p:ext uri="{BB962C8B-B14F-4D97-AF65-F5344CB8AC3E}">
        <p14:creationId xmlns:p14="http://schemas.microsoft.com/office/powerpoint/2010/main" val="2748553695"/>
      </p:ext>
    </p:extLst>
  </p:cSld>
  <p:clrMapOvr>
    <a:masterClrMapping/>
  </p:clrMapOvr>
  <p:transition spd="slow">
    <p:randomBar dir="vert"/>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76672"/>
            <a:ext cx="9144000" cy="6381328"/>
          </a:xfrm>
          <a:prstGeom prst="rect">
            <a:avLst/>
          </a:prstGeom>
        </p:spPr>
      </p:pic>
      <p:sp>
        <p:nvSpPr>
          <p:cNvPr id="2" name="Title 1"/>
          <p:cNvSpPr>
            <a:spLocks noGrp="1"/>
          </p:cNvSpPr>
          <p:nvPr>
            <p:ph type="title"/>
          </p:nvPr>
        </p:nvSpPr>
        <p:spPr/>
        <p:txBody>
          <a:bodyPr/>
          <a:lstStyle/>
          <a:p>
            <a:endParaRPr lang="en-GB"/>
          </a:p>
        </p:txBody>
      </p:sp>
      <p:pic>
        <p:nvPicPr>
          <p:cNvPr id="4" name="Picture 2" descr="C:\Eigene Dateien\TEACHING MATERIAL\CITIES &amp; SETTLEMENTS\Trade\Handel Karte London.JPG"/>
          <p:cNvPicPr>
            <a:picLocks noChangeAspect="1" noChangeArrowheads="1"/>
          </p:cNvPicPr>
          <p:nvPr/>
        </p:nvPicPr>
        <p:blipFill>
          <a:blip r:embed="rId3" cstate="print">
            <a:lum bright="-6000" contrast="6000"/>
            <a:extLst>
              <a:ext uri="{28A0092B-C50C-407E-A947-70E740481C1C}">
                <a14:useLocalDpi xmlns:a14="http://schemas.microsoft.com/office/drawing/2010/main" val="0"/>
              </a:ext>
            </a:extLst>
          </a:blip>
          <a:srcRect/>
          <a:stretch>
            <a:fillRect/>
          </a:stretch>
        </p:blipFill>
        <p:spPr bwMode="auto">
          <a:xfrm>
            <a:off x="3347864" y="476672"/>
            <a:ext cx="5724128" cy="5513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6804248" y="5659149"/>
            <a:ext cx="2160240" cy="1200329"/>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en-GB" dirty="0"/>
              <a:t>Global economy?</a:t>
            </a:r>
          </a:p>
          <a:p>
            <a:r>
              <a:rPr lang="en-GB" dirty="0"/>
              <a:t>Industrial scale production?</a:t>
            </a:r>
          </a:p>
          <a:p>
            <a:endParaRPr lang="en-GB" dirty="0"/>
          </a:p>
        </p:txBody>
      </p:sp>
      <p:sp>
        <p:nvSpPr>
          <p:cNvPr id="6" name="Rectangle 5"/>
          <p:cNvSpPr>
            <a:spLocks noChangeArrowheads="1"/>
          </p:cNvSpPr>
          <p:nvPr/>
        </p:nvSpPr>
        <p:spPr bwMode="auto">
          <a:xfrm>
            <a:off x="4932040" y="91480"/>
            <a:ext cx="2592288"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7" name="Rectangle 4"/>
          <p:cNvSpPr txBox="1">
            <a:spLocks noChangeArrowheads="1"/>
          </p:cNvSpPr>
          <p:nvPr/>
        </p:nvSpPr>
        <p:spPr>
          <a:xfrm>
            <a:off x="0" y="76624"/>
            <a:ext cx="9144000" cy="400048"/>
          </a:xfrm>
          <a:prstGeom prst="rect">
            <a:avLst/>
          </a:prstGeom>
          <a:noFill/>
        </p:spPr>
        <p:txBody>
          <a:bodyPr vert="horz" lIns="91440" tIns="45720" rIns="91440" bIns="45720" rtlCol="0" anchor="b" anchorCtr="0">
            <a:normAutofit/>
          </a:bodyPr>
          <a:lst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a:lstStyle>
          <a:p>
            <a:pPr algn="ctr"/>
            <a:r>
              <a:rPr lang="en-US" altLang="en-US" sz="1600" b="1">
                <a:latin typeface="Arial" pitchFamily="34" charset="0"/>
                <a:sym typeface="Wingdings" panose="05000000000000000000" pitchFamily="2" charset="2"/>
              </a:rPr>
              <a:t> </a:t>
            </a:r>
            <a:r>
              <a:rPr lang="en-US" altLang="en-US" sz="1600" b="1">
                <a:latin typeface="Arial" pitchFamily="34" charset="0"/>
              </a:rPr>
              <a:t>1200 - 900 - 700 - 500 - 400 - 323 - 200 - 100 - 27 BC // AD 14 - 100 - 200 - 300 – 476 </a:t>
            </a:r>
            <a:r>
              <a:rPr lang="en-US" altLang="en-US" sz="1600" b="1">
                <a:latin typeface="Arial" pitchFamily="34" charset="0"/>
                <a:sym typeface="Wingdings" panose="05000000000000000000" pitchFamily="2" charset="2"/>
              </a:rPr>
              <a:t></a:t>
            </a:r>
            <a:endParaRPr lang="en-US" altLang="en-US" sz="1600" b="1" dirty="0">
              <a:latin typeface="Arial" pitchFamily="34" charset="0"/>
            </a:endParaRPr>
          </a:p>
        </p:txBody>
      </p:sp>
    </p:spTree>
    <p:extLst>
      <p:ext uri="{BB962C8B-B14F-4D97-AF65-F5344CB8AC3E}">
        <p14:creationId xmlns:p14="http://schemas.microsoft.com/office/powerpoint/2010/main" val="161110183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76672"/>
            <a:ext cx="9144000" cy="6381328"/>
          </a:xfrm>
          <a:prstGeom prst="rect">
            <a:avLst/>
          </a:prstGeom>
        </p:spPr>
      </p:pic>
      <p:sp>
        <p:nvSpPr>
          <p:cNvPr id="4" name="Title 1"/>
          <p:cNvSpPr>
            <a:spLocks noGrp="1"/>
          </p:cNvSpPr>
          <p:nvPr>
            <p:ph type="title"/>
          </p:nvPr>
        </p:nvSpPr>
        <p:spPr>
          <a:xfrm>
            <a:off x="352426" y="228600"/>
            <a:ext cx="7680960" cy="1066800"/>
          </a:xfrm>
        </p:spPr>
        <p:txBody>
          <a:bodyPr/>
          <a:lstStyle/>
          <a:p>
            <a:r>
              <a:rPr lang="en-GB" dirty="0"/>
              <a:t>Late Antiquity</a:t>
            </a:r>
          </a:p>
        </p:txBody>
      </p:sp>
      <p:sp>
        <p:nvSpPr>
          <p:cNvPr id="7" name="Rectangle 6"/>
          <p:cNvSpPr>
            <a:spLocks noChangeArrowheads="1"/>
          </p:cNvSpPr>
          <p:nvPr/>
        </p:nvSpPr>
        <p:spPr bwMode="auto">
          <a:xfrm>
            <a:off x="7380312" y="91480"/>
            <a:ext cx="1656184"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8" name="Rectangle 4"/>
          <p:cNvSpPr txBox="1">
            <a:spLocks noChangeArrowheads="1"/>
          </p:cNvSpPr>
          <p:nvPr/>
        </p:nvSpPr>
        <p:spPr>
          <a:xfrm>
            <a:off x="0" y="76624"/>
            <a:ext cx="9144000" cy="400048"/>
          </a:xfrm>
          <a:prstGeom prst="rect">
            <a:avLst/>
          </a:prstGeom>
          <a:noFill/>
        </p:spPr>
        <p:txBody>
          <a:bodyPr vert="horz" lIns="91440" tIns="45720" rIns="91440" bIns="45720" rtlCol="0" anchor="b" anchorCtr="0">
            <a:normAutofit/>
          </a:bodyPr>
          <a:lst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a:lstStyle>
          <a:p>
            <a:pPr algn="ctr"/>
            <a:r>
              <a:rPr lang="en-US" altLang="en-US" sz="1600" b="1">
                <a:latin typeface="Arial" pitchFamily="34" charset="0"/>
                <a:sym typeface="Wingdings" panose="05000000000000000000" pitchFamily="2" charset="2"/>
              </a:rPr>
              <a:t> </a:t>
            </a:r>
            <a:r>
              <a:rPr lang="en-US" altLang="en-US" sz="1600" b="1">
                <a:latin typeface="Arial" pitchFamily="34" charset="0"/>
              </a:rPr>
              <a:t>1200 - 900 - 700 - 500 - 400 - 323 - 200 - 100 - 27 BC // AD 14 - 100 - 200 - 300 – 476 </a:t>
            </a:r>
            <a:r>
              <a:rPr lang="en-US" altLang="en-US" sz="1600" b="1">
                <a:latin typeface="Arial" pitchFamily="34" charset="0"/>
                <a:sym typeface="Wingdings" panose="05000000000000000000" pitchFamily="2" charset="2"/>
              </a:rPr>
              <a:t></a:t>
            </a:r>
            <a:endParaRPr lang="en-US" altLang="en-US" sz="1600" b="1" dirty="0">
              <a:latin typeface="Arial" pitchFamily="34" charset="0"/>
            </a:endParaRPr>
          </a:p>
        </p:txBody>
      </p:sp>
      <p:pic>
        <p:nvPicPr>
          <p:cNvPr id="9" name="Picture 8"/>
          <p:cNvPicPr>
            <a:picLocks noChangeAspect="1"/>
          </p:cNvPicPr>
          <p:nvPr/>
        </p:nvPicPr>
        <p:blipFill>
          <a:blip r:embed="rId3">
            <a:extLst>
              <a:ext uri="{BEBA8EAE-BF5A-486C-A8C5-ECC9F3942E4B}">
                <a14:imgProps xmlns:a14="http://schemas.microsoft.com/office/drawing/2010/main">
                  <a14:imgLayer r:embed="rId4">
                    <a14:imgEffect>
                      <a14:backgroundRemoval t="4742" b="98351" l="7104" r="91257">
                        <a14:foregroundMark x1="7104" y1="69485" x2="7104" y2="69485"/>
                        <a14:foregroundMark x1="44536" y1="94845" x2="44536" y2="94845"/>
                        <a14:foregroundMark x1="91803" y1="77320" x2="91803" y2="77320"/>
                        <a14:foregroundMark x1="44262" y1="98351" x2="44262" y2="98351"/>
                        <a14:foregroundMark x1="49727" y1="4742" x2="49727" y2="4742"/>
                      </a14:backgroundRemoval>
                    </a14:imgEffect>
                  </a14:imgLayer>
                </a14:imgProps>
              </a:ext>
              <a:ext uri="{28A0092B-C50C-407E-A947-70E740481C1C}">
                <a14:useLocalDpi xmlns:a14="http://schemas.microsoft.com/office/drawing/2010/main" val="0"/>
              </a:ext>
            </a:extLst>
          </a:blip>
          <a:stretch>
            <a:fillRect/>
          </a:stretch>
        </p:blipFill>
        <p:spPr>
          <a:xfrm>
            <a:off x="4572000" y="404664"/>
            <a:ext cx="4462272" cy="5913120"/>
          </a:xfrm>
          <a:prstGeom prst="rect">
            <a:avLst/>
          </a:prstGeom>
        </p:spPr>
      </p:pic>
      <p:sp>
        <p:nvSpPr>
          <p:cNvPr id="10" name="TextBox 9"/>
          <p:cNvSpPr txBox="1"/>
          <p:nvPr/>
        </p:nvSpPr>
        <p:spPr>
          <a:xfrm>
            <a:off x="152555" y="5229200"/>
            <a:ext cx="3384376" cy="1754326"/>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en-GB" b="1" dirty="0"/>
              <a:t>Emperor Diocletian</a:t>
            </a:r>
          </a:p>
          <a:p>
            <a:r>
              <a:rPr lang="en-GB" b="1" dirty="0"/>
              <a:t>Re-organisation of the Roman empire</a:t>
            </a:r>
          </a:p>
          <a:p>
            <a:r>
              <a:rPr lang="en-GB" b="1" dirty="0"/>
              <a:t>- government, administration, provinces, army, economy,…</a:t>
            </a:r>
            <a:br>
              <a:rPr lang="en-GB" b="1" dirty="0"/>
            </a:br>
            <a:endParaRPr lang="en-GB" b="1" dirty="0"/>
          </a:p>
        </p:txBody>
      </p:sp>
    </p:spTree>
    <p:extLst>
      <p:ext uri="{BB962C8B-B14F-4D97-AF65-F5344CB8AC3E}">
        <p14:creationId xmlns:p14="http://schemas.microsoft.com/office/powerpoint/2010/main" val="59930173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8" descr="C:\Eigene Dateien\TEACHING MATERIAL\HELLENISMUS Sommer 2005\Ravenna 042 Mosaic Justini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4751" y="1421764"/>
            <a:ext cx="7163754" cy="5377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32" descr="C:\Eigene Dateien\TEACHING MATERIAL\HELLENISMUS Sommer 2005\constantine bust small colour.gif"/>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300608" y="1361927"/>
            <a:ext cx="2543200" cy="4083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a:spLocks noGrp="1"/>
          </p:cNvSpPr>
          <p:nvPr>
            <p:ph type="title"/>
          </p:nvPr>
        </p:nvSpPr>
        <p:spPr>
          <a:xfrm>
            <a:off x="352426" y="228600"/>
            <a:ext cx="7680960" cy="1066800"/>
          </a:xfrm>
        </p:spPr>
        <p:txBody>
          <a:bodyPr/>
          <a:lstStyle/>
          <a:p>
            <a:r>
              <a:rPr lang="en-GB" dirty="0"/>
              <a:t>Late Antiquity</a:t>
            </a:r>
          </a:p>
        </p:txBody>
      </p:sp>
      <p:sp>
        <p:nvSpPr>
          <p:cNvPr id="5" name="Rectangle 4"/>
          <p:cNvSpPr>
            <a:spLocks noChangeArrowheads="1"/>
          </p:cNvSpPr>
          <p:nvPr/>
        </p:nvSpPr>
        <p:spPr bwMode="auto">
          <a:xfrm>
            <a:off x="7380312" y="91480"/>
            <a:ext cx="1656184" cy="457200"/>
          </a:xfrm>
          <a:prstGeom prst="rect">
            <a:avLst/>
          </a:prstGeom>
          <a:solidFill>
            <a:schemeClr val="bg1">
              <a:alpha val="50195"/>
            </a:schemeClr>
          </a:solidFill>
          <a:ln w="76200">
            <a:solidFill>
              <a:srgbClr val="FF0000"/>
            </a:solidFill>
            <a:prstDash val="sysDot"/>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i="1">
                <a:solidFill>
                  <a:schemeClr val="tx1"/>
                </a:solidFill>
                <a:latin typeface="Times New Roman" pitchFamily="18" charset="0"/>
              </a:defRPr>
            </a:lvl1pPr>
            <a:lvl2pPr marL="742950" indent="-285750">
              <a:defRPr sz="2400" i="1">
                <a:solidFill>
                  <a:schemeClr val="tx1"/>
                </a:solidFill>
                <a:latin typeface="Times New Roman" pitchFamily="18" charset="0"/>
              </a:defRPr>
            </a:lvl2pPr>
            <a:lvl3pPr marL="1143000" indent="-228600">
              <a:defRPr sz="2400" i="1">
                <a:solidFill>
                  <a:schemeClr val="tx1"/>
                </a:solidFill>
                <a:latin typeface="Times New Roman" pitchFamily="18" charset="0"/>
              </a:defRPr>
            </a:lvl3pPr>
            <a:lvl4pPr marL="1600200" indent="-228600">
              <a:defRPr sz="2400" i="1">
                <a:solidFill>
                  <a:schemeClr val="tx1"/>
                </a:solidFill>
                <a:latin typeface="Times New Roman" pitchFamily="18" charset="0"/>
              </a:defRPr>
            </a:lvl4pPr>
            <a:lvl5pPr marL="2057400" indent="-228600">
              <a:defRPr sz="2400" i="1">
                <a:solidFill>
                  <a:schemeClr val="tx1"/>
                </a:solidFill>
                <a:latin typeface="Times New Roman" pitchFamily="18" charset="0"/>
              </a:defRPr>
            </a:lvl5pPr>
            <a:lvl6pPr marL="2514600" indent="-228600" eaLnBrk="0" fontAlgn="base" hangingPunct="0">
              <a:spcBef>
                <a:spcPct val="0"/>
              </a:spcBef>
              <a:spcAft>
                <a:spcPct val="0"/>
              </a:spcAft>
              <a:defRPr sz="2400" i="1">
                <a:solidFill>
                  <a:schemeClr val="tx1"/>
                </a:solidFill>
                <a:latin typeface="Times New Roman" pitchFamily="18" charset="0"/>
              </a:defRPr>
            </a:lvl6pPr>
            <a:lvl7pPr marL="2971800" indent="-228600" eaLnBrk="0" fontAlgn="base" hangingPunct="0">
              <a:spcBef>
                <a:spcPct val="0"/>
              </a:spcBef>
              <a:spcAft>
                <a:spcPct val="0"/>
              </a:spcAft>
              <a:defRPr sz="2400" i="1">
                <a:solidFill>
                  <a:schemeClr val="tx1"/>
                </a:solidFill>
                <a:latin typeface="Times New Roman" pitchFamily="18" charset="0"/>
              </a:defRPr>
            </a:lvl7pPr>
            <a:lvl8pPr marL="3429000" indent="-228600" eaLnBrk="0" fontAlgn="base" hangingPunct="0">
              <a:spcBef>
                <a:spcPct val="0"/>
              </a:spcBef>
              <a:spcAft>
                <a:spcPct val="0"/>
              </a:spcAft>
              <a:defRPr sz="2400" i="1">
                <a:solidFill>
                  <a:schemeClr val="tx1"/>
                </a:solidFill>
                <a:latin typeface="Times New Roman" pitchFamily="18" charset="0"/>
              </a:defRPr>
            </a:lvl8pPr>
            <a:lvl9pPr marL="3886200" indent="-228600" eaLnBrk="0" fontAlgn="base" hangingPunct="0">
              <a:spcBef>
                <a:spcPct val="0"/>
              </a:spcBef>
              <a:spcAft>
                <a:spcPct val="0"/>
              </a:spcAft>
              <a:defRPr sz="2400" i="1">
                <a:solidFill>
                  <a:schemeClr val="tx1"/>
                </a:solidFill>
                <a:latin typeface="Times New Roman" pitchFamily="18" charset="0"/>
              </a:defRPr>
            </a:lvl9pPr>
          </a:lstStyle>
          <a:p>
            <a:endParaRPr lang="en-GB" altLang="en-US"/>
          </a:p>
        </p:txBody>
      </p:sp>
      <p:sp>
        <p:nvSpPr>
          <p:cNvPr id="6" name="Rectangle 4"/>
          <p:cNvSpPr txBox="1">
            <a:spLocks noChangeArrowheads="1"/>
          </p:cNvSpPr>
          <p:nvPr/>
        </p:nvSpPr>
        <p:spPr>
          <a:xfrm>
            <a:off x="0" y="76624"/>
            <a:ext cx="9144000" cy="400048"/>
          </a:xfrm>
          <a:prstGeom prst="rect">
            <a:avLst/>
          </a:prstGeom>
          <a:noFill/>
        </p:spPr>
        <p:txBody>
          <a:bodyPr vert="horz" lIns="91440" tIns="45720" rIns="91440" bIns="45720" rtlCol="0" anchor="b" anchorCtr="0">
            <a:normAutofit/>
          </a:bodyPr>
          <a:lst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a:lstStyle>
          <a:p>
            <a:pPr algn="ctr"/>
            <a:r>
              <a:rPr lang="en-US" altLang="en-US" sz="1600" b="1">
                <a:latin typeface="Arial" pitchFamily="34" charset="0"/>
                <a:sym typeface="Wingdings" panose="05000000000000000000" pitchFamily="2" charset="2"/>
              </a:rPr>
              <a:t> </a:t>
            </a:r>
            <a:r>
              <a:rPr lang="en-US" altLang="en-US" sz="1600" b="1">
                <a:latin typeface="Arial" pitchFamily="34" charset="0"/>
              </a:rPr>
              <a:t>1200 - 900 - 700 - 500 - 400 - 323 - 200 - 100 - 27 BC // AD 14 - 100 - 200 - 300 – 476 </a:t>
            </a:r>
            <a:r>
              <a:rPr lang="en-US" altLang="en-US" sz="1600" b="1">
                <a:latin typeface="Arial" pitchFamily="34" charset="0"/>
                <a:sym typeface="Wingdings" panose="05000000000000000000" pitchFamily="2" charset="2"/>
              </a:rPr>
              <a:t></a:t>
            </a:r>
            <a:endParaRPr lang="en-US" altLang="en-US" sz="1600" b="1" dirty="0">
              <a:latin typeface="Arial" pitchFamily="34" charset="0"/>
            </a:endParaRPr>
          </a:p>
        </p:txBody>
      </p:sp>
      <p:pic>
        <p:nvPicPr>
          <p:cNvPr id="7" name="Picture 6"/>
          <p:cNvPicPr>
            <a:picLocks noChangeAspect="1"/>
          </p:cNvPicPr>
          <p:nvPr/>
        </p:nvPicPr>
        <p:blipFill>
          <a:blip r:embed="rId4">
            <a:extLst>
              <a:ext uri="{BEBA8EAE-BF5A-486C-A8C5-ECC9F3942E4B}">
                <a14:imgProps xmlns:a14="http://schemas.microsoft.com/office/drawing/2010/main">
                  <a14:imgLayer r:embed="rId5">
                    <a14:imgEffect>
                      <a14:backgroundRemoval t="4742" b="98351" l="7104" r="91257">
                        <a14:foregroundMark x1="7104" y1="69485" x2="7104" y2="69485"/>
                        <a14:foregroundMark x1="44536" y1="94845" x2="44536" y2="94845"/>
                        <a14:foregroundMark x1="91803" y1="77320" x2="91803" y2="77320"/>
                        <a14:foregroundMark x1="44262" y1="98351" x2="44262" y2="98351"/>
                        <a14:foregroundMark x1="49727" y1="4742" x2="49727" y2="4742"/>
                      </a14:backgroundRemoval>
                    </a14:imgEffect>
                  </a14:imgLayer>
                </a14:imgProps>
              </a:ext>
              <a:ext uri="{28A0092B-C50C-407E-A947-70E740481C1C}">
                <a14:useLocalDpi xmlns:a14="http://schemas.microsoft.com/office/drawing/2010/main" val="0"/>
              </a:ext>
            </a:extLst>
          </a:blip>
          <a:stretch>
            <a:fillRect/>
          </a:stretch>
        </p:blipFill>
        <p:spPr>
          <a:xfrm>
            <a:off x="4572000" y="404664"/>
            <a:ext cx="4462272" cy="5913120"/>
          </a:xfrm>
          <a:prstGeom prst="rect">
            <a:avLst/>
          </a:prstGeom>
        </p:spPr>
      </p:pic>
      <p:sp>
        <p:nvSpPr>
          <p:cNvPr id="8" name="TextBox 7"/>
          <p:cNvSpPr txBox="1"/>
          <p:nvPr/>
        </p:nvSpPr>
        <p:spPr>
          <a:xfrm>
            <a:off x="152555" y="5229200"/>
            <a:ext cx="3384376" cy="1754326"/>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en-GB" b="1" dirty="0"/>
              <a:t>Constantine</a:t>
            </a:r>
          </a:p>
          <a:p>
            <a:r>
              <a:rPr lang="en-GB" b="1" dirty="0"/>
              <a:t>Tolerance edict - AD 312</a:t>
            </a:r>
            <a:br>
              <a:rPr lang="en-GB" b="1" dirty="0"/>
            </a:br>
            <a:r>
              <a:rPr lang="en-GB" b="1" i="1" dirty="0"/>
              <a:t>Christianity will eventually </a:t>
            </a:r>
            <a:br>
              <a:rPr lang="en-GB" b="1" i="1" dirty="0"/>
            </a:br>
            <a:r>
              <a:rPr lang="en-GB" b="1" i="1" dirty="0"/>
              <a:t>become a state religion</a:t>
            </a:r>
            <a:br>
              <a:rPr lang="en-GB" b="1" i="1" dirty="0"/>
            </a:br>
            <a:br>
              <a:rPr lang="en-GB" b="1" i="1" dirty="0"/>
            </a:br>
            <a:endParaRPr lang="en-GB" b="1" i="1" dirty="0"/>
          </a:p>
        </p:txBody>
      </p:sp>
      <p:pic>
        <p:nvPicPr>
          <p:cNvPr id="10" name="Picture 1035" descr="C:\Eigene Dateien\TEACHING MATERIAL\EINFÜHRUNG ALTE GESCHICHTE\Numismatics\Goldmünze Constantin I Hand Gottes mit Krone Wien.JPG"/>
          <p:cNvPicPr>
            <a:picLocks noChangeAspect="1" noChangeArrowheads="1"/>
          </p:cNvPicPr>
          <p:nvPr/>
        </p:nvPicPr>
        <p:blipFill>
          <a:blip r:embed="rId6" cstate="print">
            <a:clrChange>
              <a:clrFrom>
                <a:srgbClr val="FCFCFC"/>
              </a:clrFrom>
              <a:clrTo>
                <a:srgbClr val="FCFCFC">
                  <a:alpha val="0"/>
                </a:srgbClr>
              </a:clrTo>
            </a:clrChange>
            <a:lum bright="-6000" contrast="6000"/>
            <a:extLst>
              <a:ext uri="{28A0092B-C50C-407E-A947-70E740481C1C}">
                <a14:useLocalDpi xmlns:a14="http://schemas.microsoft.com/office/drawing/2010/main" val="0"/>
              </a:ext>
            </a:extLst>
          </a:blip>
          <a:srcRect/>
          <a:stretch>
            <a:fillRect/>
          </a:stretch>
        </p:blipFill>
        <p:spPr bwMode="auto">
          <a:xfrm>
            <a:off x="2267744" y="995363"/>
            <a:ext cx="3429000" cy="335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36" descr="C:\Eigene Dateien\TEACHING MATERIAL\EINFÜHRUNG ALTE GESCHICHTE\Numismatics\Silbermünze Christogramm Magnentius.JPG"/>
          <p:cNvPicPr>
            <a:picLocks noChangeAspect="1" noChangeArrowheads="1"/>
          </p:cNvPicPr>
          <p:nvPr/>
        </p:nvPicPr>
        <p:blipFill>
          <a:blip r:embed="rId7">
            <a:clrChange>
              <a:clrFrom>
                <a:srgbClr val="FEFEFE"/>
              </a:clrFrom>
              <a:clrTo>
                <a:srgbClr val="FEFEFE">
                  <a:alpha val="0"/>
                </a:srgbClr>
              </a:clrTo>
            </a:clrChange>
            <a:extLst>
              <a:ext uri="{28A0092B-C50C-407E-A947-70E740481C1C}">
                <a14:useLocalDpi xmlns:a14="http://schemas.microsoft.com/office/drawing/2010/main" val="0"/>
              </a:ext>
            </a:extLst>
          </a:blip>
          <a:srcRect l="50026" t="-3612" r="-1797"/>
          <a:stretch>
            <a:fillRect/>
          </a:stretch>
        </p:blipFill>
        <p:spPr bwMode="auto">
          <a:xfrm>
            <a:off x="2843808" y="3501008"/>
            <a:ext cx="3312368" cy="3298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433518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dissolve">
                                      <p:cBhvr>
                                        <p:cTn id="11" dur="500"/>
                                        <p:tgtEl>
                                          <p:spTgt spid="10"/>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dissolve">
                                      <p:cBhvr>
                                        <p:cTn id="15" dur="500"/>
                                        <p:tgtEl>
                                          <p:spTgt spid="11"/>
                                        </p:tgtEl>
                                      </p:cBhvr>
                                    </p:animEffect>
                                  </p:childTnLst>
                                </p:cTn>
                              </p:par>
                            </p:childTnLst>
                          </p:cTn>
                        </p:par>
                        <p:par>
                          <p:cTn id="16" fill="hold">
                            <p:stCondLst>
                              <p:cond delay="1500"/>
                            </p:stCondLst>
                            <p:childTnLst>
                              <p:par>
                                <p:cTn id="17" presetID="42" presetClass="exit" presetSubtype="0" fill="hold" nodeType="afterEffect">
                                  <p:stCondLst>
                                    <p:cond delay="0"/>
                                  </p:stCondLst>
                                  <p:childTnLst>
                                    <p:animEffect transition="out" filter="fade">
                                      <p:cBhvr>
                                        <p:cTn id="18" dur="1000"/>
                                        <p:tgtEl>
                                          <p:spTgt spid="7"/>
                                        </p:tgtEl>
                                      </p:cBhvr>
                                    </p:animEffect>
                                    <p:anim calcmode="lin" valueType="num">
                                      <p:cBhvr>
                                        <p:cTn id="19" dur="1000"/>
                                        <p:tgtEl>
                                          <p:spTgt spid="7"/>
                                        </p:tgtEl>
                                        <p:attrNameLst>
                                          <p:attrName>ppt_x</p:attrName>
                                        </p:attrNameLst>
                                      </p:cBhvr>
                                      <p:tavLst>
                                        <p:tav tm="0">
                                          <p:val>
                                            <p:strVal val="ppt_x"/>
                                          </p:val>
                                        </p:tav>
                                        <p:tav tm="100000">
                                          <p:val>
                                            <p:strVal val="ppt_x"/>
                                          </p:val>
                                        </p:tav>
                                      </p:tavLst>
                                    </p:anim>
                                    <p:anim calcmode="lin" valueType="num">
                                      <p:cBhvr>
                                        <p:cTn id="20" dur="1000"/>
                                        <p:tgtEl>
                                          <p:spTgt spid="7"/>
                                        </p:tgtEl>
                                        <p:attrNameLst>
                                          <p:attrName>ppt_y</p:attrName>
                                        </p:attrNameLst>
                                      </p:cBhvr>
                                      <p:tavLst>
                                        <p:tav tm="0">
                                          <p:val>
                                            <p:strVal val="ppt_y"/>
                                          </p:val>
                                        </p:tav>
                                        <p:tav tm="100000">
                                          <p:val>
                                            <p:strVal val="ppt_y+.1"/>
                                          </p:val>
                                        </p:tav>
                                      </p:tavLst>
                                    </p:anim>
                                    <p:set>
                                      <p:cBhvr>
                                        <p:cTn id="21" dur="1" fill="hold">
                                          <p:stCondLst>
                                            <p:cond delay="999"/>
                                          </p:stCondLst>
                                        </p:cTn>
                                        <p:tgtEl>
                                          <p:spTgt spid="7"/>
                                        </p:tgtEl>
                                        <p:attrNameLst>
                                          <p:attrName>style.visibility</p:attrName>
                                        </p:attrNameLst>
                                      </p:cBhvr>
                                      <p:to>
                                        <p:strVal val="hidden"/>
                                      </p:to>
                                    </p:set>
                                  </p:childTnLst>
                                </p:cTn>
                              </p:par>
                            </p:childTnLst>
                          </p:cTn>
                        </p:par>
                        <p:par>
                          <p:cTn id="22" fill="hold">
                            <p:stCondLst>
                              <p:cond delay="2500"/>
                            </p:stCondLst>
                            <p:childTnLst>
                              <p:par>
                                <p:cTn id="23" presetID="9" presetClass="entr" presetSubtype="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dissolve">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End of West Rome, AD 476</a:t>
            </a:r>
          </a:p>
        </p:txBody>
      </p:sp>
      <p:pic>
        <p:nvPicPr>
          <p:cNvPr id="6" name="Picture 8" descr="C:\Eigene Dateien\TEACHING MATERIAL\HELLENISMUS Sommer 2005\Ravenna 042 Mosaic Justini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4751" y="1421764"/>
            <a:ext cx="7163754" cy="5377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326" y="1303762"/>
            <a:ext cx="7154978" cy="5221582"/>
          </a:xfrm>
          <a:prstGeom prst="rect">
            <a:avLst/>
          </a:prstGeom>
        </p:spPr>
        <p:style>
          <a:lnRef idx="1">
            <a:schemeClr val="dk1"/>
          </a:lnRef>
          <a:fillRef idx="3">
            <a:schemeClr val="dk1"/>
          </a:fillRef>
          <a:effectRef idx="2">
            <a:schemeClr val="dk1"/>
          </a:effectRef>
          <a:fontRef idx="minor">
            <a:schemeClr val="lt1"/>
          </a:fontRef>
        </p:style>
      </p:pic>
    </p:spTree>
    <p:extLst>
      <p:ext uri="{BB962C8B-B14F-4D97-AF65-F5344CB8AC3E}">
        <p14:creationId xmlns:p14="http://schemas.microsoft.com/office/powerpoint/2010/main" val="94257112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47" y="116632"/>
            <a:ext cx="9012082" cy="6662309"/>
          </a:xfrm>
          <a:prstGeom prst="rect">
            <a:avLst/>
          </a:prstGeom>
        </p:spPr>
      </p:pic>
    </p:spTree>
    <p:extLst>
      <p:ext uri="{BB962C8B-B14F-4D97-AF65-F5344CB8AC3E}">
        <p14:creationId xmlns:p14="http://schemas.microsoft.com/office/powerpoint/2010/main" val="1663848127"/>
      </p:ext>
    </p:extLst>
  </p:cSld>
  <p:clrMapOvr>
    <a:masterClrMapping/>
  </p:clrMapOvr>
  <p:transition spd="slow">
    <p:randomBar dir="vert"/>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End of Lecture 1</a:t>
            </a:r>
          </a:p>
        </p:txBody>
      </p:sp>
      <p:sp>
        <p:nvSpPr>
          <p:cNvPr id="3" name="Title 1"/>
          <p:cNvSpPr txBox="1">
            <a:spLocks/>
          </p:cNvSpPr>
          <p:nvPr/>
        </p:nvSpPr>
        <p:spPr>
          <a:xfrm>
            <a:off x="490615" y="2924944"/>
            <a:ext cx="7680960" cy="1066800"/>
          </a:xfrm>
          <a:prstGeom prst="rect">
            <a:avLst/>
          </a:prstGeom>
        </p:spPr>
        <p:txBody>
          <a:bodyPr vert="horz" lIns="91440" tIns="45720" rIns="91440" bIns="45720" rtlCol="0" anchor="b" anchorCtr="0">
            <a:normAutofit/>
          </a:bodyPr>
          <a:lst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a:lstStyle>
          <a:p>
            <a:pPr algn="ctr"/>
            <a:r>
              <a:rPr lang="en-GB" dirty="0"/>
              <a:t>I N T E R V A L</a:t>
            </a:r>
          </a:p>
        </p:txBody>
      </p:sp>
    </p:spTree>
    <p:extLst>
      <p:ext uri="{BB962C8B-B14F-4D97-AF65-F5344CB8AC3E}">
        <p14:creationId xmlns:p14="http://schemas.microsoft.com/office/powerpoint/2010/main" val="2605499758"/>
      </p:ext>
    </p:extLst>
  </p:cSld>
  <p:clrMapOvr>
    <a:masterClrMapping/>
  </p:clrMapOvr>
  <p:transition spd="slow">
    <p:randomBar dir="vert"/>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0" descr="C:\Eigene Dateien\TEACHING MATERIAL\HELLENISMUS Sommer 2005\Romulus und Remus Wölf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1949386"/>
            <a:ext cx="6069868" cy="490861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 name="Subtitle 3"/>
          <p:cNvSpPr>
            <a:spLocks noGrp="1"/>
          </p:cNvSpPr>
          <p:nvPr>
            <p:ph type="subTitle" idx="1"/>
          </p:nvPr>
        </p:nvSpPr>
        <p:spPr/>
        <p:txBody>
          <a:bodyPr/>
          <a:lstStyle/>
          <a:p>
            <a:r>
              <a:rPr lang="en-GB" dirty="0"/>
              <a:t>Week 1</a:t>
            </a:r>
            <a:br>
              <a:rPr lang="en-GB" dirty="0"/>
            </a:br>
            <a:r>
              <a:rPr lang="en-GB" dirty="0"/>
              <a:t>Lecture 2</a:t>
            </a:r>
            <a:br>
              <a:rPr lang="en-GB" dirty="0"/>
            </a:br>
            <a:r>
              <a:rPr lang="en-GB" dirty="0"/>
              <a:t>3</a:t>
            </a:r>
            <a:r>
              <a:rPr lang="en-GB" baseline="30000" dirty="0"/>
              <a:t>rd</a:t>
            </a:r>
            <a:r>
              <a:rPr lang="en-GB" dirty="0"/>
              <a:t> October 2014</a:t>
            </a:r>
          </a:p>
        </p:txBody>
      </p:sp>
      <p:sp>
        <p:nvSpPr>
          <p:cNvPr id="2" name="Title 1"/>
          <p:cNvSpPr>
            <a:spLocks noGrp="1"/>
          </p:cNvSpPr>
          <p:nvPr>
            <p:ph type="title"/>
          </p:nvPr>
        </p:nvSpPr>
        <p:spPr>
          <a:xfrm>
            <a:off x="467544" y="548680"/>
            <a:ext cx="8439912" cy="1222898"/>
          </a:xfrm>
        </p:spPr>
        <p:txBody>
          <a:bodyPr/>
          <a:lstStyle/>
          <a:p>
            <a:pPr algn="r"/>
            <a:r>
              <a:rPr lang="en-GB" dirty="0"/>
              <a:t>Early Rome</a:t>
            </a:r>
          </a:p>
        </p:txBody>
      </p:sp>
    </p:spTree>
    <p:extLst>
      <p:ext uri="{BB962C8B-B14F-4D97-AF65-F5344CB8AC3E}">
        <p14:creationId xmlns:p14="http://schemas.microsoft.com/office/powerpoint/2010/main" val="331155896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3"/>
          </p:nvPr>
        </p:nvSpPr>
        <p:spPr/>
        <p:txBody>
          <a:bodyPr>
            <a:normAutofit/>
          </a:bodyPr>
          <a:lstStyle/>
          <a:p>
            <a:pPr marL="285750" indent="-285750">
              <a:buFont typeface="Wingdings" panose="05000000000000000000" pitchFamily="2" charset="2"/>
              <a:buChar char="v"/>
            </a:pPr>
            <a:r>
              <a:rPr lang="en-GB" sz="2400" dirty="0"/>
              <a:t>Aims – 2 session on early Rome…</a:t>
            </a:r>
          </a:p>
          <a:p>
            <a:pPr marL="457200" lvl="1" indent="-285750">
              <a:buFont typeface="Wingdings" panose="05000000000000000000" pitchFamily="2" charset="2"/>
              <a:buChar char="v"/>
            </a:pPr>
            <a:r>
              <a:rPr lang="en-GB" sz="2000" dirty="0"/>
              <a:t>Sources for early Roman history</a:t>
            </a:r>
          </a:p>
          <a:p>
            <a:pPr marL="457200" lvl="1" indent="-285750">
              <a:buFont typeface="Wingdings" panose="05000000000000000000" pitchFamily="2" charset="2"/>
              <a:buChar char="v"/>
            </a:pPr>
            <a:r>
              <a:rPr lang="en-GB" sz="2000" dirty="0"/>
              <a:t>The traditional accounts…</a:t>
            </a:r>
          </a:p>
          <a:p>
            <a:pPr marL="630238" lvl="2" indent="-285750">
              <a:buFont typeface="Wingdings" panose="05000000000000000000" pitchFamily="2" charset="2"/>
              <a:buChar char="v"/>
            </a:pPr>
            <a:r>
              <a:rPr lang="en-GB" sz="2000" dirty="0"/>
              <a:t>Aeneas</a:t>
            </a:r>
          </a:p>
          <a:p>
            <a:pPr marL="630238" lvl="2" indent="-285750">
              <a:buFont typeface="Wingdings" panose="05000000000000000000" pitchFamily="2" charset="2"/>
              <a:buChar char="v"/>
            </a:pPr>
            <a:r>
              <a:rPr lang="en-GB" sz="2000" dirty="0"/>
              <a:t>Romulus &amp; Remus</a:t>
            </a:r>
          </a:p>
          <a:p>
            <a:pPr marL="630238" lvl="2" indent="-285750">
              <a:buFont typeface="Wingdings" panose="05000000000000000000" pitchFamily="2" charset="2"/>
              <a:buChar char="v"/>
            </a:pPr>
            <a:r>
              <a:rPr lang="en-GB" sz="2000" dirty="0"/>
              <a:t>753 BC</a:t>
            </a:r>
          </a:p>
          <a:p>
            <a:pPr marL="630238" lvl="2" indent="-285750">
              <a:buFont typeface="Wingdings" panose="05000000000000000000" pitchFamily="2" charset="2"/>
              <a:buChar char="v"/>
            </a:pPr>
            <a:r>
              <a:rPr lang="en-GB" sz="2000" dirty="0"/>
              <a:t>Etruscan kings</a:t>
            </a:r>
          </a:p>
          <a:p>
            <a:pPr marL="457200" lvl="1" indent="-285750">
              <a:buFont typeface="Wingdings" panose="05000000000000000000" pitchFamily="2" charset="2"/>
              <a:buChar char="v"/>
            </a:pPr>
            <a:r>
              <a:rPr lang="en-GB" sz="2000" dirty="0"/>
              <a:t>And our sources…? Reliable…?</a:t>
            </a:r>
          </a:p>
          <a:p>
            <a:pPr marL="457200" lvl="1" indent="-285750">
              <a:buFont typeface="Wingdings" panose="05000000000000000000" pitchFamily="2" charset="2"/>
              <a:buChar char="v"/>
            </a:pPr>
            <a:r>
              <a:rPr lang="en-GB" sz="2000" dirty="0"/>
              <a:t>What do we really know…? Anything…?</a:t>
            </a:r>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1958467558"/>
      </p:ext>
    </p:extLst>
  </p:cSld>
  <p:clrMapOvr>
    <a:masterClrMapping/>
  </p:clrMapOvr>
  <p:transition spd="slow">
    <p:randomBar dir="vert"/>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endParaRPr lang="en-GB" dirty="0"/>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3340946418"/>
      </p:ext>
    </p:extLst>
  </p:cSld>
  <p:clrMapOvr>
    <a:masterClrMapping/>
  </p:clrMapOvr>
  <p:transition spd="slow">
    <p:randomBar dir="vert"/>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ylar">
  <a:themeElements>
    <a:clrScheme name="Mylar">
      <a:dk1>
        <a:srgbClr val="000000"/>
      </a:dk1>
      <a:lt1>
        <a:srgbClr val="FFFFFF"/>
      </a:lt1>
      <a:dk2>
        <a:srgbClr val="656162"/>
      </a:dk2>
      <a:lt2>
        <a:srgbClr val="E0DACC"/>
      </a:lt2>
      <a:accent1>
        <a:srgbClr val="4A5A7A"/>
      </a:accent1>
      <a:accent2>
        <a:srgbClr val="F7BD40"/>
      </a:accent2>
      <a:accent3>
        <a:srgbClr val="975C00"/>
      </a:accent3>
      <a:accent4>
        <a:srgbClr val="754D41"/>
      </a:accent4>
      <a:accent5>
        <a:srgbClr val="838995"/>
      </a:accent5>
      <a:accent6>
        <a:srgbClr val="687B66"/>
      </a:accent6>
      <a:hlink>
        <a:srgbClr val="B5740B"/>
      </a:hlink>
      <a:folHlink>
        <a:srgbClr val="7483A0"/>
      </a:folHlink>
    </a:clrScheme>
    <a:fontScheme name="Mylar">
      <a:maj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ylar">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effectStyle>
        <a:effectStyle>
          <a:effectLst>
            <a:innerShdw blurRad="50800" dist="25400" dir="13500000">
              <a:srgbClr val="000000">
                <a:alpha val="75000"/>
              </a:srgbClr>
            </a:innerShdw>
            <a:outerShdw blurRad="50800" dist="25400" dir="5400000" rotWithShape="0">
              <a:srgbClr val="000000">
                <a:alpha val="50000"/>
              </a:srgbClr>
            </a:outerShdw>
          </a:effectLst>
          <a:scene3d>
            <a:camera prst="orthographicFront">
              <a:rot lat="0" lon="0" rev="0"/>
            </a:camera>
            <a:lightRig rig="threePt" dir="tl"/>
          </a:scene3d>
          <a:sp3d prstMaterial="dkEdge">
            <a:bevelT w="25400" h="508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tint val="100000"/>
                <a:shade val="30000"/>
                <a:alpha val="100000"/>
                <a:satMod val="255000"/>
                <a:lumMod val="100000"/>
              </a:schemeClr>
            </a:gs>
          </a:gsLst>
          <a:path path="circle">
            <a:fillToRect l="50000" t="-80000" r="50000" b="180000"/>
          </a:path>
        </a:gradFill>
        <a:blipFill rotWithShape="1">
          <a:blip xmlns:r="http://schemas.openxmlformats.org/officeDocument/2006/relationships" r:embed="rId1">
            <a:duotone>
              <a:schemeClr val="phClr">
                <a:lumMod val="80000"/>
              </a:schemeClr>
              <a:schemeClr val="phClr">
                <a:tint val="50000"/>
                <a:lumMod val="15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Mylar</Template>
  <TotalTime>0</TotalTime>
  <Words>4014</Words>
  <Application>Microsoft Office PowerPoint</Application>
  <PresentationFormat>On-screen Show (4:3)</PresentationFormat>
  <Paragraphs>466</Paragraphs>
  <Slides>72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72</vt:i4>
      </vt:variant>
    </vt:vector>
  </HeadingPairs>
  <TitlesOfParts>
    <vt:vector size="80" baseType="lpstr">
      <vt:lpstr>Arial</vt:lpstr>
      <vt:lpstr>Calibri</vt:lpstr>
      <vt:lpstr>Corbel</vt:lpstr>
      <vt:lpstr>Tahoma</vt:lpstr>
      <vt:lpstr>Times New Roman</vt:lpstr>
      <vt:lpstr>Tunga</vt:lpstr>
      <vt:lpstr>Wingdings</vt:lpstr>
      <vt:lpstr>Mylar</vt:lpstr>
      <vt:lpstr>From Village to Empire</vt:lpstr>
      <vt:lpstr>Welcome to “Village to Empire”</vt:lpstr>
      <vt:lpstr>Overview</vt:lpstr>
      <vt:lpstr>PowerPoint Presentation</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 Learning Outcomes</vt:lpstr>
      <vt:lpstr>Overview: structure &amp; organisation</vt:lpstr>
      <vt:lpstr>Overview Assessment</vt:lpstr>
      <vt:lpstr>Overview Assessment</vt:lpstr>
      <vt:lpstr>Overview Assessment</vt:lpstr>
      <vt:lpstr>Overview Assessment</vt:lpstr>
      <vt:lpstr>Overview Assessment</vt:lpstr>
      <vt:lpstr>Moodle / VLE</vt:lpstr>
      <vt:lpstr>Moodle / VLE</vt:lpstr>
      <vt:lpstr>Support</vt:lpstr>
      <vt:lpstr>Bibliography</vt:lpstr>
      <vt:lpstr>Bibliography</vt:lpstr>
      <vt:lpstr>Bibliography</vt:lpstr>
      <vt:lpstr>Overview Roman History</vt:lpstr>
      <vt:lpstr>Overview Roman History</vt:lpstr>
      <vt:lpstr>PowerPoint Presentation</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 1200 - 900 - 700 - 500 - 400 - 323 - 200 - 100 - 27 BC // AD 14 - 100 - 200 - 300 – 476 </vt:lpstr>
      <vt:lpstr>PowerPoint Presentation</vt:lpstr>
      <vt:lpstr>PowerPoint Presentation</vt:lpstr>
      <vt:lpstr>Late Antiquity</vt:lpstr>
      <vt:lpstr>Late Antiquity</vt:lpstr>
      <vt:lpstr>End of West Rome, AD 476</vt:lpstr>
      <vt:lpstr>PowerPoint Presentation</vt:lpstr>
      <vt:lpstr>End of Lecture 1</vt:lpstr>
      <vt:lpstr>Early Rome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From Village to Empire</dc:title>
  <dc:creator>Ralph</dc:creator>
  <cp:lastModifiedBy>Ralph Haeussler</cp:lastModifiedBy>
  <cp:revision>111</cp:revision>
  <dcterms:created xsi:type="dcterms:W3CDTF">2014-10-01T20:43:32Z</dcterms:created>
  <dcterms:modified xsi:type="dcterms:W3CDTF">2017-10-03T09:43:26Z</dcterms:modified>
</cp:coreProperties>
</file>