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9"/>
  </p:notesMasterIdLst>
  <p:sldIdLst>
    <p:sldId id="256" r:id="rId2"/>
    <p:sldId id="257" r:id="rId3"/>
    <p:sldId id="258" r:id="rId4"/>
    <p:sldId id="282" r:id="rId5"/>
    <p:sldId id="261" r:id="rId6"/>
    <p:sldId id="283" r:id="rId7"/>
    <p:sldId id="263" r:id="rId8"/>
    <p:sldId id="284" r:id="rId9"/>
    <p:sldId id="265" r:id="rId10"/>
    <p:sldId id="285" r:id="rId11"/>
    <p:sldId id="267" r:id="rId12"/>
    <p:sldId id="286" r:id="rId13"/>
    <p:sldId id="269" r:id="rId14"/>
    <p:sldId id="290" r:id="rId15"/>
    <p:sldId id="291" r:id="rId16"/>
    <p:sldId id="288" r:id="rId17"/>
    <p:sldId id="289" r:id="rId1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2" d="100"/>
          <a:sy n="102" d="100"/>
        </p:scale>
        <p:origin x="264" y="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E581115-97ED-4383-AEC7-FDF0041EC5F9}" type="datetimeFigureOut">
              <a:rPr lang="en-US" smtClean="0"/>
              <a:pPr/>
              <a:t>10/13/2017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35A0411-8447-4C02-B0C9-F926F8E28DA9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720684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35A0411-8447-4C02-B0C9-F926F8E28DA9}" type="slidenum">
              <a:rPr lang="en-US" smtClean="0"/>
              <a:pPr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0136594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35A0411-8447-4C02-B0C9-F926F8E28DA9}" type="slidenum">
              <a:rPr lang="en-US" smtClean="0"/>
              <a:pPr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4948932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1219200" y="3886200"/>
            <a:ext cx="6858000" cy="990600"/>
          </a:xfrm>
        </p:spPr>
        <p:txBody>
          <a:bodyPr anchor="t" anchorCtr="0"/>
          <a:lstStyle>
            <a:lvl1pPr algn="r">
              <a:defRPr sz="3200">
                <a:solidFill>
                  <a:schemeClr val="tx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219200" y="5124450"/>
            <a:ext cx="6858000" cy="533400"/>
          </a:xfrm>
        </p:spPr>
        <p:txBody>
          <a:bodyPr/>
          <a:lstStyle>
            <a:lvl1pPr marL="0" indent="0" algn="r">
              <a:buNone/>
              <a:defRPr sz="20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6400800" y="6355080"/>
            <a:ext cx="2286000" cy="365760"/>
          </a:xfrm>
        </p:spPr>
        <p:txBody>
          <a:bodyPr/>
          <a:lstStyle>
            <a:lvl1pPr>
              <a:defRPr sz="1400"/>
            </a:lvl1pPr>
          </a:lstStyle>
          <a:p>
            <a:fld id="{ACDF6120-F1F0-4C60-9FE9-39AC71A9C79D}" type="datetimeFigureOut">
              <a:rPr lang="en-US" smtClean="0"/>
              <a:pPr/>
              <a:t>10/13/2017</a:t>
            </a:fld>
            <a:endParaRPr lang="en-US" sz="1600" dirty="0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898648" y="6355080"/>
            <a:ext cx="3474720" cy="365760"/>
          </a:xfrm>
        </p:spPr>
        <p:txBody>
          <a:bodyPr/>
          <a:lstStyle/>
          <a:p>
            <a:endParaRPr kumimoji="0" lang="en-US" dirty="0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1216152" y="6355080"/>
            <a:ext cx="1219200" cy="365760"/>
          </a:xfrm>
        </p:spPr>
        <p:txBody>
          <a:bodyPr/>
          <a:lstStyle/>
          <a:p>
            <a:fld id="{EA7C8D44-3667-46F6-9772-CC52308E2A7F}" type="slidenum">
              <a:rPr kumimoji="0" lang="en-US" smtClean="0"/>
              <a:pPr/>
              <a:t>‹#›</a:t>
            </a:fld>
            <a:endParaRPr kumimoji="0" lang="en-US" dirty="0"/>
          </a:p>
        </p:txBody>
      </p:sp>
      <p:sp>
        <p:nvSpPr>
          <p:cNvPr id="21" name="Rectangle 20"/>
          <p:cNvSpPr/>
          <p:nvPr/>
        </p:nvSpPr>
        <p:spPr>
          <a:xfrm>
            <a:off x="904875" y="3648075"/>
            <a:ext cx="7315200" cy="1280160"/>
          </a:xfrm>
          <a:prstGeom prst="rect">
            <a:avLst/>
          </a:prstGeom>
          <a:noFill/>
          <a:ln w="6350" cap="rnd" cmpd="sng" algn="ctr">
            <a:solidFill>
              <a:schemeClr val="accent1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3" name="Rectangle 32"/>
          <p:cNvSpPr/>
          <p:nvPr/>
        </p:nvSpPr>
        <p:spPr>
          <a:xfrm>
            <a:off x="914400" y="5048250"/>
            <a:ext cx="7315200" cy="685800"/>
          </a:xfrm>
          <a:prstGeom prst="rect">
            <a:avLst/>
          </a:prstGeom>
          <a:noFill/>
          <a:ln w="6350" cap="rnd" cmpd="sng" algn="ctr">
            <a:solidFill>
              <a:schemeClr val="accent2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Rectangle 21"/>
          <p:cNvSpPr/>
          <p:nvPr/>
        </p:nvSpPr>
        <p:spPr>
          <a:xfrm>
            <a:off x="904875" y="3648075"/>
            <a:ext cx="228600" cy="128016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2" name="Rectangle 31"/>
          <p:cNvSpPr/>
          <p:nvPr/>
        </p:nvSpPr>
        <p:spPr>
          <a:xfrm>
            <a:off x="914400" y="5048250"/>
            <a:ext cx="228600" cy="685800"/>
          </a:xfrm>
          <a:prstGeom prst="rect">
            <a:avLst/>
          </a:prstGeom>
          <a:solidFill>
            <a:schemeClr val="accent2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DF6120-F1F0-4C60-9FE9-39AC71A9C79D}" type="datetimeFigureOut">
              <a:rPr lang="en-US" smtClean="0"/>
              <a:pPr/>
              <a:t>10/13/2017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7C8D44-3667-46F6-9772-CC52308E2A7F}" type="slidenum">
              <a:rPr kumimoji="0" lang="en-US" smtClean="0"/>
              <a:pPr/>
              <a:t>‹#›</a:t>
            </a:fld>
            <a:endParaRPr kumimoji="0" lang="en-US" dirty="0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8229600" cy="493776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200" y="2971800"/>
            <a:ext cx="6858000" cy="1066800"/>
          </a:xfrm>
        </p:spPr>
        <p:txBody>
          <a:bodyPr anchor="t" anchorCtr="0"/>
          <a:lstStyle>
            <a:lvl1pPr algn="r">
              <a:buNone/>
              <a:defRPr sz="3200" b="0" cap="none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267200"/>
            <a:ext cx="6781800" cy="1143000"/>
          </a:xfrm>
        </p:spPr>
        <p:txBody>
          <a:bodyPr anchor="t" anchorCtr="0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400800" y="6355080"/>
            <a:ext cx="2286000" cy="365760"/>
          </a:xfrm>
        </p:spPr>
        <p:txBody>
          <a:bodyPr/>
          <a:lstStyle/>
          <a:p>
            <a:fld id="{ACDF6120-F1F0-4C60-9FE9-39AC71A9C79D}" type="datetimeFigureOut">
              <a:rPr lang="en-US" smtClean="0"/>
              <a:pPr/>
              <a:t>10/13/2017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898648" y="6355080"/>
            <a:ext cx="3474720" cy="365760"/>
          </a:xfrm>
        </p:spPr>
        <p:txBody>
          <a:bodyPr/>
          <a:lstStyle/>
          <a:p>
            <a:endParaRPr kumimoji="0"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69848" y="6355080"/>
            <a:ext cx="1520952" cy="365760"/>
          </a:xfrm>
        </p:spPr>
        <p:txBody>
          <a:bodyPr/>
          <a:lstStyle/>
          <a:p>
            <a:fld id="{EA7C8D44-3667-46F6-9772-CC52308E2A7F}" type="slidenum">
              <a:rPr kumimoji="0" lang="en-US" smtClean="0"/>
              <a:pPr/>
              <a:t>‹#›</a:t>
            </a:fld>
            <a:endParaRPr kumimoji="0" lang="en-US" dirty="0"/>
          </a:p>
        </p:txBody>
      </p:sp>
      <p:sp>
        <p:nvSpPr>
          <p:cNvPr id="7" name="Rectangle 6"/>
          <p:cNvSpPr/>
          <p:nvPr/>
        </p:nvSpPr>
        <p:spPr>
          <a:xfrm>
            <a:off x="914400" y="2819400"/>
            <a:ext cx="7315200" cy="1280160"/>
          </a:xfrm>
          <a:prstGeom prst="rect">
            <a:avLst/>
          </a:prstGeom>
          <a:noFill/>
          <a:ln w="6350" cap="rnd" cmpd="sng" algn="ctr">
            <a:solidFill>
              <a:schemeClr val="accent1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8" name="Rectangle 7"/>
          <p:cNvSpPr/>
          <p:nvPr/>
        </p:nvSpPr>
        <p:spPr>
          <a:xfrm>
            <a:off x="914400" y="2819400"/>
            <a:ext cx="228600" cy="128016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DF6120-F1F0-4C60-9FE9-39AC71A9C79D}" type="datetimeFigureOut">
              <a:rPr lang="en-US" smtClean="0"/>
              <a:pPr/>
              <a:t>10/13/2017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7C8D44-3667-46F6-9772-CC52308E2A7F}" type="slidenum">
              <a:rPr kumimoji="0" lang="en-US" smtClean="0"/>
              <a:pPr/>
              <a:t>‹#›</a:t>
            </a:fld>
            <a:endParaRPr kumimoji="0" lang="en-US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4041648" cy="493776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632198" y="1216152"/>
            <a:ext cx="4041648" cy="493776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85875"/>
            <a:ext cx="4040188" cy="685800"/>
          </a:xfrm>
          <a:noFill/>
          <a:ln>
            <a:noFill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8200" y="1295400"/>
            <a:ext cx="4041775" cy="685800"/>
          </a:xfrm>
          <a:noFill/>
          <a:ln>
            <a:noFill/>
          </a:ln>
        </p:spPr>
        <p:txBody>
          <a:bodyPr lIns="91440" anchor="b" anchorCtr="0"/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DF6120-F1F0-4C60-9FE9-39AC71A9C79D}" type="datetimeFigureOut">
              <a:rPr lang="en-US" smtClean="0"/>
              <a:pPr/>
              <a:t>10/13/2017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7C8D44-3667-46F6-9772-CC52308E2A7F}" type="slidenum">
              <a:rPr kumimoji="0" lang="en-US" smtClean="0"/>
              <a:pPr/>
              <a:t>‹#›</a:t>
            </a:fld>
            <a:endParaRPr kumimoji="0"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57200" y="2133600"/>
            <a:ext cx="4038600" cy="40386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648200" y="2133600"/>
            <a:ext cx="4038600" cy="40386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DF6120-F1F0-4C60-9FE9-39AC71A9C79D}" type="datetimeFigureOut">
              <a:rPr lang="en-US" smtClean="0"/>
              <a:pPr/>
              <a:t>10/13/2017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7C8D44-3667-46F6-9772-CC52308E2A7F}" type="slidenum">
              <a:rPr kumimoji="0" lang="en-US" smtClean="0"/>
              <a:pPr/>
              <a:t>‹#›</a:t>
            </a:fld>
            <a:endParaRPr kumimoji="0" lang="en-US" dirty="0"/>
          </a:p>
        </p:txBody>
      </p:sp>
      <p:sp>
        <p:nvSpPr>
          <p:cNvPr id="6" name="Isosceles Triangle 5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DF6120-F1F0-4C60-9FE9-39AC71A9C79D}" type="datetimeFigureOut">
              <a:rPr lang="en-US" smtClean="0"/>
              <a:pPr/>
              <a:t>10/13/2017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7C8D44-3667-46F6-9772-CC52308E2A7F}" type="slidenum">
              <a:rPr kumimoji="0" lang="en-US" smtClean="0"/>
              <a:pPr/>
              <a:t>‹#›</a:t>
            </a:fld>
            <a:endParaRPr kumimoji="0" lang="en-US" dirty="0"/>
          </a:p>
        </p:txBody>
      </p:sp>
      <p:sp>
        <p:nvSpPr>
          <p:cNvPr id="5" name="Straight Connector 4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6" name="Isosceles Triangle 5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24600" y="304800"/>
            <a:ext cx="2514600" cy="838200"/>
          </a:xfrm>
        </p:spPr>
        <p:txBody>
          <a:bodyPr anchor="b" anchorCtr="0">
            <a:noAutofit/>
          </a:bodyPr>
          <a:lstStyle>
            <a:lvl1pPr algn="l">
              <a:buNone/>
              <a:defRPr sz="2000" b="1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324600" y="1219200"/>
            <a:ext cx="2514600" cy="4843463"/>
          </a:xfrm>
        </p:spPr>
        <p:txBody>
          <a:bodyPr/>
          <a:lstStyle>
            <a:lvl1pPr marL="0" indent="0">
              <a:lnSpc>
                <a:spcPts val="22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DF6120-F1F0-4C60-9FE9-39AC71A9C79D}" type="datetimeFigureOut">
              <a:rPr lang="en-US" smtClean="0"/>
              <a:pPr/>
              <a:t>10/13/2017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7C8D44-3667-46F6-9772-CC52308E2A7F}" type="slidenum">
              <a:rPr kumimoji="0" lang="en-US" smtClean="0"/>
              <a:pPr/>
              <a:t>‹#›</a:t>
            </a:fld>
            <a:endParaRPr kumimoji="0" lang="en-US" dirty="0"/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0" name="Straight Connector 9"/>
          <p:cNvSpPr>
            <a:spLocks noChangeShapeType="1"/>
          </p:cNvSpPr>
          <p:nvPr/>
        </p:nvSpPr>
        <p:spPr bwMode="auto">
          <a:xfrm rot="5400000">
            <a:off x="3160645" y="3324225"/>
            <a:ext cx="603504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Isosceles Triangle 8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Content Placeholder 11"/>
          <p:cNvSpPr>
            <a:spLocks noGrp="1"/>
          </p:cNvSpPr>
          <p:nvPr>
            <p:ph sz="quarter" idx="1"/>
          </p:nvPr>
        </p:nvSpPr>
        <p:spPr>
          <a:xfrm>
            <a:off x="304800" y="304800"/>
            <a:ext cx="5715000" cy="5715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00856"/>
            <a:ext cx="8229600" cy="674688"/>
          </a:xfrm>
          <a:ln>
            <a:solidFill>
              <a:schemeClr val="accent1"/>
            </a:solidFill>
          </a:ln>
        </p:spPr>
        <p:txBody>
          <a:bodyPr lIns="274320" anchor="ctr"/>
          <a:lstStyle>
            <a:lvl1pPr algn="r">
              <a:buNone/>
              <a:defRPr sz="2000" b="0">
                <a:solidFill>
                  <a:schemeClr val="tx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57200" y="1905000"/>
            <a:ext cx="8229600" cy="4270248"/>
          </a:xfrm>
          <a:solidFill>
            <a:schemeClr val="tx1">
              <a:shade val="50000"/>
            </a:schemeClr>
          </a:solidFill>
          <a:ln>
            <a:noFill/>
          </a:ln>
          <a:effectLst/>
        </p:spPr>
        <p:txBody>
          <a:bodyPr/>
          <a:lstStyle>
            <a:lvl1pPr marL="0" indent="0">
              <a:spcBef>
                <a:spcPts val="600"/>
              </a:spcBef>
              <a:buNone/>
              <a:defRPr sz="3200"/>
            </a:lvl1pPr>
          </a:lstStyle>
          <a:p>
            <a:r>
              <a:rPr kumimoji="0" lang="en-US" dirty="0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219200"/>
            <a:ext cx="8229600" cy="533400"/>
          </a:xfrm>
        </p:spPr>
        <p:txBody>
          <a:bodyPr anchor="ctr" anchorCtr="0"/>
          <a:lstStyle>
            <a:lvl1pPr marL="0" indent="0" algn="l">
              <a:buFontTx/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DF6120-F1F0-4C60-9FE9-39AC71A9C79D}" type="datetimeFigureOut">
              <a:rPr lang="en-US" smtClean="0"/>
              <a:pPr/>
              <a:t>10/13/2017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7C8D44-3667-46F6-9772-CC52308E2A7F}" type="slidenum">
              <a:rPr kumimoji="0" lang="en-US" smtClean="0"/>
              <a:pPr/>
              <a:t>‹#›</a:t>
            </a:fld>
            <a:endParaRPr kumimoji="0" lang="en-US" dirty="0"/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Isosceles Triangle 8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0" name="Rectangle 9"/>
          <p:cNvSpPr/>
          <p:nvPr/>
        </p:nvSpPr>
        <p:spPr>
          <a:xfrm>
            <a:off x="457200" y="500856"/>
            <a:ext cx="182880" cy="68580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DF6120-F1F0-4C60-9FE9-39AC71A9C79D}" type="datetimeFigureOut">
              <a:rPr lang="en-US" smtClean="0"/>
              <a:pPr/>
              <a:t>10/13/2017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7C8D44-3667-46F6-9772-CC52308E2A7F}" type="slidenum">
              <a:rPr kumimoji="0" lang="en-US" smtClean="0"/>
              <a:pPr/>
              <a:t>‹#›</a:t>
            </a:fld>
            <a:endParaRPr kumimoji="0"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DF6120-F1F0-4C60-9FE9-39AC71A9C79D}" type="datetimeFigureOut">
              <a:rPr lang="en-US" smtClean="0"/>
              <a:pPr/>
              <a:t>10/13/2017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7C8D44-3667-46F6-9772-CC52308E2A7F}" type="slidenum">
              <a:rPr kumimoji="0" lang="en-US" smtClean="0"/>
              <a:pPr/>
              <a:t>‹#›</a:t>
            </a:fld>
            <a:endParaRPr kumimoji="0" lang="en-US" dirty="0"/>
          </a:p>
        </p:txBody>
      </p:sp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8" name="Isosceles Triangle 7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 rot="5400000">
            <a:off x="3629607" y="3201952"/>
            <a:ext cx="585216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990600"/>
          </a:xfrm>
          <a:prstGeom prst="rect">
            <a:avLst/>
          </a:prstGeom>
        </p:spPr>
        <p:txBody>
          <a:bodyPr vert="horz" anchor="b" anchorCtr="0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219200"/>
            <a:ext cx="8229600" cy="491032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400800" y="6356350"/>
            <a:ext cx="2289048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ACDF6120-F1F0-4C60-9FE9-39AC71A9C79D}" type="datetimeFigureOut">
              <a:rPr lang="en-US" smtClean="0"/>
              <a:pPr/>
              <a:t>10/13/2017</a:t>
            </a:fld>
            <a:endParaRPr lang="en-US" sz="1400" dirty="0">
              <a:solidFill>
                <a:schemeClr val="tx2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2898648" y="6356350"/>
            <a:ext cx="3505200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pPr algn="r" eaLnBrk="1" latinLnBrk="0" hangingPunct="1"/>
            <a:endParaRPr kumimoji="0" lang="en-US" sz="1400" dirty="0">
              <a:solidFill>
                <a:schemeClr val="tx2"/>
              </a:solidFill>
            </a:endParaRPr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612648" y="6356350"/>
            <a:ext cx="19812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pPr algn="l" eaLnBrk="1" latinLnBrk="0" hangingPunct="1"/>
            <a:fld id="{EA7C8D44-3667-46F6-9772-CC52308E2A7F}" type="slidenum">
              <a:rPr kumimoji="0" lang="en-US" smtClean="0"/>
              <a:pPr algn="l" eaLnBrk="1" latinLnBrk="0" hangingPunct="1"/>
              <a:t>‹#›</a:t>
            </a:fld>
            <a:endParaRPr kumimoji="0" lang="en-US" sz="1600" dirty="0">
              <a:solidFill>
                <a:schemeClr val="tx2"/>
              </a:solidFill>
            </a:endParaRPr>
          </a:p>
        </p:txBody>
      </p:sp>
      <p:sp>
        <p:nvSpPr>
          <p:cNvPr id="28" name="Straight Connector 2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9" name="Straight Connector 28"/>
          <p:cNvSpPr>
            <a:spLocks noChangeShapeType="1"/>
          </p:cNvSpPr>
          <p:nvPr/>
        </p:nvSpPr>
        <p:spPr bwMode="auto">
          <a:xfrm>
            <a:off x="457200" y="1143000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0" name="Isosceles Triangle 9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2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6000"/>
        <a:buFont typeface="Wingdings 3"/>
        <a:buChar char="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ts val="500"/>
        </a:spcBef>
        <a:buClr>
          <a:schemeClr val="accent2"/>
        </a:buClr>
        <a:buSzPct val="76000"/>
        <a:buFont typeface="Wingdings 3"/>
        <a:buChar char=""/>
        <a:defRPr kumimoji="0" sz="23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500"/>
        </a:spcBef>
        <a:buClr>
          <a:schemeClr val="bg1">
            <a:shade val="50000"/>
          </a:schemeClr>
        </a:buClr>
        <a:buSzPct val="76000"/>
        <a:buFont typeface="Wingdings 3"/>
        <a:buChar char="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400"/>
        </a:spcBef>
        <a:buClr>
          <a:schemeClr val="accent2">
            <a:shade val="75000"/>
          </a:schemeClr>
        </a:buClr>
        <a:buSzPct val="70000"/>
        <a:buFont typeface="Wingdings"/>
        <a:buChar char="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00"/>
        </a:spcBef>
        <a:buClr>
          <a:schemeClr val="accent2"/>
        </a:buClr>
        <a:buSzPct val="70000"/>
        <a:buFont typeface="Wingdings"/>
        <a:buChar char="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ts val="300"/>
        </a:spcBef>
        <a:buClr>
          <a:srgbClr val="9FB8CD">
            <a:shade val="75000"/>
          </a:srgbClr>
        </a:buClr>
        <a:buSzPct val="75000"/>
        <a:buFont typeface="Wingdings 3"/>
        <a:buChar char=""/>
        <a:defRPr kumimoji="0" lang="en-US" sz="1600" kern="1200" smtClean="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rgbClr val="727CA3">
            <a:shade val="75000"/>
          </a:srgbClr>
        </a:buClr>
        <a:buSzPct val="75000"/>
        <a:buFont typeface="Wingdings 3"/>
        <a:buChar char=""/>
        <a:defRPr kumimoji="0" lang="en-US" sz="1400" kern="1200" smtClean="0">
          <a:solidFill>
            <a:schemeClr val="tx1"/>
          </a:solidFill>
          <a:latin typeface="+mn-lt"/>
          <a:ea typeface="+mn-ea"/>
          <a:cs typeface="+mn-cs"/>
        </a:defRPr>
      </a:lvl7pPr>
      <a:lvl8pPr marL="2011680" indent="-182880" algn="l" rtl="0" eaLnBrk="1" latinLnBrk="0" hangingPunct="1">
        <a:spcBef>
          <a:spcPts val="300"/>
        </a:spcBef>
        <a:buClr>
          <a:prstClr val="white">
            <a:shade val="50000"/>
          </a:prstClr>
        </a:buClr>
        <a:buSzPct val="75000"/>
        <a:buFont typeface="Wingdings 3"/>
        <a:buChar char=""/>
        <a:defRPr kumimoji="0" lang="en-US" sz="1400" kern="1200" smtClean="0">
          <a:solidFill>
            <a:schemeClr val="tx1"/>
          </a:solidFill>
          <a:latin typeface="+mn-lt"/>
          <a:ea typeface="+mn-ea"/>
          <a:cs typeface="+mn-cs"/>
        </a:defRPr>
      </a:lvl8pPr>
      <a:lvl9pPr marL="2194560" indent="-182880" algn="l" rtl="0" eaLnBrk="1" latinLnBrk="0" hangingPunct="1">
        <a:spcBef>
          <a:spcPts val="300"/>
        </a:spcBef>
        <a:buClr>
          <a:srgbClr val="9FB8CD"/>
        </a:buClr>
        <a:buSzPct val="75000"/>
        <a:buFont typeface="Wingdings 3"/>
        <a:buChar char=""/>
        <a:defRPr kumimoji="0" lang="en-US" sz="1200" kern="1200" smtClean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US" sz="3600" b="1" smtClean="0">
                <a:solidFill>
                  <a:srgbClr val="0070C0"/>
                </a:solidFill>
              </a:rPr>
              <a:t>Lecture 4</a:t>
            </a:r>
            <a:endParaRPr lang="en-US" sz="3600" b="1" dirty="0">
              <a:solidFill>
                <a:srgbClr val="0070C0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4953000"/>
            <a:ext cx="7239000" cy="1504950"/>
          </a:xfrm>
        </p:spPr>
        <p:txBody>
          <a:bodyPr>
            <a:noAutofit/>
          </a:bodyPr>
          <a:lstStyle/>
          <a:p>
            <a:r>
              <a:rPr lang="en-US" sz="2400" b="1" dirty="0" smtClean="0"/>
              <a:t>Standard Scores, the z Distribution and Hypothesis Testing</a:t>
            </a:r>
          </a:p>
        </p:txBody>
      </p:sp>
      <p:sp>
        <p:nvSpPr>
          <p:cNvPr id="4" name="Rectangle 3"/>
          <p:cNvSpPr/>
          <p:nvPr/>
        </p:nvSpPr>
        <p:spPr>
          <a:xfrm>
            <a:off x="1295400" y="1219200"/>
            <a:ext cx="7086600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3600" b="1" dirty="0" smtClean="0">
                <a:solidFill>
                  <a:srgbClr val="0070C0"/>
                </a:solidFill>
              </a:rPr>
              <a:t>Statistics: A Gentle Introduction</a:t>
            </a:r>
          </a:p>
          <a:p>
            <a:pPr algn="ctr"/>
            <a:endParaRPr lang="en-US" sz="2400" b="1" dirty="0" smtClean="0"/>
          </a:p>
          <a:p>
            <a:pPr algn="ctr"/>
            <a:r>
              <a:rPr lang="en-US" sz="2400" b="1" dirty="0" smtClean="0"/>
              <a:t>Frederick L. Coolidge, Ph.D.</a:t>
            </a:r>
          </a:p>
          <a:p>
            <a:pPr algn="ctr"/>
            <a:r>
              <a:rPr lang="en-US" sz="2400" b="1" dirty="0" smtClean="0"/>
              <a:t>Sage Publications</a:t>
            </a:r>
            <a:endParaRPr lang="en-US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228600" y="304800"/>
            <a:ext cx="8229600" cy="990600"/>
          </a:xfrm>
        </p:spPr>
        <p:txBody>
          <a:bodyPr>
            <a:normAutofit/>
          </a:bodyPr>
          <a:lstStyle/>
          <a:p>
            <a:pPr algn="ctr"/>
            <a:r>
              <a:rPr lang="en-US" sz="3600" b="1" dirty="0" smtClean="0">
                <a:solidFill>
                  <a:srgbClr val="0070C0"/>
                </a:solidFill>
              </a:rPr>
              <a:t>OVERVIEW</a:t>
            </a:r>
            <a:endParaRPr lang="en-US" sz="3600" b="1" dirty="0">
              <a:solidFill>
                <a:srgbClr val="0070C0"/>
              </a:solidFill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quarter" idx="1"/>
          </p:nvPr>
        </p:nvSpPr>
        <p:spPr>
          <a:xfrm>
            <a:off x="609600" y="1524000"/>
            <a:ext cx="8229600" cy="4937760"/>
          </a:xfrm>
        </p:spPr>
        <p:txBody>
          <a:bodyPr>
            <a:normAutofit/>
          </a:bodyPr>
          <a:lstStyle/>
          <a:p>
            <a:r>
              <a:rPr lang="en-US" sz="3200" dirty="0" smtClean="0"/>
              <a:t>Standard scores</a:t>
            </a:r>
          </a:p>
          <a:p>
            <a:pPr lvl="1"/>
            <a:r>
              <a:rPr lang="en-US" sz="2900" dirty="0" smtClean="0">
                <a:solidFill>
                  <a:srgbClr val="FF0000"/>
                </a:solidFill>
              </a:rPr>
              <a:t>z score</a:t>
            </a:r>
          </a:p>
          <a:p>
            <a:r>
              <a:rPr lang="en-US" sz="3200" dirty="0" smtClean="0"/>
              <a:t>Empirical rule and z distribution</a:t>
            </a:r>
          </a:p>
          <a:p>
            <a:r>
              <a:rPr lang="en-US" sz="3200" dirty="0" smtClean="0"/>
              <a:t>z distribution and hypothesis testing</a:t>
            </a:r>
          </a:p>
          <a:p>
            <a:pPr lvl="1">
              <a:buNone/>
            </a:pPr>
            <a:endParaRPr lang="en-US" sz="2900" dirty="0" smtClean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90600"/>
          </a:xfrm>
        </p:spPr>
        <p:txBody>
          <a:bodyPr>
            <a:noAutofit/>
          </a:bodyPr>
          <a:lstStyle/>
          <a:p>
            <a:pPr algn="ctr"/>
            <a:r>
              <a:rPr lang="en-US" b="1" dirty="0" smtClean="0">
                <a:solidFill>
                  <a:srgbClr val="0070C0"/>
                </a:solidFill>
              </a:rPr>
              <a:t>Standard Scores</a:t>
            </a:r>
            <a:endParaRPr lang="en-US" b="1" dirty="0">
              <a:solidFill>
                <a:srgbClr val="0070C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524000"/>
            <a:ext cx="8229600" cy="4937760"/>
          </a:xfrm>
        </p:spPr>
        <p:txBody>
          <a:bodyPr>
            <a:noAutofit/>
          </a:bodyPr>
          <a:lstStyle/>
          <a:p>
            <a:r>
              <a:rPr lang="en-US" sz="3200" dirty="0" smtClean="0">
                <a:solidFill>
                  <a:srgbClr val="0070C0"/>
                </a:solidFill>
              </a:rPr>
              <a:t>Definition:  </a:t>
            </a:r>
            <a:r>
              <a:rPr lang="en-US" sz="3200" dirty="0" smtClean="0"/>
              <a:t>standard score is a number in a set where the mean and standard deviation of the set are already known.</a:t>
            </a:r>
          </a:p>
          <a:p>
            <a:r>
              <a:rPr lang="en-US" sz="3200" dirty="0" smtClean="0">
                <a:solidFill>
                  <a:srgbClr val="0070C0"/>
                </a:solidFill>
              </a:rPr>
              <a:t>Examples</a:t>
            </a:r>
          </a:p>
          <a:p>
            <a:pPr lvl="1"/>
            <a:r>
              <a:rPr lang="en-US" sz="2900" dirty="0" smtClean="0">
                <a:solidFill>
                  <a:schemeClr val="tx1"/>
                </a:solidFill>
              </a:rPr>
              <a:t>IQ (intelligence quotient): </a:t>
            </a:r>
            <a:r>
              <a:rPr lang="en-US" sz="2900" dirty="0" smtClean="0">
                <a:solidFill>
                  <a:srgbClr val="FF0000"/>
                </a:solidFill>
              </a:rPr>
              <a:t>mean</a:t>
            </a:r>
            <a:r>
              <a:rPr lang="en-US" sz="2900" dirty="0" smtClean="0">
                <a:solidFill>
                  <a:schemeClr val="tx1"/>
                </a:solidFill>
              </a:rPr>
              <a:t> for a population of participants is100 and </a:t>
            </a:r>
            <a:r>
              <a:rPr lang="en-US" sz="2900" dirty="0" smtClean="0">
                <a:solidFill>
                  <a:srgbClr val="FF0000"/>
                </a:solidFill>
              </a:rPr>
              <a:t>standard deviation </a:t>
            </a:r>
            <a:r>
              <a:rPr lang="en-US" sz="2900" dirty="0" smtClean="0">
                <a:solidFill>
                  <a:schemeClr val="tx1"/>
                </a:solidFill>
              </a:rPr>
              <a:t>is 15.</a:t>
            </a:r>
          </a:p>
          <a:p>
            <a:pPr lvl="1"/>
            <a:r>
              <a:rPr lang="en-US" sz="2900" dirty="0" smtClean="0">
                <a:solidFill>
                  <a:schemeClr val="tx1"/>
                </a:solidFill>
              </a:rPr>
              <a:t>SAT, GRE and GMAT scores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90600"/>
          </a:xfrm>
        </p:spPr>
        <p:txBody>
          <a:bodyPr>
            <a:noAutofit/>
          </a:bodyPr>
          <a:lstStyle/>
          <a:p>
            <a:pPr algn="ctr"/>
            <a:r>
              <a:rPr lang="en-US" b="1" dirty="0" smtClean="0">
                <a:solidFill>
                  <a:srgbClr val="0070C0"/>
                </a:solidFill>
              </a:rPr>
              <a:t>Uses of standard scores</a:t>
            </a:r>
            <a:endParaRPr lang="en-US" b="1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524000"/>
            <a:ext cx="8229600" cy="4937760"/>
          </a:xfrm>
        </p:spPr>
        <p:txBody>
          <a:bodyPr>
            <a:noAutofit/>
          </a:bodyPr>
          <a:lstStyle/>
          <a:p>
            <a:r>
              <a:rPr lang="en-US" sz="3200" dirty="0" smtClean="0">
                <a:solidFill>
                  <a:srgbClr val="0070C0"/>
                </a:solidFill>
              </a:rPr>
              <a:t>Summarizes and compares scores across different kinds of rating scales or tests</a:t>
            </a:r>
            <a:endParaRPr lang="en-US" sz="3200" dirty="0" smtClean="0">
              <a:solidFill>
                <a:srgbClr val="FF0000"/>
              </a:solidFill>
            </a:endParaRPr>
          </a:p>
          <a:p>
            <a:pPr lvl="1"/>
            <a:r>
              <a:rPr lang="en-US" sz="2800" dirty="0" smtClean="0">
                <a:solidFill>
                  <a:schemeClr val="tx1"/>
                </a:solidFill>
              </a:rPr>
              <a:t>What does the raw score of 67 on the quantitative section of SAT means? Is it better than a raw score of 55 on the verbal section?</a:t>
            </a:r>
          </a:p>
          <a:p>
            <a:pPr lvl="2"/>
            <a:r>
              <a:rPr lang="en-US" sz="2500" dirty="0" smtClean="0"/>
              <a:t>Is it a good score or a bad score?</a:t>
            </a:r>
          </a:p>
          <a:p>
            <a:pPr lvl="2"/>
            <a:r>
              <a:rPr lang="en-US" sz="2500" dirty="0" smtClean="0"/>
              <a:t>W</a:t>
            </a:r>
            <a:r>
              <a:rPr lang="en-US" sz="2500" dirty="0" smtClean="0">
                <a:solidFill>
                  <a:schemeClr val="tx1"/>
                </a:solidFill>
              </a:rPr>
              <a:t>ithout knowing the MEAN and standard deviation of each scale, appropriate comparisons cannot  be made</a:t>
            </a:r>
          </a:p>
          <a:p>
            <a:pPr lvl="1"/>
            <a:endParaRPr lang="en-US" sz="2400" dirty="0" smtClean="0"/>
          </a:p>
          <a:p>
            <a:pPr lvl="1"/>
            <a:endParaRPr lang="en-US" sz="2800" dirty="0" smtClean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90600"/>
          </a:xfrm>
        </p:spPr>
        <p:txBody>
          <a:bodyPr>
            <a:noAutofit/>
          </a:bodyPr>
          <a:lstStyle/>
          <a:p>
            <a:pPr algn="ctr"/>
            <a:r>
              <a:rPr lang="en-US" b="1" dirty="0" smtClean="0">
                <a:solidFill>
                  <a:srgbClr val="0070C0"/>
                </a:solidFill>
              </a:rPr>
              <a:t>z scores: Oldest standard score</a:t>
            </a:r>
            <a:endParaRPr lang="en-US" b="1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381000" y="1447800"/>
            <a:ext cx="8229600" cy="4937760"/>
          </a:xfrm>
        </p:spPr>
        <p:txBody>
          <a:bodyPr>
            <a:normAutofit/>
          </a:bodyPr>
          <a:lstStyle/>
          <a:p>
            <a:r>
              <a:rPr lang="en-US" sz="2800" dirty="0" smtClean="0"/>
              <a:t>z scores obtained from a set of scores called a z distribution</a:t>
            </a:r>
          </a:p>
          <a:p>
            <a:pPr lvl="1"/>
            <a:r>
              <a:rPr lang="en-US" sz="2400" dirty="0" smtClean="0">
                <a:solidFill>
                  <a:schemeClr val="tx1"/>
                </a:solidFill>
              </a:rPr>
              <a:t>Mean = 0.0; standard deviation = 1</a:t>
            </a:r>
          </a:p>
          <a:p>
            <a:pPr lvl="1">
              <a:buNone/>
            </a:pPr>
            <a:endParaRPr lang="en-US" sz="2400" dirty="0" smtClean="0">
              <a:solidFill>
                <a:schemeClr val="tx1"/>
              </a:solidFill>
            </a:endParaRPr>
          </a:p>
          <a:p>
            <a:pPr lvl="1">
              <a:buNone/>
            </a:pPr>
            <a:endParaRPr lang="en-US" sz="2400" dirty="0" smtClean="0">
              <a:solidFill>
                <a:schemeClr val="tx1"/>
              </a:solidFill>
            </a:endParaRPr>
          </a:p>
        </p:txBody>
      </p:sp>
      <p:pic>
        <p:nvPicPr>
          <p:cNvPr id="4" name="Picture 8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914400" y="3429000"/>
            <a:ext cx="6818312" cy="2819400"/>
          </a:xfrm>
          <a:prstGeom prst="rect">
            <a:avLst/>
          </a:prstGeom>
        </p:spPr>
      </p:pic>
      <p:sp>
        <p:nvSpPr>
          <p:cNvPr id="5" name="Line 10"/>
          <p:cNvSpPr>
            <a:spLocks noChangeShapeType="1"/>
          </p:cNvSpPr>
          <p:nvPr/>
        </p:nvSpPr>
        <p:spPr bwMode="auto">
          <a:xfrm flipH="1">
            <a:off x="3810000" y="3810000"/>
            <a:ext cx="1981200" cy="1905000"/>
          </a:xfrm>
          <a:prstGeom prst="line">
            <a:avLst/>
          </a:prstGeom>
          <a:noFill/>
          <a:ln w="9525">
            <a:solidFill>
              <a:schemeClr val="folHlink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US"/>
          </a:p>
        </p:txBody>
      </p:sp>
      <p:sp>
        <p:nvSpPr>
          <p:cNvPr id="6" name="Text Box 9"/>
          <p:cNvSpPr txBox="1">
            <a:spLocks noChangeArrowheads="1"/>
          </p:cNvSpPr>
          <p:nvPr/>
        </p:nvSpPr>
        <p:spPr bwMode="auto">
          <a:xfrm>
            <a:off x="5715000" y="3505200"/>
            <a:ext cx="820738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en-US" dirty="0">
                <a:solidFill>
                  <a:schemeClr val="folHlink"/>
                </a:solidFill>
              </a:rPr>
              <a:t>mean</a:t>
            </a:r>
          </a:p>
        </p:txBody>
      </p:sp>
      <p:sp>
        <p:nvSpPr>
          <p:cNvPr id="7" name="Line 14"/>
          <p:cNvSpPr>
            <a:spLocks noChangeShapeType="1"/>
          </p:cNvSpPr>
          <p:nvPr/>
        </p:nvSpPr>
        <p:spPr bwMode="auto">
          <a:xfrm flipH="1">
            <a:off x="3200400" y="4495800"/>
            <a:ext cx="3124200" cy="1219200"/>
          </a:xfrm>
          <a:prstGeom prst="line">
            <a:avLst/>
          </a:prstGeom>
          <a:noFill/>
          <a:ln w="9525">
            <a:solidFill>
              <a:schemeClr val="accent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US"/>
          </a:p>
        </p:txBody>
      </p:sp>
      <p:sp>
        <p:nvSpPr>
          <p:cNvPr id="8" name="Line 12"/>
          <p:cNvSpPr>
            <a:spLocks noChangeShapeType="1"/>
          </p:cNvSpPr>
          <p:nvPr/>
        </p:nvSpPr>
        <p:spPr bwMode="auto">
          <a:xfrm flipH="1">
            <a:off x="4191000" y="4495800"/>
            <a:ext cx="2057400" cy="1219200"/>
          </a:xfrm>
          <a:prstGeom prst="line">
            <a:avLst/>
          </a:prstGeom>
          <a:noFill/>
          <a:ln w="9525">
            <a:solidFill>
              <a:schemeClr val="accent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US"/>
          </a:p>
        </p:txBody>
      </p:sp>
      <p:sp>
        <p:nvSpPr>
          <p:cNvPr id="9" name="Line 13"/>
          <p:cNvSpPr>
            <a:spLocks noChangeShapeType="1"/>
          </p:cNvSpPr>
          <p:nvPr/>
        </p:nvSpPr>
        <p:spPr bwMode="auto">
          <a:xfrm flipH="1">
            <a:off x="4648200" y="4495800"/>
            <a:ext cx="1600200" cy="1219200"/>
          </a:xfrm>
          <a:prstGeom prst="line">
            <a:avLst/>
          </a:prstGeom>
          <a:noFill/>
          <a:ln w="9525">
            <a:solidFill>
              <a:schemeClr val="accent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US"/>
          </a:p>
        </p:txBody>
      </p:sp>
      <p:sp>
        <p:nvSpPr>
          <p:cNvPr id="10" name="Text Box 11"/>
          <p:cNvSpPr txBox="1">
            <a:spLocks noChangeArrowheads="1"/>
          </p:cNvSpPr>
          <p:nvPr/>
        </p:nvSpPr>
        <p:spPr bwMode="auto">
          <a:xfrm>
            <a:off x="6248400" y="4191000"/>
            <a:ext cx="2078038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dirty="0">
                <a:solidFill>
                  <a:schemeClr val="accent1"/>
                </a:solidFill>
              </a:rPr>
              <a:t>Standard</a:t>
            </a:r>
            <a:r>
              <a:rPr lang="en-US" dirty="0"/>
              <a:t> </a:t>
            </a:r>
            <a:r>
              <a:rPr lang="en-US" dirty="0">
                <a:solidFill>
                  <a:schemeClr val="accent1"/>
                </a:solidFill>
              </a:rPr>
              <a:t>deviation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90600"/>
          </a:xfrm>
        </p:spPr>
        <p:txBody>
          <a:bodyPr>
            <a:noAutofit/>
          </a:bodyPr>
          <a:lstStyle/>
          <a:p>
            <a:pPr algn="ctr"/>
            <a:r>
              <a:rPr lang="en-US" b="1" dirty="0" smtClean="0">
                <a:solidFill>
                  <a:srgbClr val="0070C0"/>
                </a:solidFill>
              </a:rPr>
              <a:t>Raw score </a:t>
            </a:r>
            <a:r>
              <a:rPr lang="en-US" b="1" dirty="0" smtClean="0">
                <a:solidFill>
                  <a:srgbClr val="0070C0"/>
                </a:solidFill>
                <a:sym typeface="Wingdings" pitchFamily="2" charset="2"/>
              </a:rPr>
              <a:t> </a:t>
            </a:r>
            <a:r>
              <a:rPr lang="en-US" b="1" dirty="0" smtClean="0">
                <a:solidFill>
                  <a:srgbClr val="0070C0"/>
                </a:solidFill>
              </a:rPr>
              <a:t>z score </a:t>
            </a:r>
            <a:r>
              <a:rPr lang="en-US" b="1" dirty="0" smtClean="0">
                <a:solidFill>
                  <a:srgbClr val="0070C0"/>
                </a:solidFill>
                <a:sym typeface="Wingdings" pitchFamily="2" charset="2"/>
              </a:rPr>
              <a:t> another standard score</a:t>
            </a:r>
            <a:endParaRPr lang="en-US" b="1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447800"/>
            <a:ext cx="8229600" cy="4937760"/>
          </a:xfrm>
        </p:spPr>
        <p:txBody>
          <a:bodyPr>
            <a:normAutofit/>
          </a:bodyPr>
          <a:lstStyle/>
          <a:p>
            <a:r>
              <a:rPr lang="en-US" sz="2800" dirty="0" smtClean="0">
                <a:solidFill>
                  <a:srgbClr val="0070C0"/>
                </a:solidFill>
              </a:rPr>
              <a:t>Step 1: Raw scores </a:t>
            </a:r>
            <a:r>
              <a:rPr lang="en-US" sz="2800" dirty="0" smtClean="0">
                <a:solidFill>
                  <a:srgbClr val="0070C0"/>
                </a:solidFill>
                <a:sym typeface="Wingdings" pitchFamily="2" charset="2"/>
              </a:rPr>
              <a:t> z score (standard score)</a:t>
            </a:r>
            <a:endParaRPr lang="en-US" sz="2800" dirty="0" smtClean="0">
              <a:solidFill>
                <a:srgbClr val="0070C0"/>
              </a:solidFill>
            </a:endParaRPr>
          </a:p>
          <a:p>
            <a:r>
              <a:rPr lang="en-US" sz="2800" dirty="0" smtClean="0">
                <a:solidFill>
                  <a:srgbClr val="0070C0"/>
                </a:solidFill>
              </a:rPr>
              <a:t>Step 2: Then z score </a:t>
            </a:r>
            <a:r>
              <a:rPr lang="en-US" sz="2800" dirty="0" smtClean="0">
                <a:solidFill>
                  <a:srgbClr val="0070C0"/>
                </a:solidFill>
                <a:sym typeface="Wingdings" pitchFamily="2" charset="2"/>
              </a:rPr>
              <a:t> another standard score</a:t>
            </a:r>
          </a:p>
          <a:p>
            <a:r>
              <a:rPr lang="en-US" sz="2800" dirty="0" smtClean="0">
                <a:solidFill>
                  <a:srgbClr val="0070C0"/>
                </a:solidFill>
                <a:sym typeface="Wingdings" pitchFamily="2" charset="2"/>
              </a:rPr>
              <a:t>What is the need for Step 2? Drawbacks of z scores</a:t>
            </a:r>
            <a:endParaRPr lang="en-US" sz="2500" dirty="0" smtClean="0">
              <a:solidFill>
                <a:schemeClr val="tx1"/>
              </a:solidFill>
            </a:endParaRPr>
          </a:p>
          <a:p>
            <a:pPr lvl="1"/>
            <a:r>
              <a:rPr lang="en-US" sz="2800" dirty="0" smtClean="0">
                <a:solidFill>
                  <a:schemeClr val="tx1"/>
                </a:solidFill>
              </a:rPr>
              <a:t>z score of 0 has a bad connotation; even thought it implies MEAN value; strong chance of misinterpretation</a:t>
            </a:r>
          </a:p>
          <a:p>
            <a:pPr lvl="1"/>
            <a:r>
              <a:rPr lang="en-US" sz="2800" dirty="0" smtClean="0">
                <a:solidFill>
                  <a:schemeClr val="tx1"/>
                </a:solidFill>
              </a:rPr>
              <a:t>z scores involve negative numbers: values below the mean (50%) of the z distribution – negative numbers</a:t>
            </a:r>
          </a:p>
          <a:p>
            <a:pPr>
              <a:buNone/>
            </a:pPr>
            <a:endParaRPr lang="en-US" sz="28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1000"/>
            <a:ext cx="8229600" cy="990600"/>
          </a:xfrm>
        </p:spPr>
        <p:txBody>
          <a:bodyPr>
            <a:noAutofit/>
          </a:bodyPr>
          <a:lstStyle/>
          <a:p>
            <a:pPr algn="ctr"/>
            <a:r>
              <a:rPr lang="en-US" b="1" dirty="0" smtClean="0">
                <a:solidFill>
                  <a:srgbClr val="0070C0"/>
                </a:solidFill>
              </a:rPr>
              <a:t>Calculating z scores</a:t>
            </a:r>
            <a:r>
              <a:rPr lang="en-US" b="1" dirty="0" smtClean="0">
                <a:solidFill>
                  <a:srgbClr val="FF0000"/>
                </a:solidFill>
              </a:rPr>
              <a:t/>
            </a:r>
            <a:br>
              <a:rPr lang="en-US" b="1" dirty="0" smtClean="0">
                <a:solidFill>
                  <a:srgbClr val="FF0000"/>
                </a:solidFill>
              </a:rPr>
            </a:br>
            <a:endParaRPr lang="en-US" b="1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85800" y="1371600"/>
            <a:ext cx="8229600" cy="4937760"/>
          </a:xfrm>
        </p:spPr>
        <p:txBody>
          <a:bodyPr>
            <a:normAutofit/>
          </a:bodyPr>
          <a:lstStyle/>
          <a:p>
            <a:r>
              <a:rPr lang="en-US" sz="3200" dirty="0" smtClean="0"/>
              <a:t>To calculate z scores, mean and standard deviation must be known for the following formula</a:t>
            </a:r>
          </a:p>
          <a:p>
            <a:pPr>
              <a:buNone/>
            </a:pPr>
            <a:endParaRPr lang="en-US" sz="3200" dirty="0" smtClean="0"/>
          </a:p>
        </p:txBody>
      </p:sp>
      <p:pic>
        <p:nvPicPr>
          <p:cNvPr id="4" name="Picture 5" descr="z eqn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1066800" y="3124200"/>
            <a:ext cx="7199312" cy="32067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28600"/>
            <a:ext cx="8229600" cy="990600"/>
          </a:xfrm>
        </p:spPr>
        <p:txBody>
          <a:bodyPr>
            <a:noAutofit/>
          </a:bodyPr>
          <a:lstStyle/>
          <a:p>
            <a:pPr algn="ctr"/>
            <a:r>
              <a:rPr lang="en-US" b="1" dirty="0" smtClean="0">
                <a:solidFill>
                  <a:srgbClr val="0070C0"/>
                </a:solidFill>
              </a:rPr>
              <a:t>Example: conversion of raw data to z score</a:t>
            </a:r>
            <a:endParaRPr lang="en-US" b="1" dirty="0">
              <a:solidFill>
                <a:srgbClr val="0070C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85800" y="1447800"/>
            <a:ext cx="8229600" cy="4937760"/>
          </a:xfrm>
        </p:spPr>
        <p:txBody>
          <a:bodyPr>
            <a:normAutofit/>
          </a:bodyPr>
          <a:lstStyle/>
          <a:p>
            <a:pPr lvl="1"/>
            <a:r>
              <a:rPr lang="en-US" sz="3200" b="1" dirty="0" smtClean="0">
                <a:solidFill>
                  <a:srgbClr val="0070C0"/>
                </a:solidFill>
              </a:rPr>
              <a:t>Raw scores of 10 students on their physics exam</a:t>
            </a:r>
          </a:p>
          <a:p>
            <a:pPr lvl="1"/>
            <a:r>
              <a:rPr lang="en-US" sz="2500" dirty="0" smtClean="0">
                <a:solidFill>
                  <a:schemeClr val="tx1"/>
                </a:solidFill>
              </a:rPr>
              <a:t>67, 74, 77, 81, 85, 89, 92, 93, 94, 99</a:t>
            </a:r>
          </a:p>
          <a:p>
            <a:pPr lvl="1"/>
            <a:r>
              <a:rPr lang="en-US" sz="2500" dirty="0" smtClean="0">
                <a:solidFill>
                  <a:schemeClr val="tx1"/>
                </a:solidFill>
              </a:rPr>
              <a:t>Step 1: calculate the mean and standard deviation</a:t>
            </a:r>
          </a:p>
          <a:p>
            <a:pPr lvl="1"/>
            <a:r>
              <a:rPr lang="en-US" sz="2500" dirty="0" smtClean="0">
                <a:solidFill>
                  <a:schemeClr val="tx1"/>
                </a:solidFill>
              </a:rPr>
              <a:t>Step 2:  10 z scores for the 10 raw scores will be computed using the formula for z score.</a:t>
            </a:r>
            <a:endParaRPr lang="en-US" sz="3200" dirty="0" smtClean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0" y="685800"/>
            <a:ext cx="8458200" cy="990600"/>
          </a:xfrm>
        </p:spPr>
        <p:txBody>
          <a:bodyPr>
            <a:noAutofit/>
          </a:bodyPr>
          <a:lstStyle/>
          <a:p>
            <a:pPr algn="ctr"/>
            <a:r>
              <a:rPr lang="en-US" b="1" dirty="0" smtClean="0">
                <a:solidFill>
                  <a:srgbClr val="0070C0"/>
                </a:solidFill>
              </a:rPr>
              <a:t>z scores </a:t>
            </a:r>
            <a:r>
              <a:rPr lang="en-US" b="1" dirty="0" smtClean="0">
                <a:solidFill>
                  <a:srgbClr val="0070C0"/>
                </a:solidFill>
                <a:sym typeface="Wingdings" pitchFamily="2" charset="2"/>
              </a:rPr>
              <a:t> other standard scores</a:t>
            </a:r>
            <a:r>
              <a:rPr lang="en-US" b="1" dirty="0" smtClean="0">
                <a:solidFill>
                  <a:srgbClr val="0070C0"/>
                </a:solidFill>
              </a:rPr>
              <a:t/>
            </a:r>
            <a:br>
              <a:rPr lang="en-US" b="1" dirty="0" smtClean="0">
                <a:solidFill>
                  <a:srgbClr val="0070C0"/>
                </a:solidFill>
              </a:rPr>
            </a:br>
            <a:endParaRPr lang="en-US" b="1" dirty="0">
              <a:solidFill>
                <a:srgbClr val="0070C0"/>
              </a:solidFill>
            </a:endParaRPr>
          </a:p>
        </p:txBody>
      </p:sp>
      <p:pic>
        <p:nvPicPr>
          <p:cNvPr id="5" name="Picture 5" descr="z prime eqn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609600" y="1752600"/>
            <a:ext cx="7974482" cy="3158520"/>
          </a:xfr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0" y="685800"/>
            <a:ext cx="8458200" cy="990600"/>
          </a:xfrm>
        </p:spPr>
        <p:txBody>
          <a:bodyPr>
            <a:noAutofit/>
          </a:bodyPr>
          <a:lstStyle/>
          <a:p>
            <a:pPr algn="ctr"/>
            <a:r>
              <a:rPr lang="en-US" b="1" dirty="0" smtClean="0">
                <a:solidFill>
                  <a:srgbClr val="0070C0"/>
                </a:solidFill>
              </a:rPr>
              <a:t>z distribution table</a:t>
            </a:r>
            <a:br>
              <a:rPr lang="en-US" b="1" dirty="0" smtClean="0">
                <a:solidFill>
                  <a:srgbClr val="0070C0"/>
                </a:solidFill>
              </a:rPr>
            </a:br>
            <a:endParaRPr lang="en-US" b="1" dirty="0">
              <a:solidFill>
                <a:srgbClr val="0070C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381000" y="1219200"/>
            <a:ext cx="8229600" cy="4937760"/>
          </a:xfrm>
        </p:spPr>
        <p:txBody>
          <a:bodyPr>
            <a:normAutofit/>
          </a:bodyPr>
          <a:lstStyle/>
          <a:p>
            <a:r>
              <a:rPr lang="en-US" sz="3200" dirty="0" smtClean="0">
                <a:solidFill>
                  <a:srgbClr val="0070C0"/>
                </a:solidFill>
              </a:rPr>
              <a:t>Appendix A</a:t>
            </a:r>
            <a:r>
              <a:rPr lang="en-US" sz="3200" dirty="0" smtClean="0"/>
              <a:t> : proportion of scores that can be expected from the mean of the z score (0.0) to a given z score</a:t>
            </a:r>
          </a:p>
          <a:p>
            <a:endParaRPr lang="en-US" sz="2800" dirty="0" smtClean="0"/>
          </a:p>
        </p:txBody>
      </p:sp>
      <p:pic>
        <p:nvPicPr>
          <p:cNvPr id="4" name="Picture 1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1904999" y="2819400"/>
            <a:ext cx="5617113" cy="3429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0" y="685800"/>
            <a:ext cx="8458200" cy="990600"/>
          </a:xfrm>
        </p:spPr>
        <p:txBody>
          <a:bodyPr>
            <a:noAutofit/>
          </a:bodyPr>
          <a:lstStyle/>
          <a:p>
            <a:pPr algn="ctr"/>
            <a:r>
              <a:rPr lang="en-US" b="1" dirty="0" smtClean="0">
                <a:solidFill>
                  <a:srgbClr val="0070C0"/>
                </a:solidFill>
              </a:rPr>
              <a:t>z distribution: B and C values</a:t>
            </a:r>
            <a:r>
              <a:rPr lang="en-US" b="1" dirty="0" smtClean="0">
                <a:solidFill>
                  <a:srgbClr val="FF0000"/>
                </a:solidFill>
              </a:rPr>
              <a:t/>
            </a:r>
            <a:br>
              <a:rPr lang="en-US" b="1" dirty="0" smtClean="0">
                <a:solidFill>
                  <a:srgbClr val="FF0000"/>
                </a:solidFill>
              </a:rPr>
            </a:br>
            <a:endParaRPr lang="en-US" b="1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381000" y="1524000"/>
            <a:ext cx="8229600" cy="4937760"/>
          </a:xfrm>
        </p:spPr>
        <p:txBody>
          <a:bodyPr>
            <a:normAutofit/>
          </a:bodyPr>
          <a:lstStyle/>
          <a:p>
            <a:r>
              <a:rPr lang="en-US" sz="2800" dirty="0" smtClean="0"/>
              <a:t>If</a:t>
            </a:r>
          </a:p>
          <a:p>
            <a:pPr lvl="1"/>
            <a:r>
              <a:rPr lang="en-US" sz="2800" i="1" dirty="0" smtClean="0"/>
              <a:t>z</a:t>
            </a:r>
            <a:r>
              <a:rPr lang="en-US" sz="2800" dirty="0" smtClean="0"/>
              <a:t> = 1.00	B = .3413	    C = .1587</a:t>
            </a:r>
          </a:p>
          <a:p>
            <a:pPr lvl="1"/>
            <a:endParaRPr lang="en-US" sz="2800" dirty="0" smtClean="0"/>
          </a:p>
          <a:p>
            <a:r>
              <a:rPr lang="en-US" sz="2800" dirty="0" smtClean="0"/>
              <a:t>Then</a:t>
            </a:r>
          </a:p>
          <a:p>
            <a:pPr lvl="1"/>
            <a:r>
              <a:rPr lang="en-US" sz="2800" dirty="0" smtClean="0"/>
              <a:t>34.13% of scores are between the mean and </a:t>
            </a:r>
            <a:r>
              <a:rPr lang="en-US" sz="2800" i="1" dirty="0" smtClean="0"/>
              <a:t>z</a:t>
            </a:r>
            <a:r>
              <a:rPr lang="en-US" sz="2800" dirty="0" smtClean="0"/>
              <a:t> score of 1.00.</a:t>
            </a:r>
          </a:p>
          <a:p>
            <a:pPr lvl="1"/>
            <a:r>
              <a:rPr lang="en-US" sz="2800" dirty="0" smtClean="0"/>
              <a:t>15.87% of scores are above the </a:t>
            </a:r>
            <a:r>
              <a:rPr lang="en-US" sz="2800" i="1" dirty="0" smtClean="0"/>
              <a:t>z</a:t>
            </a:r>
            <a:r>
              <a:rPr lang="en-US" sz="2800" dirty="0" smtClean="0"/>
              <a:t> score of 1.00.</a:t>
            </a:r>
          </a:p>
          <a:p>
            <a:pPr>
              <a:buNone/>
            </a:pPr>
            <a:endParaRPr lang="en-US" sz="3200" dirty="0" smtClean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685800"/>
            <a:ext cx="8686800" cy="990600"/>
          </a:xfrm>
        </p:spPr>
        <p:txBody>
          <a:bodyPr>
            <a:noAutofit/>
          </a:bodyPr>
          <a:lstStyle/>
          <a:p>
            <a:pPr algn="ctr"/>
            <a:r>
              <a:rPr lang="en-US" b="1" dirty="0" smtClean="0">
                <a:solidFill>
                  <a:srgbClr val="0070C0"/>
                </a:solidFill>
              </a:rPr>
              <a:t>Interpreting negative z-scores</a:t>
            </a:r>
            <a:br>
              <a:rPr lang="en-US" b="1" dirty="0" smtClean="0">
                <a:solidFill>
                  <a:srgbClr val="0070C0"/>
                </a:solidFill>
              </a:rPr>
            </a:br>
            <a:endParaRPr lang="en-US" b="1" dirty="0">
              <a:solidFill>
                <a:srgbClr val="0070C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304800" y="1600200"/>
            <a:ext cx="8229600" cy="4937760"/>
          </a:xfrm>
        </p:spPr>
        <p:txBody>
          <a:bodyPr>
            <a:normAutofit/>
          </a:bodyPr>
          <a:lstStyle/>
          <a:p>
            <a:r>
              <a:rPr lang="en-US" sz="3200" dirty="0" smtClean="0"/>
              <a:t>Reads the same on the z distribution table (Appendix  A) except percentages are on the negative side</a:t>
            </a:r>
          </a:p>
          <a:p>
            <a:pPr lvl="1"/>
            <a:r>
              <a:rPr lang="en-US" sz="2800" dirty="0" smtClean="0">
                <a:solidFill>
                  <a:schemeClr val="tx1"/>
                </a:solidFill>
              </a:rPr>
              <a:t>z = -1.0 </a:t>
            </a:r>
          </a:p>
          <a:p>
            <a:pPr lvl="1"/>
            <a:r>
              <a:rPr lang="en-US" sz="2800" dirty="0" smtClean="0">
                <a:solidFill>
                  <a:schemeClr val="tx1"/>
                </a:solidFill>
              </a:rPr>
              <a:t>34.13% of scores are between the mean and a </a:t>
            </a:r>
            <a:r>
              <a:rPr lang="en-US" sz="2800" i="1" dirty="0" smtClean="0">
                <a:solidFill>
                  <a:schemeClr val="tx1"/>
                </a:solidFill>
              </a:rPr>
              <a:t>z</a:t>
            </a:r>
            <a:r>
              <a:rPr lang="en-US" sz="2800" dirty="0" smtClean="0">
                <a:solidFill>
                  <a:schemeClr val="tx1"/>
                </a:solidFill>
              </a:rPr>
              <a:t> score of –1.00.</a:t>
            </a:r>
          </a:p>
          <a:p>
            <a:pPr lvl="1"/>
            <a:r>
              <a:rPr lang="en-US" sz="2800" dirty="0" smtClean="0">
                <a:solidFill>
                  <a:schemeClr val="tx1"/>
                </a:solidFill>
              </a:rPr>
              <a:t>15.87% of scores will be below a </a:t>
            </a:r>
            <a:r>
              <a:rPr lang="en-US" sz="2800" i="1" dirty="0" smtClean="0">
                <a:solidFill>
                  <a:schemeClr val="tx1"/>
                </a:solidFill>
              </a:rPr>
              <a:t>z</a:t>
            </a:r>
            <a:r>
              <a:rPr lang="en-US" sz="2800" dirty="0" smtClean="0">
                <a:solidFill>
                  <a:schemeClr val="tx1"/>
                </a:solidFill>
              </a:rPr>
              <a:t> score of –1.00.</a:t>
            </a:r>
          </a:p>
          <a:p>
            <a:pPr lvl="1"/>
            <a:endParaRPr lang="en-US" sz="2800" dirty="0" smtClean="0"/>
          </a:p>
          <a:p>
            <a:pPr>
              <a:buNone/>
            </a:pPr>
            <a:endParaRPr lang="en-US" sz="28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0" y="685800"/>
            <a:ext cx="8458200" cy="990600"/>
          </a:xfrm>
        </p:spPr>
        <p:txBody>
          <a:bodyPr>
            <a:noAutofit/>
          </a:bodyPr>
          <a:lstStyle/>
          <a:p>
            <a:pPr algn="ctr"/>
            <a:r>
              <a:rPr lang="en-US" b="1" dirty="0" smtClean="0">
                <a:solidFill>
                  <a:srgbClr val="0070C0"/>
                </a:solidFill>
              </a:rPr>
              <a:t>Practice examples of z scores</a:t>
            </a:r>
            <a:br>
              <a:rPr lang="en-US" b="1" dirty="0" smtClean="0">
                <a:solidFill>
                  <a:srgbClr val="0070C0"/>
                </a:solidFill>
              </a:rPr>
            </a:br>
            <a:endParaRPr lang="en-US" b="1" dirty="0">
              <a:solidFill>
                <a:srgbClr val="0070C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447800"/>
            <a:ext cx="8229600" cy="4937760"/>
          </a:xfrm>
        </p:spPr>
        <p:txBody>
          <a:bodyPr>
            <a:normAutofit/>
          </a:bodyPr>
          <a:lstStyle/>
          <a:p>
            <a:r>
              <a:rPr lang="en-US" sz="2800" dirty="0" smtClean="0"/>
              <a:t>What percentage of scores is </a:t>
            </a:r>
            <a:r>
              <a:rPr lang="en-US" sz="2800" i="1" dirty="0" smtClean="0"/>
              <a:t>above</a:t>
            </a:r>
            <a:r>
              <a:rPr lang="en-US" sz="2800" dirty="0" smtClean="0"/>
              <a:t> a </a:t>
            </a:r>
            <a:r>
              <a:rPr lang="en-US" sz="2800" i="1" dirty="0" smtClean="0"/>
              <a:t>z</a:t>
            </a:r>
            <a:r>
              <a:rPr lang="en-US" sz="2800" dirty="0" smtClean="0"/>
              <a:t> score of:</a:t>
            </a:r>
          </a:p>
          <a:p>
            <a:endParaRPr lang="en-US" sz="2800" dirty="0" smtClean="0"/>
          </a:p>
          <a:p>
            <a:pPr lvl="1"/>
            <a:r>
              <a:rPr lang="en-US" sz="2800" dirty="0" smtClean="0"/>
              <a:t>+1.50</a:t>
            </a:r>
          </a:p>
          <a:p>
            <a:pPr lvl="1"/>
            <a:r>
              <a:rPr lang="en-US" sz="2800" dirty="0" smtClean="0"/>
              <a:t>+1.13</a:t>
            </a:r>
          </a:p>
          <a:p>
            <a:pPr lvl="1"/>
            <a:r>
              <a:rPr lang="en-US" sz="2800" dirty="0" smtClean="0"/>
              <a:t>+2.78</a:t>
            </a:r>
          </a:p>
          <a:p>
            <a:pPr lvl="1"/>
            <a:r>
              <a:rPr lang="en-US" sz="2800" dirty="0" smtClean="0"/>
              <a:t>-1.90</a:t>
            </a:r>
          </a:p>
          <a:p>
            <a:pPr lvl="1"/>
            <a:r>
              <a:rPr lang="en-US" sz="2800" dirty="0" smtClean="0"/>
              <a:t>-0.67</a:t>
            </a:r>
          </a:p>
          <a:p>
            <a:endParaRPr lang="en-US" sz="2800" dirty="0" smtClean="0"/>
          </a:p>
          <a:p>
            <a:pPr lvl="1">
              <a:buNone/>
            </a:pPr>
            <a:endParaRPr lang="en-US" sz="28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0" y="685800"/>
            <a:ext cx="8458200" cy="990600"/>
          </a:xfrm>
        </p:spPr>
        <p:txBody>
          <a:bodyPr>
            <a:noAutofit/>
          </a:bodyPr>
          <a:lstStyle/>
          <a:p>
            <a:pPr algn="ctr"/>
            <a:r>
              <a:rPr lang="en-US" b="1" dirty="0" smtClean="0">
                <a:solidFill>
                  <a:srgbClr val="0070C0"/>
                </a:solidFill>
              </a:rPr>
              <a:t>Practice examples of z scores</a:t>
            </a:r>
            <a:br>
              <a:rPr lang="en-US" b="1" dirty="0" smtClean="0">
                <a:solidFill>
                  <a:srgbClr val="0070C0"/>
                </a:solidFill>
              </a:rPr>
            </a:br>
            <a:endParaRPr lang="en-US" b="1" dirty="0">
              <a:solidFill>
                <a:srgbClr val="0070C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447800"/>
            <a:ext cx="8229600" cy="493776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800" dirty="0" smtClean="0"/>
              <a:t>What percentage of score falls </a:t>
            </a:r>
            <a:r>
              <a:rPr lang="en-US" sz="2800" i="1" dirty="0" smtClean="0"/>
              <a:t>between</a:t>
            </a:r>
            <a:r>
              <a:rPr lang="en-US" sz="2800" dirty="0" smtClean="0"/>
              <a:t> the </a:t>
            </a:r>
            <a:r>
              <a:rPr lang="en-US" sz="2800" i="1" dirty="0" smtClean="0"/>
              <a:t>z</a:t>
            </a:r>
            <a:r>
              <a:rPr lang="en-US" sz="2800" dirty="0" smtClean="0"/>
              <a:t> scores of:</a:t>
            </a:r>
          </a:p>
          <a:p>
            <a:pPr>
              <a:lnSpc>
                <a:spcPct val="90000"/>
              </a:lnSpc>
            </a:pPr>
            <a:endParaRPr lang="en-US" sz="2800" dirty="0" smtClean="0"/>
          </a:p>
          <a:p>
            <a:pPr lvl="1">
              <a:lnSpc>
                <a:spcPct val="90000"/>
              </a:lnSpc>
            </a:pPr>
            <a:r>
              <a:rPr lang="en-US" sz="2800" dirty="0" smtClean="0">
                <a:solidFill>
                  <a:schemeClr val="tx1"/>
                </a:solidFill>
              </a:rPr>
              <a:t>+0.50 and +1.90</a:t>
            </a:r>
          </a:p>
          <a:p>
            <a:pPr lvl="1">
              <a:lnSpc>
                <a:spcPct val="90000"/>
              </a:lnSpc>
            </a:pPr>
            <a:r>
              <a:rPr lang="en-US" sz="2800" dirty="0" smtClean="0">
                <a:solidFill>
                  <a:schemeClr val="tx1"/>
                </a:solidFill>
              </a:rPr>
              <a:t>+0.33 and +1.67</a:t>
            </a:r>
          </a:p>
          <a:p>
            <a:pPr lvl="1">
              <a:lnSpc>
                <a:spcPct val="90000"/>
              </a:lnSpc>
            </a:pPr>
            <a:r>
              <a:rPr lang="en-US" sz="2800" dirty="0" smtClean="0">
                <a:solidFill>
                  <a:schemeClr val="tx1"/>
                </a:solidFill>
              </a:rPr>
              <a:t>–0.70 and +2.20</a:t>
            </a:r>
          </a:p>
          <a:p>
            <a:pPr lvl="1">
              <a:lnSpc>
                <a:spcPct val="90000"/>
              </a:lnSpc>
            </a:pPr>
            <a:r>
              <a:rPr lang="en-US" sz="2800" dirty="0" smtClean="0">
                <a:solidFill>
                  <a:schemeClr val="tx1"/>
                </a:solidFill>
              </a:rPr>
              <a:t>–1.10 and +0.50</a:t>
            </a:r>
          </a:p>
          <a:p>
            <a:pPr lvl="1">
              <a:lnSpc>
                <a:spcPct val="90000"/>
              </a:lnSpc>
            </a:pPr>
            <a:r>
              <a:rPr lang="en-US" sz="2800" dirty="0" smtClean="0">
                <a:solidFill>
                  <a:schemeClr val="tx1"/>
                </a:solidFill>
              </a:rPr>
              <a:t>–2.50 and –1.25</a:t>
            </a:r>
          </a:p>
          <a:p>
            <a:pPr>
              <a:buNone/>
            </a:pPr>
            <a:endParaRPr lang="en-US" sz="2800" dirty="0" smtClean="0"/>
          </a:p>
          <a:p>
            <a:pPr lvl="1">
              <a:buNone/>
            </a:pPr>
            <a:endParaRPr lang="en-US" sz="28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0"/>
            <a:ext cx="8458200" cy="990600"/>
          </a:xfrm>
        </p:spPr>
        <p:txBody>
          <a:bodyPr>
            <a:noAutofit/>
          </a:bodyPr>
          <a:lstStyle/>
          <a:p>
            <a:pPr algn="ctr"/>
            <a:r>
              <a:rPr lang="en-US" b="1" dirty="0" smtClean="0">
                <a:solidFill>
                  <a:srgbClr val="0070C0"/>
                </a:solidFill>
              </a:rPr>
              <a:t>Empirical Rule and z distribution</a:t>
            </a:r>
            <a:endParaRPr lang="en-US" b="1" dirty="0">
              <a:solidFill>
                <a:srgbClr val="0070C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304800" y="1143000"/>
            <a:ext cx="8382000" cy="4937760"/>
          </a:xfrm>
        </p:spPr>
        <p:txBody>
          <a:bodyPr>
            <a:noAutofit/>
          </a:bodyPr>
          <a:lstStyle/>
          <a:p>
            <a:pPr lvl="1"/>
            <a:r>
              <a:rPr lang="en-US" sz="2400" dirty="0" smtClean="0"/>
              <a:t>If the data are normally distributed, then . . .</a:t>
            </a:r>
          </a:p>
          <a:p>
            <a:pPr lvl="2"/>
            <a:r>
              <a:rPr lang="en-US" sz="2400" dirty="0" smtClean="0"/>
              <a:t>Approximately 68% of all numbers in a set will fall within </a:t>
            </a:r>
            <a:r>
              <a:rPr lang="en-US" sz="2400" dirty="0" smtClean="0">
                <a:cs typeface="Times New Roman" pitchFamily="18" charset="0"/>
              </a:rPr>
              <a:t>±</a:t>
            </a:r>
            <a:r>
              <a:rPr lang="en-US" sz="2400" dirty="0" smtClean="0"/>
              <a:t> </a:t>
            </a:r>
            <a:r>
              <a:rPr lang="en-US" sz="2400" i="1" u="sng" dirty="0" smtClean="0"/>
              <a:t>one</a:t>
            </a:r>
            <a:r>
              <a:rPr lang="en-US" sz="2400" dirty="0" smtClean="0"/>
              <a:t> standard deviation of the mean.</a:t>
            </a:r>
          </a:p>
          <a:p>
            <a:pPr lvl="3"/>
            <a:r>
              <a:rPr lang="en-US" sz="2400" dirty="0" smtClean="0"/>
              <a:t> Proportion of scores from a z score of 0.0 to 1.0 = .3413; </a:t>
            </a:r>
            <a:r>
              <a:rPr lang="en-US" sz="2400" dirty="0" smtClean="0">
                <a:cs typeface="Times New Roman" pitchFamily="18" charset="0"/>
              </a:rPr>
              <a:t>± 1 = .3413 X 2 = .6826</a:t>
            </a:r>
            <a:endParaRPr lang="en-US" sz="2400" dirty="0" smtClean="0"/>
          </a:p>
          <a:p>
            <a:pPr lvl="2"/>
            <a:r>
              <a:rPr lang="en-US" sz="2400" dirty="0" smtClean="0"/>
              <a:t>Approximately 95% of all numbers in a set will fall within </a:t>
            </a:r>
            <a:r>
              <a:rPr lang="en-US" sz="2400" dirty="0" smtClean="0">
                <a:cs typeface="Times New Roman" pitchFamily="18" charset="0"/>
              </a:rPr>
              <a:t>±</a:t>
            </a:r>
            <a:r>
              <a:rPr lang="en-US" sz="2400" dirty="0" smtClean="0"/>
              <a:t> </a:t>
            </a:r>
            <a:r>
              <a:rPr lang="en-US" sz="2400" i="1" u="sng" dirty="0" smtClean="0"/>
              <a:t>two</a:t>
            </a:r>
            <a:r>
              <a:rPr lang="en-US" sz="2400" dirty="0" smtClean="0"/>
              <a:t> standard deviations of the mean.</a:t>
            </a:r>
          </a:p>
          <a:p>
            <a:pPr lvl="3"/>
            <a:r>
              <a:rPr lang="en-US" sz="2400" dirty="0" smtClean="0"/>
              <a:t>Proportion of scores from a z score of 0.0 to 2.0 = .4772; </a:t>
            </a:r>
            <a:r>
              <a:rPr lang="en-US" sz="2400" dirty="0" smtClean="0">
                <a:cs typeface="Times New Roman" pitchFamily="18" charset="0"/>
              </a:rPr>
              <a:t>± 2 = .4772 X 2 = .9544</a:t>
            </a:r>
            <a:endParaRPr lang="en-US" sz="2400" dirty="0" smtClean="0"/>
          </a:p>
          <a:p>
            <a:pPr lvl="2"/>
            <a:r>
              <a:rPr lang="en-US" sz="2400" dirty="0" smtClean="0"/>
              <a:t>Approximately 98% of all numbers in a set will fall within </a:t>
            </a:r>
            <a:r>
              <a:rPr lang="en-US" sz="2400" dirty="0" smtClean="0">
                <a:cs typeface="Times New Roman" pitchFamily="18" charset="0"/>
              </a:rPr>
              <a:t>±</a:t>
            </a:r>
            <a:r>
              <a:rPr lang="en-US" sz="2400" dirty="0" smtClean="0"/>
              <a:t> </a:t>
            </a:r>
            <a:r>
              <a:rPr lang="en-US" sz="2400" i="1" u="sng" dirty="0" smtClean="0"/>
              <a:t>three</a:t>
            </a:r>
            <a:r>
              <a:rPr lang="en-US" sz="2400" dirty="0" smtClean="0"/>
              <a:t> standard deviations of the mean.</a:t>
            </a:r>
          </a:p>
          <a:p>
            <a:pPr lvl="3"/>
            <a:r>
              <a:rPr lang="en-US" sz="2400" dirty="0" smtClean="0"/>
              <a:t>Proportion of scores from a z score of 0.0 to 1.0 = .4987; </a:t>
            </a:r>
            <a:r>
              <a:rPr lang="en-US" sz="2400" dirty="0" smtClean="0">
                <a:cs typeface="Times New Roman" pitchFamily="18" charset="0"/>
              </a:rPr>
              <a:t>± 3 = .4987 X 2 = .9974</a:t>
            </a:r>
            <a:endParaRPr lang="en-US" sz="2400" dirty="0" smtClean="0"/>
          </a:p>
          <a:p>
            <a:endParaRPr lang="en-US" sz="2800" dirty="0" smtClean="0"/>
          </a:p>
          <a:p>
            <a:endParaRPr lang="en-US" sz="28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0" y="685800"/>
            <a:ext cx="8458200" cy="990600"/>
          </a:xfrm>
        </p:spPr>
        <p:txBody>
          <a:bodyPr>
            <a:noAutofit/>
          </a:bodyPr>
          <a:lstStyle/>
          <a:p>
            <a:pPr algn="ctr"/>
            <a:r>
              <a:rPr lang="en-US" b="1" dirty="0" smtClean="0">
                <a:solidFill>
                  <a:srgbClr val="0070C0"/>
                </a:solidFill>
              </a:rPr>
              <a:t>Using z distribution to test experimental hypotheses</a:t>
            </a:r>
            <a:br>
              <a:rPr lang="en-US" b="1" dirty="0" smtClean="0">
                <a:solidFill>
                  <a:srgbClr val="0070C0"/>
                </a:solidFill>
              </a:rPr>
            </a:br>
            <a:endParaRPr lang="en-US" b="1" dirty="0">
              <a:solidFill>
                <a:srgbClr val="0070C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447800"/>
            <a:ext cx="8229600" cy="4937760"/>
          </a:xfrm>
        </p:spPr>
        <p:txBody>
          <a:bodyPr>
            <a:normAutofit/>
          </a:bodyPr>
          <a:lstStyle/>
          <a:p>
            <a:pPr marL="274320" lvl="1">
              <a:spcBef>
                <a:spcPts val="600"/>
              </a:spcBef>
              <a:buClr>
                <a:schemeClr val="accent1"/>
              </a:buClr>
            </a:pPr>
            <a:r>
              <a:rPr lang="en-US" sz="3200" dirty="0" smtClean="0">
                <a:solidFill>
                  <a:schemeClr val="tx1"/>
                </a:solidFill>
              </a:rPr>
              <a:t>If we give a ‘treatment’, and the scores are within 2 standard deviations of the mean, then treatment is not different than ‘no treatment</a:t>
            </a:r>
            <a:r>
              <a:rPr lang="en-US" sz="2800" dirty="0" smtClean="0">
                <a:solidFill>
                  <a:schemeClr val="tx1"/>
                </a:solidFill>
              </a:rPr>
              <a:t>’.</a:t>
            </a:r>
          </a:p>
          <a:p>
            <a:pPr marL="548640" lvl="2">
              <a:spcBef>
                <a:spcPts val="600"/>
              </a:spcBef>
              <a:buClr>
                <a:schemeClr val="accent1"/>
              </a:buClr>
            </a:pPr>
            <a:r>
              <a:rPr lang="en-US" sz="2800" dirty="0" smtClean="0"/>
              <a:t>95.44% of all scores fall within ±2 standard deviations of the mean (z score from -2.00 to 2.00 accounts for the 95.44% of the total number of scores)</a:t>
            </a:r>
            <a:endParaRPr lang="en-US" sz="3200" dirty="0" smtClean="0"/>
          </a:p>
          <a:p>
            <a:pPr marL="274320" lvl="1">
              <a:spcBef>
                <a:spcPts val="600"/>
              </a:spcBef>
              <a:buClr>
                <a:schemeClr val="accent1"/>
              </a:buClr>
            </a:pPr>
            <a:r>
              <a:rPr lang="en-US" sz="3200" dirty="0" smtClean="0">
                <a:solidFill>
                  <a:schemeClr val="tx1"/>
                </a:solidFill>
              </a:rPr>
              <a:t>If scores are greater, then ‘treatment’ scores are different from ‘no treatment’.</a:t>
            </a:r>
            <a:endParaRPr lang="en-US" sz="32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228600"/>
            <a:ext cx="8458200" cy="990600"/>
          </a:xfrm>
        </p:spPr>
        <p:txBody>
          <a:bodyPr>
            <a:noAutofit/>
          </a:bodyPr>
          <a:lstStyle/>
          <a:p>
            <a:pPr algn="ctr"/>
            <a:r>
              <a:rPr lang="en-US" b="1" dirty="0" smtClean="0">
                <a:solidFill>
                  <a:srgbClr val="0070C0"/>
                </a:solidFill>
              </a:rPr>
              <a:t>Hypothesis testing</a:t>
            </a:r>
            <a:endParaRPr lang="en-US" b="1" dirty="0">
              <a:solidFill>
                <a:srgbClr val="0070C0"/>
              </a:solidFill>
            </a:endParaRPr>
          </a:p>
        </p:txBody>
      </p:sp>
      <p:pic>
        <p:nvPicPr>
          <p:cNvPr id="1026" name="Picture 2" descr="K:\Our Documents\Research Methods Team Folder\BOOKS GO HERE\In Production\Coolidge, Statistics 3e\Ancillaries\Figures\Fig 4.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47800" y="1295400"/>
            <a:ext cx="6553200" cy="50011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igin">
  <a:themeElements>
    <a:clrScheme name="Origin">
      <a:dk1>
        <a:sysClr val="windowText" lastClr="000000"/>
      </a:dk1>
      <a:lt1>
        <a:sysClr val="window" lastClr="FFFFFF"/>
      </a:lt1>
      <a:dk2>
        <a:srgbClr val="464653"/>
      </a:dk2>
      <a:lt2>
        <a:srgbClr val="DDE9EC"/>
      </a:lt2>
      <a:accent1>
        <a:srgbClr val="727CA3"/>
      </a:accent1>
      <a:accent2>
        <a:srgbClr val="9FB8CD"/>
      </a:accent2>
      <a:accent3>
        <a:srgbClr val="D2DA7A"/>
      </a:accent3>
      <a:accent4>
        <a:srgbClr val="FADA7A"/>
      </a:accent4>
      <a:accent5>
        <a:srgbClr val="B88472"/>
      </a:accent5>
      <a:accent6>
        <a:srgbClr val="8E736A"/>
      </a:accent6>
      <a:hlink>
        <a:srgbClr val="B292CA"/>
      </a:hlink>
      <a:folHlink>
        <a:srgbClr val="6B5680"/>
      </a:folHlink>
    </a:clrScheme>
    <a:fontScheme name="Origin">
      <a:majorFont>
        <a:latin typeface="Bookman Old Style"/>
        <a:ea typeface=""/>
        <a:cs typeface=""/>
        <a:font script="Grek" typeface="Cambria"/>
        <a:font script="Cyrl" typeface="Cambria"/>
        <a:font script="Jpan" typeface="HG明朝E"/>
        <a:font script="Hang" typeface="돋움"/>
        <a:font script="Hans" typeface="宋体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Gill Sans MT"/>
        <a:ea typeface=""/>
        <a:cs typeface=""/>
        <a:font script="Grek" typeface="Calibri"/>
        <a:font script="Cyrl" typeface="Calibri"/>
        <a:font script="Jpan" typeface="ＭＳ Ｐゴシック"/>
        <a:font script="Hang" typeface="맑은 고딕"/>
        <a:font script="Hans" typeface="华文新魏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rigin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</a:schemeClr>
            </a:gs>
            <a:gs pos="30000">
              <a:schemeClr val="phClr">
                <a:shade val="90000"/>
                <a:satMod val="110000"/>
              </a:schemeClr>
            </a:gs>
            <a:gs pos="45000">
              <a:schemeClr val="phClr">
                <a:shade val="100000"/>
                <a:satMod val="118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0000"/>
                <a:satMod val="110000"/>
              </a:schemeClr>
            </a:gs>
            <a:gs pos="100000">
              <a:schemeClr val="phClr">
                <a:shade val="63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30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balanced" dir="t">
              <a:rot lat="0" lon="0" rev="0"/>
            </a:lightRig>
          </a:scene3d>
          <a:sp3d prstMaterial="matte">
            <a:bevelT w="0" h="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50000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2700000"/>
            </a:lightRig>
          </a:scene3d>
          <a:sp3d prstMaterial="matte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60000"/>
                <a:satMod val="300000"/>
              </a:schemeClr>
            </a:gs>
            <a:gs pos="30000">
              <a:schemeClr val="phClr">
                <a:shade val="80000"/>
                <a:satMod val="230000"/>
              </a:schemeClr>
            </a:gs>
            <a:gs pos="100000">
              <a:schemeClr val="phClr">
                <a:tint val="97000"/>
                <a:satMod val="22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6000"/>
                <a:satMod val="120000"/>
              </a:schemeClr>
              <a:schemeClr val="phClr">
                <a:tint val="90000"/>
              </a:schemeClr>
            </a:duotone>
          </a:blip>
          <a:tile tx="0" ty="0" sx="35000" sy="40000" flip="x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Origin</Template>
  <TotalTime>572</TotalTime>
  <Words>770</Words>
  <Application>Microsoft Office PowerPoint</Application>
  <PresentationFormat>On-screen Show (4:3)</PresentationFormat>
  <Paragraphs>85</Paragraphs>
  <Slides>17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4" baseType="lpstr">
      <vt:lpstr>Bookman Old Style</vt:lpstr>
      <vt:lpstr>Calibri</vt:lpstr>
      <vt:lpstr>Gill Sans MT</vt:lpstr>
      <vt:lpstr>Times New Roman</vt:lpstr>
      <vt:lpstr>Wingdings</vt:lpstr>
      <vt:lpstr>Wingdings 3</vt:lpstr>
      <vt:lpstr>Origin</vt:lpstr>
      <vt:lpstr>Lecture 4</vt:lpstr>
      <vt:lpstr>OVERVIEW</vt:lpstr>
      <vt:lpstr>Standard Scores</vt:lpstr>
      <vt:lpstr>Uses of standard scores</vt:lpstr>
      <vt:lpstr>z scores: Oldest standard score</vt:lpstr>
      <vt:lpstr>Raw score  z score  another standard score</vt:lpstr>
      <vt:lpstr>Calculating z scores </vt:lpstr>
      <vt:lpstr>Example: conversion of raw data to z score</vt:lpstr>
      <vt:lpstr>z scores  other standard scores </vt:lpstr>
      <vt:lpstr>z distribution table </vt:lpstr>
      <vt:lpstr>z distribution: B and C values </vt:lpstr>
      <vt:lpstr>Interpreting negative z-scores </vt:lpstr>
      <vt:lpstr>Practice examples of z scores </vt:lpstr>
      <vt:lpstr>Practice examples of z scores </vt:lpstr>
      <vt:lpstr>Empirical Rule and z distribution</vt:lpstr>
      <vt:lpstr>Using z distribution to test experimental hypotheses </vt:lpstr>
      <vt:lpstr>Hypothesis testing</vt:lpstr>
    </vt:vector>
  </TitlesOfParts>
  <Company>Widener University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Chapter 1</dc:title>
  <dc:creator>Widener University</dc:creator>
  <cp:lastModifiedBy>SW444217</cp:lastModifiedBy>
  <cp:revision>86</cp:revision>
  <dcterms:created xsi:type="dcterms:W3CDTF">2012-03-18T19:22:06Z</dcterms:created>
  <dcterms:modified xsi:type="dcterms:W3CDTF">2017-10-13T09:47:58Z</dcterms:modified>
</cp:coreProperties>
</file>