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6" r:id="rId5"/>
    <p:sldId id="343" r:id="rId6"/>
    <p:sldId id="296" r:id="rId7"/>
    <p:sldId id="344" r:id="rId8"/>
    <p:sldId id="267" r:id="rId9"/>
    <p:sldId id="287" r:id="rId10"/>
    <p:sldId id="356" r:id="rId11"/>
    <p:sldId id="271" r:id="rId12"/>
    <p:sldId id="272" r:id="rId13"/>
    <p:sldId id="353" r:id="rId14"/>
    <p:sldId id="354" r:id="rId15"/>
    <p:sldId id="355" r:id="rId16"/>
    <p:sldId id="273" r:id="rId17"/>
    <p:sldId id="275" r:id="rId18"/>
    <p:sldId id="276" r:id="rId19"/>
    <p:sldId id="277" r:id="rId20"/>
    <p:sldId id="278" r:id="rId21"/>
    <p:sldId id="279" r:id="rId22"/>
    <p:sldId id="280" r:id="rId23"/>
    <p:sldId id="281" r:id="rId24"/>
    <p:sldId id="282" r:id="rId25"/>
    <p:sldId id="283" r:id="rId26"/>
    <p:sldId id="285" r:id="rId27"/>
    <p:sldId id="286" r:id="rId28"/>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CCA8AB-B231-4BEC-8E7E-27CA3DF48599}" v="6" dt="2024-02-08T10:32:30.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84540" autoAdjust="0"/>
  </p:normalViewPr>
  <p:slideViewPr>
    <p:cSldViewPr snapToGrid="0" showGuides="1">
      <p:cViewPr varScale="1">
        <p:scale>
          <a:sx n="89" d="100"/>
          <a:sy n="89" d="100"/>
        </p:scale>
        <p:origin x="316" y="5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ags" Target="tags/tag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D90E7B59-B006-43B1-BAE7-ACFAEA682726}"/>
    <pc:docChg chg="undo custSel modSld replTag delTag">
      <pc:chgData name="Connie Davage" userId="f0451772-7718-4457-a9fb-8c630536f195" providerId="ADAL" clId="{D90E7B59-B006-43B1-BAE7-ACFAEA682726}" dt="2023-10-26T13:25:39.244" v="309"/>
      <pc:docMkLst>
        <pc:docMk/>
      </pc:docMkLst>
      <pc:sldChg chg="modSp mod modAnim">
        <pc:chgData name="Connie Davage" userId="f0451772-7718-4457-a9fb-8c630536f195" providerId="ADAL" clId="{D90E7B59-B006-43B1-BAE7-ACFAEA682726}" dt="2023-10-25T15:38:08.340" v="302" actId="20577"/>
        <pc:sldMkLst>
          <pc:docMk/>
          <pc:sldMk cId="2921295888" sldId="279"/>
        </pc:sldMkLst>
        <pc:spChg chg="mod">
          <ac:chgData name="Connie Davage" userId="f0451772-7718-4457-a9fb-8c630536f195" providerId="ADAL" clId="{D90E7B59-B006-43B1-BAE7-ACFAEA682726}" dt="2023-10-25T15:38:08.340" v="302" actId="20577"/>
          <ac:spMkLst>
            <pc:docMk/>
            <pc:sldMk cId="2921295888" sldId="279"/>
            <ac:spMk id="5" creationId="{BB396C09-95AD-42E6-9182-6F80F149A3DE}"/>
          </ac:spMkLst>
        </pc:spChg>
        <pc:spChg chg="mod">
          <ac:chgData name="Connie Davage" userId="f0451772-7718-4457-a9fb-8c630536f195" providerId="ADAL" clId="{D90E7B59-B006-43B1-BAE7-ACFAEA682726}" dt="2023-10-25T15:34:38.977" v="195" actId="255"/>
          <ac:spMkLst>
            <pc:docMk/>
            <pc:sldMk cId="2921295888" sldId="279"/>
            <ac:spMk id="6" creationId="{CB1EAC25-05C2-4FB1-8203-93B5603E1D18}"/>
          </ac:spMkLst>
        </pc:spChg>
      </pc:sldChg>
      <pc:sldChg chg="modSp mod">
        <pc:chgData name="Connie Davage" userId="f0451772-7718-4457-a9fb-8c630536f195" providerId="ADAL" clId="{D90E7B59-B006-43B1-BAE7-ACFAEA682726}" dt="2023-10-25T14:53:26.151" v="19" actId="5793"/>
        <pc:sldMkLst>
          <pc:docMk/>
          <pc:sldMk cId="1283321602" sldId="284"/>
        </pc:sldMkLst>
        <pc:spChg chg="mod">
          <ac:chgData name="Connie Davage" userId="f0451772-7718-4457-a9fb-8c630536f195" providerId="ADAL" clId="{D90E7B59-B006-43B1-BAE7-ACFAEA682726}" dt="2023-10-25T14:53:26.151" v="19" actId="5793"/>
          <ac:spMkLst>
            <pc:docMk/>
            <pc:sldMk cId="1283321602" sldId="284"/>
            <ac:spMk id="5" creationId="{D99D6AE4-828F-45F5-B4BC-D473AFFE7309}"/>
          </ac:spMkLst>
        </pc:spChg>
      </pc:sldChg>
      <pc:sldChg chg="mod modShow">
        <pc:chgData name="Connie Davage" userId="f0451772-7718-4457-a9fb-8c630536f195" providerId="ADAL" clId="{D90E7B59-B006-43B1-BAE7-ACFAEA682726}" dt="2023-10-26T13:25:29.628" v="306" actId="729"/>
        <pc:sldMkLst>
          <pc:docMk/>
          <pc:sldMk cId="2293612529" sldId="309"/>
        </pc:sldMkLst>
      </pc:sldChg>
    </pc:docChg>
  </pc:docChgLst>
  <pc:docChgLst>
    <pc:chgData name="Connie Davage" userId="f0451772-7718-4457-a9fb-8c630536f195" providerId="ADAL" clId="{62CCA8AB-B231-4BEC-8E7E-27CA3DF48599}"/>
    <pc:docChg chg="custSel delSld modSld replTag delTag">
      <pc:chgData name="Connie Davage" userId="f0451772-7718-4457-a9fb-8c630536f195" providerId="ADAL" clId="{62CCA8AB-B231-4BEC-8E7E-27CA3DF48599}" dt="2024-02-08T11:11:50.722" v="115"/>
      <pc:docMkLst>
        <pc:docMk/>
      </pc:docMkLst>
      <pc:sldChg chg="modSp mod">
        <pc:chgData name="Connie Davage" userId="f0451772-7718-4457-a9fb-8c630536f195" providerId="ADAL" clId="{62CCA8AB-B231-4BEC-8E7E-27CA3DF48599}" dt="2024-02-08T10:57:35.358" v="109" actId="20577"/>
        <pc:sldMkLst>
          <pc:docMk/>
          <pc:sldMk cId="4153852507" sldId="256"/>
        </pc:sldMkLst>
        <pc:spChg chg="mod">
          <ac:chgData name="Connie Davage" userId="f0451772-7718-4457-a9fb-8c630536f195" providerId="ADAL" clId="{62CCA8AB-B231-4BEC-8E7E-27CA3DF48599}" dt="2024-02-08T10:57:35.358" v="109" actId="20577"/>
          <ac:spMkLst>
            <pc:docMk/>
            <pc:sldMk cId="4153852507" sldId="256"/>
            <ac:spMk id="3" creationId="{00000000-0000-0000-0000-000000000000}"/>
          </ac:spMkLst>
        </pc:spChg>
        <pc:spChg chg="mod">
          <ac:chgData name="Connie Davage" userId="f0451772-7718-4457-a9fb-8c630536f195" providerId="ADAL" clId="{62CCA8AB-B231-4BEC-8E7E-27CA3DF48599}" dt="2024-02-08T10:48:05.368" v="92" actId="20577"/>
          <ac:spMkLst>
            <pc:docMk/>
            <pc:sldMk cId="4153852507" sldId="256"/>
            <ac:spMk id="4" creationId="{00000000-0000-0000-0000-000000000000}"/>
          </ac:spMkLst>
        </pc:spChg>
      </pc:sldChg>
      <pc:sldChg chg="addSp delSp modSp mod">
        <pc:chgData name="Connie Davage" userId="f0451772-7718-4457-a9fb-8c630536f195" providerId="ADAL" clId="{62CCA8AB-B231-4BEC-8E7E-27CA3DF48599}" dt="2024-02-08T10:15:37.750" v="58" actId="1076"/>
        <pc:sldMkLst>
          <pc:docMk/>
          <pc:sldMk cId="1283321602" sldId="284"/>
        </pc:sldMkLst>
        <pc:spChg chg="mod">
          <ac:chgData name="Connie Davage" userId="f0451772-7718-4457-a9fb-8c630536f195" providerId="ADAL" clId="{62CCA8AB-B231-4BEC-8E7E-27CA3DF48599}" dt="2024-02-08T10:15:30.828" v="53" actId="1076"/>
          <ac:spMkLst>
            <pc:docMk/>
            <pc:sldMk cId="1283321602" sldId="284"/>
            <ac:spMk id="5" creationId="{D99D6AE4-828F-45F5-B4BC-D473AFFE7309}"/>
          </ac:spMkLst>
        </pc:spChg>
        <pc:spChg chg="del">
          <ac:chgData name="Connie Davage" userId="f0451772-7718-4457-a9fb-8c630536f195" providerId="ADAL" clId="{62CCA8AB-B231-4BEC-8E7E-27CA3DF48599}" dt="2024-02-08T10:14:08.616" v="7" actId="478"/>
          <ac:spMkLst>
            <pc:docMk/>
            <pc:sldMk cId="1283321602" sldId="284"/>
            <ac:spMk id="8" creationId="{9BCCD271-C6D4-4CE1-B719-324543EBC8A7}"/>
          </ac:spMkLst>
        </pc:spChg>
        <pc:picChg chg="mod">
          <ac:chgData name="Connie Davage" userId="f0451772-7718-4457-a9fb-8c630536f195" providerId="ADAL" clId="{62CCA8AB-B231-4BEC-8E7E-27CA3DF48599}" dt="2024-02-08T10:15:37.750" v="58" actId="1076"/>
          <ac:picMkLst>
            <pc:docMk/>
            <pc:sldMk cId="1283321602" sldId="284"/>
            <ac:picMk id="4" creationId="{2DE6ABCE-603C-4E7F-8231-7510D08B57A3}"/>
          </ac:picMkLst>
        </pc:picChg>
        <pc:picChg chg="add mod">
          <ac:chgData name="Connie Davage" userId="f0451772-7718-4457-a9fb-8c630536f195" providerId="ADAL" clId="{62CCA8AB-B231-4BEC-8E7E-27CA3DF48599}" dt="2024-02-08T10:15:15.451" v="44" actId="1076"/>
          <ac:picMkLst>
            <pc:docMk/>
            <pc:sldMk cId="1283321602" sldId="284"/>
            <ac:picMk id="7" creationId="{6D65CDCB-5CD7-8453-1C65-332AE6B8350F}"/>
          </ac:picMkLst>
        </pc:picChg>
      </pc:sldChg>
      <pc:sldChg chg="modSp mod">
        <pc:chgData name="Connie Davage" userId="f0451772-7718-4457-a9fb-8c630536f195" providerId="ADAL" clId="{62CCA8AB-B231-4BEC-8E7E-27CA3DF48599}" dt="2024-02-08T10:33:10.693" v="77" actId="20577"/>
        <pc:sldMkLst>
          <pc:docMk/>
          <pc:sldMk cId="958502687" sldId="286"/>
        </pc:sldMkLst>
        <pc:spChg chg="mod">
          <ac:chgData name="Connie Davage" userId="f0451772-7718-4457-a9fb-8c630536f195" providerId="ADAL" clId="{62CCA8AB-B231-4BEC-8E7E-27CA3DF48599}" dt="2024-02-08T10:33:10.693" v="77" actId="20577"/>
          <ac:spMkLst>
            <pc:docMk/>
            <pc:sldMk cId="958502687" sldId="286"/>
            <ac:spMk id="4" creationId="{134578A5-024E-4685-8863-6C722C43D67B}"/>
          </ac:spMkLst>
        </pc:spChg>
      </pc:sldChg>
      <pc:sldChg chg="del">
        <pc:chgData name="Connie Davage" userId="f0451772-7718-4457-a9fb-8c630536f195" providerId="ADAL" clId="{62CCA8AB-B231-4BEC-8E7E-27CA3DF48599}" dt="2024-02-08T10:07:59.422" v="0" actId="47"/>
        <pc:sldMkLst>
          <pc:docMk/>
          <pc:sldMk cId="3080994971" sldId="35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3692824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6</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cite you are referring to someone else’s work or ideas in the text of you assignment. It is often called In-text citing. It is important to remember that citations in your assignments must be included in the final word count.</a:t>
            </a:r>
          </a:p>
          <a:p>
            <a:endParaRPr lang="en-GB" dirty="0"/>
          </a:p>
          <a:p>
            <a:r>
              <a:rPr lang="en-GB" dirty="0"/>
              <a:t>In the in-text citation, only author’s surname is used + year</a:t>
            </a:r>
          </a:p>
          <a:p>
            <a:endParaRPr lang="en-GB" dirty="0"/>
          </a:p>
          <a:p>
            <a:r>
              <a:rPr lang="en-GB" dirty="0"/>
              <a:t>If you are quoting directly or using ideas from a specific page or pages of a work, you should include the page number(s)</a:t>
            </a:r>
          </a:p>
          <a:p>
            <a:endParaRPr lang="en-GB" dirty="0"/>
          </a:p>
          <a:p>
            <a:r>
              <a:rPr lang="en-GB" dirty="0"/>
              <a:t>In reference list, author’s family name and initial of the give name also needed. (quiz 1)</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000721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DOI: it is a permanent, so it doesn’t need access date. Explain the who-when-what and where</a:t>
            </a:r>
          </a:p>
          <a:p>
            <a:endParaRPr lang="en-GB" dirty="0"/>
          </a:p>
          <a:p>
            <a:r>
              <a:rPr lang="en-GB" dirty="0"/>
              <a:t>Using URL: it is a source locator- so full URL (http://...) is need with an </a:t>
            </a:r>
            <a:r>
              <a:rPr lang="en-GB" dirty="0" err="1"/>
              <a:t>accessision</a:t>
            </a:r>
            <a:r>
              <a:rPr lang="en-GB" dirty="0"/>
              <a:t> date</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7069320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DOI at this stage.</a:t>
            </a: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6770996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When you try to create a reference – have a copy of example from book or Cite them right: find a match, or a close example. If not, you can construct one by using who-when-what-and where elements</a:t>
            </a:r>
          </a:p>
          <a:p>
            <a:r>
              <a:rPr lang="en-GB" dirty="0"/>
              <a:t>Be consistent, watch out the detail – capitalisation, punctuation etc, down to attention to detail</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book or print/</a:t>
            </a:r>
            <a:r>
              <a:rPr lang="en-GB" dirty="0" err="1"/>
              <a:t>ebook</a:t>
            </a:r>
            <a:r>
              <a:rPr lang="en-GB" dirty="0"/>
              <a:t> version </a:t>
            </a:r>
          </a:p>
          <a:p>
            <a:r>
              <a:rPr lang="en-GB" dirty="0"/>
              <a:t>##</a:t>
            </a:r>
            <a:r>
              <a:rPr lang="en-GB" b="0" i="0" dirty="0">
                <a:solidFill>
                  <a:srgbClr val="333333"/>
                </a:solidFill>
                <a:effectLst/>
                <a:latin typeface="avenir-regular-class"/>
              </a:rPr>
              <a:t>When an </a:t>
            </a:r>
            <a:r>
              <a:rPr lang="en-GB" b="0" i="0" dirty="0" err="1">
                <a:solidFill>
                  <a:srgbClr val="333333"/>
                </a:solidFill>
                <a:effectLst/>
                <a:latin typeface="avenir-regular-class"/>
              </a:rPr>
              <a:t>ebook</a:t>
            </a:r>
            <a:r>
              <a:rPr lang="en-GB" b="0" i="0" dirty="0">
                <a:solidFill>
                  <a:srgbClr val="333333"/>
                </a:solidFill>
                <a:effectLst/>
                <a:latin typeface="avenir-regular-class"/>
              </a:rPr>
              <a:t> looks like a printed book, with publication details and pagination, you should reference as a printed book</a:t>
            </a:r>
            <a:endParaRPr lang="en-GB" dirty="0"/>
          </a:p>
          <a:p>
            <a:endParaRPr lang="en-GB" dirty="0"/>
          </a:p>
          <a:p>
            <a:r>
              <a:rPr lang="en-GB" dirty="0"/>
              <a:t>Pointing out the ‘who, when, what and where’</a:t>
            </a:r>
          </a:p>
          <a:p>
            <a:r>
              <a:rPr lang="en-GB" dirty="0"/>
              <a:t>Only 2</a:t>
            </a:r>
            <a:r>
              <a:rPr lang="en-GB" baseline="30000" dirty="0"/>
              <a:t>nd</a:t>
            </a:r>
            <a:r>
              <a:rPr lang="en-GB" dirty="0"/>
              <a:t> or above edition need to stated. Not the 1</a:t>
            </a:r>
            <a:r>
              <a:rPr lang="en-GB" baseline="30000" dirty="0"/>
              <a:t>st</a:t>
            </a:r>
            <a:r>
              <a:rPr lang="en-GB" dirty="0"/>
              <a:t>)</a:t>
            </a:r>
          </a:p>
          <a:p>
            <a:endParaRPr lang="en-GB" dirty="0"/>
          </a:p>
          <a:p>
            <a:r>
              <a:rPr lang="en-GB" dirty="0"/>
              <a:t>E book only </a:t>
            </a:r>
          </a:p>
          <a:p>
            <a:r>
              <a:rPr lang="en-GB" dirty="0"/>
              <a:t>Full URL and access date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493859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5 errors in this </a:t>
            </a:r>
            <a:r>
              <a:rPr lang="en-GB" dirty="0" err="1"/>
              <a:t>referenc</a:t>
            </a:r>
            <a:r>
              <a:rPr lang="en-GB" dirty="0"/>
              <a:t>? Using ‘who-when-what-where’ element to check</a:t>
            </a:r>
          </a:p>
          <a:p>
            <a:endParaRPr lang="en-GB" dirty="0"/>
          </a:p>
          <a:p>
            <a:r>
              <a:rPr lang="en-GB" dirty="0"/>
              <a:t>Give 5 seconds then give out the clue </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933605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who-when-what…method to check:</a:t>
            </a:r>
          </a:p>
          <a:p>
            <a:r>
              <a:rPr lang="en-GB" dirty="0"/>
              <a:t>If the work has four or more authors/editors, the abbreviation ‘et al.’ should be used after the first author’s name. </a:t>
            </a:r>
          </a:p>
          <a:p>
            <a:r>
              <a:rPr lang="en-GB" dirty="0"/>
              <a:t>Article title is in ‘single quotation’ mark, </a:t>
            </a:r>
          </a:p>
          <a:p>
            <a:r>
              <a:rPr lang="en-GB" dirty="0"/>
              <a:t>Journal title is in italics, and all importance words are capitalised</a:t>
            </a:r>
          </a:p>
          <a:p>
            <a:r>
              <a:rPr lang="en-GB" dirty="0"/>
              <a:t>pp. Used because the page numbers are more than 2 pages.</a:t>
            </a:r>
          </a:p>
          <a:p>
            <a:endParaRPr lang="en-GB" dirty="0"/>
          </a:p>
          <a:p>
            <a:r>
              <a:rPr lang="en-GB" dirty="0"/>
              <a:t>E article</a:t>
            </a:r>
          </a:p>
          <a:p>
            <a:r>
              <a:rPr lang="en-GB" dirty="0"/>
              <a:t>DOI is used, so no need for accession date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7331157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reference journal article, place and publisher is not needed.</a:t>
            </a: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398499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Always think and ask this: what type of work is this? Then you can reference accordingly.</a:t>
            </a:r>
          </a:p>
          <a:p>
            <a:endParaRPr lang="en-GB" dirty="0"/>
          </a:p>
          <a:p>
            <a:r>
              <a:rPr lang="en-GB" dirty="0"/>
              <a:t>Always use credible information in your assignment. If no author or title, then URL and accession date can be used. </a:t>
            </a:r>
          </a:p>
          <a:p>
            <a:r>
              <a:rPr lang="en-GB" dirty="0"/>
              <a:t>Sometimes, in the bottom of the web page, you will find the date of last updated.</a:t>
            </a:r>
          </a:p>
          <a:p>
            <a:endParaRPr lang="en-GB" dirty="0"/>
          </a:p>
          <a:p>
            <a:r>
              <a:rPr lang="en-GB" dirty="0"/>
              <a:t>Be aware: when you are using information from website, always check the full list of information by using the who-when-what-where method.</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21881158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 no space between initials</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4796797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 in Primo – try out the ‘you try’ function</a:t>
            </a:r>
          </a:p>
          <a:p>
            <a:endParaRPr lang="en-GB" dirty="0"/>
          </a:p>
          <a:p>
            <a:r>
              <a:rPr lang="en-GB" dirty="0"/>
              <a:t>We have an online database that you can check with your referencing work</a:t>
            </a:r>
          </a:p>
          <a:p>
            <a:r>
              <a:rPr lang="en-GB" dirty="0"/>
              <a:t>Also, the latest version of print book</a:t>
            </a:r>
          </a:p>
          <a:p>
            <a:endParaRPr lang="en-GB" dirty="0"/>
          </a:p>
          <a:p>
            <a:r>
              <a:rPr lang="en-GB" dirty="0"/>
              <a:t>We are in progress of updating the Handbook of Harvard style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8563784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55224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1458095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7ABD5-DFE3-86B1-81EF-7792D0E7A0E5}"/>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CCF9DF-3F46-BDB0-FC43-0793E412C1BD}"/>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06342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1.xml"/><Relationship Id="rId1" Type="http://schemas.openxmlformats.org/officeDocument/2006/relationships/video" Target="https://www.youtube.com/embed/NJkt739uEF4?feature=oembed" TargetMode="External"/><Relationship Id="rId4" Type="http://schemas.openxmlformats.org/officeDocument/2006/relationships/hyperlink" Target="https://www.youtube.com/watch?v=NJkt739uEF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11.png"/><Relationship Id="rId1" Type="http://schemas.openxmlformats.org/officeDocument/2006/relationships/slideLayout" Target="../slideLayouts/slideLayout11.xml"/><Relationship Id="rId4" Type="http://schemas.openxmlformats.org/officeDocument/2006/relationships/hyperlink" Target="https://libguides.leedsbeckett.ac.uk/home"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librarysearch.uwtsd.ac.uk/permalink/44WHELF_UWTSD/igoone/cdi_eric_primary_EJ1326786"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8" Type="http://schemas.openxmlformats.org/officeDocument/2006/relationships/hyperlink" Target="https://intranet.uwtsd.ac.uk/media/279/download?attachment" TargetMode="External"/><Relationship Id="rId3" Type="http://schemas.openxmlformats.org/officeDocument/2006/relationships/image" Target="../media/image17.jpeg"/><Relationship Id="rId7"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11.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image" Target="../media/image18.jpeg"/><Relationship Id="rId4" Type="http://schemas.openxmlformats.org/officeDocument/2006/relationships/hyperlink" Target="https://www-citethemrightonline-com.ezproxy.uwtsd.ac.uk/"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hyperlink" Target="https://librarysearch.uwtsd.ac.uk/discovery/fulldisplay?docid=alma99100436002502421&amp;context=L&amp;vid=44WHELF_UWTSD:44WHELF_UWTSD_VU1&amp;lang=en&amp;search_scope=MyInst_and_CI&amp;adaptor=Local%20Search%20Engine&amp;tab=Everything&amp;query=any,contains,cite%20them%20right"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11.xml"/><Relationship Id="rId5" Type="http://schemas.openxmlformats.org/officeDocument/2006/relationships/hyperlink" Target="https://intranet.uwtsd.ac.uk/departments/library-and-learning-resources/academic-and-infoskills/refworks" TargetMode="External"/><Relationship Id="rId4" Type="http://schemas.openxmlformats.org/officeDocument/2006/relationships/hyperlink" Target="https://www.youtube.com/channel/UCUSaf7dylqp2EnYbZW_5qPA"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11.xml"/><Relationship Id="rId5" Type="http://schemas.openxmlformats.org/officeDocument/2006/relationships/hyperlink" Target="mailto:infoskills@uwtsd.ac.uk" TargetMode="External"/><Relationship Id="rId4" Type="http://schemas.openxmlformats.org/officeDocument/2006/relationships/hyperlink" Target="mailto:c.davage@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271374"/>
            <a:ext cx="5435249" cy="1473547"/>
          </a:xfrm>
        </p:spPr>
        <p:txBody>
          <a:bodyPr/>
          <a:lstStyle/>
          <a:p>
            <a:r>
              <a:rPr lang="en-GB" dirty="0"/>
              <a:t>Connie Davage</a:t>
            </a:r>
          </a:p>
          <a:p>
            <a:r>
              <a:rPr lang="en-GB" dirty="0"/>
              <a:t>Academic Liaison Librarian</a:t>
            </a:r>
          </a:p>
          <a:p>
            <a:endParaRPr lang="en-GB" dirty="0"/>
          </a:p>
        </p:txBody>
      </p:sp>
      <p:sp>
        <p:nvSpPr>
          <p:cNvPr id="4" name="Title 3"/>
          <p:cNvSpPr>
            <a:spLocks noGrp="1"/>
          </p:cNvSpPr>
          <p:nvPr>
            <p:ph type="title"/>
          </p:nvPr>
        </p:nvSpPr>
        <p:spPr>
          <a:xfrm>
            <a:off x="6305623" y="1709804"/>
            <a:ext cx="5581853" cy="1985374"/>
          </a:xfrm>
        </p:spPr>
        <p:txBody>
          <a:bodyPr>
            <a:normAutofit fontScale="90000"/>
          </a:bodyPr>
          <a:lstStyle/>
          <a:p>
            <a:r>
              <a:rPr lang="en-GB" dirty="0"/>
              <a:t>Harvard Referencing:</a:t>
            </a:r>
            <a:br>
              <a:rPr lang="en-GB" dirty="0"/>
            </a:br>
            <a:r>
              <a:rPr lang="en-GB" dirty="0"/>
              <a:t>The Basics</a:t>
            </a:r>
            <a:br>
              <a:rPr lang="en-GB" sz="3100" dirty="0"/>
            </a:br>
            <a:br>
              <a:rPr lang="en-GB" sz="3100" dirty="0"/>
            </a:br>
            <a:endParaRPr lang="en-GB" sz="2200" dirty="0"/>
          </a:p>
        </p:txBody>
      </p:sp>
      <p:pic>
        <p:nvPicPr>
          <p:cNvPr id="5" name="Picture Placeholder 5" descr="A stack of books&#10;&#10;Description automatically generated with medium confidence">
            <a:extLst>
              <a:ext uri="{FF2B5EF4-FFF2-40B4-BE49-F238E27FC236}">
                <a16:creationId xmlns:a16="http://schemas.microsoft.com/office/drawing/2014/main" id="{750C03B1-22F8-7EF7-28DA-AFA2A5F97AE0}"/>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221" r="18221"/>
          <a:stretch>
            <a:fillRect/>
          </a:stretch>
        </p:blipFill>
        <p:spPr>
          <a:xfrm>
            <a:off x="0" y="0"/>
            <a:ext cx="6102350" cy="6858000"/>
          </a:xfrm>
        </p:spPr>
      </p:pic>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8A3F-830B-8883-11BC-BD3AFC3B9364}"/>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4E152F15-9081-EF08-432A-385A75CB752E}"/>
              </a:ext>
            </a:extLst>
          </p:cNvPr>
          <p:cNvSpPr>
            <a:spLocks noGrp="1"/>
          </p:cNvSpPr>
          <p:nvPr>
            <p:ph type="body" sz="half" idx="2"/>
          </p:nvPr>
        </p:nvSpPr>
        <p:spPr/>
        <p:txBody>
          <a:bodyPr>
            <a:normAutofit/>
          </a:bodyPr>
          <a:lstStyle/>
          <a:p>
            <a:r>
              <a:rPr lang="en-GB">
                <a:cs typeface="Calibri Light"/>
              </a:rPr>
              <a:t>What is referencing?</a:t>
            </a:r>
            <a:endParaRPr lang="en-GB"/>
          </a:p>
        </p:txBody>
      </p:sp>
      <p:sp>
        <p:nvSpPr>
          <p:cNvPr id="4" name="Text Placeholder 3">
            <a:extLst>
              <a:ext uri="{FF2B5EF4-FFF2-40B4-BE49-F238E27FC236}">
                <a16:creationId xmlns:a16="http://schemas.microsoft.com/office/drawing/2014/main" id="{C71A5CD3-198A-3410-D15D-DDCA64C8CE04}"/>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B76B214D-4F99-9A3D-4981-79914AC6788A}"/>
              </a:ext>
            </a:extLst>
          </p:cNvPr>
          <p:cNvSpPr>
            <a:spLocks noGrp="1"/>
          </p:cNvSpPr>
          <p:nvPr>
            <p:ph type="body" sz="half" idx="21"/>
          </p:nvPr>
        </p:nvSpPr>
        <p:spPr/>
        <p:txBody>
          <a:bodyPr/>
          <a:lstStyle/>
          <a:p>
            <a:r>
              <a:rPr lang="en-GB">
                <a:cs typeface="Calibri Light"/>
              </a:rPr>
              <a:t>Plagiarism</a:t>
            </a:r>
            <a:endParaRPr lang="en-GB"/>
          </a:p>
        </p:txBody>
      </p:sp>
      <p:sp>
        <p:nvSpPr>
          <p:cNvPr id="6" name="Text Placeholder 5">
            <a:extLst>
              <a:ext uri="{FF2B5EF4-FFF2-40B4-BE49-F238E27FC236}">
                <a16:creationId xmlns:a16="http://schemas.microsoft.com/office/drawing/2014/main" id="{12E662BB-6AC4-6C64-E4EB-BE21A8256BC7}"/>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365FBDAC-4861-FCB6-5386-A056901FC80E}"/>
              </a:ext>
            </a:extLst>
          </p:cNvPr>
          <p:cNvSpPr>
            <a:spLocks noGrp="1"/>
          </p:cNvSpPr>
          <p:nvPr>
            <p:ph type="body" sz="half" idx="23"/>
          </p:nvPr>
        </p:nvSpPr>
        <p:spPr/>
        <p:txBody>
          <a:bodyPr/>
          <a:lstStyle/>
          <a:p>
            <a:r>
              <a:rPr lang="en-GB">
                <a:cs typeface="Calibri Light"/>
              </a:rPr>
              <a:t>Creating in-text citations</a:t>
            </a:r>
            <a:endParaRPr lang="en-GB" err="1"/>
          </a:p>
        </p:txBody>
      </p:sp>
      <p:sp>
        <p:nvSpPr>
          <p:cNvPr id="8" name="Text Placeholder 7">
            <a:extLst>
              <a:ext uri="{FF2B5EF4-FFF2-40B4-BE49-F238E27FC236}">
                <a16:creationId xmlns:a16="http://schemas.microsoft.com/office/drawing/2014/main" id="{C6574394-EEE6-6541-0E83-27D242B820BF}"/>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23191375-6C28-9985-1D8E-5313C957BF84}"/>
              </a:ext>
            </a:extLst>
          </p:cNvPr>
          <p:cNvSpPr>
            <a:spLocks noGrp="1"/>
          </p:cNvSpPr>
          <p:nvPr>
            <p:ph type="body" sz="half" idx="25"/>
          </p:nvPr>
        </p:nvSpPr>
        <p:spPr/>
        <p:txBody>
          <a:bodyPr/>
          <a:lstStyle/>
          <a:p>
            <a:r>
              <a:rPr lang="en-GB">
                <a:cs typeface="Calibri Light"/>
              </a:rPr>
              <a:t>Creating your reference list</a:t>
            </a:r>
            <a:endParaRPr lang="en-GB"/>
          </a:p>
        </p:txBody>
      </p:sp>
      <p:sp>
        <p:nvSpPr>
          <p:cNvPr id="10" name="Text Placeholder 9">
            <a:extLst>
              <a:ext uri="{FF2B5EF4-FFF2-40B4-BE49-F238E27FC236}">
                <a16:creationId xmlns:a16="http://schemas.microsoft.com/office/drawing/2014/main" id="{D8C84E08-BF77-AC83-0CD5-40676C3E79F9}"/>
              </a:ext>
            </a:extLst>
          </p:cNvPr>
          <p:cNvSpPr>
            <a:spLocks noGrp="1"/>
          </p:cNvSpPr>
          <p:nvPr>
            <p:ph type="body" sz="quarter" idx="26"/>
          </p:nvPr>
        </p:nvSpPr>
        <p:spPr>
          <a:xfrm>
            <a:off x="698242" y="4780652"/>
            <a:ext cx="707845" cy="685800"/>
          </a:xfrm>
          <a:solidFill>
            <a:srgbClr val="FFC000"/>
          </a:solidFill>
        </p:spPr>
        <p:txBody>
          <a:bodyPr/>
          <a:lstStyle/>
          <a:p>
            <a:r>
              <a:rPr lang="en-GB">
                <a:cs typeface="Calibri Light"/>
              </a:rPr>
              <a:t>4</a:t>
            </a:r>
            <a:endParaRPr lang="en-GB"/>
          </a:p>
        </p:txBody>
      </p:sp>
      <p:sp>
        <p:nvSpPr>
          <p:cNvPr id="11" name="Text Placeholder 10">
            <a:extLst>
              <a:ext uri="{FF2B5EF4-FFF2-40B4-BE49-F238E27FC236}">
                <a16:creationId xmlns:a16="http://schemas.microsoft.com/office/drawing/2014/main" id="{080378FC-664D-4804-8FFD-F415CE328E46}"/>
              </a:ext>
            </a:extLst>
          </p:cNvPr>
          <p:cNvSpPr>
            <a:spLocks noGrp="1"/>
          </p:cNvSpPr>
          <p:nvPr>
            <p:ph type="body" sz="half" idx="27"/>
          </p:nvPr>
        </p:nvSpPr>
        <p:spPr/>
        <p:txBody>
          <a:bodyPr/>
          <a:lstStyle/>
          <a:p>
            <a:r>
              <a:rPr lang="en-GB">
                <a:cs typeface="Calibri Light"/>
              </a:rPr>
              <a:t>Hints and Tips</a:t>
            </a:r>
          </a:p>
        </p:txBody>
      </p:sp>
      <p:sp>
        <p:nvSpPr>
          <p:cNvPr id="12" name="Text Placeholder 11">
            <a:extLst>
              <a:ext uri="{FF2B5EF4-FFF2-40B4-BE49-F238E27FC236}">
                <a16:creationId xmlns:a16="http://schemas.microsoft.com/office/drawing/2014/main" id="{59557551-F298-2B84-219D-A2A81B853067}"/>
              </a:ext>
            </a:extLst>
          </p:cNvPr>
          <p:cNvSpPr>
            <a:spLocks noGrp="1"/>
          </p:cNvSpPr>
          <p:nvPr>
            <p:ph type="body" sz="quarter" idx="28"/>
          </p:nvPr>
        </p:nvSpPr>
        <p:spPr>
          <a:solidFill>
            <a:srgbClr val="FFC000"/>
          </a:solidFill>
        </p:spPr>
        <p:txBody>
          <a:bodyPr/>
          <a:lstStyle/>
          <a:p>
            <a:r>
              <a:rPr lang="en-GB">
                <a:cs typeface="Calibri Light"/>
              </a:rPr>
              <a:t>5</a:t>
            </a:r>
            <a:endParaRPr lang="en-GB"/>
          </a:p>
        </p:txBody>
      </p:sp>
      <p:sp>
        <p:nvSpPr>
          <p:cNvPr id="13" name="Text Placeholder 12">
            <a:extLst>
              <a:ext uri="{FF2B5EF4-FFF2-40B4-BE49-F238E27FC236}">
                <a16:creationId xmlns:a16="http://schemas.microsoft.com/office/drawing/2014/main" id="{0DAC80F4-95E6-0654-6A1E-45FE9F7A9B0E}"/>
              </a:ext>
            </a:extLst>
          </p:cNvPr>
          <p:cNvSpPr>
            <a:spLocks noGrp="1"/>
          </p:cNvSpPr>
          <p:nvPr>
            <p:ph type="body" sz="half" idx="29"/>
          </p:nvPr>
        </p:nvSpPr>
        <p:spPr/>
        <p:txBody>
          <a:bodyPr/>
          <a:lstStyle/>
          <a:p>
            <a:r>
              <a:rPr lang="en-GB">
                <a:cs typeface="Calibri Light"/>
              </a:rPr>
              <a:t>Cite Them Right</a:t>
            </a:r>
            <a:endParaRPr lang="en-GB"/>
          </a:p>
        </p:txBody>
      </p:sp>
      <p:sp>
        <p:nvSpPr>
          <p:cNvPr id="14" name="Text Placeholder 13">
            <a:extLst>
              <a:ext uri="{FF2B5EF4-FFF2-40B4-BE49-F238E27FC236}">
                <a16:creationId xmlns:a16="http://schemas.microsoft.com/office/drawing/2014/main" id="{D6597F5A-BA75-2FB7-A268-83C6F7EF4D0D}"/>
              </a:ext>
            </a:extLst>
          </p:cNvPr>
          <p:cNvSpPr>
            <a:spLocks noGrp="1"/>
          </p:cNvSpPr>
          <p:nvPr>
            <p:ph type="body" sz="quarter" idx="30"/>
          </p:nvPr>
        </p:nvSpPr>
        <p:spPr>
          <a:solidFill>
            <a:srgbClr val="FFC000"/>
          </a:solidFill>
        </p:spPr>
        <p:txBody>
          <a:bodyPr/>
          <a:lstStyle/>
          <a:p>
            <a:r>
              <a:rPr lang="en-GB">
                <a:cs typeface="Calibri Light"/>
              </a:rPr>
              <a:t>6</a:t>
            </a:r>
            <a:endParaRPr lang="en-GB"/>
          </a:p>
        </p:txBody>
      </p:sp>
      <p:sp>
        <p:nvSpPr>
          <p:cNvPr id="15" name="Text Placeholder 14">
            <a:extLst>
              <a:ext uri="{FF2B5EF4-FFF2-40B4-BE49-F238E27FC236}">
                <a16:creationId xmlns:a16="http://schemas.microsoft.com/office/drawing/2014/main" id="{AEA9CC8C-8976-3C56-965D-5D95CE4CC238}"/>
              </a:ext>
            </a:extLst>
          </p:cNvPr>
          <p:cNvSpPr>
            <a:spLocks noGrp="1"/>
          </p:cNvSpPr>
          <p:nvPr>
            <p:ph type="body" sz="half" idx="31"/>
          </p:nvPr>
        </p:nvSpPr>
        <p:spPr/>
        <p:txBody>
          <a:bodyPr>
            <a:normAutofit/>
          </a:bodyPr>
          <a:lstStyle/>
          <a:p>
            <a:r>
              <a:rPr lang="en-GB">
                <a:cs typeface="Calibri Light"/>
              </a:rPr>
              <a:t>Further resources and help</a:t>
            </a:r>
            <a:endParaRPr lang="en-GB"/>
          </a:p>
        </p:txBody>
      </p:sp>
      <p:sp>
        <p:nvSpPr>
          <p:cNvPr id="16" name="Text Placeholder 15">
            <a:extLst>
              <a:ext uri="{FF2B5EF4-FFF2-40B4-BE49-F238E27FC236}">
                <a16:creationId xmlns:a16="http://schemas.microsoft.com/office/drawing/2014/main" id="{F4F05832-28DD-7254-9F01-F20E7E9C7E6E}"/>
              </a:ext>
            </a:extLst>
          </p:cNvPr>
          <p:cNvSpPr>
            <a:spLocks noGrp="1"/>
          </p:cNvSpPr>
          <p:nvPr>
            <p:ph type="body" sz="quarter" idx="32"/>
          </p:nvPr>
        </p:nvSpPr>
        <p:spPr>
          <a:solidFill>
            <a:srgbClr val="FFC000"/>
          </a:solidFill>
        </p:spPr>
        <p:txBody>
          <a:bodyPr/>
          <a:lstStyle/>
          <a:p>
            <a:r>
              <a:rPr lang="en-GB">
                <a:cs typeface="Calibri Light"/>
              </a:rPr>
              <a:t>7</a:t>
            </a:r>
            <a:endParaRPr lang="en-GB"/>
          </a:p>
        </p:txBody>
      </p:sp>
    </p:spTree>
    <p:extLst>
      <p:ext uri="{BB962C8B-B14F-4D97-AF65-F5344CB8AC3E}">
        <p14:creationId xmlns:p14="http://schemas.microsoft.com/office/powerpoint/2010/main" val="3924125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642338"/>
            <a:ext cx="14822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2" grpId="0"/>
      <p:bldP spid="13"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types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 poor resource management.</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2304DC-6DBF-A678-17AE-BC9BCBCAB2C1}"/>
              </a:ext>
            </a:extLst>
          </p:cNvPr>
          <p:cNvSpPr>
            <a:spLocks noGrp="1"/>
          </p:cNvSpPr>
          <p:nvPr>
            <p:ph type="title" idx="4294967295"/>
          </p:nvPr>
        </p:nvSpPr>
        <p:spPr>
          <a:xfrm>
            <a:off x="0" y="-3175"/>
            <a:ext cx="7712075" cy="1004888"/>
          </a:xfrm>
        </p:spPr>
        <p:txBody>
          <a:bodyPr>
            <a:normAutofit fontScale="90000"/>
          </a:bodyPr>
          <a:lstStyle/>
          <a:p>
            <a:r>
              <a:rPr lang="en-GB" dirty="0">
                <a:latin typeface="Calibri"/>
                <a:cs typeface="Calibri"/>
              </a:rPr>
              <a:t>Why should you avoid plagiarism?</a:t>
            </a:r>
            <a:endParaRPr lang="en-US" dirty="0"/>
          </a:p>
        </p:txBody>
      </p:sp>
      <p:sp>
        <p:nvSpPr>
          <p:cNvPr id="5" name="TextBox 4">
            <a:extLst>
              <a:ext uri="{FF2B5EF4-FFF2-40B4-BE49-F238E27FC236}">
                <a16:creationId xmlns:a16="http://schemas.microsoft.com/office/drawing/2014/main" id="{A040FA39-6038-E079-4B36-0B51E6FB2021}"/>
              </a:ext>
            </a:extLst>
          </p:cNvPr>
          <p:cNvSpPr txBox="1"/>
          <p:nvPr/>
        </p:nvSpPr>
        <p:spPr>
          <a:xfrm>
            <a:off x="5218545" y="1916545"/>
            <a:ext cx="66848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latin typeface="Calibri"/>
              <a:cs typeface="Calibri Light"/>
            </a:endParaRPr>
          </a:p>
        </p:txBody>
      </p:sp>
      <p:sp>
        <p:nvSpPr>
          <p:cNvPr id="6" name="TextBox 5">
            <a:extLst>
              <a:ext uri="{FF2B5EF4-FFF2-40B4-BE49-F238E27FC236}">
                <a16:creationId xmlns:a16="http://schemas.microsoft.com/office/drawing/2014/main" id="{E4E48D78-4A9D-C0F1-3D73-8A19E7695837}"/>
              </a:ext>
            </a:extLst>
          </p:cNvPr>
          <p:cNvSpPr txBox="1"/>
          <p:nvPr/>
        </p:nvSpPr>
        <p:spPr>
          <a:xfrm>
            <a:off x="773545" y="1847272"/>
            <a:ext cx="33481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3600" dirty="0">
              <a:latin typeface="Calibri"/>
              <a:cs typeface="Calibri Light"/>
            </a:endParaRPr>
          </a:p>
        </p:txBody>
      </p:sp>
      <p:pic>
        <p:nvPicPr>
          <p:cNvPr id="9" name="Online Media 8" title="Why you should avoid plagiarism">
            <a:hlinkClick r:id="" action="ppaction://media"/>
            <a:extLst>
              <a:ext uri="{FF2B5EF4-FFF2-40B4-BE49-F238E27FC236}">
                <a16:creationId xmlns:a16="http://schemas.microsoft.com/office/drawing/2014/main" id="{35E9017B-1343-3F6B-CBCC-FF007951C83C}"/>
              </a:ext>
            </a:extLst>
          </p:cNvPr>
          <p:cNvPicPr>
            <a:picLocks noRot="1" noChangeAspect="1"/>
          </p:cNvPicPr>
          <p:nvPr>
            <a:videoFile r:link="rId1"/>
          </p:nvPr>
        </p:nvPicPr>
        <p:blipFill>
          <a:blip r:embed="rId3"/>
          <a:stretch>
            <a:fillRect/>
          </a:stretch>
        </p:blipFill>
        <p:spPr>
          <a:xfrm>
            <a:off x="3810001" y="1452995"/>
            <a:ext cx="7666180" cy="4633190"/>
          </a:xfrm>
          <a:prstGeom prst="rect">
            <a:avLst/>
          </a:prstGeom>
        </p:spPr>
      </p:pic>
      <p:sp>
        <p:nvSpPr>
          <p:cNvPr id="10" name="TextBox 9">
            <a:extLst>
              <a:ext uri="{FF2B5EF4-FFF2-40B4-BE49-F238E27FC236}">
                <a16:creationId xmlns:a16="http://schemas.microsoft.com/office/drawing/2014/main" id="{3C05920F-8EA5-1CD4-10BB-A387BC41A202}"/>
              </a:ext>
            </a:extLst>
          </p:cNvPr>
          <p:cNvSpPr txBox="1"/>
          <p:nvPr/>
        </p:nvSpPr>
        <p:spPr>
          <a:xfrm>
            <a:off x="1050636" y="4826000"/>
            <a:ext cx="230533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4"/>
              </a:rPr>
              <a:t>Professor Stephen Rutherford</a:t>
            </a:r>
            <a:r>
              <a:rPr lang="en-GB" sz="2000" dirty="0">
                <a:latin typeface="Calibri"/>
                <a:ea typeface="+mn-lt"/>
                <a:cs typeface="+mn-lt"/>
              </a:rPr>
              <a:t> explains why it's important to avoid plagiarism.</a:t>
            </a:r>
            <a:endParaRPr lang="en-US" sz="2000" dirty="0">
              <a:latin typeface="Calibri"/>
            </a:endParaRPr>
          </a:p>
        </p:txBody>
      </p:sp>
    </p:spTree>
    <p:extLst>
      <p:ext uri="{BB962C8B-B14F-4D97-AF65-F5344CB8AC3E}">
        <p14:creationId xmlns:p14="http://schemas.microsoft.com/office/powerpoint/2010/main" val="2082252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404099" y="2289624"/>
            <a:ext cx="4786313" cy="4022495"/>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GB" dirty="0">
                <a:latin typeface="Calibri"/>
                <a:cs typeface="Calibri"/>
              </a:rPr>
              <a:t>When do you need to reference?</a:t>
            </a:r>
            <a:endParaRPr lang="en-US" b="1" kern="1200" dirty="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GB" sz="3200" b="1" dirty="0">
                <a:latin typeface="Calibri"/>
                <a:cs typeface="Calibri"/>
              </a:rPr>
              <a:t>Every </a:t>
            </a:r>
            <a:r>
              <a:rPr lang="en-GB" sz="3200" dirty="0">
                <a:latin typeface="Calibri"/>
                <a:ea typeface="+mn-lt"/>
                <a:cs typeface="Calibri"/>
              </a:rPr>
              <a:t>time you use some-one else's work or ideas in your own work. There are no exceptions. </a:t>
            </a:r>
            <a:endParaRPr lang="en-US" sz="3200" dirty="0">
              <a:latin typeface="Calibri Light"/>
              <a:ea typeface="+mn-lt"/>
              <a:cs typeface="Calibri"/>
            </a:endParaRPr>
          </a:p>
          <a:p>
            <a:pPr marL="0" indent="0">
              <a:buNone/>
            </a:pPr>
            <a:endParaRPr lang="en-US" sz="3000" kern="1200" dirty="0">
              <a:latin typeface="Arial"/>
              <a:cs typeface="Arial"/>
            </a:endParaRPr>
          </a:p>
          <a:p>
            <a:pPr marL="0" indent="0">
              <a:buNone/>
            </a:pPr>
            <a:endParaRPr lang="en-US" sz="3000" kern="1200" dirty="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88987" y="3120714"/>
            <a:ext cx="631507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This includes, but not limited to:</a:t>
            </a:r>
            <a:endParaRPr lang="en-US" sz="2400" dirty="0">
              <a:ea typeface="+mn-lt"/>
              <a:cs typeface="+mn-lt"/>
            </a:endParaRPr>
          </a:p>
          <a:p>
            <a:pPr marL="285750" indent="-285750">
              <a:lnSpc>
                <a:spcPct val="90000"/>
              </a:lnSpc>
              <a:spcBef>
                <a:spcPts val="1000"/>
              </a:spcBef>
              <a:buFont typeface="Arial"/>
              <a:buChar char="•"/>
            </a:pPr>
            <a:r>
              <a:rPr lang="en-GB" sz="2400" dirty="0">
                <a:latin typeface="Arial"/>
                <a:cs typeface="Arial"/>
              </a:rPr>
              <a:t>Direct quotes</a:t>
            </a:r>
            <a:endParaRPr lang="en-US" sz="2400" dirty="0">
              <a:ea typeface="+mn-lt"/>
              <a:cs typeface="+mn-lt"/>
            </a:endParaRPr>
          </a:p>
          <a:p>
            <a:pPr marL="285750" indent="-285750">
              <a:lnSpc>
                <a:spcPct val="90000"/>
              </a:lnSpc>
              <a:spcBef>
                <a:spcPts val="1000"/>
              </a:spcBef>
              <a:buFont typeface="Arial"/>
              <a:buChar char="•"/>
            </a:pPr>
            <a:r>
              <a:rPr lang="en-GB" sz="2400" dirty="0">
                <a:latin typeface="Arial"/>
                <a:cs typeface="Arial"/>
              </a:rPr>
              <a:t>Paraphrased material</a:t>
            </a:r>
            <a:endParaRPr lang="en-US" sz="2400" dirty="0">
              <a:ea typeface="+mn-lt"/>
              <a:cs typeface="+mn-lt"/>
            </a:endParaRPr>
          </a:p>
          <a:p>
            <a:pPr marL="285750" indent="-285750">
              <a:lnSpc>
                <a:spcPct val="90000"/>
              </a:lnSpc>
              <a:spcBef>
                <a:spcPts val="1000"/>
              </a:spcBef>
              <a:buFont typeface="Arial"/>
              <a:buChar char="•"/>
            </a:pPr>
            <a:r>
              <a:rPr lang="en-GB" sz="2400" dirty="0">
                <a:latin typeface="Arial"/>
                <a:ea typeface="+mn-lt"/>
                <a:cs typeface="Arial"/>
              </a:rPr>
              <a:t>Summarising</a:t>
            </a:r>
          </a:p>
          <a:p>
            <a:pPr marL="285750" indent="-285750">
              <a:lnSpc>
                <a:spcPct val="90000"/>
              </a:lnSpc>
              <a:spcBef>
                <a:spcPts val="1000"/>
              </a:spcBef>
              <a:buFont typeface="Arial"/>
              <a:buChar char="•"/>
            </a:pPr>
            <a:r>
              <a:rPr lang="en-GB" sz="2400" dirty="0">
                <a:latin typeface="Arial"/>
                <a:cs typeface="Arial"/>
              </a:rPr>
              <a:t>Images, tables, graphs</a:t>
            </a:r>
          </a:p>
          <a:p>
            <a:pPr marL="285750" indent="-285750">
              <a:lnSpc>
                <a:spcPct val="90000"/>
              </a:lnSpc>
              <a:spcBef>
                <a:spcPts val="1000"/>
              </a:spcBef>
              <a:buFont typeface="Arial"/>
              <a:buChar char="•"/>
            </a:pPr>
            <a:r>
              <a:rPr lang="en-GB" sz="2400" dirty="0">
                <a:latin typeface="Arial"/>
                <a:cs typeface="Arial"/>
              </a:rPr>
              <a:t>Lecture notes / PowerPoints from Moodle</a:t>
            </a:r>
          </a:p>
          <a:p>
            <a:pPr>
              <a:lnSpc>
                <a:spcPct val="90000"/>
              </a:lnSpc>
              <a:spcBef>
                <a:spcPts val="1000"/>
              </a:spcBef>
            </a:pPr>
            <a:endParaRPr lang="en-GB" sz="2400" dirty="0">
              <a:latin typeface="Arial"/>
              <a:cs typeface="Arial"/>
            </a:endParaRPr>
          </a:p>
          <a:p>
            <a:pPr algn="l">
              <a:spcAft>
                <a:spcPts val="600"/>
              </a:spcAft>
            </a:pPr>
            <a:endParaRPr lang="en-GB" sz="2400" dirty="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464977" y="1602766"/>
            <a:ext cx="6823535" cy="4512979"/>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0136" y="596185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This work is adapted and licensed under a </a:t>
            </a:r>
            <a:r>
              <a:rPr lang="en-GB" sz="1400" b="1" dirty="0">
                <a:solidFill>
                  <a:srgbClr val="0563C1"/>
                </a:solidFill>
                <a:ea typeface="+mn-lt"/>
                <a:cs typeface="+mn-lt"/>
                <a:hlinkClick r:id="rId3"/>
              </a:rPr>
              <a:t>Creative Commons Attribution 4.0 International License</a:t>
            </a:r>
            <a:r>
              <a:rPr lang="en-GB" sz="1400" dirty="0">
                <a:ea typeface="+mn-lt"/>
                <a:cs typeface="+mn-lt"/>
              </a:rPr>
              <a:t>. Attribution: </a:t>
            </a:r>
            <a:r>
              <a:rPr lang="en-GB" sz="1400" dirty="0">
                <a:ea typeface="+mn-lt"/>
                <a:cs typeface="+mn-lt"/>
                <a:hlinkClick r:id="rId4"/>
              </a:rPr>
              <a:t>Leeds Beckett University Library.</a:t>
            </a:r>
            <a:endParaRPr lang="en-US" sz="1400" dirty="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464977" y="1224388"/>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1. In-text citation </a:t>
            </a:r>
            <a:endParaRPr lang="en-GB" sz="2400" dirty="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756686" y="121804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cs typeface="Calibri"/>
              </a:rPr>
              <a:t>2. Full reference list</a:t>
            </a:r>
            <a:endParaRPr lang="en-GB" sz="2400" dirty="0">
              <a:cs typeface="Calibri"/>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221224" y="176595"/>
            <a:ext cx="696564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chemeClr val="bg1"/>
                </a:solidFill>
                <a:cs typeface="Calibri"/>
              </a:rPr>
              <a:t>2 parts to Harvard Referencing:</a:t>
            </a:r>
            <a:endParaRPr lang="en-US" sz="4000" dirty="0">
              <a:solidFill>
                <a:schemeClr val="bg1"/>
              </a:solidFill>
              <a:cs typeface="Calibri"/>
            </a:endParaRPr>
          </a:p>
        </p:txBody>
      </p:sp>
    </p:spTree>
    <p:extLst>
      <p:ext uri="{BB962C8B-B14F-4D97-AF65-F5344CB8AC3E}">
        <p14:creationId xmlns:p14="http://schemas.microsoft.com/office/powerpoint/2010/main" val="1821477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E75BD-D34C-44C1-A9CD-BA582793573D}"/>
              </a:ext>
            </a:extLst>
          </p:cNvPr>
          <p:cNvSpPr>
            <a:spLocks noGrp="1"/>
          </p:cNvSpPr>
          <p:nvPr>
            <p:ph type="title" idx="4294967295"/>
          </p:nvPr>
        </p:nvSpPr>
        <p:spPr>
          <a:xfrm>
            <a:off x="0" y="-1588"/>
            <a:ext cx="7199313" cy="1003301"/>
          </a:xfrm>
        </p:spPr>
        <p:txBody>
          <a:bodyPr>
            <a:normAutofit/>
          </a:bodyPr>
          <a:lstStyle/>
          <a:p>
            <a:r>
              <a:rPr lang="en-GB" dirty="0">
                <a:latin typeface="Calibri"/>
                <a:cs typeface="Calibri"/>
              </a:rPr>
              <a:t>Each part also has elements...</a:t>
            </a:r>
            <a:endParaRPr lang="en-US" dirty="0"/>
          </a:p>
        </p:txBody>
      </p:sp>
      <p:sp>
        <p:nvSpPr>
          <p:cNvPr id="3" name="Content Placeholder 2">
            <a:extLst>
              <a:ext uri="{FF2B5EF4-FFF2-40B4-BE49-F238E27FC236}">
                <a16:creationId xmlns:a16="http://schemas.microsoft.com/office/drawing/2014/main" id="{049239D1-60E3-44DF-81F3-CA1336CA8BD9}"/>
              </a:ext>
            </a:extLst>
          </p:cNvPr>
          <p:cNvSpPr>
            <a:spLocks noGrp="1"/>
          </p:cNvSpPr>
          <p:nvPr>
            <p:ph sz="quarter" idx="4294967295"/>
          </p:nvPr>
        </p:nvSpPr>
        <p:spPr>
          <a:xfrm>
            <a:off x="278675" y="1447030"/>
            <a:ext cx="5160963" cy="3086100"/>
          </a:xfrm>
        </p:spPr>
        <p:txBody>
          <a:bodyPr vert="horz" lIns="91440" tIns="45720" rIns="91440" bIns="45720" rtlCol="0" anchor="t">
            <a:normAutofit fontScale="92500" lnSpcReduction="10000"/>
          </a:bodyPr>
          <a:lstStyle/>
          <a:p>
            <a:pPr marL="0" indent="0">
              <a:buNone/>
            </a:pPr>
            <a:r>
              <a:rPr lang="en-GB" b="1" dirty="0">
                <a:latin typeface="Calibri"/>
                <a:cs typeface="Calibri"/>
              </a:rPr>
              <a:t>(In-text) citation has 2 or 3 elements</a:t>
            </a:r>
            <a:endParaRPr lang="en-GB" dirty="0">
              <a:ea typeface="+mn-lt"/>
              <a:cs typeface="+mn-lt"/>
            </a:endParaRPr>
          </a:p>
          <a:p>
            <a:pPr marL="0" indent="0">
              <a:buNone/>
            </a:pPr>
            <a:endParaRPr lang="en-GB" dirty="0">
              <a:ea typeface="+mn-lt"/>
              <a:cs typeface="+mn-lt"/>
            </a:endParaRPr>
          </a:p>
          <a:p>
            <a:pPr marL="342900" indent="-342900">
              <a:buFont typeface="Arial,Sans-Serif"/>
              <a:buChar char="•"/>
            </a:pPr>
            <a:r>
              <a:rPr lang="en-GB" dirty="0">
                <a:solidFill>
                  <a:srgbClr val="C00000"/>
                </a:solidFill>
                <a:latin typeface="Calibri"/>
                <a:cs typeface="Calibri"/>
              </a:rPr>
              <a:t>Author details</a:t>
            </a:r>
            <a:endParaRPr lang="en-GB" dirty="0">
              <a:ea typeface="+mn-lt"/>
              <a:cs typeface="+mn-lt"/>
            </a:endParaRPr>
          </a:p>
          <a:p>
            <a:pPr marL="342900" indent="-342900">
              <a:buFont typeface="Arial,Sans-Serif"/>
              <a:buChar char="•"/>
            </a:pPr>
            <a:endParaRPr lang="en-GB" dirty="0">
              <a:ea typeface="+mn-lt"/>
              <a:cs typeface="+mn-lt"/>
            </a:endParaRPr>
          </a:p>
          <a:p>
            <a:pPr marL="342900" indent="-342900">
              <a:buFont typeface="Arial,Sans-Serif"/>
              <a:buChar char="•"/>
            </a:pPr>
            <a:r>
              <a:rPr lang="en-GB" dirty="0">
                <a:solidFill>
                  <a:srgbClr val="7030A0"/>
                </a:solidFill>
                <a:latin typeface="Calibri"/>
                <a:cs typeface="Calibri"/>
              </a:rPr>
              <a:t>Year of publication</a:t>
            </a:r>
            <a:endParaRPr lang="en-GB" dirty="0">
              <a:ea typeface="+mn-lt"/>
              <a:cs typeface="+mn-lt"/>
            </a:endParaRPr>
          </a:p>
          <a:p>
            <a:pPr marL="0" indent="0">
              <a:buNone/>
            </a:pPr>
            <a:endParaRPr lang="en-GB" dirty="0">
              <a:ea typeface="+mn-lt"/>
              <a:cs typeface="+mn-lt"/>
            </a:endParaRPr>
          </a:p>
          <a:p>
            <a:pPr marL="342900" indent="-342900">
              <a:buFont typeface="Arial,Sans-Serif"/>
              <a:buChar char="•"/>
            </a:pPr>
            <a:r>
              <a:rPr lang="en-GB" dirty="0">
                <a:solidFill>
                  <a:srgbClr val="FFC000"/>
                </a:solidFill>
                <a:latin typeface="Calibri"/>
                <a:cs typeface="Calibri"/>
              </a:rPr>
              <a:t>Page number, if required</a:t>
            </a:r>
            <a:endParaRPr lang="en-GB" dirty="0"/>
          </a:p>
          <a:p>
            <a:pPr marL="0" indent="0">
              <a:buNone/>
            </a:pPr>
            <a:endParaRPr lang="en-GB" b="1" dirty="0">
              <a:solidFill>
                <a:srgbClr val="000000"/>
              </a:solidFill>
              <a:latin typeface="Calibri"/>
              <a:cs typeface="Calibri Light"/>
            </a:endParaRPr>
          </a:p>
          <a:p>
            <a:pPr marL="0" indent="0">
              <a:buNone/>
            </a:pP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01FC1871-FDE5-474D-93D9-FDD312B890F0}"/>
              </a:ext>
            </a:extLst>
          </p:cNvPr>
          <p:cNvSpPr txBox="1"/>
          <p:nvPr/>
        </p:nvSpPr>
        <p:spPr>
          <a:xfrm>
            <a:off x="6342462" y="1380631"/>
            <a:ext cx="529676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latin typeface="Calibri"/>
                <a:cs typeface="Calibri Light"/>
              </a:rPr>
              <a:t>Reference has </a:t>
            </a:r>
            <a:r>
              <a:rPr lang="en-GB" sz="2600" b="1">
                <a:latin typeface="Calibri"/>
                <a:cs typeface="Calibri Light"/>
              </a:rPr>
              <a:t>4 elements </a:t>
            </a:r>
            <a:endParaRPr lang="en-GB" sz="2600" b="1" dirty="0">
              <a:latin typeface="Calibri"/>
              <a:cs typeface="Calibri Light"/>
            </a:endParaRPr>
          </a:p>
          <a:p>
            <a:endParaRPr lang="en-GB" sz="2600" b="1" dirty="0">
              <a:latin typeface="Calibri"/>
              <a:cs typeface="Calibri Light"/>
            </a:endParaRPr>
          </a:p>
          <a:p>
            <a:r>
              <a:rPr lang="en-GB" sz="2600" dirty="0">
                <a:latin typeface="Calibri"/>
                <a:cs typeface="Calibri Light"/>
              </a:rPr>
              <a:t>. </a:t>
            </a:r>
            <a:r>
              <a:rPr lang="en-GB" sz="2600" dirty="0">
                <a:solidFill>
                  <a:srgbClr val="C00000"/>
                </a:solidFill>
                <a:latin typeface="Calibri"/>
                <a:cs typeface="Calibri Light"/>
              </a:rPr>
              <a:t>Author details</a:t>
            </a:r>
            <a:r>
              <a:rPr lang="en-GB" sz="2600" dirty="0">
                <a:latin typeface="Calibri"/>
                <a:cs typeface="Calibri Light"/>
              </a:rPr>
              <a:t> – who?</a:t>
            </a:r>
            <a:endParaRPr lang="en-GB" sz="2600" b="1" dirty="0">
              <a:latin typeface="Calibri"/>
              <a:cs typeface="Calibri Light"/>
            </a:endParaRPr>
          </a:p>
          <a:p>
            <a:endParaRPr lang="en-GB" sz="2600" dirty="0">
              <a:latin typeface="Calibri"/>
              <a:cs typeface="Calibri Light"/>
            </a:endParaRPr>
          </a:p>
          <a:p>
            <a:r>
              <a:rPr lang="en-GB" sz="2600" dirty="0">
                <a:latin typeface="Calibri"/>
                <a:cs typeface="Calibri Light"/>
              </a:rPr>
              <a:t>. </a:t>
            </a:r>
            <a:r>
              <a:rPr lang="en-GB" sz="2600" dirty="0">
                <a:solidFill>
                  <a:srgbClr val="7030A0"/>
                </a:solidFill>
                <a:latin typeface="Calibri"/>
                <a:cs typeface="Calibri Light"/>
              </a:rPr>
              <a:t>Year of publication</a:t>
            </a:r>
            <a:r>
              <a:rPr lang="en-GB" sz="2600" dirty="0">
                <a:latin typeface="Calibri"/>
                <a:cs typeface="Calibri Light"/>
              </a:rPr>
              <a:t> – when?</a:t>
            </a:r>
          </a:p>
          <a:p>
            <a:endParaRPr lang="en-GB" sz="2600" dirty="0">
              <a:latin typeface="Calibri"/>
              <a:cs typeface="Calibri Light"/>
            </a:endParaRPr>
          </a:p>
          <a:p>
            <a:r>
              <a:rPr lang="en-GB" sz="2600" dirty="0">
                <a:latin typeface="Calibri"/>
                <a:cs typeface="Calibri Light"/>
              </a:rPr>
              <a:t>. </a:t>
            </a:r>
            <a:r>
              <a:rPr lang="en-GB" sz="2600" dirty="0">
                <a:solidFill>
                  <a:srgbClr val="00B050"/>
                </a:solidFill>
                <a:latin typeface="Calibri"/>
                <a:cs typeface="Calibri Light"/>
              </a:rPr>
              <a:t>Title information</a:t>
            </a:r>
            <a:r>
              <a:rPr lang="en-GB" sz="2600" dirty="0">
                <a:latin typeface="Calibri"/>
                <a:cs typeface="Calibri Light"/>
              </a:rPr>
              <a:t> – what?</a:t>
            </a:r>
          </a:p>
          <a:p>
            <a:endParaRPr lang="en-GB" sz="2600" dirty="0">
              <a:latin typeface="Calibri"/>
              <a:cs typeface="Calibri Light"/>
            </a:endParaRPr>
          </a:p>
          <a:p>
            <a:r>
              <a:rPr lang="en-GB" sz="2600" dirty="0">
                <a:latin typeface="Calibri"/>
                <a:cs typeface="Calibri Light"/>
              </a:rPr>
              <a:t>. </a:t>
            </a:r>
            <a:r>
              <a:rPr lang="en-GB" sz="2600" dirty="0">
                <a:solidFill>
                  <a:srgbClr val="0070C0"/>
                </a:solidFill>
                <a:latin typeface="Calibri"/>
                <a:cs typeface="Calibri Light"/>
              </a:rPr>
              <a:t>Source</a:t>
            </a:r>
            <a:r>
              <a:rPr lang="en-GB" sz="2600" dirty="0">
                <a:latin typeface="Calibri"/>
                <a:cs typeface="Calibri Light"/>
              </a:rPr>
              <a:t> – where?</a:t>
            </a:r>
          </a:p>
        </p:txBody>
      </p:sp>
      <p:sp>
        <p:nvSpPr>
          <p:cNvPr id="7" name="TextBox 6">
            <a:extLst>
              <a:ext uri="{FF2B5EF4-FFF2-40B4-BE49-F238E27FC236}">
                <a16:creationId xmlns:a16="http://schemas.microsoft.com/office/drawing/2014/main" id="{A713C4A5-4F7F-4DA1-8BFC-89076055A8A3}"/>
              </a:ext>
            </a:extLst>
          </p:cNvPr>
          <p:cNvSpPr txBox="1"/>
          <p:nvPr/>
        </p:nvSpPr>
        <p:spPr>
          <a:xfrm>
            <a:off x="383989" y="5114228"/>
            <a:ext cx="5255693" cy="940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600" dirty="0">
                <a:latin typeface="Calibri"/>
                <a:cs typeface="Calibri"/>
              </a:rPr>
              <a:t>In a recent study</a:t>
            </a:r>
            <a:r>
              <a:rPr lang="en-GB" sz="2600" dirty="0">
                <a:solidFill>
                  <a:srgbClr val="C00000"/>
                </a:solidFill>
                <a:latin typeface="Calibri"/>
                <a:cs typeface="Calibri"/>
              </a:rPr>
              <a:t> </a:t>
            </a:r>
            <a:r>
              <a:rPr lang="en-GB" sz="2600" dirty="0">
                <a:latin typeface="Calibri"/>
                <a:cs typeface="Calibri"/>
              </a:rPr>
              <a:t>(</a:t>
            </a:r>
            <a:r>
              <a:rPr lang="en-GB" sz="2600" dirty="0">
                <a:solidFill>
                  <a:srgbClr val="C00000"/>
                </a:solidFill>
                <a:latin typeface="Calibri"/>
                <a:cs typeface="Calibri"/>
              </a:rPr>
              <a:t>Smith, </a:t>
            </a:r>
            <a:r>
              <a:rPr lang="en-GB" sz="2600" dirty="0">
                <a:solidFill>
                  <a:srgbClr val="7030A0"/>
                </a:solidFill>
                <a:latin typeface="Calibri"/>
                <a:cs typeface="Calibri"/>
              </a:rPr>
              <a:t>2019</a:t>
            </a:r>
            <a:r>
              <a:rPr lang="en-GB" sz="2600" dirty="0">
                <a:latin typeface="Calibri"/>
                <a:cs typeface="Calibri"/>
              </a:rPr>
              <a:t>) ...</a:t>
            </a:r>
          </a:p>
          <a:p>
            <a:pPr>
              <a:lnSpc>
                <a:spcPct val="90000"/>
              </a:lnSpc>
              <a:spcBef>
                <a:spcPts val="1000"/>
              </a:spcBef>
            </a:pPr>
            <a:r>
              <a:rPr lang="en-GB" sz="2600" dirty="0">
                <a:solidFill>
                  <a:srgbClr val="C00000"/>
                </a:solidFill>
                <a:latin typeface="Calibri"/>
                <a:cs typeface="Calibri"/>
              </a:rPr>
              <a:t>Smith </a:t>
            </a:r>
            <a:r>
              <a:rPr lang="en-GB" sz="2600" dirty="0">
                <a:solidFill>
                  <a:srgbClr val="000000"/>
                </a:solidFill>
                <a:latin typeface="Calibri"/>
                <a:cs typeface="Calibri"/>
              </a:rPr>
              <a:t>(</a:t>
            </a:r>
            <a:r>
              <a:rPr lang="en-GB" sz="2600" dirty="0">
                <a:solidFill>
                  <a:srgbClr val="7030A0"/>
                </a:solidFill>
                <a:latin typeface="Calibri"/>
                <a:cs typeface="Calibri"/>
              </a:rPr>
              <a:t>2019,</a:t>
            </a:r>
            <a:r>
              <a:rPr lang="en-GB" sz="2600" dirty="0">
                <a:latin typeface="Calibri"/>
                <a:cs typeface="Calibri"/>
              </a:rPr>
              <a:t> </a:t>
            </a:r>
            <a:r>
              <a:rPr lang="en-GB" sz="2600" dirty="0">
                <a:solidFill>
                  <a:srgbClr val="FFC000"/>
                </a:solidFill>
                <a:latin typeface="Calibri"/>
                <a:cs typeface="Calibri"/>
              </a:rPr>
              <a:t>p. 5</a:t>
            </a:r>
            <a:r>
              <a:rPr lang="en-GB" sz="2600" dirty="0">
                <a:latin typeface="Calibri"/>
                <a:cs typeface="Calibri"/>
              </a:rPr>
              <a:t>) argued that ...</a:t>
            </a:r>
            <a:endParaRPr lang="en-US" sz="2600" dirty="0">
              <a:ea typeface="+mn-lt"/>
              <a:cs typeface="+mn-lt"/>
            </a:endParaRPr>
          </a:p>
        </p:txBody>
      </p:sp>
      <p:sp>
        <p:nvSpPr>
          <p:cNvPr id="8" name="TextBox 7">
            <a:extLst>
              <a:ext uri="{FF2B5EF4-FFF2-40B4-BE49-F238E27FC236}">
                <a16:creationId xmlns:a16="http://schemas.microsoft.com/office/drawing/2014/main" id="{98AD3BCE-A74D-42ED-A0F7-A924564FA4B8}"/>
              </a:ext>
            </a:extLst>
          </p:cNvPr>
          <p:cNvSpPr txBox="1"/>
          <p:nvPr/>
        </p:nvSpPr>
        <p:spPr>
          <a:xfrm>
            <a:off x="6342462" y="5262962"/>
            <a:ext cx="59470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solidFill>
                  <a:srgbClr val="C00000"/>
                </a:solidFill>
                <a:latin typeface="Calibri"/>
                <a:cs typeface="Calibri"/>
              </a:rPr>
              <a:t>Smith, E.</a:t>
            </a:r>
            <a:r>
              <a:rPr lang="en-GB" sz="2600" dirty="0">
                <a:latin typeface="Calibri"/>
                <a:cs typeface="Calibri"/>
              </a:rPr>
              <a:t> </a:t>
            </a:r>
            <a:r>
              <a:rPr lang="en-GB" sz="2600" dirty="0">
                <a:solidFill>
                  <a:srgbClr val="7030A0"/>
                </a:solidFill>
                <a:latin typeface="Calibri"/>
                <a:cs typeface="Calibri"/>
              </a:rPr>
              <a:t>(2019)</a:t>
            </a:r>
            <a:r>
              <a:rPr lang="en-GB" sz="2600" dirty="0">
                <a:latin typeface="Calibri"/>
                <a:cs typeface="Calibri"/>
              </a:rPr>
              <a:t> </a:t>
            </a:r>
            <a:r>
              <a:rPr lang="en-GB" sz="2600" i="1" dirty="0">
                <a:solidFill>
                  <a:srgbClr val="00B050"/>
                </a:solidFill>
                <a:latin typeface="Calibri"/>
                <a:cs typeface="Calibri"/>
              </a:rPr>
              <a:t>How to improve your research project. </a:t>
            </a:r>
            <a:r>
              <a:rPr lang="en-GB" sz="2600" dirty="0">
                <a:solidFill>
                  <a:srgbClr val="0070C0"/>
                </a:solidFill>
                <a:latin typeface="Calibri"/>
                <a:cs typeface="Calibri"/>
              </a:rPr>
              <a:t>Plymouth: Kiln Press.</a:t>
            </a:r>
            <a:endParaRPr lang="en-US" sz="2600" dirty="0">
              <a:solidFill>
                <a:srgbClr val="0070C0"/>
              </a:solidFill>
              <a:latin typeface="Calibri"/>
              <a:cs typeface="Calibri"/>
            </a:endParaRPr>
          </a:p>
        </p:txBody>
      </p:sp>
    </p:spTree>
    <p:extLst>
      <p:ext uri="{BB962C8B-B14F-4D97-AF65-F5344CB8AC3E}">
        <p14:creationId xmlns:p14="http://schemas.microsoft.com/office/powerpoint/2010/main" val="2406128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idx="4294967295"/>
          </p:nvPr>
        </p:nvSpPr>
        <p:spPr>
          <a:xfrm>
            <a:off x="0" y="-1588"/>
            <a:ext cx="4376738" cy="1003301"/>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4294967295"/>
          </p:nvPr>
        </p:nvSpPr>
        <p:spPr>
          <a:xfrm>
            <a:off x="0" y="1327150"/>
            <a:ext cx="11276013" cy="560388"/>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a:cs typeface="Calibri Light"/>
            </a:endParaRPr>
          </a:p>
        </p:txBody>
      </p:sp>
      <p:sp>
        <p:nvSpPr>
          <p:cNvPr id="4" name="TextBox 3">
            <a:extLst>
              <a:ext uri="{FF2B5EF4-FFF2-40B4-BE49-F238E27FC236}">
                <a16:creationId xmlns:a16="http://schemas.microsoft.com/office/drawing/2014/main" id="{5FD3CABC-C1B0-4EB7-8EFF-AE4F477EAF0A}"/>
              </a:ext>
            </a:extLst>
          </p:cNvPr>
          <p:cNvSpPr txBox="1"/>
          <p:nvPr/>
        </p:nvSpPr>
        <p:spPr>
          <a:xfrm>
            <a:off x="244085" y="1818001"/>
            <a:ext cx="1198092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Usually found on the detailed record or first page of a resource. It is permanent and will not change, so no accession date is necessary. DOI is always written in lower case in your reference.</a:t>
            </a:r>
            <a:endParaRPr lang="en-GB" sz="2200" dirty="0">
              <a:latin typeface="Calibri"/>
              <a:cs typeface="Calibri Light"/>
            </a:endParaRPr>
          </a:p>
          <a:p>
            <a:endParaRPr lang="en-GB" sz="2200" dirty="0">
              <a:latin typeface="Calibri"/>
              <a:ea typeface="+mn-lt"/>
              <a:cs typeface="Calibri"/>
            </a:endParaRPr>
          </a:p>
          <a:p>
            <a:r>
              <a:rPr lang="en-GB" sz="2200" dirty="0">
                <a:solidFill>
                  <a:srgbClr val="C00000"/>
                </a:solidFill>
                <a:latin typeface="Calibri"/>
                <a:ea typeface="+mn-lt"/>
                <a:cs typeface="Calibri"/>
              </a:rPr>
              <a:t>Green, M. and Rayner, M.</a:t>
            </a:r>
            <a:r>
              <a:rPr lang="en-GB" sz="2200" dirty="0">
                <a:solidFill>
                  <a:srgbClr val="000000"/>
                </a:solidFill>
                <a:latin typeface="Calibri"/>
                <a:ea typeface="+mn-lt"/>
                <a:cs typeface="Calibri"/>
              </a:rPr>
              <a:t> </a:t>
            </a:r>
            <a:r>
              <a:rPr lang="en-GB" sz="2200" dirty="0">
                <a:solidFill>
                  <a:srgbClr val="7030A0"/>
                </a:solidFill>
                <a:latin typeface="Calibri"/>
                <a:ea typeface="+mn-lt"/>
                <a:cs typeface="Calibri"/>
              </a:rPr>
              <a:t>(2016)</a:t>
            </a:r>
            <a:r>
              <a:rPr lang="en-GB" sz="2200" dirty="0">
                <a:latin typeface="Calibri"/>
                <a:ea typeface="+mn-lt"/>
                <a:cs typeface="Calibri"/>
              </a:rPr>
              <a:t> </a:t>
            </a:r>
            <a:r>
              <a:rPr lang="en-GB" sz="2200" dirty="0">
                <a:solidFill>
                  <a:srgbClr val="00B050"/>
                </a:solidFill>
                <a:latin typeface="Calibri"/>
                <a:ea typeface="+mn-lt"/>
                <a:cs typeface="Calibri"/>
              </a:rPr>
              <a:t>‘School ground pedagogies for enriching children’s outdoor learning’, </a:t>
            </a:r>
            <a:r>
              <a:rPr lang="en-GB" sz="2200" i="1" dirty="0">
                <a:solidFill>
                  <a:srgbClr val="00B050"/>
                </a:solidFill>
                <a:latin typeface="Calibri"/>
                <a:ea typeface="+mn-lt"/>
                <a:cs typeface="Calibri"/>
              </a:rPr>
              <a:t>Education 3-13</a:t>
            </a:r>
            <a:r>
              <a:rPr lang="en-GB" sz="2200" dirty="0">
                <a:solidFill>
                  <a:srgbClr val="00B050"/>
                </a:solidFill>
                <a:latin typeface="Calibri"/>
                <a:ea typeface="+mn-lt"/>
                <a:cs typeface="Calibri"/>
              </a:rPr>
              <a:t>, 50(2), pp. 238-251.</a:t>
            </a:r>
            <a:r>
              <a:rPr lang="en-GB" sz="2200" dirty="0">
                <a:latin typeface="Calibri"/>
                <a:ea typeface="+mn-lt"/>
                <a:cs typeface="Calibri"/>
              </a:rPr>
              <a:t> </a:t>
            </a:r>
            <a:r>
              <a:rPr lang="en-GB" sz="2200" dirty="0">
                <a:solidFill>
                  <a:srgbClr val="0070C0"/>
                </a:solidFill>
                <a:latin typeface="Calibri"/>
                <a:ea typeface="+mn-lt"/>
                <a:cs typeface="Calibri"/>
              </a:rPr>
              <a:t>Available at: https://doi.org/10.1080/03004279.2020.1846578</a:t>
            </a:r>
          </a:p>
        </p:txBody>
      </p:sp>
      <p:sp>
        <p:nvSpPr>
          <p:cNvPr id="5" name="TextBox 4">
            <a:extLst>
              <a:ext uri="{FF2B5EF4-FFF2-40B4-BE49-F238E27FC236}">
                <a16:creationId xmlns:a16="http://schemas.microsoft.com/office/drawing/2014/main" id="{55FF09D4-7CFF-4AF7-BF68-B865BA3B60A7}"/>
              </a:ext>
            </a:extLst>
          </p:cNvPr>
          <p:cNvSpPr txBox="1"/>
          <p:nvPr/>
        </p:nvSpPr>
        <p:spPr>
          <a:xfrm>
            <a:off x="243659" y="4082524"/>
            <a:ext cx="11705868"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endParaRPr lang="en-GB" sz="2200" dirty="0">
              <a:ea typeface="+mn-lt"/>
              <a:cs typeface="+mn-lt"/>
            </a:endParaRPr>
          </a:p>
          <a:p>
            <a:endParaRPr lang="en-GB" sz="2200" dirty="0">
              <a:latin typeface="Calibri"/>
              <a:cs typeface="Calibri"/>
            </a:endParaRPr>
          </a:p>
          <a:p>
            <a:r>
              <a:rPr lang="en-GB" sz="2200" dirty="0">
                <a:solidFill>
                  <a:srgbClr val="C00000"/>
                </a:solidFill>
                <a:latin typeface="Calibri"/>
                <a:cs typeface="Calibri Light"/>
              </a:rPr>
              <a:t>Adams, D. </a:t>
            </a:r>
            <a:r>
              <a:rPr lang="en-GB" sz="2200" dirty="0">
                <a:solidFill>
                  <a:srgbClr val="7030A0"/>
                </a:solidFill>
                <a:latin typeface="Calibri"/>
                <a:cs typeface="Calibri Light"/>
              </a:rPr>
              <a:t>(1979) </a:t>
            </a:r>
            <a:r>
              <a:rPr lang="en-GB" sz="2200" i="1" dirty="0">
                <a:solidFill>
                  <a:srgbClr val="00B050"/>
                </a:solidFill>
                <a:latin typeface="Calibri"/>
                <a:cs typeface="Calibri Light"/>
              </a:rPr>
              <a:t>The hitchhiker’s guide to the galaxy. </a:t>
            </a:r>
            <a:r>
              <a:rPr lang="en-GB" sz="2200" dirty="0">
                <a:solidFill>
                  <a:srgbClr val="0070C0"/>
                </a:solidFill>
                <a:latin typeface="Calibri"/>
                <a:cs typeface="Calibri Light"/>
              </a:rPr>
              <a:t>Available at: http://www.amazon.co.uk/kindle-ebooks (Accessed: 23 June 2021). </a:t>
            </a:r>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dirty="0"/>
              <a:t>Where to find the information: book</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024572" y="1997257"/>
            <a:ext cx="1062625" cy="12258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225467" y="2745011"/>
            <a:ext cx="1434449" cy="115883"/>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225465" y="3454820"/>
            <a:ext cx="1434449" cy="12258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92476" y="5654602"/>
            <a:ext cx="1213322" cy="12258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613466" y="3161802"/>
            <a:ext cx="1128268" cy="156473"/>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81551" y="2230169"/>
            <a:ext cx="1456548" cy="12610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dirty="0"/>
              <a:t>Where to find the information: article</a:t>
            </a:r>
          </a:p>
        </p:txBody>
      </p:sp>
      <p:pic>
        <p:nvPicPr>
          <p:cNvPr id="17" name="Picture 16">
            <a:extLst>
              <a:ext uri="{FF2B5EF4-FFF2-40B4-BE49-F238E27FC236}">
                <a16:creationId xmlns:a16="http://schemas.microsoft.com/office/drawing/2014/main" id="{18BC7CBD-1147-409A-4C65-57A6D45EBBA3}"/>
              </a:ext>
            </a:extLst>
          </p:cNvPr>
          <p:cNvPicPr>
            <a:picLocks noChangeAspect="1"/>
          </p:cNvPicPr>
          <p:nvPr/>
        </p:nvPicPr>
        <p:blipFill>
          <a:blip r:embed="rId3"/>
          <a:stretch>
            <a:fillRect/>
          </a:stretch>
        </p:blipFill>
        <p:spPr>
          <a:xfrm>
            <a:off x="1013101" y="1353728"/>
            <a:ext cx="9876874" cy="4150543"/>
          </a:xfrm>
          <a:prstGeom prst="rect">
            <a:avLst/>
          </a:prstGeom>
        </p:spPr>
      </p:pic>
      <p:sp>
        <p:nvSpPr>
          <p:cNvPr id="18" name="TextBox 17">
            <a:extLst>
              <a:ext uri="{FF2B5EF4-FFF2-40B4-BE49-F238E27FC236}">
                <a16:creationId xmlns:a16="http://schemas.microsoft.com/office/drawing/2014/main" id="{D6A1EF04-9114-C114-6FAD-F194296DB6D8}"/>
              </a:ext>
            </a:extLst>
          </p:cNvPr>
          <p:cNvSpPr txBox="1"/>
          <p:nvPr/>
        </p:nvSpPr>
        <p:spPr>
          <a:xfrm>
            <a:off x="5951538" y="5406743"/>
            <a:ext cx="5994400" cy="646331"/>
          </a:xfrm>
          <a:prstGeom prst="rect">
            <a:avLst/>
          </a:prstGeom>
          <a:noFill/>
        </p:spPr>
        <p:txBody>
          <a:bodyPr wrap="square" rtlCol="0">
            <a:spAutoFit/>
          </a:bodyPr>
          <a:lstStyle/>
          <a:p>
            <a:r>
              <a:rPr lang="en-GB" dirty="0">
                <a:hlinkClick r:id="rId4"/>
              </a:rPr>
              <a:t>https://librarysearch.uwtsd.ac.uk/permalink/44WHELF_UWTSD/igoone/cdi_eric_primary_EJ1326786</a:t>
            </a:r>
            <a:r>
              <a:rPr lang="en-GB" dirty="0"/>
              <a:t> </a:t>
            </a:r>
          </a:p>
        </p:txBody>
      </p:sp>
      <p:sp>
        <p:nvSpPr>
          <p:cNvPr id="20" name="Rectangle 19">
            <a:extLst>
              <a:ext uri="{FF2B5EF4-FFF2-40B4-BE49-F238E27FC236}">
                <a16:creationId xmlns:a16="http://schemas.microsoft.com/office/drawing/2014/main" id="{0EAE2E8E-32D3-E3D4-967C-671BFFD38D74}"/>
              </a:ext>
            </a:extLst>
          </p:cNvPr>
          <p:cNvSpPr/>
          <p:nvPr/>
        </p:nvSpPr>
        <p:spPr>
          <a:xfrm>
            <a:off x="2895600" y="1997972"/>
            <a:ext cx="6654800" cy="646331"/>
          </a:xfrm>
          <a:prstGeom prst="rect">
            <a:avLst/>
          </a:prstGeom>
          <a:no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45E4D563-7A20-15A9-B510-7E2A429DD64A}"/>
              </a:ext>
            </a:extLst>
          </p:cNvPr>
          <p:cNvSpPr/>
          <p:nvPr/>
        </p:nvSpPr>
        <p:spPr>
          <a:xfrm>
            <a:off x="3009900" y="2644303"/>
            <a:ext cx="2941638" cy="314797"/>
          </a:xfrm>
          <a:prstGeom prst="round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
        <p:nvSpPr>
          <p:cNvPr id="22" name="Rectangle 21">
            <a:extLst>
              <a:ext uri="{FF2B5EF4-FFF2-40B4-BE49-F238E27FC236}">
                <a16:creationId xmlns:a16="http://schemas.microsoft.com/office/drawing/2014/main" id="{B2D2686C-9FEE-AC8C-28CF-06CEA3845B0A}"/>
              </a:ext>
            </a:extLst>
          </p:cNvPr>
          <p:cNvSpPr/>
          <p:nvPr/>
        </p:nvSpPr>
        <p:spPr>
          <a:xfrm>
            <a:off x="5245100" y="2959100"/>
            <a:ext cx="1358900" cy="314797"/>
          </a:xfrm>
          <a:prstGeom prst="rect">
            <a:avLst/>
          </a:prstGeom>
          <a:no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
        <p:nvSpPr>
          <p:cNvPr id="23" name="Rectangle: Rounded Corners 22">
            <a:extLst>
              <a:ext uri="{FF2B5EF4-FFF2-40B4-BE49-F238E27FC236}">
                <a16:creationId xmlns:a16="http://schemas.microsoft.com/office/drawing/2014/main" id="{F6285878-4D4F-74E2-5E5A-E7DF599D98EF}"/>
              </a:ext>
            </a:extLst>
          </p:cNvPr>
          <p:cNvSpPr/>
          <p:nvPr/>
        </p:nvSpPr>
        <p:spPr>
          <a:xfrm>
            <a:off x="6604000" y="2959100"/>
            <a:ext cx="2374900" cy="329447"/>
          </a:xfrm>
          <a:prstGeom prst="round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9017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1" grpId="0" animBg="1"/>
      <p:bldP spid="22" grpId="0" animBg="1"/>
      <p:bldP spid="2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dirty="0"/>
              <a:t>Where to find the information: article</a:t>
            </a:r>
          </a:p>
        </p:txBody>
      </p:sp>
      <p:sp>
        <p:nvSpPr>
          <p:cNvPr id="5" name="TextBox 4">
            <a:extLst>
              <a:ext uri="{FF2B5EF4-FFF2-40B4-BE49-F238E27FC236}">
                <a16:creationId xmlns:a16="http://schemas.microsoft.com/office/drawing/2014/main" id="{86ECCFD7-6927-46A8-BEBB-8A15471C27B4}"/>
              </a:ext>
            </a:extLst>
          </p:cNvPr>
          <p:cNvSpPr txBox="1"/>
          <p:nvPr/>
        </p:nvSpPr>
        <p:spPr>
          <a:xfrm>
            <a:off x="842472" y="3540216"/>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Article title</a:t>
            </a:r>
            <a:endParaRPr lang="en-US" b="1" dirty="0">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007584" y="4395422"/>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Authors</a:t>
            </a:r>
            <a:endParaRPr lang="en-US" dirty="0">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698242" y="1749392"/>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Journal</a:t>
            </a:r>
            <a:r>
              <a:rPr lang="en-GB" dirty="0"/>
              <a:t> </a:t>
            </a:r>
            <a:r>
              <a:rPr lang="en-GB" b="1" dirty="0"/>
              <a:t>title</a:t>
            </a:r>
            <a:endParaRPr lang="en-US" b="1" dirty="0">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259524" y="2098228"/>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Date &amp; issue information</a:t>
            </a:r>
            <a:endParaRPr lang="en-GB" b="1" dirty="0">
              <a:cs typeface="Calibri Light"/>
            </a:endParaRPr>
          </a:p>
        </p:txBody>
      </p:sp>
      <p:sp>
        <p:nvSpPr>
          <p:cNvPr id="13" name="TextBox 12">
            <a:extLst>
              <a:ext uri="{FF2B5EF4-FFF2-40B4-BE49-F238E27FC236}">
                <a16:creationId xmlns:a16="http://schemas.microsoft.com/office/drawing/2014/main" id="{058B875D-ED35-78E2-0124-3F7DF77C1B9A}"/>
              </a:ext>
            </a:extLst>
          </p:cNvPr>
          <p:cNvSpPr txBox="1"/>
          <p:nvPr/>
        </p:nvSpPr>
        <p:spPr>
          <a:xfrm>
            <a:off x="1334998" y="2340792"/>
            <a:ext cx="638716" cy="369332"/>
          </a:xfrm>
          <a:prstGeom prst="rect">
            <a:avLst/>
          </a:prstGeom>
          <a:noFill/>
        </p:spPr>
        <p:txBody>
          <a:bodyPr wrap="square" rtlCol="0">
            <a:spAutoFit/>
          </a:bodyPr>
          <a:lstStyle/>
          <a:p>
            <a:r>
              <a:rPr lang="en-GB" b="1" dirty="0"/>
              <a:t>DOI</a:t>
            </a:r>
          </a:p>
        </p:txBody>
      </p:sp>
      <p:pic>
        <p:nvPicPr>
          <p:cNvPr id="18" name="Picture 17">
            <a:extLst>
              <a:ext uri="{FF2B5EF4-FFF2-40B4-BE49-F238E27FC236}">
                <a16:creationId xmlns:a16="http://schemas.microsoft.com/office/drawing/2014/main" id="{7A0DB407-E74A-5363-5911-75A997877A57}"/>
              </a:ext>
            </a:extLst>
          </p:cNvPr>
          <p:cNvPicPr>
            <a:picLocks noChangeAspect="1"/>
          </p:cNvPicPr>
          <p:nvPr/>
        </p:nvPicPr>
        <p:blipFill>
          <a:blip r:embed="rId2"/>
          <a:stretch>
            <a:fillRect/>
          </a:stretch>
        </p:blipFill>
        <p:spPr>
          <a:xfrm>
            <a:off x="2718962" y="1256200"/>
            <a:ext cx="8984939" cy="4705914"/>
          </a:xfrm>
          <a:prstGeom prst="rect">
            <a:avLst/>
          </a:prstGeom>
        </p:spPr>
      </p:pic>
      <p:cxnSp>
        <p:nvCxnSpPr>
          <p:cNvPr id="20" name="Straight Arrow Connector 19">
            <a:extLst>
              <a:ext uri="{FF2B5EF4-FFF2-40B4-BE49-F238E27FC236}">
                <a16:creationId xmlns:a16="http://schemas.microsoft.com/office/drawing/2014/main" id="{60406044-37C0-7F43-3936-A88BFC554879}"/>
              </a:ext>
            </a:extLst>
          </p:cNvPr>
          <p:cNvCxnSpPr>
            <a:cxnSpLocks/>
          </p:cNvCxnSpPr>
          <p:nvPr/>
        </p:nvCxnSpPr>
        <p:spPr>
          <a:xfrm>
            <a:off x="2197100" y="1913562"/>
            <a:ext cx="990600" cy="820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1186821-1BAC-B61A-47B5-F95A9D09BE76}"/>
              </a:ext>
            </a:extLst>
          </p:cNvPr>
          <p:cNvCxnSpPr/>
          <p:nvPr/>
        </p:nvCxnSpPr>
        <p:spPr>
          <a:xfrm>
            <a:off x="2138673" y="2611916"/>
            <a:ext cx="104902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AA4E0A4E-0AB5-E942-973E-793A85CE7F31}"/>
              </a:ext>
            </a:extLst>
          </p:cNvPr>
          <p:cNvCxnSpPr>
            <a:cxnSpLocks/>
          </p:cNvCxnSpPr>
          <p:nvPr/>
        </p:nvCxnSpPr>
        <p:spPr>
          <a:xfrm>
            <a:off x="2459826" y="2282894"/>
            <a:ext cx="7278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68A1E06-9835-C972-8E5E-1EC23BDE77A3}"/>
              </a:ext>
            </a:extLst>
          </p:cNvPr>
          <p:cNvCxnSpPr/>
          <p:nvPr/>
        </p:nvCxnSpPr>
        <p:spPr>
          <a:xfrm>
            <a:off x="2197100" y="3724882"/>
            <a:ext cx="7562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9740B90-C5AE-B770-B9D1-92FD1A4C1B1F}"/>
              </a:ext>
            </a:extLst>
          </p:cNvPr>
          <p:cNvCxnSpPr>
            <a:cxnSpLocks/>
          </p:cNvCxnSpPr>
          <p:nvPr/>
        </p:nvCxnSpPr>
        <p:spPr>
          <a:xfrm>
            <a:off x="2132194" y="4575106"/>
            <a:ext cx="1055506" cy="49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7179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4294967295"/>
          </p:nvPr>
        </p:nvSpPr>
        <p:spPr>
          <a:xfrm>
            <a:off x="510952" y="2661678"/>
            <a:ext cx="5337175" cy="1885950"/>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By putting together the different parts an elements, you can construct a citation and reference for any type of work.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idx="4294967295"/>
          </p:nvPr>
        </p:nvSpPr>
        <p:spPr>
          <a:xfrm>
            <a:off x="0" y="149225"/>
            <a:ext cx="10475913" cy="860425"/>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4294967295"/>
          </p:nvPr>
        </p:nvPicPr>
        <p:blipFill rotWithShape="1">
          <a:blip r:embed="rId3"/>
          <a:srcRect t="7108" b="7108"/>
          <a:stretch/>
        </p:blipFill>
        <p:spPr>
          <a:xfrm>
            <a:off x="6073775" y="2430463"/>
            <a:ext cx="6118225" cy="3232150"/>
          </a:xfrm>
        </p:spPr>
      </p:pic>
      <p:sp>
        <p:nvSpPr>
          <p:cNvPr id="4" name="TextBox 3">
            <a:extLst>
              <a:ext uri="{FF2B5EF4-FFF2-40B4-BE49-F238E27FC236}">
                <a16:creationId xmlns:a16="http://schemas.microsoft.com/office/drawing/2014/main" id="{552DE68E-CE12-71CA-5B54-5C72D6EDB32D}"/>
              </a:ext>
            </a:extLst>
          </p:cNvPr>
          <p:cNvSpPr txBox="1"/>
          <p:nvPr/>
        </p:nvSpPr>
        <p:spPr>
          <a:xfrm>
            <a:off x="510952" y="1073323"/>
            <a:ext cx="11562228"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an example which matches your source. If you cannot find an exact match, choose the example most like it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581035" y="4704810"/>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typeface are important.</a:t>
            </a:r>
          </a:p>
        </p:txBody>
      </p:sp>
    </p:spTree>
    <p:extLst>
      <p:ext uri="{BB962C8B-B14F-4D97-AF65-F5344CB8AC3E}">
        <p14:creationId xmlns:p14="http://schemas.microsoft.com/office/powerpoint/2010/main" val="295649460"/>
      </p:ext>
    </p:extLst>
  </p:cSld>
  <p:clrMapOvr>
    <a:masterClrMapping/>
  </p:clrMapOvr>
  <p:transition spd="slow">
    <p:wipe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idx="4294967295"/>
          </p:nvPr>
        </p:nvSpPr>
        <p:spPr>
          <a:xfrm>
            <a:off x="0" y="44450"/>
            <a:ext cx="6535738" cy="1003300"/>
          </a:xfrm>
        </p:spPr>
        <p:txBody>
          <a:bodyPr/>
          <a:lstStyle/>
          <a:p>
            <a:r>
              <a:rPr lang="en-GB" dirty="0">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4294967295"/>
          </p:nvPr>
        </p:nvSpPr>
        <p:spPr>
          <a:xfrm>
            <a:off x="868506" y="1511482"/>
            <a:ext cx="10772775" cy="1684564"/>
          </a:xfrm>
        </p:spPr>
        <p:txBody>
          <a:bodyPr vert="horz" lIns="91440" tIns="45720" rIns="91440" bIns="45720" rtlCol="0" anchor="t">
            <a:normAutofit fontScale="92500" lnSpcReduction="20000"/>
          </a:bodyPr>
          <a:lstStyle/>
          <a:p>
            <a:pPr marL="0" indent="0">
              <a:buNone/>
            </a:pPr>
            <a:r>
              <a:rPr lang="en-GB" sz="3000" b="1" dirty="0">
                <a:latin typeface="Calibri "/>
                <a:cs typeface="Calibri Light"/>
              </a:rPr>
              <a:t>Print / print and electronic</a:t>
            </a:r>
          </a:p>
          <a:p>
            <a:pPr marL="0" indent="0">
              <a:buNone/>
            </a:pPr>
            <a:endParaRPr lang="en-GB" sz="3000" dirty="0">
              <a:latin typeface="Calibri "/>
              <a:cs typeface="Calibri Light"/>
            </a:endParaRPr>
          </a:p>
          <a:p>
            <a:pPr marL="0" indent="0">
              <a:buNone/>
            </a:pPr>
            <a:r>
              <a:rPr lang="en-GB" sz="3000" dirty="0">
                <a:latin typeface="Calibri "/>
                <a:cs typeface="Calibri Light"/>
              </a:rPr>
              <a:t>Burke, T. (ed.) (2018) </a:t>
            </a:r>
            <a:r>
              <a:rPr lang="en-GB" sz="3000" i="1" dirty="0">
                <a:latin typeface="Calibri "/>
                <a:cs typeface="Calibri Light"/>
              </a:rPr>
              <a:t>Education in deprived city areas, 1890-1939</a:t>
            </a:r>
            <a:r>
              <a:rPr lang="en-GB" sz="3000" dirty="0">
                <a:latin typeface="Calibri "/>
                <a:cs typeface="Calibri Light"/>
              </a:rPr>
              <a:t>. 2nd rev. </a:t>
            </a:r>
            <a:r>
              <a:rPr lang="en-GB" sz="3000" dirty="0" err="1">
                <a:latin typeface="Calibri "/>
                <a:cs typeface="Calibri Light"/>
              </a:rPr>
              <a:t>edn</a:t>
            </a:r>
            <a:r>
              <a:rPr lang="en-GB" sz="3000" dirty="0">
                <a:latin typeface="Calibri "/>
                <a:cs typeface="Calibri Light"/>
              </a:rPr>
              <a:t>. London: Croom Hall.</a:t>
            </a: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868506" y="3659778"/>
            <a:ext cx="1076729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dirty="0">
              <a:cs typeface="Calibri Light"/>
            </a:endParaRPr>
          </a:p>
          <a:p>
            <a:pPr algn="l"/>
            <a:endParaRPr lang="en-GB" sz="2800" dirty="0">
              <a:latin typeface="Calibri"/>
              <a:cs typeface="Calibri"/>
            </a:endParaRPr>
          </a:p>
          <a:p>
            <a:r>
              <a:rPr lang="en-GB" sz="2800" dirty="0">
                <a:latin typeface="Calibri"/>
                <a:cs typeface="Calibri"/>
              </a:rPr>
              <a:t>Kirkwood, L., Harper, S. and Jones, T. (2015) </a:t>
            </a:r>
            <a:r>
              <a:rPr lang="en-GB" sz="2800" i="1" dirty="0">
                <a:latin typeface="Calibri"/>
                <a:cs typeface="Calibri"/>
              </a:rPr>
              <a:t>The DIY culture in Britain: costs for homes and the nation</a:t>
            </a:r>
            <a:r>
              <a:rPr lang="en-GB" sz="2800" dirty="0">
                <a:latin typeface="Calibri"/>
                <a:cs typeface="Calibri"/>
              </a:rPr>
              <a:t>. Available at: http://amazon.co.uk/kindle-ebooks (Accessed: 18 August 2018).</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idx="4294967295"/>
          </p:nvPr>
        </p:nvSpPr>
        <p:spPr>
          <a:xfrm>
            <a:off x="0" y="33338"/>
            <a:ext cx="10067925" cy="1003300"/>
          </a:xfrm>
        </p:spPr>
        <p:txBody>
          <a:bodyPr/>
          <a:lstStyle/>
          <a:p>
            <a:r>
              <a:rPr lang="en-GB">
                <a:latin typeface="Calibri"/>
                <a:cs typeface="Calibri"/>
              </a:rPr>
              <a:t>Harvard referencing: what's wrong?</a:t>
            </a:r>
            <a:endParaRPr lang="en-GB"/>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4294967295"/>
          </p:nvPr>
        </p:nvSpPr>
        <p:spPr>
          <a:xfrm>
            <a:off x="218704" y="3155950"/>
            <a:ext cx="10477500" cy="1566863"/>
          </a:xfrm>
        </p:spPr>
        <p:txBody>
          <a:bodyPr vert="horz" lIns="91440" tIns="45720" rIns="91440" bIns="45720" rtlCol="0" anchor="t">
            <a:normAutofit/>
          </a:bodyPr>
          <a:lstStyle/>
          <a:p>
            <a:pPr marL="0" indent="0">
              <a:buNone/>
            </a:pPr>
            <a:r>
              <a:rPr lang="en-GB" dirty="0">
                <a:latin typeface="Calibri"/>
                <a:cs typeface="Calibri Light"/>
              </a:rPr>
              <a:t>5 errors</a:t>
            </a:r>
          </a:p>
          <a:p>
            <a:pPr marL="0" indent="0">
              <a:buNone/>
            </a:pPr>
            <a:r>
              <a:rPr lang="en-GB" dirty="0">
                <a:latin typeface="Calibri"/>
                <a:cs typeface="Calibri Light"/>
              </a:rPr>
              <a:t>Phillip</a:t>
            </a:r>
            <a:r>
              <a:rPr lang="en-GB" dirty="0">
                <a:solidFill>
                  <a:srgbClr val="FF0000"/>
                </a:solidFill>
                <a:latin typeface="Calibri"/>
                <a:cs typeface="Calibri Light"/>
              </a:rPr>
              <a:t>s</a:t>
            </a:r>
            <a:r>
              <a:rPr lang="en-GB" dirty="0">
                <a:latin typeface="Calibri"/>
                <a:cs typeface="Calibri Light"/>
              </a:rPr>
              <a:t> W.J. (</a:t>
            </a:r>
            <a:r>
              <a:rPr lang="en-GB" dirty="0">
                <a:solidFill>
                  <a:srgbClr val="FF0000"/>
                </a:solidFill>
                <a:latin typeface="Calibri"/>
                <a:cs typeface="Calibri Light"/>
              </a:rPr>
              <a:t>editor</a:t>
            </a:r>
            <a:r>
              <a:rPr lang="en-GB" dirty="0">
                <a:solidFill>
                  <a:srgbClr val="000000"/>
                </a:solidFill>
                <a:latin typeface="Calibri"/>
                <a:cs typeface="Calibri Light"/>
              </a:rPr>
              <a:t>)</a:t>
            </a:r>
            <a:r>
              <a:rPr lang="en-GB" dirty="0">
                <a:latin typeface="Calibri"/>
                <a:cs typeface="Calibri Light"/>
              </a:rPr>
              <a:t> (2020) </a:t>
            </a:r>
            <a:r>
              <a:rPr lang="en-GB" u="sng" dirty="0">
                <a:solidFill>
                  <a:srgbClr val="FF0000"/>
                </a:solidFill>
                <a:latin typeface="Calibri"/>
                <a:cs typeface="Calibri Light"/>
              </a:rPr>
              <a:t>The early educators of Wales.</a:t>
            </a:r>
            <a:r>
              <a:rPr lang="en-GB" dirty="0">
                <a:latin typeface="Calibri"/>
                <a:cs typeface="Calibri Light"/>
              </a:rPr>
              <a:t> </a:t>
            </a:r>
            <a:r>
              <a:rPr lang="en-GB" dirty="0">
                <a:solidFill>
                  <a:srgbClr val="FF0000"/>
                </a:solidFill>
                <a:latin typeface="Calibri"/>
                <a:cs typeface="Calibri Light"/>
              </a:rPr>
              <a:t>1st edn.</a:t>
            </a:r>
            <a:r>
              <a:rPr lang="en-GB" dirty="0">
                <a:latin typeface="Calibri"/>
                <a:cs typeface="Calibri Light"/>
              </a:rPr>
              <a:t> Swansea</a:t>
            </a:r>
            <a:r>
              <a:rPr lang="en-GB" dirty="0">
                <a:solidFill>
                  <a:srgbClr val="FF0000"/>
                </a:solidFill>
                <a:latin typeface="Calibri"/>
                <a:cs typeface="Calibri Light"/>
              </a:rPr>
              <a:t>,</a:t>
            </a:r>
            <a:r>
              <a:rPr lang="en-GB" dirty="0">
                <a:latin typeface="Calibri"/>
                <a:cs typeface="Calibri Light"/>
              </a:rPr>
              <a:t> Education Press.</a:t>
            </a: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218704" y="1529806"/>
            <a:ext cx="1096933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Phillips W.J. (editor) (2020) </a:t>
            </a:r>
            <a:r>
              <a:rPr lang="en-GB" sz="2800" u="sng" dirty="0">
                <a:latin typeface="Calibri"/>
                <a:cs typeface="Calibri"/>
              </a:rPr>
              <a:t>The early educators of Wales.</a:t>
            </a:r>
            <a:r>
              <a:rPr lang="en-GB" sz="2800" dirty="0">
                <a:latin typeface="Calibri"/>
                <a:cs typeface="Calibri"/>
              </a:rPr>
              <a:t> 1st edn. Swansea, Education Press.</a:t>
            </a:r>
          </a:p>
        </p:txBody>
      </p:sp>
      <p:sp>
        <p:nvSpPr>
          <p:cNvPr id="6" name="TextBox 5">
            <a:extLst>
              <a:ext uri="{FF2B5EF4-FFF2-40B4-BE49-F238E27FC236}">
                <a16:creationId xmlns:a16="http://schemas.microsoft.com/office/drawing/2014/main" id="{E432D82A-95E3-4D2E-AEA8-F402F0688FB5}"/>
              </a:ext>
            </a:extLst>
          </p:cNvPr>
          <p:cNvSpPr txBox="1"/>
          <p:nvPr/>
        </p:nvSpPr>
        <p:spPr>
          <a:xfrm>
            <a:off x="218704" y="4917796"/>
            <a:ext cx="1092315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0000"/>
                </a:solidFill>
                <a:latin typeface="Calibri"/>
                <a:ea typeface="+mn-lt"/>
                <a:cs typeface="Calibri"/>
              </a:rPr>
              <a:t>Phillips, </a:t>
            </a:r>
            <a:r>
              <a:rPr lang="en-GB" sz="2800">
                <a:solidFill>
                  <a:srgbClr val="000000"/>
                </a:solidFill>
                <a:latin typeface="Calibri"/>
                <a:ea typeface="+mn-lt"/>
                <a:cs typeface="Calibri"/>
              </a:rPr>
              <a:t>W.J</a:t>
            </a:r>
            <a:r>
              <a:rPr lang="en-GB" sz="2800" dirty="0">
                <a:solidFill>
                  <a:srgbClr val="000000"/>
                </a:solidFill>
                <a:latin typeface="Calibri"/>
                <a:ea typeface="+mn-lt"/>
                <a:cs typeface="Calibri"/>
              </a:rPr>
              <a:t>. (ed.) (2020) </a:t>
            </a:r>
            <a:r>
              <a:rPr lang="en-GB" sz="2800" i="1" dirty="0">
                <a:solidFill>
                  <a:srgbClr val="000000"/>
                </a:solidFill>
                <a:latin typeface="Calibri"/>
                <a:ea typeface="+mn-lt"/>
                <a:cs typeface="Calibri"/>
              </a:rPr>
              <a:t>The early educators of Wales</a:t>
            </a:r>
            <a:r>
              <a:rPr lang="en-GB" sz="2800" dirty="0">
                <a:solidFill>
                  <a:srgbClr val="000000"/>
                </a:solidFill>
                <a:latin typeface="Calibri"/>
                <a:ea typeface="+mn-lt"/>
                <a:cs typeface="Calibri"/>
              </a:rPr>
              <a:t>. Swansea: Education Press.</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4BD0-9C5F-4825-967A-4C84422BF23C}"/>
              </a:ext>
            </a:extLst>
          </p:cNvPr>
          <p:cNvSpPr>
            <a:spLocks noGrp="1"/>
          </p:cNvSpPr>
          <p:nvPr>
            <p:ph type="title" idx="4294967295"/>
          </p:nvPr>
        </p:nvSpPr>
        <p:spPr>
          <a:xfrm>
            <a:off x="0" y="-1588"/>
            <a:ext cx="8439150" cy="1003301"/>
          </a:xfrm>
        </p:spPr>
        <p:txBody>
          <a:bodyPr/>
          <a:lstStyle/>
          <a:p>
            <a:r>
              <a:rPr lang="en-GB" dirty="0">
                <a:latin typeface="Calibri"/>
                <a:cs typeface="Calibri"/>
              </a:rPr>
              <a:t>Harvard referencing: journal articles</a:t>
            </a:r>
          </a:p>
        </p:txBody>
      </p:sp>
      <p:sp>
        <p:nvSpPr>
          <p:cNvPr id="3" name="Content Placeholder 2">
            <a:extLst>
              <a:ext uri="{FF2B5EF4-FFF2-40B4-BE49-F238E27FC236}">
                <a16:creationId xmlns:a16="http://schemas.microsoft.com/office/drawing/2014/main" id="{1EE096D4-1D9D-4D9C-A253-57B760E8AD50}"/>
              </a:ext>
            </a:extLst>
          </p:cNvPr>
          <p:cNvSpPr>
            <a:spLocks noGrp="1"/>
          </p:cNvSpPr>
          <p:nvPr>
            <p:ph sz="quarter" idx="4294967295"/>
          </p:nvPr>
        </p:nvSpPr>
        <p:spPr>
          <a:xfrm>
            <a:off x="568036" y="1366975"/>
            <a:ext cx="11187112" cy="2062026"/>
          </a:xfrm>
        </p:spPr>
        <p:txBody>
          <a:bodyPr vert="horz" lIns="91440" tIns="45720" rIns="91440" bIns="45720" rtlCol="0" anchor="t">
            <a:normAutofit lnSpcReduction="10000"/>
          </a:bodyPr>
          <a:lstStyle/>
          <a:p>
            <a:pPr marL="0" indent="0">
              <a:buNone/>
            </a:pPr>
            <a:r>
              <a:rPr lang="en-GB" b="1" dirty="0">
                <a:latin typeface="Calibri"/>
                <a:cs typeface="Calibri"/>
              </a:rPr>
              <a:t>Print / print and electronic</a:t>
            </a:r>
          </a:p>
          <a:p>
            <a:pPr marL="0" indent="0">
              <a:buNone/>
            </a:pPr>
            <a:endParaRPr lang="en-GB" b="1" dirty="0">
              <a:latin typeface="Calibri"/>
              <a:cs typeface="Calibri"/>
            </a:endParaRPr>
          </a:p>
          <a:p>
            <a:pPr marL="0" indent="0">
              <a:buNone/>
            </a:pPr>
            <a:r>
              <a:rPr lang="en-GB" dirty="0">
                <a:latin typeface="Calibri"/>
                <a:cs typeface="Calibri"/>
              </a:rPr>
              <a:t>Norrie, C. </a:t>
            </a:r>
            <a:r>
              <a:rPr lang="en-GB" i="1" dirty="0">
                <a:latin typeface="Calibri"/>
                <a:cs typeface="Calibri"/>
              </a:rPr>
              <a:t>et al</a:t>
            </a:r>
            <a:r>
              <a:rPr lang="en-GB" dirty="0">
                <a:latin typeface="Calibri"/>
                <a:cs typeface="Calibri"/>
              </a:rPr>
              <a:t>. (2012) 'Doing it differently? A review of literature on teaching reflective practice across health and social care professions', </a:t>
            </a:r>
            <a:r>
              <a:rPr lang="en-GB" i="1" dirty="0">
                <a:latin typeface="Calibri"/>
                <a:cs typeface="Calibri"/>
              </a:rPr>
              <a:t>Reflective Practice</a:t>
            </a:r>
            <a:r>
              <a:rPr lang="en-GB" dirty="0">
                <a:latin typeface="Calibri"/>
                <a:cs typeface="Calibri"/>
              </a:rPr>
              <a:t>, 13(4), pp. 565-578.</a:t>
            </a: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9626A4DD-855C-48C5-AFBC-5099CD29A0CC}"/>
              </a:ext>
            </a:extLst>
          </p:cNvPr>
          <p:cNvSpPr txBox="1"/>
          <p:nvPr/>
        </p:nvSpPr>
        <p:spPr>
          <a:xfrm>
            <a:off x="568036" y="3921991"/>
            <a:ext cx="1135610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sz="2800" dirty="0">
              <a:latin typeface="Calibri Light"/>
              <a:cs typeface="Calibri Light"/>
            </a:endParaRPr>
          </a:p>
          <a:p>
            <a:endParaRPr lang="en-GB" sz="2800" b="1" dirty="0">
              <a:latin typeface="Calibri"/>
              <a:cs typeface="Calibri"/>
            </a:endParaRPr>
          </a:p>
          <a:p>
            <a:r>
              <a:rPr lang="en-GB" sz="2800" dirty="0">
                <a:latin typeface="Calibri"/>
                <a:cs typeface="Calibri"/>
              </a:rPr>
              <a:t>Shirazi, T. (2010) 'Successful teaching placements in secondary schools: achieving QTS practical handbooks', </a:t>
            </a:r>
            <a:r>
              <a:rPr lang="en-GB" sz="2800" i="1" dirty="0">
                <a:latin typeface="Calibri"/>
                <a:cs typeface="Calibri"/>
              </a:rPr>
              <a:t>European Journal of Teacher Education</a:t>
            </a:r>
            <a:r>
              <a:rPr lang="en-GB" sz="2800" dirty="0">
                <a:latin typeface="Calibri"/>
                <a:cs typeface="Calibri"/>
              </a:rPr>
              <a:t>, 33(3), pp. 323-326. Available at: https://doi:10.1080/02619761003602246</a:t>
            </a:r>
          </a:p>
          <a:p>
            <a:endParaRPr lang="en-GB" sz="2800" b="1" dirty="0">
              <a:latin typeface="Calibri"/>
              <a:cs typeface="Calibri"/>
            </a:endParaRPr>
          </a:p>
          <a:p>
            <a:endParaRPr lang="en-GB" sz="2800" b="1" dirty="0">
              <a:latin typeface="Calibri"/>
              <a:cs typeface="Calibri"/>
            </a:endParaRPr>
          </a:p>
        </p:txBody>
      </p:sp>
    </p:spTree>
    <p:extLst>
      <p:ext uri="{BB962C8B-B14F-4D97-AF65-F5344CB8AC3E}">
        <p14:creationId xmlns:p14="http://schemas.microsoft.com/office/powerpoint/2010/main" val="174158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3B0E-A528-471D-8C9F-6CCF18F3B43E}"/>
              </a:ext>
            </a:extLst>
          </p:cNvPr>
          <p:cNvSpPr>
            <a:spLocks noGrp="1"/>
          </p:cNvSpPr>
          <p:nvPr>
            <p:ph type="title" idx="4294967295"/>
          </p:nvPr>
        </p:nvSpPr>
        <p:spPr>
          <a:xfrm>
            <a:off x="0" y="101600"/>
            <a:ext cx="8291513" cy="1004888"/>
          </a:xfrm>
        </p:spPr>
        <p:txBody>
          <a:bodyPr/>
          <a:lstStyle/>
          <a:p>
            <a:r>
              <a:rPr lang="en-GB">
                <a:latin typeface="Calibri"/>
                <a:cs typeface="Calibri"/>
              </a:rPr>
              <a:t>Harvard referencing: what's wrong?</a:t>
            </a:r>
          </a:p>
        </p:txBody>
      </p:sp>
      <p:sp>
        <p:nvSpPr>
          <p:cNvPr id="3" name="Content Placeholder 2">
            <a:extLst>
              <a:ext uri="{FF2B5EF4-FFF2-40B4-BE49-F238E27FC236}">
                <a16:creationId xmlns:a16="http://schemas.microsoft.com/office/drawing/2014/main" id="{101FEDCB-E9AB-4E7E-AD2D-05B53109CB53}"/>
              </a:ext>
            </a:extLst>
          </p:cNvPr>
          <p:cNvSpPr>
            <a:spLocks noGrp="1"/>
          </p:cNvSpPr>
          <p:nvPr>
            <p:ph sz="quarter" idx="4294967295"/>
          </p:nvPr>
        </p:nvSpPr>
        <p:spPr>
          <a:xfrm>
            <a:off x="77353" y="1324346"/>
            <a:ext cx="11675919" cy="1663700"/>
          </a:xfrm>
        </p:spPr>
        <p:txBody>
          <a:bodyPr vert="horz" lIns="91440" tIns="45720" rIns="91440" bIns="45720" rtlCol="0" anchor="t">
            <a:normAutofit/>
          </a:bodyPr>
          <a:lstStyle/>
          <a:p>
            <a:pPr marL="0" indent="0">
              <a:buNone/>
            </a:pPr>
            <a:r>
              <a:rPr lang="en-GB" sz="2600" dirty="0">
                <a:latin typeface="Calibri"/>
                <a:cs typeface="Calibri"/>
              </a:rPr>
              <a:t>Bark, G and Evans, P.T. (2020) "Reflective practice for today's teachers: a guide", Journal of Teaching, 12(3), p. 41-56. Swansea: Education Press. Available at: https://doi:10.1052/36986521582</a:t>
            </a: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C5F8ECBF-DB4B-4F26-B4B2-3045D7CCB69C}"/>
              </a:ext>
            </a:extLst>
          </p:cNvPr>
          <p:cNvSpPr txBox="1"/>
          <p:nvPr/>
        </p:nvSpPr>
        <p:spPr>
          <a:xfrm>
            <a:off x="516081" y="2923310"/>
            <a:ext cx="10940472"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5 errors</a:t>
            </a:r>
          </a:p>
          <a:p>
            <a:r>
              <a:rPr lang="en-GB" sz="2600" dirty="0">
                <a:latin typeface="Calibri"/>
                <a:ea typeface="+mn-lt"/>
                <a:cs typeface="Calibri"/>
              </a:rPr>
              <a:t>Bark, </a:t>
            </a:r>
            <a:r>
              <a:rPr lang="en-GB" sz="2600" dirty="0">
                <a:solidFill>
                  <a:srgbClr val="FF0000"/>
                </a:solidFill>
                <a:latin typeface="Calibri"/>
                <a:ea typeface="+mn-lt"/>
                <a:cs typeface="Calibri"/>
              </a:rPr>
              <a:t>G</a:t>
            </a:r>
            <a:r>
              <a:rPr lang="en-GB" sz="2600" dirty="0">
                <a:latin typeface="Calibri"/>
                <a:ea typeface="+mn-lt"/>
                <a:cs typeface="Calibri"/>
              </a:rPr>
              <a:t> and Evans, P.T. (2020) </a:t>
            </a:r>
            <a:r>
              <a:rPr lang="en-GB" sz="2600" dirty="0">
                <a:solidFill>
                  <a:srgbClr val="FF0000"/>
                </a:solidFill>
                <a:latin typeface="Calibri"/>
                <a:ea typeface="+mn-lt"/>
                <a:cs typeface="Calibri"/>
              </a:rPr>
              <a:t>"Reflective practice for today's teachers: a</a:t>
            </a:r>
            <a:endParaRPr lang="en-GB" sz="2600" dirty="0">
              <a:cs typeface="Calibri Light"/>
            </a:endParaRPr>
          </a:p>
          <a:p>
            <a:r>
              <a:rPr lang="en-GB" sz="2600" dirty="0">
                <a:solidFill>
                  <a:srgbClr val="FF0000"/>
                </a:solidFill>
                <a:latin typeface="Calibri"/>
                <a:ea typeface="+mn-lt"/>
                <a:cs typeface="Calibri"/>
              </a:rPr>
              <a:t>guide"</a:t>
            </a:r>
            <a:r>
              <a:rPr lang="en-GB" sz="2600" dirty="0">
                <a:latin typeface="Calibri"/>
                <a:ea typeface="+mn-lt"/>
                <a:cs typeface="Calibri"/>
              </a:rPr>
              <a:t>, </a:t>
            </a:r>
            <a:r>
              <a:rPr lang="en-GB" sz="2600" dirty="0">
                <a:solidFill>
                  <a:srgbClr val="FF0000"/>
                </a:solidFill>
                <a:latin typeface="Calibri"/>
                <a:ea typeface="+mn-lt"/>
                <a:cs typeface="Calibri"/>
              </a:rPr>
              <a:t>Journal of Teaching</a:t>
            </a:r>
            <a:r>
              <a:rPr lang="en-GB" sz="2600" dirty="0">
                <a:latin typeface="Calibri"/>
                <a:ea typeface="+mn-lt"/>
                <a:cs typeface="Calibri"/>
              </a:rPr>
              <a:t>, 12(3), </a:t>
            </a:r>
            <a:r>
              <a:rPr lang="en-GB" sz="2600" dirty="0">
                <a:solidFill>
                  <a:srgbClr val="FF0000"/>
                </a:solidFill>
                <a:latin typeface="Calibri"/>
                <a:ea typeface="+mn-lt"/>
                <a:cs typeface="Calibri"/>
              </a:rPr>
              <a:t>p.</a:t>
            </a:r>
            <a:r>
              <a:rPr lang="en-GB" sz="2600" dirty="0">
                <a:latin typeface="Calibri"/>
                <a:ea typeface="+mn-lt"/>
                <a:cs typeface="Calibri"/>
              </a:rPr>
              <a:t> 41-56. </a:t>
            </a:r>
            <a:r>
              <a:rPr lang="en-GB" sz="2600" dirty="0">
                <a:solidFill>
                  <a:srgbClr val="FF0000"/>
                </a:solidFill>
                <a:latin typeface="Calibri"/>
                <a:ea typeface="+mn-lt"/>
                <a:cs typeface="Calibri"/>
              </a:rPr>
              <a:t>Swansea: Education Press.</a:t>
            </a:r>
            <a:r>
              <a:rPr lang="en-GB" sz="2600" dirty="0">
                <a:latin typeface="Calibri"/>
                <a:ea typeface="+mn-lt"/>
                <a:cs typeface="Calibri"/>
              </a:rPr>
              <a:t> </a:t>
            </a:r>
            <a:r>
              <a:rPr lang="en-GB" sz="2600" dirty="0">
                <a:solidFill>
                  <a:srgbClr val="000000"/>
                </a:solidFill>
                <a:latin typeface="Calibri"/>
                <a:ea typeface="+mn-lt"/>
                <a:cs typeface="Calibri"/>
              </a:rPr>
              <a:t>Available at: </a:t>
            </a:r>
            <a:r>
              <a:rPr lang="en-GB" sz="2600" dirty="0">
                <a:latin typeface="Calibri"/>
                <a:ea typeface="+mn-lt"/>
                <a:cs typeface="Calibri"/>
              </a:rPr>
              <a:t>https://doi:10.1052/36986521582</a:t>
            </a:r>
          </a:p>
        </p:txBody>
      </p:sp>
      <p:sp>
        <p:nvSpPr>
          <p:cNvPr id="5" name="TextBox 4">
            <a:extLst>
              <a:ext uri="{FF2B5EF4-FFF2-40B4-BE49-F238E27FC236}">
                <a16:creationId xmlns:a16="http://schemas.microsoft.com/office/drawing/2014/main" id="{CF16FFB0-3859-42F1-B3AC-FC69939FC139}"/>
              </a:ext>
            </a:extLst>
          </p:cNvPr>
          <p:cNvSpPr txBox="1"/>
          <p:nvPr/>
        </p:nvSpPr>
        <p:spPr>
          <a:xfrm>
            <a:off x="549275" y="4803776"/>
            <a:ext cx="11182927"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Bark, G. and Evans, P.T. (2020) 'Reflective practice for today's teachers: a guide', </a:t>
            </a:r>
            <a:r>
              <a:rPr lang="en-GB" sz="2600" i="1" dirty="0">
                <a:latin typeface="Calibri"/>
                <a:cs typeface="Calibri"/>
              </a:rPr>
              <a:t>Journal of Teaching</a:t>
            </a:r>
            <a:r>
              <a:rPr lang="en-GB" sz="2600" dirty="0">
                <a:latin typeface="Calibri"/>
                <a:cs typeface="Calibri"/>
              </a:rPr>
              <a:t>, 12(3), pp. 41-56. Available at: https://doi:10.1052/36986521582</a:t>
            </a:r>
          </a:p>
        </p:txBody>
      </p:sp>
    </p:spTree>
    <p:extLst>
      <p:ext uri="{BB962C8B-B14F-4D97-AF65-F5344CB8AC3E}">
        <p14:creationId xmlns:p14="http://schemas.microsoft.com/office/powerpoint/2010/main" val="57313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idx="4294967295"/>
          </p:nvPr>
        </p:nvSpPr>
        <p:spPr>
          <a:xfrm>
            <a:off x="0" y="79375"/>
            <a:ext cx="11112500" cy="1003300"/>
          </a:xfrm>
        </p:spPr>
        <p:txBody>
          <a:bodyPr>
            <a:normAutofit/>
          </a:bodyPr>
          <a:lstStyle/>
          <a:p>
            <a:r>
              <a:rPr lang="en-GB" dirty="0">
                <a:latin typeface="Calibri"/>
                <a:cs typeface="Calibri"/>
              </a:rPr>
              <a:t>Harvard </a:t>
            </a:r>
            <a:r>
              <a:rPr lang="en-GB">
                <a:latin typeface="Calibri"/>
                <a:cs typeface="Calibri"/>
              </a:rPr>
              <a:t>referencing: internet and web pages</a:t>
            </a:r>
          </a:p>
        </p:txBody>
      </p:sp>
      <p:sp>
        <p:nvSpPr>
          <p:cNvPr id="4" name="TextBox 3">
            <a:extLst>
              <a:ext uri="{FF2B5EF4-FFF2-40B4-BE49-F238E27FC236}">
                <a16:creationId xmlns:a16="http://schemas.microsoft.com/office/drawing/2014/main" id="{9A61F5AA-4F71-45B4-9910-18B0AF2F0FD8}"/>
              </a:ext>
            </a:extLst>
          </p:cNvPr>
          <p:cNvSpPr txBox="1"/>
          <p:nvPr/>
        </p:nvSpPr>
        <p:spPr>
          <a:xfrm>
            <a:off x="469901" y="1532083"/>
            <a:ext cx="11252199"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468457" y="3123911"/>
            <a:ext cx="1125797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endParaRPr lang="en-GB" sz="2800" dirty="0">
              <a:latin typeface="Calibri"/>
              <a:cs typeface="Calibri"/>
            </a:endParaRPr>
          </a:p>
          <a:p>
            <a:r>
              <a:rPr lang="en-GB" sz="2800" dirty="0">
                <a:latin typeface="Calibri"/>
                <a:cs typeface="Calibri"/>
              </a:rPr>
              <a:t>National Health Service (2021) </a:t>
            </a:r>
            <a:r>
              <a:rPr lang="en-GB" sz="2800" i="1" dirty="0">
                <a:latin typeface="Calibri"/>
                <a:cs typeface="Calibri"/>
              </a:rPr>
              <a:t>Coronavirus (COVID-19). </a:t>
            </a:r>
            <a:r>
              <a:rPr lang="en-GB" sz="2800" dirty="0">
                <a:latin typeface="Calibri"/>
                <a:cs typeface="Calibri"/>
              </a:rPr>
              <a:t>Available at: http://www.nhs.uk/coronavirus-covid-19 (Accessed: 17 May 2021).</a:t>
            </a:r>
          </a:p>
        </p:txBody>
      </p:sp>
      <p:sp>
        <p:nvSpPr>
          <p:cNvPr id="6" name="TextBox 5">
            <a:extLst>
              <a:ext uri="{FF2B5EF4-FFF2-40B4-BE49-F238E27FC236}">
                <a16:creationId xmlns:a16="http://schemas.microsoft.com/office/drawing/2014/main" id="{CB1EAC25-05C2-4FB1-8203-93B5603E1D18}"/>
              </a:ext>
            </a:extLst>
          </p:cNvPr>
          <p:cNvSpPr txBox="1"/>
          <p:nvPr/>
        </p:nvSpPr>
        <p:spPr>
          <a:xfrm>
            <a:off x="472786" y="5217968"/>
            <a:ext cx="114369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If no author or title, you may use the URL and accession date … you may also want to question whether it is suitable to include in an academic assignment.</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idx="4294967295"/>
          </p:nvPr>
        </p:nvSpPr>
        <p:spPr>
          <a:xfrm>
            <a:off x="0" y="68263"/>
            <a:ext cx="8335963" cy="1003300"/>
          </a:xfrm>
        </p:spPr>
        <p:txBody>
          <a:bodyPr>
            <a:normAutofit/>
          </a:bodyPr>
          <a:lstStyle/>
          <a:p>
            <a:r>
              <a:rPr lang="en-GB">
                <a:latin typeface="Calibri"/>
                <a:cs typeface="Calibri"/>
              </a:rPr>
              <a:t>Harvard referencing: what's wrong?</a:t>
            </a:r>
            <a:endParaRPr lang="en-GB"/>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4294967295"/>
          </p:nvPr>
        </p:nvSpPr>
        <p:spPr>
          <a:xfrm>
            <a:off x="0" y="1592263"/>
            <a:ext cx="10795000" cy="2311400"/>
          </a:xfrm>
        </p:spPr>
        <p:txBody>
          <a:bodyPr vert="horz" lIns="91440" tIns="45720" rIns="91440" bIns="45720" rtlCol="0" anchor="t">
            <a:normAutofit/>
          </a:bodyPr>
          <a:lstStyle/>
          <a:p>
            <a:pPr marL="0" indent="0" algn="just">
              <a:lnSpc>
                <a:spcPct val="100000"/>
              </a:lnSpc>
              <a:spcBef>
                <a:spcPts val="0"/>
              </a:spcBef>
              <a:buNone/>
            </a:pPr>
            <a:endParaRPr lang="en-GB" dirty="0">
              <a:latin typeface="Calibri"/>
              <a:ea typeface="+mn-lt"/>
              <a:cs typeface="Calibri"/>
            </a:endParaRPr>
          </a:p>
          <a:p>
            <a:pPr marL="0" indent="0">
              <a:lnSpc>
                <a:spcPct val="100000"/>
              </a:lnSpc>
              <a:spcBef>
                <a:spcPts val="0"/>
              </a:spcBef>
              <a:buNone/>
            </a:pPr>
            <a:endParaRPr lang="en-GB" dirty="0">
              <a:ea typeface="+mn-lt"/>
              <a:cs typeface="+mn-lt"/>
            </a:endParaRPr>
          </a:p>
          <a:p>
            <a:pPr marL="0" indent="0">
              <a:lnSpc>
                <a:spcPct val="100000"/>
              </a:lnSpc>
              <a:spcBef>
                <a:spcPts val="0"/>
              </a:spcBef>
              <a:buNone/>
            </a:pPr>
            <a:endParaRPr lang="en-GB" dirty="0">
              <a:latin typeface="Calibri Light"/>
              <a:cs typeface="Calibri Light"/>
            </a:endParaRPr>
          </a:p>
          <a:p>
            <a:pPr marL="0" indent="0">
              <a:lnSpc>
                <a:spcPct val="100000"/>
              </a:lnSpc>
              <a:spcBef>
                <a:spcPts val="0"/>
              </a:spcBef>
              <a:buNone/>
            </a:pPr>
            <a:endParaRPr lang="en-GB" dirty="0">
              <a:latin typeface="Calibri Light"/>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Light"/>
              </a:rPr>
              <a:t>Holly, G.H. (2020) </a:t>
            </a:r>
            <a:r>
              <a:rPr lang="en-GB" sz="2800" i="1" dirty="0">
                <a:latin typeface="Calibri"/>
                <a:cs typeface="Calibri Light"/>
              </a:rPr>
              <a:t>Can dogs help to reduce stress? </a:t>
            </a:r>
            <a:r>
              <a:rPr lang="en-GB" sz="2800" dirty="0">
                <a:latin typeface="Calibri"/>
                <a:cs typeface="Calibri Light"/>
              </a:rPr>
              <a:t>Available at: https://</a:t>
            </a:r>
          </a:p>
          <a:p>
            <a:r>
              <a:rPr lang="en-GB" sz="2800" dirty="0">
                <a:latin typeface="Calibri"/>
                <a:cs typeface="Calibri"/>
              </a:rPr>
              <a:t>www.bbc.com/bitesize/articles/z3bqfcw (Accessed: 30 January 2021).</a:t>
            </a:r>
            <a:endParaRPr lang="en-GB" dirty="0"/>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Holly, G.H. (2020). </a:t>
            </a:r>
            <a:r>
              <a:rPr lang="en-GB" sz="2800" i="1" dirty="0">
                <a:latin typeface="Calibri"/>
                <a:cs typeface="Calibri"/>
              </a:rPr>
              <a:t>Can dogs help to reduce stress? </a:t>
            </a:r>
            <a:r>
              <a:rPr lang="en-GB" sz="2800" dirty="0">
                <a:latin typeface="Calibri"/>
                <a:cs typeface="Calibri"/>
              </a:rPr>
              <a:t>Retrieved from:</a:t>
            </a:r>
            <a:endParaRPr lang="en-GB" sz="2800" dirty="0">
              <a:latin typeface="Calibri"/>
              <a:ea typeface="+mn-lt"/>
              <a:cs typeface="Calibri"/>
            </a:endParaRPr>
          </a:p>
          <a:p>
            <a:r>
              <a:rPr lang="en-GB" sz="2800" dirty="0">
                <a:latin typeface="Calibri"/>
                <a:cs typeface="Calibri"/>
              </a:rPr>
              <a:t>www.bbc.com/bitesize/articles/z3bqfcw Accessed: 30th January 2021.</a:t>
            </a:r>
            <a:endParaRPr lang="en-GB" dirty="0"/>
          </a:p>
          <a:p>
            <a:endParaRPr lang="en-GB" dirty="0">
              <a:cs typeface="Calibri Light"/>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5</a:t>
            </a:r>
            <a:r>
              <a:rPr lang="en-GB" sz="2800">
                <a:latin typeface="Calibri"/>
                <a:cs typeface="Calibri"/>
              </a:rPr>
              <a:t> </a:t>
            </a:r>
            <a:r>
              <a:rPr lang="en-GB" sz="2800" dirty="0">
                <a:latin typeface="Calibri"/>
                <a:cs typeface="Calibri"/>
              </a:rPr>
              <a:t>errors</a:t>
            </a:r>
          </a:p>
          <a:p>
            <a:r>
              <a:rPr lang="en-GB" sz="2800" dirty="0">
                <a:latin typeface="Calibri"/>
                <a:cs typeface="Calibri"/>
              </a:rPr>
              <a:t>Holly, G.H. (2020)</a:t>
            </a:r>
            <a:r>
              <a:rPr lang="en-GB" sz="2800" dirty="0">
                <a:solidFill>
                  <a:srgbClr val="FF0000"/>
                </a:solidFill>
                <a:latin typeface="Calibri"/>
                <a:cs typeface="Calibri"/>
              </a:rPr>
              <a:t>.</a:t>
            </a:r>
            <a:r>
              <a:rPr lang="en-GB" sz="2800" dirty="0">
                <a:latin typeface="Calibri"/>
                <a:cs typeface="Calibri"/>
              </a:rPr>
              <a:t> </a:t>
            </a:r>
            <a:r>
              <a:rPr lang="en-GB" sz="2800" i="1" dirty="0">
                <a:latin typeface="Calibri"/>
                <a:cs typeface="Calibri"/>
              </a:rPr>
              <a:t>Can dogs help to reduce stress? </a:t>
            </a:r>
            <a:r>
              <a:rPr lang="en-GB" sz="2800" dirty="0">
                <a:solidFill>
                  <a:srgbClr val="FF0000"/>
                </a:solidFill>
                <a:latin typeface="Calibri"/>
                <a:cs typeface="Calibri"/>
              </a:rPr>
              <a:t>Retrieved from</a:t>
            </a:r>
            <a:r>
              <a:rPr lang="en-GB" sz="2800" dirty="0">
                <a:latin typeface="Calibri"/>
                <a:cs typeface="Calibri"/>
              </a:rPr>
              <a:t>: </a:t>
            </a:r>
            <a:r>
              <a:rPr lang="en-GB" sz="2800" dirty="0">
                <a:solidFill>
                  <a:srgbClr val="FF0000"/>
                </a:solidFill>
                <a:latin typeface="Calibri"/>
                <a:cs typeface="Calibri"/>
              </a:rPr>
              <a:t>www.</a:t>
            </a:r>
            <a:endParaRPr lang="en-GB" dirty="0"/>
          </a:p>
          <a:p>
            <a:r>
              <a:rPr lang="en-GB" sz="2800" dirty="0">
                <a:latin typeface="Calibri"/>
                <a:cs typeface="Calibri"/>
              </a:rPr>
              <a:t>bbc.com/bitesize/articles/z3bqfcw </a:t>
            </a:r>
            <a:r>
              <a:rPr lang="en-GB" sz="2800" dirty="0">
                <a:solidFill>
                  <a:srgbClr val="FF0000"/>
                </a:solidFill>
                <a:latin typeface="Calibri"/>
                <a:cs typeface="Calibri"/>
              </a:rPr>
              <a:t>Accessed: 30th January 2021</a:t>
            </a:r>
            <a:r>
              <a:rPr lang="en-GB" sz="2800" dirty="0">
                <a:latin typeface="Calibri"/>
                <a:cs typeface="Calibri"/>
              </a:rPr>
              <a:t>.</a:t>
            </a:r>
          </a:p>
          <a:p>
            <a:endParaRPr lang="en-GB" sz="2800" dirty="0">
              <a:latin typeface="Calibri"/>
              <a:cs typeface="Calibri"/>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idx="4294967295"/>
          </p:nvPr>
        </p:nvSpPr>
        <p:spPr>
          <a:xfrm>
            <a:off x="0" y="101600"/>
            <a:ext cx="9121775" cy="1004888"/>
          </a:xfrm>
        </p:spPr>
        <p:txBody>
          <a:bodyPr/>
          <a:lstStyle/>
          <a:p>
            <a:r>
              <a:rPr lang="en-GB">
                <a:latin typeface="Calibri"/>
                <a:cs typeface="Calibri"/>
              </a:rPr>
              <a:t>Referencing Help</a:t>
            </a:r>
            <a:endParaRPr lang="en-GB" dirty="0">
              <a:latin typeface="Calibri"/>
              <a:cs typeface="Calibri"/>
            </a:endParaRP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158174" y="1494149"/>
            <a:ext cx="5294746" cy="2876792"/>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155862" y="4312228"/>
            <a:ext cx="510886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Library catalogue – Database Search tab – Cite them right: the essential referencing guide.</a:t>
            </a:r>
          </a:p>
          <a:p>
            <a:endParaRPr lang="en-GB" sz="2000" dirty="0">
              <a:latin typeface="Calibri"/>
              <a:ea typeface="+mn-lt"/>
              <a:cs typeface="Calibri"/>
            </a:endParaRPr>
          </a:p>
          <a:p>
            <a:r>
              <a:rPr lang="en-GB" sz="2000" dirty="0">
                <a:latin typeface="Calibri"/>
                <a:ea typeface="+mn-lt"/>
                <a:cs typeface="Calibri"/>
              </a:rPr>
              <a:t>12th edition (2022).</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a:cs typeface="Calibri Light"/>
            </a:endParaRPr>
          </a:p>
        </p:txBody>
      </p:sp>
      <p:pic>
        <p:nvPicPr>
          <p:cNvPr id="6" name="Picture 6" descr="Text&#10;&#10;Description automatically generated">
            <a:extLst>
              <a:ext uri="{FF2B5EF4-FFF2-40B4-BE49-F238E27FC236}">
                <a16:creationId xmlns:a16="http://schemas.microsoft.com/office/drawing/2014/main" id="{015671E8-B2AB-6966-E515-234E647B8A4E}"/>
              </a:ext>
            </a:extLst>
          </p:cNvPr>
          <p:cNvPicPr>
            <a:picLocks noChangeAspect="1"/>
          </p:cNvPicPr>
          <p:nvPr/>
        </p:nvPicPr>
        <p:blipFill>
          <a:blip r:embed="rId5"/>
          <a:stretch>
            <a:fillRect/>
          </a:stretch>
        </p:blipFill>
        <p:spPr>
          <a:xfrm>
            <a:off x="5728855" y="1408511"/>
            <a:ext cx="2731654" cy="3608023"/>
          </a:xfrm>
          <a:prstGeom prst="rect">
            <a:avLst/>
          </a:prstGeom>
        </p:spPr>
      </p:pic>
      <p:sp>
        <p:nvSpPr>
          <p:cNvPr id="7" name="TextBox 6">
            <a:extLst>
              <a:ext uri="{FF2B5EF4-FFF2-40B4-BE49-F238E27FC236}">
                <a16:creationId xmlns:a16="http://schemas.microsoft.com/office/drawing/2014/main" id="{1004AC68-9381-7E19-0EAD-68CC29B4AA68}"/>
              </a:ext>
            </a:extLst>
          </p:cNvPr>
          <p:cNvSpPr txBox="1"/>
          <p:nvPr/>
        </p:nvSpPr>
        <p:spPr>
          <a:xfrm>
            <a:off x="5651499" y="5178137"/>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12th edition (2022).</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6"/>
              </a:rPr>
              <a:t>Cite them Right print book</a:t>
            </a:r>
            <a:endParaRPr lang="en-GB">
              <a:cs typeface="Calibri Light"/>
            </a:endParaRPr>
          </a:p>
          <a:p>
            <a:endParaRPr lang="en-GB" dirty="0">
              <a:latin typeface="Calibri"/>
              <a:cs typeface="Calibri Light"/>
            </a:endParaRPr>
          </a:p>
        </p:txBody>
      </p:sp>
      <p:pic>
        <p:nvPicPr>
          <p:cNvPr id="8" name="Picture 8" descr="A picture containing text, businesscard&#10;&#10;Description automatically generated">
            <a:extLst>
              <a:ext uri="{FF2B5EF4-FFF2-40B4-BE49-F238E27FC236}">
                <a16:creationId xmlns:a16="http://schemas.microsoft.com/office/drawing/2014/main" id="{F5DBCE49-CC51-AAE9-2734-CA15290B61AF}"/>
              </a:ext>
            </a:extLst>
          </p:cNvPr>
          <p:cNvPicPr>
            <a:picLocks noChangeAspect="1"/>
          </p:cNvPicPr>
          <p:nvPr/>
        </p:nvPicPr>
        <p:blipFill>
          <a:blip r:embed="rId7"/>
          <a:stretch>
            <a:fillRect/>
          </a:stretch>
        </p:blipFill>
        <p:spPr>
          <a:xfrm>
            <a:off x="8851899" y="1409995"/>
            <a:ext cx="2535383" cy="3605057"/>
          </a:xfrm>
          <a:prstGeom prst="rect">
            <a:avLst/>
          </a:prstGeom>
        </p:spPr>
      </p:pic>
      <p:sp>
        <p:nvSpPr>
          <p:cNvPr id="9" name="TextBox 8">
            <a:extLst>
              <a:ext uri="{FF2B5EF4-FFF2-40B4-BE49-F238E27FC236}">
                <a16:creationId xmlns:a16="http://schemas.microsoft.com/office/drawing/2014/main" id="{E7CC790C-6340-E6AC-B179-0794E949C854}"/>
              </a:ext>
            </a:extLst>
          </p:cNvPr>
          <p:cNvSpPr txBox="1"/>
          <p:nvPr/>
        </p:nvSpPr>
        <p:spPr>
          <a:xfrm>
            <a:off x="8722592" y="5178137"/>
            <a:ext cx="34694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a:ea typeface="+mn-lt"/>
              <a:cs typeface="+mn-lt"/>
            </a:endParaRPr>
          </a:p>
          <a:p>
            <a:r>
              <a:rPr lang="en-GB" sz="2000" dirty="0">
                <a:latin typeface="Calibri"/>
                <a:ea typeface="+mn-lt"/>
                <a:cs typeface="+mn-lt"/>
                <a:hlinkClick r:id="rId8"/>
              </a:rPr>
              <a:t>Referencing handbook: Harvard</a:t>
            </a:r>
            <a:endParaRPr lang="en-GB" sz="2000" dirty="0">
              <a:latin typeface="Calibri"/>
              <a:cs typeface="Calibri Light"/>
            </a:endParaRPr>
          </a:p>
        </p:txBody>
      </p:sp>
    </p:spTree>
    <p:extLst>
      <p:ext uri="{BB962C8B-B14F-4D97-AF65-F5344CB8AC3E}">
        <p14:creationId xmlns:p14="http://schemas.microsoft.com/office/powerpoint/2010/main" val="158723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3EC1-0428-2B58-B866-9DCB13F0CB77}"/>
              </a:ext>
            </a:extLst>
          </p:cNvPr>
          <p:cNvSpPr>
            <a:spLocks noGrp="1"/>
          </p:cNvSpPr>
          <p:nvPr>
            <p:ph type="title" idx="4294967295"/>
          </p:nvPr>
        </p:nvSpPr>
        <p:spPr>
          <a:xfrm>
            <a:off x="0" y="15875"/>
            <a:ext cx="9526588" cy="957263"/>
          </a:xfrm>
        </p:spPr>
        <p:txBody>
          <a:bodyPr>
            <a:normAutofit/>
          </a:bodyPr>
          <a:lstStyle/>
          <a:p>
            <a:r>
              <a:rPr lang="en-GB" dirty="0">
                <a:latin typeface="Calibri"/>
                <a:cs typeface="Calibri"/>
              </a:rPr>
              <a:t>Cite Them Right online database</a:t>
            </a:r>
          </a:p>
        </p:txBody>
      </p:sp>
      <p:pic>
        <p:nvPicPr>
          <p:cNvPr id="4" name="Picture 4" descr="Graphical user interface, website&#10;&#10;Description automatically generated">
            <a:extLst>
              <a:ext uri="{FF2B5EF4-FFF2-40B4-BE49-F238E27FC236}">
                <a16:creationId xmlns:a16="http://schemas.microsoft.com/office/drawing/2014/main" id="{3AB876BE-6FBF-18E5-DABD-31C09EA1DF72}"/>
              </a:ext>
            </a:extLst>
          </p:cNvPr>
          <p:cNvPicPr>
            <a:picLocks noGrp="1" noChangeAspect="1"/>
          </p:cNvPicPr>
          <p:nvPr>
            <p:ph sz="quarter" idx="4294967295"/>
          </p:nvPr>
        </p:nvPicPr>
        <p:blipFill>
          <a:blip r:embed="rId3"/>
          <a:stretch>
            <a:fillRect/>
          </a:stretch>
        </p:blipFill>
        <p:spPr>
          <a:xfrm>
            <a:off x="0" y="1476375"/>
            <a:ext cx="8069263" cy="4124325"/>
          </a:xfrm>
        </p:spPr>
      </p:pic>
      <p:sp>
        <p:nvSpPr>
          <p:cNvPr id="5" name="TextBox 4">
            <a:extLst>
              <a:ext uri="{FF2B5EF4-FFF2-40B4-BE49-F238E27FC236}">
                <a16:creationId xmlns:a16="http://schemas.microsoft.com/office/drawing/2014/main" id="{1EE479BA-1E49-CC6B-F012-3603668F074C}"/>
              </a:ext>
            </a:extLst>
          </p:cNvPr>
          <p:cNvSpPr txBox="1"/>
          <p:nvPr/>
        </p:nvSpPr>
        <p:spPr>
          <a:xfrm>
            <a:off x="508000" y="5703453"/>
            <a:ext cx="389081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4"/>
              </a:rPr>
              <a:t>Cite Them Right database</a:t>
            </a:r>
            <a:endParaRPr lang="en-US" sz="2000" dirty="0">
              <a:latin typeface="Calibri"/>
            </a:endParaRPr>
          </a:p>
        </p:txBody>
      </p:sp>
      <p:sp>
        <p:nvSpPr>
          <p:cNvPr id="7" name="TextBox 6">
            <a:extLst>
              <a:ext uri="{FF2B5EF4-FFF2-40B4-BE49-F238E27FC236}">
                <a16:creationId xmlns:a16="http://schemas.microsoft.com/office/drawing/2014/main" id="{61E54D60-25E3-AA01-7D9B-1A2DB4F24015}"/>
              </a:ext>
            </a:extLst>
          </p:cNvPr>
          <p:cNvSpPr txBox="1"/>
          <p:nvPr/>
        </p:nvSpPr>
        <p:spPr>
          <a:xfrm>
            <a:off x="8670636" y="1552864"/>
            <a:ext cx="3475180"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600" dirty="0">
                <a:latin typeface="Calibri"/>
                <a:cs typeface="Calibri"/>
              </a:rPr>
              <a:t>The basics of referencing.</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Search by style or resource format.</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Examples of citations and references.</a:t>
            </a:r>
            <a:endParaRPr lang="en-US" sz="2600">
              <a:latin typeface="Calibri"/>
              <a:ea typeface="+mn-lt"/>
              <a:cs typeface="+mn-lt"/>
            </a:endParaRPr>
          </a:p>
          <a:p>
            <a:endParaRPr lang="en-GB" sz="2600" dirty="0">
              <a:latin typeface="Calibri"/>
              <a:cs typeface="Calibri"/>
            </a:endParaRPr>
          </a:p>
          <a:p>
            <a:pPr marL="342900" indent="-342900">
              <a:buFont typeface="Arial,Sans-Serif"/>
              <a:buChar char="•"/>
            </a:pPr>
            <a:r>
              <a:rPr lang="en-GB" sz="2600" dirty="0">
                <a:latin typeface="Calibri"/>
                <a:cs typeface="Calibri"/>
              </a:rPr>
              <a:t>Interactive tutorial and </a:t>
            </a:r>
            <a:r>
              <a:rPr lang="en-GB" sz="2600" b="1" dirty="0">
                <a:latin typeface="Calibri"/>
                <a:cs typeface="Calibri"/>
              </a:rPr>
              <a:t>You try</a:t>
            </a:r>
            <a:r>
              <a:rPr lang="en-GB" sz="2600" dirty="0">
                <a:latin typeface="Calibri"/>
                <a:cs typeface="Calibri"/>
              </a:rPr>
              <a:t> function.</a:t>
            </a:r>
            <a:endParaRPr lang="en-GB" sz="2600" dirty="0">
              <a:cs typeface="Calibri Light"/>
            </a:endParaRPr>
          </a:p>
        </p:txBody>
      </p:sp>
    </p:spTree>
    <p:extLst>
      <p:ext uri="{BB962C8B-B14F-4D97-AF65-F5344CB8AC3E}">
        <p14:creationId xmlns:p14="http://schemas.microsoft.com/office/powerpoint/2010/main" val="34850623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5187BCF-5A5A-4281-A9C8-7A460D43D03C}"/>
              </a:ext>
            </a:extLst>
          </p:cNvPr>
          <p:cNvSpPr>
            <a:spLocks noGrp="1"/>
          </p:cNvSpPr>
          <p:nvPr>
            <p:ph sz="half" idx="4294967295"/>
          </p:nvPr>
        </p:nvSpPr>
        <p:spPr>
          <a:xfrm>
            <a:off x="0" y="1866900"/>
            <a:ext cx="6886575" cy="3460750"/>
          </a:xfrm>
        </p:spPr>
        <p:txBody>
          <a:bodyPr vert="horz" lIns="91440" tIns="45720" rIns="91440" bIns="45720" rtlCol="0" anchor="t">
            <a:noAutofit/>
          </a:bodyPr>
          <a:lstStyle/>
          <a:p>
            <a:pPr marL="0" indent="0">
              <a:lnSpc>
                <a:spcPct val="100000"/>
              </a:lnSpc>
              <a:spcBef>
                <a:spcPts val="0"/>
              </a:spcBef>
              <a:buNone/>
            </a:pPr>
            <a:endParaRPr lang="en-GB" sz="2400" b="1" dirty="0">
              <a:latin typeface="Calibri"/>
              <a:ea typeface="+mn-lt"/>
              <a:cs typeface="Arial"/>
            </a:endParaRPr>
          </a:p>
          <a:p>
            <a:pPr marL="342900" indent="-342900">
              <a:lnSpc>
                <a:spcPct val="100000"/>
              </a:lnSpc>
              <a:spcBef>
                <a:spcPts val="0"/>
              </a:spcBef>
              <a:buFont typeface="Arial" panose="05000000000000000000" pitchFamily="2" charset="2"/>
              <a:buChar char="•"/>
            </a:pPr>
            <a:r>
              <a:rPr lang="en-GB" sz="2400" b="1" dirty="0">
                <a:latin typeface="Calibri"/>
                <a:ea typeface="+mn-lt"/>
                <a:cs typeface="Arial"/>
              </a:rPr>
              <a:t> </a:t>
            </a:r>
            <a:r>
              <a:rPr lang="en-GB" sz="2400" dirty="0">
                <a:latin typeface="Calibri"/>
                <a:ea typeface="+mn-lt"/>
                <a:cs typeface="Arial"/>
              </a:rPr>
              <a:t>Supported by the library.</a:t>
            </a:r>
            <a:endParaRPr lang="en-GB" sz="2400" dirty="0">
              <a:latin typeface="Calibri"/>
              <a:cs typeface="Arial"/>
            </a:endParaRPr>
          </a:p>
          <a:p>
            <a:pPr marL="342900" indent="-342900">
              <a:lnSpc>
                <a:spcPct val="100000"/>
              </a:lnSpc>
              <a:spcBef>
                <a:spcPts val="0"/>
              </a:spcBef>
              <a:buFont typeface="Arial" panose="05000000000000000000" pitchFamily="2" charset="2"/>
              <a:buChar char="•"/>
            </a:pPr>
            <a:endParaRPr lang="en-GB" sz="2400">
              <a:latin typeface="Calibri"/>
              <a:cs typeface="Arial"/>
            </a:endParaRPr>
          </a:p>
          <a:p>
            <a:pPr marL="342900" indent="-342900">
              <a:lnSpc>
                <a:spcPct val="100000"/>
              </a:lnSpc>
              <a:spcBef>
                <a:spcPts val="0"/>
              </a:spcBef>
              <a:buFont typeface="Arial" panose="05000000000000000000" pitchFamily="2" charset="2"/>
              <a:buChar char="•"/>
            </a:pPr>
            <a:r>
              <a:rPr lang="en-GB" sz="2400" dirty="0">
                <a:latin typeface="Calibri"/>
                <a:cs typeface="Arial"/>
              </a:rPr>
              <a:t>Import references into a personal database.</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Manage, store, and share references. </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Insert references into assignments. </a:t>
            </a:r>
            <a:endParaRPr lang="en-US" sz="2400" dirty="0">
              <a:latin typeface="Calibri"/>
              <a:ea typeface="+mn-lt"/>
              <a:cs typeface="+mn-lt"/>
            </a:endParaRPr>
          </a:p>
          <a:p>
            <a:pPr marL="285750" indent="-285750">
              <a:lnSpc>
                <a:spcPct val="100000"/>
              </a:lnSpc>
              <a:spcBef>
                <a:spcPts val="0"/>
              </a:spcBef>
              <a:buFont typeface="Arial,Sans-Serif"/>
              <a:buChar char="•"/>
            </a:pPr>
            <a:endParaRPr lang="en-GB" sz="2400">
              <a:latin typeface="Calibri"/>
              <a:ea typeface="+mn-lt"/>
              <a:cs typeface="+mn-lt"/>
            </a:endParaRPr>
          </a:p>
          <a:p>
            <a:pPr marL="342900" indent="-342900">
              <a:lnSpc>
                <a:spcPct val="100000"/>
              </a:lnSpc>
              <a:spcBef>
                <a:spcPts val="0"/>
              </a:spcBef>
              <a:buFont typeface="Arial" panose="05000000000000000000" pitchFamily="2" charset="2"/>
              <a:buChar char="•"/>
            </a:pPr>
            <a:r>
              <a:rPr lang="en-GB" sz="2400" dirty="0">
                <a:latin typeface="Calibri"/>
                <a:cs typeface="Arial"/>
              </a:rPr>
              <a:t>Generate formatted bibliographies.</a:t>
            </a:r>
            <a:endParaRPr lang="en-US" sz="2400" dirty="0">
              <a:latin typeface="Calibri"/>
              <a:ea typeface="+mn-lt"/>
              <a:cs typeface="+mn-lt"/>
            </a:endParaRPr>
          </a:p>
          <a:p>
            <a:pPr marL="0" indent="0">
              <a:lnSpc>
                <a:spcPct val="100000"/>
              </a:lnSpc>
              <a:spcBef>
                <a:spcPts val="0"/>
              </a:spcBef>
              <a:buNone/>
            </a:pPr>
            <a:endParaRPr lang="en-GB" sz="2000">
              <a:latin typeface="Calibri"/>
              <a:ea typeface="+mn-lt"/>
              <a:cs typeface="+mn-lt"/>
            </a:endParaRPr>
          </a:p>
          <a:p>
            <a:pPr marL="0" indent="0">
              <a:lnSpc>
                <a:spcPct val="100000"/>
              </a:lnSpc>
              <a:spcBef>
                <a:spcPts val="0"/>
              </a:spcBef>
              <a:buNone/>
            </a:pPr>
            <a:endParaRPr lang="en-GB" sz="2000" b="1">
              <a:latin typeface="Calibri"/>
              <a:ea typeface="+mn-lt"/>
              <a:cs typeface="Arial"/>
            </a:endParaRPr>
          </a:p>
          <a:p>
            <a:pPr marL="0" indent="0">
              <a:lnSpc>
                <a:spcPct val="100000"/>
              </a:lnSpc>
              <a:spcBef>
                <a:spcPts val="0"/>
              </a:spcBef>
              <a:buNone/>
            </a:pPr>
            <a:endParaRPr lang="en-US" sz="2000">
              <a:latin typeface="Calibri"/>
              <a:ea typeface="+mn-lt"/>
              <a:cs typeface="Calibri Light"/>
            </a:endParaRPr>
          </a:p>
          <a:p>
            <a:pPr marL="0" indent="0">
              <a:lnSpc>
                <a:spcPct val="100000"/>
              </a:lnSpc>
              <a:spcBef>
                <a:spcPts val="0"/>
              </a:spcBef>
              <a:buNone/>
            </a:pPr>
            <a:endParaRPr lang="en-GB" sz="2000">
              <a:latin typeface="Calibri"/>
              <a:ea typeface="+mn-lt"/>
              <a:cs typeface="Calibri Light"/>
            </a:endParaRPr>
          </a:p>
          <a:p>
            <a:pPr marL="0" indent="0">
              <a:lnSpc>
                <a:spcPct val="100000"/>
              </a:lnSpc>
              <a:spcBef>
                <a:spcPts val="0"/>
              </a:spcBef>
              <a:buNone/>
            </a:pPr>
            <a:endParaRPr lang="en-GB" sz="2000">
              <a:latin typeface="Calibri"/>
              <a:ea typeface="+mn-lt"/>
              <a:cs typeface="+mn-lt"/>
            </a:endParaRPr>
          </a:p>
          <a:p>
            <a:pPr marL="0" indent="0">
              <a:buNone/>
            </a:pPr>
            <a:endParaRPr lang="en-GB" sz="2000">
              <a:latin typeface="Calibri"/>
              <a:ea typeface="+mn-lt"/>
              <a:cs typeface="+mn-lt"/>
            </a:endParaRPr>
          </a:p>
        </p:txBody>
      </p:sp>
      <p:sp>
        <p:nvSpPr>
          <p:cNvPr id="3" name="Title 2">
            <a:extLst>
              <a:ext uri="{FF2B5EF4-FFF2-40B4-BE49-F238E27FC236}">
                <a16:creationId xmlns:a16="http://schemas.microsoft.com/office/drawing/2014/main" id="{97571B7F-3744-4FFD-B82C-B2072F6EB519}"/>
              </a:ext>
            </a:extLst>
          </p:cNvPr>
          <p:cNvSpPr>
            <a:spLocks noGrp="1"/>
          </p:cNvSpPr>
          <p:nvPr>
            <p:ph type="title" idx="4294967295"/>
          </p:nvPr>
        </p:nvSpPr>
        <p:spPr>
          <a:xfrm>
            <a:off x="0" y="60325"/>
            <a:ext cx="2641600" cy="1003300"/>
          </a:xfrm>
        </p:spPr>
        <p:txBody>
          <a:bodyPr>
            <a:normAutofit/>
          </a:bodyPr>
          <a:lstStyle/>
          <a:p>
            <a:r>
              <a:rPr lang="en-GB">
                <a:latin typeface="Calibri"/>
                <a:cs typeface="Calibri"/>
              </a:rPr>
              <a:t>RefWorks</a:t>
            </a:r>
          </a:p>
        </p:txBody>
      </p:sp>
      <p:pic>
        <p:nvPicPr>
          <p:cNvPr id="8" name="Picture 8" descr="A sign on a cloudy day&#10;&#10;Description automatically generated">
            <a:extLst>
              <a:ext uri="{FF2B5EF4-FFF2-40B4-BE49-F238E27FC236}">
                <a16:creationId xmlns:a16="http://schemas.microsoft.com/office/drawing/2014/main" id="{80BA316A-62C5-4A40-A60B-13040910010E}"/>
              </a:ext>
            </a:extLst>
          </p:cNvPr>
          <p:cNvPicPr>
            <a:picLocks noGrp="1" noChangeAspect="1"/>
          </p:cNvPicPr>
          <p:nvPr>
            <p:ph type="pic" sz="quarter" idx="4294967295"/>
          </p:nvPr>
        </p:nvPicPr>
        <p:blipFill rotWithShape="1">
          <a:blip r:embed="rId3"/>
          <a:srcRect t="5681" b="5681"/>
          <a:stretch/>
        </p:blipFill>
        <p:spPr>
          <a:xfrm>
            <a:off x="6427788" y="1998663"/>
            <a:ext cx="5764212" cy="3457575"/>
          </a:xfrm>
        </p:spPr>
      </p:pic>
      <p:sp>
        <p:nvSpPr>
          <p:cNvPr id="4" name="TextBox 3">
            <a:extLst>
              <a:ext uri="{FF2B5EF4-FFF2-40B4-BE49-F238E27FC236}">
                <a16:creationId xmlns:a16="http://schemas.microsoft.com/office/drawing/2014/main" id="{8E5FB945-DDFD-4C71-BD63-2A4EDAAFECE3}"/>
              </a:ext>
            </a:extLst>
          </p:cNvPr>
          <p:cNvSpPr txBox="1"/>
          <p:nvPr/>
        </p:nvSpPr>
        <p:spPr>
          <a:xfrm>
            <a:off x="6096125" y="5776595"/>
            <a:ext cx="59568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Online tutorial - </a:t>
            </a:r>
            <a:r>
              <a:rPr lang="en-GB" sz="2000" dirty="0">
                <a:latin typeface="Calibri"/>
                <a:cs typeface="Calibri"/>
                <a:hlinkClick r:id="rId4"/>
              </a:rPr>
              <a:t>Managing your research with RefWorks</a:t>
            </a:r>
            <a:endParaRPr lang="en-GB" sz="2000" dirty="0">
              <a:latin typeface="Calibri"/>
              <a:ea typeface="+mn-lt"/>
              <a:cs typeface="+mn-lt"/>
            </a:endParaRPr>
          </a:p>
        </p:txBody>
      </p:sp>
      <p:sp>
        <p:nvSpPr>
          <p:cNvPr id="9" name="TextBox 8">
            <a:extLst>
              <a:ext uri="{FF2B5EF4-FFF2-40B4-BE49-F238E27FC236}">
                <a16:creationId xmlns:a16="http://schemas.microsoft.com/office/drawing/2014/main" id="{606E1B3E-1872-4DBC-980B-7AA045172D3B}"/>
              </a:ext>
            </a:extLst>
          </p:cNvPr>
          <p:cNvSpPr txBox="1"/>
          <p:nvPr/>
        </p:nvSpPr>
        <p:spPr>
          <a:xfrm>
            <a:off x="198582" y="5777688"/>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hlinkClick r:id="rId5"/>
              </a:rPr>
              <a:t>RefWorks</a:t>
            </a:r>
            <a:r>
              <a:rPr lang="en-GB" sz="2000" dirty="0">
                <a:latin typeface="Calibri"/>
                <a:cs typeface="Calibri"/>
              </a:rPr>
              <a:t> </a:t>
            </a:r>
            <a:r>
              <a:rPr lang="en-GB" dirty="0">
                <a:latin typeface="Calibri"/>
                <a:cs typeface="Calibri"/>
              </a:rPr>
              <a:t>  </a:t>
            </a:r>
            <a:endParaRPr lang="en-US" dirty="0"/>
          </a:p>
        </p:txBody>
      </p:sp>
      <p:sp>
        <p:nvSpPr>
          <p:cNvPr id="5" name="TextBox 4">
            <a:extLst>
              <a:ext uri="{FF2B5EF4-FFF2-40B4-BE49-F238E27FC236}">
                <a16:creationId xmlns:a16="http://schemas.microsoft.com/office/drawing/2014/main" id="{C598CF8C-9A77-4EB0-9EF7-BB2131B881EA}"/>
              </a:ext>
            </a:extLst>
          </p:cNvPr>
          <p:cNvSpPr txBox="1"/>
          <p:nvPr/>
        </p:nvSpPr>
        <p:spPr>
          <a:xfrm>
            <a:off x="256309" y="1497445"/>
            <a:ext cx="65185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An online referencing management service. </a:t>
            </a:r>
            <a:endParaRPr lang="en-US" sz="2400" dirty="0"/>
          </a:p>
        </p:txBody>
      </p:sp>
    </p:spTree>
    <p:extLst>
      <p:ext uri="{BB962C8B-B14F-4D97-AF65-F5344CB8AC3E}">
        <p14:creationId xmlns:p14="http://schemas.microsoft.com/office/powerpoint/2010/main" val="3866921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4294967295"/>
          </p:nvPr>
        </p:nvSpPr>
        <p:spPr>
          <a:xfrm>
            <a:off x="0" y="1622425"/>
            <a:ext cx="6194425" cy="4092575"/>
          </a:xfrm>
        </p:spPr>
        <p:txBody>
          <a:bodyPr vert="horz" lIns="91440" tIns="45720" rIns="91440" bIns="45720" rtlCol="0" anchor="t">
            <a:noAutofit/>
          </a:bodyPr>
          <a:lstStyle/>
          <a:p>
            <a:pPr marL="0" indent="0">
              <a:lnSpc>
                <a:spcPct val="107000"/>
              </a:lnSpc>
              <a:spcBef>
                <a:spcPts val="0"/>
              </a:spcBef>
              <a:buNone/>
            </a:pPr>
            <a:endParaRPr lang="en-GB" sz="2400" dirty="0">
              <a:latin typeface="Calibri"/>
              <a:cs typeface="Calibri"/>
            </a:endParaRPr>
          </a:p>
          <a:p>
            <a:pPr marL="342900" indent="-342900">
              <a:lnSpc>
                <a:spcPct val="107000"/>
              </a:lnSpc>
              <a:spcBef>
                <a:spcPts val="0"/>
              </a:spcBef>
              <a:buFont typeface="Arial" panose="05000000000000000000" pitchFamily="2" charset="2"/>
              <a:buChar char="•"/>
            </a:pPr>
            <a:r>
              <a:rPr lang="en-GB" sz="2400" dirty="0">
                <a:latin typeface="Calibri"/>
                <a:cs typeface="Arial"/>
              </a:rPr>
              <a:t>Understand the basics before you begin.</a:t>
            </a:r>
            <a:endParaRPr lang="en-GB" sz="2400" dirty="0">
              <a:latin typeface="Calibri"/>
              <a:ea typeface="+mn-lt"/>
              <a:cs typeface="Arial"/>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Keep a record of all sources as you use them.</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Be consistent in the records you keep and in the way you reference. </a:t>
            </a:r>
            <a:endParaRPr lang="en-US" sz="2400" dirty="0">
              <a:latin typeface="Calibri"/>
              <a:ea typeface="+mn-lt"/>
              <a:cs typeface="+mn-lt"/>
            </a:endParaRPr>
          </a:p>
          <a:p>
            <a:pPr marL="0" indent="0">
              <a:lnSpc>
                <a:spcPct val="107000"/>
              </a:lnSpc>
              <a:spcBef>
                <a:spcPts val="0"/>
              </a:spcBef>
              <a:buNone/>
            </a:pPr>
            <a:endParaRPr lang="en-GB" sz="2400" dirty="0">
              <a:latin typeface="Calibri"/>
              <a:cs typeface="Arial"/>
            </a:endParaRPr>
          </a:p>
          <a:p>
            <a:pPr marL="342900" indent="-342900">
              <a:lnSpc>
                <a:spcPct val="107000"/>
              </a:lnSpc>
              <a:spcBef>
                <a:spcPts val="0"/>
              </a:spcBef>
              <a:buFont typeface="Arial" panose="05000000000000000000" pitchFamily="2" charset="2"/>
              <a:buChar char="•"/>
            </a:pPr>
            <a:r>
              <a:rPr lang="en-GB" sz="2400" dirty="0">
                <a:latin typeface="Calibri"/>
                <a:cs typeface="Arial"/>
              </a:rPr>
              <a:t>Check your references before submitting your assignment.</a:t>
            </a: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idx="4294967295"/>
          </p:nvPr>
        </p:nvSpPr>
        <p:spPr>
          <a:xfrm>
            <a:off x="0" y="49213"/>
            <a:ext cx="7594600" cy="1003300"/>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4294967295"/>
          </p:nvPr>
        </p:nvPicPr>
        <p:blipFill rotWithShape="1">
          <a:blip r:embed="rId3"/>
          <a:srcRect t="4328" b="4328"/>
          <a:stretch/>
        </p:blipFill>
        <p:spPr>
          <a:xfrm>
            <a:off x="6946900" y="2117725"/>
            <a:ext cx="5245100" cy="3194050"/>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Ask for help </a:t>
            </a:r>
            <a:r>
              <a:rPr lang="en-GB" sz="2400" dirty="0">
                <a:latin typeface="Calibri"/>
                <a:cs typeface="Calibri"/>
              </a:rPr>
              <a:t>if you need it – your librarian, course tutor or student services can advise.</a:t>
            </a:r>
            <a:endParaRPr lang="en-US" sz="2400" dirty="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When used properly, references strengthen and enhance your work. </a:t>
            </a:r>
            <a:endParaRPr lang="en-US" sz="2400" dirty="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idx="4294967295"/>
          </p:nvPr>
        </p:nvSpPr>
        <p:spPr>
          <a:xfrm>
            <a:off x="0" y="0"/>
            <a:ext cx="5780088" cy="1004888"/>
          </a:xfrm>
        </p:spPr>
        <p:txBody>
          <a:bodyPr/>
          <a:lstStyle/>
          <a:p>
            <a:pPr algn="ctr"/>
            <a:r>
              <a:rPr lang="en-GB" dirty="0">
                <a:latin typeface="Calibri"/>
                <a:cs typeface="Calibri"/>
              </a:rPr>
              <a:t>Help is always available</a:t>
            </a:r>
            <a:endParaRPr lang="en-US" dirty="0"/>
          </a:p>
        </p:txBody>
      </p:sp>
      <p:pic>
        <p:nvPicPr>
          <p:cNvPr id="10" name="Picture 10" descr="A person sitting at a table using a computer&#10;&#10;Description automatically generated">
            <a:extLst>
              <a:ext uri="{FF2B5EF4-FFF2-40B4-BE49-F238E27FC236}">
                <a16:creationId xmlns:a16="http://schemas.microsoft.com/office/drawing/2014/main" id="{3B10FE0A-3E3F-44FF-A033-27ADB929CE0E}"/>
              </a:ext>
            </a:extLst>
          </p:cNvPr>
          <p:cNvPicPr>
            <a:picLocks noGrp="1" noChangeAspect="1"/>
          </p:cNvPicPr>
          <p:nvPr>
            <p:ph sz="half" idx="4294967295"/>
          </p:nvPr>
        </p:nvPicPr>
        <p:blipFill>
          <a:blip r:embed="rId3"/>
          <a:stretch>
            <a:fillRect/>
          </a:stretch>
        </p:blipFill>
        <p:spPr>
          <a:xfrm>
            <a:off x="5457825" y="1552575"/>
            <a:ext cx="6734175" cy="4518025"/>
          </a:xfrm>
        </p:spPr>
      </p:pic>
      <p:sp>
        <p:nvSpPr>
          <p:cNvPr id="4" name="TextBox 3">
            <a:extLst>
              <a:ext uri="{FF2B5EF4-FFF2-40B4-BE49-F238E27FC236}">
                <a16:creationId xmlns:a16="http://schemas.microsoft.com/office/drawing/2014/main" id="{134578A5-024E-4685-8863-6C722C43D67B}"/>
              </a:ext>
            </a:extLst>
          </p:cNvPr>
          <p:cNvSpPr txBox="1"/>
          <p:nvPr/>
        </p:nvSpPr>
        <p:spPr>
          <a:xfrm>
            <a:off x="307384" y="1541215"/>
            <a:ext cx="4683071"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ea typeface="+mn-lt"/>
              <a:cs typeface="+mn-lt"/>
            </a:endParaRPr>
          </a:p>
          <a:p>
            <a:pPr marL="457200" indent="-457200">
              <a:buFont typeface="Arial,Sans-Serif"/>
              <a:buChar char="•"/>
            </a:pPr>
            <a:r>
              <a:rPr lang="en-GB" sz="2600" b="1" dirty="0">
                <a:latin typeface="Calibri"/>
                <a:cs typeface="Calibri"/>
              </a:rPr>
              <a:t>Connie Davage </a:t>
            </a:r>
          </a:p>
          <a:p>
            <a:r>
              <a:rPr lang="en-GB" sz="2600" b="1" dirty="0">
                <a:latin typeface="Calibri"/>
                <a:cs typeface="Calibri"/>
              </a:rPr>
              <a:t>      </a:t>
            </a:r>
            <a:r>
              <a:rPr lang="en-GB" sz="2600" dirty="0">
                <a:latin typeface="Calibri"/>
                <a:cs typeface="Calibri"/>
              </a:rPr>
              <a:t>Academic Liaison Librarian</a:t>
            </a:r>
            <a:endParaRPr lang="en-GB" sz="2600" dirty="0">
              <a:ea typeface="+mn-lt"/>
              <a:cs typeface="+mn-lt"/>
            </a:endParaRPr>
          </a:p>
          <a:p>
            <a:r>
              <a:rPr lang="en-GB" sz="2600" dirty="0">
                <a:latin typeface="Calibri"/>
                <a:cs typeface="Calibri"/>
              </a:rPr>
              <a:t>      </a:t>
            </a:r>
            <a:r>
              <a:rPr lang="en-GB" sz="2600" dirty="0">
                <a:latin typeface="Calibri"/>
                <a:cs typeface="Calibri"/>
                <a:hlinkClick r:id="rId4"/>
              </a:rPr>
              <a:t>c.davage@uwtsd.ac.uk</a:t>
            </a:r>
            <a:endParaRPr lang="en-GB" sz="2600" dirty="0">
              <a:latin typeface="Calibri"/>
              <a:cs typeface="Calibri"/>
            </a:endParaRPr>
          </a:p>
          <a:p>
            <a:r>
              <a:rPr lang="en-GB" sz="2600" dirty="0">
                <a:latin typeface="Calibri"/>
                <a:cs typeface="Calibri"/>
              </a:rPr>
              <a:t> </a:t>
            </a:r>
            <a:endParaRPr lang="en-US" sz="2600" dirty="0">
              <a:ea typeface="+mn-lt"/>
              <a:cs typeface="+mn-lt"/>
            </a:endParaRPr>
          </a:p>
          <a:p>
            <a:pPr marL="457200" indent="-457200">
              <a:buFont typeface="Arial" panose="020B0604020202020204" pitchFamily="34" charset="0"/>
              <a:buChar char="•"/>
            </a:pPr>
            <a:r>
              <a:rPr lang="en-GB" sz="2600" dirty="0">
                <a:latin typeface="Calibri"/>
                <a:cs typeface="Calibri"/>
                <a:hlinkClick r:id="rId5"/>
              </a:rPr>
              <a:t>infoskills@uwtsd.ac.uk</a:t>
            </a:r>
            <a:endParaRPr lang="en-GB" sz="2600" dirty="0">
              <a:latin typeface="Calibri"/>
              <a:cs typeface="Calibri"/>
            </a:endParaRPr>
          </a:p>
          <a:p>
            <a:pPr marL="457200" indent="-457200">
              <a:buFont typeface="Arial,Sans-Serif"/>
              <a:buChar char="•"/>
            </a:pPr>
            <a:endParaRPr lang="en-GB" sz="2600" dirty="0">
              <a:latin typeface="Calibri"/>
              <a:ea typeface="+mn-lt"/>
              <a:cs typeface="Calibri"/>
            </a:endParaRPr>
          </a:p>
        </p:txBody>
      </p:sp>
    </p:spTree>
    <p:extLst>
      <p:ext uri="{BB962C8B-B14F-4D97-AF65-F5344CB8AC3E}">
        <p14:creationId xmlns:p14="http://schemas.microsoft.com/office/powerpoint/2010/main" val="9585026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d03fc2db-d238-4d7b-9823-4e0a0c3142df"/>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D7A1EF4-9C09-4339-9252-F376B324A5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a308fc74-0b47-4e21-bbf8-e3a69c4a2084"/>
    <ds:schemaRef ds:uri="0ff53c00-e326-45a7-a061-0f5487e81cfb"/>
    <ds:schemaRef ds:uri="http://www.w3.org/XML/1998/namespace"/>
    <ds:schemaRef ds:uri="http://purl.org/dc/dcmityp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2170</Words>
  <Application>Microsoft Office PowerPoint</Application>
  <PresentationFormat>Widescreen</PresentationFormat>
  <Paragraphs>277</Paragraphs>
  <Slides>24</Slides>
  <Notes>19</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Arial,Sans-Serif</vt:lpstr>
      <vt:lpstr>avenir-regular-class</vt:lpstr>
      <vt:lpstr>Calibri </vt:lpstr>
      <vt:lpstr>Arial</vt:lpstr>
      <vt:lpstr>Calibri</vt:lpstr>
      <vt:lpstr>Calibri Light</vt:lpstr>
      <vt:lpstr>Lucida Sans</vt:lpstr>
      <vt:lpstr>Wingdings</vt:lpstr>
      <vt:lpstr>Office Theme</vt:lpstr>
      <vt:lpstr>Harvard Referencing: The Basics  </vt:lpstr>
      <vt:lpstr>Aims...</vt:lpstr>
      <vt:lpstr>Why we use referencing …</vt:lpstr>
      <vt:lpstr>Plagiarism</vt:lpstr>
      <vt:lpstr>Why should you avoid plagiarism?</vt:lpstr>
      <vt:lpstr>When do you need to reference?</vt:lpstr>
      <vt:lpstr>PowerPoint Presentation</vt:lpstr>
      <vt:lpstr>Each part also has elements...</vt:lpstr>
      <vt:lpstr>Online references</vt:lpstr>
      <vt:lpstr>Where to find the information: book</vt:lpstr>
      <vt:lpstr>Where to find the information: article</vt:lpstr>
      <vt:lpstr>Where to find the information: article</vt:lpstr>
      <vt:lpstr>When creating a reference ...</vt:lpstr>
      <vt:lpstr>Harvard referencing: books</vt:lpstr>
      <vt:lpstr>Harvard referencing: what's wrong?</vt:lpstr>
      <vt:lpstr>Harvard referencing: journal articles</vt:lpstr>
      <vt:lpstr>Harvard referencing: what's wrong?</vt:lpstr>
      <vt:lpstr>Harvard referencing: internet and web pages</vt:lpstr>
      <vt:lpstr>Harvard referencing: what's wrong?</vt:lpstr>
      <vt:lpstr>Referencing Help</vt:lpstr>
      <vt:lpstr>Cite Them Right online database</vt:lpstr>
      <vt:lpstr>RefWorks</vt:lpstr>
      <vt:lpstr>Tips to improve your referencing</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8</cp:revision>
  <dcterms:created xsi:type="dcterms:W3CDTF">2019-08-13T10:59:48Z</dcterms:created>
  <dcterms:modified xsi:type="dcterms:W3CDTF">2024-02-09T09:32:40Z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