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7"/>
  </p:notesMasterIdLst>
  <p:sldIdLst>
    <p:sldId id="256" r:id="rId5"/>
    <p:sldId id="463" r:id="rId6"/>
    <p:sldId id="259" r:id="rId7"/>
    <p:sldId id="424" r:id="rId8"/>
    <p:sldId id="306" r:id="rId9"/>
    <p:sldId id="416" r:id="rId10"/>
    <p:sldId id="423" r:id="rId11"/>
    <p:sldId id="422" r:id="rId12"/>
    <p:sldId id="464" r:id="rId13"/>
    <p:sldId id="417" r:id="rId14"/>
    <p:sldId id="428" r:id="rId15"/>
    <p:sldId id="305" r:id="rId16"/>
    <p:sldId id="425" r:id="rId17"/>
    <p:sldId id="427" r:id="rId18"/>
    <p:sldId id="429" r:id="rId19"/>
    <p:sldId id="430" r:id="rId20"/>
    <p:sldId id="431" r:id="rId21"/>
    <p:sldId id="434" r:id="rId22"/>
    <p:sldId id="435" r:id="rId23"/>
    <p:sldId id="437" r:id="rId24"/>
    <p:sldId id="436" r:id="rId25"/>
    <p:sldId id="438" r:id="rId26"/>
    <p:sldId id="433" r:id="rId27"/>
    <p:sldId id="444" r:id="rId28"/>
    <p:sldId id="448" r:id="rId29"/>
    <p:sldId id="446" r:id="rId30"/>
    <p:sldId id="432" r:id="rId31"/>
    <p:sldId id="445" r:id="rId32"/>
    <p:sldId id="449" r:id="rId33"/>
    <p:sldId id="453" r:id="rId34"/>
    <p:sldId id="450" r:id="rId35"/>
    <p:sldId id="454" r:id="rId36"/>
    <p:sldId id="452" r:id="rId37"/>
    <p:sldId id="460" r:id="rId38"/>
    <p:sldId id="461" r:id="rId39"/>
    <p:sldId id="439" r:id="rId40"/>
    <p:sldId id="458" r:id="rId41"/>
    <p:sldId id="459" r:id="rId42"/>
    <p:sldId id="441" r:id="rId43"/>
    <p:sldId id="455" r:id="rId44"/>
    <p:sldId id="456" r:id="rId45"/>
    <p:sldId id="457"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407" autoAdjust="0"/>
    <p:restoredTop sz="84636" autoAdjust="0"/>
  </p:normalViewPr>
  <p:slideViewPr>
    <p:cSldViewPr snapToGrid="0">
      <p:cViewPr varScale="1">
        <p:scale>
          <a:sx n="106" d="100"/>
          <a:sy n="106" d="100"/>
        </p:scale>
        <p:origin x="1160" y="184"/>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03/12/2020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app.college.police.uk/app-content/armed-policing/command/#tactical-firearms-commander" TargetMode="External"/><Relationship Id="rId2" Type="http://schemas.openxmlformats.org/officeDocument/2006/relationships/slide" Target="../slides/slide20.xml"/><Relationship Id="rId1" Type="http://schemas.openxmlformats.org/officeDocument/2006/relationships/notesMaster" Target="../notesMasters/notesMaster1.xml"/><Relationship Id="rId5" Type="http://schemas.openxmlformats.org/officeDocument/2006/relationships/hyperlink" Target="https://www.app.college.police.uk/app-content/armed-policing/command/#strategic-firearms-commander" TargetMode="External"/><Relationship Id="rId4" Type="http://schemas.openxmlformats.org/officeDocument/2006/relationships/hyperlink" Target="https://www.app.college.police.uk/app-content/national-decision-model/the-national-decision-model/#the-model" TargetMode="Externa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app.college.police.uk/app-content/national-decision-model/the-national-decision-model/#the-model" TargetMode="External"/><Relationship Id="rId2" Type="http://schemas.openxmlformats.org/officeDocument/2006/relationships/slide" Target="../slides/slide23.xml"/><Relationship Id="rId1" Type="http://schemas.openxmlformats.org/officeDocument/2006/relationships/notesMaster" Target="../notesMasters/notesMaster1.xml"/><Relationship Id="rId4" Type="http://schemas.openxmlformats.org/officeDocument/2006/relationships/hyperlink" Target="https://www.app.college.police.uk/app-content/armed-policing/use-of-force-firearms-and-less-lethal-weapons/deployment-of-afos/"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a:t>
            </a:fld>
            <a:endParaRPr lang="en-GB"/>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C0828C-A546-D941-9E35-D319F3E31C2F}" type="slidenum">
              <a:rPr lang="en-US" smtClean="0"/>
              <a:pPr/>
              <a:t>2</a:t>
            </a:fld>
            <a:endParaRPr lang="en-US"/>
          </a:p>
        </p:txBody>
      </p:sp>
    </p:spTree>
    <p:extLst>
      <p:ext uri="{BB962C8B-B14F-4D97-AF65-F5344CB8AC3E}">
        <p14:creationId xmlns:p14="http://schemas.microsoft.com/office/powerpoint/2010/main" val="28499172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3</a:t>
            </a:fld>
            <a:endParaRPr lang="en-US"/>
          </a:p>
        </p:txBody>
      </p:sp>
    </p:spTree>
    <p:extLst>
      <p:ext uri="{BB962C8B-B14F-4D97-AF65-F5344CB8AC3E}">
        <p14:creationId xmlns:p14="http://schemas.microsoft.com/office/powerpoint/2010/main" val="29005555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 area in every police force has different challenges and strategies in place in order to face them. </a:t>
            </a:r>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21802012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sng" strike="noStrike" kern="1200" dirty="0">
                <a:solidFill>
                  <a:schemeClr val="tx1"/>
                </a:solidFill>
                <a:effectLst/>
                <a:latin typeface="+mn-lt"/>
                <a:ea typeface="+mn-ea"/>
                <a:cs typeface="+mn-cs"/>
              </a:rPr>
              <a:t>(College of Policing ‘Tackling knife crime - What are the risk factors associated with carrying knives and what strategies can be used to tackle knife crime?’, 2019)</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According to the College of Policing ‘Police figures have indicated a rise in knife crime across England and Wales in recent years. It forms part of a broader picture of increasing numbers of violence offences being recorded by the police including homicide’ (College of Policing, 2019) </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In the year ending March 2018 there were 285 homicides recorded using a knife or sharp instrument. London and other urban areas see a disproportionately high amount of knife crime. Recent years have seen the introduction of new national approaches to tackling high harm crime, notably the Serious Violence Strategy published by the Home Office in April 2018, and the London Mayor's Office for Policing and Crime (MOPAC) Knife Crime Strategy from 2017. (College of Policing, 2019) </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sz="1200" kern="1200" dirty="0">
                <a:solidFill>
                  <a:schemeClr val="tx1"/>
                </a:solidFill>
                <a:effectLst/>
                <a:latin typeface="+mn-lt"/>
                <a:ea typeface="+mn-ea"/>
                <a:cs typeface="+mn-cs"/>
              </a:rPr>
            </a:b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u="sng"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4586714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u="sng" kern="1200" dirty="0">
                <a:solidFill>
                  <a:schemeClr val="tx1"/>
                </a:solidFill>
                <a:effectLst/>
                <a:latin typeface="+mn-lt"/>
                <a:ea typeface="+mn-ea"/>
                <a:cs typeface="+mn-cs"/>
              </a:rPr>
              <a:t>Knife Crime Evidence Briefing – College of Policing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The College of Policing developed a short briefing to provide police and crime reduction partners with a summary of the evidence on factors associated with carrying knives, as well as strategies and interventions to tackle knife crime. The briefing may usefully inform decisions about approaches to tackling knife crime. </a:t>
            </a:r>
          </a:p>
          <a:p>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6</a:t>
            </a:fld>
            <a:endParaRPr lang="en-GB"/>
          </a:p>
        </p:txBody>
      </p:sp>
    </p:spTree>
    <p:extLst>
      <p:ext uri="{BB962C8B-B14F-4D97-AF65-F5344CB8AC3E}">
        <p14:creationId xmlns:p14="http://schemas.microsoft.com/office/powerpoint/2010/main" val="10549438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Main findings </a:t>
            </a:r>
            <a:r>
              <a:rPr lang="en-GB" sz="1200" kern="1200" dirty="0">
                <a:solidFill>
                  <a:schemeClr val="tx1"/>
                </a:solidFill>
                <a:effectLst/>
                <a:latin typeface="+mn-lt"/>
                <a:ea typeface="+mn-ea"/>
                <a:cs typeface="+mn-cs"/>
              </a:rPr>
              <a:t>(College of Policing, 2019) </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dirty="0"/>
            </a:br>
            <a:r>
              <a:rPr lang="en-GB" sz="1200" b="0" i="0" u="sng" strike="noStrike" kern="1200" dirty="0">
                <a:solidFill>
                  <a:schemeClr val="tx1"/>
                </a:solidFill>
                <a:effectLst/>
                <a:latin typeface="+mn-lt"/>
                <a:ea typeface="+mn-ea"/>
                <a:cs typeface="+mn-cs"/>
              </a:rPr>
              <a:t>A number of factors</a:t>
            </a:r>
            <a:r>
              <a:rPr lang="en-GB" sz="1200" b="0" i="0" u="none" strike="noStrike" kern="1200" dirty="0">
                <a:solidFill>
                  <a:schemeClr val="tx1"/>
                </a:solidFill>
                <a:effectLst/>
                <a:latin typeface="+mn-lt"/>
                <a:ea typeface="+mn-ea"/>
                <a:cs typeface="+mn-cs"/>
              </a:rPr>
              <a:t> have been identified that potentially increase the likelihood that someone will commit a violent crime and/or carry weapons. These include </a:t>
            </a:r>
            <a:r>
              <a:rPr lang="en-GB" sz="1200" b="0" i="0" u="sng" strike="noStrike" kern="1200" dirty="0">
                <a:solidFill>
                  <a:schemeClr val="tx1"/>
                </a:solidFill>
                <a:effectLst/>
                <a:latin typeface="+mn-lt"/>
                <a:ea typeface="+mn-ea"/>
                <a:cs typeface="+mn-cs"/>
              </a:rPr>
              <a:t>gender, with males more likely to commit serious violence and carry weapons than females; age, as self-reported weapon carrying peaks around the age of fifteen; adverse childhood experiences including abuse and neglect, parental criminality and/or substance abuse; and low educational attainment or school exclusion</a:t>
            </a:r>
            <a:r>
              <a:rPr lang="en-GB" sz="1200" b="0" i="0" u="none" strike="noStrike" kern="1200" dirty="0">
                <a:solidFill>
                  <a:schemeClr val="tx1"/>
                </a:solidFill>
                <a:effectLst/>
                <a:latin typeface="+mn-lt"/>
                <a:ea typeface="+mn-ea"/>
                <a:cs typeface="+mn-cs"/>
              </a:rPr>
              <a:t>. Recent analysis of data collected in the UK indicates that there is no statistically significant relationship between ethnicity and weapon carrying. </a:t>
            </a:r>
            <a:br>
              <a:rPr lang="en-GB" dirty="0"/>
            </a:br>
            <a:br>
              <a:rPr lang="en-GB" dirty="0"/>
            </a:br>
            <a:r>
              <a:rPr lang="en-GB" sz="1200" b="0" i="0" u="sng" strike="noStrike" kern="1200" dirty="0">
                <a:solidFill>
                  <a:schemeClr val="tx1"/>
                </a:solidFill>
                <a:effectLst/>
                <a:latin typeface="+mn-lt"/>
                <a:ea typeface="+mn-ea"/>
                <a:cs typeface="+mn-cs"/>
              </a:rPr>
              <a:t>Given the range of motivations for and factors </a:t>
            </a:r>
            <a:r>
              <a:rPr lang="en-GB" sz="1200" b="0" i="0" u="none" strike="noStrike" kern="1200" dirty="0">
                <a:solidFill>
                  <a:schemeClr val="tx1"/>
                </a:solidFill>
                <a:effectLst/>
                <a:latin typeface="+mn-lt"/>
                <a:ea typeface="+mn-ea"/>
                <a:cs typeface="+mn-cs"/>
              </a:rPr>
              <a:t>associated with an individual's involvement in knife crime, </a:t>
            </a:r>
            <a:r>
              <a:rPr lang="en-GB" sz="1200" b="0" i="0" u="sng" strike="noStrike" kern="1200" dirty="0">
                <a:solidFill>
                  <a:schemeClr val="tx1"/>
                </a:solidFill>
                <a:effectLst/>
                <a:latin typeface="+mn-lt"/>
                <a:ea typeface="+mn-ea"/>
                <a:cs typeface="+mn-cs"/>
              </a:rPr>
              <a:t>tailored approaches are most likely to be effective in tackling specific problems. Approaches such as problem-oriented policing, focused deterrence strategies which target high risk offenders, and early preventative work aimed at supporting potentially 'at-risk' individuals</a:t>
            </a:r>
            <a:r>
              <a:rPr lang="en-GB" sz="1200" b="0" i="0" u="none" strike="noStrike" kern="1200" dirty="0">
                <a:solidFill>
                  <a:schemeClr val="tx1"/>
                </a:solidFill>
                <a:effectLst/>
                <a:latin typeface="+mn-lt"/>
                <a:ea typeface="+mn-ea"/>
                <a:cs typeface="+mn-cs"/>
              </a:rPr>
              <a:t>, are most likely to be effective. </a:t>
            </a:r>
            <a:br>
              <a:rPr lang="en-GB" dirty="0"/>
            </a:br>
            <a:br>
              <a:rPr lang="en-GB" dirty="0"/>
            </a:br>
            <a:r>
              <a:rPr lang="en-GB" sz="1200" b="0" i="0" u="none" strike="noStrike" kern="1200" dirty="0">
                <a:solidFill>
                  <a:schemeClr val="tx1"/>
                </a:solidFill>
                <a:effectLst/>
                <a:latin typeface="+mn-lt"/>
                <a:ea typeface="+mn-ea"/>
                <a:cs typeface="+mn-cs"/>
              </a:rPr>
              <a:t>Evidence suggests the </a:t>
            </a:r>
            <a:r>
              <a:rPr lang="en-GB" sz="1200" b="0" i="0" u="sng" strike="noStrike" kern="1200" dirty="0">
                <a:solidFill>
                  <a:schemeClr val="tx1"/>
                </a:solidFill>
                <a:effectLst/>
                <a:latin typeface="+mn-lt"/>
                <a:ea typeface="+mn-ea"/>
                <a:cs typeface="+mn-cs"/>
              </a:rPr>
              <a:t>most effective methods tend to be multi-agency and multi-faceted, requiring collaboration from different fields and working with partners in "diagnosing the problem, analysing underlying causes, examining what works and developing solutions."</a:t>
            </a:r>
            <a:br>
              <a:rPr lang="en-GB" u="sng" dirty="0"/>
            </a:br>
            <a:br>
              <a:rPr lang="en-GB" dirty="0"/>
            </a:br>
            <a:r>
              <a:rPr lang="en-GB" sz="1200" b="0" i="0" u="none" strike="noStrike" kern="1200" dirty="0">
                <a:solidFill>
                  <a:schemeClr val="tx1"/>
                </a:solidFill>
                <a:effectLst/>
                <a:latin typeface="+mn-lt"/>
                <a:ea typeface="+mn-ea"/>
                <a:cs typeface="+mn-cs"/>
              </a:rPr>
              <a:t>The </a:t>
            </a:r>
            <a:r>
              <a:rPr lang="en-GB" sz="1200" b="0" i="0" u="sng" strike="noStrike" kern="1200" dirty="0">
                <a:solidFill>
                  <a:schemeClr val="tx1"/>
                </a:solidFill>
                <a:effectLst/>
                <a:latin typeface="+mn-lt"/>
                <a:ea typeface="+mn-ea"/>
                <a:cs typeface="+mn-cs"/>
              </a:rPr>
              <a:t>most successful approaches to reducing violence include well-implemented problem-solving and focussed deterrence strategies, which aim to address the root causes of violence. Public health approaches, involving multiple agencies to develop a range of interventions focusing on preventing the onset and progression of violence, as well as law enforcement activity directed at offenders have been shown to have a positive impact. </a:t>
            </a:r>
            <a:r>
              <a:rPr lang="en-GB" sz="1200" kern="1200" dirty="0">
                <a:solidFill>
                  <a:schemeClr val="tx1"/>
                </a:solidFill>
                <a:effectLst/>
                <a:latin typeface="+mn-lt"/>
                <a:ea typeface="+mn-ea"/>
                <a:cs typeface="+mn-cs"/>
              </a:rPr>
              <a:t>(College of Policing, 2019) </a:t>
            </a:r>
          </a:p>
          <a:p>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7</a:t>
            </a:fld>
            <a:endParaRPr lang="en-GB"/>
          </a:p>
        </p:txBody>
      </p:sp>
    </p:spTree>
    <p:extLst>
      <p:ext uri="{BB962C8B-B14F-4D97-AF65-F5344CB8AC3E}">
        <p14:creationId xmlns:p14="http://schemas.microsoft.com/office/powerpoint/2010/main" val="1539282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lang="en-GB" sz="1200" i="0" u="sng" dirty="0">
                <a:latin typeface="Arial" panose="020B0604020202020204" pitchFamily="34" charset="0"/>
                <a:cs typeface="Arial" panose="020B0604020202020204" pitchFamily="34" charset="0"/>
              </a:rPr>
              <a:t>General violence or weapon-related interventions with greatest potential to reduce crime</a:t>
            </a:r>
          </a:p>
          <a:p>
            <a:pPr marL="285750" indent="-285750">
              <a:buFont typeface="Wingdings" pitchFamily="2" charset="2"/>
              <a:buChar char="Ø"/>
            </a:pPr>
            <a:r>
              <a:rPr lang="en-GB" sz="1200" dirty="0">
                <a:latin typeface="Arial" panose="020B0604020202020204" pitchFamily="34" charset="0"/>
                <a:cs typeface="Arial" panose="020B0604020202020204" pitchFamily="34" charset="0"/>
              </a:rPr>
              <a:t>‘Pulling leavers’ approach</a:t>
            </a:r>
          </a:p>
          <a:p>
            <a:pPr marL="285750" indent="-285750">
              <a:buFont typeface="Wingdings" pitchFamily="2" charset="2"/>
              <a:buChar char="Ø"/>
            </a:pPr>
            <a:r>
              <a:rPr lang="en-GB" sz="1200" dirty="0">
                <a:latin typeface="Arial" panose="020B0604020202020204" pitchFamily="34" charset="0"/>
                <a:cs typeface="Arial" panose="020B0604020202020204" pitchFamily="34" charset="0"/>
              </a:rPr>
              <a:t>Early intervention and prevention programmes </a:t>
            </a:r>
          </a:p>
          <a:p>
            <a:pPr marL="285750" indent="-285750">
              <a:buFont typeface="Wingdings" pitchFamily="2" charset="2"/>
              <a:buChar char="Ø"/>
            </a:pPr>
            <a:r>
              <a:rPr lang="en-GB" sz="1200" dirty="0">
                <a:latin typeface="Arial" panose="020B0604020202020204" pitchFamily="34" charset="0"/>
                <a:cs typeface="Arial" panose="020B0604020202020204" pitchFamily="34" charset="0"/>
              </a:rPr>
              <a:t>Restorative Justice </a:t>
            </a:r>
          </a:p>
          <a:p>
            <a:endParaRPr lang="en-GB" u="sng" dirty="0"/>
          </a:p>
          <a:p>
            <a:pPr marL="171450" marR="0" lvl="0" indent="-171450" algn="l" defTabSz="914400" rtl="0" eaLnBrk="1" fontAlgn="auto" latinLnBrk="0" hangingPunct="1">
              <a:lnSpc>
                <a:spcPct val="100000"/>
              </a:lnSpc>
              <a:spcBef>
                <a:spcPts val="0"/>
              </a:spcBef>
              <a:spcAft>
                <a:spcPts val="0"/>
              </a:spcAft>
              <a:buClrTx/>
              <a:buSzTx/>
              <a:buFont typeface="Wingdings" pitchFamily="2" charset="2"/>
              <a:buChar char="Ø"/>
              <a:tabLst/>
              <a:defRPr/>
            </a:pPr>
            <a:r>
              <a:rPr lang="en-GB" sz="1200" u="sng" dirty="0">
                <a:latin typeface="Arial" panose="020B0604020202020204" pitchFamily="34" charset="0"/>
                <a:cs typeface="Arial" panose="020B0604020202020204" pitchFamily="34" charset="0"/>
              </a:rPr>
              <a:t>Specific knife crime interventions with limited crime reduction evidence </a:t>
            </a:r>
          </a:p>
          <a:p>
            <a:pPr marL="285750" indent="-285750">
              <a:buFont typeface="Wingdings" pitchFamily="2" charset="2"/>
              <a:buChar char="Ø"/>
            </a:pPr>
            <a:r>
              <a:rPr lang="en-GB" sz="1200" dirty="0">
                <a:latin typeface="Arial" panose="020B0604020202020204" pitchFamily="34" charset="0"/>
                <a:cs typeface="Arial" panose="020B0604020202020204" pitchFamily="34" charset="0"/>
              </a:rPr>
              <a:t>Knife amnesties </a:t>
            </a:r>
          </a:p>
          <a:p>
            <a:pPr marL="285750" indent="-285750">
              <a:buFont typeface="Wingdings" pitchFamily="2" charset="2"/>
              <a:buChar char="Ø"/>
            </a:pPr>
            <a:r>
              <a:rPr lang="en-GB" sz="1200" dirty="0">
                <a:latin typeface="Arial" panose="020B0604020202020204" pitchFamily="34" charset="0"/>
                <a:cs typeface="Arial" panose="020B0604020202020204" pitchFamily="34" charset="0"/>
              </a:rPr>
              <a:t>Community and Educational Interventions </a:t>
            </a:r>
          </a:p>
          <a:p>
            <a:pPr marL="285750" indent="-285750">
              <a:buFont typeface="Wingdings" pitchFamily="2" charset="2"/>
              <a:buChar char="Ø"/>
            </a:pPr>
            <a:endParaRPr lang="en-GB" sz="1200" u="sng" dirty="0">
              <a:latin typeface="Arial" panose="020B0604020202020204" pitchFamily="34" charset="0"/>
              <a:cs typeface="Arial" panose="020B0604020202020204" pitchFamily="34" charset="0"/>
            </a:endParaRPr>
          </a:p>
          <a:p>
            <a:pPr marL="285750" indent="-285750">
              <a:buFont typeface="Wingdings" pitchFamily="2" charset="2"/>
              <a:buChar char="Ø"/>
            </a:pPr>
            <a:r>
              <a:rPr lang="en-GB" sz="1200" u="sng" dirty="0">
                <a:latin typeface="Arial" panose="020B0604020202020204" pitchFamily="34" charset="0"/>
                <a:cs typeface="Arial" panose="020B0604020202020204" pitchFamily="34" charset="0"/>
              </a:rPr>
              <a:t>Enforcement interventions where evidence suggests careful use </a:t>
            </a:r>
          </a:p>
          <a:p>
            <a:pPr marL="285750" indent="-285750">
              <a:buFont typeface="Wingdings" pitchFamily="2" charset="2"/>
              <a:buChar char="Ø"/>
            </a:pPr>
            <a:r>
              <a:rPr lang="en-GB" sz="1200" dirty="0">
                <a:latin typeface="Arial" panose="020B0604020202020204" pitchFamily="34" charset="0"/>
                <a:cs typeface="Arial" panose="020B0604020202020204" pitchFamily="34" charset="0"/>
              </a:rPr>
              <a:t>Stop and search</a:t>
            </a:r>
          </a:p>
          <a:p>
            <a:pPr marL="285750" indent="-285750">
              <a:buFont typeface="Wingdings" pitchFamily="2" charset="2"/>
              <a:buChar char="Ø"/>
            </a:pPr>
            <a:r>
              <a:rPr lang="en-GB" sz="1200" dirty="0">
                <a:latin typeface="Arial" panose="020B0604020202020204" pitchFamily="34" charset="0"/>
                <a:cs typeface="Arial" panose="020B0604020202020204" pitchFamily="34" charset="0"/>
              </a:rPr>
              <a:t>Sentencing </a:t>
            </a:r>
          </a:p>
          <a:p>
            <a:endParaRPr lang="en-GB"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8</a:t>
            </a:fld>
            <a:endParaRPr lang="en-GB"/>
          </a:p>
        </p:txBody>
      </p:sp>
    </p:spTree>
    <p:extLst>
      <p:ext uri="{BB962C8B-B14F-4D97-AF65-F5344CB8AC3E}">
        <p14:creationId xmlns:p14="http://schemas.microsoft.com/office/powerpoint/2010/main" val="30834001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u="sng" dirty="0">
                <a:latin typeface="ArialMT"/>
              </a:rPr>
              <a:t>The Serious Crime Act 2015 </a:t>
            </a:r>
            <a:r>
              <a:rPr lang="en-GB" dirty="0">
                <a:latin typeface="ArialMT"/>
              </a:rPr>
              <a:t>contains provisions that amend the statutory definition of what comprises a “gang”, as defined in </a:t>
            </a:r>
            <a:r>
              <a:rPr lang="en-GB" u="sng" dirty="0">
                <a:latin typeface="ArialMT"/>
              </a:rPr>
              <a:t>Section 34(5) of Part IV of the Policing and Crime Act 2009: </a:t>
            </a:r>
            <a:endParaRPr lang="en-GB" u="sng" dirty="0"/>
          </a:p>
          <a:p>
            <a:r>
              <a:rPr lang="en-GB" dirty="0">
                <a:solidFill>
                  <a:srgbClr val="000000"/>
                </a:solidFill>
                <a:latin typeface="arial" panose="020B0604020202020204" pitchFamily="34" charset="0"/>
              </a:rPr>
              <a:t>The identifying characteristics of a gang may, but need not, relate to any of the following:</a:t>
            </a:r>
          </a:p>
          <a:p>
            <a:pPr marL="285750" indent="-285750" algn="just">
              <a:buFont typeface="Wingdings" pitchFamily="2" charset="2"/>
              <a:buChar char="Ø"/>
            </a:pPr>
            <a:r>
              <a:rPr lang="en-GB" dirty="0">
                <a:solidFill>
                  <a:srgbClr val="000000"/>
                </a:solidFill>
                <a:latin typeface="arial" panose="020B0604020202020204" pitchFamily="34" charset="0"/>
              </a:rPr>
              <a:t>The use by the group of a common name, emblem or colour;</a:t>
            </a:r>
          </a:p>
          <a:p>
            <a:pPr marL="285750" indent="-285750" algn="just">
              <a:buFont typeface="Wingdings" pitchFamily="2" charset="2"/>
              <a:buChar char="Ø"/>
            </a:pPr>
            <a:r>
              <a:rPr lang="en-GB" dirty="0">
                <a:solidFill>
                  <a:srgbClr val="000000"/>
                </a:solidFill>
                <a:latin typeface="arial" panose="020B0604020202020204" pitchFamily="34" charset="0"/>
              </a:rPr>
              <a:t>The group’s leadership or command structure;</a:t>
            </a:r>
          </a:p>
          <a:p>
            <a:pPr marL="285750" indent="-285750" algn="just">
              <a:buFont typeface="Wingdings" pitchFamily="2" charset="2"/>
              <a:buChar char="Ø"/>
            </a:pPr>
            <a:r>
              <a:rPr lang="en-GB" dirty="0">
                <a:solidFill>
                  <a:srgbClr val="000000"/>
                </a:solidFill>
                <a:latin typeface="arial" panose="020B0604020202020204" pitchFamily="34" charset="0"/>
              </a:rPr>
              <a:t>The group’s association with a particular area;</a:t>
            </a:r>
          </a:p>
          <a:p>
            <a:pPr marL="285750" indent="-285750" algn="just">
              <a:buFont typeface="Wingdings" pitchFamily="2" charset="2"/>
              <a:buChar char="Ø"/>
            </a:pPr>
            <a:r>
              <a:rPr lang="en-GB" dirty="0">
                <a:solidFill>
                  <a:srgbClr val="000000"/>
                </a:solidFill>
                <a:latin typeface="arial" panose="020B0604020202020204" pitchFamily="34" charset="0"/>
              </a:rPr>
              <a:t>The group’s involvement with a particular unlawful activity.</a:t>
            </a:r>
            <a:endParaRPr lang="en-GB" b="0" i="0" u="none" strike="noStrike" dirty="0">
              <a:solidFill>
                <a:srgbClr val="000000"/>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12</a:t>
            </a:fld>
            <a:endParaRPr lang="en-GB"/>
          </a:p>
        </p:txBody>
      </p:sp>
    </p:spTree>
    <p:extLst>
      <p:ext uri="{BB962C8B-B14F-4D97-AF65-F5344CB8AC3E}">
        <p14:creationId xmlns:p14="http://schemas.microsoft.com/office/powerpoint/2010/main" val="15429876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13</a:t>
            </a:fld>
            <a:endParaRPr lang="en-GB"/>
          </a:p>
        </p:txBody>
      </p:sp>
    </p:spTree>
    <p:extLst>
      <p:ext uri="{BB962C8B-B14F-4D97-AF65-F5344CB8AC3E}">
        <p14:creationId xmlns:p14="http://schemas.microsoft.com/office/powerpoint/2010/main" val="39967377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is often a distinct but fluid hierarchy in gangs, with individuals moving up and down the structure over time. Seniority often comes from long ‘service’ in the gang. Terms vary in different areas but names which are often used for different roles within a gang include gang leaders; core members; elders; </a:t>
            </a:r>
            <a:r>
              <a:rPr lang="en-GB" sz="1200" kern="1200" dirty="0" err="1">
                <a:solidFill>
                  <a:schemeClr val="tx1"/>
                </a:solidFill>
                <a:effectLst/>
                <a:latin typeface="+mn-lt"/>
                <a:ea typeface="+mn-ea"/>
                <a:cs typeface="+mn-cs"/>
              </a:rPr>
              <a:t>wanabees</a:t>
            </a:r>
            <a:r>
              <a:rPr lang="en-GB" sz="1200" kern="1200" dirty="0">
                <a:solidFill>
                  <a:schemeClr val="tx1"/>
                </a:solidFill>
                <a:effectLst/>
                <a:latin typeface="+mn-lt"/>
                <a:ea typeface="+mn-ea"/>
                <a:cs typeface="+mn-cs"/>
              </a:rPr>
              <a:t>; associates; youngers; </a:t>
            </a:r>
            <a:r>
              <a:rPr lang="en-GB" sz="1200" kern="1200" dirty="0" err="1">
                <a:solidFill>
                  <a:schemeClr val="tx1"/>
                </a:solidFill>
                <a:effectLst/>
                <a:latin typeface="+mn-lt"/>
                <a:ea typeface="+mn-ea"/>
                <a:cs typeface="+mn-cs"/>
              </a:rPr>
              <a:t>tinys</a:t>
            </a:r>
            <a:r>
              <a:rPr lang="en-GB" sz="1200" kern="1200" dirty="0">
                <a:solidFill>
                  <a:schemeClr val="tx1"/>
                </a:solidFill>
                <a:effectLst/>
                <a:latin typeface="+mn-lt"/>
                <a:ea typeface="+mn-ea"/>
                <a:cs typeface="+mn-cs"/>
              </a:rPr>
              <a:t>; soldiers; and fantasy members. Rather than specifying what role a young person is playing in a gang, the guidance refers to those already involved in gangs (i.e. in any role) and those at risk of becoming involved in gangs or being affected by gang-related activity. </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14</a:t>
            </a:fld>
            <a:endParaRPr lang="en-GB"/>
          </a:p>
        </p:txBody>
      </p:sp>
    </p:spTree>
    <p:extLst>
      <p:ext uri="{BB962C8B-B14F-4D97-AF65-F5344CB8AC3E}">
        <p14:creationId xmlns:p14="http://schemas.microsoft.com/office/powerpoint/2010/main" val="36586281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15</a:t>
            </a:fld>
            <a:endParaRPr lang="en-GB"/>
          </a:p>
        </p:txBody>
      </p:sp>
    </p:spTree>
    <p:extLst>
      <p:ext uri="{BB962C8B-B14F-4D97-AF65-F5344CB8AC3E}">
        <p14:creationId xmlns:p14="http://schemas.microsoft.com/office/powerpoint/2010/main" val="29758306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‘A gang injunction is a civil tool that allows the police or a local authority to apply to the County Court, High Court or Youth Court for an injunction against an individual to prevent gang-related violence and gang-related drug dealing.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By imposing a range of prohibitions and requirements on the respondent, a gang injunction aims:</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16</a:t>
            </a:fld>
            <a:endParaRPr lang="en-GB"/>
          </a:p>
        </p:txBody>
      </p:sp>
    </p:spTree>
    <p:extLst>
      <p:ext uri="{BB962C8B-B14F-4D97-AF65-F5344CB8AC3E}">
        <p14:creationId xmlns:p14="http://schemas.microsoft.com/office/powerpoint/2010/main" val="33507434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Despite making important and often time-critical decisions, police officers are still accountable through the law for their actions. Respect for an individual’s human rights should be the central focus throughout the entire policing process.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All officers have an individual responsibility for ensuring that they are aware of relevant legislation, and are informed about the extent of their legal powers and the context within which those powers can be properly exercised. Police forces should constantly identify any relevant legislation for the continued professional development of firearms commanders and authorised firearms officers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Police officers are frequently required to deal with conflict situations. Many of these are resolved using well-chosen and appropriate words and by managing human interaction.</a:t>
            </a:r>
          </a:p>
          <a:p>
            <a:r>
              <a:rPr lang="en-GB" sz="1200" b="0" i="0" u="none" strike="noStrike" kern="1200" dirty="0">
                <a:solidFill>
                  <a:schemeClr val="tx1"/>
                </a:solidFill>
                <a:effectLst/>
                <a:latin typeface="+mn-lt"/>
                <a:ea typeface="+mn-ea"/>
                <a:cs typeface="+mn-cs"/>
              </a:rPr>
              <a:t>Others require varying degrees of physical force, including, on occasions, the use of firearms by authorised firearms officers (AFOs).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This proportionate response is a well-established and necessary approach to managing conflict in a democratic society. Commanders and </a:t>
            </a:r>
            <a:r>
              <a:rPr lang="en-GB" dirty="0"/>
              <a:t>AFOs</a:t>
            </a:r>
            <a:r>
              <a:rPr lang="en-GB" sz="1200" b="0" i="0" u="none" strike="noStrike" kern="1200" dirty="0">
                <a:solidFill>
                  <a:schemeClr val="tx1"/>
                </a:solidFill>
                <a:effectLst/>
                <a:latin typeface="+mn-lt"/>
                <a:ea typeface="+mn-ea"/>
                <a:cs typeface="+mn-cs"/>
              </a:rPr>
              <a:t> are trained to analyse and determine appropriate courses of action in the course of armed deployments.</a:t>
            </a: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17</a:t>
            </a:fld>
            <a:endParaRPr lang="en-GB"/>
          </a:p>
        </p:txBody>
      </p:sp>
    </p:spTree>
    <p:extLst>
      <p:ext uri="{BB962C8B-B14F-4D97-AF65-F5344CB8AC3E}">
        <p14:creationId xmlns:p14="http://schemas.microsoft.com/office/powerpoint/2010/main" val="16819689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AFOs are considered as being deployed when they are required to conduct a specific task during which the possession of a firearm, with appropriate authorisation, is a required element.</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Reason to suppose</a:t>
            </a:r>
          </a:p>
          <a:p>
            <a:r>
              <a:rPr lang="en-GB" sz="1200" b="0" i="0" u="none" strike="noStrike" kern="1200" dirty="0">
                <a:solidFill>
                  <a:schemeClr val="tx1"/>
                </a:solidFill>
                <a:effectLst/>
                <a:latin typeface="+mn-lt"/>
                <a:ea typeface="+mn-ea"/>
                <a:cs typeface="+mn-cs"/>
              </a:rPr>
              <a:t>Use of the words ‘reason to suppose’ sets the level of knowledge required (about the existence of a threat justifying the deployment of AFOs) at a far lower level than that which would actually justify the use of firearms.</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19</a:t>
            </a:fld>
            <a:endParaRPr lang="en-GB"/>
          </a:p>
        </p:txBody>
      </p:sp>
    </p:spTree>
    <p:extLst>
      <p:ext uri="{BB962C8B-B14F-4D97-AF65-F5344CB8AC3E}">
        <p14:creationId xmlns:p14="http://schemas.microsoft.com/office/powerpoint/2010/main" val="31706054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ct val="20000"/>
              </a:spcBef>
              <a:buFont typeface="Arial" pitchFamily="34" charset="0"/>
            </a:pPr>
            <a:r>
              <a:rPr lang="en-GB" sz="1200" dirty="0"/>
              <a:t>Should AFOs encounter a situation where they believe that the criteria for deployment of AFOs have been met, and delay in seeking authority to deploy would be detrimental to public or officer safety, officers should deploy and take the necessary and proportionate action in accordance with their training.</a:t>
            </a:r>
          </a:p>
          <a:p>
            <a:pPr>
              <a:lnSpc>
                <a:spcPct val="90000"/>
              </a:lnSpc>
              <a:spcBef>
                <a:spcPct val="20000"/>
              </a:spcBef>
              <a:buFont typeface="Arial" pitchFamily="34" charset="0"/>
            </a:pPr>
            <a:r>
              <a:rPr lang="en-GB" sz="1200" dirty="0"/>
              <a:t>Where this occurs, the AFOs should inform the force control room as soon as </a:t>
            </a:r>
            <a:r>
              <a:rPr lang="en-GB" sz="1200" dirty="0">
                <a:solidFill>
                  <a:schemeClr val="tx1"/>
                </a:solidFill>
              </a:rPr>
              <a:t>practicable so that a </a:t>
            </a:r>
            <a:r>
              <a:rPr lang="en-GB" sz="1200" u="sng" dirty="0">
                <a:solidFill>
                  <a:schemeClr val="tx1"/>
                </a:solidFill>
                <a:hlinkClick r:id="rId3">
                  <a:extLst>
                    <a:ext uri="{A12FA001-AC4F-418D-AE19-62706E023703}">
                      <ahyp:hlinkClr xmlns:ahyp="http://schemas.microsoft.com/office/drawing/2018/hyperlinkcolor" val="tx"/>
                    </a:ext>
                  </a:extLst>
                </a:hlinkClick>
              </a:rPr>
              <a:t>tactical firearms commander</a:t>
            </a:r>
            <a:r>
              <a:rPr lang="en-GB" sz="1200" dirty="0">
                <a:solidFill>
                  <a:schemeClr val="tx1"/>
                </a:solidFill>
              </a:rPr>
              <a:t> can be informed.</a:t>
            </a:r>
          </a:p>
          <a:p>
            <a:pPr>
              <a:lnSpc>
                <a:spcPct val="90000"/>
              </a:lnSpc>
              <a:spcBef>
                <a:spcPct val="20000"/>
              </a:spcBef>
              <a:buFont typeface="Arial" pitchFamily="34" charset="0"/>
            </a:pPr>
            <a:r>
              <a:rPr lang="en-GB" sz="1200" dirty="0">
                <a:solidFill>
                  <a:schemeClr val="tx1"/>
                </a:solidFill>
              </a:rPr>
              <a:t>The tactical firearms commander should assess and review the actions of the AFOs in line with the </a:t>
            </a:r>
            <a:r>
              <a:rPr lang="en-GB" sz="1200" u="sng" dirty="0">
                <a:solidFill>
                  <a:schemeClr val="tx1"/>
                </a:solidFill>
                <a:hlinkClick r:id="rId4" tooltip="National Decision Model">
                  <a:extLst>
                    <a:ext uri="{A12FA001-AC4F-418D-AE19-62706E023703}">
                      <ahyp:hlinkClr xmlns:ahyp="http://schemas.microsoft.com/office/drawing/2018/hyperlinkcolor" val="tx"/>
                    </a:ext>
                  </a:extLst>
                </a:hlinkClick>
              </a:rPr>
              <a:t>National Decision Model</a:t>
            </a:r>
            <a:r>
              <a:rPr lang="en-GB" sz="1200" dirty="0">
                <a:solidFill>
                  <a:schemeClr val="tx1"/>
                </a:solidFill>
              </a:rPr>
              <a:t> and determine whether continued deployment is appropriate.</a:t>
            </a:r>
          </a:p>
          <a:p>
            <a:pPr>
              <a:lnSpc>
                <a:spcPct val="90000"/>
              </a:lnSpc>
              <a:spcBef>
                <a:spcPct val="20000"/>
              </a:spcBef>
              <a:buFont typeface="Arial" pitchFamily="34" charset="0"/>
            </a:pPr>
            <a:r>
              <a:rPr lang="en-GB" sz="1200" dirty="0">
                <a:solidFill>
                  <a:schemeClr val="tx1"/>
                </a:solidFill>
              </a:rPr>
              <a:t>The tactical firearms commander should also consider what further resources may be required and inform a </a:t>
            </a:r>
            <a:r>
              <a:rPr lang="en-GB" sz="1200" u="sng" dirty="0">
                <a:solidFill>
                  <a:schemeClr val="tx1"/>
                </a:solidFill>
                <a:hlinkClick r:id="rId5" tooltip="strategic firearms commander">
                  <a:extLst>
                    <a:ext uri="{A12FA001-AC4F-418D-AE19-62706E023703}">
                      <ahyp:hlinkClr xmlns:ahyp="http://schemas.microsoft.com/office/drawing/2018/hyperlinkcolor" val="tx"/>
                    </a:ext>
                  </a:extLst>
                </a:hlinkClick>
              </a:rPr>
              <a:t>strategic firearms commander</a:t>
            </a:r>
            <a:r>
              <a:rPr lang="en-GB" sz="1200" dirty="0">
                <a:solidFill>
                  <a:schemeClr val="tx1"/>
                </a:solidFill>
              </a:rPr>
              <a:t> as soon </a:t>
            </a:r>
            <a:r>
              <a:rPr lang="en-GB" sz="1200" dirty="0"/>
              <a:t>as practicable.</a:t>
            </a:r>
            <a:endParaRPr lang="en-GB" sz="1200" b="0" i="0" u="none" strike="noStrike" dirty="0">
              <a:effectLst/>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20</a:t>
            </a:fld>
            <a:endParaRPr lang="en-GB"/>
          </a:p>
        </p:txBody>
      </p:sp>
    </p:spTree>
    <p:extLst>
      <p:ext uri="{BB962C8B-B14F-4D97-AF65-F5344CB8AC3E}">
        <p14:creationId xmlns:p14="http://schemas.microsoft.com/office/powerpoint/2010/main" val="2449103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www.app.college.police.uk</a:t>
            </a:r>
            <a:r>
              <a:rPr lang="en-GB" dirty="0"/>
              <a:t>/app-content/armed-policing/armed-deployment/</a:t>
            </a:r>
          </a:p>
          <a:p>
            <a:endParaRPr lang="en-GB" dirty="0"/>
          </a:p>
          <a:p>
            <a:r>
              <a:rPr lang="en-GB" dirty="0">
                <a:solidFill>
                  <a:schemeClr val="tx1"/>
                </a:solidFill>
                <a:latin typeface="Arial" panose="020B0604020202020204" pitchFamily="34" charset="0"/>
              </a:rPr>
              <a:t>The </a:t>
            </a:r>
            <a:r>
              <a:rPr lang="en-GB" u="sng" dirty="0">
                <a:solidFill>
                  <a:schemeClr val="tx1"/>
                </a:solidFill>
                <a:latin typeface="Arial" panose="020B0604020202020204" pitchFamily="34" charset="0"/>
                <a:hlinkClick r:id="rId3" tooltip="National Decision Model">
                  <a:extLst>
                    <a:ext uri="{A12FA001-AC4F-418D-AE19-62706E023703}">
                      <ahyp:hlinkClr xmlns:ahyp="http://schemas.microsoft.com/office/drawing/2018/hyperlinkcolor" val="tx"/>
                    </a:ext>
                  </a:extLst>
                </a:hlinkClick>
              </a:rPr>
              <a:t>National Decision Model (NDM)</a:t>
            </a:r>
            <a:r>
              <a:rPr lang="en-GB" dirty="0">
                <a:solidFill>
                  <a:schemeClr val="tx1"/>
                </a:solidFill>
                <a:latin typeface="Arial" panose="020B0604020202020204" pitchFamily="34" charset="0"/>
              </a:rPr>
              <a:t> is a decision-making model used throughout the police service. It is designed to assist operational officers, planners, advisers and commanders to manage their response to a situation in a reasonable and proportionate </a:t>
            </a:r>
            <a:r>
              <a:rPr lang="en-GB" dirty="0">
                <a:solidFill>
                  <a:srgbClr val="333333"/>
                </a:solidFill>
                <a:latin typeface="Arial" panose="020B0604020202020204" pitchFamily="34" charset="0"/>
              </a:rPr>
              <a:t>way.</a:t>
            </a:r>
          </a:p>
          <a:p>
            <a:r>
              <a:rPr lang="en-GB" dirty="0">
                <a:solidFill>
                  <a:srgbClr val="333333"/>
                </a:solidFill>
                <a:latin typeface="Arial" panose="020B0604020202020204" pitchFamily="34" charset="0"/>
              </a:rPr>
              <a:t>The NDM is a scalable model that can be applied before, during and after an incident </a:t>
            </a:r>
            <a:r>
              <a:rPr lang="en-GB" dirty="0">
                <a:solidFill>
                  <a:schemeClr val="tx1"/>
                </a:solidFill>
                <a:latin typeface="Arial" panose="020B0604020202020204" pitchFamily="34" charset="0"/>
              </a:rPr>
              <a:t>requiring the </a:t>
            </a:r>
            <a:r>
              <a:rPr lang="en-GB" u="sng" dirty="0">
                <a:solidFill>
                  <a:schemeClr val="tx1"/>
                </a:solidFill>
                <a:latin typeface="Arial" panose="020B0604020202020204" pitchFamily="34" charset="0"/>
                <a:hlinkClick r:id="rId4">
                  <a:extLst>
                    <a:ext uri="{A12FA001-AC4F-418D-AE19-62706E023703}">
                      <ahyp:hlinkClr xmlns:ahyp="http://schemas.microsoft.com/office/drawing/2018/hyperlinkcolor" val="tx"/>
                    </a:ext>
                  </a:extLst>
                </a:hlinkClick>
              </a:rPr>
              <a:t>deployment of AFOs</a:t>
            </a:r>
            <a:r>
              <a:rPr lang="en-GB" dirty="0">
                <a:solidFill>
                  <a:schemeClr val="tx1"/>
                </a:solidFill>
                <a:latin typeface="Arial" panose="020B0604020202020204" pitchFamily="34" charset="0"/>
              </a:rPr>
              <a:t>. It p</a:t>
            </a:r>
            <a:r>
              <a:rPr lang="en-GB" dirty="0">
                <a:solidFill>
                  <a:srgbClr val="333333"/>
                </a:solidFill>
                <a:latin typeface="Arial" panose="020B0604020202020204" pitchFamily="34" charset="0"/>
              </a:rPr>
              <a:t>rovides a framework for recording command decisions and the rationale behind them and can also be used to brief officers involved in the response.</a:t>
            </a:r>
          </a:p>
          <a:p>
            <a:r>
              <a:rPr lang="en-GB" dirty="0">
                <a:solidFill>
                  <a:srgbClr val="333333"/>
                </a:solidFill>
                <a:latin typeface="Arial" panose="020B0604020202020204" pitchFamily="34" charset="0"/>
              </a:rPr>
              <a:t>The NDM is driven by information and intelligence. It is a continuous cycle, constantly reviewed in light of new information and assessment that will, ultimately, affect the response to the incident. The model prompts the decision maker to take action on the basis of the most up-to-date information and intelligence available at that time.</a:t>
            </a:r>
          </a:p>
          <a:p>
            <a:r>
              <a:rPr lang="en-GB" dirty="0">
                <a:solidFill>
                  <a:srgbClr val="333333"/>
                </a:solidFill>
                <a:latin typeface="Arial" panose="020B0604020202020204" pitchFamily="34" charset="0"/>
              </a:rPr>
              <a:t>Each element of the model may be worked through and reviewed consciously or subconsciously. Decisions and the rationale behind them, can be recorded against each element.</a:t>
            </a:r>
            <a:endParaRPr lang="en-GB" b="0" i="0" u="none" strike="noStrike" dirty="0">
              <a:solidFill>
                <a:srgbClr val="333333"/>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23</a:t>
            </a:fld>
            <a:endParaRPr lang="en-GB"/>
          </a:p>
        </p:txBody>
      </p:sp>
    </p:spTree>
    <p:extLst>
      <p:ext uri="{BB962C8B-B14F-4D97-AF65-F5344CB8AC3E}">
        <p14:creationId xmlns:p14="http://schemas.microsoft.com/office/powerpoint/2010/main" val="1078588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24</a:t>
            </a:fld>
            <a:endParaRPr lang="en-GB"/>
          </a:p>
        </p:txBody>
      </p:sp>
    </p:spTree>
    <p:extLst>
      <p:ext uri="{BB962C8B-B14F-4D97-AF65-F5344CB8AC3E}">
        <p14:creationId xmlns:p14="http://schemas.microsoft.com/office/powerpoint/2010/main" val="36886293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Wingdings" pitchFamily="2" charset="2"/>
              <a:buChar char="Ø"/>
            </a:pPr>
            <a:r>
              <a:rPr lang="en-GB" dirty="0"/>
              <a:t>Multi-agency approaches  </a:t>
            </a:r>
          </a:p>
          <a:p>
            <a:r>
              <a:rPr lang="en-GB" dirty="0"/>
              <a:t>-Identifying vulnerability </a:t>
            </a:r>
          </a:p>
          <a:p>
            <a:r>
              <a:rPr lang="en-GB" dirty="0"/>
              <a:t>-Information sharing </a:t>
            </a:r>
          </a:p>
          <a:p>
            <a:endParaRPr lang="en-GB" dirty="0"/>
          </a:p>
          <a:p>
            <a:pPr marL="285750" indent="-285750">
              <a:buFont typeface="Wingdings" pitchFamily="2" charset="2"/>
              <a:buChar char="Ø"/>
            </a:pPr>
            <a:r>
              <a:rPr lang="en-GB" dirty="0"/>
              <a:t>Appropriate use of Policing Powers </a:t>
            </a:r>
          </a:p>
          <a:p>
            <a:r>
              <a:rPr lang="en-GB" dirty="0"/>
              <a:t>-i.e Mental Health Act 1983 </a:t>
            </a:r>
          </a:p>
          <a:p>
            <a:r>
              <a:rPr lang="en-GB" dirty="0"/>
              <a:t>-Section 136 </a:t>
            </a:r>
          </a:p>
          <a:p>
            <a:r>
              <a:rPr lang="en-GB" dirty="0"/>
              <a:t>-Utilising an AMHP if possible </a:t>
            </a:r>
          </a:p>
          <a:p>
            <a:endParaRPr lang="en-GB" dirty="0"/>
          </a:p>
          <a:p>
            <a:pPr marL="285750" indent="-285750">
              <a:buFont typeface="Wingdings" pitchFamily="2" charset="2"/>
              <a:buChar char="Ø"/>
            </a:pPr>
            <a:r>
              <a:rPr lang="en-GB" dirty="0"/>
              <a:t>Assistance though the Criminal Justice System </a:t>
            </a:r>
          </a:p>
          <a:p>
            <a:r>
              <a:rPr lang="en-GB" dirty="0"/>
              <a:t>-The Custody Journey </a:t>
            </a:r>
          </a:p>
          <a:p>
            <a:r>
              <a:rPr lang="en-GB" dirty="0"/>
              <a:t>-The Victim Journey </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Identifying vulnerability </a:t>
            </a:r>
            <a:endParaRPr lang="en-GB" dirty="0"/>
          </a:p>
          <a:p>
            <a:r>
              <a:rPr lang="en-GB" sz="1200" b="0" kern="1200" dirty="0">
                <a:solidFill>
                  <a:schemeClr val="tx1"/>
                </a:solidFill>
                <a:effectLst/>
                <a:latin typeface="+mn-lt"/>
                <a:ea typeface="+mn-ea"/>
                <a:cs typeface="+mn-cs"/>
              </a:rPr>
              <a:t>Vulnerable people may come into contact with the police in a range of contexts, some involving potential criminality and some not. Irrespective of the context, it is necessary for professionals to consider the most appropriate support and intervention. </a:t>
            </a:r>
            <a:endParaRPr lang="en-GB" dirty="0"/>
          </a:p>
          <a:p>
            <a:r>
              <a:rPr lang="en-GB" sz="1200" b="0" kern="1200" dirty="0">
                <a:solidFill>
                  <a:schemeClr val="tx1"/>
                </a:solidFill>
                <a:effectLst/>
                <a:latin typeface="+mn-lt"/>
                <a:ea typeface="+mn-ea"/>
                <a:cs typeface="+mn-cs"/>
              </a:rPr>
              <a:t>The College of Policing is clear that police officers should have the training and skills to identify when a person is vulnerable. All forces should have a definition of vulnerability. This does not mean that the police need to be able to diagnose specific illnesses or disabilities, rather that they need to recognise when intervention from partner agencies, such as health professionals, may be necessary. </a:t>
            </a:r>
          </a:p>
          <a:p>
            <a:endParaRPr lang="en-GB" sz="1200" b="0"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26</a:t>
            </a:fld>
            <a:endParaRPr lang="en-GB"/>
          </a:p>
        </p:txBody>
      </p:sp>
    </p:spTree>
    <p:extLst>
      <p:ext uri="{BB962C8B-B14F-4D97-AF65-F5344CB8AC3E}">
        <p14:creationId xmlns:p14="http://schemas.microsoft.com/office/powerpoint/2010/main" val="26181660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27</a:t>
            </a:fld>
            <a:endParaRPr lang="en-GB"/>
          </a:p>
        </p:txBody>
      </p:sp>
    </p:spTree>
    <p:extLst>
      <p:ext uri="{BB962C8B-B14F-4D97-AF65-F5344CB8AC3E}">
        <p14:creationId xmlns:p14="http://schemas.microsoft.com/office/powerpoint/2010/main" val="26859630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 successful working relationship between the police service and the media is vital. Working with the media to communicate to the public can help solve crimes, bring offenders to justice and keep communities safe. It can also give the public insight into what the police are doing and why they are doing it.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Legitimacy is an essential aspect of the British policing model, and is well established in the UK as ‘policing by consent’. The more the public supports the police by providing information or being involved in policing activities, the greater the scope for police forces to prevent or resolve crime and other incidents. Being fair, respectful, open and transparent in communications can motivate the public to cooperate with the police and respect the law.</a:t>
            </a: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28</a:t>
            </a:fld>
            <a:endParaRPr lang="en-GB"/>
          </a:p>
        </p:txBody>
      </p:sp>
    </p:spTree>
    <p:extLst>
      <p:ext uri="{BB962C8B-B14F-4D97-AF65-F5344CB8AC3E}">
        <p14:creationId xmlns:p14="http://schemas.microsoft.com/office/powerpoint/2010/main" val="17677565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br>
              <a:rPr lang="en-GB" dirty="0"/>
            </a:br>
            <a:r>
              <a:rPr lang="en-GB" dirty="0">
                <a:latin typeface="Arial" panose="020B0604020202020204" pitchFamily="34" charset="0"/>
                <a:cs typeface="Arial" panose="020B0604020202020204" pitchFamily="34" charset="0"/>
              </a:rPr>
              <a:t>Specialist department for professional advice and support on communications and social media engagement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(Both GWP &amp; SWP have FCCD’s)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Offer advice, background &amp; key messages to assist officers and staff engaging with social media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Pre-existing social media strategies to ensure that media engagement supports  operational approaches (</a:t>
            </a:r>
            <a:r>
              <a:rPr lang="en-GB" dirty="0" err="1">
                <a:latin typeface="Arial" panose="020B0604020202020204" pitchFamily="34" charset="0"/>
                <a:cs typeface="Arial" panose="020B0604020202020204" pitchFamily="34" charset="0"/>
              </a:rPr>
              <a:t>i.e</a:t>
            </a:r>
            <a:r>
              <a:rPr lang="en-GB" dirty="0">
                <a:latin typeface="Arial" panose="020B0604020202020204" pitchFamily="34" charset="0"/>
                <a:cs typeface="Arial" panose="020B0604020202020204" pitchFamily="34" charset="0"/>
              </a:rPr>
              <a:t> in high-profile inquiry or sensitive investigations)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29</a:t>
            </a:fld>
            <a:endParaRPr lang="en-GB"/>
          </a:p>
        </p:txBody>
      </p:sp>
    </p:spTree>
    <p:extLst>
      <p:ext uri="{BB962C8B-B14F-4D97-AF65-F5344CB8AC3E}">
        <p14:creationId xmlns:p14="http://schemas.microsoft.com/office/powerpoint/2010/main" val="1577300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chemeClr val="bg1"/>
                </a:solidFill>
                <a:latin typeface="Arial" panose="020B0604020202020204" pitchFamily="34" charset="0"/>
                <a:cs typeface="Arial" panose="020B0604020202020204" pitchFamily="34" charset="0"/>
              </a:rPr>
              <a:t>Some information can be put on social media – some information can’t in order to protect people’s right to privacy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solidFill>
                <a:schemeClr val="bg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chemeClr val="bg1"/>
                </a:solidFill>
                <a:latin typeface="Arial" panose="020B0604020202020204" pitchFamily="34" charset="0"/>
                <a:cs typeface="Arial" panose="020B0604020202020204" pitchFamily="34" charset="0"/>
              </a:rPr>
              <a:t>Referring to reports of a crime</a:t>
            </a:r>
            <a:endParaRPr lang="en-GB" b="1" i="0" u="none" strike="noStrike" dirty="0">
              <a:solidFill>
                <a:schemeClr val="bg1"/>
              </a:solidFill>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rPr>
              <a:t>Time should be taken to apply the correct terms to describe a report of a crime </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rPr>
              <a:t>This approach helps to ensure accuracy and prevent undermining the victim. </a:t>
            </a:r>
            <a:endParaRPr lang="en-GB" sz="1200" dirty="0"/>
          </a:p>
          <a:p>
            <a:r>
              <a:rPr lang="en-GB" sz="1200" dirty="0">
                <a:latin typeface="Arial" panose="020B0604020202020204" pitchFamily="34" charset="0"/>
              </a:rPr>
              <a:t>I.e, an incident reported as a rape should in principle be described as such in all communications</a:t>
            </a:r>
          </a:p>
          <a:p>
            <a:endParaRPr lang="en-GB" sz="1200"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chemeClr val="bg1"/>
                </a:solidFill>
                <a:latin typeface="Arial" panose="020B0604020202020204" pitchFamily="34" charset="0"/>
                <a:cs typeface="Arial" panose="020B0604020202020204" pitchFamily="34" charset="0"/>
              </a:rPr>
              <a:t>Naming on arrest</a:t>
            </a:r>
            <a:endParaRPr lang="en-GB" sz="1200" b="1" i="0" u="none" strike="noStrike" dirty="0">
              <a:solidFill>
                <a:schemeClr val="bg1"/>
              </a:solidFill>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Police will not name those arrested, or suspected (Respecting suspects’ rights to privacy)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rPr>
              <a:t>Can release person’s gender, age, where they live (</a:t>
            </a:r>
            <a:r>
              <a:rPr lang="en-GB" sz="1200" dirty="0" err="1">
                <a:latin typeface="Arial" panose="020B0604020202020204" pitchFamily="34" charset="0"/>
              </a:rPr>
              <a:t>ie</a:t>
            </a:r>
            <a:r>
              <a:rPr lang="en-GB" sz="1200" dirty="0">
                <a:latin typeface="Arial" panose="020B0604020202020204" pitchFamily="34" charset="0"/>
              </a:rPr>
              <a:t>, the town or city), the nature, date and general location of the alleged offence, date of the arrest, whether they are in custody or have been bailed, the subsequent bail date, or if they were released without bail or with no further action being taken. </a:t>
            </a:r>
            <a:endParaRPr lang="en-GB" sz="1200" dirty="0"/>
          </a:p>
          <a:p>
            <a:r>
              <a:rPr lang="en-GB" b="1" dirty="0">
                <a:solidFill>
                  <a:schemeClr val="bg1"/>
                </a:solidFill>
                <a:latin typeface="Arial" panose="020B0604020202020204" pitchFamily="34" charset="0"/>
                <a:cs typeface="Arial" panose="020B0604020202020204" pitchFamily="34" charset="0"/>
              </a:rPr>
              <a:t>Naming on charge</a:t>
            </a:r>
            <a:endParaRPr lang="en-GB" sz="1200" b="1" i="0" u="none" strike="noStrike" dirty="0">
              <a:solidFill>
                <a:schemeClr val="bg1"/>
              </a:solidFill>
              <a:effectLst/>
              <a:latin typeface="Arial" panose="020B0604020202020204" pitchFamily="34" charset="0"/>
              <a:cs typeface="Arial" panose="020B0604020202020204" pitchFamily="34" charset="0"/>
            </a:endParaRPr>
          </a:p>
          <a:p>
            <a:r>
              <a:rPr lang="en-GB" sz="1200" dirty="0">
                <a:latin typeface="Arial" panose="020B0604020202020204" pitchFamily="34" charset="0"/>
              </a:rPr>
              <a:t>Those charged</a:t>
            </a:r>
            <a:r>
              <a:rPr lang="en-GB" sz="1200" baseline="30000" dirty="0">
                <a:latin typeface="Arial" panose="020B0604020202020204" pitchFamily="34" charset="0"/>
              </a:rPr>
              <a:t> </a:t>
            </a:r>
            <a:r>
              <a:rPr lang="en-GB" sz="1200" dirty="0">
                <a:latin typeface="Arial" panose="020B0604020202020204" pitchFamily="34" charset="0"/>
              </a:rPr>
              <a:t>with an offence should be named unless there is an exceptional and legitimate policing purpose for not doing so or reporting restrictions apply. </a:t>
            </a:r>
            <a:endParaRPr lang="en-GB" sz="1200" dirty="0"/>
          </a:p>
          <a:p>
            <a:endParaRPr lang="en-GB" sz="1200" dirty="0">
              <a:latin typeface="Arial" panose="020B0604020202020204" pitchFamily="34" charset="0"/>
            </a:endParaRPr>
          </a:p>
          <a:p>
            <a:endParaRPr lang="en-GB" sz="1200" dirty="0">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31</a:t>
            </a:fld>
            <a:endParaRPr lang="en-GB"/>
          </a:p>
        </p:txBody>
      </p:sp>
    </p:spTree>
    <p:extLst>
      <p:ext uri="{BB962C8B-B14F-4D97-AF65-F5344CB8AC3E}">
        <p14:creationId xmlns:p14="http://schemas.microsoft.com/office/powerpoint/2010/main" val="5316773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chemeClr val="bg1"/>
                </a:solidFill>
                <a:latin typeface="Arial" panose="020B0604020202020204" pitchFamily="34" charset="0"/>
                <a:cs typeface="Arial" panose="020B0604020202020204" pitchFamily="34" charset="0"/>
              </a:rPr>
              <a:t>Identifying victims or other witnesses</a:t>
            </a:r>
            <a:endParaRPr lang="en-GB" sz="1200" b="1" i="0" u="none" strike="noStrike" dirty="0">
              <a:solidFill>
                <a:schemeClr val="bg1"/>
              </a:solidFill>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rPr>
              <a:t>The name of a victim will not normally be released unless a victim consents to being identified. </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333333"/>
                </a:solidFill>
                <a:latin typeface="Arial" panose="020B0604020202020204" pitchFamily="34" charset="0"/>
              </a:rPr>
              <a:t>An automatic reporting restriction for victims of sexual offences, who are given lifetime anonymity. This does not apply if they consent in writing to their identity being published. </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chemeClr val="bg1"/>
                </a:solidFill>
                <a:latin typeface="Arial" panose="020B0604020202020204" pitchFamily="34" charset="0"/>
                <a:cs typeface="Arial" panose="020B0604020202020204" pitchFamily="34" charset="0"/>
              </a:rPr>
              <a:t>Businesses</a:t>
            </a:r>
            <a:endParaRPr lang="en-GB" sz="1200" b="1" i="0" u="none" strike="noStrike" dirty="0">
              <a:solidFill>
                <a:schemeClr val="bg1"/>
              </a:solidFill>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333333"/>
                </a:solidFill>
                <a:latin typeface="Arial" panose="020B0604020202020204" pitchFamily="34" charset="0"/>
              </a:rPr>
              <a:t>Businesses may be routinely identified as part of police investigations, for example as part of an appeal for witnesses. </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chemeClr val="bg1"/>
                </a:solidFill>
                <a:latin typeface="Arial" panose="020B0604020202020204" pitchFamily="34" charset="0"/>
                <a:cs typeface="Arial" panose="020B0604020202020204" pitchFamily="34" charset="0"/>
              </a:rPr>
              <a:t>Deaths</a:t>
            </a:r>
            <a:endParaRPr lang="en-GB" b="1" i="0" u="none" strike="noStrike" dirty="0">
              <a:solidFill>
                <a:schemeClr val="bg1"/>
              </a:solidFill>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333333"/>
                </a:solidFill>
                <a:latin typeface="Arial" panose="020B0604020202020204" pitchFamily="34" charset="0"/>
              </a:rPr>
              <a:t>Information regarding non-suspicious sudden deaths should only be proactively issued if there is an operational policing reason to do so. </a:t>
            </a:r>
            <a:endParaRPr lang="en-GB" sz="1200"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32</a:t>
            </a:fld>
            <a:endParaRPr lang="en-GB"/>
          </a:p>
        </p:txBody>
      </p:sp>
    </p:spTree>
    <p:extLst>
      <p:ext uri="{BB962C8B-B14F-4D97-AF65-F5344CB8AC3E}">
        <p14:creationId xmlns:p14="http://schemas.microsoft.com/office/powerpoint/2010/main" val="41939685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333333"/>
                </a:solidFill>
                <a:latin typeface="Arial" panose="020B0604020202020204" pitchFamily="34" charset="0"/>
              </a:rPr>
              <a:t>Images and footage can be released where there is a </a:t>
            </a:r>
            <a:r>
              <a:rPr lang="en-GB" sz="1200" u="sng" dirty="0">
                <a:solidFill>
                  <a:srgbClr val="333333"/>
                </a:solidFill>
                <a:latin typeface="Arial" panose="020B0604020202020204" pitchFamily="34" charset="0"/>
              </a:rPr>
              <a:t>policing purpose </a:t>
            </a:r>
            <a:r>
              <a:rPr lang="en-GB" sz="1200" dirty="0">
                <a:solidFill>
                  <a:srgbClr val="333333"/>
                </a:solidFill>
                <a:latin typeface="Arial" panose="020B0604020202020204" pitchFamily="34" charset="0"/>
              </a:rPr>
              <a:t>for doing so. </a:t>
            </a:r>
          </a:p>
          <a:p>
            <a:r>
              <a:rPr lang="en-GB" sz="1200" dirty="0">
                <a:solidFill>
                  <a:srgbClr val="333333"/>
                </a:solidFill>
                <a:latin typeface="Arial" panose="020B0604020202020204" pitchFamily="34" charset="0"/>
              </a:rPr>
              <a:t>The correct authorisation must be sought in each individual case, and policies and procedures must be adhered to both  internally and externally. </a:t>
            </a:r>
            <a:endParaRPr lang="en-GB" sz="1200"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33</a:t>
            </a:fld>
            <a:endParaRPr lang="en-GB"/>
          </a:p>
        </p:txBody>
      </p:sp>
    </p:spTree>
    <p:extLst>
      <p:ext uri="{BB962C8B-B14F-4D97-AF65-F5344CB8AC3E}">
        <p14:creationId xmlns:p14="http://schemas.microsoft.com/office/powerpoint/2010/main" val="52559335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34</a:t>
            </a:fld>
            <a:endParaRPr lang="en-GB"/>
          </a:p>
        </p:txBody>
      </p:sp>
    </p:spTree>
    <p:extLst>
      <p:ext uri="{BB962C8B-B14F-4D97-AF65-F5344CB8AC3E}">
        <p14:creationId xmlns:p14="http://schemas.microsoft.com/office/powerpoint/2010/main" val="26430701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36</a:t>
            </a:fld>
            <a:endParaRPr lang="en-GB"/>
          </a:p>
        </p:txBody>
      </p:sp>
    </p:spTree>
    <p:extLst>
      <p:ext uri="{BB962C8B-B14F-4D97-AF65-F5344CB8AC3E}">
        <p14:creationId xmlns:p14="http://schemas.microsoft.com/office/powerpoint/2010/main" val="323685663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A wide-ranging report which examines:  </a:t>
            </a:r>
          </a:p>
          <a:p>
            <a:endParaRPr lang="en-GB" sz="1200" dirty="0">
              <a:latin typeface="Arial" panose="020B0604020202020204" pitchFamily="34" charset="0"/>
              <a:cs typeface="Arial" panose="020B0604020202020204" pitchFamily="34" charset="0"/>
            </a:endParaRPr>
          </a:p>
          <a:p>
            <a:pPr marL="171450" indent="-171450">
              <a:buFont typeface="Wingdings" pitchFamily="2" charset="2"/>
              <a:buChar char="Ø"/>
            </a:pPr>
            <a:r>
              <a:rPr lang="en-GB" sz="1200" dirty="0">
                <a:latin typeface="Arial" panose="020B0604020202020204" pitchFamily="34" charset="0"/>
                <a:cs typeface="Arial" panose="020B0604020202020204" pitchFamily="34" charset="0"/>
              </a:rPr>
              <a:t>The changing demands on policing, and considers the extent to which the service is able to meet the challenges that these create </a:t>
            </a:r>
          </a:p>
          <a:p>
            <a:pPr marL="171450" indent="-171450">
              <a:buFont typeface="Wingdings" pitchFamily="2" charset="2"/>
              <a:buChar char="Ø"/>
            </a:pPr>
            <a:endParaRPr lang="en-GB" sz="1200" dirty="0">
              <a:latin typeface="Arial" panose="020B0604020202020204" pitchFamily="34" charset="0"/>
              <a:cs typeface="Arial" panose="020B0604020202020204" pitchFamily="34" charset="0"/>
            </a:endParaRPr>
          </a:p>
          <a:p>
            <a:pPr marL="171450" indent="-171450">
              <a:buFont typeface="Wingdings" pitchFamily="2" charset="2"/>
              <a:buChar char="Ø"/>
            </a:pPr>
            <a:r>
              <a:rPr lang="en-GB" sz="1200" dirty="0">
                <a:latin typeface="Arial" panose="020B0604020202020204" pitchFamily="34" charset="0"/>
                <a:cs typeface="Arial" panose="020B0604020202020204" pitchFamily="34" charset="0"/>
              </a:rPr>
              <a:t>The changing trends in crime and policing and the overarching problems facing the police service in England and Wales </a:t>
            </a:r>
          </a:p>
          <a:p>
            <a:pPr marL="171450" indent="-171450">
              <a:buFont typeface="Wingdings" pitchFamily="2" charset="2"/>
              <a:buChar char="Ø"/>
            </a:pPr>
            <a:endParaRPr lang="en-GB" sz="1200" dirty="0">
              <a:latin typeface="Arial" panose="020B0604020202020204" pitchFamily="34" charset="0"/>
              <a:cs typeface="Arial" panose="020B0604020202020204" pitchFamily="34" charset="0"/>
            </a:endParaRPr>
          </a:p>
          <a:p>
            <a:pPr marL="171450" indent="-171450">
              <a:buFont typeface="Wingdings" pitchFamily="2" charset="2"/>
              <a:buChar char="Ø"/>
            </a:pPr>
            <a:r>
              <a:rPr lang="en-GB" sz="1200" dirty="0">
                <a:latin typeface="Arial" panose="020B0604020202020204" pitchFamily="34" charset="0"/>
                <a:cs typeface="Arial" panose="020B0604020202020204" pitchFamily="34" charset="0"/>
              </a:rPr>
              <a:t>Three specific areas of growing pressure on policing—online fraud, child sexual abuse, and safeguarding vulnerable people </a:t>
            </a:r>
          </a:p>
          <a:p>
            <a:pPr marL="171450" indent="-171450">
              <a:buFont typeface="Wingdings" pitchFamily="2" charset="2"/>
              <a:buChar char="Ø"/>
            </a:pPr>
            <a:endParaRPr lang="en-GB" sz="1200" dirty="0">
              <a:latin typeface="Arial" panose="020B0604020202020204" pitchFamily="34" charset="0"/>
              <a:cs typeface="Arial" panose="020B0604020202020204" pitchFamily="34" charset="0"/>
            </a:endParaRPr>
          </a:p>
          <a:p>
            <a:pPr marL="171450" indent="-171450">
              <a:buFont typeface="Wingdings" pitchFamily="2" charset="2"/>
              <a:buChar char="Ø"/>
            </a:pPr>
            <a:r>
              <a:rPr lang="en-GB" sz="1200" dirty="0">
                <a:latin typeface="Arial" panose="020B0604020202020204" pitchFamily="34" charset="0"/>
                <a:cs typeface="Arial" panose="020B0604020202020204" pitchFamily="34" charset="0"/>
              </a:rPr>
              <a:t>The wider, cross-cutting reforms that are required. </a:t>
            </a:r>
            <a:endParaRPr lang="en-GB" sz="10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37</a:t>
            </a:fld>
            <a:endParaRPr lang="en-GB"/>
          </a:p>
        </p:txBody>
      </p:sp>
    </p:spTree>
    <p:extLst>
      <p:ext uri="{BB962C8B-B14F-4D97-AF65-F5344CB8AC3E}">
        <p14:creationId xmlns:p14="http://schemas.microsoft.com/office/powerpoint/2010/main" val="160270444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solidFill>
                  <a:srgbClr val="262628"/>
                </a:solidFill>
                <a:latin typeface="Arial" panose="020B0604020202020204" pitchFamily="34" charset="0"/>
                <a:cs typeface="Arial" panose="020B0604020202020204" pitchFamily="34" charset="0"/>
              </a:rPr>
              <a:t>‘This Policing Vision 2025 sets out our plan for policing over the next ten years. It will shape decisions around transformation and how we use our resources to help to keep people safe and provide an effective, accessible and value for money service that can be trusted’ </a:t>
            </a:r>
            <a:r>
              <a:rPr lang="en-GB" sz="1200" dirty="0">
                <a:solidFill>
                  <a:srgbClr val="262628"/>
                </a:solidFill>
                <a:latin typeface="Arial" panose="020B0604020202020204" pitchFamily="34" charset="0"/>
                <a:cs typeface="Arial" panose="020B0604020202020204" pitchFamily="34" charset="0"/>
              </a:rPr>
              <a:t>(NPCC, 2016) </a:t>
            </a:r>
            <a:endParaRPr lang="en-GB" sz="12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38</a:t>
            </a:fld>
            <a:endParaRPr lang="en-GB"/>
          </a:p>
        </p:txBody>
      </p:sp>
    </p:spTree>
    <p:extLst>
      <p:ext uri="{BB962C8B-B14F-4D97-AF65-F5344CB8AC3E}">
        <p14:creationId xmlns:p14="http://schemas.microsoft.com/office/powerpoint/2010/main" val="264975985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PEEL is the programme in which HMICFRS draws together evidence from its annual all-force inspections. The evidence is used to assess the effectiveness, efficiency and legitimacy of the police. These assessments were introduced so that the public will be able to judge the performance of their force and policing as a whole.</a:t>
            </a:r>
          </a:p>
          <a:p>
            <a:r>
              <a:rPr lang="en-GB" sz="1200" b="0" i="0" u="none" strike="noStrike" kern="1200" dirty="0">
                <a:solidFill>
                  <a:schemeClr val="tx1"/>
                </a:solidFill>
                <a:effectLst/>
                <a:latin typeface="+mn-lt"/>
                <a:ea typeface="+mn-ea"/>
                <a:cs typeface="+mn-cs"/>
              </a:rPr>
              <a:t>PEEL stands for the police effectiveness, efficiency and legitimacy programme.</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40</a:t>
            </a:fld>
            <a:endParaRPr lang="en-GB"/>
          </a:p>
        </p:txBody>
      </p:sp>
    </p:spTree>
    <p:extLst>
      <p:ext uri="{BB962C8B-B14F-4D97-AF65-F5344CB8AC3E}">
        <p14:creationId xmlns:p14="http://schemas.microsoft.com/office/powerpoint/2010/main" val="386570715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a:t>
            </a:r>
            <a:r>
              <a:rPr lang="en-GB" sz="1200" b="1" i="0" u="none" strike="noStrike" kern="1200" dirty="0">
                <a:solidFill>
                  <a:schemeClr val="tx1"/>
                </a:solidFill>
                <a:effectLst/>
                <a:latin typeface="+mn-lt"/>
                <a:ea typeface="+mn-ea"/>
                <a:cs typeface="+mn-cs"/>
              </a:rPr>
              <a:t>effectiveness</a:t>
            </a:r>
            <a:r>
              <a:rPr lang="en-GB" sz="1200" b="0" i="0" u="none" strike="noStrike" kern="1200" dirty="0">
                <a:solidFill>
                  <a:schemeClr val="tx1"/>
                </a:solidFill>
                <a:effectLst/>
                <a:latin typeface="+mn-lt"/>
                <a:ea typeface="+mn-ea"/>
                <a:cs typeface="+mn-cs"/>
              </a:rPr>
              <a:t> of a force is assessed in relation to how it carries out its responsibilities including cutting crime, protecting the vulnerable, tackling anti-social behaviour, and dealing with emergencies and other calls for service.</a:t>
            </a:r>
          </a:p>
          <a:p>
            <a:r>
              <a:rPr lang="en-GB" sz="1200" b="0" i="0" u="none" strike="noStrike" kern="1200" dirty="0">
                <a:solidFill>
                  <a:schemeClr val="tx1"/>
                </a:solidFill>
                <a:effectLst/>
                <a:latin typeface="+mn-lt"/>
                <a:ea typeface="+mn-ea"/>
                <a:cs typeface="+mn-cs"/>
              </a:rPr>
              <a:t>Its </a:t>
            </a:r>
            <a:r>
              <a:rPr lang="en-GB" sz="1200" b="1" i="0" u="none" strike="noStrike" kern="1200" dirty="0">
                <a:solidFill>
                  <a:schemeClr val="tx1"/>
                </a:solidFill>
                <a:effectLst/>
                <a:latin typeface="+mn-lt"/>
                <a:ea typeface="+mn-ea"/>
                <a:cs typeface="+mn-cs"/>
              </a:rPr>
              <a:t>efficiency</a:t>
            </a:r>
            <a:r>
              <a:rPr lang="en-GB" sz="1200" b="0" i="0" u="none" strike="noStrike" kern="1200" dirty="0">
                <a:solidFill>
                  <a:schemeClr val="tx1"/>
                </a:solidFill>
                <a:effectLst/>
                <a:latin typeface="+mn-lt"/>
                <a:ea typeface="+mn-ea"/>
                <a:cs typeface="+mn-cs"/>
              </a:rPr>
              <a:t> is assessed in relation to how it provides value for money.</a:t>
            </a:r>
          </a:p>
          <a:p>
            <a:r>
              <a:rPr lang="en-GB" sz="1200" b="0" i="0" u="none" strike="noStrike" kern="1200" dirty="0">
                <a:solidFill>
                  <a:schemeClr val="tx1"/>
                </a:solidFill>
                <a:effectLst/>
                <a:latin typeface="+mn-lt"/>
                <a:ea typeface="+mn-ea"/>
                <a:cs typeface="+mn-cs"/>
              </a:rPr>
              <a:t>Its </a:t>
            </a:r>
            <a:r>
              <a:rPr lang="en-GB" sz="1200" b="1" i="0" u="none" strike="noStrike" kern="1200" dirty="0">
                <a:solidFill>
                  <a:schemeClr val="tx1"/>
                </a:solidFill>
                <a:effectLst/>
                <a:latin typeface="+mn-lt"/>
                <a:ea typeface="+mn-ea"/>
                <a:cs typeface="+mn-cs"/>
              </a:rPr>
              <a:t>legitimacy</a:t>
            </a:r>
            <a:r>
              <a:rPr lang="en-GB" sz="1200" b="0" i="0" u="none" strike="noStrike" kern="1200" dirty="0">
                <a:solidFill>
                  <a:schemeClr val="tx1"/>
                </a:solidFill>
                <a:effectLst/>
                <a:latin typeface="+mn-lt"/>
                <a:ea typeface="+mn-ea"/>
                <a:cs typeface="+mn-cs"/>
              </a:rPr>
              <a:t> is assessed in relation to whether the force operates fairly, ethically and within the law.</a:t>
            </a:r>
          </a:p>
          <a:p>
            <a:r>
              <a:rPr lang="en-GB" sz="1200" b="0" i="0" u="none" strike="noStrike" kern="1200" dirty="0">
                <a:solidFill>
                  <a:schemeClr val="tx1"/>
                </a:solidFill>
                <a:effectLst/>
                <a:latin typeface="+mn-lt"/>
                <a:ea typeface="+mn-ea"/>
                <a:cs typeface="+mn-cs"/>
              </a:rPr>
              <a:t>The evidence from inspections, together with the context within which forces operate, allows HMICFRS to make an assessment of each of the 43 police forces in England and Wales.</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41</a:t>
            </a:fld>
            <a:endParaRPr lang="en-GB"/>
          </a:p>
        </p:txBody>
      </p:sp>
    </p:spTree>
    <p:extLst>
      <p:ext uri="{BB962C8B-B14F-4D97-AF65-F5344CB8AC3E}">
        <p14:creationId xmlns:p14="http://schemas.microsoft.com/office/powerpoint/2010/main" val="21961674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03/12/2020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03/12/2020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03/12/2020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03/12/2020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03/12/2020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03/12/2020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03/12/2020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03/12/2020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03/12/2020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03/12/2020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hyperlink" Target="https://whatworks.college.police.uk/Research/Documents/Knife_Crime_Evidence_Briefing.pdf"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image" Target="../media/image13.jpe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youtube.com/watch?v=ySNWUbBe-B0&amp;feature=youtu.be." TargetMode="External"/><Relationship Id="rId1" Type="http://schemas.openxmlformats.org/officeDocument/2006/relationships/slideLayout" Target="../slideLayouts/slideLayout4.xml"/><Relationship Id="rId6" Type="http://schemas.openxmlformats.org/officeDocument/2006/relationships/image" Target="../media/image16.jpeg"/><Relationship Id="rId5" Type="http://schemas.openxmlformats.org/officeDocument/2006/relationships/hyperlink" Target="https://www.college.police.uk/What-we-do/Standards/Guidelines/Neighbourhood-Policing/Documents/NPG_case_studies.pdf#page=12." TargetMode="Externa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5.jpeg"/><Relationship Id="rId1" Type="http://schemas.openxmlformats.org/officeDocument/2006/relationships/slideLayout" Target="../slideLayouts/slideLayout4.xml"/><Relationship Id="rId4" Type="http://schemas.openxmlformats.org/officeDocument/2006/relationships/hyperlink" Target="https://d17wy4t6ps30xx.cloudfront.net/production/uploads/2019/04/SD-OPS-FA-Authorised-Firearms-Officer-v1.0-Trial-Draft-April-2019.pdf"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4.xml"/><Relationship Id="rId4" Type="http://schemas.openxmlformats.org/officeDocument/2006/relationships/image" Target="../media/image30.jpeg"/></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8.xml"/><Relationship Id="rId1" Type="http://schemas.openxmlformats.org/officeDocument/2006/relationships/slideLayout" Target="../slideLayouts/slideLayout4.xml"/><Relationship Id="rId6" Type="http://schemas.openxmlformats.org/officeDocument/2006/relationships/hyperlink" Target="https://www.youtube.com/watch?time_continue=174&amp;v=0LLRD2UrexU&amp;feature=emb_logo" TargetMode="External"/><Relationship Id="rId5" Type="http://schemas.openxmlformats.org/officeDocument/2006/relationships/image" Target="../media/image33.png"/><Relationship Id="rId4" Type="http://schemas.openxmlformats.org/officeDocument/2006/relationships/hyperlink" Target="https://www.youtube.com/watch?time_continue=83&amp;v=pfXYfP1R2-Q&amp;feature=emb_logo"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9.xml"/><Relationship Id="rId1" Type="http://schemas.openxmlformats.org/officeDocument/2006/relationships/slideLayout" Target="../slideLayouts/slideLayout4.xml"/><Relationship Id="rId5" Type="http://schemas.openxmlformats.org/officeDocument/2006/relationships/image" Target="../media/image35.png"/><Relationship Id="rId4" Type="http://schemas.openxmlformats.org/officeDocument/2006/relationships/hyperlink" Target="https://assets.publishing.service.gov.uk/government/uploads/system/uploads/attachment_data/file/365503/VulnerablePeopleBooklet.pdf"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hyperlink" Target="https://www.tandfonline.com/doi/full/10.1080/10439463.2020.1726345"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2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png"/><Relationship Id="rId1" Type="http://schemas.openxmlformats.org/officeDocument/2006/relationships/slideLayout" Target="../slideLayouts/slideLayout4.xml"/><Relationship Id="rId4" Type="http://schemas.openxmlformats.org/officeDocument/2006/relationships/hyperlink" Target="http://www.police-foundation.org.uk/2017/wp-content/uploads/2017/08/Social_media_briefing_FINAL.pdf"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4.xml"/><Relationship Id="rId1" Type="http://schemas.openxmlformats.org/officeDocument/2006/relationships/slideLayout" Target="../slideLayouts/slideLayout4.xml"/><Relationship Id="rId4" Type="http://schemas.openxmlformats.org/officeDocument/2006/relationships/image" Target="../media/image42.jpeg"/></Relationships>
</file>

<file path=ppt/slides/_rels/slide3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6.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hyperlink" Target="https://publications.parliament.uk/pa/cm201719/cmselect/cmhaff/515/515.pdf" TargetMode="External"/><Relationship Id="rId2" Type="http://schemas.openxmlformats.org/officeDocument/2006/relationships/notesSlide" Target="../notesSlides/notesSlide28.xml"/><Relationship Id="rId1" Type="http://schemas.openxmlformats.org/officeDocument/2006/relationships/slideLayout" Target="../slideLayouts/slideLayout4.xml"/><Relationship Id="rId4" Type="http://schemas.openxmlformats.org/officeDocument/2006/relationships/image" Target="../media/image46.png"/></Relationships>
</file>

<file path=ppt/slides/_rels/slide38.xml.rels><?xml version="1.0" encoding="UTF-8" standalone="yes"?>
<Relationships xmlns="http://schemas.openxmlformats.org/package/2006/relationships"><Relationship Id="rId3" Type="http://schemas.openxmlformats.org/officeDocument/2006/relationships/hyperlink" Target="https://www.npcc.police.uk/documents/Policing%20Vision.pdf" TargetMode="External"/><Relationship Id="rId2" Type="http://schemas.openxmlformats.org/officeDocument/2006/relationships/notesSlide" Target="../notesSlides/notesSlide29.xml"/><Relationship Id="rId1" Type="http://schemas.openxmlformats.org/officeDocument/2006/relationships/slideLayout" Target="../slideLayouts/slideLayout4.xml"/><Relationship Id="rId4" Type="http://schemas.openxmlformats.org/officeDocument/2006/relationships/image" Target="../media/image47.png"/></Relationships>
</file>

<file path=ppt/slides/_rels/slide3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7.png"/><Relationship Id="rId1" Type="http://schemas.openxmlformats.org/officeDocument/2006/relationships/slideLayout" Target="../slideLayouts/slideLayout4.xml"/><Relationship Id="rId4" Type="http://schemas.openxmlformats.org/officeDocument/2006/relationships/hyperlink" Target="https://www.justiceinspectorates.gov.uk/hmicfrs/peel-assessments/national-peel-reports/"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0.xml"/><Relationship Id="rId1" Type="http://schemas.openxmlformats.org/officeDocument/2006/relationships/slideLayout" Target="../slideLayouts/slideLayout4.xml"/><Relationship Id="rId4" Type="http://schemas.openxmlformats.org/officeDocument/2006/relationships/hyperlink" Target="https://www.justiceinspectorates.gov.uk/hmicfrs/peel-assessments/national-peel-reports/"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1.xml"/><Relationship Id="rId1" Type="http://schemas.openxmlformats.org/officeDocument/2006/relationships/slideLayout" Target="../slideLayouts/slideLayout4.xml"/><Relationship Id="rId4" Type="http://schemas.openxmlformats.org/officeDocument/2006/relationships/hyperlink" Target="https://www.justiceinspectorates.gov.uk/hmicfrs/peel-assessments/national-peel-reports/"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hyperlink" Target="https://www.justiceinspectorates.gov.uk/hmicfrs/police-forces/gwent/" TargetMode="External"/><Relationship Id="rId1" Type="http://schemas.openxmlformats.org/officeDocument/2006/relationships/slideLayout" Target="../slideLayouts/slideLayout4.xml"/><Relationship Id="rId5" Type="http://schemas.openxmlformats.org/officeDocument/2006/relationships/image" Target="../media/image49.jpeg"/><Relationship Id="rId4" Type="http://schemas.openxmlformats.org/officeDocument/2006/relationships/hyperlink" Target="https://www.justiceinspectorates.gov.uk/hmicfrs/peel-assessments/peel-2018/south-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1151467" y="647720"/>
            <a:ext cx="7565813" cy="3208000"/>
          </a:xfrm>
        </p:spPr>
        <p:txBody>
          <a:bodyPr>
            <a:normAutofit/>
          </a:bodyPr>
          <a:lstStyle/>
          <a:p>
            <a:pPr algn="r"/>
            <a:r>
              <a:rPr lang="en-GB" sz="4800" b="1" dirty="0">
                <a:solidFill>
                  <a:schemeClr val="bg1"/>
                </a:solidFill>
                <a:latin typeface="Apple Symbols" panose="02000000000000000000" pitchFamily="2" charset="-79"/>
                <a:ea typeface="Apple Symbols" panose="02000000000000000000" pitchFamily="2" charset="-79"/>
                <a:cs typeface="Apple Symbols" panose="02000000000000000000" pitchFamily="2" charset="-79"/>
              </a:rPr>
              <a:t>DHEP Advanced Learning</a:t>
            </a:r>
            <a:br>
              <a:rPr lang="en-GB" sz="4800" b="1" dirty="0">
                <a:solidFill>
                  <a:schemeClr val="bg1"/>
                </a:solidFill>
                <a:latin typeface="Apple Symbols" panose="02000000000000000000" pitchFamily="2" charset="-79"/>
                <a:ea typeface="Apple Symbols" panose="02000000000000000000" pitchFamily="2" charset="-79"/>
                <a:cs typeface="Apple Symbols" panose="02000000000000000000" pitchFamily="2" charset="-79"/>
              </a:rPr>
            </a:br>
            <a:r>
              <a:rPr lang="en-GB" sz="4800" b="1" dirty="0">
                <a:solidFill>
                  <a:schemeClr val="bg1"/>
                </a:solidFill>
                <a:latin typeface="Apple Symbols" panose="02000000000000000000" pitchFamily="2" charset="-79"/>
                <a:ea typeface="Apple Symbols" panose="02000000000000000000" pitchFamily="2" charset="-79"/>
                <a:cs typeface="Apple Symbols" panose="02000000000000000000" pitchFamily="2" charset="-79"/>
              </a:rPr>
              <a:t>Response Policing</a:t>
            </a:r>
            <a:br>
              <a:rPr lang="en-GB" sz="4800" b="1" dirty="0">
                <a:solidFill>
                  <a:schemeClr val="bg1"/>
                </a:solidFill>
                <a:latin typeface="Apple Symbols" panose="02000000000000000000" pitchFamily="2" charset="-79"/>
                <a:ea typeface="Apple Symbols" panose="02000000000000000000" pitchFamily="2" charset="-79"/>
                <a:cs typeface="Apple Symbols" panose="02000000000000000000" pitchFamily="2" charset="-79"/>
              </a:rPr>
            </a:br>
            <a:endParaRPr lang="en-GB" sz="4800" b="1" dirty="0">
              <a:solidFill>
                <a:schemeClr val="bg1"/>
              </a:solidFill>
              <a:latin typeface="Apple Symbols" panose="02000000000000000000" pitchFamily="2" charset="-79"/>
              <a:ea typeface="Apple Symbols" panose="02000000000000000000" pitchFamily="2" charset="-79"/>
              <a:cs typeface="Apple Symbols" panose="02000000000000000000" pitchFamily="2" charset="-79"/>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162912A5-A2B3-4062-BB30-5EF6FA34F49D}"/>
              </a:ext>
            </a:extLst>
          </p:cNvPr>
          <p:cNvSpPr>
            <a:spLocks noGrp="1"/>
          </p:cNvSpPr>
          <p:nvPr>
            <p:ph type="title"/>
          </p:nvPr>
        </p:nvSpPr>
        <p:spPr>
          <a:xfrm>
            <a:off x="457200" y="274638"/>
            <a:ext cx="8229600" cy="1143000"/>
          </a:xfrm>
        </p:spPr>
        <p:txBody>
          <a:bodyPr anchor="ctr">
            <a:normAutofit/>
          </a:bodyPr>
          <a:lstStyle/>
          <a:p>
            <a:r>
              <a:rPr lang="en-US" u="sng" dirty="0"/>
              <a:t>Sessions to revisit</a:t>
            </a:r>
          </a:p>
        </p:txBody>
      </p:sp>
      <p:pic>
        <p:nvPicPr>
          <p:cNvPr id="3" name="Picture 2" descr="Recap Icon Images, Stock Photos &amp; Vectors | Shutterstock">
            <a:extLst>
              <a:ext uri="{FF2B5EF4-FFF2-40B4-BE49-F238E27FC236}">
                <a16:creationId xmlns:a16="http://schemas.microsoft.com/office/drawing/2014/main" id="{B072340A-CE2F-9940-B2D4-77C7B6F6DE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1726920"/>
            <a:ext cx="2616200" cy="28067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3460C09-933D-FE4A-96F0-1684A43CC1B6}"/>
              </a:ext>
            </a:extLst>
          </p:cNvPr>
          <p:cNvSpPr txBox="1"/>
          <p:nvPr/>
        </p:nvSpPr>
        <p:spPr>
          <a:xfrm>
            <a:off x="3962400" y="1999529"/>
            <a:ext cx="3657600" cy="646331"/>
          </a:xfrm>
          <a:prstGeom prst="rect">
            <a:avLst/>
          </a:prstGeom>
          <a:noFill/>
        </p:spPr>
        <p:txBody>
          <a:bodyPr wrap="square" rtlCol="0">
            <a:spAutoFit/>
          </a:bodyPr>
          <a:lstStyle/>
          <a:p>
            <a:r>
              <a:rPr lang="en-GB" dirty="0"/>
              <a:t>Response Policing </a:t>
            </a:r>
          </a:p>
          <a:p>
            <a:endParaRPr lang="en-GB" dirty="0"/>
          </a:p>
        </p:txBody>
      </p:sp>
    </p:spTree>
    <p:extLst>
      <p:ext uri="{BB962C8B-B14F-4D97-AF65-F5344CB8AC3E}">
        <p14:creationId xmlns:p14="http://schemas.microsoft.com/office/powerpoint/2010/main" val="791367569"/>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764A803-B0A5-4842-A74A-4DECA4614AB9}"/>
              </a:ext>
            </a:extLst>
          </p:cNvPr>
          <p:cNvSpPr txBox="1"/>
          <p:nvPr/>
        </p:nvSpPr>
        <p:spPr>
          <a:xfrm>
            <a:off x="457200" y="274638"/>
            <a:ext cx="8229600" cy="1143000"/>
          </a:xfrm>
          <a:prstGeom prst="rect">
            <a:avLst/>
          </a:prstGeom>
        </p:spPr>
        <p:txBody>
          <a:bodyPr vert="horz" lIns="91440" tIns="45720" rIns="91440" bIns="45720" rtlCol="0" anchor="ctr">
            <a:normAutofit/>
          </a:bodyPr>
          <a:lstStyle/>
          <a:p>
            <a:pPr algn="ctr">
              <a:spcBef>
                <a:spcPct val="0"/>
              </a:spcBef>
              <a:spcAft>
                <a:spcPts val="600"/>
              </a:spcAft>
            </a:pPr>
            <a:r>
              <a:rPr lang="en-US" sz="4400" b="1" dirty="0">
                <a:latin typeface="Arial" panose="020B0604020202020204" pitchFamily="34" charset="0"/>
                <a:ea typeface="+mj-ea"/>
                <a:cs typeface="Arial" panose="020B0604020202020204" pitchFamily="34" charset="0"/>
              </a:rPr>
              <a:t>Learning outcomes</a:t>
            </a:r>
          </a:p>
        </p:txBody>
      </p:sp>
      <p:sp>
        <p:nvSpPr>
          <p:cNvPr id="3" name="Rectangle 2">
            <a:extLst>
              <a:ext uri="{FF2B5EF4-FFF2-40B4-BE49-F238E27FC236}">
                <a16:creationId xmlns:a16="http://schemas.microsoft.com/office/drawing/2014/main" id="{8D0F9A27-4EDC-FE4E-937C-C1EF2D6712AB}"/>
              </a:ext>
            </a:extLst>
          </p:cNvPr>
          <p:cNvSpPr/>
          <p:nvPr/>
        </p:nvSpPr>
        <p:spPr>
          <a:xfrm>
            <a:off x="3847697" y="1583268"/>
            <a:ext cx="4436533" cy="3989040"/>
          </a:xfrm>
          <a:prstGeom prst="rect">
            <a:avLst/>
          </a:prstGeom>
        </p:spPr>
        <p:txBody>
          <a:bodyPr vert="horz" lIns="91440" tIns="45720" rIns="91440" bIns="45720" rtlCol="0">
            <a:normAutofit/>
          </a:bodyPr>
          <a:lstStyle/>
          <a:p>
            <a:pPr marL="514350" indent="-514350">
              <a:spcBef>
                <a:spcPct val="20000"/>
              </a:spcBef>
              <a:spcAft>
                <a:spcPts val="800"/>
              </a:spcAft>
              <a:buFont typeface="Arial" pitchFamily="34" charset="0"/>
              <a:buAutoNum type="arabicPeriod"/>
            </a:pPr>
            <a:r>
              <a:rPr lang="en-GB" sz="2800" u="sng" dirty="0">
                <a:latin typeface="Arial" panose="020B0604020202020204" pitchFamily="34" charset="0"/>
                <a:ea typeface="Apple Symbols" panose="02000000000000000000" pitchFamily="2" charset="-79"/>
                <a:cs typeface="Arial" panose="020B0604020202020204" pitchFamily="34" charset="0"/>
              </a:rPr>
              <a:t>To critically assess </a:t>
            </a:r>
            <a:r>
              <a:rPr lang="en-GB" sz="2800" dirty="0">
                <a:latin typeface="Arial" panose="020B0604020202020204" pitchFamily="34" charset="0"/>
                <a:ea typeface="Apple Symbols" panose="02000000000000000000" pitchFamily="2" charset="-79"/>
                <a:cs typeface="Arial" panose="020B0604020202020204" pitchFamily="34" charset="0"/>
              </a:rPr>
              <a:t>the </a:t>
            </a:r>
            <a:r>
              <a:rPr lang="en-GB" sz="2800" u="sng" dirty="0">
                <a:latin typeface="Arial" panose="020B0604020202020204" pitchFamily="34" charset="0"/>
                <a:ea typeface="Apple Symbols" panose="02000000000000000000" pitchFamily="2" charset="-79"/>
                <a:cs typeface="Arial" panose="020B0604020202020204" pitchFamily="34" charset="0"/>
              </a:rPr>
              <a:t>challenges</a:t>
            </a:r>
            <a:r>
              <a:rPr lang="en-GB" sz="2800" dirty="0">
                <a:latin typeface="Arial" panose="020B0604020202020204" pitchFamily="34" charset="0"/>
                <a:ea typeface="Apple Symbols" panose="02000000000000000000" pitchFamily="2" charset="-79"/>
                <a:cs typeface="Arial" panose="020B0604020202020204" pitchFamily="34" charset="0"/>
              </a:rPr>
              <a:t> to </a:t>
            </a:r>
            <a:r>
              <a:rPr lang="en-GB" sz="2800" u="sng" dirty="0">
                <a:latin typeface="Arial" panose="020B0604020202020204" pitchFamily="34" charset="0"/>
                <a:ea typeface="Apple Symbols" panose="02000000000000000000" pitchFamily="2" charset="-79"/>
                <a:cs typeface="Arial" panose="020B0604020202020204" pitchFamily="34" charset="0"/>
              </a:rPr>
              <a:t>response policing</a:t>
            </a:r>
            <a:r>
              <a:rPr lang="en-GB" sz="2800" dirty="0">
                <a:latin typeface="Arial" panose="020B0604020202020204" pitchFamily="34" charset="0"/>
                <a:ea typeface="Apple Symbols" panose="02000000000000000000" pitchFamily="2" charset="-79"/>
                <a:cs typeface="Arial" panose="020B0604020202020204" pitchFamily="34" charset="0"/>
              </a:rPr>
              <a:t> </a:t>
            </a:r>
          </a:p>
          <a:p>
            <a:pPr marL="514350" indent="-514350">
              <a:spcBef>
                <a:spcPct val="20000"/>
              </a:spcBef>
              <a:spcAft>
                <a:spcPts val="800"/>
              </a:spcAft>
              <a:buFont typeface="Arial" pitchFamily="34" charset="0"/>
              <a:buAutoNum type="arabicPeriod"/>
            </a:pPr>
            <a:r>
              <a:rPr lang="en-GB" sz="2800" dirty="0">
                <a:latin typeface="Arial" panose="020B0604020202020204" pitchFamily="34" charset="0"/>
                <a:ea typeface="Apple Symbols" panose="02000000000000000000" pitchFamily="2" charset="-79"/>
                <a:cs typeface="Arial" panose="020B0604020202020204" pitchFamily="34" charset="0"/>
              </a:rPr>
              <a:t>To </a:t>
            </a:r>
            <a:r>
              <a:rPr lang="en-GB" sz="2800" u="sng" dirty="0">
                <a:latin typeface="Arial" panose="020B0604020202020204" pitchFamily="34" charset="0"/>
                <a:ea typeface="Apple Symbols" panose="02000000000000000000" pitchFamily="2" charset="-79"/>
                <a:cs typeface="Arial" panose="020B0604020202020204" pitchFamily="34" charset="0"/>
              </a:rPr>
              <a:t>evolve strategies</a:t>
            </a:r>
            <a:r>
              <a:rPr lang="en-GB" sz="2800" dirty="0">
                <a:latin typeface="Arial" panose="020B0604020202020204" pitchFamily="34" charset="0"/>
                <a:ea typeface="Apple Symbols" panose="02000000000000000000" pitchFamily="2" charset="-79"/>
                <a:cs typeface="Arial" panose="020B0604020202020204" pitchFamily="34" charset="0"/>
              </a:rPr>
              <a:t> for </a:t>
            </a:r>
            <a:r>
              <a:rPr lang="en-GB" sz="2800" u="sng" dirty="0">
                <a:latin typeface="Arial" panose="020B0604020202020204" pitchFamily="34" charset="0"/>
                <a:ea typeface="Apple Symbols" panose="02000000000000000000" pitchFamily="2" charset="-79"/>
                <a:cs typeface="Arial" panose="020B0604020202020204" pitchFamily="34" charset="0"/>
              </a:rPr>
              <a:t>effective policin</a:t>
            </a:r>
            <a:r>
              <a:rPr lang="en-GB" sz="2800" dirty="0">
                <a:latin typeface="Arial" panose="020B0604020202020204" pitchFamily="34" charset="0"/>
                <a:ea typeface="Apple Symbols" panose="02000000000000000000" pitchFamily="2" charset="-79"/>
                <a:cs typeface="Arial" panose="020B0604020202020204" pitchFamily="34" charset="0"/>
              </a:rPr>
              <a:t>g in </a:t>
            </a:r>
            <a:r>
              <a:rPr lang="en-GB" sz="2800" u="sng" dirty="0">
                <a:latin typeface="Arial" panose="020B0604020202020204" pitchFamily="34" charset="0"/>
                <a:ea typeface="Apple Symbols" panose="02000000000000000000" pitchFamily="2" charset="-79"/>
                <a:cs typeface="Arial" panose="020B0604020202020204" pitchFamily="34" charset="0"/>
              </a:rPr>
              <a:t>challenging environments </a:t>
            </a:r>
            <a:endParaRPr lang="en-GB" sz="2800" u="sng" dirty="0">
              <a:effectLst/>
              <a:latin typeface="Arial" panose="020B0604020202020204" pitchFamily="34" charset="0"/>
              <a:ea typeface="Apple Symbols" panose="02000000000000000000" pitchFamily="2" charset="-79"/>
              <a:cs typeface="Arial" panose="020B0604020202020204" pitchFamily="34" charset="0"/>
            </a:endParaRPr>
          </a:p>
        </p:txBody>
      </p:sp>
      <p:pic>
        <p:nvPicPr>
          <p:cNvPr id="1026" name="Picture 2" descr="Teaching students to think critically (opinion)">
            <a:extLst>
              <a:ext uri="{FF2B5EF4-FFF2-40B4-BE49-F238E27FC236}">
                <a16:creationId xmlns:a16="http://schemas.microsoft.com/office/drawing/2014/main" id="{9C56B266-F2A0-0F4C-9244-8015E14DE8D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199" y="1344959"/>
            <a:ext cx="2987929" cy="3989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705262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D1763-A0C9-E54B-9BAF-920F8C8F837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do you think? </a:t>
            </a:r>
          </a:p>
        </p:txBody>
      </p:sp>
      <p:sp>
        <p:nvSpPr>
          <p:cNvPr id="5" name="TextBox 4">
            <a:extLst>
              <a:ext uri="{FF2B5EF4-FFF2-40B4-BE49-F238E27FC236}">
                <a16:creationId xmlns:a16="http://schemas.microsoft.com/office/drawing/2014/main" id="{7344D7EF-FA84-284F-B8D7-89D22B57ABE5}"/>
              </a:ext>
            </a:extLst>
          </p:cNvPr>
          <p:cNvSpPr txBox="1"/>
          <p:nvPr/>
        </p:nvSpPr>
        <p:spPr>
          <a:xfrm>
            <a:off x="4190157" y="1902156"/>
            <a:ext cx="4496643" cy="1292662"/>
          </a:xfrm>
          <a:prstGeom prst="rect">
            <a:avLst/>
          </a:prstGeom>
          <a:noFill/>
        </p:spPr>
        <p:txBody>
          <a:bodyPr wrap="square" rtlCol="0">
            <a:spAutoFit/>
          </a:bodyPr>
          <a:lstStyle/>
          <a:p>
            <a:pPr marL="342900" indent="-342900">
              <a:buFont typeface="Wingdings" pitchFamily="2" charset="2"/>
              <a:buChar char="Ø"/>
            </a:pPr>
            <a:r>
              <a:rPr lang="en-GB" sz="2000" dirty="0">
                <a:latin typeface="Arial" panose="020B0604020202020204" pitchFamily="34" charset="0"/>
                <a:cs typeface="Arial" panose="020B0604020202020204" pitchFamily="34" charset="0"/>
              </a:rPr>
              <a:t>Name some of the challenges to response policing in your area and/or further a field?</a:t>
            </a:r>
          </a:p>
          <a:p>
            <a:endParaRPr lang="en-GB" dirty="0"/>
          </a:p>
        </p:txBody>
      </p:sp>
      <p:sp>
        <p:nvSpPr>
          <p:cNvPr id="6" name="TextBox 5">
            <a:extLst>
              <a:ext uri="{FF2B5EF4-FFF2-40B4-BE49-F238E27FC236}">
                <a16:creationId xmlns:a16="http://schemas.microsoft.com/office/drawing/2014/main" id="{580ABE48-DC68-8E45-817F-75F7378E5545}"/>
              </a:ext>
            </a:extLst>
          </p:cNvPr>
          <p:cNvSpPr txBox="1"/>
          <p:nvPr/>
        </p:nvSpPr>
        <p:spPr>
          <a:xfrm>
            <a:off x="4194814" y="3429000"/>
            <a:ext cx="4605866" cy="1015663"/>
          </a:xfrm>
          <a:prstGeom prst="rect">
            <a:avLst/>
          </a:prstGeom>
          <a:noFill/>
        </p:spPr>
        <p:txBody>
          <a:bodyPr wrap="square" rtlCol="0">
            <a:spAutoFit/>
          </a:bodyPr>
          <a:lstStyle/>
          <a:p>
            <a:pPr marL="342900" indent="-342900">
              <a:buFont typeface="Wingdings" pitchFamily="2" charset="2"/>
              <a:buChar char="Ø"/>
            </a:pPr>
            <a:r>
              <a:rPr lang="en-GB" sz="2000" dirty="0">
                <a:latin typeface="Arial" panose="020B0604020202020204" pitchFamily="34" charset="0"/>
                <a:cs typeface="Arial" panose="020B0604020202020204" pitchFamily="34" charset="0"/>
              </a:rPr>
              <a:t>Recall strategies you are already aware of which aid effective policing in challenging environments?</a:t>
            </a:r>
          </a:p>
        </p:txBody>
      </p:sp>
      <p:pic>
        <p:nvPicPr>
          <p:cNvPr id="1026" name="Picture 2" descr="Critical thinking - Research &amp; Learning Online">
            <a:extLst>
              <a:ext uri="{FF2B5EF4-FFF2-40B4-BE49-F238E27FC236}">
                <a16:creationId xmlns:a16="http://schemas.microsoft.com/office/drawing/2014/main" id="{248620A7-2E92-0049-A951-5BAD78623F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8655" y="1417638"/>
            <a:ext cx="3546693" cy="35466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90613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13EAAD4-5A4E-834C-8C79-8F49246A7313}"/>
              </a:ext>
            </a:extLst>
          </p:cNvPr>
          <p:cNvSpPr txBox="1"/>
          <p:nvPr/>
        </p:nvSpPr>
        <p:spPr>
          <a:xfrm>
            <a:off x="254001" y="223838"/>
            <a:ext cx="8229600" cy="1143000"/>
          </a:xfrm>
          <a:prstGeom prst="rect">
            <a:avLst/>
          </a:prstGeom>
        </p:spPr>
        <p:txBody>
          <a:bodyPr vert="horz" lIns="91440" tIns="45720" rIns="91440" bIns="45720" rtlCol="0" anchor="ctr">
            <a:normAutofit/>
          </a:bodyPr>
          <a:lstStyle/>
          <a:p>
            <a:pPr algn="ctr">
              <a:spcBef>
                <a:spcPct val="0"/>
              </a:spcBef>
              <a:spcAft>
                <a:spcPts val="600"/>
              </a:spcAft>
            </a:pPr>
            <a:r>
              <a:rPr lang="en-US" sz="4400" dirty="0">
                <a:latin typeface="Arial" panose="020B0604020202020204" pitchFamily="34" charset="0"/>
                <a:ea typeface="+mj-ea"/>
                <a:cs typeface="Arial" panose="020B0604020202020204" pitchFamily="34" charset="0"/>
              </a:rPr>
              <a:t>Part 1: Knife Crime Reduction </a:t>
            </a:r>
          </a:p>
        </p:txBody>
      </p:sp>
      <p:pic>
        <p:nvPicPr>
          <p:cNvPr id="1026" name="Picture 2" descr="Hold schools accountable for expelled pupils' exam results to ...">
            <a:extLst>
              <a:ext uri="{FF2B5EF4-FFF2-40B4-BE49-F238E27FC236}">
                <a16:creationId xmlns:a16="http://schemas.microsoft.com/office/drawing/2014/main" id="{852FBB29-FE42-6642-BBCF-A5B490EA87E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166"/>
          <a:stretch/>
        </p:blipFill>
        <p:spPr bwMode="auto">
          <a:xfrm>
            <a:off x="643467" y="1570038"/>
            <a:ext cx="2937824" cy="1998483"/>
          </a:xfrm>
          <a:prstGeom prst="rect">
            <a:avLst/>
          </a:prstGeom>
          <a:solidFill>
            <a:srgbClr val="FFFFFF"/>
          </a:solidFill>
        </p:spPr>
      </p:pic>
      <p:sp>
        <p:nvSpPr>
          <p:cNvPr id="3" name="Rectangle 2">
            <a:extLst>
              <a:ext uri="{FF2B5EF4-FFF2-40B4-BE49-F238E27FC236}">
                <a16:creationId xmlns:a16="http://schemas.microsoft.com/office/drawing/2014/main" id="{EA8A644C-46B5-F74D-98D3-82504099BEBE}"/>
              </a:ext>
            </a:extLst>
          </p:cNvPr>
          <p:cNvSpPr/>
          <p:nvPr/>
        </p:nvSpPr>
        <p:spPr>
          <a:xfrm>
            <a:off x="3928533" y="1445894"/>
            <a:ext cx="4572000" cy="2246769"/>
          </a:xfrm>
          <a:prstGeom prst="rect">
            <a:avLst/>
          </a:prstGeom>
        </p:spPr>
        <p:txBody>
          <a:bodyPr>
            <a:spAutoFit/>
          </a:bodyPr>
          <a:lstStyle/>
          <a:p>
            <a:pPr lvl="0">
              <a:defRPr/>
            </a:pPr>
            <a:r>
              <a:rPr lang="en-GB" sz="2000" i="1" dirty="0">
                <a:latin typeface="Arial" panose="020B0604020202020204" pitchFamily="34" charset="0"/>
                <a:cs typeface="Arial" panose="020B0604020202020204" pitchFamily="34" charset="0"/>
              </a:rPr>
              <a:t>"Police figures have indicated a rise in knife crime across England and Wales in recent years. It forms part of a broader picture of increasing numbers of violence offences being recorded by the police including homicide’’ </a:t>
            </a:r>
            <a:r>
              <a:rPr lang="en-GB" sz="2000" dirty="0">
                <a:latin typeface="Arial" panose="020B0604020202020204" pitchFamily="34" charset="0"/>
                <a:cs typeface="Arial" panose="020B0604020202020204" pitchFamily="34" charset="0"/>
              </a:rPr>
              <a:t>(College of Policing, 2019) </a:t>
            </a:r>
          </a:p>
        </p:txBody>
      </p:sp>
      <p:sp>
        <p:nvSpPr>
          <p:cNvPr id="4" name="TextBox 3">
            <a:extLst>
              <a:ext uri="{FF2B5EF4-FFF2-40B4-BE49-F238E27FC236}">
                <a16:creationId xmlns:a16="http://schemas.microsoft.com/office/drawing/2014/main" id="{3CF086CC-90AF-444E-87B8-C5D992690DB3}"/>
              </a:ext>
            </a:extLst>
          </p:cNvPr>
          <p:cNvSpPr txBox="1"/>
          <p:nvPr/>
        </p:nvSpPr>
        <p:spPr>
          <a:xfrm>
            <a:off x="2112379" y="4157830"/>
            <a:ext cx="6942667" cy="1323439"/>
          </a:xfrm>
          <a:prstGeom prst="rect">
            <a:avLst/>
          </a:prstGeom>
          <a:noFill/>
        </p:spPr>
        <p:txBody>
          <a:bodyPr wrap="square" rtlCol="0">
            <a:spAutoFit/>
          </a:bodyPr>
          <a:lstStyle/>
          <a:p>
            <a:r>
              <a:rPr lang="en-GB" sz="2000" u="sng" dirty="0">
                <a:latin typeface="Arial" panose="020B0604020202020204" pitchFamily="34" charset="0"/>
                <a:cs typeface="Arial" panose="020B0604020202020204" pitchFamily="34" charset="0"/>
              </a:rPr>
              <a:t>Discuss </a:t>
            </a:r>
          </a:p>
          <a:p>
            <a:pPr marL="342900" indent="-342900">
              <a:buFont typeface="Wingdings" pitchFamily="2" charset="2"/>
              <a:buChar char="Ø"/>
            </a:pPr>
            <a:r>
              <a:rPr lang="en-GB" sz="2000" dirty="0">
                <a:latin typeface="Arial" panose="020B0604020202020204" pitchFamily="34" charset="0"/>
                <a:cs typeface="Arial" panose="020B0604020202020204" pitchFamily="34" charset="0"/>
              </a:rPr>
              <a:t>Do you think knife crime is apparent in your area? </a:t>
            </a:r>
          </a:p>
          <a:p>
            <a:pPr marL="342900" indent="-342900">
              <a:buFont typeface="Wingdings" pitchFamily="2" charset="2"/>
              <a:buChar char="Ø"/>
            </a:pPr>
            <a:r>
              <a:rPr lang="en-GB" sz="2000" dirty="0">
                <a:latin typeface="Arial" panose="020B0604020202020204" pitchFamily="34" charset="0"/>
                <a:cs typeface="Arial" panose="020B0604020202020204" pitchFamily="34" charset="0"/>
              </a:rPr>
              <a:t>What strategies/interventions are in place in order to tackle the issue? </a:t>
            </a:r>
          </a:p>
        </p:txBody>
      </p:sp>
      <p:pic>
        <p:nvPicPr>
          <p:cNvPr id="2052" name="Picture 4" descr="5 reasons why we started a Podcast | by Cedric Tan | The Higher Education  Revolution">
            <a:extLst>
              <a:ext uri="{FF2B5EF4-FFF2-40B4-BE49-F238E27FC236}">
                <a16:creationId xmlns:a16="http://schemas.microsoft.com/office/drawing/2014/main" id="{13662281-FDFA-044B-A666-745B75CF26D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4001" y="4170362"/>
            <a:ext cx="1828800" cy="1117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51524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5FA48DF-4F86-434B-AC0C-83DBE7E82F23}"/>
              </a:ext>
            </a:extLst>
          </p:cNvPr>
          <p:cNvSpPr txBox="1"/>
          <p:nvPr/>
        </p:nvSpPr>
        <p:spPr>
          <a:xfrm>
            <a:off x="381000" y="457201"/>
            <a:ext cx="8229600" cy="1143000"/>
          </a:xfrm>
          <a:prstGeom prst="rect">
            <a:avLst/>
          </a:prstGeom>
        </p:spPr>
        <p:txBody>
          <a:bodyPr vert="horz" lIns="91440" tIns="45720" rIns="91440" bIns="45720" rtlCol="0" anchor="ctr">
            <a:normAutofit fontScale="92500" lnSpcReduction="20000"/>
          </a:bodyPr>
          <a:lstStyle/>
          <a:p>
            <a:pPr>
              <a:lnSpc>
                <a:spcPct val="90000"/>
              </a:lnSpc>
              <a:spcBef>
                <a:spcPct val="0"/>
              </a:spcBef>
              <a:spcAft>
                <a:spcPts val="600"/>
              </a:spcAft>
            </a:pPr>
            <a:r>
              <a:rPr lang="en-GB" sz="2400" u="sng" dirty="0">
                <a:latin typeface="Arial" panose="020B0604020202020204" pitchFamily="34" charset="0"/>
                <a:ea typeface="+mj-ea"/>
                <a:cs typeface="Arial" panose="020B0604020202020204" pitchFamily="34" charset="0"/>
              </a:rPr>
              <a:t>Directed Reading</a:t>
            </a:r>
            <a:br>
              <a:rPr lang="en-GB" sz="2400" u="sng" dirty="0">
                <a:latin typeface="Arial" panose="020B0604020202020204" pitchFamily="34" charset="0"/>
                <a:ea typeface="+mj-ea"/>
                <a:cs typeface="Arial" panose="020B0604020202020204" pitchFamily="34" charset="0"/>
              </a:rPr>
            </a:br>
            <a:r>
              <a:rPr lang="en-GB" sz="2400" u="sng" dirty="0">
                <a:latin typeface="Arial" panose="020B0604020202020204" pitchFamily="34" charset="0"/>
                <a:ea typeface="+mj-ea"/>
                <a:cs typeface="Arial" panose="020B0604020202020204" pitchFamily="34" charset="0"/>
              </a:rPr>
              <a:t> </a:t>
            </a:r>
            <a:br>
              <a:rPr lang="en-GB" sz="2400" dirty="0">
                <a:latin typeface="Arial" panose="020B0604020202020204" pitchFamily="34" charset="0"/>
                <a:ea typeface="+mj-ea"/>
                <a:cs typeface="Arial" panose="020B0604020202020204" pitchFamily="34" charset="0"/>
              </a:rPr>
            </a:br>
            <a:r>
              <a:rPr lang="en-GB" sz="2400" dirty="0">
                <a:latin typeface="Arial" panose="020B0604020202020204" pitchFamily="34" charset="0"/>
                <a:ea typeface="+mj-ea"/>
                <a:cs typeface="Arial" panose="020B0604020202020204" pitchFamily="34" charset="0"/>
              </a:rPr>
              <a:t>Document: Knife Crime Evidence Briefing </a:t>
            </a:r>
            <a:br>
              <a:rPr lang="en-GB" sz="2400" dirty="0">
                <a:latin typeface="Arial" panose="020B0604020202020204" pitchFamily="34" charset="0"/>
                <a:ea typeface="+mj-ea"/>
                <a:cs typeface="Arial" panose="020B0604020202020204" pitchFamily="34" charset="0"/>
              </a:rPr>
            </a:br>
            <a:endParaRPr lang="en-GB" sz="2400" dirty="0">
              <a:latin typeface="Arial" panose="020B0604020202020204" pitchFamily="34" charset="0"/>
              <a:ea typeface="+mj-ea"/>
              <a:cs typeface="Arial" panose="020B0604020202020204" pitchFamily="34" charset="0"/>
            </a:endParaRPr>
          </a:p>
          <a:p>
            <a:pPr algn="ctr">
              <a:lnSpc>
                <a:spcPct val="90000"/>
              </a:lnSpc>
              <a:spcBef>
                <a:spcPct val="0"/>
              </a:spcBef>
              <a:spcAft>
                <a:spcPts val="600"/>
              </a:spcAft>
            </a:pPr>
            <a:endParaRPr lang="en-GB" sz="2100" dirty="0">
              <a:latin typeface="+mj-lt"/>
              <a:ea typeface="+mj-ea"/>
              <a:cs typeface="+mj-cs"/>
            </a:endParaRPr>
          </a:p>
        </p:txBody>
      </p:sp>
      <p:pic>
        <p:nvPicPr>
          <p:cNvPr id="3" name="Picture 2" descr="A screenshot of a cell phone&#10;&#10;Description automatically generated">
            <a:extLst>
              <a:ext uri="{FF2B5EF4-FFF2-40B4-BE49-F238E27FC236}">
                <a16:creationId xmlns:a16="http://schemas.microsoft.com/office/drawing/2014/main" id="{510237D2-29CC-4F48-86AD-59EE8C8AC3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6617" y="1591099"/>
            <a:ext cx="4038601" cy="3869094"/>
          </a:xfrm>
          <a:prstGeom prst="rect">
            <a:avLst/>
          </a:prstGeom>
          <a:noFill/>
        </p:spPr>
      </p:pic>
      <p:sp>
        <p:nvSpPr>
          <p:cNvPr id="10" name="Rectangle 9">
            <a:extLst>
              <a:ext uri="{FF2B5EF4-FFF2-40B4-BE49-F238E27FC236}">
                <a16:creationId xmlns:a16="http://schemas.microsoft.com/office/drawing/2014/main" id="{5A646C86-BC68-9343-BC16-89C8F6917392}"/>
              </a:ext>
            </a:extLst>
          </p:cNvPr>
          <p:cNvSpPr/>
          <p:nvPr/>
        </p:nvSpPr>
        <p:spPr>
          <a:xfrm>
            <a:off x="4648200" y="1600201"/>
            <a:ext cx="4038600" cy="3989040"/>
          </a:xfrm>
          <a:prstGeom prst="rect">
            <a:avLst/>
          </a:prstGeom>
        </p:spPr>
        <p:txBody>
          <a:bodyPr vert="horz" lIns="91440" tIns="45720" rIns="91440" bIns="45720" rtlCol="0">
            <a:normAutofit/>
          </a:bodyPr>
          <a:lstStyle/>
          <a:p>
            <a:pPr marL="285750" indent="-285750">
              <a:lnSpc>
                <a:spcPct val="90000"/>
              </a:lnSpc>
              <a:spcBef>
                <a:spcPct val="20000"/>
              </a:spcBef>
              <a:buFont typeface="Arial" pitchFamily="34" charset="0"/>
              <a:buChar char="•"/>
            </a:pPr>
            <a:endParaRPr lang="en-GB" sz="2200" dirty="0"/>
          </a:p>
          <a:p>
            <a:pPr marL="285750" indent="-285750">
              <a:lnSpc>
                <a:spcPct val="90000"/>
              </a:lnSpc>
              <a:spcBef>
                <a:spcPct val="20000"/>
              </a:spcBef>
              <a:buFont typeface="Wingdings" pitchFamily="2" charset="2"/>
              <a:buChar char="Ø"/>
            </a:pPr>
            <a:r>
              <a:rPr lang="en-GB" dirty="0">
                <a:latin typeface="Arial" panose="020B0604020202020204" pitchFamily="34" charset="0"/>
                <a:cs typeface="Arial" panose="020B0604020202020204" pitchFamily="34" charset="0"/>
              </a:rPr>
              <a:t>A summary of the evidence on </a:t>
            </a:r>
            <a:r>
              <a:rPr lang="en-GB" b="1" dirty="0">
                <a:latin typeface="Arial" panose="020B0604020202020204" pitchFamily="34" charset="0"/>
                <a:cs typeface="Arial" panose="020B0604020202020204" pitchFamily="34" charset="0"/>
              </a:rPr>
              <a:t>factors associated </a:t>
            </a:r>
            <a:r>
              <a:rPr lang="en-GB" dirty="0">
                <a:latin typeface="Arial" panose="020B0604020202020204" pitchFamily="34" charset="0"/>
                <a:cs typeface="Arial" panose="020B0604020202020204" pitchFamily="34" charset="0"/>
              </a:rPr>
              <a:t>with, and </a:t>
            </a:r>
            <a:r>
              <a:rPr lang="en-GB" b="1" u="sng" dirty="0">
                <a:latin typeface="Arial" panose="020B0604020202020204" pitchFamily="34" charset="0"/>
                <a:cs typeface="Arial" panose="020B0604020202020204" pitchFamily="34" charset="0"/>
              </a:rPr>
              <a:t>strategies/interventions </a:t>
            </a:r>
            <a:r>
              <a:rPr lang="en-GB" dirty="0">
                <a:latin typeface="Arial" panose="020B0604020202020204" pitchFamily="34" charset="0"/>
                <a:cs typeface="Arial" panose="020B0604020202020204" pitchFamily="34" charset="0"/>
              </a:rPr>
              <a:t>to tackle, knife crime. </a:t>
            </a:r>
          </a:p>
          <a:p>
            <a:pPr>
              <a:lnSpc>
                <a:spcPct val="90000"/>
              </a:lnSpc>
              <a:spcBef>
                <a:spcPct val="20000"/>
              </a:spcBef>
            </a:pPr>
            <a:endParaRPr lang="en-GB" dirty="0">
              <a:latin typeface="Arial" panose="020B0604020202020204" pitchFamily="34" charset="0"/>
              <a:cs typeface="Arial" panose="020B0604020202020204" pitchFamily="34" charset="0"/>
            </a:endParaRPr>
          </a:p>
          <a:p>
            <a:pPr marL="285750" indent="-285750">
              <a:lnSpc>
                <a:spcPct val="90000"/>
              </a:lnSpc>
              <a:spcBef>
                <a:spcPct val="20000"/>
              </a:spcBef>
              <a:buFont typeface="Wingdings" pitchFamily="2" charset="2"/>
              <a:buChar char="Ø"/>
            </a:pPr>
            <a:r>
              <a:rPr lang="en-GB" dirty="0">
                <a:latin typeface="Arial" panose="020B0604020202020204" pitchFamily="34" charset="0"/>
                <a:cs typeface="Arial" panose="020B0604020202020204" pitchFamily="34" charset="0"/>
              </a:rPr>
              <a:t>A number of </a:t>
            </a:r>
            <a:r>
              <a:rPr lang="en-GB" b="1" u="sng" dirty="0">
                <a:latin typeface="Arial" panose="020B0604020202020204" pitchFamily="34" charset="0"/>
                <a:cs typeface="Arial" panose="020B0604020202020204" pitchFamily="34" charset="0"/>
              </a:rPr>
              <a:t>different approaches </a:t>
            </a:r>
            <a:r>
              <a:rPr lang="en-GB" dirty="0">
                <a:latin typeface="Arial" panose="020B0604020202020204" pitchFamily="34" charset="0"/>
                <a:cs typeface="Arial" panose="020B0604020202020204" pitchFamily="34" charset="0"/>
              </a:rPr>
              <a:t>to tackling knife crime following the increasing number of these types of offences.</a:t>
            </a:r>
          </a:p>
          <a:p>
            <a:pPr>
              <a:lnSpc>
                <a:spcPct val="90000"/>
              </a:lnSpc>
              <a:spcBef>
                <a:spcPct val="20000"/>
              </a:spcBef>
              <a:buFont typeface="Arial" pitchFamily="34" charset="0"/>
            </a:pPr>
            <a:endParaRPr lang="en-GB" sz="2200" dirty="0"/>
          </a:p>
        </p:txBody>
      </p:sp>
      <p:pic>
        <p:nvPicPr>
          <p:cNvPr id="3074" name="Picture 2" descr="Vector Doodle Symbol - Hand Finger Click Icon Png, Transparent Png ,  Transparent Png Image - PNGitem">
            <a:hlinkClick r:id="rId4"/>
            <a:extLst>
              <a:ext uri="{FF2B5EF4-FFF2-40B4-BE49-F238E27FC236}">
                <a16:creationId xmlns:a16="http://schemas.microsoft.com/office/drawing/2014/main" id="{22D74214-510B-864A-A639-E6686E9F0F5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50832" y="4418793"/>
            <a:ext cx="1612168" cy="10414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ollege of Policing - Wikipedia">
            <a:extLst>
              <a:ext uri="{FF2B5EF4-FFF2-40B4-BE49-F238E27FC236}">
                <a16:creationId xmlns:a16="http://schemas.microsoft.com/office/drawing/2014/main" id="{42670248-BF36-BB4F-B7F1-DC698532431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350000" y="209609"/>
            <a:ext cx="2413000" cy="10414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5E773EA-2684-CF4D-9A6A-9CCE67862A3D}"/>
              </a:ext>
            </a:extLst>
          </p:cNvPr>
          <p:cNvSpPr txBox="1"/>
          <p:nvPr/>
        </p:nvSpPr>
        <p:spPr>
          <a:xfrm>
            <a:off x="5057450" y="4650597"/>
            <a:ext cx="1930400" cy="646331"/>
          </a:xfrm>
          <a:prstGeom prst="rect">
            <a:avLst/>
          </a:prstGeom>
          <a:noFill/>
        </p:spPr>
        <p:txBody>
          <a:bodyPr wrap="square" rtlCol="0">
            <a:spAutoFit/>
          </a:bodyPr>
          <a:lstStyle/>
          <a:p>
            <a:r>
              <a:rPr lang="en-GB" dirty="0"/>
              <a:t>Click here for full document -&gt;</a:t>
            </a:r>
          </a:p>
        </p:txBody>
      </p:sp>
    </p:spTree>
    <p:extLst>
      <p:ext uri="{BB962C8B-B14F-4D97-AF65-F5344CB8AC3E}">
        <p14:creationId xmlns:p14="http://schemas.microsoft.com/office/powerpoint/2010/main" val="26058550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5BD3D7FC-465B-DF46-96D2-F3D2D54514F3}"/>
              </a:ext>
            </a:extLst>
          </p:cNvPr>
          <p:cNvSpPr/>
          <p:nvPr/>
        </p:nvSpPr>
        <p:spPr>
          <a:xfrm>
            <a:off x="122408" y="4419237"/>
            <a:ext cx="8886126" cy="115041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ounded Rectangle 2">
            <a:extLst>
              <a:ext uri="{FF2B5EF4-FFF2-40B4-BE49-F238E27FC236}">
                <a16:creationId xmlns:a16="http://schemas.microsoft.com/office/drawing/2014/main" id="{F29B39C5-6736-1747-AA06-DDA9FF994391}"/>
              </a:ext>
            </a:extLst>
          </p:cNvPr>
          <p:cNvSpPr/>
          <p:nvPr/>
        </p:nvSpPr>
        <p:spPr>
          <a:xfrm>
            <a:off x="711200" y="2314677"/>
            <a:ext cx="7687734" cy="18678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B8684E4D-CD00-7444-9CDC-FEE8CDC3F160}"/>
              </a:ext>
            </a:extLst>
          </p:cNvPr>
          <p:cNvSpPr txBox="1"/>
          <p:nvPr/>
        </p:nvSpPr>
        <p:spPr>
          <a:xfrm>
            <a:off x="5373800" y="5776058"/>
            <a:ext cx="3859481" cy="261610"/>
          </a:xfrm>
          <a:prstGeom prst="rect">
            <a:avLst/>
          </a:prstGeom>
          <a:noFill/>
        </p:spPr>
        <p:txBody>
          <a:bodyPr wrap="square" rtlCol="0">
            <a:spAutoFit/>
          </a:bodyPr>
          <a:lstStyle/>
          <a:p>
            <a:r>
              <a:rPr lang="en-GB" sz="1100" dirty="0">
                <a:solidFill>
                  <a:schemeClr val="bg1"/>
                </a:solidFill>
                <a:latin typeface="Arial" panose="020B0604020202020204" pitchFamily="34" charset="0"/>
                <a:cs typeface="Arial" panose="020B0604020202020204" pitchFamily="34" charset="0"/>
              </a:rPr>
              <a:t>Slide information adapted from College of Policing, 2019 </a:t>
            </a:r>
          </a:p>
        </p:txBody>
      </p:sp>
      <p:sp>
        <p:nvSpPr>
          <p:cNvPr id="4" name="Pentagon 3">
            <a:extLst>
              <a:ext uri="{FF2B5EF4-FFF2-40B4-BE49-F238E27FC236}">
                <a16:creationId xmlns:a16="http://schemas.microsoft.com/office/drawing/2014/main" id="{6154B62F-99BD-7D44-88EF-1FA9564C4084}"/>
              </a:ext>
            </a:extLst>
          </p:cNvPr>
          <p:cNvSpPr/>
          <p:nvPr/>
        </p:nvSpPr>
        <p:spPr>
          <a:xfrm>
            <a:off x="122407" y="217669"/>
            <a:ext cx="7303540" cy="650260"/>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7501AA28-8F94-0C44-8B63-AA35CA88707A}"/>
              </a:ext>
            </a:extLst>
          </p:cNvPr>
          <p:cNvSpPr/>
          <p:nvPr/>
        </p:nvSpPr>
        <p:spPr>
          <a:xfrm>
            <a:off x="-380650" y="2344915"/>
            <a:ext cx="10076675" cy="1631216"/>
          </a:xfrm>
          <a:prstGeom prst="rect">
            <a:avLst/>
          </a:prstGeom>
        </p:spPr>
        <p:txBody>
          <a:bodyPr wrap="square">
            <a:spAutoFit/>
          </a:bodyPr>
          <a:lstStyle/>
          <a:p>
            <a:pPr algn="ctr"/>
            <a:r>
              <a:rPr lang="en-GB" u="sng" dirty="0">
                <a:latin typeface="Arial" panose="020B0604020202020204" pitchFamily="34" charset="0"/>
                <a:cs typeface="Arial" panose="020B0604020202020204" pitchFamily="34" charset="0"/>
              </a:rPr>
              <a:t>Approaches &amp; Interventions</a:t>
            </a:r>
          </a:p>
          <a:p>
            <a:pPr algn="ctr"/>
            <a:endParaRPr lang="en-GB" u="sng" dirty="0">
              <a:latin typeface="Arial" panose="020B0604020202020204" pitchFamily="34" charset="0"/>
              <a:cs typeface="Arial" panose="020B0604020202020204" pitchFamily="34" charset="0"/>
            </a:endParaRPr>
          </a:p>
          <a:p>
            <a:pPr marL="285750" indent="-285750" algn="ctr">
              <a:buFont typeface="Wingdings" pitchFamily="2" charset="2"/>
              <a:buChar char="Ø"/>
            </a:pPr>
            <a:r>
              <a:rPr lang="en-GB" sz="1600" dirty="0">
                <a:latin typeface="Arial" panose="020B0604020202020204" pitchFamily="34" charset="0"/>
                <a:cs typeface="Arial" panose="020B0604020202020204" pitchFamily="34" charset="0"/>
              </a:rPr>
              <a:t>Problem-oriented policing, </a:t>
            </a:r>
          </a:p>
          <a:p>
            <a:pPr marL="285750" indent="-285750" algn="ctr">
              <a:buFont typeface="Wingdings" pitchFamily="2" charset="2"/>
              <a:buChar char="Ø"/>
            </a:pPr>
            <a:r>
              <a:rPr lang="en-GB" sz="1600" dirty="0">
                <a:latin typeface="Arial" panose="020B0604020202020204" pitchFamily="34" charset="0"/>
                <a:cs typeface="Arial" panose="020B0604020202020204" pitchFamily="34" charset="0"/>
              </a:rPr>
              <a:t>Focused deterrence strategies, </a:t>
            </a:r>
          </a:p>
          <a:p>
            <a:pPr marL="285750" indent="-285750" algn="ctr">
              <a:buFont typeface="Wingdings" pitchFamily="2" charset="2"/>
              <a:buChar char="Ø"/>
            </a:pPr>
            <a:r>
              <a:rPr lang="en-GB" sz="1600" dirty="0">
                <a:latin typeface="Arial" panose="020B0604020202020204" pitchFamily="34" charset="0"/>
                <a:cs typeface="Arial" panose="020B0604020202020204" pitchFamily="34" charset="0"/>
              </a:rPr>
              <a:t>Targeting high risk offenders </a:t>
            </a:r>
          </a:p>
          <a:p>
            <a:pPr marL="285750" indent="-285750" algn="ctr">
              <a:buFont typeface="Wingdings" pitchFamily="2" charset="2"/>
              <a:buChar char="Ø"/>
            </a:pPr>
            <a:r>
              <a:rPr lang="en-GB" sz="1600" dirty="0">
                <a:latin typeface="Arial" panose="020B0604020202020204" pitchFamily="34" charset="0"/>
                <a:cs typeface="Arial" panose="020B0604020202020204" pitchFamily="34" charset="0"/>
              </a:rPr>
              <a:t>Early preventative work aimed at supporting potentially ‘at-risk’ individuals</a:t>
            </a:r>
          </a:p>
        </p:txBody>
      </p:sp>
      <p:sp>
        <p:nvSpPr>
          <p:cNvPr id="6" name="Rectangle 5">
            <a:extLst>
              <a:ext uri="{FF2B5EF4-FFF2-40B4-BE49-F238E27FC236}">
                <a16:creationId xmlns:a16="http://schemas.microsoft.com/office/drawing/2014/main" id="{1BBBC113-FED6-3C44-8CA4-8475C73DF6DF}"/>
              </a:ext>
            </a:extLst>
          </p:cNvPr>
          <p:cNvSpPr/>
          <p:nvPr/>
        </p:nvSpPr>
        <p:spPr>
          <a:xfrm>
            <a:off x="260881" y="3640181"/>
            <a:ext cx="8622237" cy="1692771"/>
          </a:xfrm>
          <a:prstGeom prst="rect">
            <a:avLst/>
          </a:prstGeom>
        </p:spPr>
        <p:txBody>
          <a:bodyPr wrap="square">
            <a:spAutoFit/>
          </a:bodyPr>
          <a:lstStyle/>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algn="ctr"/>
            <a:br>
              <a:rPr lang="en-GB" dirty="0">
                <a:latin typeface="Arial" panose="020B0604020202020204" pitchFamily="34" charset="0"/>
                <a:cs typeface="Arial" panose="020B0604020202020204" pitchFamily="34" charset="0"/>
              </a:rPr>
            </a:br>
            <a:r>
              <a:rPr lang="en-GB" u="sng" dirty="0">
                <a:latin typeface="Arial" panose="020B0604020202020204" pitchFamily="34" charset="0"/>
                <a:cs typeface="Arial" panose="020B0604020202020204" pitchFamily="34" charset="0"/>
              </a:rPr>
              <a:t>Collaboration</a:t>
            </a:r>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Working with multi-agencies from different fields in </a:t>
            </a:r>
            <a:r>
              <a:rPr lang="en-GB" sz="1600" i="1" dirty="0">
                <a:latin typeface="Arial" panose="020B0604020202020204" pitchFamily="34" charset="0"/>
                <a:cs typeface="Arial" panose="020B0604020202020204" pitchFamily="34" charset="0"/>
              </a:rPr>
              <a:t>‘diagnosing the problem, analysing underlying causes, examining what works and developing solutions’ </a:t>
            </a:r>
          </a:p>
        </p:txBody>
      </p:sp>
      <p:sp>
        <p:nvSpPr>
          <p:cNvPr id="2" name="Rounded Rectangle 1">
            <a:extLst>
              <a:ext uri="{FF2B5EF4-FFF2-40B4-BE49-F238E27FC236}">
                <a16:creationId xmlns:a16="http://schemas.microsoft.com/office/drawing/2014/main" id="{1F3F6C2E-FD8D-A948-B53F-CB0E8C55A72C}"/>
              </a:ext>
            </a:extLst>
          </p:cNvPr>
          <p:cNvSpPr/>
          <p:nvPr/>
        </p:nvSpPr>
        <p:spPr>
          <a:xfrm>
            <a:off x="1828800" y="1088679"/>
            <a:ext cx="5312512" cy="91849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93E2210F-A03A-E84C-A0F1-9829B4C51084}"/>
              </a:ext>
            </a:extLst>
          </p:cNvPr>
          <p:cNvSpPr txBox="1"/>
          <p:nvPr/>
        </p:nvSpPr>
        <p:spPr>
          <a:xfrm>
            <a:off x="122407" y="323557"/>
            <a:ext cx="7038048" cy="461665"/>
          </a:xfrm>
          <a:prstGeom prst="rect">
            <a:avLst/>
          </a:prstGeom>
          <a:noFill/>
        </p:spPr>
        <p:txBody>
          <a:bodyPr wrap="square" rtlCol="0">
            <a:spAutoFit/>
          </a:bodyPr>
          <a:lstStyle/>
          <a:p>
            <a:pPr lvl="0">
              <a:defRPr/>
            </a:pPr>
            <a:r>
              <a:rPr lang="en-GB" sz="2400" b="1" dirty="0">
                <a:latin typeface="Arial" panose="020B0604020202020204" pitchFamily="34" charset="0"/>
                <a:cs typeface="Arial" panose="020B0604020202020204" pitchFamily="34" charset="0"/>
              </a:rPr>
              <a:t>Main findings &gt; </a:t>
            </a:r>
            <a:r>
              <a:rPr lang="en-GB" sz="2400" dirty="0">
                <a:latin typeface="Arial" panose="020B0604020202020204" pitchFamily="34" charset="0"/>
                <a:cs typeface="Arial" panose="020B0604020202020204" pitchFamily="34" charset="0"/>
              </a:rPr>
              <a:t>Knife Crime Evidence Briefing </a:t>
            </a:r>
          </a:p>
        </p:txBody>
      </p:sp>
      <p:sp>
        <p:nvSpPr>
          <p:cNvPr id="9" name="Rectangle 8">
            <a:extLst>
              <a:ext uri="{FF2B5EF4-FFF2-40B4-BE49-F238E27FC236}">
                <a16:creationId xmlns:a16="http://schemas.microsoft.com/office/drawing/2014/main" id="{053691F7-CA31-E148-BBE9-52FAAA86BAB1}"/>
              </a:ext>
            </a:extLst>
          </p:cNvPr>
          <p:cNvSpPr/>
          <p:nvPr/>
        </p:nvSpPr>
        <p:spPr>
          <a:xfrm>
            <a:off x="1987797" y="1104505"/>
            <a:ext cx="4967248" cy="861774"/>
          </a:xfrm>
          <a:prstGeom prst="rect">
            <a:avLst/>
          </a:prstGeom>
        </p:spPr>
        <p:txBody>
          <a:bodyPr wrap="square">
            <a:spAutoFit/>
          </a:bodyPr>
          <a:lstStyle/>
          <a:p>
            <a:pPr algn="ctr"/>
            <a:r>
              <a:rPr lang="en-GB" u="sng" dirty="0">
                <a:latin typeface="Arial" panose="020B0604020202020204" pitchFamily="34" charset="0"/>
                <a:cs typeface="Arial" panose="020B0604020202020204" pitchFamily="34" charset="0"/>
              </a:rPr>
              <a:t>Understand</a:t>
            </a:r>
          </a:p>
          <a:p>
            <a:pPr algn="ctr"/>
            <a:r>
              <a:rPr lang="en-GB" sz="1600" dirty="0">
                <a:latin typeface="Arial" panose="020B0604020202020204" pitchFamily="34" charset="0"/>
                <a:cs typeface="Arial" panose="020B0604020202020204" pitchFamily="34" charset="0"/>
              </a:rPr>
              <a:t>Motivations for, and factors associated with, </a:t>
            </a:r>
          </a:p>
          <a:p>
            <a:pPr algn="ctr"/>
            <a:r>
              <a:rPr lang="en-GB" sz="1600" dirty="0">
                <a:latin typeface="Arial" panose="020B0604020202020204" pitchFamily="34" charset="0"/>
                <a:cs typeface="Arial" panose="020B0604020202020204" pitchFamily="34" charset="0"/>
              </a:rPr>
              <a:t>an individual’s involvement in knife crime</a:t>
            </a:r>
            <a:endParaRPr lang="en-GB" sz="1600" dirty="0"/>
          </a:p>
        </p:txBody>
      </p:sp>
    </p:spTree>
    <p:extLst>
      <p:ext uri="{BB962C8B-B14F-4D97-AF65-F5344CB8AC3E}">
        <p14:creationId xmlns:p14="http://schemas.microsoft.com/office/powerpoint/2010/main" val="9546553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E211D6AF-35F9-2E42-9648-4E75BE4A5AEF}"/>
              </a:ext>
            </a:extLst>
          </p:cNvPr>
          <p:cNvSpPr txBox="1"/>
          <p:nvPr/>
        </p:nvSpPr>
        <p:spPr>
          <a:xfrm>
            <a:off x="5373800" y="5776058"/>
            <a:ext cx="3859481" cy="261610"/>
          </a:xfrm>
          <a:prstGeom prst="rect">
            <a:avLst/>
          </a:prstGeom>
          <a:noFill/>
        </p:spPr>
        <p:txBody>
          <a:bodyPr wrap="square" rtlCol="0">
            <a:spAutoFit/>
          </a:bodyPr>
          <a:lstStyle/>
          <a:p>
            <a:r>
              <a:rPr lang="en-GB" sz="1100" dirty="0">
                <a:solidFill>
                  <a:schemeClr val="bg1"/>
                </a:solidFill>
                <a:latin typeface="Arial" panose="020B0604020202020204" pitchFamily="34" charset="0"/>
                <a:cs typeface="Arial" panose="020B0604020202020204" pitchFamily="34" charset="0"/>
              </a:rPr>
              <a:t>Slide information adapted from College of Policing, 2019 </a:t>
            </a:r>
          </a:p>
        </p:txBody>
      </p:sp>
      <p:pic>
        <p:nvPicPr>
          <p:cNvPr id="3074" name="Picture 2" descr="Gwent Police - Knife Amnesty in place throughout Gwent... | Facebook">
            <a:extLst>
              <a:ext uri="{FF2B5EF4-FFF2-40B4-BE49-F238E27FC236}">
                <a16:creationId xmlns:a16="http://schemas.microsoft.com/office/drawing/2014/main" id="{A72ADE76-3B28-9244-BE57-71CCD4546F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19198" y="3853009"/>
            <a:ext cx="2192129" cy="102299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Operation Sceptre knife crime campaign - SYP">
            <a:extLst>
              <a:ext uri="{FF2B5EF4-FFF2-40B4-BE49-F238E27FC236}">
                <a16:creationId xmlns:a16="http://schemas.microsoft.com/office/drawing/2014/main" id="{81D8CD0D-ECDE-AB44-9330-BD722A731A6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8808" y="3853009"/>
            <a:ext cx="2192600" cy="1022994"/>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Gale OneFile: Criminal Justice">
            <a:extLst>
              <a:ext uri="{FF2B5EF4-FFF2-40B4-BE49-F238E27FC236}">
                <a16:creationId xmlns:a16="http://schemas.microsoft.com/office/drawing/2014/main" id="{D20BF20B-B80D-CB4C-B64A-4761685699F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07475" y="3853009"/>
            <a:ext cx="2192130" cy="1022994"/>
          </a:xfrm>
          <a:prstGeom prst="rect">
            <a:avLst/>
          </a:prstGeom>
          <a:noFill/>
          <a:extLst>
            <a:ext uri="{909E8E84-426E-40DD-AFC4-6F175D3DCCD1}">
              <a14:hiddenFill xmlns:a14="http://schemas.microsoft.com/office/drawing/2010/main">
                <a:solidFill>
                  <a:srgbClr val="FFFFFF"/>
                </a:solidFill>
              </a14:hiddenFill>
            </a:ext>
          </a:extLst>
        </p:spPr>
      </p:pic>
      <p:sp>
        <p:nvSpPr>
          <p:cNvPr id="19" name="Rounded Rectangle 18">
            <a:extLst>
              <a:ext uri="{FF2B5EF4-FFF2-40B4-BE49-F238E27FC236}">
                <a16:creationId xmlns:a16="http://schemas.microsoft.com/office/drawing/2014/main" id="{D3F7D5F3-C634-AD43-BCCC-4BF6AA86D391}"/>
              </a:ext>
            </a:extLst>
          </p:cNvPr>
          <p:cNvSpPr/>
          <p:nvPr/>
        </p:nvSpPr>
        <p:spPr>
          <a:xfrm>
            <a:off x="274184" y="1960207"/>
            <a:ext cx="2461847" cy="15052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A768DB92-0AD8-4B49-BFE9-FEA7828CD26F}"/>
              </a:ext>
            </a:extLst>
          </p:cNvPr>
          <p:cNvSpPr txBox="1"/>
          <p:nvPr/>
        </p:nvSpPr>
        <p:spPr>
          <a:xfrm>
            <a:off x="1199592" y="1103809"/>
            <a:ext cx="7840133" cy="584775"/>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Interventions for Tackling Knife Crime </a:t>
            </a:r>
          </a:p>
        </p:txBody>
      </p:sp>
      <p:sp>
        <p:nvSpPr>
          <p:cNvPr id="6" name="Pentagon 5">
            <a:extLst>
              <a:ext uri="{FF2B5EF4-FFF2-40B4-BE49-F238E27FC236}">
                <a16:creationId xmlns:a16="http://schemas.microsoft.com/office/drawing/2014/main" id="{2EA08585-87E3-1A4F-B868-658F78156981}"/>
              </a:ext>
            </a:extLst>
          </p:cNvPr>
          <p:cNvSpPr/>
          <p:nvPr/>
        </p:nvSpPr>
        <p:spPr>
          <a:xfrm>
            <a:off x="212753" y="143507"/>
            <a:ext cx="8227862" cy="648643"/>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defRPr/>
            </a:pPr>
            <a:r>
              <a:rPr lang="en-GB" sz="2800" dirty="0">
                <a:solidFill>
                  <a:schemeClr val="tx1"/>
                </a:solidFill>
                <a:latin typeface="Arial" panose="020B0604020202020204" pitchFamily="34" charset="0"/>
                <a:cs typeface="Arial" panose="020B0604020202020204" pitchFamily="34" charset="0"/>
              </a:rPr>
              <a:t>Main findings continued … </a:t>
            </a:r>
          </a:p>
        </p:txBody>
      </p:sp>
      <p:sp>
        <p:nvSpPr>
          <p:cNvPr id="23" name="Rounded Rectangle 22">
            <a:extLst>
              <a:ext uri="{FF2B5EF4-FFF2-40B4-BE49-F238E27FC236}">
                <a16:creationId xmlns:a16="http://schemas.microsoft.com/office/drawing/2014/main" id="{155813D9-4549-0A49-9C1F-951F3FE517F8}"/>
              </a:ext>
            </a:extLst>
          </p:cNvPr>
          <p:cNvSpPr/>
          <p:nvPr/>
        </p:nvSpPr>
        <p:spPr>
          <a:xfrm>
            <a:off x="3184338" y="1942067"/>
            <a:ext cx="2461847" cy="15052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ounded Rectangle 23">
            <a:extLst>
              <a:ext uri="{FF2B5EF4-FFF2-40B4-BE49-F238E27FC236}">
                <a16:creationId xmlns:a16="http://schemas.microsoft.com/office/drawing/2014/main" id="{CE266E20-9004-DC41-8048-CCC67404D67F}"/>
              </a:ext>
            </a:extLst>
          </p:cNvPr>
          <p:cNvSpPr/>
          <p:nvPr/>
        </p:nvSpPr>
        <p:spPr>
          <a:xfrm>
            <a:off x="6120129" y="1935556"/>
            <a:ext cx="2461847" cy="15052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04FD748B-EB5E-BA43-AADB-D66E40C76814}"/>
              </a:ext>
            </a:extLst>
          </p:cNvPr>
          <p:cNvSpPr/>
          <p:nvPr/>
        </p:nvSpPr>
        <p:spPr>
          <a:xfrm>
            <a:off x="6254988" y="2075848"/>
            <a:ext cx="2179123" cy="1077218"/>
          </a:xfrm>
          <a:prstGeom prst="rect">
            <a:avLst/>
          </a:prstGeom>
        </p:spPr>
        <p:txBody>
          <a:bodyPr wrap="square">
            <a:spAutoFit/>
          </a:bodyPr>
          <a:lstStyle/>
          <a:p>
            <a:pPr algn="ctr"/>
            <a:r>
              <a:rPr lang="en-GB" sz="1600" dirty="0">
                <a:latin typeface="Arial" panose="020B0604020202020204" pitchFamily="34" charset="0"/>
                <a:cs typeface="Arial" panose="020B0604020202020204" pitchFamily="34" charset="0"/>
              </a:rPr>
              <a:t>Enforcement interventions where evidence suggests careful use </a:t>
            </a:r>
          </a:p>
        </p:txBody>
      </p:sp>
      <p:sp>
        <p:nvSpPr>
          <p:cNvPr id="9" name="Rectangle 8">
            <a:extLst>
              <a:ext uri="{FF2B5EF4-FFF2-40B4-BE49-F238E27FC236}">
                <a16:creationId xmlns:a16="http://schemas.microsoft.com/office/drawing/2014/main" id="{3018534F-A148-CB42-A82D-C33CC6878A1A}"/>
              </a:ext>
            </a:extLst>
          </p:cNvPr>
          <p:cNvSpPr/>
          <p:nvPr/>
        </p:nvSpPr>
        <p:spPr>
          <a:xfrm>
            <a:off x="3319198" y="2120367"/>
            <a:ext cx="2192128" cy="1184940"/>
          </a:xfrm>
          <a:prstGeom prst="rect">
            <a:avLst/>
          </a:prstGeom>
        </p:spPr>
        <p:txBody>
          <a:bodyPr wrap="square">
            <a:spAutoFit/>
          </a:bodyPr>
          <a:lstStyle/>
          <a:p>
            <a:pPr algn="ctr"/>
            <a:r>
              <a:rPr lang="en-GB" sz="1600" dirty="0">
                <a:latin typeface="Arial" panose="020B0604020202020204" pitchFamily="34" charset="0"/>
                <a:cs typeface="Arial" panose="020B0604020202020204" pitchFamily="34" charset="0"/>
              </a:rPr>
              <a:t>Specific knife crime interventions with limited crime reduction evidence </a:t>
            </a:r>
          </a:p>
        </p:txBody>
      </p:sp>
      <p:sp>
        <p:nvSpPr>
          <p:cNvPr id="8" name="Rectangle 7">
            <a:extLst>
              <a:ext uri="{FF2B5EF4-FFF2-40B4-BE49-F238E27FC236}">
                <a16:creationId xmlns:a16="http://schemas.microsoft.com/office/drawing/2014/main" id="{3C381F59-FB16-1D4F-829C-0A71532D8944}"/>
              </a:ext>
            </a:extLst>
          </p:cNvPr>
          <p:cNvSpPr/>
          <p:nvPr/>
        </p:nvSpPr>
        <p:spPr>
          <a:xfrm>
            <a:off x="480293" y="2051117"/>
            <a:ext cx="2049627" cy="1323439"/>
          </a:xfrm>
          <a:prstGeom prst="rect">
            <a:avLst/>
          </a:prstGeom>
        </p:spPr>
        <p:txBody>
          <a:bodyPr wrap="square">
            <a:spAutoFit/>
          </a:bodyPr>
          <a:lstStyle/>
          <a:p>
            <a:pPr algn="ctr"/>
            <a:r>
              <a:rPr lang="en-GB" sz="1600" dirty="0">
                <a:latin typeface="Arial" panose="020B0604020202020204" pitchFamily="34" charset="0"/>
                <a:cs typeface="Arial" panose="020B0604020202020204" pitchFamily="34" charset="0"/>
              </a:rPr>
              <a:t>General violence or weapon-related interventions with greatest potential to reduce crime</a:t>
            </a:r>
          </a:p>
        </p:txBody>
      </p:sp>
    </p:spTree>
    <p:extLst>
      <p:ext uri="{BB962C8B-B14F-4D97-AF65-F5344CB8AC3E}">
        <p14:creationId xmlns:p14="http://schemas.microsoft.com/office/powerpoint/2010/main" val="55048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3825F9A1-AB61-0D47-8AFC-F72040244661}"/>
              </a:ext>
            </a:extLst>
          </p:cNvPr>
          <p:cNvSpPr/>
          <p:nvPr/>
        </p:nvSpPr>
        <p:spPr>
          <a:xfrm>
            <a:off x="204537" y="192505"/>
            <a:ext cx="8542421" cy="876190"/>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descr="YouTube | Youtube logo, Youtube logo png, New instagram logo">
            <a:hlinkClick r:id="rId2"/>
            <a:extLst>
              <a:ext uri="{FF2B5EF4-FFF2-40B4-BE49-F238E27FC236}">
                <a16:creationId xmlns:a16="http://schemas.microsoft.com/office/drawing/2014/main" id="{179D3A15-28C2-EA49-82AA-1BF1EE9C59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319" y="1245481"/>
            <a:ext cx="2230581" cy="223058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30F62A4-2E56-D240-86B9-9BCA054C48B3}"/>
              </a:ext>
            </a:extLst>
          </p:cNvPr>
          <p:cNvSpPr txBox="1"/>
          <p:nvPr/>
        </p:nvSpPr>
        <p:spPr>
          <a:xfrm>
            <a:off x="297077" y="314314"/>
            <a:ext cx="8217335" cy="800219"/>
          </a:xfrm>
          <a:prstGeom prst="rect">
            <a:avLst/>
          </a:prstGeom>
          <a:noFill/>
        </p:spPr>
        <p:txBody>
          <a:bodyPr wrap="square" rtlCol="0">
            <a:spAutoFit/>
          </a:bodyPr>
          <a:lstStyle/>
          <a:p>
            <a:r>
              <a:rPr lang="en-GB" sz="2800" dirty="0">
                <a:solidFill>
                  <a:schemeClr val="bg1"/>
                </a:solidFill>
                <a:latin typeface="Arial" panose="020B0604020202020204" pitchFamily="34" charset="0"/>
                <a:cs typeface="Arial" panose="020B0604020202020204" pitchFamily="34" charset="0"/>
              </a:rPr>
              <a:t>Case Study: Leicestershire Tackling Knife Crime </a:t>
            </a:r>
          </a:p>
          <a:p>
            <a:r>
              <a:rPr lang="en-GB" dirty="0"/>
              <a:t> </a:t>
            </a:r>
          </a:p>
        </p:txBody>
      </p:sp>
      <p:pic>
        <p:nvPicPr>
          <p:cNvPr id="4" name="Picture 3">
            <a:extLst>
              <a:ext uri="{FF2B5EF4-FFF2-40B4-BE49-F238E27FC236}">
                <a16:creationId xmlns:a16="http://schemas.microsoft.com/office/drawing/2014/main" id="{D47DE886-2EB3-174E-81E3-D1A8FF4254E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42412" y="1817140"/>
            <a:ext cx="4572000" cy="2559050"/>
          </a:xfrm>
          <a:prstGeom prst="rect">
            <a:avLst/>
          </a:prstGeom>
        </p:spPr>
      </p:pic>
      <p:sp>
        <p:nvSpPr>
          <p:cNvPr id="7" name="TextBox 6">
            <a:extLst>
              <a:ext uri="{FF2B5EF4-FFF2-40B4-BE49-F238E27FC236}">
                <a16:creationId xmlns:a16="http://schemas.microsoft.com/office/drawing/2014/main" id="{6299E7B9-F760-A440-8BC7-35EE1ACF93E4}"/>
              </a:ext>
            </a:extLst>
          </p:cNvPr>
          <p:cNvSpPr txBox="1"/>
          <p:nvPr/>
        </p:nvSpPr>
        <p:spPr>
          <a:xfrm>
            <a:off x="1110210" y="1068695"/>
            <a:ext cx="1810798" cy="646331"/>
          </a:xfrm>
          <a:prstGeom prst="rect">
            <a:avLst/>
          </a:prstGeom>
          <a:noFill/>
        </p:spPr>
        <p:txBody>
          <a:bodyPr wrap="square" rtlCol="0">
            <a:spAutoFit/>
          </a:bodyPr>
          <a:lstStyle/>
          <a:p>
            <a:pPr algn="ctr"/>
            <a:r>
              <a:rPr lang="en-GB" dirty="0">
                <a:solidFill>
                  <a:schemeClr val="tx2"/>
                </a:solidFill>
                <a:latin typeface="Arial" panose="020B0604020202020204" pitchFamily="34" charset="0"/>
                <a:cs typeface="Arial" panose="020B0604020202020204" pitchFamily="34" charset="0"/>
              </a:rPr>
              <a:t>Press play to</a:t>
            </a:r>
          </a:p>
          <a:p>
            <a:pPr algn="ctr"/>
            <a:r>
              <a:rPr lang="en-GB" dirty="0">
                <a:solidFill>
                  <a:schemeClr val="tx2"/>
                </a:solidFill>
                <a:latin typeface="Arial" panose="020B0604020202020204" pitchFamily="34" charset="0"/>
                <a:cs typeface="Arial" panose="020B0604020202020204" pitchFamily="34" charset="0"/>
              </a:rPr>
              <a:t> watch video </a:t>
            </a:r>
          </a:p>
        </p:txBody>
      </p:sp>
      <p:pic>
        <p:nvPicPr>
          <p:cNvPr id="1028" name="Picture 4" descr="Document Icon, Icon, Sign, Symbol PNG and Vector with Transparent  Background for Free Download">
            <a:hlinkClick r:id="rId5"/>
            <a:extLst>
              <a:ext uri="{FF2B5EF4-FFF2-40B4-BE49-F238E27FC236}">
                <a16:creationId xmlns:a16="http://schemas.microsoft.com/office/drawing/2014/main" id="{5243E8ED-3C11-F84C-8435-1C20092A500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50112" y="3884337"/>
            <a:ext cx="1780788" cy="169464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9F8CD2F5-8C47-5E49-A679-C32EE18E0AB4}"/>
              </a:ext>
            </a:extLst>
          </p:cNvPr>
          <p:cNvSpPr txBox="1"/>
          <p:nvPr/>
        </p:nvSpPr>
        <p:spPr>
          <a:xfrm>
            <a:off x="1078156" y="3218535"/>
            <a:ext cx="2230580" cy="646331"/>
          </a:xfrm>
          <a:prstGeom prst="rect">
            <a:avLst/>
          </a:prstGeom>
          <a:noFill/>
        </p:spPr>
        <p:txBody>
          <a:bodyPr wrap="square" rtlCol="0">
            <a:spAutoFit/>
          </a:bodyPr>
          <a:lstStyle/>
          <a:p>
            <a:pPr algn="ctr"/>
            <a:r>
              <a:rPr lang="en-GB" dirty="0">
                <a:solidFill>
                  <a:schemeClr val="tx2"/>
                </a:solidFill>
                <a:latin typeface="Arial" panose="020B0604020202020204" pitchFamily="34" charset="0"/>
                <a:cs typeface="Arial" panose="020B0604020202020204" pitchFamily="34" charset="0"/>
              </a:rPr>
              <a:t>Click the document to read case study </a:t>
            </a:r>
          </a:p>
        </p:txBody>
      </p:sp>
    </p:spTree>
    <p:extLst>
      <p:ext uri="{BB962C8B-B14F-4D97-AF65-F5344CB8AC3E}">
        <p14:creationId xmlns:p14="http://schemas.microsoft.com/office/powerpoint/2010/main" val="1516142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F72BEC5-5E7F-E444-815D-D59523E91828}"/>
              </a:ext>
            </a:extLst>
          </p:cNvPr>
          <p:cNvSpPr/>
          <p:nvPr/>
        </p:nvSpPr>
        <p:spPr>
          <a:xfrm>
            <a:off x="338446" y="371352"/>
            <a:ext cx="7333014" cy="5139869"/>
          </a:xfrm>
          <a:prstGeom prst="rect">
            <a:avLst/>
          </a:prstGeom>
        </p:spPr>
        <p:txBody>
          <a:bodyPr wrap="square">
            <a:spAutoFit/>
          </a:bodyPr>
          <a:lstStyle/>
          <a:p>
            <a:r>
              <a:rPr lang="en-GB" sz="2400" b="1" dirty="0">
                <a:latin typeface="Arial" panose="020B0604020202020204" pitchFamily="34" charset="0"/>
                <a:cs typeface="Arial" panose="020B0604020202020204" pitchFamily="34" charset="0"/>
              </a:rPr>
              <a:t>Is there a link between gangs and knife crime? </a:t>
            </a:r>
          </a:p>
          <a:p>
            <a:endParaRPr lang="en-GB" sz="2000" b="1" dirty="0">
              <a:latin typeface="Arial" panose="020B0604020202020204" pitchFamily="34" charset="0"/>
              <a:cs typeface="Arial" panose="020B0604020202020204" pitchFamily="34" charset="0"/>
            </a:endParaRPr>
          </a:p>
          <a:p>
            <a:pPr marL="285750" indent="-285750">
              <a:buFont typeface="Wingdings" pitchFamily="2" charset="2"/>
              <a:buChar char="Ø"/>
            </a:pPr>
            <a:r>
              <a:rPr lang="en-GB" dirty="0">
                <a:latin typeface="Arial" panose="020B0604020202020204" pitchFamily="34" charset="0"/>
                <a:cs typeface="Arial" panose="020B0604020202020204" pitchFamily="34" charset="0"/>
              </a:rPr>
              <a:t>Some subtle differences have been identified between individuals who carry a knife and those who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become involved in gang crime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(McVie, 2010) </a:t>
            </a:r>
            <a:endParaRPr lang="en-GB" sz="8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285750" indent="-285750">
              <a:buFont typeface="Wingdings" pitchFamily="2" charset="2"/>
              <a:buChar char="Ø"/>
            </a:pPr>
            <a:r>
              <a:rPr lang="en-GB" dirty="0">
                <a:latin typeface="Arial" panose="020B0604020202020204" pitchFamily="34" charset="0"/>
                <a:cs typeface="Arial" panose="020B0604020202020204" pitchFamily="34" charset="0"/>
              </a:rPr>
              <a:t>Evidence suggests that gang related knife crime, although more likely to result in injury or fatality, makes up only a small proportion of total knife crime with injury (only five per cent in 2016) </a:t>
            </a:r>
          </a:p>
          <a:p>
            <a:r>
              <a:rPr lang="en-GB" dirty="0">
                <a:latin typeface="Arial" panose="020B0604020202020204" pitchFamily="34" charset="0"/>
                <a:cs typeface="Arial" panose="020B0604020202020204" pitchFamily="34" charset="0"/>
              </a:rPr>
              <a:t>    (MOPAC, 2017) </a:t>
            </a:r>
          </a:p>
          <a:p>
            <a:r>
              <a:rPr lang="en-GB" sz="800" dirty="0">
                <a:latin typeface="Arial" panose="020B0604020202020204" pitchFamily="34" charset="0"/>
                <a:cs typeface="Arial" panose="020B0604020202020204" pitchFamily="34" charset="0"/>
              </a:rPr>
              <a:t>   </a:t>
            </a:r>
          </a:p>
          <a:p>
            <a:endParaRPr lang="en-GB" sz="800" dirty="0">
              <a:latin typeface="Arial" panose="020B0604020202020204" pitchFamily="34" charset="0"/>
              <a:cs typeface="Arial" panose="020B0604020202020204" pitchFamily="34" charset="0"/>
            </a:endParaRPr>
          </a:p>
          <a:p>
            <a:endParaRPr lang="en-GB" sz="800" dirty="0">
              <a:latin typeface="Arial" panose="020B0604020202020204" pitchFamily="34" charset="0"/>
              <a:cs typeface="Arial" panose="020B0604020202020204" pitchFamily="34" charset="0"/>
            </a:endParaRPr>
          </a:p>
          <a:p>
            <a:endParaRPr lang="en-GB" sz="800" dirty="0">
              <a:latin typeface="Arial" panose="020B0604020202020204" pitchFamily="34" charset="0"/>
              <a:cs typeface="Arial" panose="020B0604020202020204" pitchFamily="34" charset="0"/>
            </a:endParaRPr>
          </a:p>
          <a:p>
            <a:pPr marL="285750" indent="-285750">
              <a:buFont typeface="Wingdings" pitchFamily="2" charset="2"/>
              <a:buChar char="Ø"/>
            </a:pPr>
            <a:r>
              <a:rPr lang="en-GB" dirty="0">
                <a:latin typeface="Arial" panose="020B0604020202020204" pitchFamily="34" charset="0"/>
                <a:cs typeface="Arial" panose="020B0604020202020204" pitchFamily="34" charset="0"/>
              </a:rPr>
              <a:t>Analysis suggests a stronger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link in London between gangs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and knife crime since 2016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Kirchmaier</a:t>
            </a:r>
            <a:r>
              <a:rPr lang="en-GB" dirty="0">
                <a:latin typeface="Arial" panose="020B0604020202020204" pitchFamily="34" charset="0"/>
                <a:cs typeface="Arial" panose="020B0604020202020204" pitchFamily="34" charset="0"/>
              </a:rPr>
              <a:t> &amp; Villa </a:t>
            </a:r>
            <a:r>
              <a:rPr lang="en-GB" dirty="0" err="1">
                <a:latin typeface="Arial" panose="020B0604020202020204" pitchFamily="34" charset="0"/>
                <a:cs typeface="Arial" panose="020B0604020202020204" pitchFamily="34" charset="0"/>
              </a:rPr>
              <a:t>Llera</a:t>
            </a:r>
            <a:r>
              <a:rPr lang="en-GB" dirty="0">
                <a:latin typeface="Arial" panose="020B0604020202020204" pitchFamily="34" charset="0"/>
                <a:cs typeface="Arial" panose="020B0604020202020204" pitchFamily="34" charset="0"/>
              </a:rPr>
              <a:t>, 2018)  </a:t>
            </a:r>
          </a:p>
          <a:p>
            <a:endParaRPr lang="en-GB" dirty="0"/>
          </a:p>
        </p:txBody>
      </p:sp>
      <p:pic>
        <p:nvPicPr>
          <p:cNvPr id="2050" name="Picture 2" descr="Gang &amp; Knife Crime Awareness - Newsome High School">
            <a:extLst>
              <a:ext uri="{FF2B5EF4-FFF2-40B4-BE49-F238E27FC236}">
                <a16:creationId xmlns:a16="http://schemas.microsoft.com/office/drawing/2014/main" id="{D9610BFE-819E-8143-B22A-9F89BA9AD5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94958" y="3023965"/>
            <a:ext cx="4292932" cy="2425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66591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Gang Culture Word Cloud Concept On Stock Illustration 396680296">
            <a:extLst>
              <a:ext uri="{FF2B5EF4-FFF2-40B4-BE49-F238E27FC236}">
                <a16:creationId xmlns:a16="http://schemas.microsoft.com/office/drawing/2014/main" id="{340FD98C-4C94-4F49-BCBA-195A0D7A4E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77296" y="508164"/>
            <a:ext cx="4632324" cy="3501176"/>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4" descr="5 reasons why we started a Podcast | by Cedric Tan | The Higher Education  Revolution">
            <a:extLst>
              <a:ext uri="{FF2B5EF4-FFF2-40B4-BE49-F238E27FC236}">
                <a16:creationId xmlns:a16="http://schemas.microsoft.com/office/drawing/2014/main" id="{CE19A106-F4D0-7A4B-A0B6-076CC9FECD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6562" y="4050704"/>
            <a:ext cx="1828800" cy="11176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30D0259-C191-854A-A1DB-16EBC21DF4AF}"/>
              </a:ext>
            </a:extLst>
          </p:cNvPr>
          <p:cNvSpPr txBox="1"/>
          <p:nvPr/>
        </p:nvSpPr>
        <p:spPr>
          <a:xfrm>
            <a:off x="2557463" y="4009340"/>
            <a:ext cx="6203949" cy="1200329"/>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Discuss</a:t>
            </a:r>
          </a:p>
          <a:p>
            <a:pPr marL="285750" indent="-285750">
              <a:buFont typeface="Wingdings" pitchFamily="2" charset="2"/>
              <a:buChar char="Ø"/>
            </a:pPr>
            <a:r>
              <a:rPr lang="en-GB" dirty="0">
                <a:latin typeface="Arial" panose="020B0604020202020204" pitchFamily="34" charset="0"/>
                <a:cs typeface="Arial" panose="020B0604020202020204" pitchFamily="34" charset="0"/>
              </a:rPr>
              <a:t>What is a gang? </a:t>
            </a:r>
          </a:p>
          <a:p>
            <a:pPr marL="285750" indent="-285750">
              <a:buFont typeface="Wingdings" pitchFamily="2" charset="2"/>
              <a:buChar char="Ø"/>
            </a:pPr>
            <a:r>
              <a:rPr lang="en-GB" dirty="0">
                <a:latin typeface="Arial" panose="020B0604020202020204" pitchFamily="34" charset="0"/>
                <a:cs typeface="Arial" panose="020B0604020202020204" pitchFamily="34" charset="0"/>
              </a:rPr>
              <a:t>What impact do they have on the communities in which they are present? </a:t>
            </a:r>
          </a:p>
        </p:txBody>
      </p:sp>
      <p:sp>
        <p:nvSpPr>
          <p:cNvPr id="5" name="TextBox 4">
            <a:extLst>
              <a:ext uri="{FF2B5EF4-FFF2-40B4-BE49-F238E27FC236}">
                <a16:creationId xmlns:a16="http://schemas.microsoft.com/office/drawing/2014/main" id="{064FBF53-9688-4A4B-8789-69D57069BEB5}"/>
              </a:ext>
            </a:extLst>
          </p:cNvPr>
          <p:cNvSpPr txBox="1"/>
          <p:nvPr/>
        </p:nvSpPr>
        <p:spPr>
          <a:xfrm>
            <a:off x="-1999458" y="184998"/>
            <a:ext cx="6700839" cy="646331"/>
          </a:xfrm>
          <a:prstGeom prst="rect">
            <a:avLst/>
          </a:prstGeom>
          <a:noFill/>
        </p:spPr>
        <p:txBody>
          <a:bodyPr wrap="square" rtlCol="0">
            <a:spAutoFit/>
          </a:bodyPr>
          <a:lstStyle/>
          <a:p>
            <a:pPr algn="r"/>
            <a:r>
              <a:rPr lang="en-GB" sz="3600" b="1" u="sng" dirty="0">
                <a:latin typeface="Arial" panose="020B0604020202020204" pitchFamily="34" charset="0"/>
                <a:cs typeface="Arial" panose="020B0604020202020204" pitchFamily="34" charset="0"/>
              </a:rPr>
              <a:t>Part 2: Gang Culture </a:t>
            </a:r>
          </a:p>
        </p:txBody>
      </p:sp>
    </p:spTree>
    <p:extLst>
      <p:ext uri="{BB962C8B-B14F-4D97-AF65-F5344CB8AC3E}">
        <p14:creationId xmlns:p14="http://schemas.microsoft.com/office/powerpoint/2010/main" val="35102108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199" y="81271"/>
            <a:ext cx="8229600" cy="1143000"/>
          </a:xfrm>
        </p:spPr>
        <p:txBody>
          <a:bodyPr/>
          <a:lstStyle/>
          <a:p>
            <a:r>
              <a:rPr lang="en-GB" u="sng" dirty="0">
                <a:latin typeface="Arial" panose="020B0604020202020204" pitchFamily="34" charset="0"/>
                <a:cs typeface="Arial" panose="020B0604020202020204" pitchFamily="34" charset="0"/>
              </a:rPr>
              <a:t>Gangs </a:t>
            </a:r>
          </a:p>
        </p:txBody>
      </p:sp>
      <p:sp>
        <p:nvSpPr>
          <p:cNvPr id="4" name="Rectangle 3">
            <a:extLst>
              <a:ext uri="{FF2B5EF4-FFF2-40B4-BE49-F238E27FC236}">
                <a16:creationId xmlns:a16="http://schemas.microsoft.com/office/drawing/2014/main" id="{98C1EA19-4DE2-824B-BE69-5457C43DB1D9}"/>
              </a:ext>
            </a:extLst>
          </p:cNvPr>
          <p:cNvSpPr/>
          <p:nvPr/>
        </p:nvSpPr>
        <p:spPr>
          <a:xfrm>
            <a:off x="169332" y="1224271"/>
            <a:ext cx="8517467" cy="923330"/>
          </a:xfrm>
          <a:prstGeom prst="rect">
            <a:avLst/>
          </a:prstGeom>
        </p:spPr>
        <p:txBody>
          <a:bodyPr wrap="square">
            <a:spAutoFit/>
          </a:bodyPr>
          <a:lstStyle/>
          <a:p>
            <a:pPr algn="ctr"/>
            <a:r>
              <a:rPr lang="en-GB" u="sng" dirty="0">
                <a:latin typeface="ArialMT"/>
              </a:rPr>
              <a:t>The Serious Crime Act 2015 </a:t>
            </a:r>
            <a:r>
              <a:rPr lang="en-GB" dirty="0">
                <a:latin typeface="ArialMT"/>
              </a:rPr>
              <a:t>contains provisions that amend the statutory definition of what comprises a “gang”, as defined in Section 34 of the </a:t>
            </a:r>
            <a:r>
              <a:rPr lang="en-GB" u="sng" dirty="0">
                <a:latin typeface="ArialMT"/>
              </a:rPr>
              <a:t>Policing and Crime Act 2009</a:t>
            </a:r>
            <a:r>
              <a:rPr lang="en-GB" dirty="0">
                <a:latin typeface="ArialMT"/>
              </a:rPr>
              <a:t>: </a:t>
            </a:r>
            <a:endParaRPr lang="en-GB" dirty="0"/>
          </a:p>
        </p:txBody>
      </p:sp>
      <p:sp>
        <p:nvSpPr>
          <p:cNvPr id="5" name="Rectangle 4">
            <a:extLst>
              <a:ext uri="{FF2B5EF4-FFF2-40B4-BE49-F238E27FC236}">
                <a16:creationId xmlns:a16="http://schemas.microsoft.com/office/drawing/2014/main" id="{F90F05A7-97E3-9C41-B49B-71FD30912A85}"/>
              </a:ext>
            </a:extLst>
          </p:cNvPr>
          <p:cNvSpPr/>
          <p:nvPr/>
        </p:nvSpPr>
        <p:spPr>
          <a:xfrm>
            <a:off x="206108" y="2770862"/>
            <a:ext cx="8731781" cy="1754326"/>
          </a:xfrm>
          <a:prstGeom prst="rect">
            <a:avLst/>
          </a:prstGeom>
        </p:spPr>
        <p:txBody>
          <a:bodyPr wrap="square">
            <a:spAutoFit/>
          </a:bodyPr>
          <a:lstStyle/>
          <a:p>
            <a:r>
              <a:rPr lang="en-GB" u="sng" dirty="0">
                <a:solidFill>
                  <a:srgbClr val="000000"/>
                </a:solidFill>
                <a:latin typeface="arial" panose="020B0604020202020204" pitchFamily="34" charset="0"/>
              </a:rPr>
              <a:t>Key features</a:t>
            </a:r>
          </a:p>
          <a:p>
            <a:pPr marL="285750" indent="-285750">
              <a:buFont typeface="Wingdings" pitchFamily="2" charset="2"/>
              <a:buChar char="Ø"/>
            </a:pPr>
            <a:r>
              <a:rPr lang="en-GB" dirty="0">
                <a:solidFill>
                  <a:srgbClr val="000000"/>
                </a:solidFill>
                <a:latin typeface="arial" panose="020B0604020202020204" pitchFamily="34" charset="0"/>
              </a:rPr>
              <a:t>Consists of at least three people </a:t>
            </a:r>
          </a:p>
          <a:p>
            <a:pPr marL="285750" indent="-285750">
              <a:buFont typeface="Wingdings" pitchFamily="2" charset="2"/>
              <a:buChar char="Ø"/>
            </a:pPr>
            <a:r>
              <a:rPr lang="en-GB" dirty="0">
                <a:solidFill>
                  <a:srgbClr val="000000"/>
                </a:solidFill>
                <a:latin typeface="arial" panose="020B0604020202020204" pitchFamily="34" charset="0"/>
              </a:rPr>
              <a:t>Has one or more characteristics that enable its members to be identified by others as a group, and</a:t>
            </a:r>
          </a:p>
          <a:p>
            <a:pPr marL="285750" indent="-285750">
              <a:buFont typeface="Wingdings" pitchFamily="2" charset="2"/>
              <a:buChar char="Ø"/>
            </a:pPr>
            <a:r>
              <a:rPr lang="en-GB" dirty="0">
                <a:solidFill>
                  <a:srgbClr val="000000"/>
                </a:solidFill>
                <a:latin typeface="arial" panose="020B0604020202020204" pitchFamily="34" charset="0"/>
              </a:rPr>
              <a:t>Engages in </a:t>
            </a:r>
            <a:r>
              <a:rPr lang="en-GB" u="sng" dirty="0">
                <a:solidFill>
                  <a:srgbClr val="000000"/>
                </a:solidFill>
                <a:latin typeface="arial" panose="020B0604020202020204" pitchFamily="34" charset="0"/>
              </a:rPr>
              <a:t>gang-related violence </a:t>
            </a:r>
            <a:r>
              <a:rPr lang="en-GB" dirty="0">
                <a:solidFill>
                  <a:srgbClr val="000000"/>
                </a:solidFill>
                <a:latin typeface="arial" panose="020B0604020202020204" pitchFamily="34" charset="0"/>
              </a:rPr>
              <a:t>or is </a:t>
            </a:r>
            <a:r>
              <a:rPr lang="en-GB" u="sng" dirty="0">
                <a:solidFill>
                  <a:srgbClr val="000000"/>
                </a:solidFill>
                <a:latin typeface="arial" panose="020B0604020202020204" pitchFamily="34" charset="0"/>
              </a:rPr>
              <a:t>involved in the illegal drug market </a:t>
            </a:r>
          </a:p>
          <a:p>
            <a:endParaRPr lang="en-GB" dirty="0">
              <a:solidFill>
                <a:srgbClr val="000000"/>
              </a:solidFill>
              <a:latin typeface="arial" panose="020B0604020202020204" pitchFamily="34" charset="0"/>
            </a:endParaRPr>
          </a:p>
        </p:txBody>
      </p:sp>
      <p:sp>
        <p:nvSpPr>
          <p:cNvPr id="6" name="Rectangle 5">
            <a:extLst>
              <a:ext uri="{FF2B5EF4-FFF2-40B4-BE49-F238E27FC236}">
                <a16:creationId xmlns:a16="http://schemas.microsoft.com/office/drawing/2014/main" id="{D67D5652-91B4-114F-A18E-0E146E098B27}"/>
              </a:ext>
            </a:extLst>
          </p:cNvPr>
          <p:cNvSpPr/>
          <p:nvPr/>
        </p:nvSpPr>
        <p:spPr>
          <a:xfrm>
            <a:off x="4428065" y="5703537"/>
            <a:ext cx="4724435" cy="369332"/>
          </a:xfrm>
          <a:prstGeom prst="rect">
            <a:avLst/>
          </a:prstGeom>
        </p:spPr>
        <p:txBody>
          <a:bodyPr wrap="none">
            <a:spAutoFit/>
          </a:bodyPr>
          <a:lstStyle/>
          <a:p>
            <a:r>
              <a:rPr lang="en-GB" u="sng" dirty="0">
                <a:solidFill>
                  <a:schemeClr val="bg1"/>
                </a:solidFill>
                <a:latin typeface="ArialMT"/>
              </a:rPr>
              <a:t>(Adapted from the Serious Crime Act, 2015) </a:t>
            </a:r>
            <a:endParaRPr lang="en-GB" dirty="0">
              <a:solidFill>
                <a:schemeClr val="bg1"/>
              </a:solidFill>
            </a:endParaRPr>
          </a:p>
        </p:txBody>
      </p:sp>
    </p:spTree>
    <p:extLst>
      <p:ext uri="{BB962C8B-B14F-4D97-AF65-F5344CB8AC3E}">
        <p14:creationId xmlns:p14="http://schemas.microsoft.com/office/powerpoint/2010/main" val="17003098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6BABE-07CD-2947-B2F2-90F8A12ED9FD}"/>
              </a:ext>
            </a:extLst>
          </p:cNvPr>
          <p:cNvSpPr>
            <a:spLocks noGrp="1"/>
          </p:cNvSpPr>
          <p:nvPr>
            <p:ph type="title"/>
          </p:nvPr>
        </p:nvSpPr>
        <p:spPr>
          <a:xfrm>
            <a:off x="457200" y="274638"/>
            <a:ext cx="8229600" cy="1143000"/>
          </a:xfrm>
        </p:spPr>
        <p:txBody>
          <a:bodyPr anchor="ctr">
            <a:normAutofit/>
          </a:bodyPr>
          <a:lstStyle/>
          <a:p>
            <a:r>
              <a:rPr lang="en-GB" dirty="0">
                <a:latin typeface="Arial" panose="020B0604020202020204" pitchFamily="34" charset="0"/>
                <a:cs typeface="Arial" panose="020B0604020202020204" pitchFamily="34" charset="0"/>
              </a:rPr>
              <a:t>HMICFRS</a:t>
            </a:r>
            <a:r>
              <a:rPr lang="en-GB" dirty="0"/>
              <a:t> </a:t>
            </a:r>
          </a:p>
        </p:txBody>
      </p:sp>
      <p:pic>
        <p:nvPicPr>
          <p:cNvPr id="2050" name="Picture 2" descr="HMICFRS Inspections">
            <a:extLst>
              <a:ext uri="{FF2B5EF4-FFF2-40B4-BE49-F238E27FC236}">
                <a16:creationId xmlns:a16="http://schemas.microsoft.com/office/drawing/2014/main" id="{BB72BF45-20D1-C742-9394-19AEC6C6405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71462" y="1765194"/>
            <a:ext cx="4038600" cy="2687504"/>
          </a:xfrm>
          <a:prstGeom prst="rect">
            <a:avLst/>
          </a:prstGeom>
          <a:solidFill>
            <a:srgbClr val="FFFFFF"/>
          </a:solidFill>
        </p:spPr>
      </p:pic>
      <p:sp>
        <p:nvSpPr>
          <p:cNvPr id="4" name="Content Placeholder 3">
            <a:extLst>
              <a:ext uri="{FF2B5EF4-FFF2-40B4-BE49-F238E27FC236}">
                <a16:creationId xmlns:a16="http://schemas.microsoft.com/office/drawing/2014/main" id="{D592868C-0E3D-FB46-B810-869C180E6312}"/>
              </a:ext>
            </a:extLst>
          </p:cNvPr>
          <p:cNvSpPr>
            <a:spLocks noGrp="1"/>
          </p:cNvSpPr>
          <p:nvPr>
            <p:ph sz="half" idx="2"/>
          </p:nvPr>
        </p:nvSpPr>
        <p:spPr>
          <a:xfrm>
            <a:off x="4648200" y="1600201"/>
            <a:ext cx="4038600" cy="3989040"/>
          </a:xfrm>
        </p:spPr>
        <p:txBody>
          <a:bodyPr>
            <a:normAutofit/>
          </a:bodyPr>
          <a:lstStyle/>
          <a:p>
            <a:pPr marL="0" indent="0">
              <a:lnSpc>
                <a:spcPct val="90000"/>
              </a:lnSpc>
              <a:buNone/>
            </a:pPr>
            <a:r>
              <a:rPr lang="en-GB" sz="2400" dirty="0">
                <a:latin typeface="Arial" panose="020B0604020202020204" pitchFamily="34" charset="0"/>
                <a:cs typeface="Arial" panose="020B0604020202020204" pitchFamily="34" charset="0"/>
              </a:rPr>
              <a:t>‘Criminal groups concerned with perpetuating a threat of violence or harm across a geographical area related to their main activities. Gangs tend to be less organised or co-ordinated than organised crime groups, but their criminal activity often overlaps’ (HMICFRS, 2019) </a:t>
            </a:r>
          </a:p>
        </p:txBody>
      </p:sp>
    </p:spTree>
    <p:extLst>
      <p:ext uri="{BB962C8B-B14F-4D97-AF65-F5344CB8AC3E}">
        <p14:creationId xmlns:p14="http://schemas.microsoft.com/office/powerpoint/2010/main" val="3594946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Diagram&#10;&#10;Description automatically generated">
            <a:extLst>
              <a:ext uri="{FF2B5EF4-FFF2-40B4-BE49-F238E27FC236}">
                <a16:creationId xmlns:a16="http://schemas.microsoft.com/office/drawing/2014/main" id="{37E1748F-B3F7-A648-87CD-49DB12D704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7238" y="771526"/>
            <a:ext cx="6329524" cy="4843462"/>
          </a:xfrm>
          <a:prstGeom prst="rect">
            <a:avLst/>
          </a:prstGeom>
        </p:spPr>
      </p:pic>
      <p:sp>
        <p:nvSpPr>
          <p:cNvPr id="9" name="TextBox 8">
            <a:extLst>
              <a:ext uri="{FF2B5EF4-FFF2-40B4-BE49-F238E27FC236}">
                <a16:creationId xmlns:a16="http://schemas.microsoft.com/office/drawing/2014/main" id="{26960115-AF06-874F-B092-0D82741DD71C}"/>
              </a:ext>
            </a:extLst>
          </p:cNvPr>
          <p:cNvSpPr txBox="1"/>
          <p:nvPr/>
        </p:nvSpPr>
        <p:spPr>
          <a:xfrm>
            <a:off x="1907381" y="128587"/>
            <a:ext cx="5329237" cy="523220"/>
          </a:xfrm>
          <a:prstGeom prst="rect">
            <a:avLst/>
          </a:prstGeom>
          <a:noFill/>
        </p:spPr>
        <p:txBody>
          <a:bodyPr wrap="square" rtlCol="0">
            <a:spAutoFit/>
          </a:bodyPr>
          <a:lstStyle/>
          <a:p>
            <a:pPr algn="ctr"/>
            <a:r>
              <a:rPr lang="en-GB" sz="2800" u="sng" dirty="0">
                <a:latin typeface="Arial" panose="020B0604020202020204" pitchFamily="34" charset="0"/>
                <a:cs typeface="Arial" panose="020B0604020202020204" pitchFamily="34" charset="0"/>
              </a:rPr>
              <a:t>Street Gangs </a:t>
            </a:r>
          </a:p>
        </p:txBody>
      </p:sp>
    </p:spTree>
    <p:extLst>
      <p:ext uri="{BB962C8B-B14F-4D97-AF65-F5344CB8AC3E}">
        <p14:creationId xmlns:p14="http://schemas.microsoft.com/office/powerpoint/2010/main" val="33974768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ounded Rectangle 14">
            <a:extLst>
              <a:ext uri="{FF2B5EF4-FFF2-40B4-BE49-F238E27FC236}">
                <a16:creationId xmlns:a16="http://schemas.microsoft.com/office/drawing/2014/main" id="{6E577C96-2387-AB40-8564-E1F723CD5020}"/>
              </a:ext>
            </a:extLst>
          </p:cNvPr>
          <p:cNvSpPr/>
          <p:nvPr/>
        </p:nvSpPr>
        <p:spPr>
          <a:xfrm>
            <a:off x="714163" y="2133136"/>
            <a:ext cx="2717395" cy="1464133"/>
          </a:xfrm>
          <a:prstGeom prst="round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ounded Rectangle 15">
            <a:extLst>
              <a:ext uri="{FF2B5EF4-FFF2-40B4-BE49-F238E27FC236}">
                <a16:creationId xmlns:a16="http://schemas.microsoft.com/office/drawing/2014/main" id="{A96276FE-2C00-AC4B-922D-9C8B3F8A1B57}"/>
              </a:ext>
            </a:extLst>
          </p:cNvPr>
          <p:cNvSpPr/>
          <p:nvPr/>
        </p:nvSpPr>
        <p:spPr>
          <a:xfrm>
            <a:off x="732008" y="3956642"/>
            <a:ext cx="2723167" cy="1464133"/>
          </a:xfrm>
          <a:prstGeom prst="round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87407B3-07D7-2848-86F2-DC2FD765FF75}"/>
              </a:ext>
            </a:extLst>
          </p:cNvPr>
          <p:cNvSpPr>
            <a:spLocks noGrp="1"/>
          </p:cNvSpPr>
          <p:nvPr>
            <p:ph type="title"/>
          </p:nvPr>
        </p:nvSpPr>
        <p:spPr>
          <a:xfrm>
            <a:off x="697805" y="39371"/>
            <a:ext cx="9598268" cy="1143000"/>
          </a:xfrm>
        </p:spPr>
        <p:txBody>
          <a:bodyPr>
            <a:normAutofit/>
          </a:bodyPr>
          <a:lstStyle/>
          <a:p>
            <a:pPr algn="l"/>
            <a:r>
              <a:rPr lang="en-GB" sz="3600" u="sng" dirty="0">
                <a:latin typeface="Arial" panose="020B0604020202020204" pitchFamily="34" charset="0"/>
                <a:cs typeface="Arial" panose="020B0604020202020204" pitchFamily="34" charset="0"/>
              </a:rPr>
              <a:t>Impact of Gangs within Communities </a:t>
            </a:r>
          </a:p>
        </p:txBody>
      </p:sp>
      <p:sp>
        <p:nvSpPr>
          <p:cNvPr id="10" name="Rectangle 9">
            <a:extLst>
              <a:ext uri="{FF2B5EF4-FFF2-40B4-BE49-F238E27FC236}">
                <a16:creationId xmlns:a16="http://schemas.microsoft.com/office/drawing/2014/main" id="{98995350-FCB2-C443-A6B1-011BDB41576B}"/>
              </a:ext>
            </a:extLst>
          </p:cNvPr>
          <p:cNvSpPr/>
          <p:nvPr/>
        </p:nvSpPr>
        <p:spPr>
          <a:xfrm>
            <a:off x="697805" y="1437225"/>
            <a:ext cx="2750112" cy="461665"/>
          </a:xfrm>
          <a:prstGeom prst="rect">
            <a:avLst/>
          </a:prstGeom>
        </p:spPr>
        <p:txBody>
          <a:bodyPr wrap="none">
            <a:spAutoFit/>
          </a:bodyPr>
          <a:lstStyle/>
          <a:p>
            <a:r>
              <a:rPr lang="en-GB" sz="2400" dirty="0">
                <a:latin typeface="Arial" panose="020B0604020202020204" pitchFamily="34" charset="0"/>
                <a:cs typeface="Arial" panose="020B0604020202020204" pitchFamily="34" charset="0"/>
              </a:rPr>
              <a:t>Two Main Impacts:</a:t>
            </a:r>
          </a:p>
        </p:txBody>
      </p:sp>
      <p:sp>
        <p:nvSpPr>
          <p:cNvPr id="11" name="Rectangle 10">
            <a:extLst>
              <a:ext uri="{FF2B5EF4-FFF2-40B4-BE49-F238E27FC236}">
                <a16:creationId xmlns:a16="http://schemas.microsoft.com/office/drawing/2014/main" id="{DBCA0895-44DC-5F4E-BFA4-EE74091E0579}"/>
              </a:ext>
            </a:extLst>
          </p:cNvPr>
          <p:cNvSpPr/>
          <p:nvPr/>
        </p:nvSpPr>
        <p:spPr>
          <a:xfrm>
            <a:off x="1059495" y="2449703"/>
            <a:ext cx="2068195" cy="830997"/>
          </a:xfrm>
          <a:prstGeom prst="rect">
            <a:avLst/>
          </a:prstGeom>
        </p:spPr>
        <p:txBody>
          <a:bodyPr wrap="none">
            <a:spAutoFit/>
          </a:bodyPr>
          <a:lstStyle/>
          <a:p>
            <a:pPr algn="ctr"/>
            <a:r>
              <a:rPr lang="en-GB" sz="2400" dirty="0">
                <a:solidFill>
                  <a:schemeClr val="bg1"/>
                </a:solidFill>
                <a:latin typeface="ArialMT"/>
              </a:rPr>
              <a:t>Gang-related </a:t>
            </a:r>
          </a:p>
          <a:p>
            <a:pPr algn="ctr"/>
            <a:r>
              <a:rPr lang="en-GB" sz="2400" dirty="0">
                <a:solidFill>
                  <a:schemeClr val="bg1"/>
                </a:solidFill>
                <a:latin typeface="ArialMT"/>
              </a:rPr>
              <a:t>Violence</a:t>
            </a:r>
          </a:p>
        </p:txBody>
      </p:sp>
      <p:sp>
        <p:nvSpPr>
          <p:cNvPr id="12" name="Rectangle 11">
            <a:extLst>
              <a:ext uri="{FF2B5EF4-FFF2-40B4-BE49-F238E27FC236}">
                <a16:creationId xmlns:a16="http://schemas.microsoft.com/office/drawing/2014/main" id="{04563EBC-C2CA-C746-8EDE-4FCFC6544007}"/>
              </a:ext>
            </a:extLst>
          </p:cNvPr>
          <p:cNvSpPr/>
          <p:nvPr/>
        </p:nvSpPr>
        <p:spPr>
          <a:xfrm>
            <a:off x="1071409" y="4215116"/>
            <a:ext cx="2002901" cy="830997"/>
          </a:xfrm>
          <a:prstGeom prst="rect">
            <a:avLst/>
          </a:prstGeom>
        </p:spPr>
        <p:txBody>
          <a:bodyPr wrap="square">
            <a:spAutoFit/>
          </a:bodyPr>
          <a:lstStyle/>
          <a:p>
            <a:pPr algn="ctr"/>
            <a:r>
              <a:rPr lang="en-GB" sz="2400" dirty="0">
                <a:solidFill>
                  <a:schemeClr val="bg1"/>
                </a:solidFill>
                <a:latin typeface="ArialMT"/>
              </a:rPr>
              <a:t>Gang-related Drug Dealing</a:t>
            </a:r>
            <a:endParaRPr lang="en-GB" sz="2400" dirty="0">
              <a:solidFill>
                <a:schemeClr val="bg1"/>
              </a:solidFill>
            </a:endParaRPr>
          </a:p>
        </p:txBody>
      </p:sp>
      <p:sp>
        <p:nvSpPr>
          <p:cNvPr id="19" name="TextBox 18">
            <a:extLst>
              <a:ext uri="{FF2B5EF4-FFF2-40B4-BE49-F238E27FC236}">
                <a16:creationId xmlns:a16="http://schemas.microsoft.com/office/drawing/2014/main" id="{82AD5068-FCA7-9244-84C0-54804DE1B76F}"/>
              </a:ext>
            </a:extLst>
          </p:cNvPr>
          <p:cNvSpPr txBox="1"/>
          <p:nvPr/>
        </p:nvSpPr>
        <p:spPr>
          <a:xfrm>
            <a:off x="5986464" y="5129213"/>
            <a:ext cx="2723166" cy="369332"/>
          </a:xfrm>
          <a:prstGeom prst="rect">
            <a:avLst/>
          </a:prstGeom>
          <a:noFill/>
        </p:spPr>
        <p:txBody>
          <a:bodyPr wrap="square" rtlCol="0">
            <a:spAutoFit/>
          </a:bodyPr>
          <a:lstStyle/>
          <a:p>
            <a:r>
              <a:rPr lang="en-GB" dirty="0"/>
              <a:t>(HM Government, 2016) </a:t>
            </a:r>
          </a:p>
        </p:txBody>
      </p:sp>
      <p:pic>
        <p:nvPicPr>
          <p:cNvPr id="4098" name="Picture 2" descr="The War on Violence — Science Leadership Academy @ Center City">
            <a:extLst>
              <a:ext uri="{FF2B5EF4-FFF2-40B4-BE49-F238E27FC236}">
                <a16:creationId xmlns:a16="http://schemas.microsoft.com/office/drawing/2014/main" id="{EE590E81-EDD4-5E49-9B36-CC4D567AC2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06792" y="1685933"/>
            <a:ext cx="3211303" cy="2270709"/>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Drug silhouette icons stock vector. Illustration of isolated - 128921802">
            <a:extLst>
              <a:ext uri="{FF2B5EF4-FFF2-40B4-BE49-F238E27FC236}">
                <a16:creationId xmlns:a16="http://schemas.microsoft.com/office/drawing/2014/main" id="{F780E6D7-D144-4241-82A5-BDE258C285A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86928" y="3134833"/>
            <a:ext cx="2242759" cy="19943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24141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Lawyer Icon. Court Judge Sign. Justice Scale Symbol. Classic.. Royalty Free  Cliparts, Vectors, And Stock Illustration. Image 147242521.">
            <a:extLst>
              <a:ext uri="{FF2B5EF4-FFF2-40B4-BE49-F238E27FC236}">
                <a16:creationId xmlns:a16="http://schemas.microsoft.com/office/drawing/2014/main" id="{EBCFA099-7DE3-F243-B290-5BF7990B870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43500" y="1226795"/>
            <a:ext cx="3671887" cy="3989039"/>
          </a:xfrm>
          <a:prstGeom prst="rect">
            <a:avLst/>
          </a:prstGeom>
          <a:solidFill>
            <a:srgbClr val="FFFFFF"/>
          </a:solidFill>
        </p:spPr>
      </p:pic>
      <p:sp>
        <p:nvSpPr>
          <p:cNvPr id="2" name="Title 1">
            <a:extLst>
              <a:ext uri="{FF2B5EF4-FFF2-40B4-BE49-F238E27FC236}">
                <a16:creationId xmlns:a16="http://schemas.microsoft.com/office/drawing/2014/main" id="{6FC4C53D-4798-8145-BCD7-B99C15E23D2A}"/>
              </a:ext>
            </a:extLst>
          </p:cNvPr>
          <p:cNvSpPr>
            <a:spLocks noGrp="1"/>
          </p:cNvSpPr>
          <p:nvPr>
            <p:ph type="title"/>
          </p:nvPr>
        </p:nvSpPr>
        <p:spPr>
          <a:xfrm>
            <a:off x="457200" y="0"/>
            <a:ext cx="8229600" cy="1143000"/>
          </a:xfrm>
        </p:spPr>
        <p:txBody>
          <a:bodyPr vert="horz" lIns="91440" tIns="45720" rIns="91440" bIns="45720" rtlCol="0" anchor="ctr">
            <a:normAutofit/>
          </a:bodyPr>
          <a:lstStyle/>
          <a:p>
            <a:r>
              <a:rPr lang="en-GB" u="sng" dirty="0">
                <a:latin typeface="Arial" panose="020B0604020202020204" pitchFamily="34" charset="0"/>
                <a:cs typeface="Arial" panose="020B0604020202020204" pitchFamily="34" charset="0"/>
              </a:rPr>
              <a:t>Gang Injunctions </a:t>
            </a:r>
          </a:p>
        </p:txBody>
      </p:sp>
      <p:sp>
        <p:nvSpPr>
          <p:cNvPr id="4" name="Rectangle 3">
            <a:extLst>
              <a:ext uri="{FF2B5EF4-FFF2-40B4-BE49-F238E27FC236}">
                <a16:creationId xmlns:a16="http://schemas.microsoft.com/office/drawing/2014/main" id="{43B22839-0023-0E46-BBBA-EC7F54146EFF}"/>
              </a:ext>
            </a:extLst>
          </p:cNvPr>
          <p:cNvSpPr/>
          <p:nvPr/>
        </p:nvSpPr>
        <p:spPr>
          <a:xfrm>
            <a:off x="228423" y="1626464"/>
            <a:ext cx="5729288" cy="3989040"/>
          </a:xfrm>
          <a:prstGeom prst="rect">
            <a:avLst/>
          </a:prstGeom>
        </p:spPr>
        <p:txBody>
          <a:bodyPr vert="horz" lIns="91440" tIns="45720" rIns="91440" bIns="45720" rtlCol="0">
            <a:noAutofit/>
          </a:bodyPr>
          <a:lstStyle/>
          <a:p>
            <a:pPr>
              <a:lnSpc>
                <a:spcPct val="90000"/>
              </a:lnSpc>
              <a:spcBef>
                <a:spcPct val="20000"/>
              </a:spcBef>
              <a:buFont typeface="Arial" pitchFamily="34" charset="0"/>
            </a:pPr>
            <a:endParaRPr lang="en-GB" dirty="0">
              <a:latin typeface="Arial" panose="020B0604020202020204" pitchFamily="34" charset="0"/>
              <a:cs typeface="Arial" panose="020B0604020202020204" pitchFamily="34" charset="0"/>
            </a:endParaRPr>
          </a:p>
          <a:p>
            <a:pPr>
              <a:lnSpc>
                <a:spcPct val="90000"/>
              </a:lnSpc>
              <a:spcBef>
                <a:spcPct val="20000"/>
              </a:spcBef>
              <a:buFont typeface="Arial" pitchFamily="34" charset="0"/>
            </a:pPr>
            <a:r>
              <a:rPr lang="en-GB" dirty="0">
                <a:latin typeface="Arial" panose="020B0604020202020204" pitchFamily="34" charset="0"/>
                <a:cs typeface="Arial" panose="020B0604020202020204" pitchFamily="34" charset="0"/>
              </a:rPr>
              <a:t> </a:t>
            </a:r>
          </a:p>
          <a:p>
            <a:pPr marL="285750" indent="-285750">
              <a:lnSpc>
                <a:spcPct val="90000"/>
              </a:lnSpc>
              <a:spcBef>
                <a:spcPct val="20000"/>
              </a:spcBef>
              <a:buFont typeface="Arial" pitchFamily="34" charset="0"/>
              <a:buChar char="•"/>
            </a:pPr>
            <a:r>
              <a:rPr lang="en-GB" dirty="0">
                <a:latin typeface="Arial" panose="020B0604020202020204" pitchFamily="34" charset="0"/>
                <a:cs typeface="Arial" panose="020B0604020202020204" pitchFamily="34" charset="0"/>
              </a:rPr>
              <a:t>To prevent the respondent from engaging in, or encouraging or assisting, gang-related violence or gang-related drug dealing activity; and/or </a:t>
            </a:r>
          </a:p>
          <a:p>
            <a:pPr>
              <a:lnSpc>
                <a:spcPct val="90000"/>
              </a:lnSpc>
              <a:spcBef>
                <a:spcPct val="20000"/>
              </a:spcBef>
              <a:buFont typeface="Arial" pitchFamily="34" charset="0"/>
            </a:pPr>
            <a:endParaRPr lang="en-GB" dirty="0">
              <a:latin typeface="Arial" panose="020B0604020202020204" pitchFamily="34" charset="0"/>
              <a:cs typeface="Arial" panose="020B0604020202020204" pitchFamily="34" charset="0"/>
            </a:endParaRPr>
          </a:p>
          <a:p>
            <a:pPr marL="285750" indent="-285750">
              <a:lnSpc>
                <a:spcPct val="90000"/>
              </a:lnSpc>
              <a:spcBef>
                <a:spcPct val="20000"/>
              </a:spcBef>
              <a:buFont typeface="Arial" pitchFamily="34" charset="0"/>
              <a:buChar char="•"/>
            </a:pPr>
            <a:r>
              <a:rPr lang="en-GB" dirty="0">
                <a:latin typeface="Arial" panose="020B0604020202020204" pitchFamily="34" charset="0"/>
                <a:cs typeface="Arial" panose="020B0604020202020204" pitchFamily="34" charset="0"/>
              </a:rPr>
              <a:t>To protect the respondent from gang-related violence or gang-related drug dealing activity.’</a:t>
            </a:r>
          </a:p>
        </p:txBody>
      </p:sp>
      <p:sp>
        <p:nvSpPr>
          <p:cNvPr id="5" name="Rectangle 4">
            <a:extLst>
              <a:ext uri="{FF2B5EF4-FFF2-40B4-BE49-F238E27FC236}">
                <a16:creationId xmlns:a16="http://schemas.microsoft.com/office/drawing/2014/main" id="{0FBD88FA-7773-7A47-830C-43928531DC72}"/>
              </a:ext>
            </a:extLst>
          </p:cNvPr>
          <p:cNvSpPr/>
          <p:nvPr/>
        </p:nvSpPr>
        <p:spPr>
          <a:xfrm>
            <a:off x="5490517" y="5053567"/>
            <a:ext cx="247184" cy="369332"/>
          </a:xfrm>
          <a:prstGeom prst="rect">
            <a:avLst/>
          </a:prstGeom>
        </p:spPr>
        <p:txBody>
          <a:bodyPr wrap="none">
            <a:spAutoFit/>
          </a:bodyPr>
          <a:lstStyle/>
          <a:p>
            <a:r>
              <a:rPr lang="en-GB" dirty="0"/>
              <a:t> </a:t>
            </a:r>
          </a:p>
        </p:txBody>
      </p:sp>
      <p:sp>
        <p:nvSpPr>
          <p:cNvPr id="3" name="Rectangle 2">
            <a:extLst>
              <a:ext uri="{FF2B5EF4-FFF2-40B4-BE49-F238E27FC236}">
                <a16:creationId xmlns:a16="http://schemas.microsoft.com/office/drawing/2014/main" id="{60590DAA-0192-CA4E-A1CA-9158B47E0A25}"/>
              </a:ext>
            </a:extLst>
          </p:cNvPr>
          <p:cNvSpPr/>
          <p:nvPr/>
        </p:nvSpPr>
        <p:spPr>
          <a:xfrm>
            <a:off x="6177721" y="5246172"/>
            <a:ext cx="2929007"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 (HM Government, 2016)   </a:t>
            </a:r>
            <a:endParaRPr lang="en-GB" dirty="0"/>
          </a:p>
        </p:txBody>
      </p:sp>
    </p:spTree>
    <p:extLst>
      <p:ext uri="{BB962C8B-B14F-4D97-AF65-F5344CB8AC3E}">
        <p14:creationId xmlns:p14="http://schemas.microsoft.com/office/powerpoint/2010/main" val="42190879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5657A-BAD1-B948-8CAF-FB8DECCB10F1}"/>
              </a:ext>
            </a:extLst>
          </p:cNvPr>
          <p:cNvSpPr>
            <a:spLocks noGrp="1"/>
          </p:cNvSpPr>
          <p:nvPr>
            <p:ph type="title"/>
          </p:nvPr>
        </p:nvSpPr>
        <p:spPr>
          <a:xfrm>
            <a:off x="457200" y="274638"/>
            <a:ext cx="8229600" cy="1143000"/>
          </a:xfrm>
        </p:spPr>
        <p:txBody>
          <a:bodyPr anchor="ctr">
            <a:normAutofit/>
          </a:bodyPr>
          <a:lstStyle/>
          <a:p>
            <a:r>
              <a:rPr lang="en-GB" u="sng" dirty="0">
                <a:latin typeface="Arial" panose="020B0604020202020204" pitchFamily="34" charset="0"/>
                <a:cs typeface="Arial" panose="020B0604020202020204" pitchFamily="34" charset="0"/>
              </a:rPr>
              <a:t>Part 3: Firearms </a:t>
            </a:r>
          </a:p>
        </p:txBody>
      </p:sp>
      <p:sp>
        <p:nvSpPr>
          <p:cNvPr id="3" name="Content Placeholder 2">
            <a:extLst>
              <a:ext uri="{FF2B5EF4-FFF2-40B4-BE49-F238E27FC236}">
                <a16:creationId xmlns:a16="http://schemas.microsoft.com/office/drawing/2014/main" id="{7A3ED0A6-50EC-744A-821F-B799B42C344E}"/>
              </a:ext>
            </a:extLst>
          </p:cNvPr>
          <p:cNvSpPr>
            <a:spLocks noGrp="1"/>
          </p:cNvSpPr>
          <p:nvPr>
            <p:ph sz="half" idx="1"/>
          </p:nvPr>
        </p:nvSpPr>
        <p:spPr>
          <a:xfrm>
            <a:off x="457200" y="1325516"/>
            <a:ext cx="4038600" cy="3989040"/>
          </a:xfrm>
        </p:spPr>
        <p:txBody>
          <a:bodyPr>
            <a:normAutofit/>
          </a:bodyPr>
          <a:lstStyle/>
          <a:p>
            <a:r>
              <a:rPr lang="en-GB" dirty="0">
                <a:latin typeface="Arial" panose="020B0604020202020204" pitchFamily="34" charset="0"/>
                <a:cs typeface="Arial" panose="020B0604020202020204" pitchFamily="34" charset="0"/>
              </a:rPr>
              <a:t>Role: Authorised Firearms Officer</a:t>
            </a:r>
          </a:p>
          <a:p>
            <a:r>
              <a:rPr lang="en-GB" dirty="0">
                <a:latin typeface="Arial" panose="020B0604020202020204" pitchFamily="34" charset="0"/>
                <a:cs typeface="Arial" panose="020B0604020202020204" pitchFamily="34" charset="0"/>
              </a:rPr>
              <a:t>Circumstances constituting a firearms incident </a:t>
            </a:r>
          </a:p>
          <a:p>
            <a:r>
              <a:rPr lang="en-GB" dirty="0">
                <a:latin typeface="Arial" panose="020B0604020202020204" pitchFamily="34" charset="0"/>
                <a:cs typeface="Arial" panose="020B0604020202020204" pitchFamily="34" charset="0"/>
              </a:rPr>
              <a:t>Role of the NDM in firearms incidents </a:t>
            </a:r>
          </a:p>
        </p:txBody>
      </p:sp>
      <p:pic>
        <p:nvPicPr>
          <p:cNvPr id="2050" name="Picture 2" descr="More armed police officers on Lancashire's streets than before - as need  rises | Lancashire Telegraph">
            <a:extLst>
              <a:ext uri="{FF2B5EF4-FFF2-40B4-BE49-F238E27FC236}">
                <a16:creationId xmlns:a16="http://schemas.microsoft.com/office/drawing/2014/main" id="{215F328C-B0F2-8043-B776-5A8797294FD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929" r="25551" b="1"/>
          <a:stretch/>
        </p:blipFill>
        <p:spPr bwMode="auto">
          <a:xfrm>
            <a:off x="4648200" y="1325516"/>
            <a:ext cx="4038600" cy="3989040"/>
          </a:xfrm>
          <a:prstGeom prst="rect">
            <a:avLst/>
          </a:prstGeom>
          <a:solidFill>
            <a:srgbClr val="FFFFFF"/>
          </a:solidFill>
        </p:spPr>
      </p:pic>
    </p:spTree>
    <p:extLst>
      <p:ext uri="{BB962C8B-B14F-4D97-AF65-F5344CB8AC3E}">
        <p14:creationId xmlns:p14="http://schemas.microsoft.com/office/powerpoint/2010/main" val="28402826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BD413-D444-F54F-BC1B-EBCD571DE165}"/>
              </a:ext>
            </a:extLst>
          </p:cNvPr>
          <p:cNvSpPr>
            <a:spLocks noGrp="1"/>
          </p:cNvSpPr>
          <p:nvPr>
            <p:ph type="title"/>
          </p:nvPr>
        </p:nvSpPr>
        <p:spPr>
          <a:xfrm>
            <a:off x="457200" y="70151"/>
            <a:ext cx="8229600" cy="1143000"/>
          </a:xfrm>
        </p:spPr>
        <p:txBody>
          <a:bodyPr vert="horz" lIns="91440" tIns="45720" rIns="91440" bIns="45720" rtlCol="0" anchor="ctr">
            <a:normAutofit/>
          </a:bodyPr>
          <a:lstStyle/>
          <a:p>
            <a:r>
              <a:rPr lang="en-GB" u="sng" dirty="0">
                <a:latin typeface="Arial" panose="020B0604020202020204" pitchFamily="34" charset="0"/>
                <a:cs typeface="Arial" panose="020B0604020202020204" pitchFamily="34" charset="0"/>
              </a:rPr>
              <a:t>Authorised Firearms Officer </a:t>
            </a:r>
          </a:p>
        </p:txBody>
      </p:sp>
      <p:pic>
        <p:nvPicPr>
          <p:cNvPr id="4" name="Picture 2" descr="What happens when a police officer shoots someone? - Devon Live">
            <a:extLst>
              <a:ext uri="{FF2B5EF4-FFF2-40B4-BE49-F238E27FC236}">
                <a16:creationId xmlns:a16="http://schemas.microsoft.com/office/drawing/2014/main" id="{97845F8D-3CF2-5744-9C47-D767BC086B6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118" r="11048"/>
          <a:stretch/>
        </p:blipFill>
        <p:spPr bwMode="auto">
          <a:xfrm>
            <a:off x="457200" y="2244460"/>
            <a:ext cx="2490716" cy="2460151"/>
          </a:xfrm>
          <a:prstGeom prst="rect">
            <a:avLst/>
          </a:prstGeom>
          <a:solidFill>
            <a:srgbClr val="FFFFFF"/>
          </a:solidFill>
        </p:spPr>
      </p:pic>
      <p:sp>
        <p:nvSpPr>
          <p:cNvPr id="3" name="Rectangle 2">
            <a:extLst>
              <a:ext uri="{FF2B5EF4-FFF2-40B4-BE49-F238E27FC236}">
                <a16:creationId xmlns:a16="http://schemas.microsoft.com/office/drawing/2014/main" id="{9F24EE2F-2403-154A-B85C-B22EFEFA005E}"/>
              </a:ext>
            </a:extLst>
          </p:cNvPr>
          <p:cNvSpPr/>
          <p:nvPr/>
        </p:nvSpPr>
        <p:spPr>
          <a:xfrm>
            <a:off x="583442" y="1204801"/>
            <a:ext cx="8686800" cy="3376980"/>
          </a:xfrm>
          <a:prstGeom prst="rect">
            <a:avLst/>
          </a:prstGeom>
        </p:spPr>
        <p:txBody>
          <a:bodyPr vert="horz" lIns="91440" tIns="45720" rIns="91440" bIns="45720" rtlCol="0">
            <a:normAutofit/>
          </a:bodyPr>
          <a:lstStyle/>
          <a:p>
            <a:pPr algn="ctr">
              <a:lnSpc>
                <a:spcPct val="90000"/>
              </a:lnSpc>
              <a:spcBef>
                <a:spcPct val="20000"/>
              </a:spcBef>
              <a:buFont typeface="Arial" pitchFamily="34" charset="0"/>
            </a:pPr>
            <a:r>
              <a:rPr lang="en-GB" sz="2000" dirty="0">
                <a:latin typeface="Arial" panose="020B0604020202020204" pitchFamily="34" charset="0"/>
                <a:cs typeface="Arial" panose="020B0604020202020204" pitchFamily="34" charset="0"/>
              </a:rPr>
              <a:t>An Authorised Firearms Officer (AFO) is a police officer who has been </a:t>
            </a:r>
            <a:r>
              <a:rPr lang="en-GB" sz="2000" u="sng" dirty="0">
                <a:latin typeface="Arial" panose="020B0604020202020204" pitchFamily="34" charset="0"/>
                <a:cs typeface="Arial" panose="020B0604020202020204" pitchFamily="34" charset="0"/>
              </a:rPr>
              <a:t>selected</a:t>
            </a:r>
            <a:r>
              <a:rPr lang="en-GB" sz="2000" dirty="0">
                <a:latin typeface="Arial" panose="020B0604020202020204" pitchFamily="34" charset="0"/>
                <a:cs typeface="Arial" panose="020B0604020202020204" pitchFamily="34" charset="0"/>
              </a:rPr>
              <a:t>, </a:t>
            </a:r>
            <a:r>
              <a:rPr lang="en-GB" sz="2000" u="sng" dirty="0">
                <a:latin typeface="Arial" panose="020B0604020202020204" pitchFamily="34" charset="0"/>
                <a:cs typeface="Arial" panose="020B0604020202020204" pitchFamily="34" charset="0"/>
              </a:rPr>
              <a:t>trained</a:t>
            </a:r>
            <a:r>
              <a:rPr lang="en-GB" sz="2000" dirty="0">
                <a:latin typeface="Arial" panose="020B0604020202020204" pitchFamily="34" charset="0"/>
                <a:cs typeface="Arial" panose="020B0604020202020204" pitchFamily="34" charset="0"/>
              </a:rPr>
              <a:t>, </a:t>
            </a:r>
            <a:r>
              <a:rPr lang="en-GB" sz="2000" u="sng" dirty="0">
                <a:latin typeface="Arial" panose="020B0604020202020204" pitchFamily="34" charset="0"/>
                <a:cs typeface="Arial" panose="020B0604020202020204" pitchFamily="34" charset="0"/>
              </a:rPr>
              <a:t>accredited</a:t>
            </a:r>
            <a:r>
              <a:rPr lang="en-GB" sz="2000" dirty="0">
                <a:latin typeface="Arial" panose="020B0604020202020204" pitchFamily="34" charset="0"/>
                <a:cs typeface="Arial" panose="020B0604020202020204" pitchFamily="34" charset="0"/>
              </a:rPr>
              <a:t> and </a:t>
            </a:r>
            <a:r>
              <a:rPr lang="en-GB" sz="2000" u="sng" dirty="0">
                <a:latin typeface="Arial" panose="020B0604020202020204" pitchFamily="34" charset="0"/>
                <a:cs typeface="Arial" panose="020B0604020202020204" pitchFamily="34" charset="0"/>
              </a:rPr>
              <a:t>authorised</a:t>
            </a:r>
            <a:r>
              <a:rPr lang="en-GB" sz="2000" dirty="0">
                <a:latin typeface="Arial" panose="020B0604020202020204" pitchFamily="34" charset="0"/>
                <a:cs typeface="Arial" panose="020B0604020202020204" pitchFamily="34" charset="0"/>
              </a:rPr>
              <a:t> by a Chief Officer to carry a firearm operationally (College of Policing, 2013). </a:t>
            </a:r>
          </a:p>
          <a:p>
            <a:pPr>
              <a:lnSpc>
                <a:spcPct val="90000"/>
              </a:lnSpc>
              <a:spcBef>
                <a:spcPct val="20000"/>
              </a:spcBef>
              <a:buFont typeface="Arial" pitchFamily="34" charset="0"/>
            </a:pPr>
            <a:endParaRPr lang="en-GB" sz="2000" dirty="0">
              <a:latin typeface="Arial" panose="020B0604020202020204" pitchFamily="34" charset="0"/>
              <a:cs typeface="Arial" panose="020B0604020202020204" pitchFamily="34" charset="0"/>
            </a:endParaRPr>
          </a:p>
          <a:p>
            <a:pPr>
              <a:lnSpc>
                <a:spcPct val="90000"/>
              </a:lnSpc>
              <a:spcBef>
                <a:spcPct val="20000"/>
              </a:spcBef>
              <a:buFont typeface="Arial" pitchFamily="34" charset="0"/>
            </a:pPr>
            <a:endParaRPr lang="en-GB" sz="2800" dirty="0"/>
          </a:p>
        </p:txBody>
      </p:sp>
      <p:pic>
        <p:nvPicPr>
          <p:cNvPr id="8" name="Picture 4" descr="5 reasons why we started a Podcast | by Cedric Tan | The Higher Education  Revolution">
            <a:extLst>
              <a:ext uri="{FF2B5EF4-FFF2-40B4-BE49-F238E27FC236}">
                <a16:creationId xmlns:a16="http://schemas.microsoft.com/office/drawing/2014/main" id="{DE455EE0-CD72-CD4B-8140-F65E03F841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93639" y="3007834"/>
            <a:ext cx="1378361" cy="842332"/>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915E3041-830A-4045-88C9-358C9DA68DC4}"/>
              </a:ext>
            </a:extLst>
          </p:cNvPr>
          <p:cNvSpPr/>
          <p:nvPr/>
        </p:nvSpPr>
        <p:spPr>
          <a:xfrm>
            <a:off x="1958452" y="5285774"/>
            <a:ext cx="7062717" cy="341632"/>
          </a:xfrm>
          <a:prstGeom prst="rect">
            <a:avLst/>
          </a:prstGeom>
        </p:spPr>
        <p:txBody>
          <a:bodyPr wrap="square">
            <a:spAutoFit/>
          </a:bodyPr>
          <a:lstStyle/>
          <a:p>
            <a:pPr>
              <a:lnSpc>
                <a:spcPct val="90000"/>
              </a:lnSpc>
              <a:spcBef>
                <a:spcPct val="20000"/>
              </a:spcBef>
              <a:buFont typeface="Arial" pitchFamily="34" charset="0"/>
            </a:pPr>
            <a:r>
              <a:rPr lang="en-GB" dirty="0">
                <a:latin typeface="Arial" panose="020B0604020202020204" pitchFamily="34" charset="0"/>
                <a:cs typeface="Arial" panose="020B0604020202020204" pitchFamily="34" charset="0"/>
              </a:rPr>
              <a:t>Click</a:t>
            </a:r>
            <a:r>
              <a:rPr lang="en-GB" dirty="0">
                <a:latin typeface="Arial" panose="020B0604020202020204" pitchFamily="34" charset="0"/>
                <a:cs typeface="Arial" panose="020B0604020202020204" pitchFamily="34" charset="0"/>
                <a:hlinkClick r:id="rId4"/>
              </a:rPr>
              <a:t> here </a:t>
            </a:r>
            <a:r>
              <a:rPr lang="en-GB" dirty="0">
                <a:latin typeface="Arial" panose="020B0604020202020204" pitchFamily="34" charset="0"/>
                <a:cs typeface="Arial" panose="020B0604020202020204" pitchFamily="34" charset="0"/>
              </a:rPr>
              <a:t>for further reading on the role of an AFO</a:t>
            </a:r>
          </a:p>
        </p:txBody>
      </p:sp>
      <p:sp>
        <p:nvSpPr>
          <p:cNvPr id="7" name="TextBox 6">
            <a:extLst>
              <a:ext uri="{FF2B5EF4-FFF2-40B4-BE49-F238E27FC236}">
                <a16:creationId xmlns:a16="http://schemas.microsoft.com/office/drawing/2014/main" id="{8BBB30B1-ADFA-9443-A44D-98F1718ED947}"/>
              </a:ext>
            </a:extLst>
          </p:cNvPr>
          <p:cNvSpPr txBox="1"/>
          <p:nvPr/>
        </p:nvSpPr>
        <p:spPr>
          <a:xfrm>
            <a:off x="4572000" y="2519117"/>
            <a:ext cx="4489946" cy="2308324"/>
          </a:xfrm>
          <a:prstGeom prst="rect">
            <a:avLst/>
          </a:prstGeom>
          <a:noFill/>
        </p:spPr>
        <p:txBody>
          <a:bodyPr wrap="square" rtlCol="0">
            <a:spAutoFit/>
          </a:bodyPr>
          <a:lstStyle/>
          <a:p>
            <a:r>
              <a:rPr lang="en-GB" u="sng" dirty="0"/>
              <a:t>Discuss</a:t>
            </a:r>
            <a:br>
              <a:rPr lang="en-GB" dirty="0"/>
            </a:br>
            <a:endParaRPr lang="en-GB" dirty="0"/>
          </a:p>
          <a:p>
            <a:pPr marL="285750" indent="-285750">
              <a:buFont typeface="Wingdings" pitchFamily="2" charset="2"/>
              <a:buChar char="Ø"/>
            </a:pPr>
            <a:r>
              <a:rPr lang="en-GB" dirty="0"/>
              <a:t>What do you think </a:t>
            </a:r>
            <a:r>
              <a:rPr lang="en-GB" dirty="0">
                <a:latin typeface="Arial" panose="020B0604020202020204" pitchFamily="34" charset="0"/>
                <a:cs typeface="Arial" panose="020B0604020202020204" pitchFamily="34" charset="0"/>
              </a:rPr>
              <a:t>the circumstances constituting to a firearms incident would be?</a:t>
            </a:r>
          </a:p>
          <a:p>
            <a:pPr marL="285750" indent="-285750">
              <a:buFont typeface="Wingdings" pitchFamily="2" charset="2"/>
              <a:buChar char="Ø"/>
            </a:pPr>
            <a:r>
              <a:rPr lang="en-GB" u="sng" dirty="0">
                <a:latin typeface="Arial" panose="020B0604020202020204" pitchFamily="34" charset="0"/>
                <a:cs typeface="Arial" panose="020B0604020202020204" pitchFamily="34" charset="0"/>
              </a:rPr>
              <a:t>How </a:t>
            </a:r>
            <a:r>
              <a:rPr lang="en-GB" dirty="0">
                <a:latin typeface="Arial" panose="020B0604020202020204" pitchFamily="34" charset="0"/>
                <a:cs typeface="Arial" panose="020B0604020202020204" pitchFamily="34" charset="0"/>
              </a:rPr>
              <a:t>and </a:t>
            </a:r>
            <a:r>
              <a:rPr lang="en-GB" u="sng" dirty="0">
                <a:latin typeface="Arial" panose="020B0604020202020204" pitchFamily="34" charset="0"/>
                <a:cs typeface="Arial" panose="020B0604020202020204" pitchFamily="34" charset="0"/>
              </a:rPr>
              <a:t>When</a:t>
            </a:r>
            <a:r>
              <a:rPr lang="en-GB" dirty="0">
                <a:latin typeface="Arial" panose="020B0604020202020204" pitchFamily="34" charset="0"/>
                <a:cs typeface="Arial" panose="020B0604020202020204" pitchFamily="34" charset="0"/>
              </a:rPr>
              <a:t> would an AFO utilise the NDM? </a:t>
            </a:r>
          </a:p>
          <a:p>
            <a:endParaRPr lang="en-GB" dirty="0"/>
          </a:p>
        </p:txBody>
      </p:sp>
    </p:spTree>
    <p:extLst>
      <p:ext uri="{BB962C8B-B14F-4D97-AF65-F5344CB8AC3E}">
        <p14:creationId xmlns:p14="http://schemas.microsoft.com/office/powerpoint/2010/main" val="14396688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65A65-B3D5-404F-8E74-BDCCE018A574}"/>
              </a:ext>
            </a:extLst>
          </p:cNvPr>
          <p:cNvSpPr>
            <a:spLocks noGrp="1"/>
          </p:cNvSpPr>
          <p:nvPr>
            <p:ph type="title"/>
          </p:nvPr>
        </p:nvSpPr>
        <p:spPr>
          <a:xfrm>
            <a:off x="457200" y="295531"/>
            <a:ext cx="8229600" cy="1143000"/>
          </a:xfrm>
        </p:spPr>
        <p:txBody>
          <a:bodyPr>
            <a:normAutofit fontScale="90000"/>
          </a:bodyPr>
          <a:lstStyle/>
          <a:p>
            <a:r>
              <a:rPr lang="en-GB" u="sng" dirty="0">
                <a:latin typeface="Arial" panose="020B0604020202020204" pitchFamily="34" charset="0"/>
                <a:cs typeface="Arial" panose="020B0604020202020204" pitchFamily="34" charset="0"/>
              </a:rPr>
              <a:t>Criteria for the deployment for an Authorised Firearms Officer  </a:t>
            </a:r>
          </a:p>
        </p:txBody>
      </p:sp>
      <p:sp>
        <p:nvSpPr>
          <p:cNvPr id="3" name="Rectangle 2">
            <a:extLst>
              <a:ext uri="{FF2B5EF4-FFF2-40B4-BE49-F238E27FC236}">
                <a16:creationId xmlns:a16="http://schemas.microsoft.com/office/drawing/2014/main" id="{D3FCFE13-38BB-4F44-8497-53D943A88D9F}"/>
              </a:ext>
            </a:extLst>
          </p:cNvPr>
          <p:cNvSpPr/>
          <p:nvPr/>
        </p:nvSpPr>
        <p:spPr>
          <a:xfrm>
            <a:off x="210752" y="1710971"/>
            <a:ext cx="8933248" cy="3139321"/>
          </a:xfrm>
          <a:prstGeom prst="rect">
            <a:avLst/>
          </a:prstGeom>
        </p:spPr>
        <p:txBody>
          <a:bodyPr wrap="square">
            <a:spAutoFit/>
          </a:bodyPr>
          <a:lstStyle/>
          <a:p>
            <a:r>
              <a:rPr lang="en-GB" dirty="0">
                <a:solidFill>
                  <a:srgbClr val="333333"/>
                </a:solidFill>
                <a:latin typeface="Arial" panose="020B0604020202020204" pitchFamily="34" charset="0"/>
              </a:rPr>
              <a:t>‘The deployment of an AFO should only be authorised in the following circumstances:</a:t>
            </a:r>
          </a:p>
          <a:p>
            <a:endParaRPr lang="en-GB" dirty="0">
              <a:solidFill>
                <a:srgbClr val="333333"/>
              </a:solidFill>
              <a:latin typeface="Arial" panose="020B0604020202020204" pitchFamily="34" charset="0"/>
            </a:endParaRPr>
          </a:p>
          <a:p>
            <a:pPr marL="285750" indent="-285750">
              <a:buFont typeface="Wingdings" pitchFamily="2" charset="2"/>
              <a:buChar char="Ø"/>
            </a:pPr>
            <a:r>
              <a:rPr lang="en-GB" dirty="0">
                <a:solidFill>
                  <a:srgbClr val="333333"/>
                </a:solidFill>
                <a:latin typeface="Arial" panose="020B0604020202020204" pitchFamily="34" charset="0"/>
              </a:rPr>
              <a:t>where the officer authorising the deployment has </a:t>
            </a:r>
            <a:r>
              <a:rPr lang="en-GB" b="1" i="1" u="sng" dirty="0">
                <a:solidFill>
                  <a:srgbClr val="333333"/>
                </a:solidFill>
                <a:latin typeface="Arial" panose="020B0604020202020204" pitchFamily="34" charset="0"/>
              </a:rPr>
              <a:t>reason to suppose</a:t>
            </a:r>
            <a:r>
              <a:rPr lang="en-GB" u="sng" dirty="0">
                <a:solidFill>
                  <a:srgbClr val="333333"/>
                </a:solidFill>
                <a:latin typeface="Arial" panose="020B0604020202020204" pitchFamily="34" charset="0"/>
              </a:rPr>
              <a:t> </a:t>
            </a:r>
            <a:r>
              <a:rPr lang="en-GB" dirty="0">
                <a:solidFill>
                  <a:srgbClr val="333333"/>
                </a:solidFill>
                <a:latin typeface="Arial" panose="020B0604020202020204" pitchFamily="34" charset="0"/>
              </a:rPr>
              <a:t>that officers may have to protect themselves or others from a person who:</a:t>
            </a:r>
          </a:p>
          <a:p>
            <a:pPr marL="742950" lvl="1" indent="-285750">
              <a:buFont typeface="Arial" panose="020B0604020202020204" pitchFamily="34" charset="0"/>
              <a:buChar char="•"/>
            </a:pPr>
            <a:r>
              <a:rPr lang="en-GB" dirty="0">
                <a:solidFill>
                  <a:srgbClr val="333333"/>
                </a:solidFill>
                <a:latin typeface="Arial" panose="020B0604020202020204" pitchFamily="34" charset="0"/>
              </a:rPr>
              <a:t>is in possession of, or has immediate access to, a firearm or other potentially lethal weapon, or</a:t>
            </a:r>
          </a:p>
          <a:p>
            <a:pPr marL="742950" lvl="1" indent="-285750">
              <a:buFont typeface="Arial" panose="020B0604020202020204" pitchFamily="34" charset="0"/>
              <a:buChar char="•"/>
            </a:pPr>
            <a:r>
              <a:rPr lang="en-GB" dirty="0">
                <a:solidFill>
                  <a:srgbClr val="333333"/>
                </a:solidFill>
                <a:latin typeface="Arial" panose="020B0604020202020204" pitchFamily="34" charset="0"/>
              </a:rPr>
              <a:t>is otherwise so dangerous that the deployment of armed officers is considered to be appropriate, or</a:t>
            </a:r>
          </a:p>
          <a:p>
            <a:pPr marL="285750" indent="-285750">
              <a:buFont typeface="Wingdings" pitchFamily="2" charset="2"/>
              <a:buChar char="Ø"/>
            </a:pPr>
            <a:r>
              <a:rPr lang="en-GB" dirty="0">
                <a:solidFill>
                  <a:srgbClr val="333333"/>
                </a:solidFill>
                <a:latin typeface="Arial" panose="020B0604020202020204" pitchFamily="34" charset="0"/>
              </a:rPr>
              <a:t>as an operational contingency in a specific operation (based on the threat assessment), or</a:t>
            </a:r>
          </a:p>
          <a:p>
            <a:pPr marL="285750" indent="-285750">
              <a:buFont typeface="Wingdings" pitchFamily="2" charset="2"/>
              <a:buChar char="Ø"/>
            </a:pPr>
            <a:r>
              <a:rPr lang="en-GB" dirty="0">
                <a:solidFill>
                  <a:srgbClr val="333333"/>
                </a:solidFill>
                <a:latin typeface="Arial" panose="020B0604020202020204" pitchFamily="34" charset="0"/>
              </a:rPr>
              <a:t>for the destruction of animals which are dangerous or are suffering unnecessarily.’  </a:t>
            </a:r>
            <a:endParaRPr lang="en-GB" b="0" i="0" u="none" strike="noStrike" dirty="0">
              <a:solidFill>
                <a:srgbClr val="333333"/>
              </a:solidFill>
              <a:effectLst/>
              <a:latin typeface="Arial" panose="020B0604020202020204" pitchFamily="34" charset="0"/>
            </a:endParaRPr>
          </a:p>
        </p:txBody>
      </p:sp>
      <p:sp>
        <p:nvSpPr>
          <p:cNvPr id="9" name="Rectangle 8">
            <a:extLst>
              <a:ext uri="{FF2B5EF4-FFF2-40B4-BE49-F238E27FC236}">
                <a16:creationId xmlns:a16="http://schemas.microsoft.com/office/drawing/2014/main" id="{B0C49EA8-B174-DD42-AFB5-949B16BA9CD6}"/>
              </a:ext>
            </a:extLst>
          </p:cNvPr>
          <p:cNvSpPr/>
          <p:nvPr/>
        </p:nvSpPr>
        <p:spPr>
          <a:xfrm>
            <a:off x="5796265" y="5122732"/>
            <a:ext cx="2890535" cy="369332"/>
          </a:xfrm>
          <a:prstGeom prst="rect">
            <a:avLst/>
          </a:prstGeom>
        </p:spPr>
        <p:txBody>
          <a:bodyPr wrap="none">
            <a:spAutoFit/>
          </a:bodyPr>
          <a:lstStyle/>
          <a:p>
            <a:r>
              <a:rPr lang="en-GB" dirty="0">
                <a:solidFill>
                  <a:srgbClr val="333333"/>
                </a:solidFill>
                <a:latin typeface="Arial" panose="020B0604020202020204" pitchFamily="34" charset="0"/>
              </a:rPr>
              <a:t>(College of Policing, 2013)</a:t>
            </a:r>
            <a:endParaRPr lang="en-GB" dirty="0"/>
          </a:p>
        </p:txBody>
      </p:sp>
    </p:spTree>
    <p:extLst>
      <p:ext uri="{BB962C8B-B14F-4D97-AF65-F5344CB8AC3E}">
        <p14:creationId xmlns:p14="http://schemas.microsoft.com/office/powerpoint/2010/main" val="10968836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34541E79-5EE2-494A-96C5-BEC3993C6971}"/>
              </a:ext>
            </a:extLst>
          </p:cNvPr>
          <p:cNvSpPr>
            <a:spLocks noGrp="1"/>
          </p:cNvSpPr>
          <p:nvPr>
            <p:ph type="title"/>
          </p:nvPr>
        </p:nvSpPr>
        <p:spPr>
          <a:xfrm>
            <a:off x="533400" y="578325"/>
            <a:ext cx="8229600" cy="1143000"/>
          </a:xfrm>
        </p:spPr>
        <p:txBody>
          <a:bodyPr>
            <a:normAutofit fontScale="90000"/>
          </a:bodyPr>
          <a:lstStyle/>
          <a:p>
            <a:r>
              <a:rPr lang="en-GB" b="1" u="sng" dirty="0">
                <a:latin typeface="Arial" panose="020B0604020202020204" pitchFamily="34" charset="0"/>
                <a:cs typeface="Arial" panose="020B0604020202020204" pitchFamily="34" charset="0"/>
              </a:rPr>
              <a:t>Self-deployment</a:t>
            </a:r>
            <a:br>
              <a:rPr lang="en-GB" b="1" dirty="0"/>
            </a:br>
            <a:endParaRPr lang="en-US" dirty="0"/>
          </a:p>
        </p:txBody>
      </p:sp>
      <p:pic>
        <p:nvPicPr>
          <p:cNvPr id="2050" name="Picture 2" descr="Behind the scenes – Firearms officers - YouTube">
            <a:extLst>
              <a:ext uri="{FF2B5EF4-FFF2-40B4-BE49-F238E27FC236}">
                <a16:creationId xmlns:a16="http://schemas.microsoft.com/office/drawing/2014/main" id="{8E5A8DC9-152A-3441-8363-A90B8734F3F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840" r="26211"/>
          <a:stretch/>
        </p:blipFill>
        <p:spPr bwMode="auto">
          <a:xfrm>
            <a:off x="457200" y="1600201"/>
            <a:ext cx="4038600" cy="3989040"/>
          </a:xfrm>
          <a:prstGeom prst="rect">
            <a:avLst/>
          </a:prstGeom>
          <a:solidFill>
            <a:srgbClr val="FFFFFF"/>
          </a:solidFill>
        </p:spPr>
      </p:pic>
      <p:sp>
        <p:nvSpPr>
          <p:cNvPr id="5" name="Rectangle 4">
            <a:extLst>
              <a:ext uri="{FF2B5EF4-FFF2-40B4-BE49-F238E27FC236}">
                <a16:creationId xmlns:a16="http://schemas.microsoft.com/office/drawing/2014/main" id="{3E26EEBE-5C22-534C-809D-79DE3C54A9F0}"/>
              </a:ext>
            </a:extLst>
          </p:cNvPr>
          <p:cNvSpPr/>
          <p:nvPr/>
        </p:nvSpPr>
        <p:spPr>
          <a:xfrm>
            <a:off x="4648200" y="1313598"/>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endParaRPr lang="en-GB" sz="1300" b="0" i="0" u="none" strike="noStrike" dirty="0">
              <a:effectLst/>
            </a:endParaRPr>
          </a:p>
        </p:txBody>
      </p:sp>
      <p:sp>
        <p:nvSpPr>
          <p:cNvPr id="3" name="Rectangle 2">
            <a:extLst>
              <a:ext uri="{FF2B5EF4-FFF2-40B4-BE49-F238E27FC236}">
                <a16:creationId xmlns:a16="http://schemas.microsoft.com/office/drawing/2014/main" id="{158EE194-86EA-5944-8339-F3035DBED0A0}"/>
              </a:ext>
            </a:extLst>
          </p:cNvPr>
          <p:cNvSpPr/>
          <p:nvPr/>
        </p:nvSpPr>
        <p:spPr>
          <a:xfrm>
            <a:off x="4811973" y="3429000"/>
            <a:ext cx="3480179" cy="923330"/>
          </a:xfrm>
          <a:prstGeom prst="rect">
            <a:avLst/>
          </a:prstGeom>
        </p:spPr>
        <p:txBody>
          <a:bodyPr wrap="square">
            <a:spAutoFit/>
          </a:bodyPr>
          <a:lstStyle/>
          <a:p>
            <a:pPr marL="285750" indent="-285750">
              <a:buFont typeface="Wingdings" pitchFamily="2" charset="2"/>
              <a:buChar char="Ø"/>
            </a:pPr>
            <a:r>
              <a:rPr lang="en-GB" dirty="0"/>
              <a:t>Delay in seeking authority to deploy would be detrimental to public or officer safety</a:t>
            </a:r>
          </a:p>
        </p:txBody>
      </p:sp>
      <p:sp>
        <p:nvSpPr>
          <p:cNvPr id="4" name="Rectangle 3">
            <a:extLst>
              <a:ext uri="{FF2B5EF4-FFF2-40B4-BE49-F238E27FC236}">
                <a16:creationId xmlns:a16="http://schemas.microsoft.com/office/drawing/2014/main" id="{9721C056-7CE9-7E4D-8FC7-576C3BBEC89A}"/>
              </a:ext>
            </a:extLst>
          </p:cNvPr>
          <p:cNvSpPr/>
          <p:nvPr/>
        </p:nvSpPr>
        <p:spPr>
          <a:xfrm>
            <a:off x="4811973" y="2017027"/>
            <a:ext cx="3376684" cy="923330"/>
          </a:xfrm>
          <a:prstGeom prst="rect">
            <a:avLst/>
          </a:prstGeom>
        </p:spPr>
        <p:txBody>
          <a:bodyPr wrap="square">
            <a:spAutoFit/>
          </a:bodyPr>
          <a:lstStyle/>
          <a:p>
            <a:pPr marL="285750" indent="-285750">
              <a:buFont typeface="Wingdings" pitchFamily="2" charset="2"/>
              <a:buChar char="Ø"/>
            </a:pPr>
            <a:r>
              <a:rPr lang="en-GB" dirty="0"/>
              <a:t>Where an AFO </a:t>
            </a:r>
            <a:r>
              <a:rPr lang="en-GB" u="sng" dirty="0"/>
              <a:t>believes</a:t>
            </a:r>
            <a:r>
              <a:rPr lang="en-GB" dirty="0"/>
              <a:t> that the criteria for deployment have been met</a:t>
            </a:r>
          </a:p>
        </p:txBody>
      </p:sp>
      <p:sp>
        <p:nvSpPr>
          <p:cNvPr id="7" name="TextBox 6">
            <a:extLst>
              <a:ext uri="{FF2B5EF4-FFF2-40B4-BE49-F238E27FC236}">
                <a16:creationId xmlns:a16="http://schemas.microsoft.com/office/drawing/2014/main" id="{C3986863-5C27-7B49-BEDE-E39F84D6A853}"/>
              </a:ext>
            </a:extLst>
          </p:cNvPr>
          <p:cNvSpPr txBox="1"/>
          <p:nvPr/>
        </p:nvSpPr>
        <p:spPr>
          <a:xfrm>
            <a:off x="6018662" y="5249584"/>
            <a:ext cx="356206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(College of Policing, 2013) </a:t>
            </a:r>
          </a:p>
        </p:txBody>
      </p:sp>
    </p:spTree>
    <p:extLst>
      <p:ext uri="{BB962C8B-B14F-4D97-AF65-F5344CB8AC3E}">
        <p14:creationId xmlns:p14="http://schemas.microsoft.com/office/powerpoint/2010/main" val="39497393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B005F91-821B-B64C-8437-F821D967A0C5}"/>
              </a:ext>
            </a:extLst>
          </p:cNvPr>
          <p:cNvSpPr/>
          <p:nvPr/>
        </p:nvSpPr>
        <p:spPr>
          <a:xfrm>
            <a:off x="2286000" y="329229"/>
            <a:ext cx="4828566" cy="584775"/>
          </a:xfrm>
          <a:prstGeom prst="rect">
            <a:avLst/>
          </a:prstGeom>
        </p:spPr>
        <p:txBody>
          <a:bodyPr wrap="none">
            <a:spAutoFit/>
          </a:bodyPr>
          <a:lstStyle/>
          <a:p>
            <a:r>
              <a:rPr lang="en-GB" sz="3200" b="1" u="sng" dirty="0">
                <a:latin typeface="Arial" panose="020B0604020202020204" pitchFamily="34" charset="0"/>
                <a:cs typeface="Arial" panose="020B0604020202020204" pitchFamily="34" charset="0"/>
              </a:rPr>
              <a:t>Destructions of animals</a:t>
            </a:r>
          </a:p>
        </p:txBody>
      </p:sp>
      <p:sp>
        <p:nvSpPr>
          <p:cNvPr id="6" name="Rectangle 5">
            <a:extLst>
              <a:ext uri="{FF2B5EF4-FFF2-40B4-BE49-F238E27FC236}">
                <a16:creationId xmlns:a16="http://schemas.microsoft.com/office/drawing/2014/main" id="{1BEF63C5-A4E2-154A-806E-7DF5E85CFFCE}"/>
              </a:ext>
            </a:extLst>
          </p:cNvPr>
          <p:cNvSpPr/>
          <p:nvPr/>
        </p:nvSpPr>
        <p:spPr>
          <a:xfrm>
            <a:off x="4488720" y="1305341"/>
            <a:ext cx="4443845" cy="3693319"/>
          </a:xfrm>
          <a:prstGeom prst="rect">
            <a:avLst/>
          </a:prstGeom>
        </p:spPr>
        <p:txBody>
          <a:bodyPr wrap="square">
            <a:spAutoFit/>
          </a:bodyPr>
          <a:lstStyle/>
          <a:p>
            <a:r>
              <a:rPr lang="en-GB" dirty="0">
                <a:solidFill>
                  <a:srgbClr val="333333"/>
                </a:solidFill>
                <a:latin typeface="Arial" panose="020B0604020202020204" pitchFamily="34" charset="0"/>
              </a:rPr>
              <a:t>The destruction of an animal is a duty which may fall to the police service if:</a:t>
            </a:r>
          </a:p>
          <a:p>
            <a:endParaRPr lang="en-GB" dirty="0">
              <a:solidFill>
                <a:srgbClr val="333333"/>
              </a:solidFill>
              <a:latin typeface="Arial" panose="020B0604020202020204" pitchFamily="34" charset="0"/>
            </a:endParaRPr>
          </a:p>
          <a:p>
            <a:pPr>
              <a:buFont typeface="Arial" panose="020B0604020202020204" pitchFamily="34" charset="0"/>
              <a:buChar char="•"/>
            </a:pPr>
            <a:r>
              <a:rPr lang="en-GB" dirty="0">
                <a:solidFill>
                  <a:srgbClr val="333333"/>
                </a:solidFill>
                <a:latin typeface="Arial" panose="020B0604020202020204" pitchFamily="34" charset="0"/>
              </a:rPr>
              <a:t>The animal represents a danger to lives or property</a:t>
            </a:r>
          </a:p>
          <a:p>
            <a:endParaRPr lang="en-GB" dirty="0">
              <a:solidFill>
                <a:srgbClr val="333333"/>
              </a:solidFill>
              <a:latin typeface="Arial" panose="020B0604020202020204" pitchFamily="34" charset="0"/>
            </a:endParaRPr>
          </a:p>
          <a:p>
            <a:pPr>
              <a:buFont typeface="Arial" panose="020B0604020202020204" pitchFamily="34" charset="0"/>
              <a:buChar char="•"/>
            </a:pPr>
            <a:r>
              <a:rPr lang="en-GB" dirty="0">
                <a:solidFill>
                  <a:srgbClr val="333333"/>
                </a:solidFill>
                <a:latin typeface="Arial" panose="020B0604020202020204" pitchFamily="34" charset="0"/>
              </a:rPr>
              <a:t>The </a:t>
            </a:r>
            <a:r>
              <a:rPr lang="en-GB" u="sng" dirty="0">
                <a:solidFill>
                  <a:srgbClr val="333333"/>
                </a:solidFill>
                <a:latin typeface="Arial" panose="020B0604020202020204" pitchFamily="34" charset="0"/>
              </a:rPr>
              <a:t>animal </a:t>
            </a:r>
            <a:r>
              <a:rPr lang="en-GB" dirty="0">
                <a:solidFill>
                  <a:srgbClr val="333333"/>
                </a:solidFill>
                <a:latin typeface="Arial" panose="020B0604020202020204" pitchFamily="34" charset="0"/>
              </a:rPr>
              <a:t>is in such a condition that it must be destroyed </a:t>
            </a:r>
            <a:r>
              <a:rPr lang="en-GB" u="sng" dirty="0">
                <a:solidFill>
                  <a:srgbClr val="333333"/>
                </a:solidFill>
                <a:latin typeface="Arial" panose="020B0604020202020204" pitchFamily="34" charset="0"/>
              </a:rPr>
              <a:t>to avoid unnecessary suffering</a:t>
            </a:r>
            <a:r>
              <a:rPr lang="en-GB" dirty="0">
                <a:solidFill>
                  <a:srgbClr val="333333"/>
                </a:solidFill>
                <a:latin typeface="Arial" panose="020B0604020202020204" pitchFamily="34" charset="0"/>
              </a:rPr>
              <a:t>, and no veterinary surgeon or licensed slaughterer is available to perform the task or they are otherwise unable to do so.</a:t>
            </a:r>
          </a:p>
          <a:p>
            <a:endParaRPr lang="en-GB" dirty="0">
              <a:solidFill>
                <a:srgbClr val="333333"/>
              </a:solidFill>
              <a:latin typeface="Arial" panose="020B0604020202020204" pitchFamily="34" charset="0"/>
            </a:endParaRPr>
          </a:p>
        </p:txBody>
      </p:sp>
      <p:sp>
        <p:nvSpPr>
          <p:cNvPr id="2" name="TextBox 1">
            <a:extLst>
              <a:ext uri="{FF2B5EF4-FFF2-40B4-BE49-F238E27FC236}">
                <a16:creationId xmlns:a16="http://schemas.microsoft.com/office/drawing/2014/main" id="{85A5216F-FA9F-B549-9374-BBBDE6BF0B7D}"/>
              </a:ext>
            </a:extLst>
          </p:cNvPr>
          <p:cNvSpPr txBox="1"/>
          <p:nvPr/>
        </p:nvSpPr>
        <p:spPr>
          <a:xfrm>
            <a:off x="6018662" y="5249584"/>
            <a:ext cx="356206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(College of Policing, 2013) </a:t>
            </a:r>
          </a:p>
        </p:txBody>
      </p:sp>
      <p:pic>
        <p:nvPicPr>
          <p:cNvPr id="2050" name="Picture 2" descr="Could you be a CNC Authorised Firearms Officer? - GOV.UK">
            <a:extLst>
              <a:ext uri="{FF2B5EF4-FFF2-40B4-BE49-F238E27FC236}">
                <a16:creationId xmlns:a16="http://schemas.microsoft.com/office/drawing/2014/main" id="{1E0ECE44-1EC4-3349-8817-D1961CC6B6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750" y="1841647"/>
            <a:ext cx="3492500" cy="27712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9983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7730184-68AD-CA42-8C21-A31E8A3633D8}"/>
              </a:ext>
            </a:extLst>
          </p:cNvPr>
          <p:cNvSpPr/>
          <p:nvPr/>
        </p:nvSpPr>
        <p:spPr>
          <a:xfrm>
            <a:off x="339677" y="1582341"/>
            <a:ext cx="3650115" cy="3416320"/>
          </a:xfrm>
          <a:prstGeom prst="rect">
            <a:avLst/>
          </a:prstGeom>
        </p:spPr>
        <p:txBody>
          <a:bodyPr wrap="square">
            <a:spAutoFit/>
          </a:bodyPr>
          <a:lstStyle/>
          <a:p>
            <a:r>
              <a:rPr lang="en-GB" dirty="0">
                <a:solidFill>
                  <a:srgbClr val="333333"/>
                </a:solidFill>
                <a:latin typeface="Arial" panose="020B0604020202020204" pitchFamily="34" charset="0"/>
              </a:rPr>
              <a:t>Three operational response types:</a:t>
            </a:r>
          </a:p>
          <a:p>
            <a:endParaRPr lang="en-GB" dirty="0">
              <a:solidFill>
                <a:srgbClr val="333333"/>
              </a:solidFill>
              <a:latin typeface="Arial" panose="020B0604020202020204" pitchFamily="34" charset="0"/>
            </a:endParaRPr>
          </a:p>
          <a:p>
            <a:endParaRPr lang="en-GB" dirty="0">
              <a:solidFill>
                <a:srgbClr val="333333"/>
              </a:solidFill>
              <a:latin typeface="Arial" panose="020B0604020202020204" pitchFamily="34" charset="0"/>
            </a:endParaRPr>
          </a:p>
          <a:p>
            <a:pPr marL="285750" indent="-285750">
              <a:buFont typeface="Wingdings" pitchFamily="2" charset="2"/>
              <a:buChar char="Ø"/>
            </a:pPr>
            <a:r>
              <a:rPr lang="en-GB" dirty="0">
                <a:solidFill>
                  <a:srgbClr val="333333"/>
                </a:solidFill>
                <a:latin typeface="Arial" panose="020B0604020202020204" pitchFamily="34" charset="0"/>
              </a:rPr>
              <a:t>Armed surveillance</a:t>
            </a:r>
          </a:p>
          <a:p>
            <a:endParaRPr lang="en-GB" dirty="0">
              <a:solidFill>
                <a:srgbClr val="333333"/>
              </a:solidFill>
              <a:latin typeface="Arial" panose="020B0604020202020204" pitchFamily="34" charset="0"/>
            </a:endParaRPr>
          </a:p>
          <a:p>
            <a:pPr marL="285750" indent="-285750">
              <a:buFont typeface="Wingdings" pitchFamily="2" charset="2"/>
              <a:buChar char="Ø"/>
            </a:pPr>
            <a:r>
              <a:rPr lang="en-GB" dirty="0">
                <a:solidFill>
                  <a:srgbClr val="333333"/>
                </a:solidFill>
                <a:latin typeface="Arial" panose="020B0604020202020204" pitchFamily="34" charset="0"/>
              </a:rPr>
              <a:t>Mobile armed support to surveillance</a:t>
            </a:r>
          </a:p>
          <a:p>
            <a:endParaRPr lang="en-GB" dirty="0">
              <a:solidFill>
                <a:srgbClr val="333333"/>
              </a:solidFill>
              <a:latin typeface="Arial" panose="020B0604020202020204" pitchFamily="34" charset="0"/>
            </a:endParaRPr>
          </a:p>
          <a:p>
            <a:pPr marL="285750" indent="-285750">
              <a:buFont typeface="Wingdings" pitchFamily="2" charset="2"/>
              <a:buChar char="Ø"/>
            </a:pPr>
            <a:r>
              <a:rPr lang="en-GB" dirty="0">
                <a:solidFill>
                  <a:srgbClr val="333333"/>
                </a:solidFill>
                <a:latin typeface="Arial" panose="020B0604020202020204" pitchFamily="34" charset="0"/>
              </a:rPr>
              <a:t>Operations to counter threats to life</a:t>
            </a:r>
          </a:p>
          <a:p>
            <a:br>
              <a:rPr lang="en-GB" dirty="0"/>
            </a:br>
            <a:endParaRPr lang="en-GB" dirty="0"/>
          </a:p>
        </p:txBody>
      </p:sp>
      <p:pic>
        <p:nvPicPr>
          <p:cNvPr id="3074" name="Picture 2" descr="An armed officer in London.">
            <a:extLst>
              <a:ext uri="{FF2B5EF4-FFF2-40B4-BE49-F238E27FC236}">
                <a16:creationId xmlns:a16="http://schemas.microsoft.com/office/drawing/2014/main" id="{7BD861B6-6849-E143-ADC6-F20814663A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23770" y="1521718"/>
            <a:ext cx="1837803" cy="155403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200+ Unmarked Police Vehicles! ideas in 2020 | state police, chevrolet  impala, interceptor">
            <a:extLst>
              <a:ext uri="{FF2B5EF4-FFF2-40B4-BE49-F238E27FC236}">
                <a16:creationId xmlns:a16="http://schemas.microsoft.com/office/drawing/2014/main" id="{DBA0D7A3-0835-E74C-93B8-8DCA3B7CBC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69215" y="3444631"/>
            <a:ext cx="1837803" cy="155403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What it's like to find out your boyfriend is spying on you, and an undercover  police officer | JOE.co.uk">
            <a:extLst>
              <a:ext uri="{FF2B5EF4-FFF2-40B4-BE49-F238E27FC236}">
                <a16:creationId xmlns:a16="http://schemas.microsoft.com/office/drawing/2014/main" id="{E216B797-DD99-A845-B377-A3462D93551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60602" y="2546608"/>
            <a:ext cx="1837803" cy="148778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6AE55ACF-71E8-7A47-85FD-DBD60C4B74F6}"/>
              </a:ext>
            </a:extLst>
          </p:cNvPr>
          <p:cNvSpPr/>
          <p:nvPr/>
        </p:nvSpPr>
        <p:spPr>
          <a:xfrm>
            <a:off x="314358" y="388561"/>
            <a:ext cx="7289175" cy="584775"/>
          </a:xfrm>
          <a:prstGeom prst="rect">
            <a:avLst/>
          </a:prstGeom>
        </p:spPr>
        <p:txBody>
          <a:bodyPr wrap="none">
            <a:spAutoFit/>
          </a:bodyPr>
          <a:lstStyle/>
          <a:p>
            <a:r>
              <a:rPr lang="en-GB" sz="3200" b="1" u="sng" dirty="0">
                <a:latin typeface="Arial" panose="020B0604020202020204" pitchFamily="34" charset="0"/>
                <a:cs typeface="Arial" panose="020B0604020202020204" pitchFamily="34" charset="0"/>
              </a:rPr>
              <a:t>Armed Support to Covert Operations</a:t>
            </a:r>
          </a:p>
        </p:txBody>
      </p:sp>
      <p:sp>
        <p:nvSpPr>
          <p:cNvPr id="4" name="Rectangle 3">
            <a:extLst>
              <a:ext uri="{FF2B5EF4-FFF2-40B4-BE49-F238E27FC236}">
                <a16:creationId xmlns:a16="http://schemas.microsoft.com/office/drawing/2014/main" id="{56E0D38F-94A8-FA41-9E3A-591940F371C3}"/>
              </a:ext>
            </a:extLst>
          </p:cNvPr>
          <p:cNvSpPr/>
          <p:nvPr/>
        </p:nvSpPr>
        <p:spPr>
          <a:xfrm>
            <a:off x="5796928" y="5182878"/>
            <a:ext cx="2954655"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(College of Policing, 2013) </a:t>
            </a:r>
          </a:p>
        </p:txBody>
      </p:sp>
    </p:spTree>
    <p:extLst>
      <p:ext uri="{BB962C8B-B14F-4D97-AF65-F5344CB8AC3E}">
        <p14:creationId xmlns:p14="http://schemas.microsoft.com/office/powerpoint/2010/main" val="36500301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National Decision Model, with the Code of Ethics at the centre">
            <a:extLst>
              <a:ext uri="{FF2B5EF4-FFF2-40B4-BE49-F238E27FC236}">
                <a16:creationId xmlns:a16="http://schemas.microsoft.com/office/drawing/2014/main" id="{AFDDB3E5-31A6-DD47-A701-46903AE33D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3991" y="1433015"/>
            <a:ext cx="5434483" cy="333081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ED7E7034-3233-7941-B484-7C082BB28C96}"/>
              </a:ext>
            </a:extLst>
          </p:cNvPr>
          <p:cNvSpPr/>
          <p:nvPr/>
        </p:nvSpPr>
        <p:spPr>
          <a:xfrm>
            <a:off x="324134" y="364658"/>
            <a:ext cx="8495731" cy="830997"/>
          </a:xfrm>
          <a:prstGeom prst="rect">
            <a:avLst/>
          </a:prstGeom>
        </p:spPr>
        <p:txBody>
          <a:bodyPr wrap="square">
            <a:spAutoFit/>
          </a:bodyPr>
          <a:lstStyle/>
          <a:p>
            <a:pPr algn="ctr"/>
            <a:r>
              <a:rPr lang="en-GB" sz="2400" b="1" i="0" u="sng" strike="noStrike" dirty="0">
                <a:solidFill>
                  <a:srgbClr val="333333"/>
                </a:solidFill>
                <a:effectLst/>
                <a:latin typeface="Arial" panose="020B0604020202020204" pitchFamily="34" charset="0"/>
              </a:rPr>
              <a:t>The Role of the Nation Decision Model </a:t>
            </a:r>
          </a:p>
          <a:p>
            <a:pPr algn="ctr"/>
            <a:r>
              <a:rPr lang="en-GB" sz="2400" b="1" i="0" u="sng" strike="noStrike" dirty="0">
                <a:solidFill>
                  <a:srgbClr val="333333"/>
                </a:solidFill>
                <a:effectLst/>
                <a:latin typeface="Arial" panose="020B0604020202020204" pitchFamily="34" charset="0"/>
              </a:rPr>
              <a:t>in Firearms </a:t>
            </a:r>
            <a:r>
              <a:rPr lang="en-GB" sz="2400" b="1" u="sng" dirty="0">
                <a:solidFill>
                  <a:srgbClr val="333333"/>
                </a:solidFill>
                <a:latin typeface="Arial" panose="020B0604020202020204" pitchFamily="34" charset="0"/>
              </a:rPr>
              <a:t>In</a:t>
            </a:r>
            <a:r>
              <a:rPr lang="en-GB" sz="2400" b="1" i="0" u="sng" strike="noStrike" dirty="0">
                <a:solidFill>
                  <a:srgbClr val="333333"/>
                </a:solidFill>
                <a:effectLst/>
                <a:latin typeface="Arial" panose="020B0604020202020204" pitchFamily="34" charset="0"/>
              </a:rPr>
              <a:t>cidents </a:t>
            </a:r>
          </a:p>
        </p:txBody>
      </p:sp>
      <p:sp>
        <p:nvSpPr>
          <p:cNvPr id="3" name="Rectangle 2">
            <a:extLst>
              <a:ext uri="{FF2B5EF4-FFF2-40B4-BE49-F238E27FC236}">
                <a16:creationId xmlns:a16="http://schemas.microsoft.com/office/drawing/2014/main" id="{75527F97-BBF8-2B48-9D39-B28D5BAFAD32}"/>
              </a:ext>
            </a:extLst>
          </p:cNvPr>
          <p:cNvSpPr/>
          <p:nvPr/>
        </p:nvSpPr>
        <p:spPr>
          <a:xfrm>
            <a:off x="4571999" y="1531876"/>
            <a:ext cx="4572000" cy="923330"/>
          </a:xfrm>
          <a:prstGeom prst="rect">
            <a:avLst/>
          </a:prstGeom>
        </p:spPr>
        <p:txBody>
          <a:bodyPr>
            <a:spAutoFit/>
          </a:bodyPr>
          <a:lstStyle/>
          <a:p>
            <a:pPr marL="285750" indent="-285750">
              <a:buFont typeface="Wingdings" pitchFamily="2" charset="2"/>
              <a:buChar char="Ø"/>
            </a:pPr>
            <a:r>
              <a:rPr lang="en-GB" dirty="0">
                <a:solidFill>
                  <a:srgbClr val="333333"/>
                </a:solidFill>
                <a:latin typeface="Arial" panose="020B0604020202020204" pitchFamily="34" charset="0"/>
              </a:rPr>
              <a:t>A scalable model that can be applied </a:t>
            </a:r>
            <a:r>
              <a:rPr lang="en-GB" u="sng" dirty="0">
                <a:solidFill>
                  <a:srgbClr val="333333"/>
                </a:solidFill>
                <a:latin typeface="Arial" panose="020B0604020202020204" pitchFamily="34" charset="0"/>
              </a:rPr>
              <a:t>before</a:t>
            </a:r>
            <a:r>
              <a:rPr lang="en-GB" dirty="0">
                <a:solidFill>
                  <a:srgbClr val="333333"/>
                </a:solidFill>
                <a:latin typeface="Arial" panose="020B0604020202020204" pitchFamily="34" charset="0"/>
              </a:rPr>
              <a:t>, </a:t>
            </a:r>
            <a:r>
              <a:rPr lang="en-GB" u="sng" dirty="0">
                <a:solidFill>
                  <a:srgbClr val="333333"/>
                </a:solidFill>
                <a:latin typeface="Arial" panose="020B0604020202020204" pitchFamily="34" charset="0"/>
              </a:rPr>
              <a:t>during </a:t>
            </a:r>
            <a:r>
              <a:rPr lang="en-GB" dirty="0">
                <a:solidFill>
                  <a:srgbClr val="333333"/>
                </a:solidFill>
                <a:latin typeface="Arial" panose="020B0604020202020204" pitchFamily="34" charset="0"/>
              </a:rPr>
              <a:t>and </a:t>
            </a:r>
            <a:r>
              <a:rPr lang="en-GB" u="sng" dirty="0">
                <a:solidFill>
                  <a:srgbClr val="333333"/>
                </a:solidFill>
                <a:latin typeface="Arial" panose="020B0604020202020204" pitchFamily="34" charset="0"/>
              </a:rPr>
              <a:t>after</a:t>
            </a:r>
            <a:r>
              <a:rPr lang="en-GB" dirty="0">
                <a:solidFill>
                  <a:srgbClr val="333333"/>
                </a:solidFill>
                <a:latin typeface="Arial" panose="020B0604020202020204" pitchFamily="34" charset="0"/>
              </a:rPr>
              <a:t> an incident </a:t>
            </a:r>
            <a:r>
              <a:rPr lang="en-GB" dirty="0">
                <a:latin typeface="Arial" panose="020B0604020202020204" pitchFamily="34" charset="0"/>
              </a:rPr>
              <a:t>requiring an AFO.  </a:t>
            </a:r>
            <a:endParaRPr lang="en-GB" dirty="0"/>
          </a:p>
        </p:txBody>
      </p:sp>
      <p:sp>
        <p:nvSpPr>
          <p:cNvPr id="4" name="Rectangle 3">
            <a:extLst>
              <a:ext uri="{FF2B5EF4-FFF2-40B4-BE49-F238E27FC236}">
                <a16:creationId xmlns:a16="http://schemas.microsoft.com/office/drawing/2014/main" id="{EDD3ADEF-3193-3742-A94F-C3BE8108B9E7}"/>
              </a:ext>
            </a:extLst>
          </p:cNvPr>
          <p:cNvSpPr/>
          <p:nvPr/>
        </p:nvSpPr>
        <p:spPr>
          <a:xfrm>
            <a:off x="1194264" y="5001187"/>
            <a:ext cx="2954655"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(College of Policing, 2013) </a:t>
            </a:r>
          </a:p>
        </p:txBody>
      </p:sp>
      <p:sp>
        <p:nvSpPr>
          <p:cNvPr id="6" name="Rectangle 5">
            <a:extLst>
              <a:ext uri="{FF2B5EF4-FFF2-40B4-BE49-F238E27FC236}">
                <a16:creationId xmlns:a16="http://schemas.microsoft.com/office/drawing/2014/main" id="{510FF822-B602-AF4D-8853-3579D6D29A6E}"/>
              </a:ext>
            </a:extLst>
          </p:cNvPr>
          <p:cNvSpPr/>
          <p:nvPr/>
        </p:nvSpPr>
        <p:spPr>
          <a:xfrm>
            <a:off x="4572000" y="4163662"/>
            <a:ext cx="4572000" cy="1200329"/>
          </a:xfrm>
          <a:prstGeom prst="rect">
            <a:avLst/>
          </a:prstGeom>
        </p:spPr>
        <p:txBody>
          <a:bodyPr>
            <a:spAutoFit/>
          </a:bodyPr>
          <a:lstStyle/>
          <a:p>
            <a:pPr marL="285750" indent="-285750">
              <a:buFont typeface="Wingdings" pitchFamily="2" charset="2"/>
              <a:buChar char="Ø"/>
            </a:pPr>
            <a:r>
              <a:rPr lang="en-GB" dirty="0">
                <a:latin typeface="Arial" panose="020B0604020202020204" pitchFamily="34" charset="0"/>
              </a:rPr>
              <a:t>It p</a:t>
            </a:r>
            <a:r>
              <a:rPr lang="en-GB" dirty="0">
                <a:solidFill>
                  <a:srgbClr val="333333"/>
                </a:solidFill>
                <a:latin typeface="Arial" panose="020B0604020202020204" pitchFamily="34" charset="0"/>
              </a:rPr>
              <a:t>rovides a framework for recording command decisions and the rationale behind them and can also be used to brief officers involved in the response.</a:t>
            </a:r>
          </a:p>
        </p:txBody>
      </p:sp>
      <p:sp>
        <p:nvSpPr>
          <p:cNvPr id="7" name="Rectangle 6">
            <a:extLst>
              <a:ext uri="{FF2B5EF4-FFF2-40B4-BE49-F238E27FC236}">
                <a16:creationId xmlns:a16="http://schemas.microsoft.com/office/drawing/2014/main" id="{201DC4C6-B7EA-484F-BBF8-4CBDAE63BDFD}"/>
              </a:ext>
            </a:extLst>
          </p:cNvPr>
          <p:cNvSpPr/>
          <p:nvPr/>
        </p:nvSpPr>
        <p:spPr>
          <a:xfrm>
            <a:off x="4571999" y="2593705"/>
            <a:ext cx="4572000" cy="1477328"/>
          </a:xfrm>
          <a:prstGeom prst="rect">
            <a:avLst/>
          </a:prstGeom>
        </p:spPr>
        <p:txBody>
          <a:bodyPr>
            <a:spAutoFit/>
          </a:bodyPr>
          <a:lstStyle/>
          <a:p>
            <a:pPr marL="285750" indent="-285750">
              <a:buFont typeface="Wingdings" pitchFamily="2" charset="2"/>
              <a:buChar char="Ø"/>
            </a:pPr>
            <a:r>
              <a:rPr lang="en-GB" dirty="0">
                <a:latin typeface="Arial" panose="020B0604020202020204" pitchFamily="34" charset="0"/>
              </a:rPr>
              <a:t>It is designed to assist operational officers, planners, advisers and commanders to manage their response to a situation in a reasonable and proportionate </a:t>
            </a:r>
            <a:r>
              <a:rPr lang="en-GB" dirty="0">
                <a:solidFill>
                  <a:srgbClr val="333333"/>
                </a:solidFill>
                <a:latin typeface="Arial" panose="020B0604020202020204" pitchFamily="34" charset="0"/>
              </a:rPr>
              <a:t>way.</a:t>
            </a:r>
          </a:p>
        </p:txBody>
      </p:sp>
    </p:spTree>
    <p:extLst>
      <p:ext uri="{BB962C8B-B14F-4D97-AF65-F5344CB8AC3E}">
        <p14:creationId xmlns:p14="http://schemas.microsoft.com/office/powerpoint/2010/main" val="4641379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FOA UK (@pfoa_uk) | Twitter">
            <a:extLst>
              <a:ext uri="{FF2B5EF4-FFF2-40B4-BE49-F238E27FC236}">
                <a16:creationId xmlns:a16="http://schemas.microsoft.com/office/drawing/2014/main" id="{AF296F8C-99E1-DB45-8F15-80A793FAC1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74669" y="2399115"/>
            <a:ext cx="2059770" cy="205977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YouTube Logo | The most famous brands and company logos in the world">
            <a:hlinkClick r:id="rId4"/>
            <a:extLst>
              <a:ext uri="{FF2B5EF4-FFF2-40B4-BE49-F238E27FC236}">
                <a16:creationId xmlns:a16="http://schemas.microsoft.com/office/drawing/2014/main" id="{86BED844-48F7-B540-9E63-BB1901F4C1A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2904" y="2687567"/>
            <a:ext cx="2460672" cy="138354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YouTube Logo | The most famous brands and company logos in the world">
            <a:hlinkClick r:id="rId6"/>
            <a:extLst>
              <a:ext uri="{FF2B5EF4-FFF2-40B4-BE49-F238E27FC236}">
                <a16:creationId xmlns:a16="http://schemas.microsoft.com/office/drawing/2014/main" id="{32D5DD0E-E1CA-BF47-8353-9348EFA21AA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15533" y="2687567"/>
            <a:ext cx="2460672" cy="138354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6888A9B-99D2-114D-8DE8-AC7BC21944D7}"/>
              </a:ext>
            </a:extLst>
          </p:cNvPr>
          <p:cNvSpPr txBox="1"/>
          <p:nvPr/>
        </p:nvSpPr>
        <p:spPr>
          <a:xfrm>
            <a:off x="1405719" y="2168952"/>
            <a:ext cx="1787857"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Video 1</a:t>
            </a:r>
          </a:p>
        </p:txBody>
      </p:sp>
      <p:sp>
        <p:nvSpPr>
          <p:cNvPr id="6" name="TextBox 5">
            <a:extLst>
              <a:ext uri="{FF2B5EF4-FFF2-40B4-BE49-F238E27FC236}">
                <a16:creationId xmlns:a16="http://schemas.microsoft.com/office/drawing/2014/main" id="{901E089D-3720-B345-8D77-77B7DEBCBE87}"/>
              </a:ext>
            </a:extLst>
          </p:cNvPr>
          <p:cNvSpPr txBox="1"/>
          <p:nvPr/>
        </p:nvSpPr>
        <p:spPr>
          <a:xfrm>
            <a:off x="6182435" y="2168952"/>
            <a:ext cx="1787857"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Video 2</a:t>
            </a:r>
          </a:p>
        </p:txBody>
      </p:sp>
      <p:sp>
        <p:nvSpPr>
          <p:cNvPr id="3" name="TextBox 2">
            <a:extLst>
              <a:ext uri="{FF2B5EF4-FFF2-40B4-BE49-F238E27FC236}">
                <a16:creationId xmlns:a16="http://schemas.microsoft.com/office/drawing/2014/main" id="{4B9BD7A1-9AB1-7549-91EF-5575BB070778}"/>
              </a:ext>
            </a:extLst>
          </p:cNvPr>
          <p:cNvSpPr txBox="1"/>
          <p:nvPr/>
        </p:nvSpPr>
        <p:spPr>
          <a:xfrm>
            <a:off x="1405719" y="859811"/>
            <a:ext cx="6823881" cy="523220"/>
          </a:xfrm>
          <a:prstGeom prst="rect">
            <a:avLst/>
          </a:prstGeom>
          <a:noFill/>
        </p:spPr>
        <p:txBody>
          <a:bodyPr wrap="square" rtlCol="0">
            <a:spAutoFit/>
          </a:bodyPr>
          <a:lstStyle/>
          <a:p>
            <a:r>
              <a:rPr lang="en-GB" sz="2800" u="sng" dirty="0">
                <a:latin typeface="Arial" panose="020B0604020202020204" pitchFamily="34" charset="0"/>
                <a:cs typeface="Arial" panose="020B0604020202020204" pitchFamily="34" charset="0"/>
              </a:rPr>
              <a:t>Police Firearms Officers Association </a:t>
            </a:r>
          </a:p>
        </p:txBody>
      </p:sp>
    </p:spTree>
    <p:extLst>
      <p:ext uri="{BB962C8B-B14F-4D97-AF65-F5344CB8AC3E}">
        <p14:creationId xmlns:p14="http://schemas.microsoft.com/office/powerpoint/2010/main" val="38407084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D66E9C2-E272-8942-B3B5-ABA5408C2A66}"/>
              </a:ext>
            </a:extLst>
          </p:cNvPr>
          <p:cNvSpPr/>
          <p:nvPr/>
        </p:nvSpPr>
        <p:spPr>
          <a:xfrm>
            <a:off x="457200" y="274638"/>
            <a:ext cx="8229600" cy="1143000"/>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GB" sz="3700" u="sng" dirty="0">
                <a:latin typeface="+mj-lt"/>
                <a:ea typeface="+mj-ea"/>
                <a:cs typeface="+mj-cs"/>
              </a:rPr>
              <a:t>Part 4: Building Trust with Vulnerable People </a:t>
            </a:r>
          </a:p>
        </p:txBody>
      </p:sp>
      <p:sp>
        <p:nvSpPr>
          <p:cNvPr id="7" name="TextBox 6">
            <a:extLst>
              <a:ext uri="{FF2B5EF4-FFF2-40B4-BE49-F238E27FC236}">
                <a16:creationId xmlns:a16="http://schemas.microsoft.com/office/drawing/2014/main" id="{CC30DF8A-EB16-BF47-9BF4-1AB36D7189E5}"/>
              </a:ext>
            </a:extLst>
          </p:cNvPr>
          <p:cNvSpPr txBox="1"/>
          <p:nvPr/>
        </p:nvSpPr>
        <p:spPr>
          <a:xfrm>
            <a:off x="457200" y="1600201"/>
            <a:ext cx="4038600" cy="3989040"/>
          </a:xfrm>
          <a:prstGeom prst="rect">
            <a:avLst/>
          </a:prstGeom>
        </p:spPr>
        <p:txBody>
          <a:bodyPr vert="horz" lIns="91440" tIns="45720" rIns="91440" bIns="45720" rtlCol="0">
            <a:normAutofit/>
          </a:bodyPr>
          <a:lstStyle/>
          <a:p>
            <a:pPr>
              <a:spcBef>
                <a:spcPct val="20000"/>
              </a:spcBef>
              <a:buFont typeface="Arial" pitchFamily="34" charset="0"/>
            </a:pPr>
            <a:r>
              <a:rPr lang="en-GB" sz="2800" u="sng" dirty="0">
                <a:latin typeface="Arial" panose="020B0604020202020204" pitchFamily="34" charset="0"/>
                <a:cs typeface="Arial" panose="020B0604020202020204" pitchFamily="34" charset="0"/>
              </a:rPr>
              <a:t>Discuss </a:t>
            </a:r>
          </a:p>
          <a:p>
            <a:pPr marL="457200" indent="-457200">
              <a:spcBef>
                <a:spcPct val="20000"/>
              </a:spcBef>
              <a:buFont typeface="Wingdings" pitchFamily="2" charset="2"/>
              <a:buChar char="Ø"/>
            </a:pPr>
            <a:r>
              <a:rPr lang="en-GB" sz="2800" dirty="0">
                <a:latin typeface="Arial" panose="020B0604020202020204" pitchFamily="34" charset="0"/>
                <a:cs typeface="Arial" panose="020B0604020202020204" pitchFamily="34" charset="0"/>
              </a:rPr>
              <a:t>How can police forces build trust with vulnerable people? </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pic>
        <p:nvPicPr>
          <p:cNvPr id="6" name="Picture 4" descr="5 reasons why we started a Podcast | by Cedric Tan | The Higher Education  Revolution">
            <a:extLst>
              <a:ext uri="{FF2B5EF4-FFF2-40B4-BE49-F238E27FC236}">
                <a16:creationId xmlns:a16="http://schemas.microsoft.com/office/drawing/2014/main" id="{320A425D-9F77-A347-8903-3F41B52B227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0" y="3036456"/>
            <a:ext cx="4038600" cy="2454010"/>
          </a:xfrm>
          <a:prstGeom prst="rect">
            <a:avLst/>
          </a:prstGeom>
          <a:solidFill>
            <a:srgbClr val="FFFFFF"/>
          </a:solidFill>
        </p:spPr>
      </p:pic>
    </p:spTree>
    <p:extLst>
      <p:ext uri="{BB962C8B-B14F-4D97-AF65-F5344CB8AC3E}">
        <p14:creationId xmlns:p14="http://schemas.microsoft.com/office/powerpoint/2010/main" val="14320271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Job Vacancy: Inspector, Animals in Science Regulation Unit in the Home  Office - Government Vets">
            <a:extLst>
              <a:ext uri="{FF2B5EF4-FFF2-40B4-BE49-F238E27FC236}">
                <a16:creationId xmlns:a16="http://schemas.microsoft.com/office/drawing/2014/main" id="{34F60E6A-A83B-7F40-B11F-F47487C1C8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1711994"/>
            <a:ext cx="2971800" cy="19812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0FD9B3C-8B65-944B-AE9E-608F614C970B}"/>
              </a:ext>
            </a:extLst>
          </p:cNvPr>
          <p:cNvSpPr txBox="1"/>
          <p:nvPr/>
        </p:nvSpPr>
        <p:spPr>
          <a:xfrm>
            <a:off x="556146" y="4892724"/>
            <a:ext cx="2773907"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Click </a:t>
            </a:r>
            <a:r>
              <a:rPr lang="en-GB" u="sng" dirty="0">
                <a:latin typeface="Arial" panose="020B0604020202020204" pitchFamily="34" charset="0"/>
                <a:cs typeface="Arial" panose="020B0604020202020204" pitchFamily="34" charset="0"/>
                <a:hlinkClick r:id="rId4"/>
              </a:rPr>
              <a:t>here</a:t>
            </a:r>
            <a:r>
              <a:rPr lang="en-GB" dirty="0">
                <a:latin typeface="Arial" panose="020B0604020202020204" pitchFamily="34" charset="0"/>
                <a:cs typeface="Arial" panose="020B0604020202020204" pitchFamily="34" charset="0"/>
              </a:rPr>
              <a:t> to read full document online </a:t>
            </a:r>
          </a:p>
        </p:txBody>
      </p:sp>
      <p:pic>
        <p:nvPicPr>
          <p:cNvPr id="8" name="Picture 7" descr="Graphical user interface, text, application, chat or text message&#10;&#10;Description automatically generated">
            <a:extLst>
              <a:ext uri="{FF2B5EF4-FFF2-40B4-BE49-F238E27FC236}">
                <a16:creationId xmlns:a16="http://schemas.microsoft.com/office/drawing/2014/main" id="{2C700BF3-5BCE-2F4E-B16D-40C193B665F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7200" y="1642110"/>
            <a:ext cx="3323230" cy="3180730"/>
          </a:xfrm>
          <a:prstGeom prst="rect">
            <a:avLst/>
          </a:prstGeom>
        </p:spPr>
      </p:pic>
      <p:sp>
        <p:nvSpPr>
          <p:cNvPr id="9" name="TextBox 8">
            <a:extLst>
              <a:ext uri="{FF2B5EF4-FFF2-40B4-BE49-F238E27FC236}">
                <a16:creationId xmlns:a16="http://schemas.microsoft.com/office/drawing/2014/main" id="{603E5836-6B63-A747-8863-66ACC011FFB4}"/>
              </a:ext>
            </a:extLst>
          </p:cNvPr>
          <p:cNvSpPr txBox="1"/>
          <p:nvPr/>
        </p:nvSpPr>
        <p:spPr>
          <a:xfrm>
            <a:off x="4469642" y="2265447"/>
            <a:ext cx="4217158" cy="1754326"/>
          </a:xfrm>
          <a:prstGeom prst="rect">
            <a:avLst/>
          </a:prstGeom>
          <a:noFill/>
        </p:spPr>
        <p:txBody>
          <a:bodyPr wrap="square" rtlCol="0">
            <a:spAutoFit/>
          </a:bodyPr>
          <a:lstStyle/>
          <a:p>
            <a:pPr marL="285750" indent="-285750">
              <a:buFont typeface="Wingdings" pitchFamily="2" charset="2"/>
              <a:buChar char="Ø"/>
            </a:pPr>
            <a:r>
              <a:rPr lang="en-GB" dirty="0"/>
              <a:t>Multi-agency approaches  </a:t>
            </a:r>
          </a:p>
          <a:p>
            <a:endParaRPr lang="en-GB" dirty="0"/>
          </a:p>
          <a:p>
            <a:pPr marL="285750" indent="-285750">
              <a:buFont typeface="Wingdings" pitchFamily="2" charset="2"/>
              <a:buChar char="Ø"/>
            </a:pPr>
            <a:r>
              <a:rPr lang="en-GB" dirty="0"/>
              <a:t>Appropriate use of Policing Powers </a:t>
            </a:r>
          </a:p>
          <a:p>
            <a:endParaRPr lang="en-GB" dirty="0"/>
          </a:p>
          <a:p>
            <a:pPr marL="285750" indent="-285750">
              <a:buFont typeface="Wingdings" pitchFamily="2" charset="2"/>
              <a:buChar char="Ø"/>
            </a:pPr>
            <a:r>
              <a:rPr lang="en-GB" dirty="0"/>
              <a:t>Assistance though the Criminal Justice System </a:t>
            </a:r>
          </a:p>
        </p:txBody>
      </p:sp>
      <p:sp>
        <p:nvSpPr>
          <p:cNvPr id="11" name="Title 10">
            <a:extLst>
              <a:ext uri="{FF2B5EF4-FFF2-40B4-BE49-F238E27FC236}">
                <a16:creationId xmlns:a16="http://schemas.microsoft.com/office/drawing/2014/main" id="{81EDE263-7B35-C74D-A04E-A6A39FCE1BD5}"/>
              </a:ext>
            </a:extLst>
          </p:cNvPr>
          <p:cNvSpPr>
            <a:spLocks noGrp="1"/>
          </p:cNvSpPr>
          <p:nvPr>
            <p:ph type="title"/>
          </p:nvPr>
        </p:nvSpPr>
        <p:spPr>
          <a:xfrm>
            <a:off x="-1588416" y="204754"/>
            <a:ext cx="8229600" cy="1143000"/>
          </a:xfrm>
        </p:spPr>
        <p:txBody>
          <a:bodyPr/>
          <a:lstStyle/>
          <a:p>
            <a:r>
              <a:rPr lang="en-GB" dirty="0"/>
              <a:t>Directed Reading:</a:t>
            </a:r>
          </a:p>
        </p:txBody>
      </p:sp>
      <p:sp>
        <p:nvSpPr>
          <p:cNvPr id="12" name="TextBox 11">
            <a:extLst>
              <a:ext uri="{FF2B5EF4-FFF2-40B4-BE49-F238E27FC236}">
                <a16:creationId xmlns:a16="http://schemas.microsoft.com/office/drawing/2014/main" id="{9BCDB748-2ED4-C648-BF26-59D2F539163A}"/>
              </a:ext>
            </a:extLst>
          </p:cNvPr>
          <p:cNvSpPr txBox="1"/>
          <p:nvPr/>
        </p:nvSpPr>
        <p:spPr>
          <a:xfrm>
            <a:off x="6878472" y="5330337"/>
            <a:ext cx="2470245" cy="369332"/>
          </a:xfrm>
          <a:prstGeom prst="rect">
            <a:avLst/>
          </a:prstGeom>
          <a:noFill/>
        </p:spPr>
        <p:txBody>
          <a:bodyPr wrap="square" rtlCol="0">
            <a:spAutoFit/>
          </a:bodyPr>
          <a:lstStyle/>
          <a:p>
            <a:r>
              <a:rPr lang="en-GB" dirty="0"/>
              <a:t>(Home Office, 2014) </a:t>
            </a:r>
          </a:p>
        </p:txBody>
      </p:sp>
    </p:spTree>
    <p:extLst>
      <p:ext uri="{BB962C8B-B14F-4D97-AF65-F5344CB8AC3E}">
        <p14:creationId xmlns:p14="http://schemas.microsoft.com/office/powerpoint/2010/main" val="42356503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licing and Society: The Policing and Public Health Interface: Critical  Issues from the COVID-19 Pandemic">
            <a:extLst>
              <a:ext uri="{FF2B5EF4-FFF2-40B4-BE49-F238E27FC236}">
                <a16:creationId xmlns:a16="http://schemas.microsoft.com/office/drawing/2014/main" id="{3ED9A0E6-43B6-F24A-8184-1EE9B9520B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7451" y="1814299"/>
            <a:ext cx="1854200" cy="26289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BBED882E-0287-5C43-A386-75DE78E1D553}"/>
              </a:ext>
            </a:extLst>
          </p:cNvPr>
          <p:cNvSpPr/>
          <p:nvPr/>
        </p:nvSpPr>
        <p:spPr>
          <a:xfrm>
            <a:off x="566382" y="449523"/>
            <a:ext cx="8359254" cy="1200329"/>
          </a:xfrm>
          <a:prstGeom prst="rect">
            <a:avLst/>
          </a:prstGeom>
        </p:spPr>
        <p:txBody>
          <a:bodyPr wrap="square">
            <a:spAutoFit/>
          </a:bodyPr>
          <a:lstStyle/>
          <a:p>
            <a:r>
              <a:rPr lang="en-GB" b="1" dirty="0">
                <a:latin typeface="Arial" panose="020B0604020202020204" pitchFamily="34" charset="0"/>
                <a:cs typeface="Arial" panose="020B0604020202020204" pitchFamily="34" charset="0"/>
              </a:rPr>
              <a:t>Journal: ‘Police trust-building strategies. A socio- institutional, comparative approach’ by Dorian </a:t>
            </a:r>
            <a:r>
              <a:rPr lang="en-GB" b="1" dirty="0" err="1">
                <a:latin typeface="Arial" panose="020B0604020202020204" pitchFamily="34" charset="0"/>
                <a:cs typeface="Arial" panose="020B0604020202020204" pitchFamily="34" charset="0"/>
              </a:rPr>
              <a:t>Schaap</a:t>
            </a:r>
            <a:r>
              <a:rPr lang="en-GB" b="1" dirty="0">
                <a:latin typeface="Arial" panose="020B0604020202020204" pitchFamily="34" charset="0"/>
                <a:cs typeface="Arial" panose="020B0604020202020204" pitchFamily="34" charset="0"/>
              </a:rPr>
              <a:t> (Click </a:t>
            </a:r>
            <a:r>
              <a:rPr lang="en-GB" b="1" u="sng" dirty="0">
                <a:latin typeface="Arial" panose="020B0604020202020204" pitchFamily="34" charset="0"/>
                <a:cs typeface="Arial" panose="020B0604020202020204" pitchFamily="34" charset="0"/>
                <a:hlinkClick r:id="rId4"/>
              </a:rPr>
              <a:t>here</a:t>
            </a:r>
            <a:r>
              <a:rPr lang="en-GB" b="1" dirty="0">
                <a:latin typeface="Arial" panose="020B0604020202020204" pitchFamily="34" charset="0"/>
                <a:cs typeface="Arial" panose="020B0604020202020204" pitchFamily="34" charset="0"/>
              </a:rPr>
              <a:t> to read online) </a:t>
            </a:r>
            <a:br>
              <a:rPr lang="en-GB" b="1" dirty="0"/>
            </a:br>
            <a:endParaRPr lang="en-GB" dirty="0"/>
          </a:p>
          <a:p>
            <a:r>
              <a:rPr lang="en-GB" b="1" dirty="0">
                <a:latin typeface="OpenSans"/>
              </a:rPr>
              <a:t>  </a:t>
            </a:r>
            <a:endParaRPr lang="en-GB" dirty="0"/>
          </a:p>
        </p:txBody>
      </p:sp>
      <p:sp>
        <p:nvSpPr>
          <p:cNvPr id="12" name="Rectangle 11">
            <a:extLst>
              <a:ext uri="{FF2B5EF4-FFF2-40B4-BE49-F238E27FC236}">
                <a16:creationId xmlns:a16="http://schemas.microsoft.com/office/drawing/2014/main" id="{9BFFB1A5-1262-4243-A4FE-3C6FEA6D99C4}"/>
              </a:ext>
            </a:extLst>
          </p:cNvPr>
          <p:cNvSpPr/>
          <p:nvPr/>
        </p:nvSpPr>
        <p:spPr>
          <a:xfrm>
            <a:off x="3350525" y="1814299"/>
            <a:ext cx="4572000" cy="1200329"/>
          </a:xfrm>
          <a:prstGeom prst="rect">
            <a:avLst/>
          </a:prstGeom>
        </p:spPr>
        <p:txBody>
          <a:bodyPr>
            <a:spAutoFit/>
          </a:bodyPr>
          <a:lstStyle/>
          <a:p>
            <a:pPr marL="285750" indent="-285750">
              <a:buFont typeface="Wingdings" pitchFamily="2" charset="2"/>
              <a:buChar char="Ø"/>
            </a:pPr>
            <a:r>
              <a:rPr lang="en-GB" dirty="0">
                <a:solidFill>
                  <a:srgbClr val="333333"/>
                </a:solidFill>
                <a:latin typeface="Open Sans"/>
              </a:rPr>
              <a:t>Trust-building strategies develop in three stages: problem recognition, generation of strategies, and adoption of strategies. </a:t>
            </a:r>
            <a:endParaRPr lang="en-GB" dirty="0"/>
          </a:p>
        </p:txBody>
      </p:sp>
      <p:sp>
        <p:nvSpPr>
          <p:cNvPr id="13" name="Rectangle 12">
            <a:extLst>
              <a:ext uri="{FF2B5EF4-FFF2-40B4-BE49-F238E27FC236}">
                <a16:creationId xmlns:a16="http://schemas.microsoft.com/office/drawing/2014/main" id="{4ACC069F-3ACA-E540-BF0E-0DD13FF49780}"/>
              </a:ext>
            </a:extLst>
          </p:cNvPr>
          <p:cNvSpPr/>
          <p:nvPr/>
        </p:nvSpPr>
        <p:spPr>
          <a:xfrm>
            <a:off x="3350525" y="3223031"/>
            <a:ext cx="4572000" cy="1200329"/>
          </a:xfrm>
          <a:prstGeom prst="rect">
            <a:avLst/>
          </a:prstGeom>
        </p:spPr>
        <p:txBody>
          <a:bodyPr>
            <a:spAutoFit/>
          </a:bodyPr>
          <a:lstStyle/>
          <a:p>
            <a:pPr marL="285750" indent="-285750">
              <a:buFont typeface="Wingdings" pitchFamily="2" charset="2"/>
              <a:buChar char="Ø"/>
            </a:pPr>
            <a:r>
              <a:rPr lang="en-GB" dirty="0">
                <a:solidFill>
                  <a:srgbClr val="333333"/>
                </a:solidFill>
                <a:latin typeface="Open Sans"/>
              </a:rPr>
              <a:t>Three countries were selected for in-depth study of police trust-building strategies: England and Wales, Denmark, and the Netherlands.</a:t>
            </a:r>
            <a:endParaRPr lang="en-GB" dirty="0"/>
          </a:p>
        </p:txBody>
      </p:sp>
    </p:spTree>
    <p:extLst>
      <p:ext uri="{BB962C8B-B14F-4D97-AF65-F5344CB8AC3E}">
        <p14:creationId xmlns:p14="http://schemas.microsoft.com/office/powerpoint/2010/main" val="26333434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F8E29-CED5-1A42-8571-351FC8FAD2F7}"/>
              </a:ext>
            </a:extLst>
          </p:cNvPr>
          <p:cNvSpPr>
            <a:spLocks noGrp="1"/>
          </p:cNvSpPr>
          <p:nvPr>
            <p:ph type="title"/>
          </p:nvPr>
        </p:nvSpPr>
        <p:spPr>
          <a:xfrm>
            <a:off x="457200" y="274638"/>
            <a:ext cx="8229600" cy="1143000"/>
          </a:xfrm>
        </p:spPr>
        <p:txBody>
          <a:bodyPr vert="horz" lIns="91440" tIns="45720" rIns="91440" bIns="45720" rtlCol="0" anchor="ctr">
            <a:normAutofit/>
          </a:bodyPr>
          <a:lstStyle/>
          <a:p>
            <a:pPr>
              <a:lnSpc>
                <a:spcPct val="90000"/>
              </a:lnSpc>
            </a:pPr>
            <a:r>
              <a:rPr lang="en-GB" sz="3700" u="sng" dirty="0">
                <a:latin typeface="Arial" panose="020B0604020202020204" pitchFamily="34" charset="0"/>
                <a:cs typeface="Arial" panose="020B0604020202020204" pitchFamily="34" charset="0"/>
              </a:rPr>
              <a:t>Part 5: Recording Police Action on Social Media </a:t>
            </a:r>
          </a:p>
        </p:txBody>
      </p:sp>
      <p:pic>
        <p:nvPicPr>
          <p:cNvPr id="1026" name="Picture 2" descr="Police Media Relations and Social Media Strategies">
            <a:extLst>
              <a:ext uri="{FF2B5EF4-FFF2-40B4-BE49-F238E27FC236}">
                <a16:creationId xmlns:a16="http://schemas.microsoft.com/office/drawing/2014/main" id="{91D66F8B-459E-FD44-9EB5-626A1B25885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21530" y="1788723"/>
            <a:ext cx="4038600" cy="2103708"/>
          </a:xfrm>
          <a:prstGeom prst="rect">
            <a:avLst/>
          </a:prstGeom>
          <a:solidFill>
            <a:srgbClr val="FFFFFF"/>
          </a:solidFill>
        </p:spPr>
      </p:pic>
      <p:sp>
        <p:nvSpPr>
          <p:cNvPr id="6" name="Rectangle 5">
            <a:extLst>
              <a:ext uri="{FF2B5EF4-FFF2-40B4-BE49-F238E27FC236}">
                <a16:creationId xmlns:a16="http://schemas.microsoft.com/office/drawing/2014/main" id="{C19F542C-F67E-9747-822A-ACFAA62DA093}"/>
              </a:ext>
            </a:extLst>
          </p:cNvPr>
          <p:cNvSpPr/>
          <p:nvPr/>
        </p:nvSpPr>
        <p:spPr>
          <a:xfrm>
            <a:off x="4572000" y="1788723"/>
            <a:ext cx="4038600" cy="1718034"/>
          </a:xfrm>
          <a:prstGeom prst="rect">
            <a:avLst/>
          </a:prstGeom>
        </p:spPr>
        <p:txBody>
          <a:bodyPr vert="horz" lIns="91440" tIns="45720" rIns="91440" bIns="45720" rtlCol="0">
            <a:normAutofit/>
          </a:bodyPr>
          <a:lstStyle/>
          <a:p>
            <a:pPr>
              <a:lnSpc>
                <a:spcPct val="90000"/>
              </a:lnSpc>
              <a:spcBef>
                <a:spcPct val="20000"/>
              </a:spcBef>
              <a:buFont typeface="Arial" pitchFamily="34" charset="0"/>
            </a:pPr>
            <a:r>
              <a:rPr lang="en-GB" sz="1600" i="1" dirty="0">
                <a:latin typeface="Arial" panose="020B0604020202020204" pitchFamily="34" charset="0"/>
                <a:cs typeface="Arial" panose="020B0604020202020204" pitchFamily="34" charset="0"/>
              </a:rPr>
              <a:t>‘As a simple rule, police officers and staff should ask ‘Am I the person responsible for communicating about this issue and is there a policing purpose for doing so?’ If the answer to both parts of this question is ‘yes’, they should communicate with the media.’  </a:t>
            </a:r>
            <a:r>
              <a:rPr lang="en-GB" sz="1600" dirty="0">
                <a:latin typeface="Arial" panose="020B0604020202020204" pitchFamily="34" charset="0"/>
                <a:cs typeface="Arial" panose="020B0604020202020204" pitchFamily="34" charset="0"/>
              </a:rPr>
              <a:t>(College of Policing, 2017) </a:t>
            </a:r>
          </a:p>
        </p:txBody>
      </p:sp>
      <p:sp>
        <p:nvSpPr>
          <p:cNvPr id="3" name="TextBox 2">
            <a:extLst>
              <a:ext uri="{FF2B5EF4-FFF2-40B4-BE49-F238E27FC236}">
                <a16:creationId xmlns:a16="http://schemas.microsoft.com/office/drawing/2014/main" id="{A0F856E5-EBB1-CF42-A55B-5317DC8E97EA}"/>
              </a:ext>
            </a:extLst>
          </p:cNvPr>
          <p:cNvSpPr txBox="1"/>
          <p:nvPr/>
        </p:nvSpPr>
        <p:spPr>
          <a:xfrm>
            <a:off x="4993457" y="4120740"/>
            <a:ext cx="3469064" cy="646331"/>
          </a:xfrm>
          <a:prstGeom prst="rect">
            <a:avLst/>
          </a:prstGeom>
          <a:noFill/>
        </p:spPr>
        <p:txBody>
          <a:bodyPr wrap="square" rtlCol="0">
            <a:spAutoFit/>
          </a:bodyPr>
          <a:lstStyle/>
          <a:p>
            <a:pPr marL="285750" indent="-285750">
              <a:buFont typeface="Wingdings" pitchFamily="2" charset="2"/>
              <a:buChar char="Ø"/>
            </a:pPr>
            <a:r>
              <a:rPr lang="en-GB" dirty="0"/>
              <a:t>Are you aware of your force's social media policy?</a:t>
            </a:r>
          </a:p>
        </p:txBody>
      </p:sp>
      <p:pic>
        <p:nvPicPr>
          <p:cNvPr id="7" name="Picture 4" descr="5 reasons why we started a Podcast | by Cedric Tan | The Higher Education  Revolution">
            <a:extLst>
              <a:ext uri="{FF2B5EF4-FFF2-40B4-BE49-F238E27FC236}">
                <a16:creationId xmlns:a16="http://schemas.microsoft.com/office/drawing/2014/main" id="{DBF10D4A-A336-4D4E-9FDF-FE3943B26C14}"/>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485928" y="3733623"/>
            <a:ext cx="2337847" cy="1420567"/>
          </a:xfrm>
          <a:prstGeom prst="rect">
            <a:avLst/>
          </a:prstGeom>
          <a:solidFill>
            <a:srgbClr val="FFFFFF"/>
          </a:solidFill>
        </p:spPr>
      </p:pic>
    </p:spTree>
    <p:extLst>
      <p:ext uri="{BB962C8B-B14F-4D97-AF65-F5344CB8AC3E}">
        <p14:creationId xmlns:p14="http://schemas.microsoft.com/office/powerpoint/2010/main" val="31731169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CC0DF22-3339-0645-8A7A-FD82F0C576D1}"/>
              </a:ext>
            </a:extLst>
          </p:cNvPr>
          <p:cNvSpPr/>
          <p:nvPr/>
        </p:nvSpPr>
        <p:spPr>
          <a:xfrm>
            <a:off x="976899" y="849986"/>
            <a:ext cx="7695016" cy="1015663"/>
          </a:xfrm>
          <a:prstGeom prst="rect">
            <a:avLst/>
          </a:prstGeom>
        </p:spPr>
        <p:txBody>
          <a:bodyPr wrap="square">
            <a:spAutoFit/>
          </a:bodyPr>
          <a:lstStyle/>
          <a:p>
            <a:r>
              <a:rPr lang="en-GB" sz="2400" b="1" u="sng" dirty="0">
                <a:solidFill>
                  <a:srgbClr val="333333"/>
                </a:solidFill>
                <a:latin typeface="Arial" panose="020B0604020202020204" pitchFamily="34" charset="0"/>
                <a:cs typeface="Arial" panose="020B0604020202020204" pitchFamily="34" charset="0"/>
              </a:rPr>
              <a:t>Force Corporate Communications Departments</a:t>
            </a:r>
          </a:p>
          <a:p>
            <a:br>
              <a:rPr lang="en-GB" dirty="0"/>
            </a:br>
            <a:endParaRPr lang="en-GB" dirty="0"/>
          </a:p>
        </p:txBody>
      </p:sp>
      <p:pic>
        <p:nvPicPr>
          <p:cNvPr id="2050" name="Picture 2" descr="Make a Media Enq 1">
            <a:extLst>
              <a:ext uri="{FF2B5EF4-FFF2-40B4-BE49-F238E27FC236}">
                <a16:creationId xmlns:a16="http://schemas.microsoft.com/office/drawing/2014/main" id="{FF972FC5-F5A2-1E48-AA87-3C473C1685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56577" y="1865649"/>
            <a:ext cx="2845324" cy="28453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67202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Graphical user interface, application&#10;&#10;Description automatically generated">
            <a:extLst>
              <a:ext uri="{FF2B5EF4-FFF2-40B4-BE49-F238E27FC236}">
                <a16:creationId xmlns:a16="http://schemas.microsoft.com/office/drawing/2014/main" id="{920C483F-1062-E14A-82C8-9E7742959C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4617" y="1319754"/>
            <a:ext cx="4073626" cy="3173326"/>
          </a:xfrm>
          <a:prstGeom prst="rect">
            <a:avLst/>
          </a:prstGeom>
        </p:spPr>
      </p:pic>
      <p:pic>
        <p:nvPicPr>
          <p:cNvPr id="3074" name="Picture 2" descr="Police and Crime Commissioners - the quiet success story - Barrow Cadbury  Trust">
            <a:extLst>
              <a:ext uri="{FF2B5EF4-FFF2-40B4-BE49-F238E27FC236}">
                <a16:creationId xmlns:a16="http://schemas.microsoft.com/office/drawing/2014/main" id="{EAFE24DF-C324-BD48-8D98-B009F911A0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82913" y="1844248"/>
            <a:ext cx="1415330" cy="104516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5723FF5-9C60-DA47-85DC-4D32C30A6D98}"/>
              </a:ext>
            </a:extLst>
          </p:cNvPr>
          <p:cNvSpPr txBox="1"/>
          <p:nvPr/>
        </p:nvSpPr>
        <p:spPr>
          <a:xfrm>
            <a:off x="479245" y="191498"/>
            <a:ext cx="7222666" cy="923330"/>
          </a:xfrm>
          <a:prstGeom prst="rect">
            <a:avLst/>
          </a:prstGeom>
          <a:noFill/>
        </p:spPr>
        <p:txBody>
          <a:bodyPr wrap="square" rtlCol="0">
            <a:spAutoFit/>
          </a:bodyPr>
          <a:lstStyle/>
          <a:p>
            <a:r>
              <a:rPr lang="en-GB" u="sng" dirty="0">
                <a:latin typeface="Arial" panose="020B0604020202020204" pitchFamily="34" charset="0"/>
                <a:cs typeface="Arial" panose="020B0604020202020204" pitchFamily="34" charset="0"/>
              </a:rPr>
              <a:t>Directed Reading:</a:t>
            </a:r>
          </a:p>
          <a:p>
            <a:endParaRPr lang="en-GB" u="sng"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Briefing - Police use of social media </a:t>
            </a:r>
          </a:p>
        </p:txBody>
      </p:sp>
      <p:sp>
        <p:nvSpPr>
          <p:cNvPr id="9" name="Rectangle 8">
            <a:extLst>
              <a:ext uri="{FF2B5EF4-FFF2-40B4-BE49-F238E27FC236}">
                <a16:creationId xmlns:a16="http://schemas.microsoft.com/office/drawing/2014/main" id="{3CAA3323-3656-E040-9F4E-62F0A77BC81B}"/>
              </a:ext>
            </a:extLst>
          </p:cNvPr>
          <p:cNvSpPr/>
          <p:nvPr/>
        </p:nvSpPr>
        <p:spPr>
          <a:xfrm>
            <a:off x="5764491" y="1171481"/>
            <a:ext cx="2634792" cy="738664"/>
          </a:xfrm>
          <a:prstGeom prst="rect">
            <a:avLst/>
          </a:prstGeom>
        </p:spPr>
        <p:txBody>
          <a:bodyPr wrap="square">
            <a:spAutoFit/>
          </a:bodyPr>
          <a:lstStyle/>
          <a:p>
            <a:pPr marL="285750" indent="-285750">
              <a:buFont typeface="Wingdings" pitchFamily="2" charset="2"/>
              <a:buChar char="Ø"/>
            </a:pPr>
            <a:r>
              <a:rPr lang="en-GB" sz="1400" dirty="0">
                <a:latin typeface="Arial" panose="020B0604020202020204" pitchFamily="34" charset="0"/>
                <a:cs typeface="Arial" panose="020B0604020202020204" pitchFamily="34" charset="0"/>
              </a:rPr>
              <a:t>Discusses the ways in which social media can help the police </a:t>
            </a:r>
            <a:endParaRPr lang="en-GB" sz="1400" dirty="0">
              <a:effectLst/>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72288DED-5242-F34E-BC4B-321ADD6F3FDA}"/>
              </a:ext>
            </a:extLst>
          </p:cNvPr>
          <p:cNvSpPr/>
          <p:nvPr/>
        </p:nvSpPr>
        <p:spPr>
          <a:xfrm>
            <a:off x="5764491" y="2131204"/>
            <a:ext cx="3021291" cy="523220"/>
          </a:xfrm>
          <a:prstGeom prst="rect">
            <a:avLst/>
          </a:prstGeom>
        </p:spPr>
        <p:txBody>
          <a:bodyPr wrap="square">
            <a:spAutoFit/>
          </a:bodyPr>
          <a:lstStyle/>
          <a:p>
            <a:pPr marL="285750" indent="-285750">
              <a:buFont typeface="Wingdings" pitchFamily="2" charset="2"/>
              <a:buChar char="Ø"/>
            </a:pPr>
            <a:r>
              <a:rPr lang="en-GB" sz="1400" dirty="0">
                <a:latin typeface="Arial" panose="020B0604020202020204" pitchFamily="34" charset="0"/>
                <a:cs typeface="Arial" panose="020B0604020202020204" pitchFamily="34" charset="0"/>
              </a:rPr>
              <a:t>Provides examples of where it has been used to positive effect </a:t>
            </a:r>
            <a:endParaRPr lang="en-GB" sz="1400" dirty="0">
              <a:effectLst/>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20F88AF8-3498-0C47-A0B3-86FA57A7659F}"/>
              </a:ext>
            </a:extLst>
          </p:cNvPr>
          <p:cNvSpPr/>
          <p:nvPr/>
        </p:nvSpPr>
        <p:spPr>
          <a:xfrm>
            <a:off x="5764491" y="2906417"/>
            <a:ext cx="3021291" cy="523220"/>
          </a:xfrm>
          <a:prstGeom prst="rect">
            <a:avLst/>
          </a:prstGeom>
        </p:spPr>
        <p:txBody>
          <a:bodyPr wrap="square">
            <a:spAutoFit/>
          </a:bodyPr>
          <a:lstStyle/>
          <a:p>
            <a:pPr marL="285750" indent="-285750">
              <a:buFont typeface="Wingdings" pitchFamily="2" charset="2"/>
              <a:buChar char="Ø"/>
            </a:pPr>
            <a:r>
              <a:rPr lang="en-GB" sz="1400" dirty="0">
                <a:latin typeface="Arial" panose="020B0604020202020204" pitchFamily="34" charset="0"/>
                <a:cs typeface="Arial" panose="020B0604020202020204" pitchFamily="34" charset="0"/>
              </a:rPr>
              <a:t>Looks at the challenges of employing this new technology </a:t>
            </a:r>
            <a:endParaRPr lang="en-GB" sz="1400" dirty="0">
              <a:effectLst/>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E8E0813E-24DA-C644-8F1F-770C28201DAC}"/>
              </a:ext>
            </a:extLst>
          </p:cNvPr>
          <p:cNvSpPr/>
          <p:nvPr/>
        </p:nvSpPr>
        <p:spPr>
          <a:xfrm>
            <a:off x="5832835" y="3783084"/>
            <a:ext cx="2884602" cy="954107"/>
          </a:xfrm>
          <a:prstGeom prst="rect">
            <a:avLst/>
          </a:prstGeom>
        </p:spPr>
        <p:txBody>
          <a:bodyPr wrap="square">
            <a:spAutoFit/>
          </a:bodyPr>
          <a:lstStyle/>
          <a:p>
            <a:pPr marL="285750" indent="-285750">
              <a:buFont typeface="Wingdings" pitchFamily="2" charset="2"/>
              <a:buChar char="Ø"/>
            </a:pPr>
            <a:r>
              <a:rPr lang="en-GB" sz="1400" dirty="0">
                <a:latin typeface="Arial" panose="020B0604020202020204" pitchFamily="34" charset="0"/>
                <a:cs typeface="Arial" panose="020B0604020202020204" pitchFamily="34" charset="0"/>
              </a:rPr>
              <a:t>Focuses on the police service’s use of social media rather than the policing of social media </a:t>
            </a:r>
            <a:endParaRPr lang="en-GB" sz="1400" dirty="0">
              <a:effectLst/>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EB4223D9-9C4E-0C4D-88F4-99080D4612BE}"/>
              </a:ext>
            </a:extLst>
          </p:cNvPr>
          <p:cNvSpPr txBox="1"/>
          <p:nvPr/>
        </p:nvSpPr>
        <p:spPr>
          <a:xfrm>
            <a:off x="1793451" y="4606386"/>
            <a:ext cx="3035430"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Click </a:t>
            </a:r>
            <a:r>
              <a:rPr lang="en-GB" sz="1100" dirty="0">
                <a:latin typeface="Arial" panose="020B0604020202020204" pitchFamily="34" charset="0"/>
                <a:cs typeface="Arial" panose="020B0604020202020204" pitchFamily="34" charset="0"/>
                <a:hlinkClick r:id="rId4"/>
              </a:rPr>
              <a:t>here </a:t>
            </a:r>
            <a:r>
              <a:rPr lang="en-GB" sz="1100" dirty="0">
                <a:latin typeface="Arial" panose="020B0604020202020204" pitchFamily="34" charset="0"/>
                <a:cs typeface="Arial" panose="020B0604020202020204" pitchFamily="34" charset="0"/>
              </a:rPr>
              <a:t>to read online</a:t>
            </a:r>
          </a:p>
        </p:txBody>
      </p:sp>
    </p:spTree>
    <p:extLst>
      <p:ext uri="{BB962C8B-B14F-4D97-AF65-F5344CB8AC3E}">
        <p14:creationId xmlns:p14="http://schemas.microsoft.com/office/powerpoint/2010/main" val="11265544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Round Same-side Corner of Rectangle 27">
            <a:extLst>
              <a:ext uri="{FF2B5EF4-FFF2-40B4-BE49-F238E27FC236}">
                <a16:creationId xmlns:a16="http://schemas.microsoft.com/office/drawing/2014/main" id="{BD08CB74-BB55-EB47-9C5D-2AC66E30CAFC}"/>
              </a:ext>
            </a:extLst>
          </p:cNvPr>
          <p:cNvSpPr/>
          <p:nvPr/>
        </p:nvSpPr>
        <p:spPr>
          <a:xfrm flipH="1">
            <a:off x="271915" y="2137255"/>
            <a:ext cx="2199575" cy="769440"/>
          </a:xfrm>
          <a:prstGeom prst="round2Same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ound Same-side Corner of Rectangle 28">
            <a:extLst>
              <a:ext uri="{FF2B5EF4-FFF2-40B4-BE49-F238E27FC236}">
                <a16:creationId xmlns:a16="http://schemas.microsoft.com/office/drawing/2014/main" id="{90662721-8E7E-5D4B-9498-F40E342804C0}"/>
              </a:ext>
            </a:extLst>
          </p:cNvPr>
          <p:cNvSpPr/>
          <p:nvPr/>
        </p:nvSpPr>
        <p:spPr>
          <a:xfrm flipH="1">
            <a:off x="3145403" y="2137255"/>
            <a:ext cx="2199575" cy="769440"/>
          </a:xfrm>
          <a:prstGeom prst="round2Same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ound Same-side Corner of Rectangle 29">
            <a:extLst>
              <a:ext uri="{FF2B5EF4-FFF2-40B4-BE49-F238E27FC236}">
                <a16:creationId xmlns:a16="http://schemas.microsoft.com/office/drawing/2014/main" id="{6F236772-50D1-A54E-AA23-6C6C9A456193}"/>
              </a:ext>
            </a:extLst>
          </p:cNvPr>
          <p:cNvSpPr/>
          <p:nvPr/>
        </p:nvSpPr>
        <p:spPr>
          <a:xfrm flipH="1">
            <a:off x="6025949" y="2085845"/>
            <a:ext cx="2199575" cy="769440"/>
          </a:xfrm>
          <a:prstGeom prst="round2Same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8E918890-9E68-9449-8EC0-E0FDB27430A6}"/>
              </a:ext>
            </a:extLst>
          </p:cNvPr>
          <p:cNvSpPr/>
          <p:nvPr/>
        </p:nvSpPr>
        <p:spPr>
          <a:xfrm>
            <a:off x="237717" y="251323"/>
            <a:ext cx="8551501" cy="1384995"/>
          </a:xfrm>
          <a:prstGeom prst="rect">
            <a:avLst/>
          </a:prstGeom>
        </p:spPr>
        <p:txBody>
          <a:bodyPr wrap="square">
            <a:spAutoFit/>
          </a:bodyPr>
          <a:lstStyle/>
          <a:p>
            <a:pPr algn="ctr"/>
            <a:r>
              <a:rPr lang="en-GB" sz="2400" b="1" u="sng" dirty="0">
                <a:latin typeface="Arial" panose="020B0604020202020204" pitchFamily="34" charset="0"/>
                <a:cs typeface="Arial" panose="020B0604020202020204" pitchFamily="34" charset="0"/>
              </a:rPr>
              <a:t>Social Media: Reports, Arrests, Charges, </a:t>
            </a:r>
          </a:p>
          <a:p>
            <a:pPr algn="ctr"/>
            <a:r>
              <a:rPr lang="en-GB" sz="2400" b="1" u="sng" dirty="0">
                <a:latin typeface="Arial" panose="020B0604020202020204" pitchFamily="34" charset="0"/>
                <a:cs typeface="Arial" panose="020B0604020202020204" pitchFamily="34" charset="0"/>
              </a:rPr>
              <a:t>and Judicial Outcomes</a:t>
            </a:r>
          </a:p>
          <a:p>
            <a:br>
              <a:rPr lang="en-GB" dirty="0"/>
            </a:br>
            <a:endParaRPr lang="en-GB" dirty="0"/>
          </a:p>
        </p:txBody>
      </p:sp>
      <p:sp>
        <p:nvSpPr>
          <p:cNvPr id="7" name="Rectangle 6">
            <a:extLst>
              <a:ext uri="{FF2B5EF4-FFF2-40B4-BE49-F238E27FC236}">
                <a16:creationId xmlns:a16="http://schemas.microsoft.com/office/drawing/2014/main" id="{9BD609BA-980B-AF49-9FC8-5070968EE5BB}"/>
              </a:ext>
            </a:extLst>
          </p:cNvPr>
          <p:cNvSpPr/>
          <p:nvPr/>
        </p:nvSpPr>
        <p:spPr>
          <a:xfrm>
            <a:off x="3201955" y="2337309"/>
            <a:ext cx="2086469" cy="369332"/>
          </a:xfrm>
          <a:prstGeom prst="rect">
            <a:avLst/>
          </a:prstGeom>
        </p:spPr>
        <p:txBody>
          <a:bodyPr wrap="none">
            <a:spAutoFit/>
          </a:bodyPr>
          <a:lstStyle/>
          <a:p>
            <a:r>
              <a:rPr lang="en-GB" b="1" dirty="0">
                <a:solidFill>
                  <a:schemeClr val="bg1"/>
                </a:solidFill>
                <a:latin typeface="Arial" panose="020B0604020202020204" pitchFamily="34" charset="0"/>
                <a:cs typeface="Arial" panose="020B0604020202020204" pitchFamily="34" charset="0"/>
              </a:rPr>
              <a:t>Naming on arrest</a:t>
            </a:r>
            <a:endParaRPr lang="en-GB" b="1" i="0" u="none" strike="noStrike" dirty="0">
              <a:solidFill>
                <a:schemeClr val="bg1"/>
              </a:solidFill>
              <a:effectLst/>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F9443B92-2184-3241-BEFA-96268C346EFF}"/>
              </a:ext>
            </a:extLst>
          </p:cNvPr>
          <p:cNvSpPr/>
          <p:nvPr/>
        </p:nvSpPr>
        <p:spPr>
          <a:xfrm>
            <a:off x="6047987" y="2324536"/>
            <a:ext cx="2199577" cy="369332"/>
          </a:xfrm>
          <a:prstGeom prst="rect">
            <a:avLst/>
          </a:prstGeom>
        </p:spPr>
        <p:txBody>
          <a:bodyPr wrap="none">
            <a:spAutoFit/>
          </a:bodyPr>
          <a:lstStyle/>
          <a:p>
            <a:r>
              <a:rPr lang="en-GB" b="1" dirty="0">
                <a:solidFill>
                  <a:schemeClr val="bg1"/>
                </a:solidFill>
                <a:latin typeface="Arial" panose="020B0604020202020204" pitchFamily="34" charset="0"/>
                <a:cs typeface="Arial" panose="020B0604020202020204" pitchFamily="34" charset="0"/>
              </a:rPr>
              <a:t>Naming on charge</a:t>
            </a:r>
            <a:endParaRPr lang="en-GB" b="1" i="0" u="none" strike="noStrike" dirty="0">
              <a:solidFill>
                <a:schemeClr val="bg1"/>
              </a:solidFill>
              <a:effectLst/>
              <a:latin typeface="Arial" panose="020B0604020202020204" pitchFamily="34" charset="0"/>
              <a:cs typeface="Arial" panose="020B0604020202020204" pitchFamily="34" charset="0"/>
            </a:endParaRPr>
          </a:p>
        </p:txBody>
      </p:sp>
      <p:sp>
        <p:nvSpPr>
          <p:cNvPr id="18" name="Rectangle 17">
            <a:extLst>
              <a:ext uri="{FF2B5EF4-FFF2-40B4-BE49-F238E27FC236}">
                <a16:creationId xmlns:a16="http://schemas.microsoft.com/office/drawing/2014/main" id="{D7BB890E-D7BF-1B43-8B62-C504235E8914}"/>
              </a:ext>
            </a:extLst>
          </p:cNvPr>
          <p:cNvSpPr/>
          <p:nvPr/>
        </p:nvSpPr>
        <p:spPr>
          <a:xfrm>
            <a:off x="271915" y="2186037"/>
            <a:ext cx="2199578" cy="646331"/>
          </a:xfrm>
          <a:prstGeom prst="rect">
            <a:avLst/>
          </a:prstGeom>
        </p:spPr>
        <p:txBody>
          <a:bodyPr wrap="square">
            <a:spAutoFit/>
          </a:bodyPr>
          <a:lstStyle/>
          <a:p>
            <a:pPr algn="ctr"/>
            <a:r>
              <a:rPr lang="en-GB" b="1" dirty="0">
                <a:solidFill>
                  <a:schemeClr val="bg1"/>
                </a:solidFill>
                <a:latin typeface="Arial" panose="020B0604020202020204" pitchFamily="34" charset="0"/>
                <a:cs typeface="Arial" panose="020B0604020202020204" pitchFamily="34" charset="0"/>
              </a:rPr>
              <a:t>Referring to reports of a crime</a:t>
            </a:r>
            <a:endParaRPr lang="en-GB" b="1" i="0" u="none" strike="noStrike" dirty="0">
              <a:solidFill>
                <a:schemeClr val="bg1"/>
              </a:solidFill>
              <a:effectLst/>
              <a:latin typeface="Arial" panose="020B0604020202020204" pitchFamily="34" charset="0"/>
              <a:cs typeface="Arial" panose="020B0604020202020204" pitchFamily="34" charset="0"/>
            </a:endParaRPr>
          </a:p>
        </p:txBody>
      </p:sp>
      <p:sp>
        <p:nvSpPr>
          <p:cNvPr id="24" name="Rectangle 23">
            <a:extLst>
              <a:ext uri="{FF2B5EF4-FFF2-40B4-BE49-F238E27FC236}">
                <a16:creationId xmlns:a16="http://schemas.microsoft.com/office/drawing/2014/main" id="{2A897CBC-7621-2C4E-9105-A893929AE73C}"/>
              </a:ext>
            </a:extLst>
          </p:cNvPr>
          <p:cNvSpPr/>
          <p:nvPr/>
        </p:nvSpPr>
        <p:spPr>
          <a:xfrm>
            <a:off x="2799548" y="4446554"/>
            <a:ext cx="3171063" cy="830997"/>
          </a:xfrm>
          <a:prstGeom prst="rect">
            <a:avLst/>
          </a:prstGeom>
        </p:spPr>
        <p:txBody>
          <a:bodyPr wrap="square">
            <a:spAutoFit/>
          </a:bodyPr>
          <a:lstStyle/>
          <a:p>
            <a:pPr algn="ctr"/>
            <a:r>
              <a:rPr lang="en-GB" sz="1200" b="1" u="sng" dirty="0">
                <a:solidFill>
                  <a:srgbClr val="00B0F0"/>
                </a:solidFill>
                <a:latin typeface="Arial" panose="020B0604020202020204" pitchFamily="34" charset="0"/>
              </a:rPr>
              <a:t>Identify</a:t>
            </a:r>
            <a:r>
              <a:rPr lang="en-GB" sz="1200" b="1" dirty="0">
                <a:solidFill>
                  <a:srgbClr val="00B0F0"/>
                </a:solidFill>
                <a:latin typeface="Arial" panose="020B0604020202020204" pitchFamily="34" charset="0"/>
              </a:rPr>
              <a:t> what the exceptions would be in each of the above situations where information could be, or could not be shared on social media?   </a:t>
            </a:r>
            <a:endParaRPr lang="en-GB" sz="1200" b="1" dirty="0">
              <a:solidFill>
                <a:srgbClr val="00B0F0"/>
              </a:solidFill>
            </a:endParaRPr>
          </a:p>
        </p:txBody>
      </p:sp>
      <p:pic>
        <p:nvPicPr>
          <p:cNvPr id="31" name="Picture 4" descr="5 reasons why we started a Podcast | by Cedric Tan | The Higher Education  Revolution">
            <a:extLst>
              <a:ext uri="{FF2B5EF4-FFF2-40B4-BE49-F238E27FC236}">
                <a16:creationId xmlns:a16="http://schemas.microsoft.com/office/drawing/2014/main" id="{98D3B757-0D3D-B84F-869F-605294A5D08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9503" y="4652464"/>
            <a:ext cx="1156555" cy="702768"/>
          </a:xfrm>
          <a:prstGeom prst="rect">
            <a:avLst/>
          </a:prstGeom>
          <a:solidFill>
            <a:srgbClr val="FFFFFF"/>
          </a:solidFill>
        </p:spPr>
      </p:pic>
      <p:pic>
        <p:nvPicPr>
          <p:cNvPr id="33" name="Picture 4" descr="5 reasons why we started a Podcast | by Cedric Tan | The Higher Education  Revolution">
            <a:extLst>
              <a:ext uri="{FF2B5EF4-FFF2-40B4-BE49-F238E27FC236}">
                <a16:creationId xmlns:a16="http://schemas.microsoft.com/office/drawing/2014/main" id="{BAD21BEE-D439-504D-93D8-73FF31AE193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04101" y="4574184"/>
            <a:ext cx="1156555" cy="702768"/>
          </a:xfrm>
          <a:prstGeom prst="rect">
            <a:avLst/>
          </a:prstGeom>
          <a:solidFill>
            <a:srgbClr val="FFFFFF"/>
          </a:solidFill>
        </p:spPr>
      </p:pic>
      <p:sp>
        <p:nvSpPr>
          <p:cNvPr id="35" name="TextBox 34">
            <a:extLst>
              <a:ext uri="{FF2B5EF4-FFF2-40B4-BE49-F238E27FC236}">
                <a16:creationId xmlns:a16="http://schemas.microsoft.com/office/drawing/2014/main" id="{A9E2E424-106B-044A-9CF0-9135224732A8}"/>
              </a:ext>
            </a:extLst>
          </p:cNvPr>
          <p:cNvSpPr txBox="1"/>
          <p:nvPr/>
        </p:nvSpPr>
        <p:spPr>
          <a:xfrm>
            <a:off x="7327980" y="5392367"/>
            <a:ext cx="3329022" cy="261610"/>
          </a:xfrm>
          <a:prstGeom prst="rect">
            <a:avLst/>
          </a:prstGeom>
          <a:noFill/>
        </p:spPr>
        <p:txBody>
          <a:bodyPr wrap="square" rtlCol="0">
            <a:spAutoFit/>
          </a:bodyPr>
          <a:lstStyle/>
          <a:p>
            <a:r>
              <a:rPr lang="en-GB" sz="1050" dirty="0">
                <a:latin typeface="Arial" panose="020B0604020202020204" pitchFamily="34" charset="0"/>
                <a:cs typeface="Arial" panose="020B0604020202020204" pitchFamily="34" charset="0"/>
              </a:rPr>
              <a:t>(College of Policing, 2017)</a:t>
            </a:r>
          </a:p>
        </p:txBody>
      </p:sp>
      <p:sp>
        <p:nvSpPr>
          <p:cNvPr id="2" name="Rectangle 1">
            <a:extLst>
              <a:ext uri="{FF2B5EF4-FFF2-40B4-BE49-F238E27FC236}">
                <a16:creationId xmlns:a16="http://schemas.microsoft.com/office/drawing/2014/main" id="{342648AE-05BF-AB46-82E3-F88E7EE0695E}"/>
              </a:ext>
            </a:extLst>
          </p:cNvPr>
          <p:cNvSpPr/>
          <p:nvPr/>
        </p:nvSpPr>
        <p:spPr>
          <a:xfrm>
            <a:off x="2919634" y="3586922"/>
            <a:ext cx="2651110" cy="369332"/>
          </a:xfrm>
          <a:prstGeom prst="rect">
            <a:avLst/>
          </a:prstGeom>
        </p:spPr>
        <p:txBody>
          <a:bodyPr wrap="none">
            <a:spAutoFit/>
          </a:bodyPr>
          <a:lstStyle/>
          <a:p>
            <a:pPr algn="ctr"/>
            <a:r>
              <a:rPr lang="en-GB" b="1" u="sng" dirty="0">
                <a:solidFill>
                  <a:srgbClr val="00B0F0"/>
                </a:solidFill>
                <a:latin typeface="Arial" panose="020B0604020202020204" pitchFamily="34" charset="0"/>
              </a:rPr>
              <a:t>***Exceptions Apply***</a:t>
            </a:r>
          </a:p>
        </p:txBody>
      </p:sp>
    </p:spTree>
    <p:extLst>
      <p:ext uri="{BB962C8B-B14F-4D97-AF65-F5344CB8AC3E}">
        <p14:creationId xmlns:p14="http://schemas.microsoft.com/office/powerpoint/2010/main" val="20143838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ound Same-side Corner of Rectangle 21">
            <a:extLst>
              <a:ext uri="{FF2B5EF4-FFF2-40B4-BE49-F238E27FC236}">
                <a16:creationId xmlns:a16="http://schemas.microsoft.com/office/drawing/2014/main" id="{24C209C8-5B61-C44C-86ED-F17A73432D5C}"/>
              </a:ext>
            </a:extLst>
          </p:cNvPr>
          <p:cNvSpPr/>
          <p:nvPr/>
        </p:nvSpPr>
        <p:spPr>
          <a:xfrm>
            <a:off x="6204359" y="3475770"/>
            <a:ext cx="2107934" cy="962880"/>
          </a:xfrm>
          <a:prstGeom prst="round2Same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Round Same-side Corner of Rectangle 20">
            <a:extLst>
              <a:ext uri="{FF2B5EF4-FFF2-40B4-BE49-F238E27FC236}">
                <a16:creationId xmlns:a16="http://schemas.microsoft.com/office/drawing/2014/main" id="{34E227F8-6606-A240-BAB4-079E183A5745}"/>
              </a:ext>
            </a:extLst>
          </p:cNvPr>
          <p:cNvSpPr/>
          <p:nvPr/>
        </p:nvSpPr>
        <p:spPr>
          <a:xfrm>
            <a:off x="3677757" y="2197524"/>
            <a:ext cx="2190002" cy="962880"/>
          </a:xfrm>
          <a:prstGeom prst="round2Same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ound Same-side Corner of Rectangle 19">
            <a:extLst>
              <a:ext uri="{FF2B5EF4-FFF2-40B4-BE49-F238E27FC236}">
                <a16:creationId xmlns:a16="http://schemas.microsoft.com/office/drawing/2014/main" id="{A629A53C-1A74-744F-B5EF-CAA6051E7F9D}"/>
              </a:ext>
            </a:extLst>
          </p:cNvPr>
          <p:cNvSpPr/>
          <p:nvPr/>
        </p:nvSpPr>
        <p:spPr>
          <a:xfrm>
            <a:off x="419807" y="591855"/>
            <a:ext cx="2931736" cy="962880"/>
          </a:xfrm>
          <a:prstGeom prst="round2Same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E814A0ED-BB8F-F143-8E6D-23BC63344AC2}"/>
              </a:ext>
            </a:extLst>
          </p:cNvPr>
          <p:cNvSpPr/>
          <p:nvPr/>
        </p:nvSpPr>
        <p:spPr>
          <a:xfrm>
            <a:off x="4111359" y="2509687"/>
            <a:ext cx="1322798" cy="338554"/>
          </a:xfrm>
          <a:prstGeom prst="rect">
            <a:avLst/>
          </a:prstGeom>
        </p:spPr>
        <p:txBody>
          <a:bodyPr wrap="none">
            <a:spAutoFit/>
          </a:bodyPr>
          <a:lstStyle/>
          <a:p>
            <a:r>
              <a:rPr lang="en-GB" sz="1600" b="1" dirty="0">
                <a:solidFill>
                  <a:schemeClr val="bg1"/>
                </a:solidFill>
                <a:latin typeface="Arial" panose="020B0604020202020204" pitchFamily="34" charset="0"/>
                <a:cs typeface="Arial" panose="020B0604020202020204" pitchFamily="34" charset="0"/>
              </a:rPr>
              <a:t>Businesses</a:t>
            </a:r>
            <a:endParaRPr lang="en-GB" sz="1600" b="1" i="0" u="none" strike="noStrike" dirty="0">
              <a:solidFill>
                <a:schemeClr val="bg1"/>
              </a:solidFill>
              <a:effectLst/>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CB918D66-9E87-B147-8640-D15BE888912C}"/>
              </a:ext>
            </a:extLst>
          </p:cNvPr>
          <p:cNvSpPr/>
          <p:nvPr/>
        </p:nvSpPr>
        <p:spPr>
          <a:xfrm>
            <a:off x="171175" y="780907"/>
            <a:ext cx="3428999" cy="584775"/>
          </a:xfrm>
          <a:prstGeom prst="rect">
            <a:avLst/>
          </a:prstGeom>
        </p:spPr>
        <p:txBody>
          <a:bodyPr wrap="square">
            <a:spAutoFit/>
          </a:bodyPr>
          <a:lstStyle/>
          <a:p>
            <a:pPr algn="ctr"/>
            <a:r>
              <a:rPr lang="en-GB" sz="1600" b="1" dirty="0">
                <a:solidFill>
                  <a:schemeClr val="bg1"/>
                </a:solidFill>
                <a:latin typeface="Arial" panose="020B0604020202020204" pitchFamily="34" charset="0"/>
                <a:cs typeface="Arial" panose="020B0604020202020204" pitchFamily="34" charset="0"/>
              </a:rPr>
              <a:t>Identifying victims or other witnesses</a:t>
            </a:r>
            <a:endParaRPr lang="en-GB" sz="1600" b="1" i="0" u="none" strike="noStrike" dirty="0">
              <a:solidFill>
                <a:schemeClr val="bg1"/>
              </a:solidFill>
              <a:effectLst/>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0EE1077D-4E2B-8042-B97C-469A3AE85E8B}"/>
              </a:ext>
            </a:extLst>
          </p:cNvPr>
          <p:cNvSpPr/>
          <p:nvPr/>
        </p:nvSpPr>
        <p:spPr>
          <a:xfrm>
            <a:off x="6776463" y="3772544"/>
            <a:ext cx="963725" cy="369332"/>
          </a:xfrm>
          <a:prstGeom prst="rect">
            <a:avLst/>
          </a:prstGeom>
        </p:spPr>
        <p:txBody>
          <a:bodyPr wrap="none">
            <a:spAutoFit/>
          </a:bodyPr>
          <a:lstStyle/>
          <a:p>
            <a:r>
              <a:rPr lang="en-GB" b="1" dirty="0">
                <a:solidFill>
                  <a:schemeClr val="bg1"/>
                </a:solidFill>
                <a:latin typeface="Arial" panose="020B0604020202020204" pitchFamily="34" charset="0"/>
                <a:cs typeface="Arial" panose="020B0604020202020204" pitchFamily="34" charset="0"/>
              </a:rPr>
              <a:t>Deaths</a:t>
            </a:r>
            <a:endParaRPr lang="en-GB" b="1" i="0" u="none" strike="noStrike" dirty="0">
              <a:solidFill>
                <a:schemeClr val="bg1"/>
              </a:solidFill>
              <a:effectLst/>
              <a:latin typeface="Arial" panose="020B0604020202020204" pitchFamily="34" charset="0"/>
              <a:cs typeface="Arial" panose="020B0604020202020204" pitchFamily="34" charset="0"/>
            </a:endParaRPr>
          </a:p>
        </p:txBody>
      </p:sp>
      <p:pic>
        <p:nvPicPr>
          <p:cNvPr id="5122" name="Picture 2" descr="20 Social Media Ideas to Keep Your Brand's Feed Fresh">
            <a:extLst>
              <a:ext uri="{FF2B5EF4-FFF2-40B4-BE49-F238E27FC236}">
                <a16:creationId xmlns:a16="http://schemas.microsoft.com/office/drawing/2014/main" id="{DB78DC67-18B3-A745-B961-A826084EA7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2458" y="244761"/>
            <a:ext cx="2931736" cy="165706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hy Twitter is Better than Facebook - Twitter World">
            <a:extLst>
              <a:ext uri="{FF2B5EF4-FFF2-40B4-BE49-F238E27FC236}">
                <a16:creationId xmlns:a16="http://schemas.microsoft.com/office/drawing/2014/main" id="{205E1D72-F4C2-F640-8583-FC33F8F37D3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5821" y="3429000"/>
            <a:ext cx="4038600"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41059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 Same-side Corner of Rectangle 2">
            <a:extLst>
              <a:ext uri="{FF2B5EF4-FFF2-40B4-BE49-F238E27FC236}">
                <a16:creationId xmlns:a16="http://schemas.microsoft.com/office/drawing/2014/main" id="{57CE6A11-ECB7-DE44-986B-1E3F0C35007A}"/>
              </a:ext>
            </a:extLst>
          </p:cNvPr>
          <p:cNvSpPr/>
          <p:nvPr/>
        </p:nvSpPr>
        <p:spPr>
          <a:xfrm>
            <a:off x="485087" y="1029274"/>
            <a:ext cx="3367385" cy="816165"/>
          </a:xfrm>
          <a:prstGeom prst="round2Same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89D46DAD-2081-6543-AF3B-40DD3A98A021}"/>
              </a:ext>
            </a:extLst>
          </p:cNvPr>
          <p:cNvSpPr/>
          <p:nvPr/>
        </p:nvSpPr>
        <p:spPr>
          <a:xfrm>
            <a:off x="947932" y="1206523"/>
            <a:ext cx="2441694" cy="461665"/>
          </a:xfrm>
          <a:prstGeom prst="rect">
            <a:avLst/>
          </a:prstGeom>
        </p:spPr>
        <p:txBody>
          <a:bodyPr wrap="none">
            <a:spAutoFit/>
          </a:bodyPr>
          <a:lstStyle/>
          <a:p>
            <a:r>
              <a:rPr lang="en-GB" sz="2400" b="1" dirty="0">
                <a:solidFill>
                  <a:schemeClr val="bg1"/>
                </a:solidFill>
                <a:latin typeface="Arial" panose="020B0604020202020204" pitchFamily="34" charset="0"/>
                <a:cs typeface="Arial" panose="020B0604020202020204" pitchFamily="34" charset="0"/>
              </a:rPr>
              <a:t>Images/footage</a:t>
            </a:r>
            <a:endParaRPr lang="en-GB" sz="2400" b="1" i="0" u="none" strike="noStrike" dirty="0">
              <a:solidFill>
                <a:schemeClr val="bg1"/>
              </a:solidFill>
              <a:effectLst/>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FBCF8FFD-060E-7A40-A314-5519C4131EE2}"/>
              </a:ext>
            </a:extLst>
          </p:cNvPr>
          <p:cNvSpPr/>
          <p:nvPr/>
        </p:nvSpPr>
        <p:spPr>
          <a:xfrm>
            <a:off x="292231" y="4797345"/>
            <a:ext cx="1973682" cy="369332"/>
          </a:xfrm>
          <a:prstGeom prst="rect">
            <a:avLst/>
          </a:prstGeom>
        </p:spPr>
        <p:txBody>
          <a:bodyPr wrap="none">
            <a:spAutoFit/>
          </a:bodyPr>
          <a:lstStyle/>
          <a:p>
            <a:pPr marL="285750" indent="-285750">
              <a:buFont typeface="Wingdings" pitchFamily="2" charset="2"/>
              <a:buChar char="Ø"/>
            </a:pPr>
            <a:r>
              <a:rPr lang="en-GB" b="1" dirty="0">
                <a:latin typeface="Arial" panose="020B0604020202020204" pitchFamily="34" charset="0"/>
              </a:rPr>
              <a:t>Tribute image</a:t>
            </a:r>
            <a:endParaRPr lang="en-GB" dirty="0"/>
          </a:p>
        </p:txBody>
      </p:sp>
      <p:sp>
        <p:nvSpPr>
          <p:cNvPr id="7" name="Rectangle 6">
            <a:extLst>
              <a:ext uri="{FF2B5EF4-FFF2-40B4-BE49-F238E27FC236}">
                <a16:creationId xmlns:a16="http://schemas.microsoft.com/office/drawing/2014/main" id="{F6DC518A-B52F-FD49-A995-501FCD9F9ECD}"/>
              </a:ext>
            </a:extLst>
          </p:cNvPr>
          <p:cNvSpPr/>
          <p:nvPr/>
        </p:nvSpPr>
        <p:spPr>
          <a:xfrm>
            <a:off x="292231" y="3770387"/>
            <a:ext cx="3191899" cy="369332"/>
          </a:xfrm>
          <a:prstGeom prst="rect">
            <a:avLst/>
          </a:prstGeom>
        </p:spPr>
        <p:txBody>
          <a:bodyPr wrap="none">
            <a:spAutoFit/>
          </a:bodyPr>
          <a:lstStyle/>
          <a:p>
            <a:pPr marL="285750" indent="-285750">
              <a:buFont typeface="Wingdings" pitchFamily="2" charset="2"/>
              <a:buChar char="Ø"/>
            </a:pPr>
            <a:r>
              <a:rPr lang="en-GB" b="1" dirty="0">
                <a:latin typeface="Arial" panose="020B0604020202020204" pitchFamily="34" charset="0"/>
              </a:rPr>
              <a:t>Image of missing person</a:t>
            </a:r>
            <a:endParaRPr lang="en-GB" dirty="0"/>
          </a:p>
        </p:txBody>
      </p:sp>
      <p:sp>
        <p:nvSpPr>
          <p:cNvPr id="8" name="Rectangle 7">
            <a:extLst>
              <a:ext uri="{FF2B5EF4-FFF2-40B4-BE49-F238E27FC236}">
                <a16:creationId xmlns:a16="http://schemas.microsoft.com/office/drawing/2014/main" id="{DB4C03FA-BFF9-524C-AB56-55304ACA71CB}"/>
              </a:ext>
            </a:extLst>
          </p:cNvPr>
          <p:cNvSpPr/>
          <p:nvPr/>
        </p:nvSpPr>
        <p:spPr>
          <a:xfrm>
            <a:off x="292231" y="3328982"/>
            <a:ext cx="3114955" cy="369332"/>
          </a:xfrm>
          <a:prstGeom prst="rect">
            <a:avLst/>
          </a:prstGeom>
        </p:spPr>
        <p:txBody>
          <a:bodyPr wrap="none">
            <a:spAutoFit/>
          </a:bodyPr>
          <a:lstStyle/>
          <a:p>
            <a:pPr marL="285750" indent="-285750">
              <a:buFont typeface="Wingdings" pitchFamily="2" charset="2"/>
              <a:buChar char="Ø"/>
            </a:pPr>
            <a:r>
              <a:rPr lang="en-GB" b="1" dirty="0">
                <a:latin typeface="Arial" panose="020B0604020202020204" pitchFamily="34" charset="0"/>
              </a:rPr>
              <a:t>Image of wanted person</a:t>
            </a:r>
            <a:endParaRPr lang="en-GB" dirty="0"/>
          </a:p>
        </p:txBody>
      </p:sp>
      <p:sp>
        <p:nvSpPr>
          <p:cNvPr id="9" name="Rectangle 8">
            <a:extLst>
              <a:ext uri="{FF2B5EF4-FFF2-40B4-BE49-F238E27FC236}">
                <a16:creationId xmlns:a16="http://schemas.microsoft.com/office/drawing/2014/main" id="{417BEBAD-6277-F04F-962D-8B3B40858D80}"/>
              </a:ext>
            </a:extLst>
          </p:cNvPr>
          <p:cNvSpPr/>
          <p:nvPr/>
        </p:nvSpPr>
        <p:spPr>
          <a:xfrm>
            <a:off x="292231" y="4283866"/>
            <a:ext cx="3243196" cy="369332"/>
          </a:xfrm>
          <a:prstGeom prst="rect">
            <a:avLst/>
          </a:prstGeom>
        </p:spPr>
        <p:txBody>
          <a:bodyPr wrap="none">
            <a:spAutoFit/>
          </a:bodyPr>
          <a:lstStyle/>
          <a:p>
            <a:pPr marL="285750" indent="-285750">
              <a:buFont typeface="Wingdings" pitchFamily="2" charset="2"/>
              <a:buChar char="Ø"/>
            </a:pPr>
            <a:r>
              <a:rPr lang="en-GB" b="1" dirty="0">
                <a:latin typeface="Arial" panose="020B0604020202020204" pitchFamily="34" charset="0"/>
              </a:rPr>
              <a:t>Body-worn video footage</a:t>
            </a:r>
            <a:endParaRPr lang="en-GB" dirty="0"/>
          </a:p>
        </p:txBody>
      </p:sp>
      <p:sp>
        <p:nvSpPr>
          <p:cNvPr id="10" name="Rectangle 9">
            <a:extLst>
              <a:ext uri="{FF2B5EF4-FFF2-40B4-BE49-F238E27FC236}">
                <a16:creationId xmlns:a16="http://schemas.microsoft.com/office/drawing/2014/main" id="{94D99680-B25B-E140-8EEB-DB466D824712}"/>
              </a:ext>
            </a:extLst>
          </p:cNvPr>
          <p:cNvSpPr/>
          <p:nvPr/>
        </p:nvSpPr>
        <p:spPr>
          <a:xfrm>
            <a:off x="292231" y="2923614"/>
            <a:ext cx="4572000" cy="369332"/>
          </a:xfrm>
          <a:prstGeom prst="rect">
            <a:avLst/>
          </a:prstGeom>
        </p:spPr>
        <p:txBody>
          <a:bodyPr>
            <a:spAutoFit/>
          </a:bodyPr>
          <a:lstStyle/>
          <a:p>
            <a:pPr marL="285750" indent="-285750">
              <a:buFont typeface="Wingdings" pitchFamily="2" charset="2"/>
              <a:buChar char="Ø"/>
            </a:pPr>
            <a:r>
              <a:rPr lang="en-GB" b="1" dirty="0">
                <a:latin typeface="Arial" panose="020B0604020202020204" pitchFamily="34" charset="0"/>
              </a:rPr>
              <a:t>CCTV</a:t>
            </a:r>
            <a:endParaRPr lang="en-GB" dirty="0"/>
          </a:p>
        </p:txBody>
      </p:sp>
      <p:pic>
        <p:nvPicPr>
          <p:cNvPr id="6146" name="Picture 2" descr="PCC confirms investment in body-worn cameras for police in Warwickshire -  Office of the Police and Crime Commissioner for Warwickshire">
            <a:extLst>
              <a:ext uri="{FF2B5EF4-FFF2-40B4-BE49-F238E27FC236}">
                <a16:creationId xmlns:a16="http://schemas.microsoft.com/office/drawing/2014/main" id="{4720145B-AC87-9348-AD36-0296308341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8703" y="2842577"/>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72899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ound Same-side Corner of Rectangle 8">
            <a:extLst>
              <a:ext uri="{FF2B5EF4-FFF2-40B4-BE49-F238E27FC236}">
                <a16:creationId xmlns:a16="http://schemas.microsoft.com/office/drawing/2014/main" id="{B5D3E722-2805-A244-9EAC-BCD9894C27DE}"/>
              </a:ext>
            </a:extLst>
          </p:cNvPr>
          <p:cNvSpPr/>
          <p:nvPr/>
        </p:nvSpPr>
        <p:spPr>
          <a:xfrm>
            <a:off x="1013380" y="471340"/>
            <a:ext cx="6777873" cy="1187777"/>
          </a:xfrm>
          <a:prstGeom prst="round2Same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BF48901B-0854-8A49-A665-C693EA98B0E4}"/>
              </a:ext>
            </a:extLst>
          </p:cNvPr>
          <p:cNvSpPr/>
          <p:nvPr/>
        </p:nvSpPr>
        <p:spPr>
          <a:xfrm>
            <a:off x="1154782" y="635839"/>
            <a:ext cx="6636471" cy="830997"/>
          </a:xfrm>
          <a:prstGeom prst="rect">
            <a:avLst/>
          </a:prstGeom>
        </p:spPr>
        <p:txBody>
          <a:bodyPr wrap="square">
            <a:spAutoFit/>
          </a:bodyPr>
          <a:lstStyle/>
          <a:p>
            <a:pPr algn="ctr"/>
            <a:r>
              <a:rPr lang="en-GB" sz="2400" dirty="0">
                <a:solidFill>
                  <a:schemeClr val="bg1"/>
                </a:solidFill>
                <a:latin typeface="Arial" panose="020B0604020202020204" pitchFamily="34" charset="0"/>
                <a:cs typeface="Arial" panose="020B0604020202020204" pitchFamily="34" charset="0"/>
              </a:rPr>
              <a:t>Part 6: </a:t>
            </a:r>
            <a:br>
              <a:rPr lang="en-GB" sz="2400" dirty="0">
                <a:solidFill>
                  <a:schemeClr val="bg1"/>
                </a:solidFill>
                <a:latin typeface="Arial" panose="020B0604020202020204" pitchFamily="34" charset="0"/>
                <a:cs typeface="Arial" panose="020B0604020202020204" pitchFamily="34" charset="0"/>
              </a:rPr>
            </a:br>
            <a:r>
              <a:rPr lang="en-GB" sz="2400" dirty="0">
                <a:solidFill>
                  <a:schemeClr val="bg1"/>
                </a:solidFill>
                <a:latin typeface="Arial" panose="020B0604020202020204" pitchFamily="34" charset="0"/>
                <a:cs typeface="Arial" panose="020B0604020202020204" pitchFamily="34" charset="0"/>
              </a:rPr>
              <a:t>Challenges and Impacts on Response Policing </a:t>
            </a:r>
            <a:endParaRPr lang="en-GB" sz="2400" dirty="0">
              <a:solidFill>
                <a:schemeClr val="bg1"/>
              </a:solidFill>
            </a:endParaRPr>
          </a:p>
        </p:txBody>
      </p:sp>
      <p:pic>
        <p:nvPicPr>
          <p:cNvPr id="4098" name="Picture 2" descr="Reversing police cuts may not solve all problems, but it is a good start |  The Independent | The Independent">
            <a:extLst>
              <a:ext uri="{FF2B5EF4-FFF2-40B4-BE49-F238E27FC236}">
                <a16:creationId xmlns:a16="http://schemas.microsoft.com/office/drawing/2014/main" id="{B51C9F37-7550-AD41-8140-95294B5E58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55953" y="2311400"/>
            <a:ext cx="3035300" cy="223520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4" descr="5 reasons why we started a Podcast | by Cedric Tan | The Higher Education  Revolution">
            <a:extLst>
              <a:ext uri="{FF2B5EF4-FFF2-40B4-BE49-F238E27FC236}">
                <a16:creationId xmlns:a16="http://schemas.microsoft.com/office/drawing/2014/main" id="{5FFDCC06-1F8C-D649-9C8B-346E0DE707B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72287" y="2008433"/>
            <a:ext cx="2337847" cy="1420567"/>
          </a:xfrm>
          <a:prstGeom prst="rect">
            <a:avLst/>
          </a:prstGeom>
          <a:solidFill>
            <a:srgbClr val="FFFFFF"/>
          </a:solidFill>
        </p:spPr>
      </p:pic>
      <p:sp>
        <p:nvSpPr>
          <p:cNvPr id="10" name="TextBox 9">
            <a:extLst>
              <a:ext uri="{FF2B5EF4-FFF2-40B4-BE49-F238E27FC236}">
                <a16:creationId xmlns:a16="http://schemas.microsoft.com/office/drawing/2014/main" id="{5EDBC7EF-F24B-C740-A222-70D20EFCF7EB}"/>
              </a:ext>
            </a:extLst>
          </p:cNvPr>
          <p:cNvSpPr txBox="1"/>
          <p:nvPr/>
        </p:nvSpPr>
        <p:spPr>
          <a:xfrm>
            <a:off x="386500" y="3429000"/>
            <a:ext cx="4086518" cy="1815882"/>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Discuss a number different of challenges/ impacts which are present in the following three categories:</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National Response Policing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Regional Response Policing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Local Response Policing </a:t>
            </a:r>
          </a:p>
        </p:txBody>
      </p:sp>
    </p:spTree>
    <p:extLst>
      <p:ext uri="{BB962C8B-B14F-4D97-AF65-F5344CB8AC3E}">
        <p14:creationId xmlns:p14="http://schemas.microsoft.com/office/powerpoint/2010/main" val="16800347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Rectangular Callout 31">
            <a:extLst>
              <a:ext uri="{FF2B5EF4-FFF2-40B4-BE49-F238E27FC236}">
                <a16:creationId xmlns:a16="http://schemas.microsoft.com/office/drawing/2014/main" id="{6BBB11D5-6A3A-874E-9661-126F70F0592F}"/>
              </a:ext>
            </a:extLst>
          </p:cNvPr>
          <p:cNvSpPr/>
          <p:nvPr/>
        </p:nvSpPr>
        <p:spPr>
          <a:xfrm>
            <a:off x="4626043" y="3534401"/>
            <a:ext cx="2141394" cy="432007"/>
          </a:xfrm>
          <a:prstGeom prst="wedgeRectCallout">
            <a:avLst>
              <a:gd name="adj1" fmla="val -13435"/>
              <a:gd name="adj2" fmla="val 90868"/>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28" name="Rectangular Callout 27">
            <a:extLst>
              <a:ext uri="{FF2B5EF4-FFF2-40B4-BE49-F238E27FC236}">
                <a16:creationId xmlns:a16="http://schemas.microsoft.com/office/drawing/2014/main" id="{F1A64000-D04F-0148-B2F0-9A4FE72768B3}"/>
              </a:ext>
            </a:extLst>
          </p:cNvPr>
          <p:cNvSpPr/>
          <p:nvPr/>
        </p:nvSpPr>
        <p:spPr>
          <a:xfrm>
            <a:off x="3513069" y="4370509"/>
            <a:ext cx="3170535" cy="432007"/>
          </a:xfrm>
          <a:prstGeom prst="wedgeRectCallout">
            <a:avLst>
              <a:gd name="adj1" fmla="val 53454"/>
              <a:gd name="adj2" fmla="val -101157"/>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27" name="Rectangular Callout 26">
            <a:extLst>
              <a:ext uri="{FF2B5EF4-FFF2-40B4-BE49-F238E27FC236}">
                <a16:creationId xmlns:a16="http://schemas.microsoft.com/office/drawing/2014/main" id="{9721446E-A233-3844-AD2A-2C71EB8D706D}"/>
              </a:ext>
            </a:extLst>
          </p:cNvPr>
          <p:cNvSpPr/>
          <p:nvPr/>
        </p:nvSpPr>
        <p:spPr>
          <a:xfrm>
            <a:off x="5755776" y="5155725"/>
            <a:ext cx="2948426" cy="432007"/>
          </a:xfrm>
          <a:prstGeom prst="wedgeRectCallout">
            <a:avLst>
              <a:gd name="adj1" fmla="val 2256"/>
              <a:gd name="adj2" fmla="val 77775"/>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26" name="Rectangular Callout 25">
            <a:extLst>
              <a:ext uri="{FF2B5EF4-FFF2-40B4-BE49-F238E27FC236}">
                <a16:creationId xmlns:a16="http://schemas.microsoft.com/office/drawing/2014/main" id="{36EE1237-102A-4E4A-B4CF-05D3BBA2CD2A}"/>
              </a:ext>
            </a:extLst>
          </p:cNvPr>
          <p:cNvSpPr/>
          <p:nvPr/>
        </p:nvSpPr>
        <p:spPr>
          <a:xfrm>
            <a:off x="3346183" y="3596024"/>
            <a:ext cx="1035361" cy="432007"/>
          </a:xfrm>
          <a:prstGeom prst="wedgeRectCallout">
            <a:avLst>
              <a:gd name="adj1" fmla="val -5621"/>
              <a:gd name="adj2" fmla="val 88686"/>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25" name="Rectangular Callout 24">
            <a:extLst>
              <a:ext uri="{FF2B5EF4-FFF2-40B4-BE49-F238E27FC236}">
                <a16:creationId xmlns:a16="http://schemas.microsoft.com/office/drawing/2014/main" id="{6179BFF5-FABC-4B4B-BC86-EC5A332BDCB3}"/>
              </a:ext>
            </a:extLst>
          </p:cNvPr>
          <p:cNvSpPr/>
          <p:nvPr/>
        </p:nvSpPr>
        <p:spPr>
          <a:xfrm>
            <a:off x="7037858" y="3548056"/>
            <a:ext cx="1879071" cy="432007"/>
          </a:xfrm>
          <a:prstGeom prst="wedgeRectCallout">
            <a:avLst>
              <a:gd name="adj1" fmla="val 36225"/>
              <a:gd name="adj2" fmla="val 130145"/>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24" name="Rectangular Callout 23">
            <a:extLst>
              <a:ext uri="{FF2B5EF4-FFF2-40B4-BE49-F238E27FC236}">
                <a16:creationId xmlns:a16="http://schemas.microsoft.com/office/drawing/2014/main" id="{A7F18EE7-FE83-D04B-A1AD-59E0B4F9E163}"/>
              </a:ext>
            </a:extLst>
          </p:cNvPr>
          <p:cNvSpPr/>
          <p:nvPr/>
        </p:nvSpPr>
        <p:spPr>
          <a:xfrm>
            <a:off x="2971461" y="5191373"/>
            <a:ext cx="2064891" cy="360713"/>
          </a:xfrm>
          <a:prstGeom prst="wedgeRectCallout">
            <a:avLst>
              <a:gd name="adj1" fmla="val -24350"/>
              <a:gd name="adj2" fmla="val 88685"/>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23" name="Rectangular Callout 22">
            <a:extLst>
              <a:ext uri="{FF2B5EF4-FFF2-40B4-BE49-F238E27FC236}">
                <a16:creationId xmlns:a16="http://schemas.microsoft.com/office/drawing/2014/main" id="{1AE215C5-A67F-3648-90DF-C2F420B41525}"/>
              </a:ext>
            </a:extLst>
          </p:cNvPr>
          <p:cNvSpPr/>
          <p:nvPr/>
        </p:nvSpPr>
        <p:spPr>
          <a:xfrm>
            <a:off x="323677" y="5071351"/>
            <a:ext cx="1663598" cy="432007"/>
          </a:xfrm>
          <a:prstGeom prst="wedgeRectCallout">
            <a:avLst>
              <a:gd name="adj1" fmla="val 30634"/>
              <a:gd name="adj2" fmla="val 93050"/>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22" name="Rectangular Callout 21">
            <a:extLst>
              <a:ext uri="{FF2B5EF4-FFF2-40B4-BE49-F238E27FC236}">
                <a16:creationId xmlns:a16="http://schemas.microsoft.com/office/drawing/2014/main" id="{E4B81E7B-4BBC-A94F-8B79-1DD5FDE1497D}"/>
              </a:ext>
            </a:extLst>
          </p:cNvPr>
          <p:cNvSpPr/>
          <p:nvPr/>
        </p:nvSpPr>
        <p:spPr>
          <a:xfrm>
            <a:off x="692899" y="4363522"/>
            <a:ext cx="2412161" cy="646331"/>
          </a:xfrm>
          <a:prstGeom prst="wedgeRectCallout">
            <a:avLst>
              <a:gd name="adj1" fmla="val 15512"/>
              <a:gd name="adj2" fmla="val 154171"/>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21" name="Rectangular Callout 20">
            <a:extLst>
              <a:ext uri="{FF2B5EF4-FFF2-40B4-BE49-F238E27FC236}">
                <a16:creationId xmlns:a16="http://schemas.microsoft.com/office/drawing/2014/main" id="{E968A16B-524B-7749-8758-05C4E862DA09}"/>
              </a:ext>
            </a:extLst>
          </p:cNvPr>
          <p:cNvSpPr/>
          <p:nvPr/>
        </p:nvSpPr>
        <p:spPr>
          <a:xfrm>
            <a:off x="220870" y="3576963"/>
            <a:ext cx="2412161" cy="432007"/>
          </a:xfrm>
          <a:prstGeom prst="wedgeRectCallout">
            <a:avLst>
              <a:gd name="adj1" fmla="val -52097"/>
              <a:gd name="adj2" fmla="val 145420"/>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13" name="Round Same-side Corner of Rectangle 12">
            <a:extLst>
              <a:ext uri="{FF2B5EF4-FFF2-40B4-BE49-F238E27FC236}">
                <a16:creationId xmlns:a16="http://schemas.microsoft.com/office/drawing/2014/main" id="{A808ECDE-0EF2-C642-8236-BE1462BC0412}"/>
              </a:ext>
            </a:extLst>
          </p:cNvPr>
          <p:cNvSpPr/>
          <p:nvPr/>
        </p:nvSpPr>
        <p:spPr>
          <a:xfrm>
            <a:off x="5112440" y="1663498"/>
            <a:ext cx="1900285" cy="633952"/>
          </a:xfrm>
          <a:prstGeom prst="round2Same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ound Same-side Corner of Rectangle 11">
            <a:extLst>
              <a:ext uri="{FF2B5EF4-FFF2-40B4-BE49-F238E27FC236}">
                <a16:creationId xmlns:a16="http://schemas.microsoft.com/office/drawing/2014/main" id="{3C870898-36A7-3A47-B0A2-919E71D98C27}"/>
              </a:ext>
            </a:extLst>
          </p:cNvPr>
          <p:cNvSpPr/>
          <p:nvPr/>
        </p:nvSpPr>
        <p:spPr>
          <a:xfrm>
            <a:off x="1783239" y="1636983"/>
            <a:ext cx="1900285" cy="633952"/>
          </a:xfrm>
          <a:prstGeom prst="round2Same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ound Same-side Corner of Rectangle 10">
            <a:extLst>
              <a:ext uri="{FF2B5EF4-FFF2-40B4-BE49-F238E27FC236}">
                <a16:creationId xmlns:a16="http://schemas.microsoft.com/office/drawing/2014/main" id="{AAD6AD6A-1229-8743-89D7-829D814C5CEE}"/>
              </a:ext>
            </a:extLst>
          </p:cNvPr>
          <p:cNvSpPr/>
          <p:nvPr/>
        </p:nvSpPr>
        <p:spPr>
          <a:xfrm>
            <a:off x="1374210" y="292166"/>
            <a:ext cx="6504495" cy="1040566"/>
          </a:xfrm>
          <a:prstGeom prst="round2Same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1CE7BFDC-19B1-8546-BDFA-6E7C1489C0F4}"/>
              </a:ext>
            </a:extLst>
          </p:cNvPr>
          <p:cNvSpPr>
            <a:spLocks noGrp="1"/>
          </p:cNvSpPr>
          <p:nvPr>
            <p:ph type="title"/>
          </p:nvPr>
        </p:nvSpPr>
        <p:spPr>
          <a:xfrm>
            <a:off x="511243" y="240949"/>
            <a:ext cx="8229600" cy="1143000"/>
          </a:xfrm>
        </p:spPr>
        <p:txBody>
          <a:bodyPr>
            <a:normAutofit/>
          </a:bodyPr>
          <a:lstStyle/>
          <a:p>
            <a:r>
              <a:rPr lang="en-GB" dirty="0">
                <a:solidFill>
                  <a:schemeClr val="bg1"/>
                </a:solidFill>
              </a:rPr>
              <a:t>Challenges and Impacts</a:t>
            </a:r>
          </a:p>
        </p:txBody>
      </p:sp>
      <p:sp>
        <p:nvSpPr>
          <p:cNvPr id="3" name="Content Placeholder 2">
            <a:extLst>
              <a:ext uri="{FF2B5EF4-FFF2-40B4-BE49-F238E27FC236}">
                <a16:creationId xmlns:a16="http://schemas.microsoft.com/office/drawing/2014/main" id="{EECE05C5-88CA-2C4E-B8E5-7568ACE5208B}"/>
              </a:ext>
            </a:extLst>
          </p:cNvPr>
          <p:cNvSpPr>
            <a:spLocks noGrp="1"/>
          </p:cNvSpPr>
          <p:nvPr>
            <p:ph sz="half" idx="1"/>
          </p:nvPr>
        </p:nvSpPr>
        <p:spPr>
          <a:xfrm>
            <a:off x="2023983" y="1713923"/>
            <a:ext cx="4038600" cy="3989040"/>
          </a:xfrm>
        </p:spPr>
        <p:txBody>
          <a:bodyPr/>
          <a:lstStyle/>
          <a:p>
            <a:pPr marL="0" indent="0">
              <a:buNone/>
            </a:pPr>
            <a:r>
              <a:rPr lang="en-GB" dirty="0">
                <a:solidFill>
                  <a:schemeClr val="bg1"/>
                </a:solidFill>
                <a:latin typeface="Arial" panose="020B0604020202020204" pitchFamily="34" charset="0"/>
                <a:cs typeface="Arial" panose="020B0604020202020204" pitchFamily="34" charset="0"/>
              </a:rPr>
              <a:t>Internal</a:t>
            </a:r>
            <a:r>
              <a:rPr lang="en-GB" dirty="0"/>
              <a:t> </a:t>
            </a:r>
          </a:p>
          <a:p>
            <a:pPr marL="0" indent="0">
              <a:buNone/>
            </a:pPr>
            <a:endParaRPr lang="en-GB" dirty="0"/>
          </a:p>
        </p:txBody>
      </p:sp>
      <p:sp>
        <p:nvSpPr>
          <p:cNvPr id="4" name="Content Placeholder 3">
            <a:extLst>
              <a:ext uri="{FF2B5EF4-FFF2-40B4-BE49-F238E27FC236}">
                <a16:creationId xmlns:a16="http://schemas.microsoft.com/office/drawing/2014/main" id="{ED20CC24-38E2-0C46-B9DB-84A17C2E6507}"/>
              </a:ext>
            </a:extLst>
          </p:cNvPr>
          <p:cNvSpPr>
            <a:spLocks noGrp="1"/>
          </p:cNvSpPr>
          <p:nvPr>
            <p:ph sz="half" idx="2"/>
          </p:nvPr>
        </p:nvSpPr>
        <p:spPr>
          <a:xfrm>
            <a:off x="5336666" y="1713923"/>
            <a:ext cx="4038600" cy="3989040"/>
          </a:xfrm>
        </p:spPr>
        <p:txBody>
          <a:bodyPr/>
          <a:lstStyle/>
          <a:p>
            <a:pPr marL="0" indent="0">
              <a:buNone/>
            </a:pPr>
            <a:r>
              <a:rPr lang="en-GB" dirty="0">
                <a:solidFill>
                  <a:schemeClr val="bg1"/>
                </a:solidFill>
                <a:latin typeface="Arial" panose="020B0604020202020204" pitchFamily="34" charset="0"/>
                <a:cs typeface="Arial" panose="020B0604020202020204" pitchFamily="34" charset="0"/>
              </a:rPr>
              <a:t>External </a:t>
            </a:r>
          </a:p>
        </p:txBody>
      </p:sp>
      <p:sp>
        <p:nvSpPr>
          <p:cNvPr id="5" name="TextBox 4">
            <a:extLst>
              <a:ext uri="{FF2B5EF4-FFF2-40B4-BE49-F238E27FC236}">
                <a16:creationId xmlns:a16="http://schemas.microsoft.com/office/drawing/2014/main" id="{A5C67837-B5C2-494B-94FD-68305AEC2585}"/>
              </a:ext>
            </a:extLst>
          </p:cNvPr>
          <p:cNvSpPr txBox="1"/>
          <p:nvPr/>
        </p:nvSpPr>
        <p:spPr>
          <a:xfrm>
            <a:off x="3532338" y="4468505"/>
            <a:ext cx="3767813"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Staffing levels/abstractions/availability </a:t>
            </a:r>
          </a:p>
        </p:txBody>
      </p:sp>
      <p:sp>
        <p:nvSpPr>
          <p:cNvPr id="6" name="TextBox 5">
            <a:extLst>
              <a:ext uri="{FF2B5EF4-FFF2-40B4-BE49-F238E27FC236}">
                <a16:creationId xmlns:a16="http://schemas.microsoft.com/office/drawing/2014/main" id="{A5FC28EF-9F71-8349-87D1-D1B52CD7B899}"/>
              </a:ext>
            </a:extLst>
          </p:cNvPr>
          <p:cNvSpPr txBox="1"/>
          <p:nvPr/>
        </p:nvSpPr>
        <p:spPr>
          <a:xfrm>
            <a:off x="5857674" y="5236746"/>
            <a:ext cx="3227895"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Social and Political upheaval</a:t>
            </a:r>
          </a:p>
        </p:txBody>
      </p:sp>
      <p:sp>
        <p:nvSpPr>
          <p:cNvPr id="7" name="TextBox 6">
            <a:extLst>
              <a:ext uri="{FF2B5EF4-FFF2-40B4-BE49-F238E27FC236}">
                <a16:creationId xmlns:a16="http://schemas.microsoft.com/office/drawing/2014/main" id="{2B8B16E0-309A-3641-9725-E6DB04A4C161}"/>
              </a:ext>
            </a:extLst>
          </p:cNvPr>
          <p:cNvSpPr txBox="1"/>
          <p:nvPr/>
        </p:nvSpPr>
        <p:spPr>
          <a:xfrm>
            <a:off x="863093" y="4395034"/>
            <a:ext cx="2172415" cy="523220"/>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Resourcing demands with dropping numbers </a:t>
            </a:r>
          </a:p>
        </p:txBody>
      </p:sp>
      <p:sp>
        <p:nvSpPr>
          <p:cNvPr id="8" name="TextBox 7">
            <a:extLst>
              <a:ext uri="{FF2B5EF4-FFF2-40B4-BE49-F238E27FC236}">
                <a16:creationId xmlns:a16="http://schemas.microsoft.com/office/drawing/2014/main" id="{3F046A1B-8269-4840-9028-70415E573B85}"/>
              </a:ext>
            </a:extLst>
          </p:cNvPr>
          <p:cNvSpPr txBox="1"/>
          <p:nvPr/>
        </p:nvSpPr>
        <p:spPr>
          <a:xfrm>
            <a:off x="4626043" y="3565739"/>
            <a:ext cx="266131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Cultural challenges </a:t>
            </a:r>
          </a:p>
        </p:txBody>
      </p:sp>
      <p:sp>
        <p:nvSpPr>
          <p:cNvPr id="9" name="TextBox 8">
            <a:extLst>
              <a:ext uri="{FF2B5EF4-FFF2-40B4-BE49-F238E27FC236}">
                <a16:creationId xmlns:a16="http://schemas.microsoft.com/office/drawing/2014/main" id="{443E8628-09C1-0849-A75A-09FACC22482A}"/>
              </a:ext>
            </a:extLst>
          </p:cNvPr>
          <p:cNvSpPr txBox="1"/>
          <p:nvPr/>
        </p:nvSpPr>
        <p:spPr>
          <a:xfrm>
            <a:off x="3346184" y="3633002"/>
            <a:ext cx="3699897"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Social issues </a:t>
            </a:r>
          </a:p>
        </p:txBody>
      </p:sp>
      <p:sp>
        <p:nvSpPr>
          <p:cNvPr id="10" name="TextBox 9">
            <a:extLst>
              <a:ext uri="{FF2B5EF4-FFF2-40B4-BE49-F238E27FC236}">
                <a16:creationId xmlns:a16="http://schemas.microsoft.com/office/drawing/2014/main" id="{18CCCE9C-A500-E54F-A1B7-818F85D35FF4}"/>
              </a:ext>
            </a:extLst>
          </p:cNvPr>
          <p:cNvSpPr txBox="1"/>
          <p:nvPr/>
        </p:nvSpPr>
        <p:spPr>
          <a:xfrm>
            <a:off x="3062298" y="2669984"/>
            <a:ext cx="4816407"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Can you identify any internal/ external challenges / impacts which are currently present in your force? </a:t>
            </a:r>
          </a:p>
        </p:txBody>
      </p:sp>
      <p:pic>
        <p:nvPicPr>
          <p:cNvPr id="14" name="Picture 4" descr="5 reasons why we started a Podcast | by Cedric Tan | The Higher Education  Revolution">
            <a:extLst>
              <a:ext uri="{FF2B5EF4-FFF2-40B4-BE49-F238E27FC236}">
                <a16:creationId xmlns:a16="http://schemas.microsoft.com/office/drawing/2014/main" id="{AEE08D46-8500-9D44-B6C4-DA910D6B963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732820" y="2640865"/>
            <a:ext cx="1259441" cy="765285"/>
          </a:xfrm>
          <a:prstGeom prst="rect">
            <a:avLst/>
          </a:prstGeom>
          <a:solidFill>
            <a:srgbClr val="FFFFFF"/>
          </a:solidFill>
        </p:spPr>
      </p:pic>
      <p:sp>
        <p:nvSpPr>
          <p:cNvPr id="15" name="TextBox 14">
            <a:extLst>
              <a:ext uri="{FF2B5EF4-FFF2-40B4-BE49-F238E27FC236}">
                <a16:creationId xmlns:a16="http://schemas.microsoft.com/office/drawing/2014/main" id="{EA5B67D6-8CFB-BB46-A9A7-0FC09BF025EA}"/>
              </a:ext>
            </a:extLst>
          </p:cNvPr>
          <p:cNvSpPr txBox="1"/>
          <p:nvPr/>
        </p:nvSpPr>
        <p:spPr>
          <a:xfrm>
            <a:off x="227071" y="3641488"/>
            <a:ext cx="2533609"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Lack of experienced officers </a:t>
            </a:r>
          </a:p>
        </p:txBody>
      </p:sp>
      <p:sp>
        <p:nvSpPr>
          <p:cNvPr id="17" name="TextBox 16">
            <a:extLst>
              <a:ext uri="{FF2B5EF4-FFF2-40B4-BE49-F238E27FC236}">
                <a16:creationId xmlns:a16="http://schemas.microsoft.com/office/drawing/2014/main" id="{79156958-BCA0-264B-8AE3-613DE4A89F44}"/>
              </a:ext>
            </a:extLst>
          </p:cNvPr>
          <p:cNvSpPr txBox="1"/>
          <p:nvPr/>
        </p:nvSpPr>
        <p:spPr>
          <a:xfrm>
            <a:off x="3090245" y="5244605"/>
            <a:ext cx="198398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Officer/ Staff Well-being </a:t>
            </a:r>
          </a:p>
        </p:txBody>
      </p:sp>
      <p:sp>
        <p:nvSpPr>
          <p:cNvPr id="18" name="TextBox 17">
            <a:extLst>
              <a:ext uri="{FF2B5EF4-FFF2-40B4-BE49-F238E27FC236}">
                <a16:creationId xmlns:a16="http://schemas.microsoft.com/office/drawing/2014/main" id="{60C981DC-4F55-E940-878B-1CD6AA27ABCA}"/>
              </a:ext>
            </a:extLst>
          </p:cNvPr>
          <p:cNvSpPr txBox="1"/>
          <p:nvPr/>
        </p:nvSpPr>
        <p:spPr>
          <a:xfrm>
            <a:off x="348518" y="5185227"/>
            <a:ext cx="2290714"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Low numbers on shift</a:t>
            </a:r>
          </a:p>
        </p:txBody>
      </p:sp>
      <p:sp>
        <p:nvSpPr>
          <p:cNvPr id="19" name="TextBox 18">
            <a:extLst>
              <a:ext uri="{FF2B5EF4-FFF2-40B4-BE49-F238E27FC236}">
                <a16:creationId xmlns:a16="http://schemas.microsoft.com/office/drawing/2014/main" id="{B67C5436-2C65-E945-905B-A0E74C455824}"/>
              </a:ext>
            </a:extLst>
          </p:cNvPr>
          <p:cNvSpPr txBox="1"/>
          <p:nvPr/>
        </p:nvSpPr>
        <p:spPr>
          <a:xfrm>
            <a:off x="7011936" y="3576264"/>
            <a:ext cx="1879071" cy="415498"/>
          </a:xfrm>
          <a:prstGeom prst="rect">
            <a:avLst/>
          </a:prstGeom>
          <a:noFill/>
        </p:spPr>
        <p:txBody>
          <a:bodyPr wrap="square" rtlCol="0">
            <a:spAutoFit/>
          </a:bodyPr>
          <a:lstStyle/>
          <a:p>
            <a:pPr algn="ctr"/>
            <a:r>
              <a:rPr lang="en-GB" sz="1050" dirty="0">
                <a:latin typeface="Arial" panose="020B0604020202020204" pitchFamily="34" charset="0"/>
                <a:cs typeface="Arial" panose="020B0604020202020204" pitchFamily="34" charset="0"/>
              </a:rPr>
              <a:t>New emerging crimes </a:t>
            </a:r>
            <a:r>
              <a:rPr lang="en-GB" sz="1050" dirty="0" err="1">
                <a:latin typeface="Arial" panose="020B0604020202020204" pitchFamily="34" charset="0"/>
                <a:cs typeface="Arial" panose="020B0604020202020204" pitchFamily="34" charset="0"/>
              </a:rPr>
              <a:t>i.e</a:t>
            </a:r>
            <a:r>
              <a:rPr lang="en-GB" sz="1050" dirty="0">
                <a:latin typeface="Arial" panose="020B0604020202020204" pitchFamily="34" charset="0"/>
                <a:cs typeface="Arial" panose="020B0604020202020204" pitchFamily="34" charset="0"/>
              </a:rPr>
              <a:t> digital </a:t>
            </a:r>
          </a:p>
        </p:txBody>
      </p:sp>
      <p:sp>
        <p:nvSpPr>
          <p:cNvPr id="31" name="Rectangular Callout 30">
            <a:extLst>
              <a:ext uri="{FF2B5EF4-FFF2-40B4-BE49-F238E27FC236}">
                <a16:creationId xmlns:a16="http://schemas.microsoft.com/office/drawing/2014/main" id="{6B99A012-B24F-364C-8DF7-82737B693777}"/>
              </a:ext>
            </a:extLst>
          </p:cNvPr>
          <p:cNvSpPr/>
          <p:nvPr/>
        </p:nvSpPr>
        <p:spPr>
          <a:xfrm>
            <a:off x="7183943" y="4550861"/>
            <a:ext cx="1516441" cy="368687"/>
          </a:xfrm>
          <a:prstGeom prst="wedgeRectCallout">
            <a:avLst>
              <a:gd name="adj1" fmla="val 72853"/>
              <a:gd name="adj2" fmla="val 119851"/>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20" name="Rectangle 19">
            <a:extLst>
              <a:ext uri="{FF2B5EF4-FFF2-40B4-BE49-F238E27FC236}">
                <a16:creationId xmlns:a16="http://schemas.microsoft.com/office/drawing/2014/main" id="{BC12B01C-865F-754F-9A4C-5815ADF43FA2}"/>
              </a:ext>
            </a:extLst>
          </p:cNvPr>
          <p:cNvSpPr/>
          <p:nvPr/>
        </p:nvSpPr>
        <p:spPr>
          <a:xfrm>
            <a:off x="7265868" y="4603371"/>
            <a:ext cx="1338828" cy="307777"/>
          </a:xfrm>
          <a:prstGeom prst="rect">
            <a:avLst/>
          </a:prstGeom>
        </p:spPr>
        <p:txBody>
          <a:bodyPr wrap="none">
            <a:spAutoFit/>
          </a:bodyPr>
          <a:lstStyle/>
          <a:p>
            <a:r>
              <a:rPr lang="en-GB" sz="1400" dirty="0">
                <a:latin typeface="Arial" panose="020B0604020202020204" pitchFamily="34" charset="0"/>
                <a:cs typeface="Arial" panose="020B0604020202020204" pitchFamily="34" charset="0"/>
              </a:rPr>
              <a:t>Mental Health </a:t>
            </a:r>
            <a:endParaRPr lang="en-GB" sz="1400" dirty="0"/>
          </a:p>
        </p:txBody>
      </p:sp>
    </p:spTree>
    <p:extLst>
      <p:ext uri="{BB962C8B-B14F-4D97-AF65-F5344CB8AC3E}">
        <p14:creationId xmlns:p14="http://schemas.microsoft.com/office/powerpoint/2010/main" val="42262596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72479-94D9-C549-B401-E7790F8A14E7}"/>
              </a:ext>
            </a:extLst>
          </p:cNvPr>
          <p:cNvSpPr>
            <a:spLocks noGrp="1"/>
          </p:cNvSpPr>
          <p:nvPr>
            <p:ph type="title"/>
          </p:nvPr>
        </p:nvSpPr>
        <p:spPr>
          <a:xfrm>
            <a:off x="336576" y="-77192"/>
            <a:ext cx="8229600" cy="1143000"/>
          </a:xfrm>
        </p:spPr>
        <p:txBody>
          <a:bodyPr>
            <a:noAutofit/>
          </a:bodyPr>
          <a:lstStyle/>
          <a:p>
            <a:br>
              <a:rPr lang="en-GB" sz="2800" dirty="0">
                <a:latin typeface="Arial" panose="020B0604020202020204" pitchFamily="34" charset="0"/>
                <a:cs typeface="Arial" panose="020B0604020202020204" pitchFamily="34" charset="0"/>
              </a:rPr>
            </a:br>
            <a:r>
              <a:rPr lang="en-GB" sz="2800" u="sng" dirty="0">
                <a:latin typeface="Arial" panose="020B0604020202020204" pitchFamily="34" charset="0"/>
                <a:cs typeface="Arial" panose="020B0604020202020204" pitchFamily="34" charset="0"/>
              </a:rPr>
              <a:t>Challenges and Impacts on Response Policing </a:t>
            </a:r>
          </a:p>
        </p:txBody>
      </p:sp>
      <p:sp>
        <p:nvSpPr>
          <p:cNvPr id="5" name="TextBox 4">
            <a:extLst>
              <a:ext uri="{FF2B5EF4-FFF2-40B4-BE49-F238E27FC236}">
                <a16:creationId xmlns:a16="http://schemas.microsoft.com/office/drawing/2014/main" id="{C0B138BE-E699-5248-BC2D-00F66479F09A}"/>
              </a:ext>
            </a:extLst>
          </p:cNvPr>
          <p:cNvSpPr txBox="1"/>
          <p:nvPr/>
        </p:nvSpPr>
        <p:spPr>
          <a:xfrm>
            <a:off x="4560058" y="1417638"/>
            <a:ext cx="3664424" cy="369332"/>
          </a:xfrm>
          <a:prstGeom prst="rect">
            <a:avLst/>
          </a:prstGeom>
          <a:noFill/>
        </p:spPr>
        <p:txBody>
          <a:bodyPr wrap="square" rtlCol="0">
            <a:spAutoFit/>
          </a:bodyPr>
          <a:lstStyle/>
          <a:p>
            <a:r>
              <a:rPr lang="en-GB" dirty="0"/>
              <a:t> </a:t>
            </a:r>
          </a:p>
        </p:txBody>
      </p:sp>
      <p:pic>
        <p:nvPicPr>
          <p:cNvPr id="3074" name="Picture 2" descr="UK Policing and New Crime Challenges">
            <a:extLst>
              <a:ext uri="{FF2B5EF4-FFF2-40B4-BE49-F238E27FC236}">
                <a16:creationId xmlns:a16="http://schemas.microsoft.com/office/drawing/2014/main" id="{1E03B7D8-30C4-F64F-8E51-3D06418386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345" y="1496951"/>
            <a:ext cx="7486062" cy="3707383"/>
          </a:xfrm>
          <a:prstGeom prst="rect">
            <a:avLst/>
          </a:prstGeom>
          <a:noFill/>
          <a:extLst>
            <a:ext uri="{909E8E84-426E-40DD-AFC4-6F175D3DCCD1}">
              <a14:hiddenFill xmlns:a14="http://schemas.microsoft.com/office/drawing/2010/main">
                <a:solidFill>
                  <a:srgbClr val="FFFFFF"/>
                </a:solidFill>
              </a14:hiddenFill>
            </a:ext>
          </a:extLst>
        </p:spPr>
      </p:pic>
      <p:sp>
        <p:nvSpPr>
          <p:cNvPr id="20" name="Rectangle 19">
            <a:extLst>
              <a:ext uri="{FF2B5EF4-FFF2-40B4-BE49-F238E27FC236}">
                <a16:creationId xmlns:a16="http://schemas.microsoft.com/office/drawing/2014/main" id="{B5C0B3D8-5F40-C04A-B6EA-9FA7A5D7DF17}"/>
              </a:ext>
            </a:extLst>
          </p:cNvPr>
          <p:cNvSpPr/>
          <p:nvPr/>
        </p:nvSpPr>
        <p:spPr>
          <a:xfrm>
            <a:off x="7005969" y="5309557"/>
            <a:ext cx="2010487" cy="261610"/>
          </a:xfrm>
          <a:prstGeom prst="rect">
            <a:avLst/>
          </a:prstGeom>
        </p:spPr>
        <p:txBody>
          <a:bodyPr wrap="none">
            <a:spAutoFit/>
          </a:bodyPr>
          <a:lstStyle/>
          <a:p>
            <a:r>
              <a:rPr lang="en-GB" sz="1100" dirty="0">
                <a:latin typeface="Arial" panose="020B0604020202020204" pitchFamily="34" charset="0"/>
                <a:cs typeface="Arial" panose="020B0604020202020204" pitchFamily="34" charset="0"/>
              </a:rPr>
              <a:t>(Nimmons Consulting, 2017) </a:t>
            </a:r>
            <a:endParaRPr lang="en-GB" sz="1100" dirty="0"/>
          </a:p>
        </p:txBody>
      </p:sp>
    </p:spTree>
    <p:extLst>
      <p:ext uri="{BB962C8B-B14F-4D97-AF65-F5344CB8AC3E}">
        <p14:creationId xmlns:p14="http://schemas.microsoft.com/office/powerpoint/2010/main" val="11233825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Graphical user interface, text, application, chat or text message&#10;&#10;Description automatically generated">
            <a:hlinkClick r:id="rId3"/>
            <a:extLst>
              <a:ext uri="{FF2B5EF4-FFF2-40B4-BE49-F238E27FC236}">
                <a16:creationId xmlns:a16="http://schemas.microsoft.com/office/drawing/2014/main" id="{68CEEAE4-8186-E740-A5D3-FFC211A4B1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87133" y="1459467"/>
            <a:ext cx="3769734" cy="323470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1AA96F19-8604-F54F-86DA-7D1D5930105F}"/>
              </a:ext>
            </a:extLst>
          </p:cNvPr>
          <p:cNvSpPr txBox="1"/>
          <p:nvPr/>
        </p:nvSpPr>
        <p:spPr>
          <a:xfrm>
            <a:off x="368446" y="292232"/>
            <a:ext cx="4411744" cy="646331"/>
          </a:xfrm>
          <a:prstGeom prst="rect">
            <a:avLst/>
          </a:prstGeom>
          <a:noFill/>
        </p:spPr>
        <p:txBody>
          <a:bodyPr wrap="square" rtlCol="0">
            <a:spAutoFit/>
          </a:bodyPr>
          <a:lstStyle/>
          <a:p>
            <a:r>
              <a:rPr lang="en-GB" u="sng" dirty="0">
                <a:latin typeface="Arial" panose="020B0604020202020204" pitchFamily="34" charset="0"/>
                <a:cs typeface="Arial" panose="020B0604020202020204" pitchFamily="34" charset="0"/>
              </a:rPr>
              <a:t>Directed Reading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Document: Policing for the Future</a:t>
            </a:r>
          </a:p>
        </p:txBody>
      </p:sp>
      <p:sp>
        <p:nvSpPr>
          <p:cNvPr id="10" name="TextBox 9">
            <a:extLst>
              <a:ext uri="{FF2B5EF4-FFF2-40B4-BE49-F238E27FC236}">
                <a16:creationId xmlns:a16="http://schemas.microsoft.com/office/drawing/2014/main" id="{699D71C2-55B4-5D49-ABD9-CDC912D012F6}"/>
              </a:ext>
            </a:extLst>
          </p:cNvPr>
          <p:cNvSpPr txBox="1"/>
          <p:nvPr/>
        </p:nvSpPr>
        <p:spPr>
          <a:xfrm>
            <a:off x="7418896" y="5398675"/>
            <a:ext cx="3280528" cy="261610"/>
          </a:xfrm>
          <a:prstGeom prst="rect">
            <a:avLst/>
          </a:prstGeom>
          <a:noFill/>
        </p:spPr>
        <p:txBody>
          <a:bodyPr wrap="square" rtlCol="0">
            <a:spAutoFit/>
          </a:bodyPr>
          <a:lstStyle/>
          <a:p>
            <a:r>
              <a:rPr lang="en-GB" sz="1050" dirty="0">
                <a:latin typeface="Arial" panose="020B0604020202020204" pitchFamily="34" charset="0"/>
                <a:cs typeface="Arial" panose="020B0604020202020204" pitchFamily="34" charset="0"/>
              </a:rPr>
              <a:t>(House of Comms, 2018) </a:t>
            </a:r>
          </a:p>
        </p:txBody>
      </p:sp>
      <p:sp>
        <p:nvSpPr>
          <p:cNvPr id="2" name="TextBox 1">
            <a:extLst>
              <a:ext uri="{FF2B5EF4-FFF2-40B4-BE49-F238E27FC236}">
                <a16:creationId xmlns:a16="http://schemas.microsoft.com/office/drawing/2014/main" id="{CA20BDC1-FEA4-7E48-9B09-321109172FBB}"/>
              </a:ext>
            </a:extLst>
          </p:cNvPr>
          <p:cNvSpPr txBox="1"/>
          <p:nvPr/>
        </p:nvSpPr>
        <p:spPr>
          <a:xfrm>
            <a:off x="2574318" y="5029201"/>
            <a:ext cx="4572000" cy="369332"/>
          </a:xfrm>
          <a:prstGeom prst="rect">
            <a:avLst/>
          </a:prstGeom>
          <a:noFill/>
        </p:spPr>
        <p:txBody>
          <a:bodyPr wrap="square" rtlCol="0">
            <a:spAutoFit/>
          </a:bodyPr>
          <a:lstStyle/>
          <a:p>
            <a:r>
              <a:rPr lang="en-GB" dirty="0"/>
              <a:t>Click on the document to read in full </a:t>
            </a:r>
          </a:p>
        </p:txBody>
      </p:sp>
    </p:spTree>
    <p:extLst>
      <p:ext uri="{BB962C8B-B14F-4D97-AF65-F5344CB8AC3E}">
        <p14:creationId xmlns:p14="http://schemas.microsoft.com/office/powerpoint/2010/main" val="2283141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close up of a sign&#10;&#10;Description automatically generated">
            <a:hlinkClick r:id="rId3"/>
            <a:extLst>
              <a:ext uri="{FF2B5EF4-FFF2-40B4-BE49-F238E27FC236}">
                <a16:creationId xmlns:a16="http://schemas.microsoft.com/office/drawing/2014/main" id="{6D841B5D-BC52-3A44-99B0-3F99041BFAF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6645" y="1348033"/>
            <a:ext cx="2805668" cy="3788444"/>
          </a:xfrm>
          <a:prstGeom prst="rect">
            <a:avLst/>
          </a:prstGeom>
        </p:spPr>
      </p:pic>
      <p:sp>
        <p:nvSpPr>
          <p:cNvPr id="7" name="Rectangle 6">
            <a:extLst>
              <a:ext uri="{FF2B5EF4-FFF2-40B4-BE49-F238E27FC236}">
                <a16:creationId xmlns:a16="http://schemas.microsoft.com/office/drawing/2014/main" id="{CD017B81-2612-884A-8470-CFCD15EB5953}"/>
              </a:ext>
            </a:extLst>
          </p:cNvPr>
          <p:cNvSpPr/>
          <p:nvPr/>
        </p:nvSpPr>
        <p:spPr>
          <a:xfrm>
            <a:off x="372359" y="186427"/>
            <a:ext cx="5449330" cy="646331"/>
          </a:xfrm>
          <a:prstGeom prst="rect">
            <a:avLst/>
          </a:prstGeom>
        </p:spPr>
        <p:txBody>
          <a:bodyPr wrap="square">
            <a:spAutoFit/>
          </a:bodyPr>
          <a:lstStyle/>
          <a:p>
            <a:r>
              <a:rPr lang="en-GB" u="sng" dirty="0">
                <a:latin typeface="Arial" panose="020B0604020202020204" pitchFamily="34" charset="0"/>
                <a:cs typeface="Arial" panose="020B0604020202020204" pitchFamily="34" charset="0"/>
              </a:rPr>
              <a:t>Directed Reading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Document: Policing Vision 2025 </a:t>
            </a:r>
          </a:p>
        </p:txBody>
      </p:sp>
      <p:sp>
        <p:nvSpPr>
          <p:cNvPr id="8" name="TextBox 7">
            <a:extLst>
              <a:ext uri="{FF2B5EF4-FFF2-40B4-BE49-F238E27FC236}">
                <a16:creationId xmlns:a16="http://schemas.microsoft.com/office/drawing/2014/main" id="{3645CB53-FBAC-744A-AE85-06DF221995C5}"/>
              </a:ext>
            </a:extLst>
          </p:cNvPr>
          <p:cNvSpPr txBox="1"/>
          <p:nvPr/>
        </p:nvSpPr>
        <p:spPr>
          <a:xfrm>
            <a:off x="6363093" y="5372147"/>
            <a:ext cx="498677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(National Police Chief’s Council, 2016) </a:t>
            </a:r>
          </a:p>
        </p:txBody>
      </p:sp>
      <p:sp>
        <p:nvSpPr>
          <p:cNvPr id="12" name="TextBox 11">
            <a:extLst>
              <a:ext uri="{FF2B5EF4-FFF2-40B4-BE49-F238E27FC236}">
                <a16:creationId xmlns:a16="http://schemas.microsoft.com/office/drawing/2014/main" id="{1866BB73-27CF-F441-A17D-DDDEB8290F1B}"/>
              </a:ext>
            </a:extLst>
          </p:cNvPr>
          <p:cNvSpPr txBox="1"/>
          <p:nvPr/>
        </p:nvSpPr>
        <p:spPr>
          <a:xfrm>
            <a:off x="4281598" y="2301311"/>
            <a:ext cx="4345757" cy="1477328"/>
          </a:xfrm>
          <a:prstGeom prst="rect">
            <a:avLst/>
          </a:prstGeom>
          <a:noFill/>
        </p:spPr>
        <p:txBody>
          <a:bodyPr wrap="square" rtlCol="0">
            <a:spAutoFit/>
          </a:bodyPr>
          <a:lstStyle/>
          <a:p>
            <a:pPr marL="285750" indent="-285750">
              <a:buFont typeface="Wingdings" pitchFamily="2" charset="2"/>
              <a:buChar char="Ø"/>
            </a:pPr>
            <a:r>
              <a:rPr lang="en-GB" dirty="0"/>
              <a:t>Local Policing</a:t>
            </a:r>
          </a:p>
          <a:p>
            <a:pPr marL="285750" indent="-285750">
              <a:buFont typeface="Wingdings" pitchFamily="2" charset="2"/>
              <a:buChar char="Ø"/>
            </a:pPr>
            <a:r>
              <a:rPr lang="en-GB" dirty="0"/>
              <a:t>Specialist Capabilities </a:t>
            </a:r>
          </a:p>
          <a:p>
            <a:pPr marL="285750" indent="-285750">
              <a:buFont typeface="Wingdings" pitchFamily="2" charset="2"/>
              <a:buChar char="Ø"/>
            </a:pPr>
            <a:r>
              <a:rPr lang="en-GB" dirty="0"/>
              <a:t>Workforce of Confident Professionals</a:t>
            </a:r>
          </a:p>
          <a:p>
            <a:pPr marL="285750" indent="-285750">
              <a:buFont typeface="Wingdings" pitchFamily="2" charset="2"/>
              <a:buChar char="Ø"/>
            </a:pPr>
            <a:r>
              <a:rPr lang="en-GB" dirty="0"/>
              <a:t>Digital policing </a:t>
            </a:r>
          </a:p>
          <a:p>
            <a:pPr marL="285750" indent="-285750">
              <a:buFont typeface="Wingdings" pitchFamily="2" charset="2"/>
              <a:buChar char="Ø"/>
            </a:pPr>
            <a:r>
              <a:rPr lang="en-GB" dirty="0"/>
              <a:t>Joined Up Business Delivery </a:t>
            </a:r>
          </a:p>
        </p:txBody>
      </p:sp>
      <p:sp>
        <p:nvSpPr>
          <p:cNvPr id="9" name="TextBox 8">
            <a:extLst>
              <a:ext uri="{FF2B5EF4-FFF2-40B4-BE49-F238E27FC236}">
                <a16:creationId xmlns:a16="http://schemas.microsoft.com/office/drawing/2014/main" id="{52DC853B-18DF-AF46-8DC8-6ABAF1102259}"/>
              </a:ext>
            </a:extLst>
          </p:cNvPr>
          <p:cNvSpPr txBox="1"/>
          <p:nvPr/>
        </p:nvSpPr>
        <p:spPr>
          <a:xfrm>
            <a:off x="143939" y="5247192"/>
            <a:ext cx="4572000" cy="369332"/>
          </a:xfrm>
          <a:prstGeom prst="rect">
            <a:avLst/>
          </a:prstGeom>
          <a:noFill/>
        </p:spPr>
        <p:txBody>
          <a:bodyPr wrap="square" rtlCol="0">
            <a:spAutoFit/>
          </a:bodyPr>
          <a:lstStyle/>
          <a:p>
            <a:r>
              <a:rPr lang="en-GB" dirty="0"/>
              <a:t>Click on the document to read in full </a:t>
            </a:r>
          </a:p>
        </p:txBody>
      </p:sp>
    </p:spTree>
    <p:extLst>
      <p:ext uri="{BB962C8B-B14F-4D97-AF65-F5344CB8AC3E}">
        <p14:creationId xmlns:p14="http://schemas.microsoft.com/office/powerpoint/2010/main" val="35286598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C9ECE-4063-4B4E-9EB9-BF9F3484E90C}"/>
              </a:ext>
            </a:extLst>
          </p:cNvPr>
          <p:cNvSpPr>
            <a:spLocks noGrp="1"/>
          </p:cNvSpPr>
          <p:nvPr>
            <p:ph type="title"/>
          </p:nvPr>
        </p:nvSpPr>
        <p:spPr>
          <a:xfrm>
            <a:off x="-207390" y="538588"/>
            <a:ext cx="8884763" cy="1143000"/>
          </a:xfrm>
        </p:spPr>
        <p:txBody>
          <a:bodyPr>
            <a:normAutofit fontScale="90000"/>
          </a:bodyPr>
          <a:lstStyle/>
          <a:p>
            <a:r>
              <a:rPr lang="en-GB" sz="4000" u="sng" dirty="0">
                <a:latin typeface="Arial" panose="020B0604020202020204" pitchFamily="34" charset="0"/>
                <a:cs typeface="Arial" panose="020B0604020202020204" pitchFamily="34" charset="0"/>
              </a:rPr>
              <a:t>Part 7: PEEL Reports into Police Effectiveness </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EAB6F68E-E078-F94E-AB18-CB50CA63EBDE}"/>
              </a:ext>
            </a:extLst>
          </p:cNvPr>
          <p:cNvSpPr/>
          <p:nvPr/>
        </p:nvSpPr>
        <p:spPr>
          <a:xfrm>
            <a:off x="503089" y="2080246"/>
            <a:ext cx="4572000" cy="3170099"/>
          </a:xfrm>
          <a:prstGeom prst="rect">
            <a:avLst/>
          </a:prstGeom>
        </p:spPr>
        <p:txBody>
          <a:bodyPr>
            <a:spAutoFit/>
          </a:bodyPr>
          <a:lstStyle/>
          <a:p>
            <a:r>
              <a:rPr lang="en-GB" sz="4000" u="sng" dirty="0">
                <a:solidFill>
                  <a:schemeClr val="tx2"/>
                </a:solidFill>
                <a:latin typeface="Arial" panose="020B0604020202020204" pitchFamily="34" charset="0"/>
                <a:cs typeface="Arial" panose="020B0604020202020204" pitchFamily="34" charset="0"/>
              </a:rPr>
              <a:t>P</a:t>
            </a:r>
            <a:r>
              <a:rPr lang="en-GB" sz="4000" dirty="0">
                <a:latin typeface="Arial" panose="020B0604020202020204" pitchFamily="34" charset="0"/>
                <a:cs typeface="Arial" panose="020B0604020202020204" pitchFamily="34" charset="0"/>
              </a:rPr>
              <a:t>olice </a:t>
            </a:r>
            <a:br>
              <a:rPr lang="en-GB" sz="4000" dirty="0">
                <a:latin typeface="Arial" panose="020B0604020202020204" pitchFamily="34" charset="0"/>
                <a:cs typeface="Arial" panose="020B0604020202020204" pitchFamily="34" charset="0"/>
              </a:rPr>
            </a:br>
            <a:r>
              <a:rPr lang="en-GB" sz="4000" u="sng" dirty="0">
                <a:solidFill>
                  <a:schemeClr val="tx2"/>
                </a:solidFill>
                <a:latin typeface="Arial" panose="020B0604020202020204" pitchFamily="34" charset="0"/>
                <a:cs typeface="Arial" panose="020B0604020202020204" pitchFamily="34" charset="0"/>
              </a:rPr>
              <a:t>E</a:t>
            </a:r>
            <a:r>
              <a:rPr lang="en-GB" sz="4000" dirty="0">
                <a:latin typeface="Arial" panose="020B0604020202020204" pitchFamily="34" charset="0"/>
                <a:cs typeface="Arial" panose="020B0604020202020204" pitchFamily="34" charset="0"/>
              </a:rPr>
              <a:t>ffectiveness, </a:t>
            </a:r>
            <a:br>
              <a:rPr lang="en-GB" sz="4000" dirty="0">
                <a:latin typeface="Arial" panose="020B0604020202020204" pitchFamily="34" charset="0"/>
                <a:cs typeface="Arial" panose="020B0604020202020204" pitchFamily="34" charset="0"/>
              </a:rPr>
            </a:br>
            <a:r>
              <a:rPr lang="en-GB" sz="4000" u="sng" dirty="0">
                <a:solidFill>
                  <a:schemeClr val="tx2"/>
                </a:solidFill>
                <a:latin typeface="Arial" panose="020B0604020202020204" pitchFamily="34" charset="0"/>
                <a:cs typeface="Arial" panose="020B0604020202020204" pitchFamily="34" charset="0"/>
              </a:rPr>
              <a:t>E</a:t>
            </a:r>
            <a:r>
              <a:rPr lang="en-GB" sz="4000" dirty="0">
                <a:latin typeface="Arial" panose="020B0604020202020204" pitchFamily="34" charset="0"/>
                <a:cs typeface="Arial" panose="020B0604020202020204" pitchFamily="34" charset="0"/>
              </a:rPr>
              <a:t>fficiency and </a:t>
            </a:r>
            <a:br>
              <a:rPr lang="en-GB" sz="4000" dirty="0">
                <a:latin typeface="Arial" panose="020B0604020202020204" pitchFamily="34" charset="0"/>
                <a:cs typeface="Arial" panose="020B0604020202020204" pitchFamily="34" charset="0"/>
              </a:rPr>
            </a:br>
            <a:r>
              <a:rPr lang="en-GB" sz="4000" u="sng" dirty="0">
                <a:solidFill>
                  <a:schemeClr val="tx2"/>
                </a:solidFill>
                <a:latin typeface="Arial" panose="020B0604020202020204" pitchFamily="34" charset="0"/>
                <a:cs typeface="Arial" panose="020B0604020202020204" pitchFamily="34" charset="0"/>
              </a:rPr>
              <a:t>L</a:t>
            </a:r>
            <a:r>
              <a:rPr lang="en-GB" sz="4000" dirty="0">
                <a:latin typeface="Arial" panose="020B0604020202020204" pitchFamily="34" charset="0"/>
                <a:cs typeface="Arial" panose="020B0604020202020204" pitchFamily="34" charset="0"/>
              </a:rPr>
              <a:t>egitimacy </a:t>
            </a:r>
            <a:br>
              <a:rPr lang="en-GB" sz="4000" dirty="0">
                <a:latin typeface="Arial" panose="020B0604020202020204" pitchFamily="34" charset="0"/>
                <a:cs typeface="Arial" panose="020B0604020202020204" pitchFamily="34" charset="0"/>
              </a:rPr>
            </a:br>
            <a:endParaRPr lang="en-GB" sz="4000" dirty="0"/>
          </a:p>
        </p:txBody>
      </p:sp>
      <p:pic>
        <p:nvPicPr>
          <p:cNvPr id="8" name="Picture 4" descr="5 reasons why we started a Podcast | by Cedric Tan | The Higher Education  Revolution">
            <a:extLst>
              <a:ext uri="{FF2B5EF4-FFF2-40B4-BE49-F238E27FC236}">
                <a16:creationId xmlns:a16="http://schemas.microsoft.com/office/drawing/2014/main" id="{343FFF80-2627-4545-BB91-CE97A4CF783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23438" y="4510300"/>
            <a:ext cx="1251651" cy="760552"/>
          </a:xfrm>
          <a:prstGeom prst="rect">
            <a:avLst/>
          </a:prstGeom>
          <a:solidFill>
            <a:srgbClr val="FFFFFF"/>
          </a:solidFill>
        </p:spPr>
      </p:pic>
      <p:sp>
        <p:nvSpPr>
          <p:cNvPr id="9" name="TextBox 8">
            <a:extLst>
              <a:ext uri="{FF2B5EF4-FFF2-40B4-BE49-F238E27FC236}">
                <a16:creationId xmlns:a16="http://schemas.microsoft.com/office/drawing/2014/main" id="{2975A70D-1ECA-554C-ABA7-E70BA8CC7931}"/>
              </a:ext>
            </a:extLst>
          </p:cNvPr>
          <p:cNvSpPr txBox="1"/>
          <p:nvPr/>
        </p:nvSpPr>
        <p:spPr>
          <a:xfrm>
            <a:off x="5203595" y="4510300"/>
            <a:ext cx="4232635" cy="646331"/>
          </a:xfrm>
          <a:prstGeom prst="rect">
            <a:avLst/>
          </a:prstGeom>
          <a:noFill/>
        </p:spPr>
        <p:txBody>
          <a:bodyPr wrap="square" rtlCol="0">
            <a:spAutoFit/>
          </a:bodyPr>
          <a:lstStyle/>
          <a:p>
            <a:r>
              <a:rPr lang="en-GB" u="sng" dirty="0">
                <a:latin typeface="Arial" panose="020B0604020202020204" pitchFamily="34" charset="0"/>
                <a:cs typeface="Arial" panose="020B0604020202020204" pitchFamily="34" charset="0"/>
              </a:rPr>
              <a:t>Discuss</a:t>
            </a:r>
          </a:p>
          <a:p>
            <a:pPr marL="285750" indent="-285750">
              <a:buFont typeface="Wingdings" pitchFamily="2" charset="2"/>
              <a:buChar char="Ø"/>
            </a:pPr>
            <a:r>
              <a:rPr lang="en-GB" dirty="0">
                <a:latin typeface="Arial" panose="020B0604020202020204" pitchFamily="34" charset="0"/>
                <a:cs typeface="Arial" panose="020B0604020202020204" pitchFamily="34" charset="0"/>
              </a:rPr>
              <a:t>What is the PEEL programme? </a:t>
            </a:r>
          </a:p>
        </p:txBody>
      </p:sp>
      <p:pic>
        <p:nvPicPr>
          <p:cNvPr id="12" name="Picture 2" descr="HMICFRS Inspections">
            <a:extLst>
              <a:ext uri="{FF2B5EF4-FFF2-40B4-BE49-F238E27FC236}">
                <a16:creationId xmlns:a16="http://schemas.microsoft.com/office/drawing/2014/main" id="{08029175-BD7A-CF4A-B9FE-39798BF55AF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2000" y="1729264"/>
            <a:ext cx="3188175" cy="2121585"/>
          </a:xfrm>
          <a:prstGeom prst="rect">
            <a:avLst/>
          </a:prstGeom>
          <a:solidFill>
            <a:srgbClr val="FFFFFF"/>
          </a:solidFill>
        </p:spPr>
      </p:pic>
      <p:sp>
        <p:nvSpPr>
          <p:cNvPr id="3" name="TextBox 2">
            <a:extLst>
              <a:ext uri="{FF2B5EF4-FFF2-40B4-BE49-F238E27FC236}">
                <a16:creationId xmlns:a16="http://schemas.microsoft.com/office/drawing/2014/main" id="{31F3BA25-2F05-F848-BC4F-BE407C556776}"/>
              </a:ext>
            </a:extLst>
          </p:cNvPr>
          <p:cNvSpPr txBox="1"/>
          <p:nvPr/>
        </p:nvSpPr>
        <p:spPr>
          <a:xfrm>
            <a:off x="601579" y="5250345"/>
            <a:ext cx="3970421" cy="369332"/>
          </a:xfrm>
          <a:prstGeom prst="rect">
            <a:avLst/>
          </a:prstGeom>
          <a:noFill/>
        </p:spPr>
        <p:txBody>
          <a:bodyPr wrap="square" rtlCol="0">
            <a:spAutoFit/>
          </a:bodyPr>
          <a:lstStyle/>
          <a:p>
            <a:r>
              <a:rPr lang="en-GB" dirty="0"/>
              <a:t>Click </a:t>
            </a:r>
            <a:r>
              <a:rPr lang="en-GB" u="sng" dirty="0">
                <a:hlinkClick r:id="rId4"/>
              </a:rPr>
              <a:t>here</a:t>
            </a:r>
            <a:r>
              <a:rPr lang="en-GB" dirty="0"/>
              <a:t> for more information </a:t>
            </a:r>
          </a:p>
        </p:txBody>
      </p:sp>
    </p:spTree>
    <p:extLst>
      <p:ext uri="{BB962C8B-B14F-4D97-AF65-F5344CB8AC3E}">
        <p14:creationId xmlns:p14="http://schemas.microsoft.com/office/powerpoint/2010/main" val="11821973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entagon 7">
            <a:extLst>
              <a:ext uri="{FF2B5EF4-FFF2-40B4-BE49-F238E27FC236}">
                <a16:creationId xmlns:a16="http://schemas.microsoft.com/office/drawing/2014/main" id="{A751E4F0-AF2D-014D-A54E-D93C59C60FEA}"/>
              </a:ext>
            </a:extLst>
          </p:cNvPr>
          <p:cNvSpPr/>
          <p:nvPr/>
        </p:nvSpPr>
        <p:spPr>
          <a:xfrm>
            <a:off x="122548" y="207390"/>
            <a:ext cx="3770722" cy="716437"/>
          </a:xfrm>
          <a:prstGeom prst="homePlate">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 name="Picture 2" descr="HMICFRS Inspections">
            <a:extLst>
              <a:ext uri="{FF2B5EF4-FFF2-40B4-BE49-F238E27FC236}">
                <a16:creationId xmlns:a16="http://schemas.microsoft.com/office/drawing/2014/main" id="{77D3C361-6CD0-9343-8421-006F09EDF88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01658" y="1527144"/>
            <a:ext cx="3188175" cy="2121585"/>
          </a:xfrm>
          <a:prstGeom prst="rect">
            <a:avLst/>
          </a:prstGeom>
          <a:solidFill>
            <a:srgbClr val="FFFFFF"/>
          </a:solidFill>
        </p:spPr>
      </p:pic>
      <p:sp>
        <p:nvSpPr>
          <p:cNvPr id="6" name="Rectangle 5">
            <a:extLst>
              <a:ext uri="{FF2B5EF4-FFF2-40B4-BE49-F238E27FC236}">
                <a16:creationId xmlns:a16="http://schemas.microsoft.com/office/drawing/2014/main" id="{0622EBE6-96A0-E845-8AC4-F1AA67865C44}"/>
              </a:ext>
            </a:extLst>
          </p:cNvPr>
          <p:cNvSpPr/>
          <p:nvPr/>
        </p:nvSpPr>
        <p:spPr>
          <a:xfrm>
            <a:off x="3893270" y="1824612"/>
            <a:ext cx="4572000" cy="461665"/>
          </a:xfrm>
          <a:prstGeom prst="rect">
            <a:avLst/>
          </a:prstGeom>
        </p:spPr>
        <p:txBody>
          <a:bodyPr>
            <a:spAutoFit/>
          </a:bodyPr>
          <a:lstStyle/>
          <a:p>
            <a:pPr marL="285750" indent="-285750">
              <a:buFont typeface="Wingdings" pitchFamily="2" charset="2"/>
              <a:buChar char="Ø"/>
            </a:pPr>
            <a:r>
              <a:rPr lang="en-GB" sz="1200" dirty="0">
                <a:latin typeface="Arial" panose="020B0604020202020204" pitchFamily="34" charset="0"/>
                <a:cs typeface="Arial" panose="020B0604020202020204" pitchFamily="34" charset="0"/>
              </a:rPr>
              <a:t>A programme which HMICFRS draws together evidence from its’ annual all-force inspections</a:t>
            </a:r>
          </a:p>
        </p:txBody>
      </p:sp>
      <p:sp>
        <p:nvSpPr>
          <p:cNvPr id="7" name="TextBox 6">
            <a:extLst>
              <a:ext uri="{FF2B5EF4-FFF2-40B4-BE49-F238E27FC236}">
                <a16:creationId xmlns:a16="http://schemas.microsoft.com/office/drawing/2014/main" id="{D165352D-4E7D-8E4A-8407-B5109476DDA5}"/>
              </a:ext>
            </a:extLst>
          </p:cNvPr>
          <p:cNvSpPr txBox="1"/>
          <p:nvPr/>
        </p:nvSpPr>
        <p:spPr>
          <a:xfrm>
            <a:off x="301658" y="377072"/>
            <a:ext cx="5029200" cy="369332"/>
          </a:xfrm>
          <a:prstGeom prst="rect">
            <a:avLst/>
          </a:prstGeom>
          <a:noFill/>
        </p:spPr>
        <p:txBody>
          <a:bodyPr wrap="square" rtlCol="0">
            <a:spAutoFit/>
          </a:bodyPr>
          <a:lstStyle/>
          <a:p>
            <a:r>
              <a:rPr lang="en-GB" dirty="0">
                <a:solidFill>
                  <a:schemeClr val="bg1"/>
                </a:solidFill>
              </a:rPr>
              <a:t>What is the PEEL Programme?  </a:t>
            </a:r>
          </a:p>
        </p:txBody>
      </p:sp>
      <p:sp>
        <p:nvSpPr>
          <p:cNvPr id="9" name="Rectangle 8">
            <a:extLst>
              <a:ext uri="{FF2B5EF4-FFF2-40B4-BE49-F238E27FC236}">
                <a16:creationId xmlns:a16="http://schemas.microsoft.com/office/drawing/2014/main" id="{E9F02B1C-C6DA-0042-8BD8-BB6963784202}"/>
              </a:ext>
            </a:extLst>
          </p:cNvPr>
          <p:cNvSpPr/>
          <p:nvPr/>
        </p:nvSpPr>
        <p:spPr>
          <a:xfrm>
            <a:off x="3893270" y="2747606"/>
            <a:ext cx="4572000" cy="461665"/>
          </a:xfrm>
          <a:prstGeom prst="rect">
            <a:avLst/>
          </a:prstGeom>
        </p:spPr>
        <p:txBody>
          <a:bodyPr>
            <a:spAutoFit/>
          </a:bodyPr>
          <a:lstStyle/>
          <a:p>
            <a:pPr marL="285750" indent="-285750">
              <a:buFont typeface="Wingdings" pitchFamily="2" charset="2"/>
              <a:buChar char="Ø"/>
            </a:pPr>
            <a:r>
              <a:rPr lang="en-GB" sz="1200" dirty="0">
                <a:latin typeface="Arial" panose="020B0604020202020204" pitchFamily="34" charset="0"/>
                <a:cs typeface="Arial" panose="020B0604020202020204" pitchFamily="34" charset="0"/>
              </a:rPr>
              <a:t>The evidence is used to assess the effectiveness, efficiency and legitimacy of the police </a:t>
            </a:r>
          </a:p>
        </p:txBody>
      </p:sp>
      <p:sp>
        <p:nvSpPr>
          <p:cNvPr id="10" name="Rectangle 9">
            <a:extLst>
              <a:ext uri="{FF2B5EF4-FFF2-40B4-BE49-F238E27FC236}">
                <a16:creationId xmlns:a16="http://schemas.microsoft.com/office/drawing/2014/main" id="{B5E65123-666E-9F46-9E5D-2F080E0CCE9D}"/>
              </a:ext>
            </a:extLst>
          </p:cNvPr>
          <p:cNvSpPr/>
          <p:nvPr/>
        </p:nvSpPr>
        <p:spPr>
          <a:xfrm>
            <a:off x="3893270" y="3670600"/>
            <a:ext cx="4572000" cy="646331"/>
          </a:xfrm>
          <a:prstGeom prst="rect">
            <a:avLst/>
          </a:prstGeom>
        </p:spPr>
        <p:txBody>
          <a:bodyPr>
            <a:spAutoFit/>
          </a:bodyPr>
          <a:lstStyle/>
          <a:p>
            <a:pPr marL="171450" indent="-171450">
              <a:buFont typeface="Wingdings" pitchFamily="2" charset="2"/>
              <a:buChar char="Ø"/>
            </a:pPr>
            <a:r>
              <a:rPr lang="en-GB" sz="1200" dirty="0">
                <a:latin typeface="Arial" panose="020B0604020202020204" pitchFamily="34" charset="0"/>
                <a:cs typeface="Arial" panose="020B0604020202020204" pitchFamily="34" charset="0"/>
              </a:rPr>
              <a:t>The assessments were introduced so that the public will be able to judge the performance of their force and policing as a whole.</a:t>
            </a:r>
          </a:p>
        </p:txBody>
      </p:sp>
      <p:sp>
        <p:nvSpPr>
          <p:cNvPr id="11" name="TextBox 10">
            <a:extLst>
              <a:ext uri="{FF2B5EF4-FFF2-40B4-BE49-F238E27FC236}">
                <a16:creationId xmlns:a16="http://schemas.microsoft.com/office/drawing/2014/main" id="{BF7E69C1-4215-934A-BA48-5C26804A21E8}"/>
              </a:ext>
            </a:extLst>
          </p:cNvPr>
          <p:cNvSpPr txBox="1"/>
          <p:nvPr/>
        </p:nvSpPr>
        <p:spPr>
          <a:xfrm>
            <a:off x="601579" y="5250345"/>
            <a:ext cx="3970421" cy="369332"/>
          </a:xfrm>
          <a:prstGeom prst="rect">
            <a:avLst/>
          </a:prstGeom>
          <a:noFill/>
        </p:spPr>
        <p:txBody>
          <a:bodyPr wrap="square" rtlCol="0">
            <a:spAutoFit/>
          </a:bodyPr>
          <a:lstStyle/>
          <a:p>
            <a:r>
              <a:rPr lang="en-GB" dirty="0"/>
              <a:t>Click </a:t>
            </a:r>
            <a:r>
              <a:rPr lang="en-GB" u="sng" dirty="0">
                <a:hlinkClick r:id="rId4"/>
              </a:rPr>
              <a:t>here</a:t>
            </a:r>
            <a:r>
              <a:rPr lang="en-GB" dirty="0"/>
              <a:t> for more information </a:t>
            </a:r>
          </a:p>
        </p:txBody>
      </p:sp>
    </p:spTree>
    <p:extLst>
      <p:ext uri="{BB962C8B-B14F-4D97-AF65-F5344CB8AC3E}">
        <p14:creationId xmlns:p14="http://schemas.microsoft.com/office/powerpoint/2010/main" val="15443286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ound Same-side Corner of Rectangle 13">
            <a:extLst>
              <a:ext uri="{FF2B5EF4-FFF2-40B4-BE49-F238E27FC236}">
                <a16:creationId xmlns:a16="http://schemas.microsoft.com/office/drawing/2014/main" id="{AD7239F5-0D59-6441-8EA7-B624318477E9}"/>
              </a:ext>
            </a:extLst>
          </p:cNvPr>
          <p:cNvSpPr/>
          <p:nvPr/>
        </p:nvSpPr>
        <p:spPr>
          <a:xfrm>
            <a:off x="569603" y="1734530"/>
            <a:ext cx="2012623" cy="716437"/>
          </a:xfrm>
          <a:prstGeom prst="round2Same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ound Same-side Corner of Rectangle 14">
            <a:extLst>
              <a:ext uri="{FF2B5EF4-FFF2-40B4-BE49-F238E27FC236}">
                <a16:creationId xmlns:a16="http://schemas.microsoft.com/office/drawing/2014/main" id="{CA866366-7039-A74A-80BF-725FC2F17BB2}"/>
              </a:ext>
            </a:extLst>
          </p:cNvPr>
          <p:cNvSpPr/>
          <p:nvPr/>
        </p:nvSpPr>
        <p:spPr>
          <a:xfrm>
            <a:off x="3292436" y="1734531"/>
            <a:ext cx="2012623" cy="716437"/>
          </a:xfrm>
          <a:prstGeom prst="round2Same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ound Same-side Corner of Rectangle 15">
            <a:extLst>
              <a:ext uri="{FF2B5EF4-FFF2-40B4-BE49-F238E27FC236}">
                <a16:creationId xmlns:a16="http://schemas.microsoft.com/office/drawing/2014/main" id="{FD6BA095-A6FA-E14D-8F28-624138D488DF}"/>
              </a:ext>
            </a:extLst>
          </p:cNvPr>
          <p:cNvSpPr/>
          <p:nvPr/>
        </p:nvSpPr>
        <p:spPr>
          <a:xfrm>
            <a:off x="5899871" y="1734531"/>
            <a:ext cx="2012623" cy="716437"/>
          </a:xfrm>
          <a:prstGeom prst="round2Same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ound Same-side Corner of Rectangle 6">
            <a:extLst>
              <a:ext uri="{FF2B5EF4-FFF2-40B4-BE49-F238E27FC236}">
                <a16:creationId xmlns:a16="http://schemas.microsoft.com/office/drawing/2014/main" id="{51DDC283-8625-5D46-BFE9-366BED0622FF}"/>
              </a:ext>
            </a:extLst>
          </p:cNvPr>
          <p:cNvSpPr/>
          <p:nvPr/>
        </p:nvSpPr>
        <p:spPr>
          <a:xfrm>
            <a:off x="2422690" y="439189"/>
            <a:ext cx="3704734" cy="861710"/>
          </a:xfrm>
          <a:prstGeom prst="round2Same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DE0B295E-344B-6D4F-8BE3-E59A8E329138}"/>
              </a:ext>
            </a:extLst>
          </p:cNvPr>
          <p:cNvSpPr txBox="1"/>
          <p:nvPr/>
        </p:nvSpPr>
        <p:spPr>
          <a:xfrm>
            <a:off x="1881338" y="690005"/>
            <a:ext cx="4864231" cy="369332"/>
          </a:xfrm>
          <a:prstGeom prst="rect">
            <a:avLst/>
          </a:prstGeom>
          <a:noFill/>
        </p:spPr>
        <p:txBody>
          <a:bodyPr wrap="square" rtlCol="0">
            <a:spAutoFit/>
          </a:bodyPr>
          <a:lstStyle/>
          <a:p>
            <a:pPr algn="ctr"/>
            <a:r>
              <a:rPr lang="en-GB" b="1" dirty="0">
                <a:solidFill>
                  <a:schemeClr val="bg1"/>
                </a:solidFill>
                <a:latin typeface="Arial" panose="020B0604020202020204" pitchFamily="34" charset="0"/>
                <a:cs typeface="Arial" panose="020B0604020202020204" pitchFamily="34" charset="0"/>
              </a:rPr>
              <a:t>The Assessment Process </a:t>
            </a:r>
          </a:p>
        </p:txBody>
      </p:sp>
      <p:sp>
        <p:nvSpPr>
          <p:cNvPr id="8" name="Rectangle 7">
            <a:extLst>
              <a:ext uri="{FF2B5EF4-FFF2-40B4-BE49-F238E27FC236}">
                <a16:creationId xmlns:a16="http://schemas.microsoft.com/office/drawing/2014/main" id="{2FCE4ABB-E53C-8B41-9AD6-3C18A153D75B}"/>
              </a:ext>
            </a:extLst>
          </p:cNvPr>
          <p:cNvSpPr/>
          <p:nvPr/>
        </p:nvSpPr>
        <p:spPr>
          <a:xfrm>
            <a:off x="759690" y="1915154"/>
            <a:ext cx="1672253" cy="369332"/>
          </a:xfrm>
          <a:prstGeom prst="rect">
            <a:avLst/>
          </a:prstGeom>
        </p:spPr>
        <p:txBody>
          <a:bodyPr wrap="none">
            <a:spAutoFit/>
          </a:bodyPr>
          <a:lstStyle/>
          <a:p>
            <a:r>
              <a:rPr lang="en-GB" b="1" dirty="0">
                <a:solidFill>
                  <a:schemeClr val="bg1"/>
                </a:solidFill>
                <a:latin typeface="Arial" panose="020B0604020202020204" pitchFamily="34" charset="0"/>
                <a:cs typeface="Arial" panose="020B0604020202020204" pitchFamily="34" charset="0"/>
              </a:rPr>
              <a:t>Effectiveness</a:t>
            </a:r>
            <a:endParaRPr lang="en-GB" dirty="0">
              <a:solidFill>
                <a:schemeClr val="bg1"/>
              </a:solidFill>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1284536A-43D6-5244-8DDF-36501CD637CD}"/>
              </a:ext>
            </a:extLst>
          </p:cNvPr>
          <p:cNvSpPr/>
          <p:nvPr/>
        </p:nvSpPr>
        <p:spPr>
          <a:xfrm>
            <a:off x="3685527" y="1915154"/>
            <a:ext cx="1274708" cy="369332"/>
          </a:xfrm>
          <a:prstGeom prst="rect">
            <a:avLst/>
          </a:prstGeom>
        </p:spPr>
        <p:txBody>
          <a:bodyPr wrap="none">
            <a:spAutoFit/>
          </a:bodyPr>
          <a:lstStyle/>
          <a:p>
            <a:r>
              <a:rPr lang="en-GB" b="1" dirty="0">
                <a:solidFill>
                  <a:schemeClr val="bg1"/>
                </a:solidFill>
                <a:latin typeface="Arial" panose="020B0604020202020204" pitchFamily="34" charset="0"/>
                <a:cs typeface="Arial" panose="020B0604020202020204" pitchFamily="34" charset="0"/>
              </a:rPr>
              <a:t>Efficiency</a:t>
            </a:r>
            <a:endParaRPr lang="en-GB" dirty="0">
              <a:solidFill>
                <a:schemeClr val="bg1"/>
              </a:solidFill>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BEF4D921-DB9A-5246-944B-3853951B5B53}"/>
              </a:ext>
            </a:extLst>
          </p:cNvPr>
          <p:cNvSpPr/>
          <p:nvPr/>
        </p:nvSpPr>
        <p:spPr>
          <a:xfrm>
            <a:off x="6177961" y="1915154"/>
            <a:ext cx="1390124" cy="369332"/>
          </a:xfrm>
          <a:prstGeom prst="rect">
            <a:avLst/>
          </a:prstGeom>
        </p:spPr>
        <p:txBody>
          <a:bodyPr wrap="none">
            <a:spAutoFit/>
          </a:bodyPr>
          <a:lstStyle/>
          <a:p>
            <a:r>
              <a:rPr lang="en-GB" b="1" dirty="0">
                <a:solidFill>
                  <a:schemeClr val="bg1"/>
                </a:solidFill>
                <a:latin typeface="Arial" panose="020B0604020202020204" pitchFamily="34" charset="0"/>
                <a:cs typeface="Arial" panose="020B0604020202020204" pitchFamily="34" charset="0"/>
              </a:rPr>
              <a:t>Legitimacy</a:t>
            </a:r>
            <a:endParaRPr lang="en-GB" dirty="0">
              <a:solidFill>
                <a:schemeClr val="bg1"/>
              </a:solidFill>
              <a:latin typeface="Arial" panose="020B0604020202020204" pitchFamily="34" charset="0"/>
              <a:cs typeface="Arial" panose="020B0604020202020204" pitchFamily="34" charset="0"/>
            </a:endParaRPr>
          </a:p>
        </p:txBody>
      </p:sp>
      <p:pic>
        <p:nvPicPr>
          <p:cNvPr id="17" name="Picture 2" descr="HMICFRS Inspections">
            <a:extLst>
              <a:ext uri="{FF2B5EF4-FFF2-40B4-BE49-F238E27FC236}">
                <a16:creationId xmlns:a16="http://schemas.microsoft.com/office/drawing/2014/main" id="{B7DB130C-29A0-A843-B7C3-5A5C573CD6D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977912" y="3126162"/>
            <a:ext cx="3188175" cy="2121585"/>
          </a:xfrm>
          <a:prstGeom prst="rect">
            <a:avLst/>
          </a:prstGeom>
          <a:solidFill>
            <a:srgbClr val="FFFFFF"/>
          </a:solidFill>
        </p:spPr>
      </p:pic>
      <p:sp>
        <p:nvSpPr>
          <p:cNvPr id="18" name="TextBox 17">
            <a:extLst>
              <a:ext uri="{FF2B5EF4-FFF2-40B4-BE49-F238E27FC236}">
                <a16:creationId xmlns:a16="http://schemas.microsoft.com/office/drawing/2014/main" id="{583909AE-BBFF-234D-A23F-30F3AC67B218}"/>
              </a:ext>
            </a:extLst>
          </p:cNvPr>
          <p:cNvSpPr txBox="1"/>
          <p:nvPr/>
        </p:nvSpPr>
        <p:spPr>
          <a:xfrm>
            <a:off x="5751095" y="5247747"/>
            <a:ext cx="3970421" cy="369332"/>
          </a:xfrm>
          <a:prstGeom prst="rect">
            <a:avLst/>
          </a:prstGeom>
          <a:noFill/>
        </p:spPr>
        <p:txBody>
          <a:bodyPr wrap="square" rtlCol="0">
            <a:spAutoFit/>
          </a:bodyPr>
          <a:lstStyle/>
          <a:p>
            <a:r>
              <a:rPr lang="en-GB" dirty="0"/>
              <a:t>Click </a:t>
            </a:r>
            <a:r>
              <a:rPr lang="en-GB" u="sng" dirty="0">
                <a:hlinkClick r:id="rId4"/>
              </a:rPr>
              <a:t>here</a:t>
            </a:r>
            <a:r>
              <a:rPr lang="en-GB" dirty="0"/>
              <a:t> for more information </a:t>
            </a:r>
          </a:p>
        </p:txBody>
      </p:sp>
    </p:spTree>
    <p:extLst>
      <p:ext uri="{BB962C8B-B14F-4D97-AF65-F5344CB8AC3E}">
        <p14:creationId xmlns:p14="http://schemas.microsoft.com/office/powerpoint/2010/main" val="390043167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D1DF2-B0A0-5447-95CA-3843FB39C3A8}"/>
              </a:ext>
            </a:extLst>
          </p:cNvPr>
          <p:cNvSpPr>
            <a:spLocks noGrp="1"/>
          </p:cNvSpPr>
          <p:nvPr>
            <p:ph type="title"/>
          </p:nvPr>
        </p:nvSpPr>
        <p:spPr>
          <a:xfrm>
            <a:off x="731751" y="1650820"/>
            <a:ext cx="3511485" cy="1143000"/>
          </a:xfrm>
        </p:spPr>
        <p:txBody>
          <a:bodyPr>
            <a:noAutofit/>
          </a:bodyPr>
          <a:lstStyle/>
          <a:p>
            <a:r>
              <a:rPr lang="en-GB" sz="1800" dirty="0">
                <a:latin typeface="Arial" panose="020B0604020202020204" pitchFamily="34" charset="0"/>
                <a:cs typeface="Arial" panose="020B0604020202020204" pitchFamily="34" charset="0"/>
              </a:rPr>
              <a:t>PEEL </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Assessment 2018/2019</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Gwent Police </a:t>
            </a:r>
          </a:p>
        </p:txBody>
      </p:sp>
      <p:sp>
        <p:nvSpPr>
          <p:cNvPr id="5" name="Rectangle 4">
            <a:extLst>
              <a:ext uri="{FF2B5EF4-FFF2-40B4-BE49-F238E27FC236}">
                <a16:creationId xmlns:a16="http://schemas.microsoft.com/office/drawing/2014/main" id="{709FC072-9B12-A441-9ECF-9EE564DE617C}"/>
              </a:ext>
            </a:extLst>
          </p:cNvPr>
          <p:cNvSpPr/>
          <p:nvPr/>
        </p:nvSpPr>
        <p:spPr>
          <a:xfrm>
            <a:off x="4423527" y="1760656"/>
            <a:ext cx="3511485" cy="923330"/>
          </a:xfrm>
          <a:prstGeom prst="rect">
            <a:avLst/>
          </a:prstGeom>
        </p:spPr>
        <p:txBody>
          <a:bodyPr wrap="square">
            <a:spAutoFit/>
          </a:bodyPr>
          <a:lstStyle/>
          <a:p>
            <a:pPr algn="ctr"/>
            <a:r>
              <a:rPr lang="en-GB" dirty="0">
                <a:latin typeface="Arial" panose="020B0604020202020204" pitchFamily="34" charset="0"/>
                <a:cs typeface="Arial" panose="020B0604020202020204" pitchFamily="34" charset="0"/>
              </a:rPr>
              <a:t>PEEL </a:t>
            </a:r>
          </a:p>
          <a:p>
            <a:pPr algn="ctr"/>
            <a:r>
              <a:rPr lang="en-GB" dirty="0">
                <a:latin typeface="Arial" panose="020B0604020202020204" pitchFamily="34" charset="0"/>
                <a:cs typeface="Arial" panose="020B0604020202020204" pitchFamily="34" charset="0"/>
              </a:rPr>
              <a:t>Assessment 2018/2019</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South Wales Police </a:t>
            </a:r>
            <a:endParaRPr lang="en-GB" dirty="0"/>
          </a:p>
        </p:txBody>
      </p:sp>
      <p:pic>
        <p:nvPicPr>
          <p:cNvPr id="1028" name="Picture 4" descr="Gwent Police - Wikipedia">
            <a:hlinkClick r:id="rId2"/>
            <a:extLst>
              <a:ext uri="{FF2B5EF4-FFF2-40B4-BE49-F238E27FC236}">
                <a16:creationId xmlns:a16="http://schemas.microsoft.com/office/drawing/2014/main" id="{2162B25C-947E-624A-9C7C-08A91D4028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36332" y="2917294"/>
            <a:ext cx="1102321" cy="125877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outh Wales P😷lice (@swpolice) | Twitter">
            <a:hlinkClick r:id="rId4"/>
            <a:extLst>
              <a:ext uri="{FF2B5EF4-FFF2-40B4-BE49-F238E27FC236}">
                <a16:creationId xmlns:a16="http://schemas.microsoft.com/office/drawing/2014/main" id="{80E2007B-4394-C74B-BCB0-3295D6C9464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29837" y="2797251"/>
            <a:ext cx="1498863" cy="149886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E7105B9-9E7B-8B4B-8C97-7B1ED060958E}"/>
              </a:ext>
            </a:extLst>
          </p:cNvPr>
          <p:cNvSpPr txBox="1"/>
          <p:nvPr/>
        </p:nvSpPr>
        <p:spPr>
          <a:xfrm>
            <a:off x="1850009" y="4635680"/>
            <a:ext cx="5335571"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Click on the force’s emblems to access their PEEL assessments 2018-2019  </a:t>
            </a:r>
          </a:p>
        </p:txBody>
      </p:sp>
      <p:sp>
        <p:nvSpPr>
          <p:cNvPr id="8" name="TextBox 7">
            <a:extLst>
              <a:ext uri="{FF2B5EF4-FFF2-40B4-BE49-F238E27FC236}">
                <a16:creationId xmlns:a16="http://schemas.microsoft.com/office/drawing/2014/main" id="{0D93E9F2-0912-2E4F-AAD9-F8262374C6F6}"/>
              </a:ext>
            </a:extLst>
          </p:cNvPr>
          <p:cNvSpPr txBox="1"/>
          <p:nvPr/>
        </p:nvSpPr>
        <p:spPr>
          <a:xfrm>
            <a:off x="731751" y="301658"/>
            <a:ext cx="7978616" cy="1200329"/>
          </a:xfrm>
          <a:prstGeom prst="rect">
            <a:avLst/>
          </a:prstGeom>
          <a:noFill/>
        </p:spPr>
        <p:txBody>
          <a:bodyPr wrap="square" rtlCol="0">
            <a:spAutoFit/>
          </a:bodyPr>
          <a:lstStyle/>
          <a:p>
            <a:r>
              <a:rPr lang="en-GB" u="sng" dirty="0">
                <a:latin typeface="Arial" panose="020B0604020202020204" pitchFamily="34" charset="0"/>
                <a:cs typeface="Arial" panose="020B0604020202020204" pitchFamily="34" charset="0"/>
              </a:rPr>
              <a:t>Identify and Discuss</a:t>
            </a:r>
          </a:p>
          <a:p>
            <a:endParaRPr lang="en-GB" u="sng" dirty="0">
              <a:latin typeface="Arial" panose="020B0604020202020204" pitchFamily="34" charset="0"/>
              <a:cs typeface="Arial" panose="020B0604020202020204" pitchFamily="34" charset="0"/>
            </a:endParaRPr>
          </a:p>
          <a:p>
            <a:pPr marL="285750" indent="-285750">
              <a:buFont typeface="Wingdings" pitchFamily="2" charset="2"/>
              <a:buChar char="Ø"/>
            </a:pPr>
            <a:r>
              <a:rPr lang="en-GB" dirty="0">
                <a:latin typeface="Arial" panose="020B0604020202020204" pitchFamily="34" charset="0"/>
                <a:cs typeface="Arial" panose="020B0604020202020204" pitchFamily="34" charset="0"/>
              </a:rPr>
              <a:t>How well did both police forces do in relation to their effectiveness, efficiency and legitimacy?   </a:t>
            </a:r>
          </a:p>
        </p:txBody>
      </p:sp>
      <p:sp>
        <p:nvSpPr>
          <p:cNvPr id="9" name="TextBox 8">
            <a:extLst>
              <a:ext uri="{FF2B5EF4-FFF2-40B4-BE49-F238E27FC236}">
                <a16:creationId xmlns:a16="http://schemas.microsoft.com/office/drawing/2014/main" id="{CC95BA9E-DE64-2745-A403-940D021E2707}"/>
              </a:ext>
            </a:extLst>
          </p:cNvPr>
          <p:cNvSpPr txBox="1"/>
          <p:nvPr/>
        </p:nvSpPr>
        <p:spPr>
          <a:xfrm>
            <a:off x="7706412" y="5282011"/>
            <a:ext cx="2007910" cy="369332"/>
          </a:xfrm>
          <a:prstGeom prst="rect">
            <a:avLst/>
          </a:prstGeom>
          <a:noFill/>
        </p:spPr>
        <p:txBody>
          <a:bodyPr wrap="square" rtlCol="0">
            <a:spAutoFit/>
          </a:bodyPr>
          <a:lstStyle/>
          <a:p>
            <a:r>
              <a:rPr lang="en-GB" dirty="0"/>
              <a:t>(HMICFRS)</a:t>
            </a:r>
          </a:p>
        </p:txBody>
      </p:sp>
    </p:spTree>
    <p:extLst>
      <p:ext uri="{BB962C8B-B14F-4D97-AF65-F5344CB8AC3E}">
        <p14:creationId xmlns:p14="http://schemas.microsoft.com/office/powerpoint/2010/main" val="3899862668"/>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F9697DB-5CA7-41C9-83BD-DAA45911AE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DA0CDED-E7C0-4778-89DC-F75DE928FF50}">
  <ds:schemaRefs>
    <ds:schemaRef ds:uri="http://schemas.microsoft.com/office/2006/metadata/properties"/>
    <ds:schemaRef ds:uri="http://purl.org/dc/terms/"/>
    <ds:schemaRef ds:uri="085339e8-869b-4c3a-a446-745e05ea898f"/>
    <ds:schemaRef ds:uri="http://schemas.microsoft.com/office/2006/documentManagement/types"/>
    <ds:schemaRef ds:uri="http://schemas.microsoft.com/office/infopath/2007/PartnerControls"/>
    <ds:schemaRef ds:uri="5cce672a-2249-4bca-ab09-8f7b37c30eb2"/>
    <ds:schemaRef ds:uri="http://purl.org/dc/elements/1.1/"/>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CC81E64F-6D2E-4C97-905B-2403E22F7EB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409</TotalTime>
  <Words>4301</Words>
  <Application>Microsoft Macintosh PowerPoint</Application>
  <PresentationFormat>On-screen Show (4:3)</PresentationFormat>
  <Paragraphs>394</Paragraphs>
  <Slides>42</Slides>
  <Notes>31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42</vt:i4>
      </vt:variant>
    </vt:vector>
  </HeadingPairs>
  <TitlesOfParts>
    <vt:vector size="52" baseType="lpstr">
      <vt:lpstr>Apple Symbols</vt:lpstr>
      <vt:lpstr>Arial</vt:lpstr>
      <vt:lpstr>Arial</vt:lpstr>
      <vt:lpstr>ArialMT</vt:lpstr>
      <vt:lpstr>Calibri</vt:lpstr>
      <vt:lpstr>Myriad Pro</vt:lpstr>
      <vt:lpstr>Open Sans</vt:lpstr>
      <vt:lpstr>OpenSans</vt:lpstr>
      <vt:lpstr>Wingdings</vt:lpstr>
      <vt:lpstr>Theme1.thmx first page pp</vt:lpstr>
      <vt:lpstr>DHEP Advanced Learning Response Policing </vt:lpstr>
      <vt:lpstr>Sessions to revisit</vt:lpstr>
      <vt:lpstr>PowerPoint Presentation</vt:lpstr>
      <vt:lpstr>What do you think?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Gangs </vt:lpstr>
      <vt:lpstr>HMICFRS </vt:lpstr>
      <vt:lpstr>PowerPoint Presentation</vt:lpstr>
      <vt:lpstr>Impact of Gangs within Communities </vt:lpstr>
      <vt:lpstr>Gang Injunctions </vt:lpstr>
      <vt:lpstr>Part 3: Firearms </vt:lpstr>
      <vt:lpstr>Authorised Firearms Officer </vt:lpstr>
      <vt:lpstr>Criteria for the deployment for an Authorised Firearms Officer  </vt:lpstr>
      <vt:lpstr>Self-deployment </vt:lpstr>
      <vt:lpstr>PowerPoint Presentation</vt:lpstr>
      <vt:lpstr>PowerPoint Presentation</vt:lpstr>
      <vt:lpstr>PowerPoint Presentation</vt:lpstr>
      <vt:lpstr>PowerPoint Presentation</vt:lpstr>
      <vt:lpstr>PowerPoint Presentation</vt:lpstr>
      <vt:lpstr>Directed Reading:</vt:lpstr>
      <vt:lpstr>PowerPoint Presentation</vt:lpstr>
      <vt:lpstr>Part 5: Recording Police Action on Social Media </vt:lpstr>
      <vt:lpstr>PowerPoint Presentation</vt:lpstr>
      <vt:lpstr>PowerPoint Presentation</vt:lpstr>
      <vt:lpstr>PowerPoint Presentation</vt:lpstr>
      <vt:lpstr>PowerPoint Presentation</vt:lpstr>
      <vt:lpstr>PowerPoint Presentation</vt:lpstr>
      <vt:lpstr>PowerPoint Presentation</vt:lpstr>
      <vt:lpstr>Challenges and Impacts</vt:lpstr>
      <vt:lpstr> Challenges and Impacts on Response Policing </vt:lpstr>
      <vt:lpstr>PowerPoint Presentation</vt:lpstr>
      <vt:lpstr>PowerPoint Presentation</vt:lpstr>
      <vt:lpstr>Part 7: PEEL Reports into Police Effectiveness  </vt:lpstr>
      <vt:lpstr>PowerPoint Presentation</vt:lpstr>
      <vt:lpstr>PowerPoint Presentation</vt:lpstr>
      <vt:lpstr>PEEL  Assessment 2018/2019  Gwent Police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DHEP Advanced Learning Response Policing </dc:title>
  <dc:creator>Rhiannon Lloyd</dc:creator>
  <cp:lastModifiedBy>Rhiannon Lloyd</cp:lastModifiedBy>
  <cp:revision>46</cp:revision>
  <dcterms:created xsi:type="dcterms:W3CDTF">2020-10-01T08:46:25Z</dcterms:created>
  <dcterms:modified xsi:type="dcterms:W3CDTF">2020-12-03T23:08:37Z</dcterms:modified>
</cp:coreProperties>
</file>