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9" r:id="rId1"/>
  </p:sldMasterIdLst>
  <p:notesMasterIdLst>
    <p:notesMasterId r:id="rId47"/>
  </p:notesMasterIdLst>
  <p:sldIdLst>
    <p:sldId id="256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2" r:id="rId40"/>
    <p:sldId id="323" r:id="rId41"/>
    <p:sldId id="324" r:id="rId42"/>
    <p:sldId id="325" r:id="rId43"/>
    <p:sldId id="326" r:id="rId44"/>
    <p:sldId id="327" r:id="rId45"/>
    <p:sldId id="328" r:id="rId46"/>
  </p:sldIdLst>
  <p:sldSz cx="6858000" cy="51435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68BCA5B-6AC0-422A-98EE-C603371C8A79}">
  <a:tblStyle styleId="{968BCA5B-6AC0-422A-98EE-C603371C8A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39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489391951006125"/>
          <c:y val="4.8687664041994753E-2"/>
          <c:w val="0.84884230096237967"/>
          <c:h val="0.8384232283464566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Y-Values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forward val="2"/>
            <c:dispRSqr val="0"/>
            <c:dispEq val="0"/>
          </c:trendline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Sheet1!$A$2:$A$9</c:f>
              <c:numCache>
                <c:formatCode>General</c:formatCode>
                <c:ptCount val="8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</c:numCache>
            </c:numRef>
          </c:xVal>
          <c:yVal>
            <c:numRef>
              <c:f>Sheet1!$B$2:$B$9</c:f>
              <c:numCache>
                <c:formatCode>General</c:formatCode>
                <c:ptCount val="8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40</c:v>
                </c:pt>
                <c:pt idx="4">
                  <c:v>50</c:v>
                </c:pt>
                <c:pt idx="5">
                  <c:v>60</c:v>
                </c:pt>
                <c:pt idx="6">
                  <c:v>70</c:v>
                </c:pt>
                <c:pt idx="7">
                  <c:v>80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4D4-4486-95BB-ACCBB50C53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0747400"/>
        <c:axId val="660746088"/>
      </c:scatterChart>
      <c:valAx>
        <c:axId val="6607474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0746088"/>
        <c:crosses val="autoZero"/>
        <c:crossBetween val="midCat"/>
      </c:valAx>
      <c:valAx>
        <c:axId val="660746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07474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"/>
          <p:cNvSpPr/>
          <p:nvPr/>
        </p:nvSpPr>
        <p:spPr>
          <a:xfrm>
            <a:off x="-20082" y="2008376"/>
            <a:ext cx="6907988" cy="3172625"/>
          </a:xfrm>
          <a:custGeom>
            <a:avLst/>
            <a:gdLst/>
            <a:ahLst/>
            <a:cxnLst/>
            <a:rect l="l" t="t" r="r" b="b"/>
            <a:pathLst>
              <a:path w="368426" h="126905" extrusionOk="0">
                <a:moveTo>
                  <a:pt x="309" y="263"/>
                </a:moveTo>
                <a:lnTo>
                  <a:pt x="16502" y="11294"/>
                </a:lnTo>
                <a:lnTo>
                  <a:pt x="31551" y="5122"/>
                </a:lnTo>
                <a:lnTo>
                  <a:pt x="62412" y="4991"/>
                </a:lnTo>
                <a:lnTo>
                  <a:pt x="77652" y="0"/>
                </a:lnTo>
                <a:lnTo>
                  <a:pt x="92892" y="13527"/>
                </a:lnTo>
                <a:lnTo>
                  <a:pt x="107942" y="21276"/>
                </a:lnTo>
                <a:lnTo>
                  <a:pt x="122991" y="21145"/>
                </a:lnTo>
                <a:lnTo>
                  <a:pt x="138993" y="10375"/>
                </a:lnTo>
                <a:lnTo>
                  <a:pt x="154043" y="7880"/>
                </a:lnTo>
                <a:lnTo>
                  <a:pt x="168711" y="2349"/>
                </a:lnTo>
                <a:lnTo>
                  <a:pt x="184332" y="14841"/>
                </a:lnTo>
                <a:lnTo>
                  <a:pt x="199572" y="15274"/>
                </a:lnTo>
                <a:lnTo>
                  <a:pt x="214622" y="25085"/>
                </a:lnTo>
                <a:lnTo>
                  <a:pt x="230052" y="25085"/>
                </a:lnTo>
                <a:lnTo>
                  <a:pt x="246054" y="20094"/>
                </a:lnTo>
                <a:lnTo>
                  <a:pt x="261104" y="20094"/>
                </a:lnTo>
                <a:lnTo>
                  <a:pt x="275391" y="11426"/>
                </a:lnTo>
                <a:lnTo>
                  <a:pt x="291584" y="16810"/>
                </a:lnTo>
                <a:lnTo>
                  <a:pt x="305871" y="8143"/>
                </a:lnTo>
                <a:lnTo>
                  <a:pt x="336732" y="8012"/>
                </a:lnTo>
                <a:lnTo>
                  <a:pt x="351782" y="11294"/>
                </a:lnTo>
                <a:lnTo>
                  <a:pt x="367593" y="2758"/>
                </a:lnTo>
                <a:lnTo>
                  <a:pt x="368426" y="126905"/>
                </a:lnTo>
                <a:lnTo>
                  <a:pt x="0" y="12636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35" name="Google Shape;35;p2"/>
          <p:cNvSpPr/>
          <p:nvPr/>
        </p:nvSpPr>
        <p:spPr>
          <a:xfrm>
            <a:off x="-20082" y="2139700"/>
            <a:ext cx="6907988" cy="3041300"/>
          </a:xfrm>
          <a:custGeom>
            <a:avLst/>
            <a:gdLst/>
            <a:ahLst/>
            <a:cxnLst/>
            <a:rect l="l" t="t" r="r" b="b"/>
            <a:pathLst>
              <a:path w="368426" h="121652" extrusionOk="0">
                <a:moveTo>
                  <a:pt x="309" y="5516"/>
                </a:moveTo>
                <a:lnTo>
                  <a:pt x="16692" y="11214"/>
                </a:lnTo>
                <a:lnTo>
                  <a:pt x="47172" y="11214"/>
                </a:lnTo>
                <a:lnTo>
                  <a:pt x="62412" y="6843"/>
                </a:lnTo>
                <a:lnTo>
                  <a:pt x="77652" y="16156"/>
                </a:lnTo>
                <a:lnTo>
                  <a:pt x="92892" y="16156"/>
                </a:lnTo>
                <a:lnTo>
                  <a:pt x="107370" y="11214"/>
                </a:lnTo>
                <a:lnTo>
                  <a:pt x="122610" y="8173"/>
                </a:lnTo>
                <a:lnTo>
                  <a:pt x="138612" y="8173"/>
                </a:lnTo>
                <a:lnTo>
                  <a:pt x="153852" y="10834"/>
                </a:lnTo>
                <a:lnTo>
                  <a:pt x="168711" y="7603"/>
                </a:lnTo>
                <a:lnTo>
                  <a:pt x="183951" y="12734"/>
                </a:lnTo>
                <a:lnTo>
                  <a:pt x="199572" y="20527"/>
                </a:lnTo>
                <a:lnTo>
                  <a:pt x="214050" y="15205"/>
                </a:lnTo>
                <a:lnTo>
                  <a:pt x="229671" y="15205"/>
                </a:lnTo>
                <a:lnTo>
                  <a:pt x="245292" y="5892"/>
                </a:lnTo>
                <a:lnTo>
                  <a:pt x="260532" y="11214"/>
                </a:lnTo>
                <a:lnTo>
                  <a:pt x="275772" y="11214"/>
                </a:lnTo>
                <a:lnTo>
                  <a:pt x="291012" y="6843"/>
                </a:lnTo>
                <a:lnTo>
                  <a:pt x="321492" y="6843"/>
                </a:lnTo>
                <a:lnTo>
                  <a:pt x="336732" y="15966"/>
                </a:lnTo>
                <a:lnTo>
                  <a:pt x="351210" y="12734"/>
                </a:lnTo>
                <a:lnTo>
                  <a:pt x="367593" y="0"/>
                </a:lnTo>
                <a:lnTo>
                  <a:pt x="368426" y="121652"/>
                </a:lnTo>
                <a:lnTo>
                  <a:pt x="0" y="121652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36" name="Google Shape;36;p2"/>
          <p:cNvSpPr/>
          <p:nvPr/>
        </p:nvSpPr>
        <p:spPr>
          <a:xfrm rot="8100000">
            <a:off x="1385986" y="18145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7" name="Google Shape;37;p2"/>
          <p:cNvSpPr/>
          <p:nvPr/>
        </p:nvSpPr>
        <p:spPr>
          <a:xfrm rot="8100000">
            <a:off x="4529236" y="20984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" name="Google Shape;38;p2"/>
          <p:cNvSpPr/>
          <p:nvPr/>
        </p:nvSpPr>
        <p:spPr>
          <a:xfrm rot="8100000">
            <a:off x="5386486" y="21317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39" name="Google Shape;39;p2"/>
          <p:cNvGrpSpPr/>
          <p:nvPr/>
        </p:nvGrpSpPr>
        <p:grpSpPr>
          <a:xfrm>
            <a:off x="-7144" y="2024075"/>
            <a:ext cx="6875869" cy="595300"/>
            <a:chOff x="-9525" y="4462475"/>
            <a:chExt cx="9167825" cy="595300"/>
          </a:xfrm>
        </p:grpSpPr>
        <p:sp>
          <p:nvSpPr>
            <p:cNvPr id="40" name="Google Shape;40;p2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1" name="Google Shape;41;p2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2" name="Google Shape;42;p2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" name="Google Shape;43;p2"/>
          <p:cNvGrpSpPr/>
          <p:nvPr/>
        </p:nvGrpSpPr>
        <p:grpSpPr>
          <a:xfrm>
            <a:off x="-32127" y="2005089"/>
            <a:ext cx="6922181" cy="642787"/>
            <a:chOff x="-42837" y="4443488"/>
            <a:chExt cx="9229575" cy="642787"/>
          </a:xfrm>
        </p:grpSpPr>
        <p:sp>
          <p:nvSpPr>
            <p:cNvPr id="44" name="Google Shape;44;p2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69" name="Google Shape;69;p2"/>
          <p:cNvSpPr/>
          <p:nvPr/>
        </p:nvSpPr>
        <p:spPr>
          <a:xfrm>
            <a:off x="2243025" y="21478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0" name="Google Shape;70;p2"/>
          <p:cNvSpPr/>
          <p:nvPr/>
        </p:nvSpPr>
        <p:spPr>
          <a:xfrm>
            <a:off x="814275" y="24335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1" name="Google Shape;71;p2"/>
          <p:cNvSpPr/>
          <p:nvPr/>
        </p:nvSpPr>
        <p:spPr>
          <a:xfrm>
            <a:off x="3671775" y="20776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2" name="Google Shape;72;p2"/>
          <p:cNvSpPr/>
          <p:nvPr/>
        </p:nvSpPr>
        <p:spPr>
          <a:xfrm rot="8100000">
            <a:off x="6524962" y="18907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3" name="Google Shape;73;p2"/>
          <p:cNvSpPr txBox="1">
            <a:spLocks noGrp="1"/>
          </p:cNvSpPr>
          <p:nvPr>
            <p:ph type="ctrTitle"/>
          </p:nvPr>
        </p:nvSpPr>
        <p:spPr>
          <a:xfrm>
            <a:off x="2135981" y="3363425"/>
            <a:ext cx="4207725" cy="11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3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"/>
          <p:cNvSpPr/>
          <p:nvPr/>
        </p:nvSpPr>
        <p:spPr>
          <a:xfrm>
            <a:off x="-20082" y="2008376"/>
            <a:ext cx="6907988" cy="3172625"/>
          </a:xfrm>
          <a:custGeom>
            <a:avLst/>
            <a:gdLst/>
            <a:ahLst/>
            <a:cxnLst/>
            <a:rect l="l" t="t" r="r" b="b"/>
            <a:pathLst>
              <a:path w="368426" h="126905" extrusionOk="0">
                <a:moveTo>
                  <a:pt x="309" y="263"/>
                </a:moveTo>
                <a:lnTo>
                  <a:pt x="16502" y="11294"/>
                </a:lnTo>
                <a:lnTo>
                  <a:pt x="31551" y="5122"/>
                </a:lnTo>
                <a:lnTo>
                  <a:pt x="62412" y="4991"/>
                </a:lnTo>
                <a:lnTo>
                  <a:pt x="77652" y="0"/>
                </a:lnTo>
                <a:lnTo>
                  <a:pt x="92892" y="13527"/>
                </a:lnTo>
                <a:lnTo>
                  <a:pt x="107942" y="21276"/>
                </a:lnTo>
                <a:lnTo>
                  <a:pt x="122991" y="21145"/>
                </a:lnTo>
                <a:lnTo>
                  <a:pt x="138993" y="10375"/>
                </a:lnTo>
                <a:lnTo>
                  <a:pt x="154043" y="7880"/>
                </a:lnTo>
                <a:lnTo>
                  <a:pt x="168711" y="2349"/>
                </a:lnTo>
                <a:lnTo>
                  <a:pt x="184332" y="14841"/>
                </a:lnTo>
                <a:lnTo>
                  <a:pt x="199572" y="15274"/>
                </a:lnTo>
                <a:lnTo>
                  <a:pt x="214622" y="25085"/>
                </a:lnTo>
                <a:lnTo>
                  <a:pt x="230052" y="25085"/>
                </a:lnTo>
                <a:lnTo>
                  <a:pt x="246054" y="20094"/>
                </a:lnTo>
                <a:lnTo>
                  <a:pt x="261104" y="20094"/>
                </a:lnTo>
                <a:lnTo>
                  <a:pt x="275391" y="11426"/>
                </a:lnTo>
                <a:lnTo>
                  <a:pt x="291584" y="16810"/>
                </a:lnTo>
                <a:lnTo>
                  <a:pt x="305871" y="8143"/>
                </a:lnTo>
                <a:lnTo>
                  <a:pt x="336732" y="8012"/>
                </a:lnTo>
                <a:lnTo>
                  <a:pt x="351782" y="11294"/>
                </a:lnTo>
                <a:lnTo>
                  <a:pt x="367593" y="2758"/>
                </a:lnTo>
                <a:lnTo>
                  <a:pt x="368426" y="126905"/>
                </a:lnTo>
                <a:lnTo>
                  <a:pt x="0" y="12636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76" name="Google Shape;76;p3"/>
          <p:cNvSpPr/>
          <p:nvPr/>
        </p:nvSpPr>
        <p:spPr>
          <a:xfrm>
            <a:off x="-20082" y="2139700"/>
            <a:ext cx="6907988" cy="3041300"/>
          </a:xfrm>
          <a:custGeom>
            <a:avLst/>
            <a:gdLst/>
            <a:ahLst/>
            <a:cxnLst/>
            <a:rect l="l" t="t" r="r" b="b"/>
            <a:pathLst>
              <a:path w="368426" h="121652" extrusionOk="0">
                <a:moveTo>
                  <a:pt x="309" y="5516"/>
                </a:moveTo>
                <a:lnTo>
                  <a:pt x="16692" y="11214"/>
                </a:lnTo>
                <a:lnTo>
                  <a:pt x="47172" y="11214"/>
                </a:lnTo>
                <a:lnTo>
                  <a:pt x="62412" y="6843"/>
                </a:lnTo>
                <a:lnTo>
                  <a:pt x="77652" y="16156"/>
                </a:lnTo>
                <a:lnTo>
                  <a:pt x="92892" y="16156"/>
                </a:lnTo>
                <a:lnTo>
                  <a:pt x="107370" y="11214"/>
                </a:lnTo>
                <a:lnTo>
                  <a:pt x="122610" y="8173"/>
                </a:lnTo>
                <a:lnTo>
                  <a:pt x="138612" y="8173"/>
                </a:lnTo>
                <a:lnTo>
                  <a:pt x="153852" y="10834"/>
                </a:lnTo>
                <a:lnTo>
                  <a:pt x="168711" y="7603"/>
                </a:lnTo>
                <a:lnTo>
                  <a:pt x="183951" y="12734"/>
                </a:lnTo>
                <a:lnTo>
                  <a:pt x="199572" y="20527"/>
                </a:lnTo>
                <a:lnTo>
                  <a:pt x="214050" y="15205"/>
                </a:lnTo>
                <a:lnTo>
                  <a:pt x="229671" y="15205"/>
                </a:lnTo>
                <a:lnTo>
                  <a:pt x="245292" y="5892"/>
                </a:lnTo>
                <a:lnTo>
                  <a:pt x="260532" y="11214"/>
                </a:lnTo>
                <a:lnTo>
                  <a:pt x="275772" y="11214"/>
                </a:lnTo>
                <a:lnTo>
                  <a:pt x="291012" y="6843"/>
                </a:lnTo>
                <a:lnTo>
                  <a:pt x="321492" y="6843"/>
                </a:lnTo>
                <a:lnTo>
                  <a:pt x="336732" y="15966"/>
                </a:lnTo>
                <a:lnTo>
                  <a:pt x="351210" y="12734"/>
                </a:lnTo>
                <a:lnTo>
                  <a:pt x="367593" y="0"/>
                </a:lnTo>
                <a:lnTo>
                  <a:pt x="368426" y="121652"/>
                </a:lnTo>
                <a:lnTo>
                  <a:pt x="0" y="121652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77" name="Google Shape;77;p3"/>
          <p:cNvSpPr/>
          <p:nvPr/>
        </p:nvSpPr>
        <p:spPr>
          <a:xfrm rot="8100000">
            <a:off x="1385986" y="18145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8" name="Google Shape;78;p3"/>
          <p:cNvSpPr/>
          <p:nvPr/>
        </p:nvSpPr>
        <p:spPr>
          <a:xfrm rot="8100000">
            <a:off x="4529236" y="20984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79" name="Google Shape;79;p3"/>
          <p:cNvSpPr/>
          <p:nvPr/>
        </p:nvSpPr>
        <p:spPr>
          <a:xfrm rot="8100000">
            <a:off x="5386486" y="21317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80" name="Google Shape;80;p3"/>
          <p:cNvGrpSpPr/>
          <p:nvPr/>
        </p:nvGrpSpPr>
        <p:grpSpPr>
          <a:xfrm>
            <a:off x="-7144" y="2024075"/>
            <a:ext cx="6875869" cy="595300"/>
            <a:chOff x="-9525" y="4462475"/>
            <a:chExt cx="9167825" cy="595300"/>
          </a:xfrm>
        </p:grpSpPr>
        <p:sp>
          <p:nvSpPr>
            <p:cNvPr id="81" name="Google Shape;81;p3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2" name="Google Shape;82;p3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3" name="Google Shape;83;p3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4" name="Google Shape;84;p3"/>
          <p:cNvGrpSpPr/>
          <p:nvPr/>
        </p:nvGrpSpPr>
        <p:grpSpPr>
          <a:xfrm>
            <a:off x="-32127" y="2005089"/>
            <a:ext cx="6922181" cy="642787"/>
            <a:chOff x="-42837" y="4443488"/>
            <a:chExt cx="9229575" cy="642787"/>
          </a:xfrm>
        </p:grpSpPr>
        <p:sp>
          <p:nvSpPr>
            <p:cNvPr id="85" name="Google Shape;85;p3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10" name="Google Shape;110;p3"/>
          <p:cNvSpPr/>
          <p:nvPr/>
        </p:nvSpPr>
        <p:spPr>
          <a:xfrm>
            <a:off x="2243025" y="21478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1" name="Google Shape;111;p3"/>
          <p:cNvSpPr/>
          <p:nvPr/>
        </p:nvSpPr>
        <p:spPr>
          <a:xfrm>
            <a:off x="814275" y="24335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2" name="Google Shape;112;p3"/>
          <p:cNvSpPr/>
          <p:nvPr/>
        </p:nvSpPr>
        <p:spPr>
          <a:xfrm>
            <a:off x="3671775" y="20776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3" name="Google Shape;113;p3"/>
          <p:cNvSpPr/>
          <p:nvPr/>
        </p:nvSpPr>
        <p:spPr>
          <a:xfrm rot="8100000">
            <a:off x="6524962" y="18907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14" name="Google Shape;114;p3"/>
          <p:cNvSpPr txBox="1">
            <a:spLocks noGrp="1"/>
          </p:cNvSpPr>
          <p:nvPr>
            <p:ph type="ctrTitle"/>
          </p:nvPr>
        </p:nvSpPr>
        <p:spPr>
          <a:xfrm>
            <a:off x="1732013" y="3031150"/>
            <a:ext cx="391095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None/>
              <a:defRPr sz="27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3"/>
          <p:cNvSpPr txBox="1">
            <a:spLocks noGrp="1"/>
          </p:cNvSpPr>
          <p:nvPr>
            <p:ph type="subTitle" idx="1"/>
          </p:nvPr>
        </p:nvSpPr>
        <p:spPr>
          <a:xfrm>
            <a:off x="1732081" y="4059250"/>
            <a:ext cx="391095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  <a:defRPr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225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16" name="Google Shape;116;p3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 txBox="1">
            <a:spLocks noGrp="1"/>
          </p:cNvSpPr>
          <p:nvPr>
            <p:ph type="title"/>
          </p:nvPr>
        </p:nvSpPr>
        <p:spPr>
          <a:xfrm>
            <a:off x="785813" y="634125"/>
            <a:ext cx="5247450" cy="715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5"/>
          <p:cNvSpPr txBox="1">
            <a:spLocks noGrp="1"/>
          </p:cNvSpPr>
          <p:nvPr>
            <p:ph type="body" idx="1"/>
          </p:nvPr>
        </p:nvSpPr>
        <p:spPr>
          <a:xfrm>
            <a:off x="806888" y="1540175"/>
            <a:ext cx="5247450" cy="1922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66700">
              <a:spcBef>
                <a:spcPts val="450"/>
              </a:spcBef>
              <a:spcAft>
                <a:spcPts val="0"/>
              </a:spcAft>
              <a:buSzPts val="2000"/>
              <a:buChar char="◉"/>
              <a:defRPr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163" name="Google Shape;163;p5"/>
          <p:cNvSpPr/>
          <p:nvPr/>
        </p:nvSpPr>
        <p:spPr>
          <a:xfrm>
            <a:off x="-21431" y="4446775"/>
            <a:ext cx="6893719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164" name="Google Shape;164;p5"/>
          <p:cNvSpPr/>
          <p:nvPr/>
        </p:nvSpPr>
        <p:spPr>
          <a:xfrm>
            <a:off x="-21431" y="4578112"/>
            <a:ext cx="6893719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165" name="Google Shape;165;p5"/>
          <p:cNvSpPr/>
          <p:nvPr/>
        </p:nvSpPr>
        <p:spPr>
          <a:xfrm rot="8100000">
            <a:off x="1385986" y="42529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66" name="Google Shape;166;p5"/>
          <p:cNvSpPr/>
          <p:nvPr/>
        </p:nvSpPr>
        <p:spPr>
          <a:xfrm rot="8100000">
            <a:off x="4529236" y="45368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67" name="Google Shape;167;p5"/>
          <p:cNvSpPr/>
          <p:nvPr/>
        </p:nvSpPr>
        <p:spPr>
          <a:xfrm rot="8100000">
            <a:off x="5386486" y="45701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168" name="Google Shape;168;p5"/>
          <p:cNvGrpSpPr/>
          <p:nvPr/>
        </p:nvGrpSpPr>
        <p:grpSpPr>
          <a:xfrm>
            <a:off x="-7144" y="4462475"/>
            <a:ext cx="6875869" cy="595300"/>
            <a:chOff x="-9525" y="4462475"/>
            <a:chExt cx="9167825" cy="595300"/>
          </a:xfrm>
        </p:grpSpPr>
        <p:sp>
          <p:nvSpPr>
            <p:cNvPr id="169" name="Google Shape;169;p5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70" name="Google Shape;170;p5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71" name="Google Shape;171;p5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2" name="Google Shape;172;p5"/>
          <p:cNvGrpSpPr/>
          <p:nvPr/>
        </p:nvGrpSpPr>
        <p:grpSpPr>
          <a:xfrm>
            <a:off x="-32127" y="4443489"/>
            <a:ext cx="6922181" cy="642787"/>
            <a:chOff x="-42837" y="4443488"/>
            <a:chExt cx="9229575" cy="642787"/>
          </a:xfrm>
        </p:grpSpPr>
        <p:sp>
          <p:nvSpPr>
            <p:cNvPr id="173" name="Google Shape;173;p5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4" name="Google Shape;174;p5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5" name="Google Shape;175;p5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6" name="Google Shape;176;p5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7" name="Google Shape;177;p5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8" name="Google Shape;178;p5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79" name="Google Shape;179;p5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0" name="Google Shape;180;p5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1" name="Google Shape;181;p5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2" name="Google Shape;182;p5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3" name="Google Shape;183;p5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4" name="Google Shape;184;p5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5" name="Google Shape;185;p5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6" name="Google Shape;186;p5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2" name="Google Shape;192;p5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5" name="Google Shape;195;p5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6" name="Google Shape;196;p5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97" name="Google Shape;197;p5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98" name="Google Shape;198;p5"/>
          <p:cNvSpPr/>
          <p:nvPr/>
        </p:nvSpPr>
        <p:spPr>
          <a:xfrm>
            <a:off x="2243025" y="45862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99" name="Google Shape;199;p5"/>
          <p:cNvSpPr/>
          <p:nvPr/>
        </p:nvSpPr>
        <p:spPr>
          <a:xfrm>
            <a:off x="814275" y="48719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0" name="Google Shape;200;p5"/>
          <p:cNvSpPr/>
          <p:nvPr/>
        </p:nvSpPr>
        <p:spPr>
          <a:xfrm>
            <a:off x="3671775" y="45160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1" name="Google Shape;201;p5"/>
          <p:cNvSpPr/>
          <p:nvPr/>
        </p:nvSpPr>
        <p:spPr>
          <a:xfrm rot="8100000">
            <a:off x="6524962" y="43291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02" name="Google Shape;202;p5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6"/>
          <p:cNvSpPr txBox="1">
            <a:spLocks noGrp="1"/>
          </p:cNvSpPr>
          <p:nvPr>
            <p:ph type="title"/>
          </p:nvPr>
        </p:nvSpPr>
        <p:spPr>
          <a:xfrm>
            <a:off x="785813" y="634125"/>
            <a:ext cx="5247450" cy="715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6"/>
          <p:cNvSpPr txBox="1">
            <a:spLocks noGrp="1"/>
          </p:cNvSpPr>
          <p:nvPr>
            <p:ph type="body" idx="1"/>
          </p:nvPr>
        </p:nvSpPr>
        <p:spPr>
          <a:xfrm>
            <a:off x="848625" y="1552950"/>
            <a:ext cx="2504925" cy="2665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57175">
              <a:spcBef>
                <a:spcPts val="450"/>
              </a:spcBef>
              <a:spcAft>
                <a:spcPts val="0"/>
              </a:spcAft>
              <a:buSzPts val="1800"/>
              <a:buChar char="◉"/>
              <a:defRPr sz="1350"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206" name="Google Shape;206;p6"/>
          <p:cNvSpPr txBox="1">
            <a:spLocks noGrp="1"/>
          </p:cNvSpPr>
          <p:nvPr>
            <p:ph type="body" idx="2"/>
          </p:nvPr>
        </p:nvSpPr>
        <p:spPr>
          <a:xfrm>
            <a:off x="3504422" y="1552950"/>
            <a:ext cx="2504925" cy="2665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342900" lvl="0" indent="-257175">
              <a:spcBef>
                <a:spcPts val="450"/>
              </a:spcBef>
              <a:spcAft>
                <a:spcPts val="0"/>
              </a:spcAft>
              <a:buSzPts val="1800"/>
              <a:buChar char="◉"/>
              <a:defRPr sz="1350"/>
            </a:lvl1pPr>
            <a:lvl2pPr marL="685800" lvl="1" indent="-257175">
              <a:spcBef>
                <a:spcPts val="0"/>
              </a:spcBef>
              <a:spcAft>
                <a:spcPts val="0"/>
              </a:spcAft>
              <a:buSzPts val="1800"/>
              <a:buChar char="◉"/>
              <a:defRPr/>
            </a:lvl2pPr>
            <a:lvl3pPr marL="1028700" lvl="2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3pPr>
            <a:lvl4pPr marL="1371600" lvl="3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1714500" lvl="4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057400" lvl="5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2400300" lvl="6" indent="-257175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2743200" lvl="7" indent="-257175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3086100" lvl="8" indent="-257175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207" name="Google Shape;207;p6"/>
          <p:cNvSpPr/>
          <p:nvPr/>
        </p:nvSpPr>
        <p:spPr>
          <a:xfrm>
            <a:off x="-21431" y="4446775"/>
            <a:ext cx="6893719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208" name="Google Shape;208;p6"/>
          <p:cNvSpPr/>
          <p:nvPr/>
        </p:nvSpPr>
        <p:spPr>
          <a:xfrm>
            <a:off x="-21431" y="4578112"/>
            <a:ext cx="6893719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209" name="Google Shape;209;p6"/>
          <p:cNvSpPr/>
          <p:nvPr/>
        </p:nvSpPr>
        <p:spPr>
          <a:xfrm rot="8100000">
            <a:off x="1385986" y="42529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10" name="Google Shape;210;p6"/>
          <p:cNvSpPr/>
          <p:nvPr/>
        </p:nvSpPr>
        <p:spPr>
          <a:xfrm rot="8100000">
            <a:off x="4529236" y="45368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11" name="Google Shape;211;p6"/>
          <p:cNvSpPr/>
          <p:nvPr/>
        </p:nvSpPr>
        <p:spPr>
          <a:xfrm rot="8100000">
            <a:off x="5386486" y="45701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212" name="Google Shape;212;p6"/>
          <p:cNvGrpSpPr/>
          <p:nvPr/>
        </p:nvGrpSpPr>
        <p:grpSpPr>
          <a:xfrm>
            <a:off x="-7144" y="4462475"/>
            <a:ext cx="6875869" cy="595300"/>
            <a:chOff x="-9525" y="4462475"/>
            <a:chExt cx="9167825" cy="595300"/>
          </a:xfrm>
        </p:grpSpPr>
        <p:sp>
          <p:nvSpPr>
            <p:cNvPr id="213" name="Google Shape;213;p6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214" name="Google Shape;214;p6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215" name="Google Shape;215;p6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6" name="Google Shape;216;p6"/>
          <p:cNvGrpSpPr/>
          <p:nvPr/>
        </p:nvGrpSpPr>
        <p:grpSpPr>
          <a:xfrm>
            <a:off x="-32127" y="4443489"/>
            <a:ext cx="6922181" cy="642787"/>
            <a:chOff x="-42837" y="4443488"/>
            <a:chExt cx="9229575" cy="642787"/>
          </a:xfrm>
        </p:grpSpPr>
        <p:sp>
          <p:nvSpPr>
            <p:cNvPr id="217" name="Google Shape;217;p6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18" name="Google Shape;218;p6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19" name="Google Shape;219;p6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0" name="Google Shape;220;p6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1" name="Google Shape;221;p6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2" name="Google Shape;222;p6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3" name="Google Shape;223;p6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4" name="Google Shape;224;p6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5" name="Google Shape;225;p6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7" name="Google Shape;227;p6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8" name="Google Shape;228;p6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29" name="Google Shape;229;p6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0" name="Google Shape;230;p6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1" name="Google Shape;231;p6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2" name="Google Shape;232;p6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3" name="Google Shape;233;p6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4" name="Google Shape;234;p6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5" name="Google Shape;235;p6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6" name="Google Shape;236;p6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7" name="Google Shape;237;p6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8" name="Google Shape;238;p6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39" name="Google Shape;239;p6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40" name="Google Shape;240;p6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241" name="Google Shape;241;p6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242" name="Google Shape;242;p6"/>
          <p:cNvSpPr/>
          <p:nvPr/>
        </p:nvSpPr>
        <p:spPr>
          <a:xfrm>
            <a:off x="2243025" y="45862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3" name="Google Shape;243;p6"/>
          <p:cNvSpPr/>
          <p:nvPr/>
        </p:nvSpPr>
        <p:spPr>
          <a:xfrm>
            <a:off x="814275" y="48719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4" name="Google Shape;244;p6"/>
          <p:cNvSpPr/>
          <p:nvPr/>
        </p:nvSpPr>
        <p:spPr>
          <a:xfrm>
            <a:off x="3671775" y="45160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5" name="Google Shape;245;p6"/>
          <p:cNvSpPr/>
          <p:nvPr/>
        </p:nvSpPr>
        <p:spPr>
          <a:xfrm rot="8100000">
            <a:off x="6524962" y="43291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246" name="Google Shape;246;p6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10"/>
          <p:cNvSpPr/>
          <p:nvPr/>
        </p:nvSpPr>
        <p:spPr>
          <a:xfrm>
            <a:off x="-21431" y="4446775"/>
            <a:ext cx="6893719" cy="712478"/>
          </a:xfrm>
          <a:custGeom>
            <a:avLst/>
            <a:gdLst/>
            <a:ahLst/>
            <a:cxnLst/>
            <a:rect l="l" t="t" r="r" b="b"/>
            <a:pathLst>
              <a:path w="367665" h="41339" extrusionOk="0">
                <a:moveTo>
                  <a:pt x="381" y="381"/>
                </a:moveTo>
                <a:lnTo>
                  <a:pt x="16574" y="16383"/>
                </a:lnTo>
                <a:lnTo>
                  <a:pt x="31623" y="7430"/>
                </a:lnTo>
                <a:lnTo>
                  <a:pt x="62484" y="7239"/>
                </a:lnTo>
                <a:lnTo>
                  <a:pt x="77724" y="0"/>
                </a:lnTo>
                <a:lnTo>
                  <a:pt x="92964" y="19622"/>
                </a:lnTo>
                <a:lnTo>
                  <a:pt x="108014" y="30861"/>
                </a:lnTo>
                <a:lnTo>
                  <a:pt x="123063" y="30671"/>
                </a:lnTo>
                <a:lnTo>
                  <a:pt x="139065" y="15050"/>
                </a:lnTo>
                <a:lnTo>
                  <a:pt x="154115" y="11430"/>
                </a:lnTo>
                <a:lnTo>
                  <a:pt x="168783" y="3408"/>
                </a:lnTo>
                <a:lnTo>
                  <a:pt x="184404" y="21527"/>
                </a:lnTo>
                <a:lnTo>
                  <a:pt x="199644" y="22155"/>
                </a:lnTo>
                <a:lnTo>
                  <a:pt x="214694" y="36386"/>
                </a:lnTo>
                <a:lnTo>
                  <a:pt x="230124" y="36386"/>
                </a:lnTo>
                <a:lnTo>
                  <a:pt x="246126" y="29147"/>
                </a:lnTo>
                <a:lnTo>
                  <a:pt x="261176" y="29147"/>
                </a:lnTo>
                <a:lnTo>
                  <a:pt x="275463" y="16574"/>
                </a:lnTo>
                <a:lnTo>
                  <a:pt x="291656" y="24384"/>
                </a:lnTo>
                <a:lnTo>
                  <a:pt x="305943" y="11811"/>
                </a:lnTo>
                <a:lnTo>
                  <a:pt x="336804" y="11621"/>
                </a:lnTo>
                <a:lnTo>
                  <a:pt x="351854" y="16383"/>
                </a:lnTo>
                <a:lnTo>
                  <a:pt x="367665" y="4001"/>
                </a:lnTo>
                <a:lnTo>
                  <a:pt x="367284" y="41339"/>
                </a:lnTo>
                <a:lnTo>
                  <a:pt x="0" y="41339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378" name="Google Shape;378;p10"/>
          <p:cNvSpPr/>
          <p:nvPr/>
        </p:nvSpPr>
        <p:spPr>
          <a:xfrm>
            <a:off x="-21431" y="4578112"/>
            <a:ext cx="6893719" cy="584439"/>
          </a:xfrm>
          <a:custGeom>
            <a:avLst/>
            <a:gdLst/>
            <a:ahLst/>
            <a:cxnLst/>
            <a:rect l="l" t="t" r="r" b="b"/>
            <a:pathLst>
              <a:path w="367665" h="33910" extrusionOk="0">
                <a:moveTo>
                  <a:pt x="381" y="8001"/>
                </a:moveTo>
                <a:lnTo>
                  <a:pt x="16764" y="16266"/>
                </a:lnTo>
                <a:lnTo>
                  <a:pt x="47244" y="16266"/>
                </a:lnTo>
                <a:lnTo>
                  <a:pt x="62484" y="9925"/>
                </a:lnTo>
                <a:lnTo>
                  <a:pt x="77724" y="23434"/>
                </a:lnTo>
                <a:lnTo>
                  <a:pt x="92964" y="23434"/>
                </a:lnTo>
                <a:lnTo>
                  <a:pt x="107442" y="16266"/>
                </a:lnTo>
                <a:lnTo>
                  <a:pt x="122682" y="11855"/>
                </a:lnTo>
                <a:lnTo>
                  <a:pt x="138684" y="11855"/>
                </a:lnTo>
                <a:lnTo>
                  <a:pt x="153924" y="15714"/>
                </a:lnTo>
                <a:lnTo>
                  <a:pt x="168783" y="11028"/>
                </a:lnTo>
                <a:lnTo>
                  <a:pt x="184023" y="18471"/>
                </a:lnTo>
                <a:lnTo>
                  <a:pt x="199644" y="29775"/>
                </a:lnTo>
                <a:lnTo>
                  <a:pt x="214122" y="22055"/>
                </a:lnTo>
                <a:lnTo>
                  <a:pt x="229743" y="22055"/>
                </a:lnTo>
                <a:lnTo>
                  <a:pt x="245364" y="8546"/>
                </a:lnTo>
                <a:lnTo>
                  <a:pt x="260604" y="16266"/>
                </a:lnTo>
                <a:lnTo>
                  <a:pt x="275844" y="16266"/>
                </a:lnTo>
                <a:lnTo>
                  <a:pt x="291084" y="9925"/>
                </a:lnTo>
                <a:lnTo>
                  <a:pt x="321564" y="9925"/>
                </a:lnTo>
                <a:lnTo>
                  <a:pt x="336804" y="23158"/>
                </a:lnTo>
                <a:lnTo>
                  <a:pt x="351282" y="18471"/>
                </a:lnTo>
                <a:lnTo>
                  <a:pt x="367665" y="0"/>
                </a:lnTo>
                <a:lnTo>
                  <a:pt x="367665" y="33910"/>
                </a:lnTo>
                <a:lnTo>
                  <a:pt x="0" y="33910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379" name="Google Shape;379;p10"/>
          <p:cNvSpPr/>
          <p:nvPr/>
        </p:nvSpPr>
        <p:spPr>
          <a:xfrm rot="8100000">
            <a:off x="1385986" y="42529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0" name="Google Shape;380;p10"/>
          <p:cNvSpPr/>
          <p:nvPr/>
        </p:nvSpPr>
        <p:spPr>
          <a:xfrm rot="8100000">
            <a:off x="4529236" y="45368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381" name="Google Shape;381;p10"/>
          <p:cNvSpPr/>
          <p:nvPr/>
        </p:nvSpPr>
        <p:spPr>
          <a:xfrm rot="8100000">
            <a:off x="5386486" y="45701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382" name="Google Shape;382;p10"/>
          <p:cNvGrpSpPr/>
          <p:nvPr/>
        </p:nvGrpSpPr>
        <p:grpSpPr>
          <a:xfrm>
            <a:off x="-7144" y="4462475"/>
            <a:ext cx="6875869" cy="595300"/>
            <a:chOff x="-9525" y="4462475"/>
            <a:chExt cx="9167825" cy="595300"/>
          </a:xfrm>
        </p:grpSpPr>
        <p:sp>
          <p:nvSpPr>
            <p:cNvPr id="383" name="Google Shape;383;p10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384" name="Google Shape;384;p10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385" name="Google Shape;385;p10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6" name="Google Shape;386;p10"/>
          <p:cNvGrpSpPr/>
          <p:nvPr/>
        </p:nvGrpSpPr>
        <p:grpSpPr>
          <a:xfrm>
            <a:off x="-32127" y="4443489"/>
            <a:ext cx="6922181" cy="642787"/>
            <a:chOff x="-42837" y="4443488"/>
            <a:chExt cx="9229575" cy="642787"/>
          </a:xfrm>
        </p:grpSpPr>
        <p:sp>
          <p:nvSpPr>
            <p:cNvPr id="387" name="Google Shape;387;p10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88" name="Google Shape;388;p10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89" name="Google Shape;389;p10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0" name="Google Shape;390;p10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1" name="Google Shape;391;p10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2" name="Google Shape;392;p10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3" name="Google Shape;393;p10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4" name="Google Shape;394;p10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5" name="Google Shape;395;p10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6" name="Google Shape;396;p10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7" name="Google Shape;397;p10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8" name="Google Shape;398;p10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399" name="Google Shape;399;p10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0" name="Google Shape;400;p10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1" name="Google Shape;401;p10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2" name="Google Shape;402;p10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3" name="Google Shape;403;p10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4" name="Google Shape;404;p10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5" name="Google Shape;405;p10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6" name="Google Shape;406;p10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7" name="Google Shape;407;p10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8" name="Google Shape;408;p10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09" name="Google Shape;409;p10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10" name="Google Shape;410;p10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11" name="Google Shape;411;p10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412" name="Google Shape;412;p10"/>
          <p:cNvSpPr/>
          <p:nvPr/>
        </p:nvSpPr>
        <p:spPr>
          <a:xfrm>
            <a:off x="2243025" y="45862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3" name="Google Shape;413;p10"/>
          <p:cNvSpPr/>
          <p:nvPr/>
        </p:nvSpPr>
        <p:spPr>
          <a:xfrm>
            <a:off x="814275" y="48719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4" name="Google Shape;414;p10"/>
          <p:cNvSpPr/>
          <p:nvPr/>
        </p:nvSpPr>
        <p:spPr>
          <a:xfrm>
            <a:off x="3671775" y="45160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5" name="Google Shape;415;p10"/>
          <p:cNvSpPr/>
          <p:nvPr/>
        </p:nvSpPr>
        <p:spPr>
          <a:xfrm rot="8100000">
            <a:off x="6524962" y="43291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16" name="Google Shape;416;p10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ll graph">
  <p:cSld name="BLANK_2">
    <p:spTree>
      <p:nvGrpSpPr>
        <p:cNvPr id="1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11"/>
          <p:cNvSpPr/>
          <p:nvPr/>
        </p:nvSpPr>
        <p:spPr>
          <a:xfrm>
            <a:off x="-15056" y="636775"/>
            <a:ext cx="6902963" cy="4550900"/>
          </a:xfrm>
          <a:custGeom>
            <a:avLst/>
            <a:gdLst/>
            <a:ahLst/>
            <a:cxnLst/>
            <a:rect l="l" t="t" r="r" b="b"/>
            <a:pathLst>
              <a:path w="368158" h="182036" extrusionOk="0">
                <a:moveTo>
                  <a:pt x="41" y="263"/>
                </a:moveTo>
                <a:lnTo>
                  <a:pt x="16234" y="11294"/>
                </a:lnTo>
                <a:lnTo>
                  <a:pt x="31283" y="5122"/>
                </a:lnTo>
                <a:lnTo>
                  <a:pt x="62144" y="4991"/>
                </a:lnTo>
                <a:lnTo>
                  <a:pt x="77384" y="0"/>
                </a:lnTo>
                <a:lnTo>
                  <a:pt x="92624" y="13527"/>
                </a:lnTo>
                <a:lnTo>
                  <a:pt x="107674" y="21276"/>
                </a:lnTo>
                <a:lnTo>
                  <a:pt x="122723" y="21145"/>
                </a:lnTo>
                <a:lnTo>
                  <a:pt x="138725" y="10375"/>
                </a:lnTo>
                <a:lnTo>
                  <a:pt x="153775" y="7880"/>
                </a:lnTo>
                <a:lnTo>
                  <a:pt x="168443" y="2349"/>
                </a:lnTo>
                <a:lnTo>
                  <a:pt x="184064" y="14841"/>
                </a:lnTo>
                <a:lnTo>
                  <a:pt x="199304" y="15274"/>
                </a:lnTo>
                <a:lnTo>
                  <a:pt x="214354" y="25085"/>
                </a:lnTo>
                <a:lnTo>
                  <a:pt x="229784" y="25085"/>
                </a:lnTo>
                <a:lnTo>
                  <a:pt x="245786" y="20094"/>
                </a:lnTo>
                <a:lnTo>
                  <a:pt x="260836" y="20094"/>
                </a:lnTo>
                <a:lnTo>
                  <a:pt x="275123" y="11426"/>
                </a:lnTo>
                <a:lnTo>
                  <a:pt x="291316" y="16810"/>
                </a:lnTo>
                <a:lnTo>
                  <a:pt x="305603" y="8143"/>
                </a:lnTo>
                <a:lnTo>
                  <a:pt x="336464" y="8012"/>
                </a:lnTo>
                <a:lnTo>
                  <a:pt x="351514" y="11294"/>
                </a:lnTo>
                <a:lnTo>
                  <a:pt x="367325" y="2758"/>
                </a:lnTo>
                <a:lnTo>
                  <a:pt x="368158" y="181769"/>
                </a:lnTo>
                <a:lnTo>
                  <a:pt x="0" y="182036"/>
                </a:lnTo>
                <a:close/>
              </a:path>
            </a:pathLst>
          </a:custGeom>
          <a:solidFill>
            <a:srgbClr val="AFF000">
              <a:alpha val="81920"/>
            </a:srgbClr>
          </a:solidFill>
          <a:ln>
            <a:noFill/>
          </a:ln>
        </p:spPr>
      </p:sp>
      <p:sp>
        <p:nvSpPr>
          <p:cNvPr id="419" name="Google Shape;419;p11"/>
          <p:cNvSpPr/>
          <p:nvPr/>
        </p:nvSpPr>
        <p:spPr>
          <a:xfrm>
            <a:off x="-25107" y="768100"/>
            <a:ext cx="6907988" cy="4406200"/>
          </a:xfrm>
          <a:custGeom>
            <a:avLst/>
            <a:gdLst/>
            <a:ahLst/>
            <a:cxnLst/>
            <a:rect l="l" t="t" r="r" b="b"/>
            <a:pathLst>
              <a:path w="368426" h="176248" extrusionOk="0">
                <a:moveTo>
                  <a:pt x="577" y="5516"/>
                </a:moveTo>
                <a:lnTo>
                  <a:pt x="16960" y="11214"/>
                </a:lnTo>
                <a:lnTo>
                  <a:pt x="47440" y="11214"/>
                </a:lnTo>
                <a:lnTo>
                  <a:pt x="62680" y="6843"/>
                </a:lnTo>
                <a:lnTo>
                  <a:pt x="77920" y="16156"/>
                </a:lnTo>
                <a:lnTo>
                  <a:pt x="93160" y="16156"/>
                </a:lnTo>
                <a:lnTo>
                  <a:pt x="107638" y="11214"/>
                </a:lnTo>
                <a:lnTo>
                  <a:pt x="122878" y="8173"/>
                </a:lnTo>
                <a:lnTo>
                  <a:pt x="138880" y="8173"/>
                </a:lnTo>
                <a:lnTo>
                  <a:pt x="154120" y="10834"/>
                </a:lnTo>
                <a:lnTo>
                  <a:pt x="168979" y="7603"/>
                </a:lnTo>
                <a:lnTo>
                  <a:pt x="184219" y="12734"/>
                </a:lnTo>
                <a:lnTo>
                  <a:pt x="199840" y="20527"/>
                </a:lnTo>
                <a:lnTo>
                  <a:pt x="214318" y="15205"/>
                </a:lnTo>
                <a:lnTo>
                  <a:pt x="229939" y="15205"/>
                </a:lnTo>
                <a:lnTo>
                  <a:pt x="245560" y="5892"/>
                </a:lnTo>
                <a:lnTo>
                  <a:pt x="260800" y="11214"/>
                </a:lnTo>
                <a:lnTo>
                  <a:pt x="276040" y="11214"/>
                </a:lnTo>
                <a:lnTo>
                  <a:pt x="291280" y="6843"/>
                </a:lnTo>
                <a:lnTo>
                  <a:pt x="321760" y="6843"/>
                </a:lnTo>
                <a:lnTo>
                  <a:pt x="337000" y="15966"/>
                </a:lnTo>
                <a:lnTo>
                  <a:pt x="351478" y="12734"/>
                </a:lnTo>
                <a:lnTo>
                  <a:pt x="367861" y="0"/>
                </a:lnTo>
                <a:lnTo>
                  <a:pt x="368426" y="176248"/>
                </a:lnTo>
                <a:lnTo>
                  <a:pt x="0" y="176248"/>
                </a:lnTo>
                <a:close/>
              </a:path>
            </a:pathLst>
          </a:custGeom>
          <a:solidFill>
            <a:srgbClr val="00CEF6">
              <a:alpha val="73460"/>
            </a:srgbClr>
          </a:solidFill>
          <a:ln>
            <a:noFill/>
          </a:ln>
        </p:spPr>
      </p:sp>
      <p:sp>
        <p:nvSpPr>
          <p:cNvPr id="420" name="Google Shape;420;p11"/>
          <p:cNvSpPr/>
          <p:nvPr/>
        </p:nvSpPr>
        <p:spPr>
          <a:xfrm rot="8100000">
            <a:off x="1385986" y="4429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AFF000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21" name="Google Shape;421;p11"/>
          <p:cNvSpPr/>
          <p:nvPr/>
        </p:nvSpPr>
        <p:spPr>
          <a:xfrm rot="8100000">
            <a:off x="4529236" y="72681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00CEF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22" name="Google Shape;422;p11"/>
          <p:cNvSpPr/>
          <p:nvPr/>
        </p:nvSpPr>
        <p:spPr>
          <a:xfrm rot="8100000">
            <a:off x="5386486" y="760169"/>
            <a:ext cx="91959" cy="122612"/>
          </a:xfrm>
          <a:prstGeom prst="teardrop">
            <a:avLst>
              <a:gd name="adj" fmla="val 100000"/>
            </a:avLst>
          </a:prstGeom>
          <a:solidFill>
            <a:srgbClr val="00CEF6"/>
          </a:solidFill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423" name="Google Shape;423;p11"/>
          <p:cNvGrpSpPr/>
          <p:nvPr/>
        </p:nvGrpSpPr>
        <p:grpSpPr>
          <a:xfrm>
            <a:off x="-7144" y="652475"/>
            <a:ext cx="6875869" cy="595300"/>
            <a:chOff x="-9525" y="4462475"/>
            <a:chExt cx="9167825" cy="595300"/>
          </a:xfrm>
        </p:grpSpPr>
        <p:sp>
          <p:nvSpPr>
            <p:cNvPr id="424" name="Google Shape;424;p11"/>
            <p:cNvSpPr/>
            <p:nvPr/>
          </p:nvSpPr>
          <p:spPr>
            <a:xfrm>
              <a:off x="-9525" y="4581525"/>
              <a:ext cx="4205300" cy="476250"/>
            </a:xfrm>
            <a:custGeom>
              <a:avLst/>
              <a:gdLst/>
              <a:ahLst/>
              <a:cxnLst/>
              <a:rect l="l" t="t" r="r" b="b"/>
              <a:pathLst>
                <a:path w="168212" h="19050" extrusionOk="0">
                  <a:moveTo>
                    <a:pt x="0" y="1715"/>
                  </a:moveTo>
                  <a:lnTo>
                    <a:pt x="15812" y="16574"/>
                  </a:lnTo>
                  <a:lnTo>
                    <a:pt x="31052" y="16574"/>
                  </a:lnTo>
                  <a:lnTo>
                    <a:pt x="46292" y="14097"/>
                  </a:lnTo>
                  <a:lnTo>
                    <a:pt x="61532" y="19050"/>
                  </a:lnTo>
                  <a:lnTo>
                    <a:pt x="76581" y="11240"/>
                  </a:lnTo>
                  <a:lnTo>
                    <a:pt x="92012" y="11240"/>
                  </a:lnTo>
                  <a:lnTo>
                    <a:pt x="106871" y="0"/>
                  </a:lnTo>
                  <a:lnTo>
                    <a:pt x="122111" y="2667"/>
                  </a:lnTo>
                  <a:lnTo>
                    <a:pt x="137541" y="2667"/>
                  </a:lnTo>
                  <a:lnTo>
                    <a:pt x="152972" y="16002"/>
                  </a:lnTo>
                  <a:lnTo>
                    <a:pt x="168212" y="16002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25" name="Google Shape;425;p11"/>
            <p:cNvSpPr/>
            <p:nvPr/>
          </p:nvSpPr>
          <p:spPr>
            <a:xfrm>
              <a:off x="4195775" y="4462475"/>
              <a:ext cx="3424225" cy="590550"/>
            </a:xfrm>
            <a:custGeom>
              <a:avLst/>
              <a:gdLst/>
              <a:ahLst/>
              <a:cxnLst/>
              <a:rect l="l" t="t" r="r" b="b"/>
              <a:pathLst>
                <a:path w="136969" h="23622" extrusionOk="0">
                  <a:moveTo>
                    <a:pt x="0" y="20955"/>
                  </a:moveTo>
                  <a:lnTo>
                    <a:pt x="15049" y="9144"/>
                  </a:lnTo>
                  <a:lnTo>
                    <a:pt x="30480" y="4381"/>
                  </a:lnTo>
                  <a:lnTo>
                    <a:pt x="45720" y="13716"/>
                  </a:lnTo>
                  <a:lnTo>
                    <a:pt x="60769" y="13716"/>
                  </a:lnTo>
                  <a:lnTo>
                    <a:pt x="76009" y="16573"/>
                  </a:lnTo>
                  <a:lnTo>
                    <a:pt x="91249" y="11811"/>
                  </a:lnTo>
                  <a:lnTo>
                    <a:pt x="106680" y="23622"/>
                  </a:lnTo>
                  <a:lnTo>
                    <a:pt x="122110" y="23622"/>
                  </a:lnTo>
                  <a:lnTo>
                    <a:pt x="136969" y="0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426" name="Google Shape;426;p11"/>
            <p:cNvSpPr/>
            <p:nvPr/>
          </p:nvSpPr>
          <p:spPr>
            <a:xfrm>
              <a:off x="7624775" y="4472000"/>
              <a:ext cx="1533525" cy="414325"/>
            </a:xfrm>
            <a:custGeom>
              <a:avLst/>
              <a:gdLst/>
              <a:ahLst/>
              <a:cxnLst/>
              <a:rect l="l" t="t" r="r" b="b"/>
              <a:pathLst>
                <a:path w="61341" h="16573" extrusionOk="0">
                  <a:moveTo>
                    <a:pt x="0" y="0"/>
                  </a:moveTo>
                  <a:lnTo>
                    <a:pt x="15049" y="4762"/>
                  </a:lnTo>
                  <a:lnTo>
                    <a:pt x="30670" y="4762"/>
                  </a:lnTo>
                  <a:lnTo>
                    <a:pt x="45910" y="4762"/>
                  </a:lnTo>
                  <a:lnTo>
                    <a:pt x="61341" y="16573"/>
                  </a:lnTo>
                </a:path>
              </a:pathLst>
            </a:custGeom>
            <a:noFill/>
            <a:ln w="9525" cap="flat" cmpd="sng">
              <a:solidFill>
                <a:srgbClr val="3C78D8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7" name="Google Shape;427;p11"/>
          <p:cNvGrpSpPr/>
          <p:nvPr/>
        </p:nvGrpSpPr>
        <p:grpSpPr>
          <a:xfrm>
            <a:off x="-32127" y="633489"/>
            <a:ext cx="6922181" cy="642787"/>
            <a:chOff x="-42837" y="4443488"/>
            <a:chExt cx="9229575" cy="642787"/>
          </a:xfrm>
        </p:grpSpPr>
        <p:sp>
          <p:nvSpPr>
            <p:cNvPr id="428" name="Google Shape;428;p11"/>
            <p:cNvSpPr/>
            <p:nvPr/>
          </p:nvSpPr>
          <p:spPr>
            <a:xfrm>
              <a:off x="1114450" y="49006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29" name="Google Shape;429;p11"/>
            <p:cNvSpPr/>
            <p:nvPr/>
          </p:nvSpPr>
          <p:spPr>
            <a:xfrm>
              <a:off x="1495450" y="502927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0" name="Google Shape;430;p11"/>
            <p:cNvSpPr/>
            <p:nvPr/>
          </p:nvSpPr>
          <p:spPr>
            <a:xfrm>
              <a:off x="733450" y="49721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1" name="Google Shape;431;p11"/>
            <p:cNvSpPr/>
            <p:nvPr/>
          </p:nvSpPr>
          <p:spPr>
            <a:xfrm>
              <a:off x="352450" y="49626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2" name="Google Shape;432;p11"/>
            <p:cNvSpPr/>
            <p:nvPr/>
          </p:nvSpPr>
          <p:spPr>
            <a:xfrm>
              <a:off x="-42837" y="46054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3" name="Google Shape;433;p11"/>
            <p:cNvSpPr/>
            <p:nvPr/>
          </p:nvSpPr>
          <p:spPr>
            <a:xfrm>
              <a:off x="1876450" y="48340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4" name="Google Shape;434;p11"/>
            <p:cNvSpPr/>
            <p:nvPr/>
          </p:nvSpPr>
          <p:spPr>
            <a:xfrm>
              <a:off x="2257450" y="48292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5" name="Google Shape;435;p11"/>
            <p:cNvSpPr/>
            <p:nvPr/>
          </p:nvSpPr>
          <p:spPr>
            <a:xfrm>
              <a:off x="2638450" y="454826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6" name="Google Shape;436;p11"/>
            <p:cNvSpPr/>
            <p:nvPr/>
          </p:nvSpPr>
          <p:spPr>
            <a:xfrm>
              <a:off x="3019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7" name="Google Shape;437;p11"/>
            <p:cNvSpPr/>
            <p:nvPr/>
          </p:nvSpPr>
          <p:spPr>
            <a:xfrm>
              <a:off x="3400450" y="46149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8" name="Google Shape;438;p11"/>
            <p:cNvSpPr/>
            <p:nvPr/>
          </p:nvSpPr>
          <p:spPr>
            <a:xfrm>
              <a:off x="3781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39" name="Google Shape;439;p11"/>
            <p:cNvSpPr/>
            <p:nvPr/>
          </p:nvSpPr>
          <p:spPr>
            <a:xfrm>
              <a:off x="4162450" y="49483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0" name="Google Shape;440;p11"/>
            <p:cNvSpPr/>
            <p:nvPr/>
          </p:nvSpPr>
          <p:spPr>
            <a:xfrm>
              <a:off x="4543450" y="4667325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1" name="Google Shape;441;p11"/>
            <p:cNvSpPr/>
            <p:nvPr/>
          </p:nvSpPr>
          <p:spPr>
            <a:xfrm>
              <a:off x="4924450" y="45435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2" name="Google Shape;442;p11"/>
            <p:cNvSpPr/>
            <p:nvPr/>
          </p:nvSpPr>
          <p:spPr>
            <a:xfrm>
              <a:off x="5305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3" name="Google Shape;443;p11"/>
            <p:cNvSpPr/>
            <p:nvPr/>
          </p:nvSpPr>
          <p:spPr>
            <a:xfrm>
              <a:off x="5686450" y="47721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4" name="Google Shape;444;p11"/>
            <p:cNvSpPr/>
            <p:nvPr/>
          </p:nvSpPr>
          <p:spPr>
            <a:xfrm>
              <a:off x="6067450" y="484830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5" name="Google Shape;445;p11"/>
            <p:cNvSpPr/>
            <p:nvPr/>
          </p:nvSpPr>
          <p:spPr>
            <a:xfrm>
              <a:off x="6448450" y="472923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6" name="Google Shape;446;p11"/>
            <p:cNvSpPr/>
            <p:nvPr/>
          </p:nvSpPr>
          <p:spPr>
            <a:xfrm>
              <a:off x="6829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7" name="Google Shape;447;p11"/>
            <p:cNvSpPr/>
            <p:nvPr/>
          </p:nvSpPr>
          <p:spPr>
            <a:xfrm>
              <a:off x="7210450" y="5024513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8" name="Google Shape;448;p11"/>
            <p:cNvSpPr/>
            <p:nvPr/>
          </p:nvSpPr>
          <p:spPr>
            <a:xfrm>
              <a:off x="7591450" y="44434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49" name="Google Shape;449;p11"/>
            <p:cNvSpPr/>
            <p:nvPr/>
          </p:nvSpPr>
          <p:spPr>
            <a:xfrm>
              <a:off x="7972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50" name="Google Shape;450;p11"/>
            <p:cNvSpPr/>
            <p:nvPr/>
          </p:nvSpPr>
          <p:spPr>
            <a:xfrm>
              <a:off x="8353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51" name="Google Shape;451;p11"/>
            <p:cNvSpPr/>
            <p:nvPr/>
          </p:nvSpPr>
          <p:spPr>
            <a:xfrm>
              <a:off x="8734450" y="4557788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452" name="Google Shape;452;p11"/>
            <p:cNvSpPr/>
            <p:nvPr/>
          </p:nvSpPr>
          <p:spPr>
            <a:xfrm>
              <a:off x="9129738" y="4867350"/>
              <a:ext cx="57000" cy="57000"/>
            </a:xfrm>
            <a:prstGeom prst="ellipse">
              <a:avLst/>
            </a:pr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453" name="Google Shape;453;p11"/>
          <p:cNvSpPr/>
          <p:nvPr/>
        </p:nvSpPr>
        <p:spPr>
          <a:xfrm>
            <a:off x="2243025" y="77620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54" name="Google Shape;454;p11"/>
          <p:cNvSpPr/>
          <p:nvPr/>
        </p:nvSpPr>
        <p:spPr>
          <a:xfrm>
            <a:off x="814275" y="1061950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55" name="Google Shape;455;p11"/>
          <p:cNvSpPr/>
          <p:nvPr/>
        </p:nvSpPr>
        <p:spPr>
          <a:xfrm>
            <a:off x="3671775" y="706032"/>
            <a:ext cx="85950" cy="114600"/>
          </a:xfrm>
          <a:prstGeom prst="ellipse">
            <a:avLst/>
          </a:prstGeom>
          <a:noFill/>
          <a:ln w="9525" cap="flat" cmpd="sng">
            <a:solidFill>
              <a:srgbClr val="3C78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56" name="Google Shape;456;p11"/>
          <p:cNvSpPr/>
          <p:nvPr/>
        </p:nvSpPr>
        <p:spPr>
          <a:xfrm rot="8100000">
            <a:off x="6524962" y="519169"/>
            <a:ext cx="91959" cy="122612"/>
          </a:xfrm>
          <a:prstGeom prst="teardrop">
            <a:avLst>
              <a:gd name="adj" fmla="val 100000"/>
            </a:avLst>
          </a:prstGeom>
          <a:noFill/>
          <a:ln w="28575" cap="flat" cmpd="sng">
            <a:solidFill>
              <a:srgbClr val="AFF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457" name="Google Shape;457;p11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4030B-B9B5-45E7-A8FA-424915B32A69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29D37-FE42-4723-BEDE-6544B668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3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285750" y="7"/>
            <a:ext cx="6286500" cy="5162348"/>
            <a:chOff x="381000" y="-18750"/>
            <a:chExt cx="8382000" cy="5181000"/>
          </a:xfrm>
        </p:grpSpPr>
        <p:cxnSp>
          <p:nvCxnSpPr>
            <p:cNvPr id="7" name="Google Shape;7;p1"/>
            <p:cNvCxnSpPr/>
            <p:nvPr/>
          </p:nvCxnSpPr>
          <p:spPr>
            <a:xfrm>
              <a:off x="76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" name="Google Shape;8;p1"/>
            <p:cNvCxnSpPr/>
            <p:nvPr/>
          </p:nvCxnSpPr>
          <p:spPr>
            <a:xfrm>
              <a:off x="1524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" name="Google Shape;9;p1"/>
            <p:cNvCxnSpPr/>
            <p:nvPr/>
          </p:nvCxnSpPr>
          <p:spPr>
            <a:xfrm>
              <a:off x="2286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0" name="Google Shape;10;p1"/>
            <p:cNvCxnSpPr/>
            <p:nvPr/>
          </p:nvCxnSpPr>
          <p:spPr>
            <a:xfrm>
              <a:off x="3048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11;p1"/>
            <p:cNvCxnSpPr/>
            <p:nvPr/>
          </p:nvCxnSpPr>
          <p:spPr>
            <a:xfrm>
              <a:off x="3810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" name="Google Shape;12;p1"/>
            <p:cNvCxnSpPr/>
            <p:nvPr/>
          </p:nvCxnSpPr>
          <p:spPr>
            <a:xfrm>
              <a:off x="457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3" name="Google Shape;13;p1"/>
            <p:cNvCxnSpPr/>
            <p:nvPr/>
          </p:nvCxnSpPr>
          <p:spPr>
            <a:xfrm>
              <a:off x="5334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" name="Google Shape;14;p1"/>
            <p:cNvCxnSpPr/>
            <p:nvPr/>
          </p:nvCxnSpPr>
          <p:spPr>
            <a:xfrm>
              <a:off x="6096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" name="Google Shape;15;p1"/>
            <p:cNvCxnSpPr/>
            <p:nvPr/>
          </p:nvCxnSpPr>
          <p:spPr>
            <a:xfrm>
              <a:off x="6858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6" name="Google Shape;16;p1"/>
            <p:cNvCxnSpPr/>
            <p:nvPr/>
          </p:nvCxnSpPr>
          <p:spPr>
            <a:xfrm>
              <a:off x="7620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7" name="Google Shape;17;p1"/>
            <p:cNvCxnSpPr/>
            <p:nvPr/>
          </p:nvCxnSpPr>
          <p:spPr>
            <a:xfrm>
              <a:off x="8382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8" name="Google Shape;18;p1"/>
            <p:cNvCxnSpPr/>
            <p:nvPr/>
          </p:nvCxnSpPr>
          <p:spPr>
            <a:xfrm>
              <a:off x="38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" name="Google Shape;19;p1"/>
            <p:cNvCxnSpPr/>
            <p:nvPr/>
          </p:nvCxnSpPr>
          <p:spPr>
            <a:xfrm>
              <a:off x="114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0" name="Google Shape;20;p1"/>
            <p:cNvCxnSpPr/>
            <p:nvPr/>
          </p:nvCxnSpPr>
          <p:spPr>
            <a:xfrm>
              <a:off x="1905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1" name="Google Shape;21;p1"/>
            <p:cNvCxnSpPr/>
            <p:nvPr/>
          </p:nvCxnSpPr>
          <p:spPr>
            <a:xfrm>
              <a:off x="2667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2" name="Google Shape;22;p1"/>
            <p:cNvCxnSpPr/>
            <p:nvPr/>
          </p:nvCxnSpPr>
          <p:spPr>
            <a:xfrm>
              <a:off x="3429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3" name="Google Shape;23;p1"/>
            <p:cNvCxnSpPr/>
            <p:nvPr/>
          </p:nvCxnSpPr>
          <p:spPr>
            <a:xfrm>
              <a:off x="419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4" name="Google Shape;24;p1"/>
            <p:cNvCxnSpPr/>
            <p:nvPr/>
          </p:nvCxnSpPr>
          <p:spPr>
            <a:xfrm>
              <a:off x="495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5" name="Google Shape;25;p1"/>
            <p:cNvCxnSpPr/>
            <p:nvPr/>
          </p:nvCxnSpPr>
          <p:spPr>
            <a:xfrm>
              <a:off x="5715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6" name="Google Shape;26;p1"/>
            <p:cNvCxnSpPr/>
            <p:nvPr/>
          </p:nvCxnSpPr>
          <p:spPr>
            <a:xfrm>
              <a:off x="6477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7" name="Google Shape;27;p1"/>
            <p:cNvCxnSpPr/>
            <p:nvPr/>
          </p:nvCxnSpPr>
          <p:spPr>
            <a:xfrm>
              <a:off x="7239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8" name="Google Shape;28;p1"/>
            <p:cNvCxnSpPr/>
            <p:nvPr/>
          </p:nvCxnSpPr>
          <p:spPr>
            <a:xfrm>
              <a:off x="8001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29" name="Google Shape;29;p1"/>
            <p:cNvCxnSpPr/>
            <p:nvPr/>
          </p:nvCxnSpPr>
          <p:spPr>
            <a:xfrm>
              <a:off x="8763000" y="-18750"/>
              <a:ext cx="0" cy="5181000"/>
            </a:xfrm>
            <a:prstGeom prst="straightConnector1">
              <a:avLst/>
            </a:prstGeom>
            <a:noFill/>
            <a:ln w="9525" cap="flat" cmpd="sng">
              <a:solidFill>
                <a:srgbClr val="F3F3F3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sp>
        <p:nvSpPr>
          <p:cNvPr id="30" name="Google Shape;30;p1"/>
          <p:cNvSpPr txBox="1">
            <a:spLocks noGrp="1"/>
          </p:cNvSpPr>
          <p:nvPr>
            <p:ph type="title"/>
          </p:nvPr>
        </p:nvSpPr>
        <p:spPr>
          <a:xfrm>
            <a:off x="785813" y="634125"/>
            <a:ext cx="5247450" cy="71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00CEF6"/>
              </a:buClr>
              <a:buSzPts val="2000"/>
              <a:buFont typeface="Oswald"/>
              <a:buNone/>
              <a:defRPr sz="2000" b="1">
                <a:solidFill>
                  <a:srgbClr val="00CEF6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31" name="Google Shape;31;p1"/>
          <p:cNvSpPr txBox="1">
            <a:spLocks noGrp="1"/>
          </p:cNvSpPr>
          <p:nvPr>
            <p:ph type="body" idx="1"/>
          </p:nvPr>
        </p:nvSpPr>
        <p:spPr>
          <a:xfrm>
            <a:off x="806888" y="1540175"/>
            <a:ext cx="5247450" cy="192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28324A"/>
              </a:buClr>
              <a:buSzPts val="2000"/>
              <a:buFont typeface="Source Sans Pro"/>
              <a:buChar char="◉"/>
              <a:defRPr sz="20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◉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●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○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28324A"/>
              </a:buClr>
              <a:buSzPts val="1800"/>
              <a:buFont typeface="Source Sans Pro"/>
              <a:buChar char="■"/>
              <a:defRPr sz="180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endParaRPr/>
          </a:p>
        </p:txBody>
      </p:sp>
      <p:sp>
        <p:nvSpPr>
          <p:cNvPr id="32" name="Google Shape;32;p1"/>
          <p:cNvSpPr txBox="1">
            <a:spLocks noGrp="1"/>
          </p:cNvSpPr>
          <p:nvPr>
            <p:ph type="sldNum" idx="12"/>
          </p:nvPr>
        </p:nvSpPr>
        <p:spPr>
          <a:xfrm>
            <a:off x="6417581" y="4826200"/>
            <a:ext cx="411525" cy="31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r">
              <a:buNone/>
              <a:defRPr sz="75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6" r:id="rId5"/>
    <p:sldLayoutId id="2147483657" r:id="rId6"/>
    <p:sldLayoutId id="2147483660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13"/>
          <p:cNvSpPr txBox="1">
            <a:spLocks noGrp="1"/>
          </p:cNvSpPr>
          <p:nvPr>
            <p:ph type="ctrTitle"/>
          </p:nvPr>
        </p:nvSpPr>
        <p:spPr>
          <a:xfrm>
            <a:off x="2140176" y="3408787"/>
            <a:ext cx="4207725" cy="869850"/>
          </a:xfrm>
          <a:prstGeom prst="rect">
            <a:avLst/>
          </a:prstGeom>
        </p:spPr>
        <p:txBody>
          <a:bodyPr spcFirstLastPara="1" wrap="square" lIns="68569" tIns="68569" rIns="68569" bIns="68569" anchor="ctr" anchorCtr="0">
            <a:noAutofit/>
          </a:bodyPr>
          <a:lstStyle/>
          <a:p>
            <a:r>
              <a:rPr lang="en" sz="2100" dirty="0"/>
              <a:t>Research Design and Analysis</a:t>
            </a:r>
            <a:br>
              <a:rPr lang="en" sz="2100" dirty="0"/>
            </a:br>
            <a:r>
              <a:rPr lang="en" sz="2100" dirty="0"/>
              <a:t/>
            </a:r>
            <a:br>
              <a:rPr lang="en" sz="2100" dirty="0"/>
            </a:br>
            <a:r>
              <a:rPr lang="en" sz="2100" dirty="0"/>
              <a:t>Lecture 5: </a:t>
            </a:r>
            <a:r>
              <a:rPr lang="en" sz="2100" dirty="0" smtClean="0"/>
              <a:t>Correlation </a:t>
            </a:r>
            <a:r>
              <a:rPr lang="en" sz="2100" dirty="0"/>
              <a:t>to Regression</a:t>
            </a:r>
            <a:br>
              <a:rPr lang="en" sz="2100" dirty="0"/>
            </a:br>
            <a:r>
              <a:rPr lang="en" sz="2100" dirty="0"/>
              <a:t/>
            </a:r>
            <a:br>
              <a:rPr lang="en" sz="2100" dirty="0"/>
            </a:br>
            <a:r>
              <a:rPr lang="en" sz="1500" dirty="0"/>
              <a:t>Stacey Coleman</a:t>
            </a:r>
            <a:endParaRPr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Overview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Quick recap of correlation</a:t>
            </a:r>
          </a:p>
          <a:p>
            <a:endParaRPr lang="en-GB" dirty="0"/>
          </a:p>
          <a:p>
            <a:r>
              <a:rPr lang="en-GB" dirty="0" smtClean="0"/>
              <a:t>Introduction to linear regression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7608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310" y="280977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Correlational research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411" y="1204486"/>
            <a:ext cx="6451249" cy="2869323"/>
          </a:xfrm>
        </p:spPr>
        <p:txBody>
          <a:bodyPr/>
          <a:lstStyle/>
          <a:p>
            <a:pPr marL="114300" indent="0" algn="ctr">
              <a:buNone/>
            </a:pPr>
            <a:r>
              <a:rPr lang="en-GB" sz="1800" b="1" dirty="0"/>
              <a:t>Three components to correlation research:</a:t>
            </a:r>
          </a:p>
          <a:p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Researcher measures one variable (X)</a:t>
            </a:r>
          </a:p>
          <a:p>
            <a:pPr marL="571500" indent="-457200">
              <a:buFont typeface="+mj-lt"/>
              <a:buAutoNum type="arabicPeriod"/>
            </a:pPr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 measures a second variable (Y)</a:t>
            </a:r>
          </a:p>
          <a:p>
            <a:pPr marL="571500" indent="-457200">
              <a:buFont typeface="+mj-lt"/>
              <a:buAutoNum type="arabicPeriod"/>
            </a:pPr>
            <a:endParaRPr lang="en-GB" sz="1800" dirty="0"/>
          </a:p>
          <a:p>
            <a:pPr marL="571500" indent="-457200">
              <a:buFont typeface="+mj-lt"/>
              <a:buAutoNum type="arabicPeriod"/>
            </a:pPr>
            <a:r>
              <a:rPr lang="en-GB" sz="1800" dirty="0"/>
              <a:t>Researcher statistically determines whether (X) and (Y) are related</a:t>
            </a:r>
          </a:p>
          <a:p>
            <a:pPr lvl="1"/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94422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895" y="230527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example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</a:t>
            </a:fld>
            <a:endParaRPr lang="en"/>
          </a:p>
        </p:txBody>
      </p:sp>
      <p:sp>
        <p:nvSpPr>
          <p:cNvPr id="6" name="Rounded Rectangle 5"/>
          <p:cNvSpPr/>
          <p:nvPr/>
        </p:nvSpPr>
        <p:spPr>
          <a:xfrm>
            <a:off x="303322" y="1828470"/>
            <a:ext cx="6279842" cy="1166977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Is there a relationship between levels of self-esteem and depression?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332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190" y="222268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example</a:t>
            </a:r>
            <a:endParaRPr lang="en-GB" sz="2800" dirty="0"/>
          </a:p>
        </p:txBody>
      </p:sp>
      <p:sp>
        <p:nvSpPr>
          <p:cNvPr id="5" name="Rounded Rectangle 4"/>
          <p:cNvSpPr/>
          <p:nvPr/>
        </p:nvSpPr>
        <p:spPr>
          <a:xfrm>
            <a:off x="630194" y="1275606"/>
            <a:ext cx="5823142" cy="702078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Is there a relationship between levels of self-esteem and depression?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30193" y="3057803"/>
            <a:ext cx="1934711" cy="864097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Self-esteem (X)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269351" y="3057804"/>
            <a:ext cx="1850444" cy="908800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Level of depression (Y)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Left-Right Arrow 8"/>
          <p:cNvSpPr/>
          <p:nvPr/>
        </p:nvSpPr>
        <p:spPr>
          <a:xfrm>
            <a:off x="2608154" y="3233324"/>
            <a:ext cx="1620180" cy="351039"/>
          </a:xfrm>
          <a:prstGeom prst="leftRightArrow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0"/>
          </a:p>
        </p:txBody>
      </p:sp>
      <p:sp>
        <p:nvSpPr>
          <p:cNvPr id="10" name="TextBox 9"/>
          <p:cNvSpPr txBox="1"/>
          <p:nvPr/>
        </p:nvSpPr>
        <p:spPr>
          <a:xfrm>
            <a:off x="803190" y="2369493"/>
            <a:ext cx="598182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Not manipulating anything, simply measuring levels of each variable</a:t>
            </a:r>
            <a:endParaRPr lang="en-GB" sz="15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586" y="3921901"/>
            <a:ext cx="810816" cy="79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821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211610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example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717" y="1540175"/>
            <a:ext cx="6451249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So what can we say about these two variables?</a:t>
            </a:r>
          </a:p>
          <a:p>
            <a:endParaRPr lang="en-GB" dirty="0"/>
          </a:p>
          <a:p>
            <a:pPr marL="85725" indent="0" algn="ctr">
              <a:buNone/>
            </a:pP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We can say that levels of self-esteem and depression are related</a:t>
            </a:r>
          </a:p>
          <a:p>
            <a:pPr marL="85725" indent="0" algn="ctr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85725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101" y="3607893"/>
            <a:ext cx="1199095" cy="1172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8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120" y="176625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example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949" y="1058080"/>
            <a:ext cx="5725307" cy="312459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 smtClean="0"/>
              <a:t>What </a:t>
            </a:r>
            <a:r>
              <a:rPr lang="en-GB" sz="1800" b="1" dirty="0" smtClean="0"/>
              <a:t>can’t</a:t>
            </a:r>
            <a:r>
              <a:rPr lang="en-GB" sz="1800" dirty="0" smtClean="0"/>
              <a:t> we say?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 smtClean="0"/>
              <a:t>We are not exploring whether one </a:t>
            </a:r>
            <a:r>
              <a:rPr lang="en-GB" sz="1800" b="1" dirty="0" smtClean="0"/>
              <a:t>causes</a:t>
            </a:r>
            <a:r>
              <a:rPr lang="en-GB" sz="1800" dirty="0" smtClean="0"/>
              <a:t> the other, so we cannot determine causality.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 smtClean="0"/>
          </a:p>
        </p:txBody>
      </p:sp>
      <p:sp>
        <p:nvSpPr>
          <p:cNvPr id="4" name="Rounded Rectangle 3"/>
          <p:cNvSpPr/>
          <p:nvPr/>
        </p:nvSpPr>
        <p:spPr>
          <a:xfrm>
            <a:off x="525162" y="2787774"/>
            <a:ext cx="1823718" cy="779550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(X)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525162" y="3921900"/>
            <a:ext cx="1823718" cy="880473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 depression (X)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368113" y="2787774"/>
            <a:ext cx="1869199" cy="857214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Higher depression (Y)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413553" y="3958893"/>
            <a:ext cx="1823759" cy="789681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(Y)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526957" y="3273828"/>
            <a:ext cx="1604121" cy="689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810303" y="2950355"/>
            <a:ext cx="90601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cause</a:t>
            </a:r>
            <a:endParaRPr lang="en-GB" sz="1050" dirty="0"/>
          </a:p>
        </p:txBody>
      </p:sp>
      <p:sp>
        <p:nvSpPr>
          <p:cNvPr id="11" name="TextBox 10"/>
          <p:cNvSpPr txBox="1"/>
          <p:nvPr/>
        </p:nvSpPr>
        <p:spPr>
          <a:xfrm>
            <a:off x="3141324" y="3567324"/>
            <a:ext cx="38664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b="1" dirty="0"/>
              <a:t>OR</a:t>
            </a:r>
            <a:endParaRPr lang="en-GB" sz="105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2735586" y="4130928"/>
            <a:ext cx="90601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cause</a:t>
            </a:r>
            <a:endParaRPr lang="en-GB" sz="1050" dirty="0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2582563" y="4407927"/>
            <a:ext cx="1533323" cy="48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6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976" y="50032"/>
            <a:ext cx="5247450" cy="715800"/>
          </a:xfrm>
        </p:spPr>
        <p:txBody>
          <a:bodyPr/>
          <a:lstStyle/>
          <a:p>
            <a:r>
              <a:rPr lang="en-GB" sz="3200" dirty="0" smtClean="0"/>
              <a:t>OR!</a:t>
            </a:r>
            <a:endParaRPr lang="en-GB" sz="3200" dirty="0"/>
          </a:p>
        </p:txBody>
      </p:sp>
      <p:sp>
        <p:nvSpPr>
          <p:cNvPr id="4" name="Rounded Rectangle 3"/>
          <p:cNvSpPr/>
          <p:nvPr/>
        </p:nvSpPr>
        <p:spPr>
          <a:xfrm>
            <a:off x="989384" y="3191780"/>
            <a:ext cx="2106234" cy="621069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Low self-esteem (X)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799927" y="3154565"/>
            <a:ext cx="2106234" cy="621069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Higher depression (Y)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469468" y="1012274"/>
            <a:ext cx="2106234" cy="621069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"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Distressing events (Z)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2503043" y="2284297"/>
            <a:ext cx="1018239" cy="8775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012969" y="1799899"/>
            <a:ext cx="101662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could    cause</a:t>
            </a:r>
            <a:endParaRPr lang="en-GB" sz="1050" dirty="0"/>
          </a:p>
        </p:txBody>
      </p:sp>
      <p:sp>
        <p:nvSpPr>
          <p:cNvPr id="10" name="TextBox 9"/>
          <p:cNvSpPr txBox="1"/>
          <p:nvPr/>
        </p:nvSpPr>
        <p:spPr>
          <a:xfrm>
            <a:off x="3204572" y="3291975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/>
              <a:t>and</a:t>
            </a:r>
            <a:endParaRPr lang="en-GB" sz="1800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3522585" y="1633344"/>
            <a:ext cx="0" cy="68462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522585" y="2303530"/>
            <a:ext cx="829071" cy="8775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67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937" y="362958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Correlational research: Advantages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717" y="1540175"/>
            <a:ext cx="6470169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Can establish generalisation outside the lab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Can generate ideas for further lab study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Allows examination of variables that may not be practical or ethical to study in the lab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11569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588" y="230528"/>
            <a:ext cx="5247450" cy="715800"/>
          </a:xfrm>
        </p:spPr>
        <p:txBody>
          <a:bodyPr/>
          <a:lstStyle/>
          <a:p>
            <a:r>
              <a:rPr lang="en-GB" sz="2800" dirty="0" smtClean="0"/>
              <a:t>Refresher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6392" y="1292772"/>
            <a:ext cx="6413412" cy="216950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Nature of correlational designs: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Not looking for difference between experimental groups or conditions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Investigating if there is a consistent relationship between variables (shared variance)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49334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588" y="230528"/>
            <a:ext cx="5247450" cy="715800"/>
          </a:xfrm>
        </p:spPr>
        <p:txBody>
          <a:bodyPr/>
          <a:lstStyle/>
          <a:p>
            <a:r>
              <a:rPr lang="en-GB" sz="2800" dirty="0" smtClean="0"/>
              <a:t>Refresher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6392" y="1292772"/>
            <a:ext cx="6413412" cy="24783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Nature of correlational designs: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Is there an association/relationship?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What is the ‘direction’ of the 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What is the ‘strength’ of the relationship?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Is it statistically significant?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35893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3200" y="135934"/>
            <a:ext cx="5247450" cy="7158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Types of correlation/relationship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5054" y="1314451"/>
            <a:ext cx="2600046" cy="3280172"/>
          </a:xfrm>
        </p:spPr>
        <p:txBody>
          <a:bodyPr/>
          <a:lstStyle/>
          <a:p>
            <a:pPr marL="85725" indent="0">
              <a:buNone/>
            </a:pPr>
            <a:endParaRPr lang="en-GB" dirty="0" smtClean="0"/>
          </a:p>
          <a:p>
            <a:pPr marL="85725" indent="0">
              <a:buNone/>
            </a:pPr>
            <a:endParaRPr lang="en-GB" dirty="0"/>
          </a:p>
          <a:p>
            <a:pPr marL="85725" indent="0">
              <a:buNone/>
            </a:pPr>
            <a:r>
              <a:rPr lang="en-GB" dirty="0" smtClean="0"/>
              <a:t>Higher scores on one variable are associated with higher scores on a second variable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66" y="1349214"/>
            <a:ext cx="3024336" cy="3148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896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731" y="255753"/>
            <a:ext cx="5247450" cy="715800"/>
          </a:xfrm>
        </p:spPr>
        <p:txBody>
          <a:bodyPr>
            <a:normAutofit/>
          </a:bodyPr>
          <a:lstStyle/>
          <a:p>
            <a:r>
              <a:rPr lang="en-GB" sz="2400" dirty="0"/>
              <a:t>Types of correlation/relationship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7042" y="1437625"/>
            <a:ext cx="2754306" cy="3280172"/>
          </a:xfrm>
        </p:spPr>
        <p:txBody>
          <a:bodyPr/>
          <a:lstStyle/>
          <a:p>
            <a:pPr marL="85725" indent="0">
              <a:buNone/>
            </a:pPr>
            <a:endParaRPr lang="en-GB" dirty="0" smtClean="0"/>
          </a:p>
          <a:p>
            <a:pPr marL="85725" indent="0">
              <a:buNone/>
            </a:pPr>
            <a:endParaRPr lang="en-GB" dirty="0" smtClean="0"/>
          </a:p>
          <a:p>
            <a:pPr marL="85725" indent="0">
              <a:buNone/>
            </a:pPr>
            <a:r>
              <a:rPr lang="en-GB" dirty="0" smtClean="0"/>
              <a:t>Higher scores on one variable are associated with lower scores on a second variable</a:t>
            </a:r>
            <a:endParaRPr lang="en-GB" dirty="0"/>
          </a:p>
        </p:txBody>
      </p:sp>
      <p:sp>
        <p:nvSpPr>
          <p:cNvPr id="4" name="AutoShape 2" descr="Image result for negative correlation"/>
          <p:cNvSpPr>
            <a:spLocks noChangeAspect="1" noChangeArrowheads="1"/>
          </p:cNvSpPr>
          <p:nvPr/>
        </p:nvSpPr>
        <p:spPr bwMode="auto">
          <a:xfrm>
            <a:off x="116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05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69" y="1437624"/>
            <a:ext cx="3083719" cy="3209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367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813" y="318815"/>
            <a:ext cx="5247450" cy="715800"/>
          </a:xfrm>
        </p:spPr>
        <p:txBody>
          <a:bodyPr>
            <a:normAutofit/>
          </a:bodyPr>
          <a:lstStyle/>
          <a:p>
            <a:r>
              <a:rPr lang="en-GB" sz="2400" dirty="0"/>
              <a:t>Types of correlation/relationship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7012" y="1314451"/>
            <a:ext cx="2978088" cy="3280172"/>
          </a:xfrm>
        </p:spPr>
        <p:txBody>
          <a:bodyPr/>
          <a:lstStyle/>
          <a:p>
            <a:pPr marL="85725" indent="0">
              <a:buNone/>
            </a:pPr>
            <a:endParaRPr lang="en-GB" dirty="0" smtClean="0"/>
          </a:p>
          <a:p>
            <a:pPr marL="85725" indent="0">
              <a:buNone/>
            </a:pPr>
            <a:endParaRPr lang="en-GB" dirty="0"/>
          </a:p>
          <a:p>
            <a:pPr marL="85725" indent="0">
              <a:buNone/>
            </a:pPr>
            <a:endParaRPr lang="en-GB" dirty="0" smtClean="0"/>
          </a:p>
          <a:p>
            <a:pPr marL="85725" indent="0">
              <a:buNone/>
            </a:pPr>
            <a:r>
              <a:rPr lang="en-GB" dirty="0" smtClean="0"/>
              <a:t>The two sets of scores are completely unrelated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01" y="1558994"/>
            <a:ext cx="2916324" cy="3035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155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255753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Coefficient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Statistic that indicates the direction and strength of the relation between two variables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Measured from 0 - 1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0055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255753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Coefficient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16</a:t>
            </a:fld>
            <a:endParaRPr lang="en"/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397291" y="2377440"/>
            <a:ext cx="6161164" cy="1261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238092" y="26296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0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306757" y="2561370"/>
            <a:ext cx="505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-1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6298705" y="256137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1</a:t>
            </a:r>
            <a:endParaRPr lang="en-GB" sz="2800" dirty="0"/>
          </a:p>
        </p:txBody>
      </p:sp>
      <p:sp>
        <p:nvSpPr>
          <p:cNvPr id="10" name="Oval 9"/>
          <p:cNvSpPr/>
          <p:nvPr/>
        </p:nvSpPr>
        <p:spPr>
          <a:xfrm>
            <a:off x="2932386" y="2561370"/>
            <a:ext cx="1008993" cy="7809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3708051" y="3342290"/>
            <a:ext cx="346840" cy="45364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623134" y="3933828"/>
            <a:ext cx="12987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 correlation</a:t>
            </a:r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70563" y="2432520"/>
            <a:ext cx="1008993" cy="78092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6054338" y="2451964"/>
            <a:ext cx="774768" cy="78092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1565519" y="1131232"/>
            <a:ext cx="411522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Perfect correlation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Sign simply denotes direction; negative or positive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1128811" y="1922449"/>
            <a:ext cx="1393672" cy="605492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698124" y="1938214"/>
            <a:ext cx="1210855" cy="691474"/>
          </a:xfrm>
          <a:prstGeom prst="straightConnector1">
            <a:avLst/>
          </a:prstGeom>
          <a:ln w="190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117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5" grpId="0"/>
      <p:bldP spid="16" grpId="0" animBg="1"/>
      <p:bldP spid="17" grpId="0" animBg="1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255753"/>
            <a:ext cx="5247450" cy="715800"/>
          </a:xfrm>
        </p:spPr>
        <p:txBody>
          <a:bodyPr/>
          <a:lstStyle/>
          <a:p>
            <a:r>
              <a:rPr lang="en-GB" sz="2800" dirty="0" smtClean="0"/>
              <a:t>Correlation Coefficient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3331" y="1072055"/>
            <a:ext cx="6444942" cy="239022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You will always get a value between -1 and 1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This value is just a descriptive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Guide to describing </a:t>
            </a:r>
            <a:r>
              <a:rPr lang="en-GB" dirty="0" err="1" smtClean="0"/>
              <a:t>r-values</a:t>
            </a:r>
            <a:r>
              <a:rPr lang="en-GB" dirty="0" smtClean="0"/>
              <a:t> (Cohen, 1988)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r = </a:t>
            </a:r>
            <a:r>
              <a:rPr lang="en-US" dirty="0"/>
              <a:t>± .10 to .29 – </a:t>
            </a:r>
            <a:r>
              <a:rPr lang="en-US" dirty="0" smtClean="0"/>
              <a:t>small / weak</a:t>
            </a:r>
            <a:endParaRPr lang="en-US" dirty="0"/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 = ± .30 to .49 – </a:t>
            </a:r>
            <a:r>
              <a:rPr lang="en-US" dirty="0" smtClean="0"/>
              <a:t>medium / moderate</a:t>
            </a:r>
            <a:endParaRPr lang="en-US" dirty="0"/>
          </a:p>
          <a:p>
            <a:pPr lvl="2" eaLnBrk="1" hangingPunct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 = ± .50 to 1.00 – </a:t>
            </a:r>
            <a:r>
              <a:rPr lang="en-US" dirty="0" smtClean="0"/>
              <a:t>large / strong</a:t>
            </a:r>
            <a:endParaRPr 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222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2013" y="3031150"/>
            <a:ext cx="3910950" cy="1616524"/>
          </a:xfrm>
        </p:spPr>
        <p:txBody>
          <a:bodyPr/>
          <a:lstStyle/>
          <a:p>
            <a:pPr algn="ctr"/>
            <a:r>
              <a:rPr lang="en-GB" sz="3200" dirty="0" smtClean="0"/>
              <a:t>Data associations:</a:t>
            </a:r>
            <a:br>
              <a:rPr lang="en-GB" sz="3200" dirty="0" smtClean="0"/>
            </a:br>
            <a:r>
              <a:rPr lang="en-GB" sz="3200" dirty="0" smtClean="0"/>
              <a:t>From correlation to regression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3408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61160"/>
            <a:ext cx="5247450" cy="715800"/>
          </a:xfrm>
        </p:spPr>
        <p:txBody>
          <a:bodyPr/>
          <a:lstStyle/>
          <a:p>
            <a:r>
              <a:rPr lang="en-GB" sz="2800" dirty="0" smtClean="0"/>
              <a:t>What is regression?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717" y="1147730"/>
            <a:ext cx="6463861" cy="2314545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Regression is used to discover the effect of one variable (X) on another variable (Y)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So, similar to correlation: </a:t>
            </a:r>
            <a:r>
              <a:rPr lang="en-GB" b="1" dirty="0" smtClean="0">
                <a:solidFill>
                  <a:srgbClr val="0070C0"/>
                </a:solidFill>
              </a:rPr>
              <a:t>However!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Correlation allows use to determine how strongly 2 variables are related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Linear regression also tells us </a:t>
            </a:r>
            <a:r>
              <a:rPr lang="en-GB" b="1" dirty="0">
                <a:solidFill>
                  <a:srgbClr val="0070C0"/>
                </a:solidFill>
              </a:rPr>
              <a:t>by HOW MUCH </a:t>
            </a:r>
            <a:r>
              <a:rPr lang="en-GB" dirty="0"/>
              <a:t>one variable will change if the other variable changes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Aim is to </a:t>
            </a:r>
            <a:r>
              <a:rPr lang="en-GB" b="1" i="1" dirty="0">
                <a:solidFill>
                  <a:srgbClr val="0070C0"/>
                </a:solidFill>
              </a:rPr>
              <a:t>predict</a:t>
            </a:r>
            <a:r>
              <a:rPr lang="en-GB" dirty="0"/>
              <a:t> scores on one variable based on scores from another variable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88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61160"/>
            <a:ext cx="5247450" cy="715800"/>
          </a:xfrm>
        </p:spPr>
        <p:txBody>
          <a:bodyPr/>
          <a:lstStyle/>
          <a:p>
            <a:r>
              <a:rPr lang="en-GB" sz="2800" dirty="0" smtClean="0"/>
              <a:t>What is regression?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717" y="1147730"/>
            <a:ext cx="6463861" cy="2314545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So – if </a:t>
            </a:r>
            <a:r>
              <a:rPr lang="en-GB" i="1" dirty="0"/>
              <a:t>x</a:t>
            </a:r>
            <a:r>
              <a:rPr lang="en-GB" dirty="0"/>
              <a:t> changes by a certain amount, we will be able to estimate the amount in which </a:t>
            </a:r>
            <a:r>
              <a:rPr lang="en-GB" i="1" dirty="0"/>
              <a:t>y</a:t>
            </a:r>
            <a:r>
              <a:rPr lang="en-GB" dirty="0"/>
              <a:t> will change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Regression can also be used to analyse a more ‘causal’ relation between variables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Theory suggests a DV and an IV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342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86385"/>
            <a:ext cx="5247450" cy="715800"/>
          </a:xfrm>
        </p:spPr>
        <p:txBody>
          <a:bodyPr/>
          <a:lstStyle/>
          <a:p>
            <a:r>
              <a:rPr lang="en-GB" sz="2800" dirty="0" smtClean="0"/>
              <a:t>Regression example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6888" y="1261241"/>
            <a:ext cx="5247450" cy="22010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Imagine you are working as a marketing psychologist and your job is to look at whether the price of your company’s soft drink relates to the amount of cans that are bought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21</a:t>
            </a:fld>
            <a:endParaRPr lang="e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0613" y="278694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1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86385"/>
            <a:ext cx="5247450" cy="715800"/>
          </a:xfrm>
        </p:spPr>
        <p:txBody>
          <a:bodyPr/>
          <a:lstStyle/>
          <a:p>
            <a:r>
              <a:rPr lang="en-GB" sz="2800" dirty="0" smtClean="0"/>
              <a:t>Regression example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371" y="1311691"/>
            <a:ext cx="6180083" cy="215058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You would imagine that as the price increased then sales would decrease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Correlation would be able to show us this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i.e., negative correlation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Linear regression can show us the </a:t>
            </a:r>
            <a:r>
              <a:rPr lang="en-GB" b="1" dirty="0" smtClean="0"/>
              <a:t>amount</a:t>
            </a:r>
            <a:r>
              <a:rPr lang="en-GB" dirty="0" smtClean="0"/>
              <a:t> of the change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7502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86385"/>
            <a:ext cx="5247450" cy="715800"/>
          </a:xfrm>
        </p:spPr>
        <p:txBody>
          <a:bodyPr/>
          <a:lstStyle/>
          <a:p>
            <a:r>
              <a:rPr lang="en-GB" sz="2800" dirty="0" smtClean="0"/>
              <a:t>Regression example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5579" y="1204486"/>
            <a:ext cx="6180082" cy="225778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E.g. if the price increases by 50%, sales will fall by 40%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Allows us to predict </a:t>
            </a:r>
            <a:r>
              <a:rPr lang="en-GB" i="1" dirty="0" smtClean="0"/>
              <a:t>y </a:t>
            </a:r>
            <a:r>
              <a:rPr lang="en-GB" dirty="0" smtClean="0"/>
              <a:t>from </a:t>
            </a:r>
            <a:r>
              <a:rPr lang="en-GB" i="1" dirty="0" smtClean="0"/>
              <a:t>x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If we know by how much sales decrease, as a result of every penny increase, then we can predict sales from price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E.g., for every 2p increase, sales decreased by 100 cans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0990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86385"/>
            <a:ext cx="5247450" cy="715800"/>
          </a:xfrm>
        </p:spPr>
        <p:txBody>
          <a:bodyPr/>
          <a:lstStyle/>
          <a:p>
            <a:r>
              <a:rPr lang="en-GB" sz="2800" dirty="0" smtClean="0"/>
              <a:t>Regression example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5579" y="1204486"/>
            <a:ext cx="6180082" cy="271797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Conducting a linear regression analysis to examine this would allow us to suggest that a score on one variable influenced the score on the other variable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 this way, we can try to infer causal relationships (but only if the variables have been manipulated..)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6598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54853"/>
            <a:ext cx="5247450" cy="715800"/>
          </a:xfrm>
        </p:spPr>
        <p:txBody>
          <a:bodyPr/>
          <a:lstStyle/>
          <a:p>
            <a:r>
              <a:rPr lang="en-GB" sz="2800" dirty="0" smtClean="0"/>
              <a:t>Linear Regression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4047" y="1254935"/>
            <a:ext cx="5963533" cy="22073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Proceed in the same way as with a correlation: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Two variables are examined to see if there is a linear relationship between them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3110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625" y="173772"/>
            <a:ext cx="5247450" cy="715800"/>
          </a:xfrm>
        </p:spPr>
        <p:txBody>
          <a:bodyPr/>
          <a:lstStyle/>
          <a:p>
            <a:r>
              <a:rPr lang="en-GB" sz="2800" dirty="0" smtClean="0"/>
              <a:t>IMPORTANT TERMINOLOGY!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8625" y="1078361"/>
            <a:ext cx="2504925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Criterion Variable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The variable you want to predict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Equivalent to the DV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Also called </a:t>
            </a:r>
            <a:r>
              <a:rPr lang="en-GB" sz="1600" i="1" dirty="0" smtClean="0"/>
              <a:t>y</a:t>
            </a:r>
            <a:endParaRPr lang="en-GB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1078361"/>
            <a:ext cx="2504925" cy="3140389"/>
          </a:xfrm>
        </p:spPr>
        <p:txBody>
          <a:bodyPr/>
          <a:lstStyle/>
          <a:p>
            <a:pPr marL="85725" indent="0">
              <a:buNone/>
            </a:pPr>
            <a:r>
              <a:rPr lang="en-GB" sz="1800" b="1" dirty="0" smtClean="0">
                <a:solidFill>
                  <a:srgbClr val="0070C0"/>
                </a:solidFill>
              </a:rPr>
              <a:t>Predictor Variable</a:t>
            </a:r>
          </a:p>
          <a:p>
            <a:pPr marL="85725" indent="0">
              <a:buNone/>
            </a:pPr>
            <a:endParaRPr lang="en-GB" sz="1800" b="1" dirty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The </a:t>
            </a:r>
            <a:r>
              <a:rPr lang="en-GB" sz="1600" dirty="0"/>
              <a:t>variable that is predicting the DV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Equivalent to the IV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Also called </a:t>
            </a:r>
            <a:r>
              <a:rPr lang="en-GB" sz="1600" i="1" dirty="0"/>
              <a:t>x</a:t>
            </a:r>
            <a:endParaRPr lang="en-GB" sz="1600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26</a:t>
            </a:fld>
            <a:endParaRPr lang="en"/>
          </a:p>
        </p:txBody>
      </p:sp>
      <p:sp>
        <p:nvSpPr>
          <p:cNvPr id="6" name="Rectangle 5"/>
          <p:cNvSpPr/>
          <p:nvPr/>
        </p:nvSpPr>
        <p:spPr>
          <a:xfrm>
            <a:off x="5798055" y="173772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" y="113265"/>
            <a:ext cx="96485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49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625" y="173772"/>
            <a:ext cx="5247450" cy="715800"/>
          </a:xfrm>
        </p:spPr>
        <p:txBody>
          <a:bodyPr/>
          <a:lstStyle/>
          <a:p>
            <a:r>
              <a:rPr lang="en-GB" sz="2800" dirty="0" smtClean="0"/>
              <a:t>IMPORTANT TERMINOLOGY!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0535" y="1078361"/>
            <a:ext cx="3013015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2800" b="1" i="1" dirty="0" smtClean="0">
                <a:solidFill>
                  <a:srgbClr val="0070C0"/>
                </a:solidFill>
              </a:rPr>
              <a:t>b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The amount by which </a:t>
            </a:r>
            <a:r>
              <a:rPr lang="en-GB" sz="1600" i="1" dirty="0" smtClean="0"/>
              <a:t>y</a:t>
            </a:r>
            <a:r>
              <a:rPr lang="en-GB" sz="1600" dirty="0" smtClean="0"/>
              <a:t> changes, when </a:t>
            </a:r>
            <a:r>
              <a:rPr lang="en-GB" sz="1600" i="1" dirty="0" smtClean="0"/>
              <a:t>x</a:t>
            </a:r>
            <a:r>
              <a:rPr lang="en-GB" sz="1600" dirty="0" smtClean="0"/>
              <a:t> changes by 1 unit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Represented by the slope/tilt of the straight line in a scatterplot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1500877"/>
            <a:ext cx="3079258" cy="223239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Also known as the regression coefficient (regression weight)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The larger the value of b, the steeper the slope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The steeper the slope the more y changes as a result of 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Using a straight line allows us to predict a score on </a:t>
            </a:r>
            <a:r>
              <a:rPr lang="en-GB" sz="1400" i="1" dirty="0" smtClean="0"/>
              <a:t>y</a:t>
            </a:r>
            <a:r>
              <a:rPr lang="en-GB" sz="1400" dirty="0" smtClean="0"/>
              <a:t> from </a:t>
            </a:r>
            <a:r>
              <a:rPr lang="en-GB" sz="1400" i="1" dirty="0" smtClean="0"/>
              <a:t>x </a:t>
            </a:r>
            <a:r>
              <a:rPr lang="en-GB" sz="1400" dirty="0" smtClean="0"/>
              <a:t>(SPSS will draw the line in the right place)</a:t>
            </a:r>
            <a:endParaRPr lang="en-GB" sz="1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27</a:t>
            </a:fld>
            <a:endParaRPr lang="en"/>
          </a:p>
        </p:txBody>
      </p:sp>
      <p:sp>
        <p:nvSpPr>
          <p:cNvPr id="6" name="Rectangle 5"/>
          <p:cNvSpPr/>
          <p:nvPr/>
        </p:nvSpPr>
        <p:spPr>
          <a:xfrm>
            <a:off x="5798055" y="173772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" y="113265"/>
            <a:ext cx="96485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79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625" y="173772"/>
            <a:ext cx="5247450" cy="715800"/>
          </a:xfrm>
        </p:spPr>
        <p:txBody>
          <a:bodyPr/>
          <a:lstStyle/>
          <a:p>
            <a:r>
              <a:rPr lang="en-GB" sz="2800" dirty="0" smtClean="0"/>
              <a:t>IMPORTANT TERMINOLOGY!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0535" y="1078361"/>
            <a:ext cx="3013015" cy="3140389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2800" b="1" i="1" dirty="0">
                <a:solidFill>
                  <a:srgbClr val="0070C0"/>
                </a:solidFill>
              </a:rPr>
              <a:t>a</a:t>
            </a:r>
            <a:endParaRPr lang="en-GB" sz="2800" b="1" i="1" dirty="0" smtClean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The intercept (also called the Constant)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This is the value of </a:t>
            </a:r>
            <a:r>
              <a:rPr lang="en-GB" i="1" dirty="0"/>
              <a:t>Y’</a:t>
            </a:r>
            <a:r>
              <a:rPr lang="en-GB" dirty="0"/>
              <a:t> </a:t>
            </a:r>
            <a:r>
              <a:rPr lang="en-GB" dirty="0" smtClean="0"/>
              <a:t>when X is 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350" dirty="0" smtClean="0"/>
              <a:t>The symbol </a:t>
            </a:r>
            <a:r>
              <a:rPr lang="en-GB" sz="1350" i="1" dirty="0"/>
              <a:t>Y’</a:t>
            </a:r>
            <a:r>
              <a:rPr lang="en-GB" sz="1350" dirty="0"/>
              <a:t> </a:t>
            </a:r>
            <a:r>
              <a:rPr lang="en-GB" sz="1350" dirty="0" smtClean="0"/>
              <a:t>(pronounced y prime) is used in an equation when we want to predict values of </a:t>
            </a:r>
            <a:r>
              <a:rPr lang="en-GB" sz="1350" i="1" dirty="0" smtClean="0"/>
              <a:t>y</a:t>
            </a:r>
            <a:r>
              <a:rPr lang="en-GB" sz="1350" dirty="0" smtClean="0"/>
              <a:t> from our observed values of </a:t>
            </a:r>
            <a:r>
              <a:rPr lang="en-GB" sz="1350" i="1" dirty="0" smtClean="0"/>
              <a:t>x</a:t>
            </a:r>
            <a:endParaRPr lang="en-GB" sz="1350" dirty="0" smtClean="0"/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1500877"/>
            <a:ext cx="3079258" cy="223239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When regression line is added to scatterplot, </a:t>
            </a:r>
            <a:r>
              <a:rPr lang="en-GB" sz="1400" b="1" i="1" dirty="0" smtClean="0"/>
              <a:t>a</a:t>
            </a:r>
            <a:r>
              <a:rPr lang="en-GB" sz="1400" dirty="0" smtClean="0"/>
              <a:t> is the value of </a:t>
            </a:r>
            <a:r>
              <a:rPr lang="en-GB" sz="1400" i="1" dirty="0" smtClean="0"/>
              <a:t>y</a:t>
            </a:r>
            <a:r>
              <a:rPr lang="en-GB" sz="1400" dirty="0" smtClean="0"/>
              <a:t> at the point where the line intercepts at the Y-axis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NB: by default, SPSS applies axis scales around values in the dataset so the scatterplot axis may not include a 0. In such cases, </a:t>
            </a:r>
            <a:r>
              <a:rPr lang="en-GB" sz="1400" i="1" dirty="0" smtClean="0"/>
              <a:t>a</a:t>
            </a:r>
            <a:r>
              <a:rPr lang="en-GB" sz="1400" dirty="0" smtClean="0"/>
              <a:t> cannot be read from the chart – but SPSS provides the value for </a:t>
            </a:r>
            <a:r>
              <a:rPr lang="en-GB" sz="1400" i="1" dirty="0" smtClean="0"/>
              <a:t>a </a:t>
            </a:r>
            <a:r>
              <a:rPr lang="en-GB" sz="1400" dirty="0" smtClean="0"/>
              <a:t>elsewhere.</a:t>
            </a:r>
            <a:endParaRPr lang="en-GB" sz="1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28</a:t>
            </a:fld>
            <a:endParaRPr lang="en"/>
          </a:p>
        </p:txBody>
      </p:sp>
      <p:sp>
        <p:nvSpPr>
          <p:cNvPr id="6" name="Rectangle 5"/>
          <p:cNvSpPr/>
          <p:nvPr/>
        </p:nvSpPr>
        <p:spPr>
          <a:xfrm>
            <a:off x="5798055" y="173772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" y="113265"/>
            <a:ext cx="96485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" sz="6600" dirty="0" smtClean="0">
                <a:solidFill>
                  <a:srgbClr val="28324A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54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582" y="72873"/>
            <a:ext cx="5247450" cy="715800"/>
          </a:xfrm>
        </p:spPr>
        <p:txBody>
          <a:bodyPr/>
          <a:lstStyle/>
          <a:p>
            <a:r>
              <a:rPr lang="en-GB" sz="2800" dirty="0" smtClean="0"/>
              <a:t>Perfect relationship - Positive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415" y="1540175"/>
            <a:ext cx="5894165" cy="19221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 perfect positive correlation is when it is possible for the straight line to pass through every data point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E.g., if every time </a:t>
            </a:r>
            <a:r>
              <a:rPr lang="en-GB" i="1" dirty="0" smtClean="0"/>
              <a:t>x</a:t>
            </a:r>
            <a:r>
              <a:rPr lang="en-GB" dirty="0" smtClean="0"/>
              <a:t> increased by 1, </a:t>
            </a:r>
            <a:r>
              <a:rPr lang="en-GB" i="1" dirty="0" smtClean="0"/>
              <a:t>y</a:t>
            </a:r>
            <a:r>
              <a:rPr lang="en-GB" dirty="0" smtClean="0"/>
              <a:t> increased by 10.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6231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3199" y="94593"/>
            <a:ext cx="5495169" cy="655845"/>
          </a:xfrm>
        </p:spPr>
        <p:txBody>
          <a:bodyPr/>
          <a:lstStyle/>
          <a:p>
            <a:r>
              <a:rPr lang="en-GB" sz="2800" dirty="0" smtClean="0"/>
              <a:t>Perfect Relationship - Positive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30</a:t>
            </a:fld>
            <a:endParaRPr lang="en"/>
          </a:p>
        </p:txBody>
      </p:sp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4142411204"/>
              </p:ext>
            </p:extLst>
          </p:nvPr>
        </p:nvGraphicFramePr>
        <p:xfrm>
          <a:off x="83558" y="1101484"/>
          <a:ext cx="4572000" cy="304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Rectangle 7"/>
          <p:cNvSpPr/>
          <p:nvPr/>
        </p:nvSpPr>
        <p:spPr>
          <a:xfrm>
            <a:off x="4864426" y="1540816"/>
            <a:ext cx="1803059" cy="1624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The point where the line intersects the y axis is called </a:t>
            </a: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. Here </a:t>
            </a: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 = 0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97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98097"/>
            <a:ext cx="5247450" cy="715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dirty="0"/>
              <a:t>R</a:t>
            </a:r>
            <a:r>
              <a:rPr lang="en-GB" sz="2800" dirty="0" smtClean="0"/>
              <a:t>egression Equation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Using the below formula, we can calculate a score on </a:t>
            </a:r>
            <a:r>
              <a:rPr lang="en-GB" i="1" dirty="0" smtClean="0"/>
              <a:t>y</a:t>
            </a:r>
            <a:r>
              <a:rPr lang="en-GB" dirty="0" smtClean="0"/>
              <a:t> from a score on </a:t>
            </a:r>
            <a:r>
              <a:rPr lang="en-GB" i="1" dirty="0" smtClean="0"/>
              <a:t>x:</a:t>
            </a:r>
          </a:p>
          <a:p>
            <a:pPr>
              <a:buFont typeface="Arial" panose="020B0604020202020204" pitchFamily="34" charset="0"/>
              <a:buChar char="•"/>
            </a:pPr>
            <a:endParaRPr lang="en-GB" i="1" dirty="0"/>
          </a:p>
          <a:p>
            <a:pPr marL="76200" indent="0" algn="ctr">
              <a:buNone/>
            </a:pPr>
            <a:r>
              <a:rPr lang="en-GB" sz="2400" b="1" i="1" dirty="0" smtClean="0"/>
              <a:t>y = a + (b*x) </a:t>
            </a:r>
            <a:r>
              <a:rPr lang="en-GB" sz="1800" b="1" dirty="0" smtClean="0"/>
              <a:t>[positive]</a:t>
            </a:r>
          </a:p>
          <a:p>
            <a:pPr marL="76200" indent="0" algn="ctr">
              <a:buNone/>
            </a:pPr>
            <a:endParaRPr lang="en-GB" sz="1800" b="1" dirty="0" smtClean="0"/>
          </a:p>
          <a:p>
            <a:pPr marL="76200" indent="0" algn="ctr">
              <a:buNone/>
            </a:pPr>
            <a:r>
              <a:rPr lang="en-GB" sz="2400" b="1" i="1" dirty="0"/>
              <a:t>y = a </a:t>
            </a:r>
            <a:r>
              <a:rPr lang="en-GB" sz="2400" b="1" i="1" dirty="0" smtClean="0"/>
              <a:t>- </a:t>
            </a:r>
            <a:r>
              <a:rPr lang="en-GB" sz="2400" b="1" i="1" dirty="0"/>
              <a:t>(b*x</a:t>
            </a:r>
            <a:r>
              <a:rPr lang="en-GB" sz="2400" b="1" i="1" dirty="0" smtClean="0"/>
              <a:t>) </a:t>
            </a:r>
            <a:r>
              <a:rPr lang="en-GB" sz="1800" b="1" dirty="0" smtClean="0"/>
              <a:t>[negative] </a:t>
            </a:r>
            <a:endParaRPr lang="en-GB" sz="1800" b="1" dirty="0"/>
          </a:p>
          <a:p>
            <a:pPr marL="76200" indent="0" algn="ctr">
              <a:buNone/>
            </a:pPr>
            <a:endParaRPr lang="en-GB" sz="24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715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98097"/>
            <a:ext cx="5247450" cy="715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dirty="0"/>
              <a:t>R</a:t>
            </a:r>
            <a:r>
              <a:rPr lang="en-GB" sz="2800" dirty="0" smtClean="0"/>
              <a:t>egression Equation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6888" y="1116199"/>
            <a:ext cx="5247450" cy="234607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Example: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Say the slope of the line is 10 (so, b = 10)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And a = 0 (starting point on the chart, intercept, constant)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 person scores 7 on our IV (x)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2649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98097"/>
            <a:ext cx="5247450" cy="715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dirty="0"/>
              <a:t>R</a:t>
            </a:r>
            <a:r>
              <a:rPr lang="en-GB" sz="2800" dirty="0" smtClean="0"/>
              <a:t>egression Equation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6888" y="1116198"/>
            <a:ext cx="2466033" cy="297022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b = 10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 = 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x = 7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b="1" i="1" dirty="0"/>
              <a:t>y = a + (b*x) </a:t>
            </a: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endParaRPr lang="en-GB" sz="1600" b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y = 0 + (10*7) = 70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  <a:p>
            <a:pPr>
              <a:buFont typeface="Arial" panose="020B0604020202020204" pitchFamily="34" charset="0"/>
              <a:buChar char="•"/>
            </a:pPr>
            <a:endParaRPr lang="en-GB" sz="24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33</a:t>
            </a:fld>
            <a:endParaRPr lang="en"/>
          </a:p>
        </p:txBody>
      </p:sp>
      <p:sp>
        <p:nvSpPr>
          <p:cNvPr id="5" name="TextBox 4"/>
          <p:cNvSpPr txBox="1"/>
          <p:nvPr/>
        </p:nvSpPr>
        <p:spPr>
          <a:xfrm>
            <a:off x="4059061" y="1708982"/>
            <a:ext cx="2358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Of course, it’s easy to predict a score when all of the points fall on a straight line…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7209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1670" y="180078"/>
            <a:ext cx="5247450" cy="715800"/>
          </a:xfrm>
        </p:spPr>
        <p:txBody>
          <a:bodyPr/>
          <a:lstStyle/>
          <a:p>
            <a:r>
              <a:rPr lang="en-GB" sz="2800" dirty="0" smtClean="0"/>
              <a:t>Residuals (Y – Y’)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267" y="1084668"/>
            <a:ext cx="6331431" cy="237760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Unless we have a perfect relationship, then we will always make some errors when using the line of best fit to predict a score on </a:t>
            </a:r>
            <a:r>
              <a:rPr lang="en-GB" i="1" dirty="0" smtClean="0"/>
              <a:t>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Data points that are off the line represent errors of prediction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Using the line of best fit to predict values will give us a predicted value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 difference between the actual scores (Y) and predicted scores (Y’) are called </a:t>
            </a:r>
            <a:r>
              <a:rPr lang="en-GB" b="1" dirty="0" smtClean="0"/>
              <a:t>residuals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5151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35</a:t>
            </a:fld>
            <a:endParaRPr lang="en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87" y="85154"/>
            <a:ext cx="6671967" cy="500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45041" y="1557633"/>
            <a:ext cx="1103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Regression line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035972" y="1639614"/>
            <a:ext cx="11666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Residual or prediction</a:t>
            </a:r>
          </a:p>
          <a:p>
            <a:r>
              <a:rPr lang="en-GB" dirty="0" smtClean="0"/>
              <a:t>Error (y – y’)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434198" y="737826"/>
            <a:ext cx="244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Regression line is a line that minimises the residuals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85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73772"/>
            <a:ext cx="5247450" cy="715800"/>
          </a:xfrm>
        </p:spPr>
        <p:txBody>
          <a:bodyPr/>
          <a:lstStyle/>
          <a:p>
            <a:r>
              <a:rPr lang="en-GB" sz="2800" dirty="0" smtClean="0"/>
              <a:t>Non-perfect relationships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7741" y="1229710"/>
            <a:ext cx="6154857" cy="261077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Easy to predict from perfect relationships; but if your points don’t all fit exactly on the line then…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SPSS will still insert a line of best fit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 smtClean="0"/>
              <a:t>Gives the best fit through all data points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Calculated by minimising the vertical distances from the data points and the line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Called the least-squared regression line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7225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" y="2899450"/>
            <a:ext cx="6924214" cy="1159800"/>
          </a:xfrm>
        </p:spPr>
        <p:txBody>
          <a:bodyPr/>
          <a:lstStyle/>
          <a:p>
            <a:pPr algn="ctr"/>
            <a:r>
              <a:rPr lang="en-GB" sz="3200" dirty="0" smtClean="0"/>
              <a:t>The fun part: The SPSS output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55984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97" y="79179"/>
            <a:ext cx="5247450" cy="715800"/>
          </a:xfrm>
        </p:spPr>
        <p:txBody>
          <a:bodyPr/>
          <a:lstStyle/>
          <a:p>
            <a:r>
              <a:rPr lang="en-GB" sz="2400" dirty="0" smtClean="0"/>
              <a:t>Model Summary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8625" y="863950"/>
            <a:ext cx="2504925" cy="3354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Gives you the correlation between </a:t>
            </a:r>
            <a:r>
              <a:rPr lang="en-GB" sz="1600" i="1" dirty="0" smtClean="0"/>
              <a:t>x </a:t>
            </a:r>
            <a:r>
              <a:rPr lang="en-GB" sz="1600" dirty="0" smtClean="0"/>
              <a:t>and </a:t>
            </a:r>
            <a:r>
              <a:rPr lang="en-GB" sz="1600" i="1" dirty="0" smtClean="0"/>
              <a:t>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Important because it shows how well the data points cluster around the line of best fit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Presented as a simple Pearson’s </a:t>
            </a:r>
            <a:r>
              <a:rPr lang="en-GB" sz="1600" i="1" dirty="0" smtClean="0"/>
              <a:t>r</a:t>
            </a:r>
            <a:endParaRPr lang="en-GB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863950"/>
            <a:ext cx="2504925" cy="3354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Provides the square of the correlation coefficient (R squared)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 smtClean="0"/>
              <a:t>This give the </a:t>
            </a:r>
            <a:r>
              <a:rPr lang="en-GB" sz="1400" b="1" i="1" dirty="0" smtClean="0">
                <a:solidFill>
                  <a:schemeClr val="accent1">
                    <a:lumMod val="75000"/>
                  </a:schemeClr>
                </a:solidFill>
              </a:rPr>
              <a:t>variance explained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Also give the </a:t>
            </a:r>
            <a:r>
              <a:rPr lang="en-GB" sz="1600" b="1" dirty="0" smtClean="0">
                <a:solidFill>
                  <a:schemeClr val="accent1">
                    <a:lumMod val="75000"/>
                  </a:schemeClr>
                </a:solidFill>
              </a:rPr>
              <a:t>Adjusted R Square</a:t>
            </a:r>
            <a:r>
              <a:rPr lang="en-GB" sz="1600" dirty="0" smtClean="0"/>
              <a:t> value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 smtClean="0"/>
              <a:t>Accounts for no* of P’s and variables in the analysis</a:t>
            </a:r>
            <a:endParaRPr lang="en-GB" sz="1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73994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97" y="79179"/>
            <a:ext cx="5247450" cy="715800"/>
          </a:xfrm>
        </p:spPr>
        <p:txBody>
          <a:bodyPr/>
          <a:lstStyle/>
          <a:p>
            <a:r>
              <a:rPr lang="en-GB" sz="2400" dirty="0" smtClean="0"/>
              <a:t>Model Summary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8625" y="863950"/>
            <a:ext cx="5407132" cy="33548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We use and report the adjusted R square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i="1" dirty="0" smtClean="0"/>
              <a:t>Why?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R squared is too optimistic as the line of best fit is based on a sample, not the whole population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We want the results to generalise to the population, so the adjusted R square adjusts the figure to give a more realistic estimate</a:t>
            </a:r>
            <a:endParaRPr lang="en-GB" sz="1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1053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04404"/>
            <a:ext cx="5247450" cy="715800"/>
          </a:xfrm>
        </p:spPr>
        <p:txBody>
          <a:bodyPr/>
          <a:lstStyle/>
          <a:p>
            <a:r>
              <a:rPr lang="en-GB" sz="2400" dirty="0" smtClean="0"/>
              <a:t>Standard Error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229" y="820204"/>
            <a:ext cx="6331431" cy="2642071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Remember, the stats are not free from error</a:t>
            </a:r>
            <a:r>
              <a:rPr lang="en-GB" dirty="0" smtClean="0"/>
              <a:t>.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Results </a:t>
            </a:r>
            <a:r>
              <a:rPr lang="en-GB" dirty="0"/>
              <a:t>are analysed with a particular sample and it may be that a sample taken on a different day would give slightly different results</a:t>
            </a:r>
            <a:r>
              <a:rPr lang="en-GB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With </a:t>
            </a:r>
            <a:r>
              <a:rPr lang="en-GB" dirty="0"/>
              <a:t>repeated measures we would find a range of values, the standard deviations of such distributions are called the standard error</a:t>
            </a:r>
            <a:r>
              <a:rPr lang="en-GB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Standard error gives us a measure of how accurate our estimation is likely to 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4254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97" y="85485"/>
            <a:ext cx="5247450" cy="715800"/>
          </a:xfrm>
        </p:spPr>
        <p:txBody>
          <a:bodyPr/>
          <a:lstStyle/>
          <a:p>
            <a:r>
              <a:rPr lang="en-GB" sz="2400" dirty="0" smtClean="0"/>
              <a:t>ANOVA table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8625" y="1223404"/>
            <a:ext cx="2504925" cy="299534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ANOVA summary table shows whether the regression line is significantly different from 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 smtClean="0"/>
              <a:t>i.e., it predicts better than would be expected by chance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1223404"/>
            <a:ext cx="2504925" cy="299534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If the slope b = 0, then the line of best fit is </a:t>
            </a:r>
            <a:r>
              <a:rPr lang="en-GB" sz="1600" dirty="0" smtClean="0"/>
              <a:t>horizontal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If the value is significant then it’s unlikely the results would have arisen by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7274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625" y="135934"/>
            <a:ext cx="5247450" cy="715800"/>
          </a:xfrm>
        </p:spPr>
        <p:txBody>
          <a:bodyPr/>
          <a:lstStyle/>
          <a:p>
            <a:r>
              <a:rPr lang="en-GB" sz="2400" dirty="0" smtClean="0"/>
              <a:t>Coefficients box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05" y="1336916"/>
            <a:ext cx="3145445" cy="28818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 value of </a:t>
            </a:r>
            <a:r>
              <a:rPr lang="en-GB" i="1" dirty="0" smtClean="0"/>
              <a:t>a</a:t>
            </a:r>
            <a:r>
              <a:rPr lang="en-GB" dirty="0" smtClean="0"/>
              <a:t> is given in the ‘Constant’ row (under ‘unstandardized coefficients B’ column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200" dirty="0"/>
              <a:t>When the modelling process is applied to the values of the dataset, the criterion value for someone who scores 0 on the predictor value would be this value in the a box.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04422" y="1336916"/>
            <a:ext cx="3224301" cy="28818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value for </a:t>
            </a:r>
            <a:r>
              <a:rPr lang="en-GB" i="1" dirty="0"/>
              <a:t>b</a:t>
            </a:r>
            <a:r>
              <a:rPr lang="en-GB" dirty="0"/>
              <a:t> shows that for every 1 unit increase, </a:t>
            </a:r>
            <a:r>
              <a:rPr lang="en-GB" i="1" dirty="0"/>
              <a:t>b</a:t>
            </a:r>
            <a:r>
              <a:rPr lang="en-GB" dirty="0"/>
              <a:t> will either increase or decrease (depending on the sign) by that value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The slope, </a:t>
            </a:r>
            <a:r>
              <a:rPr lang="en-GB" sz="1200" i="1" dirty="0"/>
              <a:t>b</a:t>
            </a:r>
            <a:r>
              <a:rPr lang="en-GB" sz="1200" dirty="0"/>
              <a:t>, has also been converted to a </a:t>
            </a:r>
            <a:r>
              <a:rPr lang="en-GB" sz="1200" dirty="0" smtClean="0"/>
              <a:t>standardised Beta score, which allows us to compare the data in terms of SD</a:t>
            </a:r>
            <a:endParaRPr lang="en-GB" sz="120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42</a:t>
            </a:fld>
            <a:endParaRPr lang="en"/>
          </a:p>
        </p:txBody>
      </p:sp>
      <p:sp>
        <p:nvSpPr>
          <p:cNvPr id="6" name="TextBox 5"/>
          <p:cNvSpPr txBox="1"/>
          <p:nvPr/>
        </p:nvSpPr>
        <p:spPr>
          <a:xfrm>
            <a:off x="2314378" y="902184"/>
            <a:ext cx="26296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Values for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and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267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625" y="135934"/>
            <a:ext cx="5247450" cy="715800"/>
          </a:xfrm>
        </p:spPr>
        <p:txBody>
          <a:bodyPr/>
          <a:lstStyle/>
          <a:p>
            <a:r>
              <a:rPr lang="en-GB" sz="2400" dirty="0" smtClean="0"/>
              <a:t>Coefficients box</a:t>
            </a: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05" y="1072055"/>
            <a:ext cx="3145445" cy="3146695"/>
          </a:xfrm>
        </p:spPr>
        <p:txBody>
          <a:bodyPr/>
          <a:lstStyle/>
          <a:p>
            <a:pPr marL="85725" indent="0" algn="ctr">
              <a:buNone/>
            </a:pP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Confidence limits</a:t>
            </a:r>
            <a:endParaRPr lang="en-GB" sz="16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Based on the standard error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 smtClean="0"/>
              <a:t>Confidence limits tell you that your population slope can be found within the range of 2 values</a:t>
            </a:r>
            <a:endParaRPr lang="en-GB" sz="1400" dirty="0"/>
          </a:p>
          <a:p>
            <a:pPr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3554872" y="1349527"/>
            <a:ext cx="3224301" cy="264850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 smtClean="0"/>
              <a:t>You can now work out/predict new cases using the </a:t>
            </a:r>
            <a:r>
              <a:rPr lang="en-GB" sz="1600" i="1" dirty="0" smtClean="0"/>
              <a:t>a</a:t>
            </a:r>
            <a:r>
              <a:rPr lang="en-GB" sz="1600" dirty="0" smtClean="0"/>
              <a:t> and </a:t>
            </a:r>
            <a:r>
              <a:rPr lang="en-GB" sz="1600" i="1" dirty="0" smtClean="0"/>
              <a:t>b</a:t>
            </a:r>
            <a:r>
              <a:rPr lang="en-GB" sz="1600" dirty="0" smtClean="0"/>
              <a:t> values from your output and entering them into the regression equation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85725" indent="0" algn="ctr">
              <a:buNone/>
            </a:pPr>
            <a:r>
              <a:rPr lang="en-GB" sz="1800" dirty="0" smtClean="0"/>
              <a:t>y = a + (b*x)</a:t>
            </a:r>
            <a:endParaRPr lang="en-GB" sz="1800" dirty="0"/>
          </a:p>
          <a:p>
            <a:endParaRPr lang="en-GB" sz="1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876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44</a:t>
            </a:fld>
            <a:endParaRPr lang="en"/>
          </a:p>
        </p:txBody>
      </p:sp>
      <p:sp>
        <p:nvSpPr>
          <p:cNvPr id="3" name="TextBox 2"/>
          <p:cNvSpPr txBox="1"/>
          <p:nvPr/>
        </p:nvSpPr>
        <p:spPr>
          <a:xfrm>
            <a:off x="1393673" y="2251316"/>
            <a:ext cx="4171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Any Questions?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31554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88" y="148547"/>
            <a:ext cx="5247450" cy="715800"/>
          </a:xfrm>
        </p:spPr>
        <p:txBody>
          <a:bodyPr/>
          <a:lstStyle/>
          <a:p>
            <a:r>
              <a:rPr lang="en-GB" sz="2800" dirty="0" smtClean="0"/>
              <a:t>Workshops today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Correlation recap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Linear regression analysis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Introduction to inputting scale based questionnaire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45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786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Quince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1841</Words>
  <Application>Microsoft Office PowerPoint</Application>
  <PresentationFormat>Custom</PresentationFormat>
  <Paragraphs>311</Paragraphs>
  <Slides>45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Courier New</vt:lpstr>
      <vt:lpstr>Oswald</vt:lpstr>
      <vt:lpstr>Source Sans Pro</vt:lpstr>
      <vt:lpstr>Quince template</vt:lpstr>
      <vt:lpstr>Research Design and Analysis  Lecture 5: Correlation to Regression  Stacey Coleman</vt:lpstr>
      <vt:lpstr>Overview</vt:lpstr>
      <vt:lpstr>Correlational research</vt:lpstr>
      <vt:lpstr>Correlation example</vt:lpstr>
      <vt:lpstr>Correlation example</vt:lpstr>
      <vt:lpstr>Correlation example</vt:lpstr>
      <vt:lpstr>Correlation example</vt:lpstr>
      <vt:lpstr>OR!</vt:lpstr>
      <vt:lpstr>Correlational research: Advantages</vt:lpstr>
      <vt:lpstr>Refresher</vt:lpstr>
      <vt:lpstr>Refresher</vt:lpstr>
      <vt:lpstr>Types of correlation/relationship</vt:lpstr>
      <vt:lpstr>Types of correlation/relationship</vt:lpstr>
      <vt:lpstr>Types of correlation/relationship</vt:lpstr>
      <vt:lpstr>Correlation Coefficient</vt:lpstr>
      <vt:lpstr>Correlation Coefficient</vt:lpstr>
      <vt:lpstr>Correlation Coefficient</vt:lpstr>
      <vt:lpstr>Data associations: From correlation to regression</vt:lpstr>
      <vt:lpstr>What is regression?</vt:lpstr>
      <vt:lpstr>What is regression?</vt:lpstr>
      <vt:lpstr>Regression example</vt:lpstr>
      <vt:lpstr>Regression example</vt:lpstr>
      <vt:lpstr>Regression example</vt:lpstr>
      <vt:lpstr>Regression example</vt:lpstr>
      <vt:lpstr>Linear Regression</vt:lpstr>
      <vt:lpstr>IMPORTANT TERMINOLOGY!</vt:lpstr>
      <vt:lpstr>IMPORTANT TERMINOLOGY!</vt:lpstr>
      <vt:lpstr>IMPORTANT TERMINOLOGY!</vt:lpstr>
      <vt:lpstr>Perfect relationship - Positive</vt:lpstr>
      <vt:lpstr>Perfect Relationship - Positive</vt:lpstr>
      <vt:lpstr>The Regression Equation</vt:lpstr>
      <vt:lpstr>The Regression Equation</vt:lpstr>
      <vt:lpstr>The Regression Equation</vt:lpstr>
      <vt:lpstr>Residuals (Y – Y’)</vt:lpstr>
      <vt:lpstr>PowerPoint Presentation</vt:lpstr>
      <vt:lpstr>Non-perfect relationships</vt:lpstr>
      <vt:lpstr>The fun part: The SPSS output</vt:lpstr>
      <vt:lpstr>Model Summary</vt:lpstr>
      <vt:lpstr>Model Summary</vt:lpstr>
      <vt:lpstr>Standard Error</vt:lpstr>
      <vt:lpstr>ANOVA table</vt:lpstr>
      <vt:lpstr>Coefficients box</vt:lpstr>
      <vt:lpstr>Coefficients box</vt:lpstr>
      <vt:lpstr>PowerPoint Presentation</vt:lpstr>
      <vt:lpstr>Workshops today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5: Correlation to Regression  Stacey Coleman</dc:title>
  <dc:creator>Stacey Coleman</dc:creator>
  <cp:lastModifiedBy>Stacey Coleman</cp:lastModifiedBy>
  <cp:revision>11</cp:revision>
  <dcterms:modified xsi:type="dcterms:W3CDTF">2018-10-29T12:58:49Z</dcterms:modified>
</cp:coreProperties>
</file>