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C2D06A-58FC-4A62-86DF-F0311A83669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F6B3ED9-8B9B-40DD-B03D-0DDB61DCD23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26F57A4-819F-4A9A-8FEA-EBEFAC62ECE0}"/>
              </a:ext>
            </a:extLst>
          </p:cNvPr>
          <p:cNvSpPr>
            <a:spLocks noGrp="1"/>
          </p:cNvSpPr>
          <p:nvPr>
            <p:ph type="dt" sz="half" idx="10"/>
          </p:nvPr>
        </p:nvSpPr>
        <p:spPr/>
        <p:txBody>
          <a:bodyPr/>
          <a:lstStyle/>
          <a:p>
            <a:fld id="{C6990802-87D2-427B-8037-F4834BC63CE2}" type="datetimeFigureOut">
              <a:rPr lang="en-GB" smtClean="0"/>
              <a:t>07/12/2021</a:t>
            </a:fld>
            <a:endParaRPr lang="en-GB"/>
          </a:p>
        </p:txBody>
      </p:sp>
      <p:sp>
        <p:nvSpPr>
          <p:cNvPr id="5" name="Footer Placeholder 4">
            <a:extLst>
              <a:ext uri="{FF2B5EF4-FFF2-40B4-BE49-F238E27FC236}">
                <a16:creationId xmlns:a16="http://schemas.microsoft.com/office/drawing/2014/main" id="{9CF7F0D3-FA05-4EE1-9E71-BDD0EB105AF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550847-5CF9-4CC6-A2E9-19DAEDA2BA3D}"/>
              </a:ext>
            </a:extLst>
          </p:cNvPr>
          <p:cNvSpPr>
            <a:spLocks noGrp="1"/>
          </p:cNvSpPr>
          <p:nvPr>
            <p:ph type="sldNum" sz="quarter" idx="12"/>
          </p:nvPr>
        </p:nvSpPr>
        <p:spPr/>
        <p:txBody>
          <a:bodyPr/>
          <a:lstStyle/>
          <a:p>
            <a:fld id="{90C5CEC0-7B84-479A-94AB-AD868CF1C491}" type="slidenum">
              <a:rPr lang="en-GB" smtClean="0"/>
              <a:t>‹#›</a:t>
            </a:fld>
            <a:endParaRPr lang="en-GB"/>
          </a:p>
        </p:txBody>
      </p:sp>
    </p:spTree>
    <p:extLst>
      <p:ext uri="{BB962C8B-B14F-4D97-AF65-F5344CB8AC3E}">
        <p14:creationId xmlns:p14="http://schemas.microsoft.com/office/powerpoint/2010/main" val="29025675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D81380-C9B2-4306-9DFB-86D457726D2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DFAD4FE-C3BF-4191-B227-485DFCD4676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FAFD8B-2505-483F-BD8F-68C873F81D92}"/>
              </a:ext>
            </a:extLst>
          </p:cNvPr>
          <p:cNvSpPr>
            <a:spLocks noGrp="1"/>
          </p:cNvSpPr>
          <p:nvPr>
            <p:ph type="dt" sz="half" idx="10"/>
          </p:nvPr>
        </p:nvSpPr>
        <p:spPr/>
        <p:txBody>
          <a:bodyPr/>
          <a:lstStyle/>
          <a:p>
            <a:fld id="{C6990802-87D2-427B-8037-F4834BC63CE2}" type="datetimeFigureOut">
              <a:rPr lang="en-GB" smtClean="0"/>
              <a:t>07/12/2021</a:t>
            </a:fld>
            <a:endParaRPr lang="en-GB"/>
          </a:p>
        </p:txBody>
      </p:sp>
      <p:sp>
        <p:nvSpPr>
          <p:cNvPr id="5" name="Footer Placeholder 4">
            <a:extLst>
              <a:ext uri="{FF2B5EF4-FFF2-40B4-BE49-F238E27FC236}">
                <a16:creationId xmlns:a16="http://schemas.microsoft.com/office/drawing/2014/main" id="{6F4E4F1E-2FCB-4834-9AC4-64075F9F55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ED138C-528E-49EC-B4EC-27661E9F0AFE}"/>
              </a:ext>
            </a:extLst>
          </p:cNvPr>
          <p:cNvSpPr>
            <a:spLocks noGrp="1"/>
          </p:cNvSpPr>
          <p:nvPr>
            <p:ph type="sldNum" sz="quarter" idx="12"/>
          </p:nvPr>
        </p:nvSpPr>
        <p:spPr/>
        <p:txBody>
          <a:bodyPr/>
          <a:lstStyle/>
          <a:p>
            <a:fld id="{90C5CEC0-7B84-479A-94AB-AD868CF1C491}" type="slidenum">
              <a:rPr lang="en-GB" smtClean="0"/>
              <a:t>‹#›</a:t>
            </a:fld>
            <a:endParaRPr lang="en-GB"/>
          </a:p>
        </p:txBody>
      </p:sp>
    </p:spTree>
    <p:extLst>
      <p:ext uri="{BB962C8B-B14F-4D97-AF65-F5344CB8AC3E}">
        <p14:creationId xmlns:p14="http://schemas.microsoft.com/office/powerpoint/2010/main" val="37741952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CFEA9-6930-413F-A796-88797A78CFB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3EA75DF-8395-4246-ABD5-78D92A5C2BE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4D9EC78-6F76-4FD4-9DB9-5D3DD73DBD6A}"/>
              </a:ext>
            </a:extLst>
          </p:cNvPr>
          <p:cNvSpPr>
            <a:spLocks noGrp="1"/>
          </p:cNvSpPr>
          <p:nvPr>
            <p:ph type="dt" sz="half" idx="10"/>
          </p:nvPr>
        </p:nvSpPr>
        <p:spPr/>
        <p:txBody>
          <a:bodyPr/>
          <a:lstStyle/>
          <a:p>
            <a:fld id="{C6990802-87D2-427B-8037-F4834BC63CE2}" type="datetimeFigureOut">
              <a:rPr lang="en-GB" smtClean="0"/>
              <a:t>07/12/2021</a:t>
            </a:fld>
            <a:endParaRPr lang="en-GB"/>
          </a:p>
        </p:txBody>
      </p:sp>
      <p:sp>
        <p:nvSpPr>
          <p:cNvPr id="5" name="Footer Placeholder 4">
            <a:extLst>
              <a:ext uri="{FF2B5EF4-FFF2-40B4-BE49-F238E27FC236}">
                <a16:creationId xmlns:a16="http://schemas.microsoft.com/office/drawing/2014/main" id="{158611A8-8C39-42DF-A7F7-A5C3365A18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9473F0-72E1-4C0E-A64E-EFCE6B4C4803}"/>
              </a:ext>
            </a:extLst>
          </p:cNvPr>
          <p:cNvSpPr>
            <a:spLocks noGrp="1"/>
          </p:cNvSpPr>
          <p:nvPr>
            <p:ph type="sldNum" sz="quarter" idx="12"/>
          </p:nvPr>
        </p:nvSpPr>
        <p:spPr/>
        <p:txBody>
          <a:bodyPr/>
          <a:lstStyle/>
          <a:p>
            <a:fld id="{90C5CEC0-7B84-479A-94AB-AD868CF1C491}" type="slidenum">
              <a:rPr lang="en-GB" smtClean="0"/>
              <a:t>‹#›</a:t>
            </a:fld>
            <a:endParaRPr lang="en-GB"/>
          </a:p>
        </p:txBody>
      </p:sp>
    </p:spTree>
    <p:extLst>
      <p:ext uri="{BB962C8B-B14F-4D97-AF65-F5344CB8AC3E}">
        <p14:creationId xmlns:p14="http://schemas.microsoft.com/office/powerpoint/2010/main" val="19437492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B52C94-55B0-4341-8166-F686D664AE1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93C5287-A223-4B64-B560-B5C077E8019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B8D58FC-64FB-4403-AE10-3329A8CEFE1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2921D80-B4D2-418A-A454-5A4A215F183C}"/>
              </a:ext>
            </a:extLst>
          </p:cNvPr>
          <p:cNvSpPr>
            <a:spLocks noGrp="1"/>
          </p:cNvSpPr>
          <p:nvPr>
            <p:ph type="dt" sz="half" idx="10"/>
          </p:nvPr>
        </p:nvSpPr>
        <p:spPr/>
        <p:txBody>
          <a:bodyPr/>
          <a:lstStyle/>
          <a:p>
            <a:fld id="{C6990802-87D2-427B-8037-F4834BC63CE2}" type="datetimeFigureOut">
              <a:rPr lang="en-GB" smtClean="0"/>
              <a:t>07/12/2021</a:t>
            </a:fld>
            <a:endParaRPr lang="en-GB"/>
          </a:p>
        </p:txBody>
      </p:sp>
      <p:sp>
        <p:nvSpPr>
          <p:cNvPr id="6" name="Footer Placeholder 5">
            <a:extLst>
              <a:ext uri="{FF2B5EF4-FFF2-40B4-BE49-F238E27FC236}">
                <a16:creationId xmlns:a16="http://schemas.microsoft.com/office/drawing/2014/main" id="{DD9A78B2-F1BA-4DF7-AA4B-F53D5989399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D5E759A-9966-49A5-9BEE-959BBC8C1D06}"/>
              </a:ext>
            </a:extLst>
          </p:cNvPr>
          <p:cNvSpPr>
            <a:spLocks noGrp="1"/>
          </p:cNvSpPr>
          <p:nvPr>
            <p:ph type="sldNum" sz="quarter" idx="12"/>
          </p:nvPr>
        </p:nvSpPr>
        <p:spPr/>
        <p:txBody>
          <a:bodyPr/>
          <a:lstStyle/>
          <a:p>
            <a:fld id="{90C5CEC0-7B84-479A-94AB-AD868CF1C491}" type="slidenum">
              <a:rPr lang="en-GB" smtClean="0"/>
              <a:t>‹#›</a:t>
            </a:fld>
            <a:endParaRPr lang="en-GB"/>
          </a:p>
        </p:txBody>
      </p:sp>
    </p:spTree>
    <p:extLst>
      <p:ext uri="{BB962C8B-B14F-4D97-AF65-F5344CB8AC3E}">
        <p14:creationId xmlns:p14="http://schemas.microsoft.com/office/powerpoint/2010/main" val="18193703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669E46-0871-4DB8-87B4-9A2ECAAF597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C0C7AE7-DFB7-4139-BB37-929EE4F41AD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8415532-D38A-46AA-B6FF-D0913BEB839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1D3905F-4678-4CC6-9863-4102F9D69A7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753E1D5-230F-411F-8F91-44A83051B29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2A7D8C2-96AA-4859-813B-F7D2E29A8EE8}"/>
              </a:ext>
            </a:extLst>
          </p:cNvPr>
          <p:cNvSpPr>
            <a:spLocks noGrp="1"/>
          </p:cNvSpPr>
          <p:nvPr>
            <p:ph type="dt" sz="half" idx="10"/>
          </p:nvPr>
        </p:nvSpPr>
        <p:spPr/>
        <p:txBody>
          <a:bodyPr/>
          <a:lstStyle/>
          <a:p>
            <a:fld id="{C6990802-87D2-427B-8037-F4834BC63CE2}" type="datetimeFigureOut">
              <a:rPr lang="en-GB" smtClean="0"/>
              <a:t>07/12/2021</a:t>
            </a:fld>
            <a:endParaRPr lang="en-GB"/>
          </a:p>
        </p:txBody>
      </p:sp>
      <p:sp>
        <p:nvSpPr>
          <p:cNvPr id="8" name="Footer Placeholder 7">
            <a:extLst>
              <a:ext uri="{FF2B5EF4-FFF2-40B4-BE49-F238E27FC236}">
                <a16:creationId xmlns:a16="http://schemas.microsoft.com/office/drawing/2014/main" id="{92BB302D-5437-4156-98CA-A8EEFE0E590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673C389-8A96-489B-BC04-3B4A3FC6838F}"/>
              </a:ext>
            </a:extLst>
          </p:cNvPr>
          <p:cNvSpPr>
            <a:spLocks noGrp="1"/>
          </p:cNvSpPr>
          <p:nvPr>
            <p:ph type="sldNum" sz="quarter" idx="12"/>
          </p:nvPr>
        </p:nvSpPr>
        <p:spPr/>
        <p:txBody>
          <a:bodyPr/>
          <a:lstStyle/>
          <a:p>
            <a:fld id="{90C5CEC0-7B84-479A-94AB-AD868CF1C491}" type="slidenum">
              <a:rPr lang="en-GB" smtClean="0"/>
              <a:t>‹#›</a:t>
            </a:fld>
            <a:endParaRPr lang="en-GB"/>
          </a:p>
        </p:txBody>
      </p:sp>
    </p:spTree>
    <p:extLst>
      <p:ext uri="{BB962C8B-B14F-4D97-AF65-F5344CB8AC3E}">
        <p14:creationId xmlns:p14="http://schemas.microsoft.com/office/powerpoint/2010/main" val="34441066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9E520-913C-4911-822D-515BBBD2998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6D2204F-E61B-4F11-A84F-6C3162E25A93}"/>
              </a:ext>
            </a:extLst>
          </p:cNvPr>
          <p:cNvSpPr>
            <a:spLocks noGrp="1"/>
          </p:cNvSpPr>
          <p:nvPr>
            <p:ph type="dt" sz="half" idx="10"/>
          </p:nvPr>
        </p:nvSpPr>
        <p:spPr/>
        <p:txBody>
          <a:bodyPr/>
          <a:lstStyle/>
          <a:p>
            <a:fld id="{C6990802-87D2-427B-8037-F4834BC63CE2}" type="datetimeFigureOut">
              <a:rPr lang="en-GB" smtClean="0"/>
              <a:t>07/12/2021</a:t>
            </a:fld>
            <a:endParaRPr lang="en-GB"/>
          </a:p>
        </p:txBody>
      </p:sp>
      <p:sp>
        <p:nvSpPr>
          <p:cNvPr id="4" name="Footer Placeholder 3">
            <a:extLst>
              <a:ext uri="{FF2B5EF4-FFF2-40B4-BE49-F238E27FC236}">
                <a16:creationId xmlns:a16="http://schemas.microsoft.com/office/drawing/2014/main" id="{008CA6A5-4CC5-4CD3-9B38-A3236BC5DDC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EF159E9-9EB8-4595-A01D-75E8829B323A}"/>
              </a:ext>
            </a:extLst>
          </p:cNvPr>
          <p:cNvSpPr>
            <a:spLocks noGrp="1"/>
          </p:cNvSpPr>
          <p:nvPr>
            <p:ph type="sldNum" sz="quarter" idx="12"/>
          </p:nvPr>
        </p:nvSpPr>
        <p:spPr/>
        <p:txBody>
          <a:bodyPr/>
          <a:lstStyle/>
          <a:p>
            <a:fld id="{90C5CEC0-7B84-479A-94AB-AD868CF1C491}" type="slidenum">
              <a:rPr lang="en-GB" smtClean="0"/>
              <a:t>‹#›</a:t>
            </a:fld>
            <a:endParaRPr lang="en-GB"/>
          </a:p>
        </p:txBody>
      </p:sp>
    </p:spTree>
    <p:extLst>
      <p:ext uri="{BB962C8B-B14F-4D97-AF65-F5344CB8AC3E}">
        <p14:creationId xmlns:p14="http://schemas.microsoft.com/office/powerpoint/2010/main" val="30560104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914E0B5-413B-45F8-B3BF-5B3C072954E5}"/>
              </a:ext>
            </a:extLst>
          </p:cNvPr>
          <p:cNvSpPr>
            <a:spLocks noGrp="1"/>
          </p:cNvSpPr>
          <p:nvPr>
            <p:ph type="dt" sz="half" idx="10"/>
          </p:nvPr>
        </p:nvSpPr>
        <p:spPr/>
        <p:txBody>
          <a:bodyPr/>
          <a:lstStyle/>
          <a:p>
            <a:fld id="{C6990802-87D2-427B-8037-F4834BC63CE2}" type="datetimeFigureOut">
              <a:rPr lang="en-GB" smtClean="0"/>
              <a:t>07/12/2021</a:t>
            </a:fld>
            <a:endParaRPr lang="en-GB"/>
          </a:p>
        </p:txBody>
      </p:sp>
      <p:sp>
        <p:nvSpPr>
          <p:cNvPr id="3" name="Footer Placeholder 2">
            <a:extLst>
              <a:ext uri="{FF2B5EF4-FFF2-40B4-BE49-F238E27FC236}">
                <a16:creationId xmlns:a16="http://schemas.microsoft.com/office/drawing/2014/main" id="{0FE84771-0758-4679-BFC3-11978B0C02D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635C10B-454A-4387-BE59-8E8D59121463}"/>
              </a:ext>
            </a:extLst>
          </p:cNvPr>
          <p:cNvSpPr>
            <a:spLocks noGrp="1"/>
          </p:cNvSpPr>
          <p:nvPr>
            <p:ph type="sldNum" sz="quarter" idx="12"/>
          </p:nvPr>
        </p:nvSpPr>
        <p:spPr/>
        <p:txBody>
          <a:bodyPr/>
          <a:lstStyle/>
          <a:p>
            <a:fld id="{90C5CEC0-7B84-479A-94AB-AD868CF1C491}" type="slidenum">
              <a:rPr lang="en-GB" smtClean="0"/>
              <a:t>‹#›</a:t>
            </a:fld>
            <a:endParaRPr lang="en-GB"/>
          </a:p>
        </p:txBody>
      </p:sp>
    </p:spTree>
    <p:extLst>
      <p:ext uri="{BB962C8B-B14F-4D97-AF65-F5344CB8AC3E}">
        <p14:creationId xmlns:p14="http://schemas.microsoft.com/office/powerpoint/2010/main" val="9109005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E58347-97DC-44B9-B19F-08BC6FFCE45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C8493B8-F729-4237-8372-BB413A6AF38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7D540FC-1FC7-4B6F-BE3C-C7FDE612F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8997BD9-783A-4C63-AB14-4EEA1401B42E}"/>
              </a:ext>
            </a:extLst>
          </p:cNvPr>
          <p:cNvSpPr>
            <a:spLocks noGrp="1"/>
          </p:cNvSpPr>
          <p:nvPr>
            <p:ph type="dt" sz="half" idx="10"/>
          </p:nvPr>
        </p:nvSpPr>
        <p:spPr/>
        <p:txBody>
          <a:bodyPr/>
          <a:lstStyle/>
          <a:p>
            <a:fld id="{C6990802-87D2-427B-8037-F4834BC63CE2}" type="datetimeFigureOut">
              <a:rPr lang="en-GB" smtClean="0"/>
              <a:t>07/12/2021</a:t>
            </a:fld>
            <a:endParaRPr lang="en-GB"/>
          </a:p>
        </p:txBody>
      </p:sp>
      <p:sp>
        <p:nvSpPr>
          <p:cNvPr id="6" name="Footer Placeholder 5">
            <a:extLst>
              <a:ext uri="{FF2B5EF4-FFF2-40B4-BE49-F238E27FC236}">
                <a16:creationId xmlns:a16="http://schemas.microsoft.com/office/drawing/2014/main" id="{27C8FEAA-EF24-43B9-9DF2-EEC78A47FE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B13A992-EEDB-4FBC-9BD9-60BDE43C447E}"/>
              </a:ext>
            </a:extLst>
          </p:cNvPr>
          <p:cNvSpPr>
            <a:spLocks noGrp="1"/>
          </p:cNvSpPr>
          <p:nvPr>
            <p:ph type="sldNum" sz="quarter" idx="12"/>
          </p:nvPr>
        </p:nvSpPr>
        <p:spPr/>
        <p:txBody>
          <a:bodyPr/>
          <a:lstStyle/>
          <a:p>
            <a:fld id="{90C5CEC0-7B84-479A-94AB-AD868CF1C491}" type="slidenum">
              <a:rPr lang="en-GB" smtClean="0"/>
              <a:t>‹#›</a:t>
            </a:fld>
            <a:endParaRPr lang="en-GB"/>
          </a:p>
        </p:txBody>
      </p:sp>
    </p:spTree>
    <p:extLst>
      <p:ext uri="{BB962C8B-B14F-4D97-AF65-F5344CB8AC3E}">
        <p14:creationId xmlns:p14="http://schemas.microsoft.com/office/powerpoint/2010/main" val="7971927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BD6E6-3D92-4A76-907D-A25CC876D08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58E4FBC-900D-4EFE-B112-87D194911A8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EF5C40A-6DE0-4B30-9ED7-DE04D85014E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7256ACA-6409-4DCD-9A76-136F31868C38}"/>
              </a:ext>
            </a:extLst>
          </p:cNvPr>
          <p:cNvSpPr>
            <a:spLocks noGrp="1"/>
          </p:cNvSpPr>
          <p:nvPr>
            <p:ph type="dt" sz="half" idx="10"/>
          </p:nvPr>
        </p:nvSpPr>
        <p:spPr/>
        <p:txBody>
          <a:bodyPr/>
          <a:lstStyle/>
          <a:p>
            <a:fld id="{C6990802-87D2-427B-8037-F4834BC63CE2}" type="datetimeFigureOut">
              <a:rPr lang="en-GB" smtClean="0"/>
              <a:t>07/12/2021</a:t>
            </a:fld>
            <a:endParaRPr lang="en-GB"/>
          </a:p>
        </p:txBody>
      </p:sp>
      <p:sp>
        <p:nvSpPr>
          <p:cNvPr id="6" name="Footer Placeholder 5">
            <a:extLst>
              <a:ext uri="{FF2B5EF4-FFF2-40B4-BE49-F238E27FC236}">
                <a16:creationId xmlns:a16="http://schemas.microsoft.com/office/drawing/2014/main" id="{7450CF7B-67F5-454C-9C0B-4E607901D06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5852615-9DF0-4C73-88CB-5389EBD64F2B}"/>
              </a:ext>
            </a:extLst>
          </p:cNvPr>
          <p:cNvSpPr>
            <a:spLocks noGrp="1"/>
          </p:cNvSpPr>
          <p:nvPr>
            <p:ph type="sldNum" sz="quarter" idx="12"/>
          </p:nvPr>
        </p:nvSpPr>
        <p:spPr/>
        <p:txBody>
          <a:bodyPr/>
          <a:lstStyle/>
          <a:p>
            <a:fld id="{90C5CEC0-7B84-479A-94AB-AD868CF1C491}" type="slidenum">
              <a:rPr lang="en-GB" smtClean="0"/>
              <a:t>‹#›</a:t>
            </a:fld>
            <a:endParaRPr lang="en-GB"/>
          </a:p>
        </p:txBody>
      </p:sp>
    </p:spTree>
    <p:extLst>
      <p:ext uri="{BB962C8B-B14F-4D97-AF65-F5344CB8AC3E}">
        <p14:creationId xmlns:p14="http://schemas.microsoft.com/office/powerpoint/2010/main" val="5937493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599AC-5A6F-49AE-9274-6912D089B5A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55F2FCE-667B-44CE-873C-BFB476BC7E5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49DF4DA-B67E-418D-B4DD-276209008B9F}"/>
              </a:ext>
            </a:extLst>
          </p:cNvPr>
          <p:cNvSpPr>
            <a:spLocks noGrp="1"/>
          </p:cNvSpPr>
          <p:nvPr>
            <p:ph type="dt" sz="half" idx="10"/>
          </p:nvPr>
        </p:nvSpPr>
        <p:spPr/>
        <p:txBody>
          <a:bodyPr/>
          <a:lstStyle/>
          <a:p>
            <a:fld id="{C6990802-87D2-427B-8037-F4834BC63CE2}" type="datetimeFigureOut">
              <a:rPr lang="en-GB" smtClean="0"/>
              <a:t>07/12/2021</a:t>
            </a:fld>
            <a:endParaRPr lang="en-GB"/>
          </a:p>
        </p:txBody>
      </p:sp>
      <p:sp>
        <p:nvSpPr>
          <p:cNvPr id="5" name="Footer Placeholder 4">
            <a:extLst>
              <a:ext uri="{FF2B5EF4-FFF2-40B4-BE49-F238E27FC236}">
                <a16:creationId xmlns:a16="http://schemas.microsoft.com/office/drawing/2014/main" id="{362233AC-C223-4858-A2F0-4AB376318C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3F4E3A-94B5-48FD-9344-104ED428812E}"/>
              </a:ext>
            </a:extLst>
          </p:cNvPr>
          <p:cNvSpPr>
            <a:spLocks noGrp="1"/>
          </p:cNvSpPr>
          <p:nvPr>
            <p:ph type="sldNum" sz="quarter" idx="12"/>
          </p:nvPr>
        </p:nvSpPr>
        <p:spPr/>
        <p:txBody>
          <a:bodyPr/>
          <a:lstStyle/>
          <a:p>
            <a:fld id="{90C5CEC0-7B84-479A-94AB-AD868CF1C491}" type="slidenum">
              <a:rPr lang="en-GB" smtClean="0"/>
              <a:t>‹#›</a:t>
            </a:fld>
            <a:endParaRPr lang="en-GB"/>
          </a:p>
        </p:txBody>
      </p:sp>
    </p:spTree>
    <p:extLst>
      <p:ext uri="{BB962C8B-B14F-4D97-AF65-F5344CB8AC3E}">
        <p14:creationId xmlns:p14="http://schemas.microsoft.com/office/powerpoint/2010/main" val="38809278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0F1C77-39E1-419F-A5DF-B3B1EC50421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CC0B516-0464-4C29-AE77-0338E025FAC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B2CF2C2-1734-4DDF-A8A4-2E88833BA57E}"/>
              </a:ext>
            </a:extLst>
          </p:cNvPr>
          <p:cNvSpPr>
            <a:spLocks noGrp="1"/>
          </p:cNvSpPr>
          <p:nvPr>
            <p:ph type="dt" sz="half" idx="10"/>
          </p:nvPr>
        </p:nvSpPr>
        <p:spPr/>
        <p:txBody>
          <a:bodyPr/>
          <a:lstStyle/>
          <a:p>
            <a:fld id="{C6990802-87D2-427B-8037-F4834BC63CE2}" type="datetimeFigureOut">
              <a:rPr lang="en-GB" smtClean="0"/>
              <a:t>07/12/2021</a:t>
            </a:fld>
            <a:endParaRPr lang="en-GB"/>
          </a:p>
        </p:txBody>
      </p:sp>
      <p:sp>
        <p:nvSpPr>
          <p:cNvPr id="5" name="Footer Placeholder 4">
            <a:extLst>
              <a:ext uri="{FF2B5EF4-FFF2-40B4-BE49-F238E27FC236}">
                <a16:creationId xmlns:a16="http://schemas.microsoft.com/office/drawing/2014/main" id="{5FE66BC2-C612-433B-9B60-F65F881488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E33EBF-B0F3-426C-B566-6C9FD685356C}"/>
              </a:ext>
            </a:extLst>
          </p:cNvPr>
          <p:cNvSpPr>
            <a:spLocks noGrp="1"/>
          </p:cNvSpPr>
          <p:nvPr>
            <p:ph type="sldNum" sz="quarter" idx="12"/>
          </p:nvPr>
        </p:nvSpPr>
        <p:spPr/>
        <p:txBody>
          <a:bodyPr/>
          <a:lstStyle/>
          <a:p>
            <a:fld id="{90C5CEC0-7B84-479A-94AB-AD868CF1C491}" type="slidenum">
              <a:rPr lang="en-GB" smtClean="0"/>
              <a:t>‹#›</a:t>
            </a:fld>
            <a:endParaRPr lang="en-GB"/>
          </a:p>
        </p:txBody>
      </p:sp>
    </p:spTree>
    <p:extLst>
      <p:ext uri="{BB962C8B-B14F-4D97-AF65-F5344CB8AC3E}">
        <p14:creationId xmlns:p14="http://schemas.microsoft.com/office/powerpoint/2010/main" val="21321176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B302C79-2017-416B-BDFF-8084E71B70B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75317E1-35BB-42D3-A07C-2F895B4939E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5B60EBC-96D2-4D72-989D-936E1FAEC04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6990802-87D2-427B-8037-F4834BC63CE2}" type="datetimeFigureOut">
              <a:rPr lang="en-GB" smtClean="0"/>
              <a:t>07/12/2021</a:t>
            </a:fld>
            <a:endParaRPr lang="en-GB"/>
          </a:p>
        </p:txBody>
      </p:sp>
      <p:sp>
        <p:nvSpPr>
          <p:cNvPr id="5" name="Footer Placeholder 4">
            <a:extLst>
              <a:ext uri="{FF2B5EF4-FFF2-40B4-BE49-F238E27FC236}">
                <a16:creationId xmlns:a16="http://schemas.microsoft.com/office/drawing/2014/main" id="{A949085D-9DA0-4CD3-98BB-2DE4FD8B901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DDC0185-2D60-42D8-AEFC-CDE8A2231D5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0C5CEC0-7B84-479A-94AB-AD868CF1C491}" type="slidenum">
              <a:rPr lang="en-GB" smtClean="0"/>
              <a:t>‹#›</a:t>
            </a:fld>
            <a:endParaRPr lang="en-GB"/>
          </a:p>
        </p:txBody>
      </p:sp>
    </p:spTree>
    <p:extLst>
      <p:ext uri="{BB962C8B-B14F-4D97-AF65-F5344CB8AC3E}">
        <p14:creationId xmlns:p14="http://schemas.microsoft.com/office/powerpoint/2010/main" val="284887408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91655-7184-402B-B414-472C514E1C1C}"/>
              </a:ext>
            </a:extLst>
          </p:cNvPr>
          <p:cNvSpPr>
            <a:spLocks noGrp="1"/>
          </p:cNvSpPr>
          <p:nvPr>
            <p:ph type="ctrTitle"/>
          </p:nvPr>
        </p:nvSpPr>
        <p:spPr>
          <a:xfrm>
            <a:off x="1192696" y="380241"/>
            <a:ext cx="9144000" cy="477837"/>
          </a:xfrm>
        </p:spPr>
        <p:txBody>
          <a:bodyPr>
            <a:normAutofit/>
          </a:bodyPr>
          <a:lstStyle/>
          <a:p>
            <a:r>
              <a:rPr lang="en-US" sz="2000" b="1" dirty="0">
                <a:latin typeface="Arial" panose="020B0604020202020204" pitchFamily="34" charset="0"/>
                <a:cs typeface="Arial" panose="020B0604020202020204" pitchFamily="34" charset="0"/>
              </a:rPr>
              <a:t>Introduction </a:t>
            </a:r>
            <a:endParaRPr lang="en-GB" sz="2000"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F133DA67-326B-40FE-9F5A-B45E66156703}"/>
              </a:ext>
            </a:extLst>
          </p:cNvPr>
          <p:cNvSpPr>
            <a:spLocks noGrp="1"/>
          </p:cNvSpPr>
          <p:nvPr>
            <p:ph type="subTitle" idx="1"/>
          </p:nvPr>
        </p:nvSpPr>
        <p:spPr>
          <a:xfrm>
            <a:off x="1643269" y="1256403"/>
            <a:ext cx="9144000" cy="5221356"/>
          </a:xfrm>
        </p:spPr>
        <p:txBody>
          <a:bodyPr/>
          <a:lstStyle/>
          <a:p>
            <a:pPr algn="just"/>
            <a:r>
              <a:rPr lang="en-US" dirty="0"/>
              <a:t>project management plan based on project management plan A which will be discussed for launching a new product in the business of Arcadia snooker club which is business environment for sport fanatics who enjoy playing snooker. In a recent meeting it was discussed between management where the manager has discussed and stated a new product is due for launch for the business and the company stakeholders are now considering a new product launch line and this was extensively discussed as well as agreed to diversify the product portfolio. The new product that will be launched for the Arcadia snooker club is known as a rest and the purpose of this product is to help opponents to have a better accuracy and a much better reach to a shot whilst playing on the table avoiding the common muscle pulls that player get when they are over stretching on the table and most importantly it helps towards a player’s performance.</a:t>
            </a:r>
            <a:endParaRPr lang="en-GB" dirty="0"/>
          </a:p>
        </p:txBody>
      </p:sp>
    </p:spTree>
    <p:extLst>
      <p:ext uri="{BB962C8B-B14F-4D97-AF65-F5344CB8AC3E}">
        <p14:creationId xmlns:p14="http://schemas.microsoft.com/office/powerpoint/2010/main" val="7506348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E2316E-AC4B-4FF5-A859-7C47AA741350}"/>
              </a:ext>
            </a:extLst>
          </p:cNvPr>
          <p:cNvSpPr>
            <a:spLocks noGrp="1"/>
          </p:cNvSpPr>
          <p:nvPr>
            <p:ph type="title"/>
          </p:nvPr>
        </p:nvSpPr>
        <p:spPr>
          <a:xfrm>
            <a:off x="838200" y="365125"/>
            <a:ext cx="10515600" cy="563343"/>
          </a:xfrm>
        </p:spPr>
        <p:txBody>
          <a:bodyPr>
            <a:normAutofit/>
          </a:bodyPr>
          <a:lstStyle/>
          <a:p>
            <a:pPr algn="ctr"/>
            <a:r>
              <a:rPr lang="en-US" sz="2400" b="1" dirty="0">
                <a:latin typeface="Arial" panose="020B0604020202020204" pitchFamily="34" charset="0"/>
                <a:cs typeface="Arial" panose="020B0604020202020204" pitchFamily="34" charset="0"/>
              </a:rPr>
              <a:t>Stakeholder analysis </a:t>
            </a:r>
            <a:endParaRPr lang="en-GB" sz="24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E7C5CDF-BFBB-4632-B67B-A339CB9354E4}"/>
              </a:ext>
            </a:extLst>
          </p:cNvPr>
          <p:cNvSpPr>
            <a:spLocks noGrp="1"/>
          </p:cNvSpPr>
          <p:nvPr>
            <p:ph idx="1"/>
          </p:nvPr>
        </p:nvSpPr>
        <p:spPr>
          <a:xfrm>
            <a:off x="838200" y="928468"/>
            <a:ext cx="10515600" cy="5248495"/>
          </a:xfrm>
        </p:spPr>
        <p:txBody>
          <a:bodyPr/>
          <a:lstStyle/>
          <a:p>
            <a:pPr marL="0" indent="0" algn="just">
              <a:buNone/>
            </a:pPr>
            <a:r>
              <a:rPr lang="en-US" dirty="0">
                <a:latin typeface="Arial" panose="020B0604020202020204" pitchFamily="34" charset="0"/>
                <a:cs typeface="Arial" panose="020B0604020202020204" pitchFamily="34" charset="0"/>
              </a:rPr>
              <a:t>The new product which is known as a rest is set to be an immediate interest for the business customers at Arcadia Snooker Club as well as the management at Arcadia Snooker Club which are the Managers, Team leaders and supervisors as the new product has a huge positive impact towards the business and has a potential to increase the profit margin within the business by more than 50% which for a small business environment such as Arcadia Snooker Club is a massive achievement which can lead to many opportunities for expanding their business within a small space of time.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629957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F085FC-F0D4-4845-AEB2-46667BB28CCB}"/>
              </a:ext>
            </a:extLst>
          </p:cNvPr>
          <p:cNvSpPr>
            <a:spLocks noGrp="1"/>
          </p:cNvSpPr>
          <p:nvPr>
            <p:ph type="title"/>
          </p:nvPr>
        </p:nvSpPr>
        <p:spPr>
          <a:xfrm>
            <a:off x="838200" y="7318"/>
            <a:ext cx="10515600" cy="496265"/>
          </a:xfrm>
        </p:spPr>
        <p:txBody>
          <a:bodyPr>
            <a:normAutofit/>
          </a:bodyPr>
          <a:lstStyle/>
          <a:p>
            <a:pPr algn="ctr"/>
            <a:r>
              <a:rPr lang="en-US" sz="2400" b="1" dirty="0">
                <a:latin typeface="Arial" panose="020B0604020202020204" pitchFamily="34" charset="0"/>
                <a:cs typeface="Arial" panose="020B0604020202020204" pitchFamily="34" charset="0"/>
              </a:rPr>
              <a:t>SMART analysis</a:t>
            </a:r>
            <a:endParaRPr lang="en-GB" sz="24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BD46372-9C73-4CB8-9B98-C2E593609FD5}"/>
              </a:ext>
            </a:extLst>
          </p:cNvPr>
          <p:cNvSpPr>
            <a:spLocks noGrp="1"/>
          </p:cNvSpPr>
          <p:nvPr>
            <p:ph idx="1"/>
          </p:nvPr>
        </p:nvSpPr>
        <p:spPr>
          <a:xfrm>
            <a:off x="838200" y="503582"/>
            <a:ext cx="10515600" cy="6347099"/>
          </a:xfrm>
        </p:spPr>
        <p:txBody>
          <a:bodyPr>
            <a:normAutofit lnSpcReduction="10000"/>
          </a:bodyPr>
          <a:lstStyle/>
          <a:p>
            <a:r>
              <a:rPr lang="en-US" sz="2000" b="1" dirty="0">
                <a:latin typeface="Arial" panose="020B0604020202020204" pitchFamily="34" charset="0"/>
                <a:cs typeface="Arial" panose="020B0604020202020204" pitchFamily="34" charset="0"/>
              </a:rPr>
              <a:t>Specific:- </a:t>
            </a:r>
          </a:p>
          <a:p>
            <a:pPr marL="0" indent="0" algn="just">
              <a:buNone/>
            </a:pPr>
            <a:r>
              <a:rPr lang="en-US" sz="1400" dirty="0">
                <a:latin typeface="Arial" panose="020B0604020202020204" pitchFamily="34" charset="0"/>
                <a:cs typeface="Arial" panose="020B0604020202020204" pitchFamily="34" charset="0"/>
              </a:rPr>
              <a:t>The new product that will be launched within the Arcadia Snooker Club is known as a rest. A rest is used when a player cannot reach the object ball on the snooker table and has therefore in need of a rest to help prevent over stretching on a specific shot that isn’t reachable without having the need to over stretch over the table which can cause issues with pulling a muscle or cause aches and pains to the body.</a:t>
            </a:r>
          </a:p>
          <a:p>
            <a:r>
              <a:rPr lang="en-US" sz="2000" b="1" dirty="0">
                <a:latin typeface="Arial" panose="020B0604020202020204" pitchFamily="34" charset="0"/>
                <a:cs typeface="Arial" panose="020B0604020202020204" pitchFamily="34" charset="0"/>
              </a:rPr>
              <a:t>Measurable:-</a:t>
            </a:r>
          </a:p>
          <a:p>
            <a:pPr marL="0" indent="0" algn="just">
              <a:buNone/>
            </a:pPr>
            <a:r>
              <a:rPr lang="en-US" sz="1400" dirty="0">
                <a:latin typeface="Arial" panose="020B0604020202020204" pitchFamily="34" charset="0"/>
                <a:cs typeface="Arial" panose="020B0604020202020204" pitchFamily="34" charset="0"/>
              </a:rPr>
              <a:t>Being measurable when it comes to Arcadia Snooker Club it is very important to keep track of results and time as well as the positivity and negativity within a certain timeframe. So, within a two-month period a track record and thorough breakdown will be monitored to show more accurate results within a reasonable timeframe.</a:t>
            </a:r>
          </a:p>
          <a:p>
            <a:r>
              <a:rPr lang="en-US" sz="2000" b="1" dirty="0">
                <a:latin typeface="Arial" panose="020B0604020202020204" pitchFamily="34" charset="0"/>
                <a:cs typeface="Arial" panose="020B0604020202020204" pitchFamily="34" charset="0"/>
              </a:rPr>
              <a:t>Achievable:-</a:t>
            </a:r>
          </a:p>
          <a:p>
            <a:pPr marL="0" indent="0" algn="just">
              <a:buNone/>
            </a:pPr>
            <a:r>
              <a:rPr lang="en-US" sz="1400" dirty="0">
                <a:latin typeface="Arial" panose="020B0604020202020204" pitchFamily="34" charset="0"/>
                <a:cs typeface="Arial" panose="020B0604020202020204" pitchFamily="34" charset="0"/>
              </a:rPr>
              <a:t>In order to achieve the product launch successfully the criteria that has been set out in order to maintain and carry out this product launch is a lot to do with the problem solving and decision-making techniques and this is an important skill to have a problem solving and decision making is a key element in management and leadership, and these are key processes and techniques that help to improve decision making and the quality of decisions.</a:t>
            </a:r>
          </a:p>
          <a:p>
            <a:pPr algn="just"/>
            <a:r>
              <a:rPr lang="en-US" sz="2000" b="1" dirty="0">
                <a:latin typeface="Arial" panose="020B0604020202020204" pitchFamily="34" charset="0"/>
                <a:cs typeface="Arial" panose="020B0604020202020204" pitchFamily="34" charset="0"/>
              </a:rPr>
              <a:t>Relevancy:-</a:t>
            </a:r>
          </a:p>
          <a:p>
            <a:pPr marL="0" indent="0" algn="just">
              <a:buNone/>
            </a:pPr>
            <a:r>
              <a:rPr lang="en-US" sz="1400" dirty="0">
                <a:latin typeface="Arial" panose="020B0604020202020204" pitchFamily="34" charset="0"/>
                <a:cs typeface="Arial" panose="020B0604020202020204" pitchFamily="34" charset="0"/>
              </a:rPr>
              <a:t>The relevance of the new product is quite satisfactory for the business and for its customers. The product suits all customers that are regular members of the snooker club and even new members, there is decrease of risks that occur health wise when playing with the rest than playing without so that is very important that customers don’t affect their health in any way shape or form and this new product rules out that health factor in immediate affect which is great for the players and the management of the club</a:t>
            </a:r>
          </a:p>
          <a:p>
            <a:r>
              <a:rPr lang="en-US" sz="2000" b="1" dirty="0">
                <a:latin typeface="Arial" panose="020B0604020202020204" pitchFamily="34" charset="0"/>
                <a:cs typeface="Arial" panose="020B0604020202020204" pitchFamily="34" charset="0"/>
              </a:rPr>
              <a:t>Time orientated:-</a:t>
            </a:r>
          </a:p>
          <a:p>
            <a:pPr marL="0" indent="0">
              <a:buNone/>
            </a:pPr>
            <a:r>
              <a:rPr lang="en-US" sz="1400" dirty="0">
                <a:latin typeface="Arial" panose="020B0604020202020204" pitchFamily="34" charset="0"/>
                <a:cs typeface="Arial" panose="020B0604020202020204" pitchFamily="34" charset="0"/>
              </a:rPr>
              <a:t>setting a timeframe for a two months period is set to be a reasonable amount of time to make sure everything is in place from policies to the accurate changes that need to take effect of health and safety as well as maintaining and looking after the new product and making sure customers are aware that due to the launch of the new product that pricing will not change and this is will stay the same so everybody from existing customers to new customers are all treated the same and new customers will be given a free membership so this is enough time to change policies online as well in person</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020093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230A1D-479D-4A0F-AE7C-DBF61A542528}"/>
              </a:ext>
            </a:extLst>
          </p:cNvPr>
          <p:cNvSpPr>
            <a:spLocks noGrp="1"/>
          </p:cNvSpPr>
          <p:nvPr>
            <p:ph type="title"/>
          </p:nvPr>
        </p:nvSpPr>
        <p:spPr>
          <a:xfrm>
            <a:off x="838200" y="365126"/>
            <a:ext cx="10515600" cy="577410"/>
          </a:xfrm>
        </p:spPr>
        <p:txBody>
          <a:bodyPr>
            <a:normAutofit/>
          </a:bodyPr>
          <a:lstStyle/>
          <a:p>
            <a:pPr algn="ctr"/>
            <a:r>
              <a:rPr lang="en-US" sz="2400" b="1" dirty="0">
                <a:latin typeface="Arial" panose="020B0604020202020204" pitchFamily="34" charset="0"/>
                <a:cs typeface="Arial" panose="020B0604020202020204" pitchFamily="34" charset="0"/>
              </a:rPr>
              <a:t>PEST analysis</a:t>
            </a:r>
            <a:endParaRPr lang="en-GB" sz="24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5E7BA42-37EC-46CA-B947-B3003FCE8551}"/>
              </a:ext>
            </a:extLst>
          </p:cNvPr>
          <p:cNvSpPr>
            <a:spLocks noGrp="1"/>
          </p:cNvSpPr>
          <p:nvPr>
            <p:ph idx="1"/>
          </p:nvPr>
        </p:nvSpPr>
        <p:spPr>
          <a:xfrm>
            <a:off x="838200" y="942536"/>
            <a:ext cx="10515600" cy="5550338"/>
          </a:xfrm>
        </p:spPr>
        <p:txBody>
          <a:bodyPr>
            <a:normAutofit lnSpcReduction="10000"/>
          </a:bodyPr>
          <a:lstStyle/>
          <a:p>
            <a:pPr marL="0" indent="0" algn="just">
              <a:buNone/>
            </a:pPr>
            <a:r>
              <a:rPr lang="en-US" sz="2400" b="1" dirty="0">
                <a:latin typeface="Arial" panose="020B0604020202020204" pitchFamily="34" charset="0"/>
                <a:cs typeface="Arial" panose="020B0604020202020204" pitchFamily="34" charset="0"/>
              </a:rPr>
              <a:t>Political:-</a:t>
            </a:r>
          </a:p>
          <a:p>
            <a:pPr marL="0" indent="0" algn="just">
              <a:buNone/>
            </a:pPr>
            <a:r>
              <a:rPr lang="en-US" sz="1800" dirty="0">
                <a:latin typeface="Arial" panose="020B0604020202020204" pitchFamily="34" charset="0"/>
                <a:cs typeface="Arial" panose="020B0604020202020204" pitchFamily="34" charset="0"/>
              </a:rPr>
              <a:t>An independent study into the perceived level of integrity of the top 12 professional sports in the UK ranked snooker in fourth place. The calculation of integrity was based on the perceived likelihood of the professional sport being implicated in one of four issues: Match, point or race fixing, players, racers or athletes using performance enhancing drugs, financial corruption.</a:t>
            </a:r>
          </a:p>
          <a:p>
            <a:pPr marL="0" indent="0" algn="just">
              <a:buNone/>
            </a:pPr>
            <a:r>
              <a:rPr lang="en-US" sz="2400" b="1" dirty="0">
                <a:latin typeface="Arial" panose="020B0604020202020204" pitchFamily="34" charset="0"/>
                <a:cs typeface="Arial" panose="020B0604020202020204" pitchFamily="34" charset="0"/>
              </a:rPr>
              <a:t>Economic:-</a:t>
            </a:r>
          </a:p>
          <a:p>
            <a:pPr marL="0" indent="0" algn="just">
              <a:buNone/>
            </a:pPr>
            <a:r>
              <a:rPr lang="en-US" sz="1800" dirty="0">
                <a:latin typeface="Arial" panose="020B0604020202020204" pitchFamily="34" charset="0"/>
                <a:cs typeface="Arial" panose="020B0604020202020204" pitchFamily="34" charset="0"/>
              </a:rPr>
              <a:t>There is an issue with inflation, where prices are starting to rise, and customers do not have the affordability to spend money in such an environment where they would have to worry about feeding their families within the covid-19 pandemic that the UK is facing. The initial effect of removing the sports industry from the economy is a loss of £23.8 billion in earnings and 987,564 in jobs.</a:t>
            </a:r>
          </a:p>
          <a:p>
            <a:pPr marL="0" indent="0" algn="just">
              <a:buNone/>
            </a:pPr>
            <a:r>
              <a:rPr lang="en-US" sz="2400" b="1" dirty="0">
                <a:latin typeface="Arial" panose="020B0604020202020204" pitchFamily="34" charset="0"/>
                <a:cs typeface="Arial" panose="020B0604020202020204" pitchFamily="34" charset="0"/>
              </a:rPr>
              <a:t>Social:-</a:t>
            </a:r>
          </a:p>
          <a:p>
            <a:pPr marL="0" indent="0" algn="just">
              <a:buNone/>
            </a:pPr>
            <a:r>
              <a:rPr lang="en-US" sz="1800" dirty="0">
                <a:latin typeface="Arial" panose="020B0604020202020204" pitchFamily="34" charset="0"/>
                <a:cs typeface="Arial" panose="020B0604020202020204" pitchFamily="34" charset="0"/>
              </a:rPr>
              <a:t>The social factors affecting Arcadia Snooker Club relate to not being able to socialize and maximizing the ability to have unlimited exercise for the sport due to covid-19 restrictions towards public places where un-vaccinated people are not allowed to enter anymore unless vaccinated.</a:t>
            </a:r>
          </a:p>
          <a:p>
            <a:pPr marL="0" indent="0" algn="just">
              <a:buNone/>
            </a:pPr>
            <a:r>
              <a:rPr lang="en-US" sz="2400" b="1" dirty="0">
                <a:latin typeface="Arial" panose="020B0604020202020204" pitchFamily="34" charset="0"/>
                <a:cs typeface="Arial" panose="020B0604020202020204" pitchFamily="34" charset="0"/>
              </a:rPr>
              <a:t>Technological:-</a:t>
            </a:r>
          </a:p>
          <a:p>
            <a:pPr marL="0" indent="0" algn="just">
              <a:buNone/>
            </a:pPr>
            <a:r>
              <a:rPr lang="en-US" sz="1800" dirty="0">
                <a:latin typeface="Arial" panose="020B0604020202020204" pitchFamily="34" charset="0"/>
                <a:cs typeface="Arial" panose="020B0604020202020204" pitchFamily="34" charset="0"/>
              </a:rPr>
              <a:t>According to a recent review using replays for re-spotting balls correctly (which is already in use) there will be a handful of incidents a season that the referee doesn’t pick up on at the time, or there is disagreement between players on which will require video consultation</a:t>
            </a: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503851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FD795D-C02F-4927-9EE6-AB50DA117017}"/>
              </a:ext>
            </a:extLst>
          </p:cNvPr>
          <p:cNvSpPr>
            <a:spLocks noGrp="1"/>
          </p:cNvSpPr>
          <p:nvPr>
            <p:ph type="title"/>
          </p:nvPr>
        </p:nvSpPr>
        <p:spPr>
          <a:xfrm>
            <a:off x="838200" y="1"/>
            <a:ext cx="10515600" cy="450574"/>
          </a:xfrm>
        </p:spPr>
        <p:txBody>
          <a:bodyPr>
            <a:normAutofit/>
          </a:bodyPr>
          <a:lstStyle/>
          <a:p>
            <a:pPr algn="ctr"/>
            <a:r>
              <a:rPr lang="en-US" sz="2400" b="1" dirty="0">
                <a:latin typeface="Arial" panose="020B0604020202020204" pitchFamily="34" charset="0"/>
                <a:cs typeface="Arial" panose="020B0604020202020204" pitchFamily="34" charset="0"/>
              </a:rPr>
              <a:t>SWOT analysis</a:t>
            </a:r>
            <a:endParaRPr lang="en-GB" sz="24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8566A27-CF41-48DB-857B-797174E4D890}"/>
              </a:ext>
            </a:extLst>
          </p:cNvPr>
          <p:cNvSpPr>
            <a:spLocks noGrp="1"/>
          </p:cNvSpPr>
          <p:nvPr>
            <p:ph idx="1"/>
          </p:nvPr>
        </p:nvSpPr>
        <p:spPr>
          <a:xfrm>
            <a:off x="838200" y="450575"/>
            <a:ext cx="10515600" cy="6407425"/>
          </a:xfrm>
        </p:spPr>
        <p:txBody>
          <a:bodyPr>
            <a:normAutofit lnSpcReduction="10000"/>
          </a:bodyPr>
          <a:lstStyle/>
          <a:p>
            <a:pPr marL="0" indent="0">
              <a:buNone/>
            </a:pPr>
            <a:r>
              <a:rPr lang="en-US" sz="2400" b="1" dirty="0">
                <a:latin typeface="Arial" panose="020B0604020202020204" pitchFamily="34" charset="0"/>
                <a:cs typeface="Arial" panose="020B0604020202020204" pitchFamily="34" charset="0"/>
              </a:rPr>
              <a:t>Strengths:-</a:t>
            </a:r>
          </a:p>
          <a:p>
            <a:pPr marL="0" indent="0">
              <a:buNone/>
            </a:pPr>
            <a:r>
              <a:rPr lang="en-US" sz="1400" dirty="0">
                <a:latin typeface="Arial" panose="020B0604020202020204" pitchFamily="34" charset="0"/>
                <a:cs typeface="Arial" panose="020B0604020202020204" pitchFamily="34" charset="0"/>
              </a:rPr>
              <a:t>• The snooker club has a great size which contains 14 snooker tables enough for a potential 112 customer per hour of the day.</a:t>
            </a:r>
          </a:p>
          <a:p>
            <a:pPr marL="0" indent="0">
              <a:buNone/>
            </a:pPr>
            <a:r>
              <a:rPr lang="en-US" sz="1400" dirty="0">
                <a:latin typeface="Arial" panose="020B0604020202020204" pitchFamily="34" charset="0"/>
                <a:cs typeface="Arial" panose="020B0604020202020204" pitchFamily="34" charset="0"/>
              </a:rPr>
              <a:t>• Has a 14 snooker tables within the snooker club.</a:t>
            </a:r>
          </a:p>
          <a:p>
            <a:pPr marL="0" indent="0">
              <a:buNone/>
            </a:pPr>
            <a:r>
              <a:rPr lang="en-US" sz="1400" dirty="0">
                <a:latin typeface="Arial" panose="020B0604020202020204" pitchFamily="34" charset="0"/>
                <a:cs typeface="Arial" panose="020B0604020202020204" pitchFamily="34" charset="0"/>
              </a:rPr>
              <a:t>• It has personal trainers to train customers to play and increase gameplay.</a:t>
            </a:r>
          </a:p>
          <a:p>
            <a:pPr marL="0" indent="0">
              <a:buNone/>
            </a:pPr>
            <a:r>
              <a:rPr lang="en-US" sz="1400" dirty="0">
                <a:latin typeface="Arial" panose="020B0604020202020204" pitchFamily="34" charset="0"/>
                <a:cs typeface="Arial" panose="020B0604020202020204" pitchFamily="34" charset="0"/>
              </a:rPr>
              <a:t>• The price is a lot cheaper than other snooker clubs around the UK.</a:t>
            </a:r>
          </a:p>
          <a:p>
            <a:pPr marL="0" indent="0">
              <a:buNone/>
            </a:pPr>
            <a:r>
              <a:rPr lang="en-US" sz="2400" b="1" dirty="0">
                <a:latin typeface="Arial" panose="020B0604020202020204" pitchFamily="34" charset="0"/>
                <a:cs typeface="Arial" panose="020B0604020202020204" pitchFamily="34" charset="0"/>
              </a:rPr>
              <a:t>Weaknesses:-</a:t>
            </a:r>
          </a:p>
          <a:p>
            <a:pPr marL="0" indent="0">
              <a:buNone/>
            </a:pPr>
            <a:r>
              <a:rPr lang="en-US" sz="1400" dirty="0">
                <a:latin typeface="Arial" panose="020B0604020202020204" pitchFamily="34" charset="0"/>
                <a:cs typeface="Arial" panose="020B0604020202020204" pitchFamily="34" charset="0"/>
              </a:rPr>
              <a:t>• There is a small waiting area not so big for a lot of players to wait for their turn.</a:t>
            </a:r>
          </a:p>
          <a:p>
            <a:pPr marL="0" indent="0">
              <a:buNone/>
            </a:pPr>
            <a:r>
              <a:rPr lang="en-US" sz="1400" dirty="0">
                <a:latin typeface="Arial" panose="020B0604020202020204" pitchFamily="34" charset="0"/>
                <a:cs typeface="Arial" panose="020B0604020202020204" pitchFamily="34" charset="0"/>
              </a:rPr>
              <a:t>• There is a shortage of snooker cues for customers.</a:t>
            </a:r>
          </a:p>
          <a:p>
            <a:pPr marL="0" indent="0">
              <a:buNone/>
            </a:pPr>
            <a:r>
              <a:rPr lang="en-US" sz="1400" dirty="0">
                <a:latin typeface="Arial" panose="020B0604020202020204" pitchFamily="34" charset="0"/>
                <a:cs typeface="Arial" panose="020B0604020202020204" pitchFamily="34" charset="0"/>
              </a:rPr>
              <a:t>• Service towards customers is slightly slower on busier days which means longer queue times.</a:t>
            </a:r>
          </a:p>
          <a:p>
            <a:pPr marL="0" indent="0">
              <a:buNone/>
            </a:pPr>
            <a:r>
              <a:rPr lang="en-US" sz="2400" b="1" dirty="0">
                <a:latin typeface="Arial" panose="020B0604020202020204" pitchFamily="34" charset="0"/>
                <a:cs typeface="Arial" panose="020B0604020202020204" pitchFamily="34" charset="0"/>
              </a:rPr>
              <a:t>Opportunities:-</a:t>
            </a:r>
          </a:p>
          <a:p>
            <a:pPr marL="0" indent="0">
              <a:buNone/>
            </a:pPr>
            <a:r>
              <a:rPr lang="en-US" sz="1400" dirty="0">
                <a:latin typeface="Arial" panose="020B0604020202020204" pitchFamily="34" charset="0"/>
                <a:cs typeface="Arial" panose="020B0604020202020204" pitchFamily="34" charset="0"/>
              </a:rPr>
              <a:t>• There are opportunities for training customers to become better at playing.</a:t>
            </a:r>
          </a:p>
          <a:p>
            <a:pPr marL="0" indent="0">
              <a:buNone/>
            </a:pPr>
            <a:r>
              <a:rPr lang="en-US" sz="1400" dirty="0">
                <a:latin typeface="Arial" panose="020B0604020202020204" pitchFamily="34" charset="0"/>
                <a:cs typeface="Arial" panose="020B0604020202020204" pitchFamily="34" charset="0"/>
              </a:rPr>
              <a:t>• There are opportunities to play within a league</a:t>
            </a:r>
          </a:p>
          <a:p>
            <a:pPr marL="0" indent="0">
              <a:buNone/>
            </a:pPr>
            <a:r>
              <a:rPr lang="en-US" sz="1400" dirty="0">
                <a:latin typeface="Arial" panose="020B0604020202020204" pitchFamily="34" charset="0"/>
                <a:cs typeface="Arial" panose="020B0604020202020204" pitchFamily="34" charset="0"/>
              </a:rPr>
              <a:t>• There are also opportunities to progress to an amateur level</a:t>
            </a:r>
          </a:p>
          <a:p>
            <a:pPr marL="0" indent="0">
              <a:buNone/>
            </a:pPr>
            <a:r>
              <a:rPr lang="en-US" sz="1400" dirty="0">
                <a:latin typeface="Arial" panose="020B0604020202020204" pitchFamily="34" charset="0"/>
                <a:cs typeface="Arial" panose="020B0604020202020204" pitchFamily="34" charset="0"/>
              </a:rPr>
              <a:t>• Opportunities are also there to win cash prizes in weekly tournaments.</a:t>
            </a:r>
          </a:p>
          <a:p>
            <a:pPr marL="0" indent="0">
              <a:buNone/>
            </a:pPr>
            <a:r>
              <a:rPr lang="en-US" sz="2400" b="1" dirty="0">
                <a:latin typeface="Arial" panose="020B0604020202020204" pitchFamily="34" charset="0"/>
                <a:cs typeface="Arial" panose="020B0604020202020204" pitchFamily="34" charset="0"/>
              </a:rPr>
              <a:t>Threats:-</a:t>
            </a:r>
          </a:p>
          <a:p>
            <a:pPr marL="0" indent="0">
              <a:buNone/>
            </a:pPr>
            <a:r>
              <a:rPr lang="en-US" sz="1400" dirty="0">
                <a:latin typeface="Arial" panose="020B0604020202020204" pitchFamily="34" charset="0"/>
                <a:cs typeface="Arial" panose="020B0604020202020204" pitchFamily="34" charset="0"/>
              </a:rPr>
              <a:t>• There is more competition within the area of the business.</a:t>
            </a:r>
          </a:p>
          <a:p>
            <a:pPr marL="0" indent="0">
              <a:buNone/>
            </a:pPr>
            <a:r>
              <a:rPr lang="en-US" sz="1400" dirty="0">
                <a:latin typeface="Arial" panose="020B0604020202020204" pitchFamily="34" charset="0"/>
                <a:cs typeface="Arial" panose="020B0604020202020204" pitchFamily="34" charset="0"/>
              </a:rPr>
              <a:t>• New government laws are a threat as they have changed within the UK due to covid-19 disease.</a:t>
            </a:r>
          </a:p>
          <a:p>
            <a:pPr marL="0" indent="0">
              <a:buNone/>
            </a:pPr>
            <a:r>
              <a:rPr lang="en-US" sz="1400" dirty="0">
                <a:latin typeface="Arial" panose="020B0604020202020204" pitchFamily="34" charset="0"/>
                <a:cs typeface="Arial" panose="020B0604020202020204" pitchFamily="34" charset="0"/>
              </a:rPr>
              <a:t>• Monthly rent of the property has been increased by 30%.</a:t>
            </a:r>
          </a:p>
          <a:p>
            <a:pPr marL="0" indent="0">
              <a:buNone/>
            </a:pPr>
            <a:r>
              <a:rPr lang="en-US" sz="1400" dirty="0">
                <a:latin typeface="Arial" panose="020B0604020202020204" pitchFamily="34" charset="0"/>
                <a:cs typeface="Arial" panose="020B0604020202020204" pitchFamily="34" charset="0"/>
              </a:rPr>
              <a:t>• Employees unable to work due to new law of the vaccination program in place</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504760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D398E6-A4AB-4830-A816-C5A493293DFF}"/>
              </a:ext>
            </a:extLst>
          </p:cNvPr>
          <p:cNvSpPr>
            <a:spLocks noGrp="1"/>
          </p:cNvSpPr>
          <p:nvPr>
            <p:ph type="title"/>
          </p:nvPr>
        </p:nvSpPr>
        <p:spPr>
          <a:xfrm>
            <a:off x="838200" y="365125"/>
            <a:ext cx="10515600" cy="647749"/>
          </a:xfrm>
        </p:spPr>
        <p:txBody>
          <a:bodyPr>
            <a:normAutofit/>
          </a:bodyPr>
          <a:lstStyle/>
          <a:p>
            <a:pPr algn="ctr"/>
            <a:r>
              <a:rPr lang="en-US" sz="2400" b="1" dirty="0">
                <a:latin typeface="Arial" panose="020B0604020202020204" pitchFamily="34" charset="0"/>
                <a:cs typeface="Arial" panose="020B0604020202020204" pitchFamily="34" charset="0"/>
              </a:rPr>
              <a:t>Conclusion </a:t>
            </a:r>
            <a:endParaRPr lang="en-GB" sz="24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CB59EF5-BCA7-4D55-8B0F-09DF766699D4}"/>
              </a:ext>
            </a:extLst>
          </p:cNvPr>
          <p:cNvSpPr>
            <a:spLocks noGrp="1"/>
          </p:cNvSpPr>
          <p:nvPr>
            <p:ph idx="1"/>
          </p:nvPr>
        </p:nvSpPr>
        <p:spPr>
          <a:xfrm>
            <a:off x="838200" y="914400"/>
            <a:ext cx="10515600" cy="5578475"/>
          </a:xfrm>
        </p:spPr>
        <p:txBody>
          <a:bodyPr>
            <a:normAutofit/>
          </a:bodyPr>
          <a:lstStyle/>
          <a:p>
            <a:pPr marL="0" indent="0" algn="just">
              <a:buNone/>
            </a:pPr>
            <a:r>
              <a:rPr lang="en-US" sz="2400" dirty="0">
                <a:latin typeface="Arial" panose="020B0604020202020204" pitchFamily="34" charset="0"/>
                <a:cs typeface="Arial" panose="020B0604020202020204" pitchFamily="34" charset="0"/>
              </a:rPr>
              <a:t>As a summary towards the launch of the new product, this product will be an attraction to all stakeholders of the Arcadia Snooker Club and an interest to management as well as customers and will also benefit both customers and management. More specifically this product is reducing the risk in health for customers to use this product and at the same time attract more customers towards the business and increase profitability and customer satisfaction. The launch of the new product will also help maintain and approach problem solving and decision-making skills in a much easier way and is a huge motivation factor for the business to rule out its competitors and take complete advantage and control over the industry as well as expanding the company in the nearby future and the customer satisfaction will grow rapidly with the necessary changes stated. A two months’ time is enough time for a successful implementation of a new product launch as well as the correct relevancy, measurability, achievability, and time orientation to successfully launch the new product.</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332242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C430E37-788D-4AD3-AFA2-251380F26769}"/>
              </a:ext>
            </a:extLst>
          </p:cNvPr>
          <p:cNvSpPr>
            <a:spLocks noGrp="1"/>
          </p:cNvSpPr>
          <p:nvPr>
            <p:ph idx="1"/>
          </p:nvPr>
        </p:nvSpPr>
        <p:spPr>
          <a:xfrm>
            <a:off x="838200" y="238538"/>
            <a:ext cx="10515600" cy="6294783"/>
          </a:xfrm>
        </p:spPr>
        <p:txBody>
          <a:bodyPr>
            <a:normAutofit fontScale="92500" lnSpcReduction="10000"/>
          </a:bodyPr>
          <a:lstStyle/>
          <a:p>
            <a:pPr marL="0" indent="0" algn="ctr">
              <a:buNone/>
            </a:pPr>
            <a:r>
              <a:rPr lang="en-US" sz="2000" b="1" dirty="0">
                <a:latin typeface="Arial" panose="020B0604020202020204" pitchFamily="34" charset="0"/>
                <a:cs typeface="Arial" panose="020B0604020202020204" pitchFamily="34" charset="0"/>
              </a:rPr>
              <a:t>References </a:t>
            </a:r>
          </a:p>
          <a:p>
            <a:pPr marL="0" indent="0">
              <a:buNone/>
            </a:pPr>
            <a:r>
              <a:rPr lang="en-US" sz="1600" dirty="0">
                <a:latin typeface="Arial" panose="020B0604020202020204" pitchFamily="34" charset="0"/>
                <a:cs typeface="Arial" panose="020B0604020202020204" pitchFamily="34" charset="0"/>
              </a:rPr>
              <a:t>Blue Fountain Media. 2020. 10 Advantages of Social Media Marketing for Your Business | Blue Fountain Media. [online] Available at: &lt;https://www.bluefountainmedia.com/blog/advantages-of-social-media-marketing&gt; [Accessed 22 November 2021].</a:t>
            </a:r>
          </a:p>
          <a:p>
            <a:pPr marL="0" indent="0">
              <a:buNone/>
            </a:pPr>
            <a:r>
              <a:rPr lang="en-US" sz="1600" dirty="0">
                <a:latin typeface="Arial" panose="020B0604020202020204" pitchFamily="34" charset="0"/>
                <a:cs typeface="Arial" panose="020B0604020202020204" pitchFamily="34" charset="0"/>
              </a:rPr>
              <a:t>Launching a new product: How to make it a success – best at digital Bad. 2021. [online] Available at: &lt;https://bestatdigital.com/launching-a-new-product/&gt; [Accessed 21 November 2021].</a:t>
            </a:r>
          </a:p>
          <a:p>
            <a:pPr marL="0" indent="0">
              <a:buNone/>
            </a:pPr>
            <a:r>
              <a:rPr lang="en-US" sz="1600" dirty="0">
                <a:latin typeface="Arial" panose="020B0604020202020204" pitchFamily="34" charset="0"/>
                <a:cs typeface="Arial" panose="020B0604020202020204" pitchFamily="34" charset="0"/>
              </a:rPr>
              <a:t>Tyrannus, S., 2018. Why is my potting better with a rest than without it? [online] Reddit.com. Available at: &lt;https://www.reddit.com/r/snooker/comments/9ih29e/why_is_my_potting_better_with_a_rest_than_without/&gt; [Accessed 23 November 2021].</a:t>
            </a:r>
          </a:p>
          <a:p>
            <a:pPr marL="0" indent="0">
              <a:buNone/>
            </a:pPr>
            <a:r>
              <a:rPr lang="en-US" sz="1600" dirty="0">
                <a:latin typeface="Arial" panose="020B0604020202020204" pitchFamily="34" charset="0"/>
                <a:cs typeface="Arial" panose="020B0604020202020204" pitchFamily="34" charset="0"/>
              </a:rPr>
              <a:t>Dickman, E., 2021. Determining the Right Timing for a Product Launch. [online] Fiveechelon.com. Available at: &lt;https://fiveechelon.com/determining-the-right-timing-for-a-product-launch/&gt; [Accessed 25 November 2021].</a:t>
            </a:r>
          </a:p>
          <a:p>
            <a:pPr marL="0" indent="0">
              <a:buNone/>
            </a:pPr>
            <a:r>
              <a:rPr lang="en-US" sz="1600" dirty="0">
                <a:latin typeface="Arial" panose="020B0604020202020204" pitchFamily="34" charset="0"/>
                <a:cs typeface="Arial" panose="020B0604020202020204" pitchFamily="34" charset="0"/>
              </a:rPr>
              <a:t>Businessballs.com. 2021. Decision Making and Problem Solving. [online] Available at: &lt;https://www.businessballs.com/problem-solving-and-decision-making/decision-making-and-problem-solving/#:~:text=Problem%20solving%20and%20decision%20making%20are%20important%20skills,more%20on%20improving%20the%20quality%20of%20their%20decisions.&gt; [Accessed 30 November 2021]. </a:t>
            </a:r>
          </a:p>
          <a:p>
            <a:pPr marL="0" indent="0">
              <a:buNone/>
            </a:pPr>
            <a:r>
              <a:rPr lang="en-US" sz="1600" dirty="0">
                <a:latin typeface="Arial" panose="020B0604020202020204" pitchFamily="34" charset="0"/>
                <a:cs typeface="Arial" panose="020B0604020202020204" pitchFamily="34" charset="0"/>
              </a:rPr>
              <a:t>Standing, C., 2017. 5 key benefits of a product launch - Accordant Partners. [online] Accordant Partners. Available at: &lt;https://www.accordantpartners.co.uk/make-more-sales/5-benefits-of-a-product-launch/&gt; [Accessed 1 December 2021].</a:t>
            </a:r>
          </a:p>
          <a:p>
            <a:pPr marL="0" indent="0">
              <a:buNone/>
            </a:pPr>
            <a:r>
              <a:rPr lang="en-US" sz="1600" dirty="0">
                <a:latin typeface="Arial" panose="020B0604020202020204" pitchFamily="34" charset="0"/>
                <a:cs typeface="Arial" panose="020B0604020202020204" pitchFamily="34" charset="0"/>
              </a:rPr>
              <a:t>Ferguson, J., 2017. Snooker Ranked Fourth in Integrity Index - WPBSA. [online] WPBSA. Available at: &lt;https://wpbsa.com/snooker-ranked-fourth-integrity-index/&gt; [Accessed 4 December 2021].</a:t>
            </a:r>
          </a:p>
          <a:p>
            <a:pPr marL="0" indent="0">
              <a:buNone/>
            </a:pPr>
            <a:r>
              <a:rPr lang="en-US" sz="1600" dirty="0">
                <a:latin typeface="Arial" panose="020B0604020202020204" pitchFamily="34" charset="0"/>
                <a:cs typeface="Arial" panose="020B0604020202020204" pitchFamily="34" charset="0"/>
              </a:rPr>
              <a:t>Revise Sociology. 2017. Max Weber’s Social Action Theory. [online] Available at: &lt;https://revisesociology.com/2017/01/26/max-webers-social-action-theory/&gt; [Accessed 5 December 2021].</a:t>
            </a:r>
          </a:p>
          <a:p>
            <a:pPr marL="0" indent="0">
              <a:buNone/>
            </a:pPr>
            <a:r>
              <a:rPr lang="en-US" sz="1600" dirty="0">
                <a:latin typeface="Arial" panose="020B0604020202020204" pitchFamily="34" charset="0"/>
                <a:cs typeface="Arial" panose="020B0604020202020204" pitchFamily="34" charset="0"/>
              </a:rPr>
              <a:t>Snookerisland.com. 2011. Should Technology be used in Snooker? « General Snooker Discussion @ Snooker Island. [online] Available at: &lt;https://www.snookerisland.com/forum/viewtopic.php?f=25&amp;t=2856#p183753&gt; [Accessed 5 December 2021].</a:t>
            </a:r>
          </a:p>
          <a:p>
            <a:pPr marL="0" indent="0">
              <a:buNone/>
            </a:pPr>
            <a:r>
              <a:rPr lang="en-US" sz="1600" dirty="0" err="1">
                <a:latin typeface="Arial" panose="020B0604020202020204" pitchFamily="34" charset="0"/>
                <a:cs typeface="Arial" panose="020B0604020202020204" pitchFamily="34" charset="0"/>
              </a:rPr>
              <a:t>Slane</a:t>
            </a:r>
            <a:r>
              <a:rPr lang="en-US" sz="1600" dirty="0">
                <a:latin typeface="Arial" panose="020B0604020202020204" pitchFamily="34" charset="0"/>
                <a:cs typeface="Arial" panose="020B0604020202020204" pitchFamily="34" charset="0"/>
              </a:rPr>
              <a:t>, R., 2013. [online] Economicmodelling.co.uk. Available at: &lt;https://www.economicmodelling.co.uk/2013/05/03/the-economic-impact-of-the-sports-sector/&gt; [Accessed 4 December 2021].</a:t>
            </a:r>
          </a:p>
          <a:p>
            <a:pPr marL="0" indent="0">
              <a:buNone/>
            </a:pP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709059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67</TotalTime>
  <Words>1839</Words>
  <Application>Microsoft Office PowerPoint</Application>
  <PresentationFormat>Widescreen</PresentationFormat>
  <Paragraphs>57</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Calibri Light</vt:lpstr>
      <vt:lpstr>Office Theme</vt:lpstr>
      <vt:lpstr>Introduction </vt:lpstr>
      <vt:lpstr>Stakeholder analysis </vt:lpstr>
      <vt:lpstr>SMART analysis</vt:lpstr>
      <vt:lpstr>PEST analysis</vt:lpstr>
      <vt:lpstr>SWOT analysis</vt:lpstr>
      <vt:lpstr>Conclusion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dc:title>
  <dc:creator>Mohammed Amir Rashid (1714326)</dc:creator>
  <cp:lastModifiedBy>Mohammed Amir Rashid (1714326)</cp:lastModifiedBy>
  <cp:revision>8</cp:revision>
  <dcterms:created xsi:type="dcterms:W3CDTF">2021-12-07T18:25:51Z</dcterms:created>
  <dcterms:modified xsi:type="dcterms:W3CDTF">2021-12-07T20:30:48Z</dcterms:modified>
</cp:coreProperties>
</file>