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sldIdLst>
    <p:sldId id="257" r:id="rId2"/>
    <p:sldId id="294" r:id="rId3"/>
    <p:sldId id="295" r:id="rId4"/>
    <p:sldId id="631" r:id="rId5"/>
    <p:sldId id="606" r:id="rId6"/>
    <p:sldId id="607" r:id="rId7"/>
    <p:sldId id="633" r:id="rId8"/>
    <p:sldId id="608" r:id="rId9"/>
    <p:sldId id="609" r:id="rId10"/>
    <p:sldId id="610" r:id="rId11"/>
    <p:sldId id="618" r:id="rId12"/>
    <p:sldId id="612" r:id="rId13"/>
    <p:sldId id="613" r:id="rId14"/>
    <p:sldId id="614" r:id="rId15"/>
    <p:sldId id="615" r:id="rId16"/>
    <p:sldId id="611" r:id="rId17"/>
    <p:sldId id="617" r:id="rId18"/>
    <p:sldId id="616" r:id="rId19"/>
    <p:sldId id="619" r:id="rId20"/>
    <p:sldId id="620" r:id="rId21"/>
    <p:sldId id="622" r:id="rId22"/>
    <p:sldId id="623" r:id="rId23"/>
    <p:sldId id="625" r:id="rId24"/>
    <p:sldId id="626" r:id="rId25"/>
    <p:sldId id="627" r:id="rId26"/>
    <p:sldId id="628" r:id="rId27"/>
    <p:sldId id="621" r:id="rId28"/>
    <p:sldId id="273" r:id="rId29"/>
    <p:sldId id="6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54286"/>
  </p:normalViewPr>
  <p:slideViewPr>
    <p:cSldViewPr snapToGrid="0" snapToObjects="1">
      <p:cViewPr varScale="1">
        <p:scale>
          <a:sx n="48" d="100"/>
          <a:sy n="48" d="100"/>
        </p:scale>
        <p:origin x="4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57388-4879-4A75-9C2D-0FE14862D8E0}" type="doc">
      <dgm:prSet loTypeId="urn:microsoft.com/office/officeart/2005/8/layout/target1" loCatId="relationship" qsTypeId="urn:microsoft.com/office/officeart/2005/8/quickstyle/simple1" qsCatId="simple" csTypeId="urn:microsoft.com/office/officeart/2005/8/colors/colorful5" csCatId="colorful"/>
      <dgm:spPr/>
      <dgm:t>
        <a:bodyPr/>
        <a:lstStyle/>
        <a:p>
          <a:endParaRPr lang="en-GB"/>
        </a:p>
      </dgm:t>
    </dgm:pt>
    <dgm:pt modelId="{4468212D-87CA-4B6E-9F04-DC4786E395A7}">
      <dgm:prSet/>
      <dgm:spPr/>
      <dgm:t>
        <a:bodyPr/>
        <a:lstStyle/>
        <a:p>
          <a:pPr rtl="0"/>
          <a:r>
            <a:rPr lang="en-US" dirty="0">
              <a:latin typeface="Arial" panose="020B0604020202020204" pitchFamily="34" charset="0"/>
              <a:cs typeface="Arial" panose="020B0604020202020204" pitchFamily="34" charset="0"/>
            </a:rPr>
            <a:t>Plans the project</a:t>
          </a:r>
          <a:endParaRPr lang="en-GB" dirty="0">
            <a:latin typeface="Arial" panose="020B0604020202020204" pitchFamily="34" charset="0"/>
            <a:cs typeface="Arial" panose="020B0604020202020204" pitchFamily="34" charset="0"/>
          </a:endParaRPr>
        </a:p>
      </dgm:t>
    </dgm:pt>
    <dgm:pt modelId="{85A2AB78-798B-49DF-9111-730DDC816468}" type="parTrans" cxnId="{9AD9D580-E34F-4BFC-8939-3D197A2A16E6}">
      <dgm:prSet/>
      <dgm:spPr/>
      <dgm:t>
        <a:bodyPr/>
        <a:lstStyle/>
        <a:p>
          <a:endParaRPr lang="en-GB"/>
        </a:p>
      </dgm:t>
    </dgm:pt>
    <dgm:pt modelId="{AE7C3FD4-BB22-4C8B-BFEE-8BAD8F32582E}" type="sibTrans" cxnId="{9AD9D580-E34F-4BFC-8939-3D197A2A16E6}">
      <dgm:prSet/>
      <dgm:spPr/>
      <dgm:t>
        <a:bodyPr/>
        <a:lstStyle/>
        <a:p>
          <a:endParaRPr lang="en-GB"/>
        </a:p>
      </dgm:t>
    </dgm:pt>
    <dgm:pt modelId="{CAC6866C-85D5-4245-8AA6-9991C76EEF7D}">
      <dgm:prSet/>
      <dgm:spPr/>
      <dgm:t>
        <a:bodyPr/>
        <a:lstStyle/>
        <a:p>
          <a:pPr rtl="0"/>
          <a:r>
            <a:rPr lang="en-US" dirty="0" err="1">
              <a:latin typeface="Arial" panose="020B0604020202020204" pitchFamily="34" charset="0"/>
              <a:cs typeface="Arial" panose="020B0604020202020204" pitchFamily="34" charset="0"/>
            </a:rPr>
            <a:t>Organises</a:t>
          </a:r>
          <a:r>
            <a:rPr lang="en-US" dirty="0">
              <a:latin typeface="Arial" panose="020B0604020202020204" pitchFamily="34" charset="0"/>
              <a:cs typeface="Arial" panose="020B0604020202020204" pitchFamily="34" charset="0"/>
            </a:rPr>
            <a:t> resources</a:t>
          </a:r>
          <a:endParaRPr lang="en-GB" dirty="0">
            <a:latin typeface="Arial" panose="020B0604020202020204" pitchFamily="34" charset="0"/>
            <a:cs typeface="Arial" panose="020B0604020202020204" pitchFamily="34" charset="0"/>
          </a:endParaRPr>
        </a:p>
      </dgm:t>
    </dgm:pt>
    <dgm:pt modelId="{E833A9AC-7D6F-4B50-A4A2-F081E149D2C4}" type="parTrans" cxnId="{81B7C82C-58B7-4515-8174-0BF5F30C8A65}">
      <dgm:prSet/>
      <dgm:spPr/>
      <dgm:t>
        <a:bodyPr/>
        <a:lstStyle/>
        <a:p>
          <a:endParaRPr lang="en-GB"/>
        </a:p>
      </dgm:t>
    </dgm:pt>
    <dgm:pt modelId="{8A3E4BDD-D393-48F0-B2AD-3106ED838FD8}" type="sibTrans" cxnId="{81B7C82C-58B7-4515-8174-0BF5F30C8A65}">
      <dgm:prSet/>
      <dgm:spPr/>
      <dgm:t>
        <a:bodyPr/>
        <a:lstStyle/>
        <a:p>
          <a:endParaRPr lang="en-GB"/>
        </a:p>
      </dgm:t>
    </dgm:pt>
    <dgm:pt modelId="{D364FC02-CFDC-4B3C-A74D-6B36DDC5D4D7}">
      <dgm:prSet/>
      <dgm:spPr/>
      <dgm:t>
        <a:bodyPr/>
        <a:lstStyle/>
        <a:p>
          <a:pPr rtl="0"/>
          <a:r>
            <a:rPr lang="en-US" dirty="0">
              <a:latin typeface="Arial" panose="020B0604020202020204" pitchFamily="34" charset="0"/>
              <a:cs typeface="Arial" panose="020B0604020202020204" pitchFamily="34" charset="0"/>
            </a:rPr>
            <a:t>Oversees project plan execution</a:t>
          </a:r>
          <a:endParaRPr lang="en-GB" dirty="0">
            <a:latin typeface="Arial" panose="020B0604020202020204" pitchFamily="34" charset="0"/>
            <a:cs typeface="Arial" panose="020B0604020202020204" pitchFamily="34" charset="0"/>
          </a:endParaRPr>
        </a:p>
      </dgm:t>
    </dgm:pt>
    <dgm:pt modelId="{3E0CF27A-10C3-415A-BA62-8DA2954E519A}" type="parTrans" cxnId="{7E5BCFA0-88C7-43FF-8489-4E05A84B91E0}">
      <dgm:prSet/>
      <dgm:spPr/>
      <dgm:t>
        <a:bodyPr/>
        <a:lstStyle/>
        <a:p>
          <a:endParaRPr lang="en-GB"/>
        </a:p>
      </dgm:t>
    </dgm:pt>
    <dgm:pt modelId="{046F76E1-7502-420B-B6B9-ABCB508F90AA}" type="sibTrans" cxnId="{7E5BCFA0-88C7-43FF-8489-4E05A84B91E0}">
      <dgm:prSet/>
      <dgm:spPr/>
      <dgm:t>
        <a:bodyPr/>
        <a:lstStyle/>
        <a:p>
          <a:endParaRPr lang="en-GB"/>
        </a:p>
      </dgm:t>
    </dgm:pt>
    <dgm:pt modelId="{D655C407-D2FB-4F7A-8EC0-B09D3155750E}">
      <dgm:prSet/>
      <dgm:spPr/>
      <dgm:t>
        <a:bodyPr/>
        <a:lstStyle/>
        <a:p>
          <a:pPr rtl="0"/>
          <a:r>
            <a:rPr lang="en-US" dirty="0">
              <a:latin typeface="Arial" panose="020B0604020202020204" pitchFamily="34" charset="0"/>
              <a:cs typeface="Arial" panose="020B0604020202020204" pitchFamily="34" charset="0"/>
            </a:rPr>
            <a:t>Controls variables</a:t>
          </a:r>
          <a:endParaRPr lang="en-GB" dirty="0">
            <a:latin typeface="Arial" panose="020B0604020202020204" pitchFamily="34" charset="0"/>
            <a:cs typeface="Arial" panose="020B0604020202020204" pitchFamily="34" charset="0"/>
          </a:endParaRPr>
        </a:p>
      </dgm:t>
    </dgm:pt>
    <dgm:pt modelId="{EB0C08DF-F440-4024-BB7D-D6FF4A8504A6}" type="parTrans" cxnId="{762A7D28-1F86-4EAD-8EB8-7D7EECDDE982}">
      <dgm:prSet/>
      <dgm:spPr/>
      <dgm:t>
        <a:bodyPr/>
        <a:lstStyle/>
        <a:p>
          <a:endParaRPr lang="en-GB"/>
        </a:p>
      </dgm:t>
    </dgm:pt>
    <dgm:pt modelId="{FFEB2640-D841-4577-80D2-E8E30A7E2221}" type="sibTrans" cxnId="{762A7D28-1F86-4EAD-8EB8-7D7EECDDE982}">
      <dgm:prSet/>
      <dgm:spPr/>
      <dgm:t>
        <a:bodyPr/>
        <a:lstStyle/>
        <a:p>
          <a:endParaRPr lang="en-GB"/>
        </a:p>
      </dgm:t>
    </dgm:pt>
    <dgm:pt modelId="{4B04423B-FF73-460B-9F9F-84E4E057DB12}" type="pres">
      <dgm:prSet presAssocID="{30857388-4879-4A75-9C2D-0FE14862D8E0}" presName="composite" presStyleCnt="0">
        <dgm:presLayoutVars>
          <dgm:chMax val="5"/>
          <dgm:dir/>
          <dgm:resizeHandles val="exact"/>
        </dgm:presLayoutVars>
      </dgm:prSet>
      <dgm:spPr/>
    </dgm:pt>
    <dgm:pt modelId="{CF810090-34A1-4C0D-A726-72DFDCD3317D}" type="pres">
      <dgm:prSet presAssocID="{4468212D-87CA-4B6E-9F04-DC4786E395A7}" presName="circle1" presStyleLbl="lnNode1" presStyleIdx="0" presStyleCnt="4"/>
      <dgm:spPr/>
    </dgm:pt>
    <dgm:pt modelId="{CF51CFCD-8663-4BDF-A6CF-4925AF5983A4}" type="pres">
      <dgm:prSet presAssocID="{4468212D-87CA-4B6E-9F04-DC4786E395A7}" presName="text1" presStyleLbl="revTx" presStyleIdx="0" presStyleCnt="4">
        <dgm:presLayoutVars>
          <dgm:bulletEnabled val="1"/>
        </dgm:presLayoutVars>
      </dgm:prSet>
      <dgm:spPr/>
    </dgm:pt>
    <dgm:pt modelId="{EF3550B3-02C2-4726-8D7D-EC6678EEAE0A}" type="pres">
      <dgm:prSet presAssocID="{4468212D-87CA-4B6E-9F04-DC4786E395A7}" presName="line1" presStyleLbl="callout" presStyleIdx="0" presStyleCnt="8"/>
      <dgm:spPr/>
    </dgm:pt>
    <dgm:pt modelId="{EBF70FFB-7E9D-4D02-AFE6-2AEF500D8FED}" type="pres">
      <dgm:prSet presAssocID="{4468212D-87CA-4B6E-9F04-DC4786E395A7}" presName="d1" presStyleLbl="callout" presStyleIdx="1" presStyleCnt="8"/>
      <dgm:spPr/>
    </dgm:pt>
    <dgm:pt modelId="{1C770D00-2E1D-45C3-8BAF-4C1D2D81B9C7}" type="pres">
      <dgm:prSet presAssocID="{CAC6866C-85D5-4245-8AA6-9991C76EEF7D}" presName="circle2" presStyleLbl="lnNode1" presStyleIdx="1" presStyleCnt="4"/>
      <dgm:spPr/>
    </dgm:pt>
    <dgm:pt modelId="{F232808D-7FF3-4369-8151-A00BD3D24079}" type="pres">
      <dgm:prSet presAssocID="{CAC6866C-85D5-4245-8AA6-9991C76EEF7D}" presName="text2" presStyleLbl="revTx" presStyleIdx="1" presStyleCnt="4">
        <dgm:presLayoutVars>
          <dgm:bulletEnabled val="1"/>
        </dgm:presLayoutVars>
      </dgm:prSet>
      <dgm:spPr/>
    </dgm:pt>
    <dgm:pt modelId="{B413285A-C321-4A63-8B2B-22F18F90EE75}" type="pres">
      <dgm:prSet presAssocID="{CAC6866C-85D5-4245-8AA6-9991C76EEF7D}" presName="line2" presStyleLbl="callout" presStyleIdx="2" presStyleCnt="8"/>
      <dgm:spPr/>
    </dgm:pt>
    <dgm:pt modelId="{0DE5208E-3649-4718-B058-53F24803BA1E}" type="pres">
      <dgm:prSet presAssocID="{CAC6866C-85D5-4245-8AA6-9991C76EEF7D}" presName="d2" presStyleLbl="callout" presStyleIdx="3" presStyleCnt="8"/>
      <dgm:spPr/>
    </dgm:pt>
    <dgm:pt modelId="{654107E7-E41A-4254-9667-B702677DC20F}" type="pres">
      <dgm:prSet presAssocID="{D364FC02-CFDC-4B3C-A74D-6B36DDC5D4D7}" presName="circle3" presStyleLbl="lnNode1" presStyleIdx="2" presStyleCnt="4"/>
      <dgm:spPr/>
    </dgm:pt>
    <dgm:pt modelId="{B5B53C5F-E9DB-4A2E-9D07-ED93C7FCC8F0}" type="pres">
      <dgm:prSet presAssocID="{D364FC02-CFDC-4B3C-A74D-6B36DDC5D4D7}" presName="text3" presStyleLbl="revTx" presStyleIdx="2" presStyleCnt="4">
        <dgm:presLayoutVars>
          <dgm:bulletEnabled val="1"/>
        </dgm:presLayoutVars>
      </dgm:prSet>
      <dgm:spPr/>
    </dgm:pt>
    <dgm:pt modelId="{209896CB-C174-4422-8C39-B43AE285E918}" type="pres">
      <dgm:prSet presAssocID="{D364FC02-CFDC-4B3C-A74D-6B36DDC5D4D7}" presName="line3" presStyleLbl="callout" presStyleIdx="4" presStyleCnt="8"/>
      <dgm:spPr/>
    </dgm:pt>
    <dgm:pt modelId="{D296EC7F-6353-4299-AADD-1B7D15E254DB}" type="pres">
      <dgm:prSet presAssocID="{D364FC02-CFDC-4B3C-A74D-6B36DDC5D4D7}" presName="d3" presStyleLbl="callout" presStyleIdx="5" presStyleCnt="8"/>
      <dgm:spPr/>
    </dgm:pt>
    <dgm:pt modelId="{025F18C3-1F04-4ACE-8A1D-B8BDE55E2AD2}" type="pres">
      <dgm:prSet presAssocID="{D655C407-D2FB-4F7A-8EC0-B09D3155750E}" presName="circle4" presStyleLbl="lnNode1" presStyleIdx="3" presStyleCnt="4"/>
      <dgm:spPr/>
    </dgm:pt>
    <dgm:pt modelId="{8B2C87A5-D0A3-4276-88A8-4E67CC096D36}" type="pres">
      <dgm:prSet presAssocID="{D655C407-D2FB-4F7A-8EC0-B09D3155750E}" presName="text4" presStyleLbl="revTx" presStyleIdx="3" presStyleCnt="4">
        <dgm:presLayoutVars>
          <dgm:bulletEnabled val="1"/>
        </dgm:presLayoutVars>
      </dgm:prSet>
      <dgm:spPr/>
    </dgm:pt>
    <dgm:pt modelId="{5C93D37F-FA9B-4075-94AA-7E2E7908FA1F}" type="pres">
      <dgm:prSet presAssocID="{D655C407-D2FB-4F7A-8EC0-B09D3155750E}" presName="line4" presStyleLbl="callout" presStyleIdx="6" presStyleCnt="8"/>
      <dgm:spPr/>
    </dgm:pt>
    <dgm:pt modelId="{CD0E4C0E-0290-4EEA-BA59-7BB305705BB1}" type="pres">
      <dgm:prSet presAssocID="{D655C407-D2FB-4F7A-8EC0-B09D3155750E}" presName="d4" presStyleLbl="callout" presStyleIdx="7" presStyleCnt="8"/>
      <dgm:spPr/>
    </dgm:pt>
  </dgm:ptLst>
  <dgm:cxnLst>
    <dgm:cxn modelId="{762A7D28-1F86-4EAD-8EB8-7D7EECDDE982}" srcId="{30857388-4879-4A75-9C2D-0FE14862D8E0}" destId="{D655C407-D2FB-4F7A-8EC0-B09D3155750E}" srcOrd="3" destOrd="0" parTransId="{EB0C08DF-F440-4024-BB7D-D6FF4A8504A6}" sibTransId="{FFEB2640-D841-4577-80D2-E8E30A7E2221}"/>
    <dgm:cxn modelId="{7F9B072B-6220-4692-AFC3-FCF1F8BA8F63}" type="presOf" srcId="{4468212D-87CA-4B6E-9F04-DC4786E395A7}" destId="{CF51CFCD-8663-4BDF-A6CF-4925AF5983A4}" srcOrd="0" destOrd="0" presId="urn:microsoft.com/office/officeart/2005/8/layout/target1"/>
    <dgm:cxn modelId="{81B7C82C-58B7-4515-8174-0BF5F30C8A65}" srcId="{30857388-4879-4A75-9C2D-0FE14862D8E0}" destId="{CAC6866C-85D5-4245-8AA6-9991C76EEF7D}" srcOrd="1" destOrd="0" parTransId="{E833A9AC-7D6F-4B50-A4A2-F081E149D2C4}" sibTransId="{8A3E4BDD-D393-48F0-B2AD-3106ED838FD8}"/>
    <dgm:cxn modelId="{1E447859-1BF3-4630-B005-59CB3C6DC30F}" type="presOf" srcId="{30857388-4879-4A75-9C2D-0FE14862D8E0}" destId="{4B04423B-FF73-460B-9F9F-84E4E057DB12}" srcOrd="0" destOrd="0" presId="urn:microsoft.com/office/officeart/2005/8/layout/target1"/>
    <dgm:cxn modelId="{BF763472-2492-4F94-AD19-6096E5F3CF84}" type="presOf" srcId="{D655C407-D2FB-4F7A-8EC0-B09D3155750E}" destId="{8B2C87A5-D0A3-4276-88A8-4E67CC096D36}" srcOrd="0" destOrd="0" presId="urn:microsoft.com/office/officeart/2005/8/layout/target1"/>
    <dgm:cxn modelId="{9AD9D580-E34F-4BFC-8939-3D197A2A16E6}" srcId="{30857388-4879-4A75-9C2D-0FE14862D8E0}" destId="{4468212D-87CA-4B6E-9F04-DC4786E395A7}" srcOrd="0" destOrd="0" parTransId="{85A2AB78-798B-49DF-9111-730DDC816468}" sibTransId="{AE7C3FD4-BB22-4C8B-BFEE-8BAD8F32582E}"/>
    <dgm:cxn modelId="{7E5BCFA0-88C7-43FF-8489-4E05A84B91E0}" srcId="{30857388-4879-4A75-9C2D-0FE14862D8E0}" destId="{D364FC02-CFDC-4B3C-A74D-6B36DDC5D4D7}" srcOrd="2" destOrd="0" parTransId="{3E0CF27A-10C3-415A-BA62-8DA2954E519A}" sibTransId="{046F76E1-7502-420B-B6B9-ABCB508F90AA}"/>
    <dgm:cxn modelId="{0D5D4EB3-1452-40CF-A4C9-2E205857816E}" type="presOf" srcId="{CAC6866C-85D5-4245-8AA6-9991C76EEF7D}" destId="{F232808D-7FF3-4369-8151-A00BD3D24079}" srcOrd="0" destOrd="0" presId="urn:microsoft.com/office/officeart/2005/8/layout/target1"/>
    <dgm:cxn modelId="{2C1625D0-2D68-46F4-9DED-D3F55CF6263C}" type="presOf" srcId="{D364FC02-CFDC-4B3C-A74D-6B36DDC5D4D7}" destId="{B5B53C5F-E9DB-4A2E-9D07-ED93C7FCC8F0}" srcOrd="0" destOrd="0" presId="urn:microsoft.com/office/officeart/2005/8/layout/target1"/>
    <dgm:cxn modelId="{C39C8A05-7982-4BA8-98FD-E7EFE3D5BE82}" type="presParOf" srcId="{4B04423B-FF73-460B-9F9F-84E4E057DB12}" destId="{CF810090-34A1-4C0D-A726-72DFDCD3317D}" srcOrd="0" destOrd="0" presId="urn:microsoft.com/office/officeart/2005/8/layout/target1"/>
    <dgm:cxn modelId="{009A8894-03F9-4AC8-A5B5-6740FC4A1D22}" type="presParOf" srcId="{4B04423B-FF73-460B-9F9F-84E4E057DB12}" destId="{CF51CFCD-8663-4BDF-A6CF-4925AF5983A4}" srcOrd="1" destOrd="0" presId="urn:microsoft.com/office/officeart/2005/8/layout/target1"/>
    <dgm:cxn modelId="{919AC903-AF0E-441B-B1A4-499D4D1AE05D}" type="presParOf" srcId="{4B04423B-FF73-460B-9F9F-84E4E057DB12}" destId="{EF3550B3-02C2-4726-8D7D-EC6678EEAE0A}" srcOrd="2" destOrd="0" presId="urn:microsoft.com/office/officeart/2005/8/layout/target1"/>
    <dgm:cxn modelId="{B2B22FD1-EE3B-4BB8-BFB7-A098085379F2}" type="presParOf" srcId="{4B04423B-FF73-460B-9F9F-84E4E057DB12}" destId="{EBF70FFB-7E9D-4D02-AFE6-2AEF500D8FED}" srcOrd="3" destOrd="0" presId="urn:microsoft.com/office/officeart/2005/8/layout/target1"/>
    <dgm:cxn modelId="{1C93BEE1-EE2F-49DC-86DA-8F5014D42267}" type="presParOf" srcId="{4B04423B-FF73-460B-9F9F-84E4E057DB12}" destId="{1C770D00-2E1D-45C3-8BAF-4C1D2D81B9C7}" srcOrd="4" destOrd="0" presId="urn:microsoft.com/office/officeart/2005/8/layout/target1"/>
    <dgm:cxn modelId="{E3A5CBBF-64A2-4D66-A72E-812294173E7A}" type="presParOf" srcId="{4B04423B-FF73-460B-9F9F-84E4E057DB12}" destId="{F232808D-7FF3-4369-8151-A00BD3D24079}" srcOrd="5" destOrd="0" presId="urn:microsoft.com/office/officeart/2005/8/layout/target1"/>
    <dgm:cxn modelId="{085A3075-641F-4C80-999D-4C04C238D2D8}" type="presParOf" srcId="{4B04423B-FF73-460B-9F9F-84E4E057DB12}" destId="{B413285A-C321-4A63-8B2B-22F18F90EE75}" srcOrd="6" destOrd="0" presId="urn:microsoft.com/office/officeart/2005/8/layout/target1"/>
    <dgm:cxn modelId="{B1D7A184-3E9A-4651-BFC0-2AE754334A2B}" type="presParOf" srcId="{4B04423B-FF73-460B-9F9F-84E4E057DB12}" destId="{0DE5208E-3649-4718-B058-53F24803BA1E}" srcOrd="7" destOrd="0" presId="urn:microsoft.com/office/officeart/2005/8/layout/target1"/>
    <dgm:cxn modelId="{A148A0F4-3FFB-4719-BE24-C7BAAF3D7A23}" type="presParOf" srcId="{4B04423B-FF73-460B-9F9F-84E4E057DB12}" destId="{654107E7-E41A-4254-9667-B702677DC20F}" srcOrd="8" destOrd="0" presId="urn:microsoft.com/office/officeart/2005/8/layout/target1"/>
    <dgm:cxn modelId="{E303F79E-C817-4196-8EA8-FF52D4486B6A}" type="presParOf" srcId="{4B04423B-FF73-460B-9F9F-84E4E057DB12}" destId="{B5B53C5F-E9DB-4A2E-9D07-ED93C7FCC8F0}" srcOrd="9" destOrd="0" presId="urn:microsoft.com/office/officeart/2005/8/layout/target1"/>
    <dgm:cxn modelId="{14F9A4B3-9747-4D84-B724-A64EB6756C03}" type="presParOf" srcId="{4B04423B-FF73-460B-9F9F-84E4E057DB12}" destId="{209896CB-C174-4422-8C39-B43AE285E918}" srcOrd="10" destOrd="0" presId="urn:microsoft.com/office/officeart/2005/8/layout/target1"/>
    <dgm:cxn modelId="{7847B3C9-A1C4-4F54-A518-9C670633A866}" type="presParOf" srcId="{4B04423B-FF73-460B-9F9F-84E4E057DB12}" destId="{D296EC7F-6353-4299-AADD-1B7D15E254DB}" srcOrd="11" destOrd="0" presId="urn:microsoft.com/office/officeart/2005/8/layout/target1"/>
    <dgm:cxn modelId="{5D71ECE7-0AEA-4B0D-9AAF-B30CE06071F2}" type="presParOf" srcId="{4B04423B-FF73-460B-9F9F-84E4E057DB12}" destId="{025F18C3-1F04-4ACE-8A1D-B8BDE55E2AD2}" srcOrd="12" destOrd="0" presId="urn:microsoft.com/office/officeart/2005/8/layout/target1"/>
    <dgm:cxn modelId="{B4AAF05A-3A04-4355-A91C-C1FE9EBA14A6}" type="presParOf" srcId="{4B04423B-FF73-460B-9F9F-84E4E057DB12}" destId="{8B2C87A5-D0A3-4276-88A8-4E67CC096D36}" srcOrd="13" destOrd="0" presId="urn:microsoft.com/office/officeart/2005/8/layout/target1"/>
    <dgm:cxn modelId="{95B7671C-9E04-466E-B89F-022BE5F5F05D}" type="presParOf" srcId="{4B04423B-FF73-460B-9F9F-84E4E057DB12}" destId="{5C93D37F-FA9B-4075-94AA-7E2E7908FA1F}" srcOrd="14" destOrd="0" presId="urn:microsoft.com/office/officeart/2005/8/layout/target1"/>
    <dgm:cxn modelId="{2C55C551-015D-4067-BC89-D8750FF3B66B}" type="presParOf" srcId="{4B04423B-FF73-460B-9F9F-84E4E057DB12}" destId="{CD0E4C0E-0290-4EEA-BA59-7BB305705BB1}" srcOrd="15" destOrd="0" presId="urn:microsoft.com/office/officeart/2005/8/layout/targe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88E221-04AD-4332-9E70-BDA7AA75343C}" type="doc">
      <dgm:prSet loTypeId="urn:microsoft.com/office/officeart/2005/8/layout/radial6" loCatId="cycle" qsTypeId="urn:microsoft.com/office/officeart/2005/8/quickstyle/simple5" qsCatId="simple" csTypeId="urn:microsoft.com/office/officeart/2005/8/colors/colorful5" csCatId="colorful" phldr="1"/>
      <dgm:spPr/>
      <dgm:t>
        <a:bodyPr/>
        <a:lstStyle/>
        <a:p>
          <a:endParaRPr lang="en-GB"/>
        </a:p>
      </dgm:t>
    </dgm:pt>
    <dgm:pt modelId="{3874F83F-DE33-4637-992C-4A48D52A5D32}">
      <dgm:prSet phldrT="[Text]"/>
      <dgm:spPr>
        <a:xfrm>
          <a:off x="3727595" y="1018"/>
          <a:ext cx="926808" cy="926808"/>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r>
            <a:rPr lang="en-GB" dirty="0">
              <a:solidFill>
                <a:sysClr val="window" lastClr="FFFFFF"/>
              </a:solidFill>
              <a:latin typeface="Gill Sans MT"/>
              <a:ea typeface="+mn-ea"/>
              <a:cs typeface="+mn-cs"/>
            </a:rPr>
            <a:t>Customer</a:t>
          </a:r>
        </a:p>
      </dgm:t>
    </dgm:pt>
    <dgm:pt modelId="{E08596D3-2F13-4133-9672-65AC416EA9A7}" type="parTrans" cxnId="{37187421-1EFE-4741-A894-59D6065BDF08}">
      <dgm:prSet/>
      <dgm:spPr/>
      <dgm:t>
        <a:bodyPr/>
        <a:lstStyle/>
        <a:p>
          <a:endParaRPr lang="en-GB"/>
        </a:p>
      </dgm:t>
    </dgm:pt>
    <dgm:pt modelId="{AA7B4B30-DA3B-4FDE-86E2-69FCFF8B18C5}" type="sibTrans" cxnId="{37187421-1EFE-4741-A894-59D6065BDF08}">
      <dgm:prSet/>
      <dgm:spPr>
        <a:xfrm>
          <a:off x="2481671" y="431057"/>
          <a:ext cx="3418656" cy="3418656"/>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endParaRPr lang="en-GB" dirty="0"/>
        </a:p>
      </dgm:t>
    </dgm:pt>
    <dgm:pt modelId="{60A05F48-0FC1-4729-9260-82A64D98F0E5}">
      <dgm:prSet phldrT="[Text]"/>
      <dgm:spPr/>
      <dgm:t>
        <a:bodyPr/>
        <a:lstStyle/>
        <a:p>
          <a:endParaRPr lang="en-GB" dirty="0"/>
        </a:p>
      </dgm:t>
    </dgm:pt>
    <dgm:pt modelId="{60291FB6-A238-4EA5-A3D8-5FCF09DBF06E}" type="parTrans" cxnId="{2D7394A3-9CAC-4940-BA5B-8046CD8F261A}">
      <dgm:prSet/>
      <dgm:spPr/>
      <dgm:t>
        <a:bodyPr/>
        <a:lstStyle/>
        <a:p>
          <a:endParaRPr lang="en-GB"/>
        </a:p>
      </dgm:t>
    </dgm:pt>
    <dgm:pt modelId="{73857CCA-B33C-4612-97A1-0A0901BC01CE}" type="sibTrans" cxnId="{2D7394A3-9CAC-4940-BA5B-8046CD8F261A}">
      <dgm:prSet/>
      <dgm:spPr/>
      <dgm:t>
        <a:bodyPr/>
        <a:lstStyle/>
        <a:p>
          <a:endParaRPr lang="en-GB"/>
        </a:p>
      </dgm:t>
    </dgm:pt>
    <dgm:pt modelId="{B0E57273-F142-43A0-903B-A816215AF930}">
      <dgm:prSet/>
      <dgm:spPr>
        <a:xfrm>
          <a:off x="5037916" y="632036"/>
          <a:ext cx="926808" cy="926808"/>
        </a:xfr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gm:spPr>
      <dgm:t>
        <a:bodyPr/>
        <a:lstStyle/>
        <a:p>
          <a:r>
            <a:rPr lang="en-GB" dirty="0">
              <a:solidFill>
                <a:sysClr val="window" lastClr="FFFFFF"/>
              </a:solidFill>
              <a:latin typeface="Gill Sans MT"/>
              <a:ea typeface="+mn-ea"/>
              <a:cs typeface="+mn-cs"/>
            </a:rPr>
            <a:t>Producer</a:t>
          </a:r>
        </a:p>
      </dgm:t>
    </dgm:pt>
    <dgm:pt modelId="{C5D57753-6A78-423C-A9B7-00B64EC33D9D}" type="parTrans" cxnId="{02AE257A-1EBB-49C2-A2B4-64846A7FA717}">
      <dgm:prSet/>
      <dgm:spPr/>
      <dgm:t>
        <a:bodyPr/>
        <a:lstStyle/>
        <a:p>
          <a:endParaRPr lang="en-GB"/>
        </a:p>
      </dgm:t>
    </dgm:pt>
    <dgm:pt modelId="{6155CA8E-3E79-4482-99D8-24296886528C}" type="sibTrans" cxnId="{02AE257A-1EBB-49C2-A2B4-64846A7FA717}">
      <dgm:prSet/>
      <dgm:spPr>
        <a:xfrm>
          <a:off x="2481671" y="431057"/>
          <a:ext cx="3418656" cy="3418656"/>
        </a:xfr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gm:spPr>
      <dgm:t>
        <a:bodyPr/>
        <a:lstStyle/>
        <a:p>
          <a:endParaRPr lang="en-GB" dirty="0"/>
        </a:p>
      </dgm:t>
    </dgm:pt>
    <dgm:pt modelId="{5299BD6B-EAD0-4C74-BC99-8B2265CA887C}">
      <dgm:prSet/>
      <dgm:spPr>
        <a:xfrm>
          <a:off x="5361539" y="2049918"/>
          <a:ext cx="926808" cy="926808"/>
        </a:xfr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gm:spPr>
      <dgm:t>
        <a:bodyPr/>
        <a:lstStyle/>
        <a:p>
          <a:r>
            <a:rPr lang="en-GB" dirty="0">
              <a:solidFill>
                <a:sysClr val="window" lastClr="FFFFFF"/>
              </a:solidFill>
              <a:latin typeface="Gill Sans MT"/>
              <a:ea typeface="+mn-ea"/>
              <a:cs typeface="+mn-cs"/>
            </a:rPr>
            <a:t>Project Manager</a:t>
          </a:r>
        </a:p>
      </dgm:t>
    </dgm:pt>
    <dgm:pt modelId="{A6F36919-20C2-4831-A26F-39F692FD3B2F}" type="parTrans" cxnId="{43B0D8E7-18B5-42F0-9DA1-751ABDA9A8E8}">
      <dgm:prSet/>
      <dgm:spPr/>
      <dgm:t>
        <a:bodyPr/>
        <a:lstStyle/>
        <a:p>
          <a:endParaRPr lang="en-GB"/>
        </a:p>
      </dgm:t>
    </dgm:pt>
    <dgm:pt modelId="{3534669B-BD21-41BC-87E6-3B7DA0C122CA}" type="sibTrans" cxnId="{43B0D8E7-18B5-42F0-9DA1-751ABDA9A8E8}">
      <dgm:prSet/>
      <dgm:spPr>
        <a:xfrm>
          <a:off x="2481671" y="431057"/>
          <a:ext cx="3418656" cy="3418656"/>
        </a:xfr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gm:spPr>
      <dgm:t>
        <a:bodyPr/>
        <a:lstStyle/>
        <a:p>
          <a:endParaRPr lang="en-GB" dirty="0"/>
        </a:p>
      </dgm:t>
    </dgm:pt>
    <dgm:pt modelId="{5C9E5EA3-7E8C-44A5-ACF9-17840AE4D0F1}">
      <dgm:prSet/>
      <dgm:spPr>
        <a:xfrm>
          <a:off x="4454768" y="3186972"/>
          <a:ext cx="926808" cy="926808"/>
        </a:xfr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gm:spPr>
      <dgm:t>
        <a:bodyPr/>
        <a:lstStyle/>
        <a:p>
          <a:r>
            <a:rPr lang="en-GB" dirty="0">
              <a:solidFill>
                <a:sysClr val="window" lastClr="FFFFFF"/>
              </a:solidFill>
              <a:latin typeface="Gill Sans MT"/>
              <a:ea typeface="+mn-ea"/>
              <a:cs typeface="+mn-cs"/>
            </a:rPr>
            <a:t>Suppliers </a:t>
          </a:r>
        </a:p>
      </dgm:t>
    </dgm:pt>
    <dgm:pt modelId="{1921067E-79B3-4666-AA4B-89FF36BE0931}" type="parTrans" cxnId="{C6885104-0C83-46A4-8B25-C45938E3AD5D}">
      <dgm:prSet/>
      <dgm:spPr/>
      <dgm:t>
        <a:bodyPr/>
        <a:lstStyle/>
        <a:p>
          <a:endParaRPr lang="en-GB"/>
        </a:p>
      </dgm:t>
    </dgm:pt>
    <dgm:pt modelId="{E33FA90F-A3AD-4004-8D38-E80759BE3020}" type="sibTrans" cxnId="{C6885104-0C83-46A4-8B25-C45938E3AD5D}">
      <dgm:prSet/>
      <dgm:spPr>
        <a:xfrm>
          <a:off x="2481671" y="431057"/>
          <a:ext cx="3418656" cy="3418656"/>
        </a:xfr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gm:spPr>
      <dgm:t>
        <a:bodyPr/>
        <a:lstStyle/>
        <a:p>
          <a:endParaRPr lang="en-GB" dirty="0"/>
        </a:p>
      </dgm:t>
    </dgm:pt>
    <dgm:pt modelId="{BE672685-D4FA-45F0-B8DB-87365377E5E1}">
      <dgm:prSet/>
      <dgm:spPr>
        <a:xfrm>
          <a:off x="3000422" y="3186972"/>
          <a:ext cx="926808" cy="926808"/>
        </a:xfr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gm:spPr>
      <dgm:t>
        <a:bodyPr/>
        <a:lstStyle/>
        <a:p>
          <a:r>
            <a:rPr lang="en-GB" dirty="0">
              <a:solidFill>
                <a:sysClr val="window" lastClr="FFFFFF"/>
              </a:solidFill>
              <a:latin typeface="Gill Sans MT"/>
              <a:ea typeface="+mn-ea"/>
              <a:cs typeface="+mn-cs"/>
            </a:rPr>
            <a:t>Team members</a:t>
          </a:r>
        </a:p>
      </dgm:t>
    </dgm:pt>
    <dgm:pt modelId="{821FC6D6-49B5-4CA8-9351-4C16F029EB7A}" type="parTrans" cxnId="{5B61586A-77C0-41A9-96AC-99641D95B853}">
      <dgm:prSet/>
      <dgm:spPr/>
      <dgm:t>
        <a:bodyPr/>
        <a:lstStyle/>
        <a:p>
          <a:endParaRPr lang="en-GB"/>
        </a:p>
      </dgm:t>
    </dgm:pt>
    <dgm:pt modelId="{BE9CBF37-A837-48F5-A53C-DAE871A42F59}" type="sibTrans" cxnId="{5B61586A-77C0-41A9-96AC-99641D95B853}">
      <dgm:prSet/>
      <dgm:spPr>
        <a:xfrm>
          <a:off x="2481671" y="431057"/>
          <a:ext cx="3418656" cy="3418656"/>
        </a:xfr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gm:spPr>
      <dgm:t>
        <a:bodyPr/>
        <a:lstStyle/>
        <a:p>
          <a:endParaRPr lang="en-GB" dirty="0"/>
        </a:p>
      </dgm:t>
    </dgm:pt>
    <dgm:pt modelId="{C8B73874-C536-4413-8AF5-58A236D945C3}">
      <dgm:prSet/>
      <dgm:spPr>
        <a:xfrm>
          <a:off x="2093652" y="2049918"/>
          <a:ext cx="926808" cy="926808"/>
        </a:xfr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gm:spPr>
      <dgm:t>
        <a:bodyPr/>
        <a:lstStyle/>
        <a:p>
          <a:r>
            <a:rPr lang="en-GB" dirty="0">
              <a:solidFill>
                <a:sysClr val="window" lastClr="FFFFFF"/>
              </a:solidFill>
              <a:latin typeface="Gill Sans MT"/>
              <a:ea typeface="+mn-ea"/>
              <a:cs typeface="+mn-cs"/>
            </a:rPr>
            <a:t>HR</a:t>
          </a:r>
        </a:p>
      </dgm:t>
    </dgm:pt>
    <dgm:pt modelId="{4780795E-BBBA-48D7-B49A-F9B8F0343083}" type="parTrans" cxnId="{675407A5-3638-4E2A-873E-D42E00C22BC4}">
      <dgm:prSet/>
      <dgm:spPr/>
      <dgm:t>
        <a:bodyPr/>
        <a:lstStyle/>
        <a:p>
          <a:endParaRPr lang="en-GB"/>
        </a:p>
      </dgm:t>
    </dgm:pt>
    <dgm:pt modelId="{487D4865-EB59-4C66-8E78-89EE1F705F30}" type="sibTrans" cxnId="{675407A5-3638-4E2A-873E-D42E00C22BC4}">
      <dgm:prSet/>
      <dgm:spPr>
        <a:xfrm>
          <a:off x="2481671" y="431057"/>
          <a:ext cx="3418656" cy="3418656"/>
        </a:xfr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gm:spPr>
      <dgm:t>
        <a:bodyPr/>
        <a:lstStyle/>
        <a:p>
          <a:endParaRPr lang="en-GB" dirty="0"/>
        </a:p>
      </dgm:t>
    </dgm:pt>
    <dgm:pt modelId="{BC70224A-E04F-4DF0-8DC7-7E02CFF0835F}">
      <dgm:prSet/>
      <dgm:spPr>
        <a:xfrm>
          <a:off x="2417274" y="632036"/>
          <a:ext cx="926808" cy="926808"/>
        </a:xfr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gm:spPr>
      <dgm:t>
        <a:bodyPr/>
        <a:lstStyle/>
        <a:p>
          <a:r>
            <a:rPr lang="en-GB" dirty="0">
              <a:solidFill>
                <a:sysClr val="window" lastClr="FFFFFF"/>
              </a:solidFill>
              <a:latin typeface="Gill Sans MT"/>
              <a:ea typeface="+mn-ea"/>
              <a:cs typeface="+mn-cs"/>
            </a:rPr>
            <a:t>Outsourced</a:t>
          </a:r>
        </a:p>
      </dgm:t>
    </dgm:pt>
    <dgm:pt modelId="{3C1D49BE-6CF5-4033-A365-2505FAD97D6B}" type="parTrans" cxnId="{65B8FBC4-A538-4975-ADD1-AB7DA23C64ED}">
      <dgm:prSet/>
      <dgm:spPr/>
      <dgm:t>
        <a:bodyPr/>
        <a:lstStyle/>
        <a:p>
          <a:endParaRPr lang="en-GB"/>
        </a:p>
      </dgm:t>
    </dgm:pt>
    <dgm:pt modelId="{52510282-B819-4ACB-AC91-B4496E0C5DF3}" type="sibTrans" cxnId="{65B8FBC4-A538-4975-ADD1-AB7DA23C64ED}">
      <dgm:prSet/>
      <dgm:spPr>
        <a:xfrm>
          <a:off x="2481671" y="431057"/>
          <a:ext cx="3418656" cy="3418656"/>
        </a:xfr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gm:spPr>
      <dgm:t>
        <a:bodyPr/>
        <a:lstStyle/>
        <a:p>
          <a:endParaRPr lang="en-GB" dirty="0"/>
        </a:p>
      </dgm:t>
    </dgm:pt>
    <dgm:pt modelId="{C9D9C085-A59B-4E29-80F3-0E1D15062318}">
      <dgm:prSet phldrT="[Text]"/>
      <dgm:spPr>
        <a:xfrm>
          <a:off x="3528993" y="1478380"/>
          <a:ext cx="1324012" cy="1324012"/>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gm:spPr>
      <dgm:t>
        <a:bodyPr/>
        <a:lstStyle/>
        <a:p>
          <a:r>
            <a:rPr lang="en-GB" dirty="0">
              <a:solidFill>
                <a:sysClr val="window" lastClr="FFFFFF"/>
              </a:solidFill>
              <a:latin typeface="Gill Sans MT"/>
              <a:ea typeface="+mn-ea"/>
              <a:cs typeface="+mn-cs"/>
            </a:rPr>
            <a:t>Stakeholders</a:t>
          </a:r>
        </a:p>
      </dgm:t>
    </dgm:pt>
    <dgm:pt modelId="{9F54470D-B774-41A4-9A47-A83AAF899D0F}" type="parTrans" cxnId="{7AC7EA26-075F-44DD-A9E3-4DA9A80B0C6F}">
      <dgm:prSet/>
      <dgm:spPr/>
      <dgm:t>
        <a:bodyPr/>
        <a:lstStyle/>
        <a:p>
          <a:endParaRPr lang="en-GB"/>
        </a:p>
      </dgm:t>
    </dgm:pt>
    <dgm:pt modelId="{1ADAEC0E-43ED-4186-9CF7-293E21502C86}" type="sibTrans" cxnId="{7AC7EA26-075F-44DD-A9E3-4DA9A80B0C6F}">
      <dgm:prSet/>
      <dgm:spPr/>
      <dgm:t>
        <a:bodyPr/>
        <a:lstStyle/>
        <a:p>
          <a:endParaRPr lang="en-GB"/>
        </a:p>
      </dgm:t>
    </dgm:pt>
    <dgm:pt modelId="{A7921A6D-0B23-4189-B102-A68FD6DD75DC}" type="pres">
      <dgm:prSet presAssocID="{D788E221-04AD-4332-9E70-BDA7AA75343C}" presName="Name0" presStyleCnt="0">
        <dgm:presLayoutVars>
          <dgm:chMax val="1"/>
          <dgm:dir/>
          <dgm:animLvl val="ctr"/>
          <dgm:resizeHandles val="exact"/>
        </dgm:presLayoutVars>
      </dgm:prSet>
      <dgm:spPr/>
    </dgm:pt>
    <dgm:pt modelId="{2409281E-C375-4361-A638-7DBA26A84ECB}" type="pres">
      <dgm:prSet presAssocID="{C9D9C085-A59B-4E29-80F3-0E1D15062318}" presName="centerShape" presStyleLbl="node0" presStyleIdx="0" presStyleCnt="1"/>
      <dgm:spPr>
        <a:prstGeom prst="ellipse">
          <a:avLst/>
        </a:prstGeom>
      </dgm:spPr>
    </dgm:pt>
    <dgm:pt modelId="{A1F4807A-3F11-4CD7-BF8F-CCA02BF3A233}" type="pres">
      <dgm:prSet presAssocID="{3874F83F-DE33-4637-992C-4A48D52A5D32}" presName="node" presStyleLbl="node1" presStyleIdx="0" presStyleCnt="7">
        <dgm:presLayoutVars>
          <dgm:bulletEnabled val="1"/>
        </dgm:presLayoutVars>
      </dgm:prSet>
      <dgm:spPr>
        <a:prstGeom prst="ellipse">
          <a:avLst/>
        </a:prstGeom>
      </dgm:spPr>
    </dgm:pt>
    <dgm:pt modelId="{C775CD7E-A84D-4D02-80C1-A719B0F4B5B8}" type="pres">
      <dgm:prSet presAssocID="{3874F83F-DE33-4637-992C-4A48D52A5D32}" presName="dummy" presStyleCnt="0"/>
      <dgm:spPr/>
    </dgm:pt>
    <dgm:pt modelId="{8B194F3D-0302-41F2-833C-3CD3E8D3B8C9}" type="pres">
      <dgm:prSet presAssocID="{AA7B4B30-DA3B-4FDE-86E2-69FCFF8B18C5}" presName="sibTrans" presStyleLbl="sibTrans2D1" presStyleIdx="0" presStyleCnt="7"/>
      <dgm:spPr>
        <a:prstGeom prst="blockArc">
          <a:avLst>
            <a:gd name="adj1" fmla="val 16200000"/>
            <a:gd name="adj2" fmla="val 19285714"/>
            <a:gd name="adj3" fmla="val 3904"/>
          </a:avLst>
        </a:prstGeom>
      </dgm:spPr>
    </dgm:pt>
    <dgm:pt modelId="{3185EACA-434E-4815-A8D5-ACD24D64BB3F}" type="pres">
      <dgm:prSet presAssocID="{B0E57273-F142-43A0-903B-A816215AF930}" presName="node" presStyleLbl="node1" presStyleIdx="1" presStyleCnt="7">
        <dgm:presLayoutVars>
          <dgm:bulletEnabled val="1"/>
        </dgm:presLayoutVars>
      </dgm:prSet>
      <dgm:spPr>
        <a:prstGeom prst="ellipse">
          <a:avLst/>
        </a:prstGeom>
      </dgm:spPr>
    </dgm:pt>
    <dgm:pt modelId="{A4C847B8-AA82-4F0D-BE54-7B7B90D6E14E}" type="pres">
      <dgm:prSet presAssocID="{B0E57273-F142-43A0-903B-A816215AF930}" presName="dummy" presStyleCnt="0"/>
      <dgm:spPr/>
    </dgm:pt>
    <dgm:pt modelId="{E6C6FCF2-99EA-4B51-8566-A3D23780DF96}" type="pres">
      <dgm:prSet presAssocID="{6155CA8E-3E79-4482-99D8-24296886528C}" presName="sibTrans" presStyleLbl="sibTrans2D1" presStyleIdx="1" presStyleCnt="7"/>
      <dgm:spPr>
        <a:prstGeom prst="blockArc">
          <a:avLst>
            <a:gd name="adj1" fmla="val 19285714"/>
            <a:gd name="adj2" fmla="val 771429"/>
            <a:gd name="adj3" fmla="val 3904"/>
          </a:avLst>
        </a:prstGeom>
      </dgm:spPr>
    </dgm:pt>
    <dgm:pt modelId="{3CAC4A23-B581-45AB-99BC-83259B53C995}" type="pres">
      <dgm:prSet presAssocID="{5299BD6B-EAD0-4C74-BC99-8B2265CA887C}" presName="node" presStyleLbl="node1" presStyleIdx="2" presStyleCnt="7">
        <dgm:presLayoutVars>
          <dgm:bulletEnabled val="1"/>
        </dgm:presLayoutVars>
      </dgm:prSet>
      <dgm:spPr>
        <a:prstGeom prst="ellipse">
          <a:avLst/>
        </a:prstGeom>
      </dgm:spPr>
    </dgm:pt>
    <dgm:pt modelId="{8A2E788A-3216-4D4E-BE8B-5FC886BBD6E5}" type="pres">
      <dgm:prSet presAssocID="{5299BD6B-EAD0-4C74-BC99-8B2265CA887C}" presName="dummy" presStyleCnt="0"/>
      <dgm:spPr/>
    </dgm:pt>
    <dgm:pt modelId="{D6526ACB-2875-45EF-9EA1-B6A472955039}" type="pres">
      <dgm:prSet presAssocID="{3534669B-BD21-41BC-87E6-3B7DA0C122CA}" presName="sibTrans" presStyleLbl="sibTrans2D1" presStyleIdx="2" presStyleCnt="7"/>
      <dgm:spPr>
        <a:prstGeom prst="blockArc">
          <a:avLst>
            <a:gd name="adj1" fmla="val 771429"/>
            <a:gd name="adj2" fmla="val 3857143"/>
            <a:gd name="adj3" fmla="val 3904"/>
          </a:avLst>
        </a:prstGeom>
      </dgm:spPr>
    </dgm:pt>
    <dgm:pt modelId="{4F8F6898-CC30-4063-8A39-42B70FB03E1C}" type="pres">
      <dgm:prSet presAssocID="{5C9E5EA3-7E8C-44A5-ACF9-17840AE4D0F1}" presName="node" presStyleLbl="node1" presStyleIdx="3" presStyleCnt="7">
        <dgm:presLayoutVars>
          <dgm:bulletEnabled val="1"/>
        </dgm:presLayoutVars>
      </dgm:prSet>
      <dgm:spPr>
        <a:prstGeom prst="ellipse">
          <a:avLst/>
        </a:prstGeom>
      </dgm:spPr>
    </dgm:pt>
    <dgm:pt modelId="{2968348B-A307-4E2D-BF25-53190877EBB7}" type="pres">
      <dgm:prSet presAssocID="{5C9E5EA3-7E8C-44A5-ACF9-17840AE4D0F1}" presName="dummy" presStyleCnt="0"/>
      <dgm:spPr/>
    </dgm:pt>
    <dgm:pt modelId="{DEE536C2-F04F-46C7-A5FF-E1901508A743}" type="pres">
      <dgm:prSet presAssocID="{E33FA90F-A3AD-4004-8D38-E80759BE3020}" presName="sibTrans" presStyleLbl="sibTrans2D1" presStyleIdx="3" presStyleCnt="7"/>
      <dgm:spPr>
        <a:prstGeom prst="blockArc">
          <a:avLst>
            <a:gd name="adj1" fmla="val 3857143"/>
            <a:gd name="adj2" fmla="val 6942857"/>
            <a:gd name="adj3" fmla="val 3904"/>
          </a:avLst>
        </a:prstGeom>
      </dgm:spPr>
    </dgm:pt>
    <dgm:pt modelId="{46C940AE-CDA6-4154-8451-CA19070BBBB8}" type="pres">
      <dgm:prSet presAssocID="{BE672685-D4FA-45F0-B8DB-87365377E5E1}" presName="node" presStyleLbl="node1" presStyleIdx="4" presStyleCnt="7">
        <dgm:presLayoutVars>
          <dgm:bulletEnabled val="1"/>
        </dgm:presLayoutVars>
      </dgm:prSet>
      <dgm:spPr>
        <a:prstGeom prst="ellipse">
          <a:avLst/>
        </a:prstGeom>
      </dgm:spPr>
    </dgm:pt>
    <dgm:pt modelId="{E25DB172-4A8E-4B91-844A-DAEB2B6F80FF}" type="pres">
      <dgm:prSet presAssocID="{BE672685-D4FA-45F0-B8DB-87365377E5E1}" presName="dummy" presStyleCnt="0"/>
      <dgm:spPr/>
    </dgm:pt>
    <dgm:pt modelId="{3DF20050-8C13-4DE0-8212-1CB108418AE3}" type="pres">
      <dgm:prSet presAssocID="{BE9CBF37-A837-48F5-A53C-DAE871A42F59}" presName="sibTrans" presStyleLbl="sibTrans2D1" presStyleIdx="4" presStyleCnt="7"/>
      <dgm:spPr>
        <a:prstGeom prst="blockArc">
          <a:avLst>
            <a:gd name="adj1" fmla="val 6942857"/>
            <a:gd name="adj2" fmla="val 10028571"/>
            <a:gd name="adj3" fmla="val 3904"/>
          </a:avLst>
        </a:prstGeom>
      </dgm:spPr>
    </dgm:pt>
    <dgm:pt modelId="{B7525613-18FE-4500-9E5E-63624D10631E}" type="pres">
      <dgm:prSet presAssocID="{C8B73874-C536-4413-8AF5-58A236D945C3}" presName="node" presStyleLbl="node1" presStyleIdx="5" presStyleCnt="7">
        <dgm:presLayoutVars>
          <dgm:bulletEnabled val="1"/>
        </dgm:presLayoutVars>
      </dgm:prSet>
      <dgm:spPr>
        <a:prstGeom prst="ellipse">
          <a:avLst/>
        </a:prstGeom>
      </dgm:spPr>
    </dgm:pt>
    <dgm:pt modelId="{2491A0F9-28B3-45B0-9101-4AC83D4EFD0F}" type="pres">
      <dgm:prSet presAssocID="{C8B73874-C536-4413-8AF5-58A236D945C3}" presName="dummy" presStyleCnt="0"/>
      <dgm:spPr/>
    </dgm:pt>
    <dgm:pt modelId="{EA5C79AA-B07E-4CDA-805A-7E7E70DFEC66}" type="pres">
      <dgm:prSet presAssocID="{487D4865-EB59-4C66-8E78-89EE1F705F30}" presName="sibTrans" presStyleLbl="sibTrans2D1" presStyleIdx="5" presStyleCnt="7"/>
      <dgm:spPr>
        <a:prstGeom prst="blockArc">
          <a:avLst>
            <a:gd name="adj1" fmla="val 10028571"/>
            <a:gd name="adj2" fmla="val 13114286"/>
            <a:gd name="adj3" fmla="val 3904"/>
          </a:avLst>
        </a:prstGeom>
      </dgm:spPr>
    </dgm:pt>
    <dgm:pt modelId="{166BBFEB-202E-46A2-814B-C94BB617043F}" type="pres">
      <dgm:prSet presAssocID="{BC70224A-E04F-4DF0-8DC7-7E02CFF0835F}" presName="node" presStyleLbl="node1" presStyleIdx="6" presStyleCnt="7">
        <dgm:presLayoutVars>
          <dgm:bulletEnabled val="1"/>
        </dgm:presLayoutVars>
      </dgm:prSet>
      <dgm:spPr>
        <a:prstGeom prst="ellipse">
          <a:avLst/>
        </a:prstGeom>
      </dgm:spPr>
    </dgm:pt>
    <dgm:pt modelId="{9BEE5A9B-AB28-4CFE-B0C9-8874F0FB7643}" type="pres">
      <dgm:prSet presAssocID="{BC70224A-E04F-4DF0-8DC7-7E02CFF0835F}" presName="dummy" presStyleCnt="0"/>
      <dgm:spPr/>
    </dgm:pt>
    <dgm:pt modelId="{256C2BD2-6D0C-4B32-9809-7E0C426D27BE}" type="pres">
      <dgm:prSet presAssocID="{52510282-B819-4ACB-AC91-B4496E0C5DF3}" presName="sibTrans" presStyleLbl="sibTrans2D1" presStyleIdx="6" presStyleCnt="7"/>
      <dgm:spPr>
        <a:prstGeom prst="blockArc">
          <a:avLst>
            <a:gd name="adj1" fmla="val 13114286"/>
            <a:gd name="adj2" fmla="val 16200000"/>
            <a:gd name="adj3" fmla="val 3904"/>
          </a:avLst>
        </a:prstGeom>
      </dgm:spPr>
    </dgm:pt>
  </dgm:ptLst>
  <dgm:cxnLst>
    <dgm:cxn modelId="{C6885104-0C83-46A4-8B25-C45938E3AD5D}" srcId="{C9D9C085-A59B-4E29-80F3-0E1D15062318}" destId="{5C9E5EA3-7E8C-44A5-ACF9-17840AE4D0F1}" srcOrd="3" destOrd="0" parTransId="{1921067E-79B3-4666-AA4B-89FF36BE0931}" sibTransId="{E33FA90F-A3AD-4004-8D38-E80759BE3020}"/>
    <dgm:cxn modelId="{71A4D806-9A7B-184E-A822-EB450977DA83}" type="presOf" srcId="{D788E221-04AD-4332-9E70-BDA7AA75343C}" destId="{A7921A6D-0B23-4189-B102-A68FD6DD75DC}" srcOrd="0" destOrd="0" presId="urn:microsoft.com/office/officeart/2005/8/layout/radial6"/>
    <dgm:cxn modelId="{969D3409-4605-764C-8BE9-A140655C5026}" type="presOf" srcId="{BC70224A-E04F-4DF0-8DC7-7E02CFF0835F}" destId="{166BBFEB-202E-46A2-814B-C94BB617043F}" srcOrd="0" destOrd="0" presId="urn:microsoft.com/office/officeart/2005/8/layout/radial6"/>
    <dgm:cxn modelId="{6674B018-D4CB-4D4B-A5E9-069322A04C14}" type="presOf" srcId="{BE672685-D4FA-45F0-B8DB-87365377E5E1}" destId="{46C940AE-CDA6-4154-8451-CA19070BBBB8}" srcOrd="0" destOrd="0" presId="urn:microsoft.com/office/officeart/2005/8/layout/radial6"/>
    <dgm:cxn modelId="{88B73119-94E0-EB44-94F8-488030CD0E5C}" type="presOf" srcId="{AA7B4B30-DA3B-4FDE-86E2-69FCFF8B18C5}" destId="{8B194F3D-0302-41F2-833C-3CD3E8D3B8C9}" srcOrd="0" destOrd="0" presId="urn:microsoft.com/office/officeart/2005/8/layout/radial6"/>
    <dgm:cxn modelId="{37187421-1EFE-4741-A894-59D6065BDF08}" srcId="{C9D9C085-A59B-4E29-80F3-0E1D15062318}" destId="{3874F83F-DE33-4637-992C-4A48D52A5D32}" srcOrd="0" destOrd="0" parTransId="{E08596D3-2F13-4133-9672-65AC416EA9A7}" sibTransId="{AA7B4B30-DA3B-4FDE-86E2-69FCFF8B18C5}"/>
    <dgm:cxn modelId="{7AC7EA26-075F-44DD-A9E3-4DA9A80B0C6F}" srcId="{D788E221-04AD-4332-9E70-BDA7AA75343C}" destId="{C9D9C085-A59B-4E29-80F3-0E1D15062318}" srcOrd="0" destOrd="0" parTransId="{9F54470D-B774-41A4-9A47-A83AAF899D0F}" sibTransId="{1ADAEC0E-43ED-4186-9CF7-293E21502C86}"/>
    <dgm:cxn modelId="{B073D12A-3022-F947-AAF5-A22A364B998C}" type="presOf" srcId="{B0E57273-F142-43A0-903B-A816215AF930}" destId="{3185EACA-434E-4815-A8D5-ACD24D64BB3F}" srcOrd="0" destOrd="0" presId="urn:microsoft.com/office/officeart/2005/8/layout/radial6"/>
    <dgm:cxn modelId="{484E3F30-AC5C-4B45-AF3F-35B3995C3A80}" type="presOf" srcId="{BE9CBF37-A837-48F5-A53C-DAE871A42F59}" destId="{3DF20050-8C13-4DE0-8212-1CB108418AE3}" srcOrd="0" destOrd="0" presId="urn:microsoft.com/office/officeart/2005/8/layout/radial6"/>
    <dgm:cxn modelId="{25538633-4BE7-A149-B50F-213069176E5A}" type="presOf" srcId="{5299BD6B-EAD0-4C74-BC99-8B2265CA887C}" destId="{3CAC4A23-B581-45AB-99BC-83259B53C995}" srcOrd="0" destOrd="0" presId="urn:microsoft.com/office/officeart/2005/8/layout/radial6"/>
    <dgm:cxn modelId="{8D3DF038-BA1A-8548-9597-05B25F594C60}" type="presOf" srcId="{3874F83F-DE33-4637-992C-4A48D52A5D32}" destId="{A1F4807A-3F11-4CD7-BF8F-CCA02BF3A233}" srcOrd="0" destOrd="0" presId="urn:microsoft.com/office/officeart/2005/8/layout/radial6"/>
    <dgm:cxn modelId="{295ABF5B-F813-A844-B301-EF035884C66B}" type="presOf" srcId="{C8B73874-C536-4413-8AF5-58A236D945C3}" destId="{B7525613-18FE-4500-9E5E-63624D10631E}" srcOrd="0" destOrd="0" presId="urn:microsoft.com/office/officeart/2005/8/layout/radial6"/>
    <dgm:cxn modelId="{5B61586A-77C0-41A9-96AC-99641D95B853}" srcId="{C9D9C085-A59B-4E29-80F3-0E1D15062318}" destId="{BE672685-D4FA-45F0-B8DB-87365377E5E1}" srcOrd="4" destOrd="0" parTransId="{821FC6D6-49B5-4CA8-9351-4C16F029EB7A}" sibTransId="{BE9CBF37-A837-48F5-A53C-DAE871A42F59}"/>
    <dgm:cxn modelId="{02AE257A-1EBB-49C2-A2B4-64846A7FA717}" srcId="{C9D9C085-A59B-4E29-80F3-0E1D15062318}" destId="{B0E57273-F142-43A0-903B-A816215AF930}" srcOrd="1" destOrd="0" parTransId="{C5D57753-6A78-423C-A9B7-00B64EC33D9D}" sibTransId="{6155CA8E-3E79-4482-99D8-24296886528C}"/>
    <dgm:cxn modelId="{77B36489-82A5-0444-9828-9442713C58ED}" type="presOf" srcId="{3534669B-BD21-41BC-87E6-3B7DA0C122CA}" destId="{D6526ACB-2875-45EF-9EA1-B6A472955039}" srcOrd="0" destOrd="0" presId="urn:microsoft.com/office/officeart/2005/8/layout/radial6"/>
    <dgm:cxn modelId="{344CED90-6CBD-7E47-9C10-23BC7AB5916D}" type="presOf" srcId="{487D4865-EB59-4C66-8E78-89EE1F705F30}" destId="{EA5C79AA-B07E-4CDA-805A-7E7E70DFEC66}" srcOrd="0" destOrd="0" presId="urn:microsoft.com/office/officeart/2005/8/layout/radial6"/>
    <dgm:cxn modelId="{85C8D999-2D94-A646-8F40-89BFE939FA49}" type="presOf" srcId="{52510282-B819-4ACB-AC91-B4496E0C5DF3}" destId="{256C2BD2-6D0C-4B32-9809-7E0C426D27BE}" srcOrd="0" destOrd="0" presId="urn:microsoft.com/office/officeart/2005/8/layout/radial6"/>
    <dgm:cxn modelId="{2D7394A3-9CAC-4940-BA5B-8046CD8F261A}" srcId="{D788E221-04AD-4332-9E70-BDA7AA75343C}" destId="{60A05F48-0FC1-4729-9260-82A64D98F0E5}" srcOrd="1" destOrd="0" parTransId="{60291FB6-A238-4EA5-A3D8-5FCF09DBF06E}" sibTransId="{73857CCA-B33C-4612-97A1-0A0901BC01CE}"/>
    <dgm:cxn modelId="{675407A5-3638-4E2A-873E-D42E00C22BC4}" srcId="{C9D9C085-A59B-4E29-80F3-0E1D15062318}" destId="{C8B73874-C536-4413-8AF5-58A236D945C3}" srcOrd="5" destOrd="0" parTransId="{4780795E-BBBA-48D7-B49A-F9B8F0343083}" sibTransId="{487D4865-EB59-4C66-8E78-89EE1F705F30}"/>
    <dgm:cxn modelId="{0447EFB5-B3FF-2F49-AFEB-B66EBC7F2999}" type="presOf" srcId="{6155CA8E-3E79-4482-99D8-24296886528C}" destId="{E6C6FCF2-99EA-4B51-8566-A3D23780DF96}" srcOrd="0" destOrd="0" presId="urn:microsoft.com/office/officeart/2005/8/layout/radial6"/>
    <dgm:cxn modelId="{65B8FBC4-A538-4975-ADD1-AB7DA23C64ED}" srcId="{C9D9C085-A59B-4E29-80F3-0E1D15062318}" destId="{BC70224A-E04F-4DF0-8DC7-7E02CFF0835F}" srcOrd="6" destOrd="0" parTransId="{3C1D49BE-6CF5-4033-A365-2505FAD97D6B}" sibTransId="{52510282-B819-4ACB-AC91-B4496E0C5DF3}"/>
    <dgm:cxn modelId="{B5FA91D0-DB8D-4047-A4C0-6BDCEBC0DA69}" type="presOf" srcId="{5C9E5EA3-7E8C-44A5-ACF9-17840AE4D0F1}" destId="{4F8F6898-CC30-4063-8A39-42B70FB03E1C}" srcOrd="0" destOrd="0" presId="urn:microsoft.com/office/officeart/2005/8/layout/radial6"/>
    <dgm:cxn modelId="{43B0D8E7-18B5-42F0-9DA1-751ABDA9A8E8}" srcId="{C9D9C085-A59B-4E29-80F3-0E1D15062318}" destId="{5299BD6B-EAD0-4C74-BC99-8B2265CA887C}" srcOrd="2" destOrd="0" parTransId="{A6F36919-20C2-4831-A26F-39F692FD3B2F}" sibTransId="{3534669B-BD21-41BC-87E6-3B7DA0C122CA}"/>
    <dgm:cxn modelId="{1D745EF1-F7C5-DB45-B455-37DE8FDE1D6B}" type="presOf" srcId="{E33FA90F-A3AD-4004-8D38-E80759BE3020}" destId="{DEE536C2-F04F-46C7-A5FF-E1901508A743}" srcOrd="0" destOrd="0" presId="urn:microsoft.com/office/officeart/2005/8/layout/radial6"/>
    <dgm:cxn modelId="{CC94C2FF-2140-9248-96DF-0E9835AF9C06}" type="presOf" srcId="{C9D9C085-A59B-4E29-80F3-0E1D15062318}" destId="{2409281E-C375-4361-A638-7DBA26A84ECB}" srcOrd="0" destOrd="0" presId="urn:microsoft.com/office/officeart/2005/8/layout/radial6"/>
    <dgm:cxn modelId="{C662A1D9-D817-7443-9870-471E3B5D17F0}" type="presParOf" srcId="{A7921A6D-0B23-4189-B102-A68FD6DD75DC}" destId="{2409281E-C375-4361-A638-7DBA26A84ECB}" srcOrd="0" destOrd="0" presId="urn:microsoft.com/office/officeart/2005/8/layout/radial6"/>
    <dgm:cxn modelId="{4C243536-D63D-D34C-94C4-43425479E1CA}" type="presParOf" srcId="{A7921A6D-0B23-4189-B102-A68FD6DD75DC}" destId="{A1F4807A-3F11-4CD7-BF8F-CCA02BF3A233}" srcOrd="1" destOrd="0" presId="urn:microsoft.com/office/officeart/2005/8/layout/radial6"/>
    <dgm:cxn modelId="{DBD7AB23-49F4-A840-BD5B-DE751F5CB6DC}" type="presParOf" srcId="{A7921A6D-0B23-4189-B102-A68FD6DD75DC}" destId="{C775CD7E-A84D-4D02-80C1-A719B0F4B5B8}" srcOrd="2" destOrd="0" presId="urn:microsoft.com/office/officeart/2005/8/layout/radial6"/>
    <dgm:cxn modelId="{6003D384-68E2-5746-86E8-73A73FAD6F9F}" type="presParOf" srcId="{A7921A6D-0B23-4189-B102-A68FD6DD75DC}" destId="{8B194F3D-0302-41F2-833C-3CD3E8D3B8C9}" srcOrd="3" destOrd="0" presId="urn:microsoft.com/office/officeart/2005/8/layout/radial6"/>
    <dgm:cxn modelId="{8A4BF671-1DA8-9E45-9205-012DF6A6EC53}" type="presParOf" srcId="{A7921A6D-0B23-4189-B102-A68FD6DD75DC}" destId="{3185EACA-434E-4815-A8D5-ACD24D64BB3F}" srcOrd="4" destOrd="0" presId="urn:microsoft.com/office/officeart/2005/8/layout/radial6"/>
    <dgm:cxn modelId="{2A457AD6-E442-124C-8E0D-3D5A9475F4F6}" type="presParOf" srcId="{A7921A6D-0B23-4189-B102-A68FD6DD75DC}" destId="{A4C847B8-AA82-4F0D-BE54-7B7B90D6E14E}" srcOrd="5" destOrd="0" presId="urn:microsoft.com/office/officeart/2005/8/layout/radial6"/>
    <dgm:cxn modelId="{D7F9E5E8-4271-B24D-B3A6-C9658FC3C34F}" type="presParOf" srcId="{A7921A6D-0B23-4189-B102-A68FD6DD75DC}" destId="{E6C6FCF2-99EA-4B51-8566-A3D23780DF96}" srcOrd="6" destOrd="0" presId="urn:microsoft.com/office/officeart/2005/8/layout/radial6"/>
    <dgm:cxn modelId="{F9FC6C46-6640-A248-88D2-4F5F2889EB46}" type="presParOf" srcId="{A7921A6D-0B23-4189-B102-A68FD6DD75DC}" destId="{3CAC4A23-B581-45AB-99BC-83259B53C995}" srcOrd="7" destOrd="0" presId="urn:microsoft.com/office/officeart/2005/8/layout/radial6"/>
    <dgm:cxn modelId="{E0E94AFE-FAE7-354C-AE54-37FFAE0C13A3}" type="presParOf" srcId="{A7921A6D-0B23-4189-B102-A68FD6DD75DC}" destId="{8A2E788A-3216-4D4E-BE8B-5FC886BBD6E5}" srcOrd="8" destOrd="0" presId="urn:microsoft.com/office/officeart/2005/8/layout/radial6"/>
    <dgm:cxn modelId="{09B11ACC-5FCA-7647-BAD7-F9911AA23C8C}" type="presParOf" srcId="{A7921A6D-0B23-4189-B102-A68FD6DD75DC}" destId="{D6526ACB-2875-45EF-9EA1-B6A472955039}" srcOrd="9" destOrd="0" presId="urn:microsoft.com/office/officeart/2005/8/layout/radial6"/>
    <dgm:cxn modelId="{EE674247-76F8-7443-B1E7-1003E22DE1B6}" type="presParOf" srcId="{A7921A6D-0B23-4189-B102-A68FD6DD75DC}" destId="{4F8F6898-CC30-4063-8A39-42B70FB03E1C}" srcOrd="10" destOrd="0" presId="urn:microsoft.com/office/officeart/2005/8/layout/radial6"/>
    <dgm:cxn modelId="{144221FB-A455-CF41-9074-7BD6B8278308}" type="presParOf" srcId="{A7921A6D-0B23-4189-B102-A68FD6DD75DC}" destId="{2968348B-A307-4E2D-BF25-53190877EBB7}" srcOrd="11" destOrd="0" presId="urn:microsoft.com/office/officeart/2005/8/layout/radial6"/>
    <dgm:cxn modelId="{9D139F61-30BB-2743-9A92-A6A221D4CAB8}" type="presParOf" srcId="{A7921A6D-0B23-4189-B102-A68FD6DD75DC}" destId="{DEE536C2-F04F-46C7-A5FF-E1901508A743}" srcOrd="12" destOrd="0" presId="urn:microsoft.com/office/officeart/2005/8/layout/radial6"/>
    <dgm:cxn modelId="{BDB9724C-0E77-E247-90B7-A59C5F956A40}" type="presParOf" srcId="{A7921A6D-0B23-4189-B102-A68FD6DD75DC}" destId="{46C940AE-CDA6-4154-8451-CA19070BBBB8}" srcOrd="13" destOrd="0" presId="urn:microsoft.com/office/officeart/2005/8/layout/radial6"/>
    <dgm:cxn modelId="{0CD0AE23-FF6C-1947-B378-0AD4C0254CD0}" type="presParOf" srcId="{A7921A6D-0B23-4189-B102-A68FD6DD75DC}" destId="{E25DB172-4A8E-4B91-844A-DAEB2B6F80FF}" srcOrd="14" destOrd="0" presId="urn:microsoft.com/office/officeart/2005/8/layout/radial6"/>
    <dgm:cxn modelId="{879AD779-2CA5-0F42-B226-338A1C7B0242}" type="presParOf" srcId="{A7921A6D-0B23-4189-B102-A68FD6DD75DC}" destId="{3DF20050-8C13-4DE0-8212-1CB108418AE3}" srcOrd="15" destOrd="0" presId="urn:microsoft.com/office/officeart/2005/8/layout/radial6"/>
    <dgm:cxn modelId="{534C029B-74FB-CB4C-A518-F71DBB6343F8}" type="presParOf" srcId="{A7921A6D-0B23-4189-B102-A68FD6DD75DC}" destId="{B7525613-18FE-4500-9E5E-63624D10631E}" srcOrd="16" destOrd="0" presId="urn:microsoft.com/office/officeart/2005/8/layout/radial6"/>
    <dgm:cxn modelId="{1F2FF002-D33E-B043-947F-CF8AABB05552}" type="presParOf" srcId="{A7921A6D-0B23-4189-B102-A68FD6DD75DC}" destId="{2491A0F9-28B3-45B0-9101-4AC83D4EFD0F}" srcOrd="17" destOrd="0" presId="urn:microsoft.com/office/officeart/2005/8/layout/radial6"/>
    <dgm:cxn modelId="{9E076ED2-68D1-F84B-BDF0-131BBB56A46E}" type="presParOf" srcId="{A7921A6D-0B23-4189-B102-A68FD6DD75DC}" destId="{EA5C79AA-B07E-4CDA-805A-7E7E70DFEC66}" srcOrd="18" destOrd="0" presId="urn:microsoft.com/office/officeart/2005/8/layout/radial6"/>
    <dgm:cxn modelId="{A01E7BB8-2BF7-0B40-A08D-A80418573E6D}" type="presParOf" srcId="{A7921A6D-0B23-4189-B102-A68FD6DD75DC}" destId="{166BBFEB-202E-46A2-814B-C94BB617043F}" srcOrd="19" destOrd="0" presId="urn:microsoft.com/office/officeart/2005/8/layout/radial6"/>
    <dgm:cxn modelId="{B6D10ADE-6B16-C64A-8DB7-B1E198152FA3}" type="presParOf" srcId="{A7921A6D-0B23-4189-B102-A68FD6DD75DC}" destId="{9BEE5A9B-AB28-4CFE-B0C9-8874F0FB7643}" srcOrd="20" destOrd="0" presId="urn:microsoft.com/office/officeart/2005/8/layout/radial6"/>
    <dgm:cxn modelId="{FE0BBDE7-A768-2A44-AA06-44EB59AC1CA6}" type="presParOf" srcId="{A7921A6D-0B23-4189-B102-A68FD6DD75DC}" destId="{256C2BD2-6D0C-4B32-9809-7E0C426D27BE}"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F18C3-1F04-4ACE-8A1D-B8BDE55E2AD2}">
      <dsp:nvSpPr>
        <dsp:cNvPr id="0" name=""/>
        <dsp:cNvSpPr/>
      </dsp:nvSpPr>
      <dsp:spPr>
        <a:xfrm>
          <a:off x="0" y="1352002"/>
          <a:ext cx="3440177" cy="34401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4107E7-E41A-4254-9667-B702677DC20F}">
      <dsp:nvSpPr>
        <dsp:cNvPr id="0" name=""/>
        <dsp:cNvSpPr/>
      </dsp:nvSpPr>
      <dsp:spPr>
        <a:xfrm>
          <a:off x="491658" y="1843660"/>
          <a:ext cx="2456860" cy="2456860"/>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70D00-2E1D-45C3-8BAF-4C1D2D81B9C7}">
      <dsp:nvSpPr>
        <dsp:cNvPr id="0" name=""/>
        <dsp:cNvSpPr/>
      </dsp:nvSpPr>
      <dsp:spPr>
        <a:xfrm>
          <a:off x="983030" y="2335032"/>
          <a:ext cx="1474116" cy="1474116"/>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810090-34A1-4C0D-A726-72DFDCD3317D}">
      <dsp:nvSpPr>
        <dsp:cNvPr id="0" name=""/>
        <dsp:cNvSpPr/>
      </dsp:nvSpPr>
      <dsp:spPr>
        <a:xfrm>
          <a:off x="1474402" y="2826404"/>
          <a:ext cx="491372" cy="49137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1CFCD-8663-4BDF-A6CF-4925AF5983A4}">
      <dsp:nvSpPr>
        <dsp:cNvPr id="0" name=""/>
        <dsp:cNvSpPr/>
      </dsp:nvSpPr>
      <dsp:spPr>
        <a:xfrm>
          <a:off x="4013540" y="205276"/>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Plans the project</a:t>
          </a:r>
          <a:endParaRPr lang="en-GB" sz="1900" kern="1200" dirty="0">
            <a:latin typeface="Arial" panose="020B0604020202020204" pitchFamily="34" charset="0"/>
            <a:cs typeface="Arial" panose="020B0604020202020204" pitchFamily="34" charset="0"/>
          </a:endParaRPr>
        </a:p>
      </dsp:txBody>
      <dsp:txXfrm>
        <a:off x="4013540" y="205276"/>
        <a:ext cx="1720088" cy="822775"/>
      </dsp:txXfrm>
    </dsp:sp>
    <dsp:sp modelId="{EF3550B3-02C2-4726-8D7D-EC6678EEAE0A}">
      <dsp:nvSpPr>
        <dsp:cNvPr id="0" name=""/>
        <dsp:cNvSpPr/>
      </dsp:nvSpPr>
      <dsp:spPr>
        <a:xfrm>
          <a:off x="3583518" y="616664"/>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F70FFB-7E9D-4D02-AFE6-2AEF500D8FED}">
      <dsp:nvSpPr>
        <dsp:cNvPr id="0" name=""/>
        <dsp:cNvSpPr/>
      </dsp:nvSpPr>
      <dsp:spPr>
        <a:xfrm rot="5400000">
          <a:off x="1421939" y="887578"/>
          <a:ext cx="2431058" cy="1892097"/>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32808D-7FF3-4369-8151-A00BD3D24079}">
      <dsp:nvSpPr>
        <dsp:cNvPr id="0" name=""/>
        <dsp:cNvSpPr/>
      </dsp:nvSpPr>
      <dsp:spPr>
        <a:xfrm>
          <a:off x="4013540" y="1028052"/>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err="1">
              <a:latin typeface="Arial" panose="020B0604020202020204" pitchFamily="34" charset="0"/>
              <a:cs typeface="Arial" panose="020B0604020202020204" pitchFamily="34" charset="0"/>
            </a:rPr>
            <a:t>Organises</a:t>
          </a:r>
          <a:r>
            <a:rPr lang="en-US" sz="1900" kern="1200" dirty="0">
              <a:latin typeface="Arial" panose="020B0604020202020204" pitchFamily="34" charset="0"/>
              <a:cs typeface="Arial" panose="020B0604020202020204" pitchFamily="34" charset="0"/>
            </a:rPr>
            <a:t> resources</a:t>
          </a:r>
          <a:endParaRPr lang="en-GB" sz="1900" kern="1200" dirty="0">
            <a:latin typeface="Arial" panose="020B0604020202020204" pitchFamily="34" charset="0"/>
            <a:cs typeface="Arial" panose="020B0604020202020204" pitchFamily="34" charset="0"/>
          </a:endParaRPr>
        </a:p>
      </dsp:txBody>
      <dsp:txXfrm>
        <a:off x="4013540" y="1028052"/>
        <a:ext cx="1720088" cy="822775"/>
      </dsp:txXfrm>
    </dsp:sp>
    <dsp:sp modelId="{B413285A-C321-4A63-8B2B-22F18F90EE75}">
      <dsp:nvSpPr>
        <dsp:cNvPr id="0" name=""/>
        <dsp:cNvSpPr/>
      </dsp:nvSpPr>
      <dsp:spPr>
        <a:xfrm>
          <a:off x="3583518" y="1439440"/>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5208E-3649-4718-B058-53F24803BA1E}">
      <dsp:nvSpPr>
        <dsp:cNvPr id="0" name=""/>
        <dsp:cNvSpPr/>
      </dsp:nvSpPr>
      <dsp:spPr>
        <a:xfrm rot="5400000">
          <a:off x="1842788" y="1696879"/>
          <a:ext cx="1996449" cy="1482143"/>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B53C5F-E9DB-4A2E-9D07-ED93C7FCC8F0}">
      <dsp:nvSpPr>
        <dsp:cNvPr id="0" name=""/>
        <dsp:cNvSpPr/>
      </dsp:nvSpPr>
      <dsp:spPr>
        <a:xfrm>
          <a:off x="4013540" y="1850827"/>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Oversees project plan execution</a:t>
          </a:r>
          <a:endParaRPr lang="en-GB" sz="1900" kern="1200" dirty="0">
            <a:latin typeface="Arial" panose="020B0604020202020204" pitchFamily="34" charset="0"/>
            <a:cs typeface="Arial" panose="020B0604020202020204" pitchFamily="34" charset="0"/>
          </a:endParaRPr>
        </a:p>
      </dsp:txBody>
      <dsp:txXfrm>
        <a:off x="4013540" y="1850827"/>
        <a:ext cx="1720088" cy="822775"/>
      </dsp:txXfrm>
    </dsp:sp>
    <dsp:sp modelId="{209896CB-C174-4422-8C39-B43AE285E918}">
      <dsp:nvSpPr>
        <dsp:cNvPr id="0" name=""/>
        <dsp:cNvSpPr/>
      </dsp:nvSpPr>
      <dsp:spPr>
        <a:xfrm>
          <a:off x="3583518" y="2262215"/>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6EC7F-6353-4299-AADD-1B7D15E254DB}">
      <dsp:nvSpPr>
        <dsp:cNvPr id="0" name=""/>
        <dsp:cNvSpPr/>
      </dsp:nvSpPr>
      <dsp:spPr>
        <a:xfrm rot="5400000">
          <a:off x="2250162" y="2451138"/>
          <a:ext cx="1522851" cy="1143858"/>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2C87A5-D0A3-4276-88A8-4E67CC096D36}">
      <dsp:nvSpPr>
        <dsp:cNvPr id="0" name=""/>
        <dsp:cNvSpPr/>
      </dsp:nvSpPr>
      <dsp:spPr>
        <a:xfrm>
          <a:off x="4013540" y="2673603"/>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Controls variables</a:t>
          </a:r>
          <a:endParaRPr lang="en-GB" sz="1900" kern="1200" dirty="0">
            <a:latin typeface="Arial" panose="020B0604020202020204" pitchFamily="34" charset="0"/>
            <a:cs typeface="Arial" panose="020B0604020202020204" pitchFamily="34" charset="0"/>
          </a:endParaRPr>
        </a:p>
      </dsp:txBody>
      <dsp:txXfrm>
        <a:off x="4013540" y="2673603"/>
        <a:ext cx="1720088" cy="822775"/>
      </dsp:txXfrm>
    </dsp:sp>
    <dsp:sp modelId="{5C93D37F-FA9B-4075-94AA-7E2E7908FA1F}">
      <dsp:nvSpPr>
        <dsp:cNvPr id="0" name=""/>
        <dsp:cNvSpPr/>
      </dsp:nvSpPr>
      <dsp:spPr>
        <a:xfrm>
          <a:off x="3583518" y="3084991"/>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0E4C0E-0290-4EEA-BA59-7BB305705BB1}">
      <dsp:nvSpPr>
        <dsp:cNvPr id="0" name=""/>
        <dsp:cNvSpPr/>
      </dsp:nvSpPr>
      <dsp:spPr>
        <a:xfrm rot="5400000">
          <a:off x="2658511" y="3208379"/>
          <a:ext cx="1046731" cy="799267"/>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C2BD2-6D0C-4B32-9809-7E0C426D27BE}">
      <dsp:nvSpPr>
        <dsp:cNvPr id="0" name=""/>
        <dsp:cNvSpPr/>
      </dsp:nvSpPr>
      <dsp:spPr>
        <a:xfrm>
          <a:off x="2135870" y="455941"/>
          <a:ext cx="3614958" cy="3614958"/>
        </a:xfrm>
        <a:prstGeom prst="blockArc">
          <a:avLst>
            <a:gd name="adj1" fmla="val 13114286"/>
            <a:gd name="adj2" fmla="val 16200000"/>
            <a:gd name="adj3" fmla="val 3904"/>
          </a:avLst>
        </a:prstGeo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sp:spPr>
      <dsp:style>
        <a:lnRef idx="0">
          <a:scrgbClr r="0" g="0" b="0"/>
        </a:lnRef>
        <a:fillRef idx="3">
          <a:scrgbClr r="0" g="0" b="0"/>
        </a:fillRef>
        <a:effectRef idx="3">
          <a:scrgbClr r="0" g="0" b="0"/>
        </a:effectRef>
        <a:fontRef idx="minor">
          <a:schemeClr val="lt1"/>
        </a:fontRef>
      </dsp:style>
    </dsp:sp>
    <dsp:sp modelId="{EA5C79AA-B07E-4CDA-805A-7E7E70DFEC66}">
      <dsp:nvSpPr>
        <dsp:cNvPr id="0" name=""/>
        <dsp:cNvSpPr/>
      </dsp:nvSpPr>
      <dsp:spPr>
        <a:xfrm>
          <a:off x="2135870" y="455941"/>
          <a:ext cx="3614958" cy="3614958"/>
        </a:xfrm>
        <a:prstGeom prst="blockArc">
          <a:avLst>
            <a:gd name="adj1" fmla="val 10028571"/>
            <a:gd name="adj2" fmla="val 13114286"/>
            <a:gd name="adj3" fmla="val 3904"/>
          </a:avLst>
        </a:prstGeo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sp:spPr>
      <dsp:style>
        <a:lnRef idx="0">
          <a:scrgbClr r="0" g="0" b="0"/>
        </a:lnRef>
        <a:fillRef idx="3">
          <a:scrgbClr r="0" g="0" b="0"/>
        </a:fillRef>
        <a:effectRef idx="3">
          <a:scrgbClr r="0" g="0" b="0"/>
        </a:effectRef>
        <a:fontRef idx="minor">
          <a:schemeClr val="lt1"/>
        </a:fontRef>
      </dsp:style>
    </dsp:sp>
    <dsp:sp modelId="{3DF20050-8C13-4DE0-8212-1CB108418AE3}">
      <dsp:nvSpPr>
        <dsp:cNvPr id="0" name=""/>
        <dsp:cNvSpPr/>
      </dsp:nvSpPr>
      <dsp:spPr>
        <a:xfrm>
          <a:off x="2135870" y="455941"/>
          <a:ext cx="3614958" cy="3614958"/>
        </a:xfrm>
        <a:prstGeom prst="blockArc">
          <a:avLst>
            <a:gd name="adj1" fmla="val 6942857"/>
            <a:gd name="adj2" fmla="val 10028571"/>
            <a:gd name="adj3" fmla="val 3904"/>
          </a:avLst>
        </a:prstGeo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sp:spPr>
      <dsp:style>
        <a:lnRef idx="0">
          <a:scrgbClr r="0" g="0" b="0"/>
        </a:lnRef>
        <a:fillRef idx="3">
          <a:scrgbClr r="0" g="0" b="0"/>
        </a:fillRef>
        <a:effectRef idx="3">
          <a:scrgbClr r="0" g="0" b="0"/>
        </a:effectRef>
        <a:fontRef idx="minor">
          <a:schemeClr val="lt1"/>
        </a:fontRef>
      </dsp:style>
    </dsp:sp>
    <dsp:sp modelId="{DEE536C2-F04F-46C7-A5FF-E1901508A743}">
      <dsp:nvSpPr>
        <dsp:cNvPr id="0" name=""/>
        <dsp:cNvSpPr/>
      </dsp:nvSpPr>
      <dsp:spPr>
        <a:xfrm>
          <a:off x="2135870" y="455941"/>
          <a:ext cx="3614958" cy="3614958"/>
        </a:xfrm>
        <a:prstGeom prst="blockArc">
          <a:avLst>
            <a:gd name="adj1" fmla="val 3857143"/>
            <a:gd name="adj2" fmla="val 6942857"/>
            <a:gd name="adj3" fmla="val 3904"/>
          </a:avLst>
        </a:prstGeo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sp:spPr>
      <dsp:style>
        <a:lnRef idx="0">
          <a:scrgbClr r="0" g="0" b="0"/>
        </a:lnRef>
        <a:fillRef idx="3">
          <a:scrgbClr r="0" g="0" b="0"/>
        </a:fillRef>
        <a:effectRef idx="3">
          <a:scrgbClr r="0" g="0" b="0"/>
        </a:effectRef>
        <a:fontRef idx="minor">
          <a:schemeClr val="lt1"/>
        </a:fontRef>
      </dsp:style>
    </dsp:sp>
    <dsp:sp modelId="{D6526ACB-2875-45EF-9EA1-B6A472955039}">
      <dsp:nvSpPr>
        <dsp:cNvPr id="0" name=""/>
        <dsp:cNvSpPr/>
      </dsp:nvSpPr>
      <dsp:spPr>
        <a:xfrm>
          <a:off x="2135870" y="455941"/>
          <a:ext cx="3614958" cy="3614958"/>
        </a:xfrm>
        <a:prstGeom prst="blockArc">
          <a:avLst>
            <a:gd name="adj1" fmla="val 771429"/>
            <a:gd name="adj2" fmla="val 3857143"/>
            <a:gd name="adj3" fmla="val 3904"/>
          </a:avLst>
        </a:prstGeo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sp:spPr>
      <dsp:style>
        <a:lnRef idx="0">
          <a:scrgbClr r="0" g="0" b="0"/>
        </a:lnRef>
        <a:fillRef idx="3">
          <a:scrgbClr r="0" g="0" b="0"/>
        </a:fillRef>
        <a:effectRef idx="3">
          <a:scrgbClr r="0" g="0" b="0"/>
        </a:effectRef>
        <a:fontRef idx="minor">
          <a:schemeClr val="lt1"/>
        </a:fontRef>
      </dsp:style>
    </dsp:sp>
    <dsp:sp modelId="{E6C6FCF2-99EA-4B51-8566-A3D23780DF96}">
      <dsp:nvSpPr>
        <dsp:cNvPr id="0" name=""/>
        <dsp:cNvSpPr/>
      </dsp:nvSpPr>
      <dsp:spPr>
        <a:xfrm>
          <a:off x="2135870" y="455941"/>
          <a:ext cx="3614958" cy="3614958"/>
        </a:xfrm>
        <a:prstGeom prst="blockArc">
          <a:avLst>
            <a:gd name="adj1" fmla="val 19285714"/>
            <a:gd name="adj2" fmla="val 771429"/>
            <a:gd name="adj3" fmla="val 3904"/>
          </a:avLst>
        </a:prstGeo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sp:spPr>
      <dsp:style>
        <a:lnRef idx="0">
          <a:scrgbClr r="0" g="0" b="0"/>
        </a:lnRef>
        <a:fillRef idx="3">
          <a:scrgbClr r="0" g="0" b="0"/>
        </a:fillRef>
        <a:effectRef idx="3">
          <a:scrgbClr r="0" g="0" b="0"/>
        </a:effectRef>
        <a:fontRef idx="minor">
          <a:schemeClr val="lt1"/>
        </a:fontRef>
      </dsp:style>
    </dsp:sp>
    <dsp:sp modelId="{8B194F3D-0302-41F2-833C-3CD3E8D3B8C9}">
      <dsp:nvSpPr>
        <dsp:cNvPr id="0" name=""/>
        <dsp:cNvSpPr/>
      </dsp:nvSpPr>
      <dsp:spPr>
        <a:xfrm>
          <a:off x="2135870" y="455941"/>
          <a:ext cx="3614958" cy="3614958"/>
        </a:xfrm>
        <a:prstGeom prst="blockArc">
          <a:avLst>
            <a:gd name="adj1" fmla="val 16200000"/>
            <a:gd name="adj2" fmla="val 19285714"/>
            <a:gd name="adj3" fmla="val 3904"/>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sp>
    <dsp:sp modelId="{2409281E-C375-4361-A638-7DBA26A84ECB}">
      <dsp:nvSpPr>
        <dsp:cNvPr id="0" name=""/>
        <dsp:cNvSpPr/>
      </dsp:nvSpPr>
      <dsp:spPr>
        <a:xfrm>
          <a:off x="3243443" y="1563514"/>
          <a:ext cx="1399812" cy="1399812"/>
        </a:xfrm>
        <a:prstGeom prst="ellipse">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ysClr val="window" lastClr="FFFFFF"/>
              </a:solidFill>
              <a:latin typeface="Gill Sans MT"/>
              <a:ea typeface="+mn-ea"/>
              <a:cs typeface="+mn-cs"/>
            </a:rPr>
            <a:t>Stakeholders</a:t>
          </a:r>
        </a:p>
      </dsp:txBody>
      <dsp:txXfrm>
        <a:off x="3448441" y="1768512"/>
        <a:ext cx="989816" cy="989816"/>
      </dsp:txXfrm>
    </dsp:sp>
    <dsp:sp modelId="{A1F4807A-3F11-4CD7-BF8F-CCA02BF3A233}">
      <dsp:nvSpPr>
        <dsp:cNvPr id="0" name=""/>
        <dsp:cNvSpPr/>
      </dsp:nvSpPr>
      <dsp:spPr>
        <a:xfrm>
          <a:off x="3453415" y="1282"/>
          <a:ext cx="979868" cy="979868"/>
        </a:xfrm>
        <a:prstGeom prst="ellipse">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Customer</a:t>
          </a:r>
        </a:p>
      </dsp:txBody>
      <dsp:txXfrm>
        <a:off x="3596913" y="144780"/>
        <a:ext cx="692872" cy="692872"/>
      </dsp:txXfrm>
    </dsp:sp>
    <dsp:sp modelId="{3185EACA-434E-4815-A8D5-ACD24D64BB3F}">
      <dsp:nvSpPr>
        <dsp:cNvPr id="0" name=""/>
        <dsp:cNvSpPr/>
      </dsp:nvSpPr>
      <dsp:spPr>
        <a:xfrm>
          <a:off x="4838980" y="668535"/>
          <a:ext cx="979868" cy="979868"/>
        </a:xfrm>
        <a:prstGeom prst="ellipse">
          <a:avLst/>
        </a:prstGeo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Producer</a:t>
          </a:r>
        </a:p>
      </dsp:txBody>
      <dsp:txXfrm>
        <a:off x="4982478" y="812033"/>
        <a:ext cx="692872" cy="692872"/>
      </dsp:txXfrm>
    </dsp:sp>
    <dsp:sp modelId="{3CAC4A23-B581-45AB-99BC-83259B53C995}">
      <dsp:nvSpPr>
        <dsp:cNvPr id="0" name=""/>
        <dsp:cNvSpPr/>
      </dsp:nvSpPr>
      <dsp:spPr>
        <a:xfrm>
          <a:off x="5181187" y="2167838"/>
          <a:ext cx="979868" cy="979868"/>
        </a:xfrm>
        <a:prstGeom prst="ellipse">
          <a:avLst/>
        </a:prstGeo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Project Manager</a:t>
          </a:r>
        </a:p>
      </dsp:txBody>
      <dsp:txXfrm>
        <a:off x="5324685" y="2311336"/>
        <a:ext cx="692872" cy="692872"/>
      </dsp:txXfrm>
    </dsp:sp>
    <dsp:sp modelId="{4F8F6898-CC30-4063-8A39-42B70FB03E1C}">
      <dsp:nvSpPr>
        <dsp:cNvPr id="0" name=""/>
        <dsp:cNvSpPr/>
      </dsp:nvSpPr>
      <dsp:spPr>
        <a:xfrm>
          <a:off x="4222346" y="3370187"/>
          <a:ext cx="979868" cy="979868"/>
        </a:xfrm>
        <a:prstGeom prst="ellipse">
          <a:avLst/>
        </a:prstGeo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Suppliers </a:t>
          </a:r>
        </a:p>
      </dsp:txBody>
      <dsp:txXfrm>
        <a:off x="4365844" y="3513685"/>
        <a:ext cx="692872" cy="692872"/>
      </dsp:txXfrm>
    </dsp:sp>
    <dsp:sp modelId="{46C940AE-CDA6-4154-8451-CA19070BBBB8}">
      <dsp:nvSpPr>
        <dsp:cNvPr id="0" name=""/>
        <dsp:cNvSpPr/>
      </dsp:nvSpPr>
      <dsp:spPr>
        <a:xfrm>
          <a:off x="2684485" y="3370187"/>
          <a:ext cx="979868" cy="979868"/>
        </a:xfrm>
        <a:prstGeom prst="ellipse">
          <a:avLst/>
        </a:prstGeo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Team members</a:t>
          </a:r>
        </a:p>
      </dsp:txBody>
      <dsp:txXfrm>
        <a:off x="2827983" y="3513685"/>
        <a:ext cx="692872" cy="692872"/>
      </dsp:txXfrm>
    </dsp:sp>
    <dsp:sp modelId="{B7525613-18FE-4500-9E5E-63624D10631E}">
      <dsp:nvSpPr>
        <dsp:cNvPr id="0" name=""/>
        <dsp:cNvSpPr/>
      </dsp:nvSpPr>
      <dsp:spPr>
        <a:xfrm>
          <a:off x="1725644" y="2167838"/>
          <a:ext cx="979868" cy="979868"/>
        </a:xfrm>
        <a:prstGeom prst="ellipse">
          <a:avLst/>
        </a:prstGeo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HR</a:t>
          </a:r>
        </a:p>
      </dsp:txBody>
      <dsp:txXfrm>
        <a:off x="1869142" y="2311336"/>
        <a:ext cx="692872" cy="692872"/>
      </dsp:txXfrm>
    </dsp:sp>
    <dsp:sp modelId="{166BBFEB-202E-46A2-814B-C94BB617043F}">
      <dsp:nvSpPr>
        <dsp:cNvPr id="0" name=""/>
        <dsp:cNvSpPr/>
      </dsp:nvSpPr>
      <dsp:spPr>
        <a:xfrm>
          <a:off x="2067850" y="668535"/>
          <a:ext cx="979868" cy="979868"/>
        </a:xfrm>
        <a:prstGeom prst="ellipse">
          <a:avLst/>
        </a:prstGeo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Outsourced</a:t>
          </a:r>
        </a:p>
      </dsp:txBody>
      <dsp:txXfrm>
        <a:off x="2211348" y="812033"/>
        <a:ext cx="692872" cy="692872"/>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2090758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912448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429055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691441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830585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282768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443707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4033814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4228790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951698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099973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4269972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1203263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509949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220473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465491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13763924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685885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963027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5174067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27272982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1200051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term Direct Objectives is used by </a:t>
            </a:r>
            <a:r>
              <a:rPr lang="en-GB" altLang="en-US" dirty="0" err="1"/>
              <a:t>Meridith</a:t>
            </a:r>
            <a:r>
              <a:rPr lang="en-GB" altLang="en-US" dirty="0"/>
              <a:t> and Mantel, 2009</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16753085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617454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28</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2</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2</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1. Role of a Project Manager</a:t>
            </a:r>
          </a:p>
          <a:p>
            <a:pPr marL="0" indent="0">
              <a:buFontTx/>
              <a:buNone/>
            </a:pPr>
            <a:r>
              <a:rPr lang="en-GB" altLang="en-US" dirty="0">
                <a:latin typeface="Arial" panose="020B0604020202020204" pitchFamily="34" charset="0"/>
                <a:cs typeface="Arial" panose="020B0604020202020204" pitchFamily="34" charset="0"/>
              </a:rPr>
              <a:t>2. Project Management tools :</a:t>
            </a:r>
          </a:p>
          <a:p>
            <a:pPr marL="0" indent="0">
              <a:buFontTx/>
              <a:buNone/>
            </a:pPr>
            <a:r>
              <a:rPr lang="en-GB" altLang="en-US" dirty="0">
                <a:latin typeface="Arial" panose="020B0604020202020204" pitchFamily="34" charset="0"/>
                <a:cs typeface="Arial" panose="020B0604020202020204" pitchFamily="34" charset="0"/>
              </a:rPr>
              <a:t>	Project life Cycle</a:t>
            </a:r>
          </a:p>
          <a:p>
            <a:pPr marL="0" indent="0">
              <a:buFontTx/>
              <a:buNone/>
            </a:pPr>
            <a:r>
              <a:rPr lang="en-GB" altLang="en-US" dirty="0">
                <a:latin typeface="Arial" panose="020B0604020202020204" pitchFamily="34" charset="0"/>
                <a:cs typeface="Arial" panose="020B0604020202020204" pitchFamily="34" charset="0"/>
              </a:rPr>
              <a:t>	Iron Triangle</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2999"/>
            <a:ext cx="6348245" cy="4669971"/>
          </a:xfrm>
        </p:spPr>
        <p:txBody>
          <a:bodyPr>
            <a:normAutofit fontScale="92500" lnSpcReduction="20000"/>
          </a:bodyPr>
          <a:lstStyle/>
          <a:p>
            <a:r>
              <a:rPr lang="en-GB" altLang="en-US" sz="2000" dirty="0">
                <a:latin typeface="Arial" panose="020B0604020202020204" pitchFamily="34" charset="0"/>
                <a:cs typeface="Arial" panose="020B0604020202020204" pitchFamily="34" charset="0"/>
              </a:rPr>
              <a:t>Project manager’s skills set should include:</a:t>
            </a:r>
            <a:br>
              <a:rPr lang="en-GB" altLang="en-US" sz="2000" dirty="0">
                <a:latin typeface="Arial" panose="020B0604020202020204" pitchFamily="34" charset="0"/>
                <a:cs typeface="Arial" panose="020B0604020202020204" pitchFamily="34" charset="0"/>
              </a:rPr>
            </a:br>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Leadership qualities</a:t>
            </a:r>
          </a:p>
          <a:p>
            <a:r>
              <a:rPr lang="en-GB" altLang="en-US" sz="2000" dirty="0">
                <a:latin typeface="Arial" panose="020B0604020202020204" pitchFamily="34" charset="0"/>
                <a:cs typeface="Arial" panose="020B0604020202020204" pitchFamily="34" charset="0"/>
              </a:rPr>
              <a:t>Communication skills</a:t>
            </a:r>
          </a:p>
          <a:p>
            <a:r>
              <a:rPr lang="en-GB" altLang="en-US" sz="2000" dirty="0">
                <a:latin typeface="Arial" panose="020B0604020202020204" pitchFamily="34" charset="0"/>
                <a:cs typeface="Arial" panose="020B0604020202020204" pitchFamily="34" charset="0"/>
              </a:rPr>
              <a:t>Team building</a:t>
            </a:r>
          </a:p>
          <a:p>
            <a:r>
              <a:rPr lang="en-GB" altLang="en-US" sz="2000" dirty="0">
                <a:latin typeface="Arial" panose="020B0604020202020204" pitchFamily="34" charset="0"/>
                <a:cs typeface="Arial" panose="020B0604020202020204" pitchFamily="34" charset="0"/>
              </a:rPr>
              <a:t>Time management skills</a:t>
            </a:r>
          </a:p>
          <a:p>
            <a:r>
              <a:rPr lang="en-GB" altLang="en-US" sz="2000" dirty="0">
                <a:latin typeface="Arial" panose="020B0604020202020204" pitchFamily="34" charset="0"/>
                <a:cs typeface="Arial" panose="020B0604020202020204" pitchFamily="34" charset="0"/>
              </a:rPr>
              <a:t>Organised</a:t>
            </a:r>
          </a:p>
          <a:p>
            <a:r>
              <a:rPr lang="en-GB" altLang="en-US" sz="2000" dirty="0">
                <a:latin typeface="Arial" panose="020B0604020202020204" pitchFamily="34" charset="0"/>
                <a:cs typeface="Arial" panose="020B0604020202020204" pitchFamily="34" charset="0"/>
              </a:rPr>
              <a:t>Administration skills</a:t>
            </a:r>
          </a:p>
          <a:p>
            <a:r>
              <a:rPr lang="en-GB" altLang="en-US" sz="2000" dirty="0">
                <a:latin typeface="Arial" panose="020B0604020202020204" pitchFamily="34" charset="0"/>
                <a:cs typeface="Arial" panose="020B0604020202020204" pitchFamily="34" charset="0"/>
              </a:rPr>
              <a:t>Conflict resolution</a:t>
            </a:r>
          </a:p>
          <a:p>
            <a:r>
              <a:rPr lang="en-GB" altLang="en-US" sz="2000" dirty="0">
                <a:latin typeface="Arial" panose="020B0604020202020204" pitchFamily="34" charset="0"/>
                <a:cs typeface="Arial" panose="020B0604020202020204" pitchFamily="34" charset="0"/>
              </a:rPr>
              <a:t>Planning</a:t>
            </a:r>
          </a:p>
          <a:p>
            <a:r>
              <a:rPr lang="en-GB" altLang="en-US" sz="2000" dirty="0">
                <a:latin typeface="Arial" panose="020B0604020202020204" pitchFamily="34" charset="0"/>
                <a:cs typeface="Arial" panose="020B0604020202020204" pitchFamily="34" charset="0"/>
              </a:rPr>
              <a:t>Decision making</a:t>
            </a:r>
          </a:p>
          <a:p>
            <a:r>
              <a:rPr lang="en-GB" altLang="en-US" sz="2000" dirty="0">
                <a:latin typeface="Arial" panose="020B0604020202020204" pitchFamily="34" charset="0"/>
                <a:cs typeface="Arial" panose="020B0604020202020204" pitchFamily="34" charset="0"/>
              </a:rPr>
              <a:t>Resource allocation</a:t>
            </a:r>
          </a:p>
          <a:p>
            <a:r>
              <a:rPr lang="en-GB" altLang="en-US" sz="2000" dirty="0">
                <a:latin typeface="Arial" panose="020B0604020202020204" pitchFamily="34" charset="0"/>
                <a:cs typeface="Arial" panose="020B0604020202020204" pitchFamily="34" charset="0"/>
              </a:rPr>
              <a:t>Negotiation</a:t>
            </a:r>
          </a:p>
          <a:p>
            <a:r>
              <a:rPr lang="en-GB" altLang="en-US" sz="2000" dirty="0">
                <a:latin typeface="Arial" panose="020B0604020202020204" pitchFamily="34" charset="0"/>
                <a:cs typeface="Arial" panose="020B0604020202020204" pitchFamily="34" charset="0"/>
              </a:rPr>
              <a:t>Fair &amp; respectful to everyone's opinions</a:t>
            </a:r>
          </a:p>
          <a:p>
            <a:r>
              <a:rPr lang="en-GB" altLang="en-US" sz="2000" dirty="0">
                <a:latin typeface="Arial" panose="020B0604020202020204" pitchFamily="34" charset="0"/>
                <a:cs typeface="Arial" panose="020B0604020202020204" pitchFamily="34" charset="0"/>
              </a:rPr>
              <a:t>Adaptable &amp; Flexible</a:t>
            </a:r>
          </a:p>
          <a:p>
            <a:endParaRPr lang="en-GB" altLang="en-US" dirty="0"/>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14" name="Picture 13">
            <a:extLst>
              <a:ext uri="{FF2B5EF4-FFF2-40B4-BE49-F238E27FC236}">
                <a16:creationId xmlns:a16="http://schemas.microsoft.com/office/drawing/2014/main" id="{143388DA-8278-AF44-8CF5-CB261A41C653}"/>
              </a:ext>
            </a:extLst>
          </p:cNvPr>
          <p:cNvPicPr>
            <a:picLocks noChangeAspect="1"/>
          </p:cNvPicPr>
          <p:nvPr/>
        </p:nvPicPr>
        <p:blipFill>
          <a:blip r:embed="rId3"/>
          <a:stretch>
            <a:fillRect/>
          </a:stretch>
        </p:blipFill>
        <p:spPr>
          <a:xfrm>
            <a:off x="7447929" y="1763486"/>
            <a:ext cx="3392142" cy="3188614"/>
          </a:xfrm>
          <a:prstGeom prst="rect">
            <a:avLst/>
          </a:prstGeom>
        </p:spPr>
      </p:pic>
    </p:spTree>
    <p:extLst>
      <p:ext uri="{BB962C8B-B14F-4D97-AF65-F5344CB8AC3E}">
        <p14:creationId xmlns:p14="http://schemas.microsoft.com/office/powerpoint/2010/main" val="9418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Attributes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404261"/>
            <a:ext cx="6348245" cy="4669971"/>
          </a:xfrm>
        </p:spPr>
        <p:txBody>
          <a:bodyPr>
            <a:normAutofit/>
          </a:bodyPr>
          <a:lstStyle/>
          <a:p>
            <a:pPr marL="0" indent="0">
              <a:lnSpc>
                <a:spcPct val="90000"/>
              </a:lnSpc>
              <a:buNone/>
            </a:pPr>
            <a:r>
              <a:rPr lang="en-GB" altLang="en-US" sz="2000" dirty="0">
                <a:latin typeface="Arial" panose="020B0604020202020204" pitchFamily="34" charset="0"/>
                <a:cs typeface="Arial" panose="020B0604020202020204" pitchFamily="34" charset="0"/>
              </a:rPr>
              <a:t>Excellent time management skills</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‘Can do’ proactive attitude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Adaptable, flexible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Fair – respecting different people’s viewpoints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Committed to the team and the project’s goals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Decisive and realistic</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Excellent communication skills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Leadership</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Assertiveness </a:t>
            </a:r>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2" name="Picture 1">
            <a:extLst>
              <a:ext uri="{FF2B5EF4-FFF2-40B4-BE49-F238E27FC236}">
                <a16:creationId xmlns:a16="http://schemas.microsoft.com/office/drawing/2014/main" id="{D9D710F3-58F0-9146-8E8C-3A8A3C7953B9}"/>
              </a:ext>
            </a:extLst>
          </p:cNvPr>
          <p:cNvPicPr>
            <a:picLocks noChangeAspect="1"/>
          </p:cNvPicPr>
          <p:nvPr/>
        </p:nvPicPr>
        <p:blipFill>
          <a:blip r:embed="rId3"/>
          <a:stretch>
            <a:fillRect/>
          </a:stretch>
        </p:blipFill>
        <p:spPr>
          <a:xfrm>
            <a:off x="7050374" y="2073729"/>
            <a:ext cx="4869627" cy="2725056"/>
          </a:xfrm>
          <a:prstGeom prst="rect">
            <a:avLst/>
          </a:prstGeom>
        </p:spPr>
      </p:pic>
    </p:spTree>
    <p:extLst>
      <p:ext uri="{BB962C8B-B14F-4D97-AF65-F5344CB8AC3E}">
        <p14:creationId xmlns:p14="http://schemas.microsoft.com/office/powerpoint/2010/main" val="3610306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Rectangle 2">
            <a:extLst>
              <a:ext uri="{FF2B5EF4-FFF2-40B4-BE49-F238E27FC236}">
                <a16:creationId xmlns:a16="http://schemas.microsoft.com/office/drawing/2014/main" id="{2FCCC292-22CA-1C47-9FEE-040DC4B981B6}"/>
              </a:ext>
            </a:extLst>
          </p:cNvPr>
          <p:cNvSpPr>
            <a:spLocks noGrp="1" noChangeArrowheads="1"/>
          </p:cNvSpPr>
          <p:nvPr>
            <p:ph type="title"/>
          </p:nvPr>
        </p:nvSpPr>
        <p:spPr>
          <a:xfrm>
            <a:off x="2122714" y="168729"/>
            <a:ext cx="7772400" cy="1143000"/>
          </a:xfrm>
        </p:spPr>
        <p:txBody>
          <a:bodyPr/>
          <a:lstStyle/>
          <a:p>
            <a:pPr eaLnBrk="1" hangingPunct="1"/>
            <a:r>
              <a:rPr lang="en-US" altLang="en-US">
                <a:latin typeface="Arial" panose="020B0604020202020204" pitchFamily="34" charset="0"/>
                <a:cs typeface="Arial" panose="020B0604020202020204" pitchFamily="34" charset="0"/>
              </a:rPr>
              <a:t>A Project Manager…</a:t>
            </a:r>
          </a:p>
        </p:txBody>
      </p:sp>
      <p:pic>
        <p:nvPicPr>
          <p:cNvPr id="7" name="Picture 4">
            <a:extLst>
              <a:ext uri="{FF2B5EF4-FFF2-40B4-BE49-F238E27FC236}">
                <a16:creationId xmlns:a16="http://schemas.microsoft.com/office/drawing/2014/main" id="{BF864A88-E67C-784A-972F-6F5AEBD5F1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6304" y="1160917"/>
            <a:ext cx="302895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4">
            <a:extLst>
              <a:ext uri="{FF2B5EF4-FFF2-40B4-BE49-F238E27FC236}">
                <a16:creationId xmlns:a16="http://schemas.microsoft.com/office/drawing/2014/main" id="{2F5867B7-87E9-2F4B-BB80-D380C317E933}"/>
              </a:ext>
            </a:extLst>
          </p:cNvPr>
          <p:cNvGrpSpPr>
            <a:grpSpLocks/>
          </p:cNvGrpSpPr>
          <p:nvPr/>
        </p:nvGrpSpPr>
        <p:grpSpPr bwMode="auto">
          <a:xfrm>
            <a:off x="8928104" y="2303917"/>
            <a:ext cx="803275" cy="1962150"/>
            <a:chOff x="3140075" y="3325813"/>
            <a:chExt cx="1112838" cy="3060700"/>
          </a:xfrm>
        </p:grpSpPr>
        <p:sp>
          <p:nvSpPr>
            <p:cNvPr id="9" name="Freeform 1487">
              <a:extLst>
                <a:ext uri="{FF2B5EF4-FFF2-40B4-BE49-F238E27FC236}">
                  <a16:creationId xmlns:a16="http://schemas.microsoft.com/office/drawing/2014/main" id="{B349BD8B-D795-C349-9188-4307076FC8B2}"/>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488">
              <a:extLst>
                <a:ext uri="{FF2B5EF4-FFF2-40B4-BE49-F238E27FC236}">
                  <a16:creationId xmlns:a16="http://schemas.microsoft.com/office/drawing/2014/main" id="{F104759B-A35C-864D-9AD8-DC96362E805C}"/>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489">
              <a:extLst>
                <a:ext uri="{FF2B5EF4-FFF2-40B4-BE49-F238E27FC236}">
                  <a16:creationId xmlns:a16="http://schemas.microsoft.com/office/drawing/2014/main" id="{EDDC9B9F-A193-9D46-8B11-50AD54366F0A}"/>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90">
              <a:extLst>
                <a:ext uri="{FF2B5EF4-FFF2-40B4-BE49-F238E27FC236}">
                  <a16:creationId xmlns:a16="http://schemas.microsoft.com/office/drawing/2014/main" id="{983F509D-1FEC-A94C-93AA-B26650F4EB46}"/>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491">
              <a:extLst>
                <a:ext uri="{FF2B5EF4-FFF2-40B4-BE49-F238E27FC236}">
                  <a16:creationId xmlns:a16="http://schemas.microsoft.com/office/drawing/2014/main" id="{A41D875B-BCA2-E94D-9519-4D206D78438E}"/>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1492">
              <a:extLst>
                <a:ext uri="{FF2B5EF4-FFF2-40B4-BE49-F238E27FC236}">
                  <a16:creationId xmlns:a16="http://schemas.microsoft.com/office/drawing/2014/main" id="{771FA82C-4DE0-A24B-B331-4BA85543CB9D}"/>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1493">
              <a:extLst>
                <a:ext uri="{FF2B5EF4-FFF2-40B4-BE49-F238E27FC236}">
                  <a16:creationId xmlns:a16="http://schemas.microsoft.com/office/drawing/2014/main" id="{26FF0C79-C1AA-614A-BBB4-39EF715BCEB0}"/>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 name="Freeform 1494">
              <a:extLst>
                <a:ext uri="{FF2B5EF4-FFF2-40B4-BE49-F238E27FC236}">
                  <a16:creationId xmlns:a16="http://schemas.microsoft.com/office/drawing/2014/main" id="{D6EFE6B0-A624-0C40-8FDD-C607A5FB4C88}"/>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 name="Freeform 1495">
              <a:extLst>
                <a:ext uri="{FF2B5EF4-FFF2-40B4-BE49-F238E27FC236}">
                  <a16:creationId xmlns:a16="http://schemas.microsoft.com/office/drawing/2014/main" id="{5DA285BB-D52C-D140-A03F-F7274D51642B}"/>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8" name="Freeform 1496">
              <a:extLst>
                <a:ext uri="{FF2B5EF4-FFF2-40B4-BE49-F238E27FC236}">
                  <a16:creationId xmlns:a16="http://schemas.microsoft.com/office/drawing/2014/main" id="{67E5905E-F58B-E749-9BE6-B0D6DC64D973}"/>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9" name="Freeform 1497">
              <a:extLst>
                <a:ext uri="{FF2B5EF4-FFF2-40B4-BE49-F238E27FC236}">
                  <a16:creationId xmlns:a16="http://schemas.microsoft.com/office/drawing/2014/main" id="{CBA36476-09DE-E643-B6C3-921A4794B42A}"/>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 name="Freeform 1498">
              <a:extLst>
                <a:ext uri="{FF2B5EF4-FFF2-40B4-BE49-F238E27FC236}">
                  <a16:creationId xmlns:a16="http://schemas.microsoft.com/office/drawing/2014/main" id="{BD1DC027-7A78-ED46-971A-8A3ABCB7ADEF}"/>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 name="Freeform 1536">
              <a:extLst>
                <a:ext uri="{FF2B5EF4-FFF2-40B4-BE49-F238E27FC236}">
                  <a16:creationId xmlns:a16="http://schemas.microsoft.com/office/drawing/2014/main" id="{C6872680-6740-944A-948E-ED77EBB1DDBA}"/>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 name="Freeform 1537">
              <a:extLst>
                <a:ext uri="{FF2B5EF4-FFF2-40B4-BE49-F238E27FC236}">
                  <a16:creationId xmlns:a16="http://schemas.microsoft.com/office/drawing/2014/main" id="{BC30DD6E-D66C-D74B-ACD2-393DED21A8E3}"/>
                </a:ext>
              </a:extLst>
            </p:cNvPr>
            <p:cNvSpPr>
              <a:spLocks/>
            </p:cNvSpPr>
            <p:nvPr/>
          </p:nvSpPr>
          <p:spPr bwMode="auto">
            <a:xfrm>
              <a:off x="4048125" y="4911725"/>
              <a:ext cx="74613" cy="26988"/>
            </a:xfrm>
            <a:custGeom>
              <a:avLst/>
              <a:gdLst>
                <a:gd name="T0" fmla="*/ 2147483646 w 47"/>
                <a:gd name="T1" fmla="*/ 2147483646 h 17"/>
                <a:gd name="T2" fmla="*/ 2147483646 w 47"/>
                <a:gd name="T3" fmla="*/ 2147483646 h 17"/>
                <a:gd name="T4" fmla="*/ 2147483646 w 47"/>
                <a:gd name="T5" fmla="*/ 0 h 17"/>
                <a:gd name="T6" fmla="*/ 2147483646 w 47"/>
                <a:gd name="T7" fmla="*/ 0 h 17"/>
                <a:gd name="T8" fmla="*/ 2147483646 w 47"/>
                <a:gd name="T9" fmla="*/ 2147483646 h 17"/>
                <a:gd name="T10" fmla="*/ 0 w 47"/>
                <a:gd name="T11" fmla="*/ 0 h 17"/>
                <a:gd name="T12" fmla="*/ 0 w 47"/>
                <a:gd name="T13" fmla="*/ 0 h 17"/>
                <a:gd name="T14" fmla="*/ 0 w 47"/>
                <a:gd name="T15" fmla="*/ 2147483646 h 17"/>
                <a:gd name="T16" fmla="*/ 0 w 47"/>
                <a:gd name="T17" fmla="*/ 2147483646 h 17"/>
                <a:gd name="T18" fmla="*/ 2147483646 w 47"/>
                <a:gd name="T19" fmla="*/ 2147483646 h 17"/>
                <a:gd name="T20" fmla="*/ 2147483646 w 47"/>
                <a:gd name="T21" fmla="*/ 2147483646 h 17"/>
                <a:gd name="T22" fmla="*/ 2147483646 w 47"/>
                <a:gd name="T23" fmla="*/ 2147483646 h 17"/>
                <a:gd name="T24" fmla="*/ 2147483646 w 47"/>
                <a:gd name="T25" fmla="*/ 2147483646 h 17"/>
                <a:gd name="T26" fmla="*/ 2147483646 w 47"/>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7"/>
                <a:gd name="T44" fmla="*/ 47 w 4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7">
                  <a:moveTo>
                    <a:pt x="47" y="6"/>
                  </a:moveTo>
                  <a:lnTo>
                    <a:pt x="47" y="6"/>
                  </a:lnTo>
                  <a:lnTo>
                    <a:pt x="35" y="0"/>
                  </a:lnTo>
                  <a:lnTo>
                    <a:pt x="18" y="0"/>
                  </a:lnTo>
                  <a:lnTo>
                    <a:pt x="6" y="6"/>
                  </a:lnTo>
                  <a:lnTo>
                    <a:pt x="0" y="0"/>
                  </a:lnTo>
                  <a:lnTo>
                    <a:pt x="0" y="6"/>
                  </a:lnTo>
                  <a:lnTo>
                    <a:pt x="0" y="12"/>
                  </a:lnTo>
                  <a:lnTo>
                    <a:pt x="18" y="17"/>
                  </a:lnTo>
                  <a:lnTo>
                    <a:pt x="41" y="12"/>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3" name="Freeform 1541">
              <a:extLst>
                <a:ext uri="{FF2B5EF4-FFF2-40B4-BE49-F238E27FC236}">
                  <a16:creationId xmlns:a16="http://schemas.microsoft.com/office/drawing/2014/main" id="{3FF3EAAA-FF48-6142-8F36-E8610FB7FEFF}"/>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4" name="Freeform 1542">
              <a:extLst>
                <a:ext uri="{FF2B5EF4-FFF2-40B4-BE49-F238E27FC236}">
                  <a16:creationId xmlns:a16="http://schemas.microsoft.com/office/drawing/2014/main" id="{9608EAF2-E475-6D4D-9C62-53370363CED8}"/>
                </a:ext>
              </a:extLst>
            </p:cNvPr>
            <p:cNvSpPr>
              <a:spLocks/>
            </p:cNvSpPr>
            <p:nvPr/>
          </p:nvSpPr>
          <p:spPr bwMode="auto">
            <a:xfrm>
              <a:off x="4048125" y="4883150"/>
              <a:ext cx="65088" cy="19050"/>
            </a:xfrm>
            <a:custGeom>
              <a:avLst/>
              <a:gdLst>
                <a:gd name="T0" fmla="*/ 0 w 41"/>
                <a:gd name="T1" fmla="*/ 2147483646 h 12"/>
                <a:gd name="T2" fmla="*/ 0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0 w 41"/>
                <a:gd name="T19" fmla="*/ 2147483646 h 12"/>
                <a:gd name="T20" fmla="*/ 0 w 41"/>
                <a:gd name="T21" fmla="*/ 2147483646 h 12"/>
                <a:gd name="T22" fmla="*/ 0 w 41"/>
                <a:gd name="T23" fmla="*/ 2147483646 h 12"/>
                <a:gd name="T24" fmla="*/ 0 w 41"/>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2"/>
                <a:gd name="T41" fmla="*/ 41 w 41"/>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2">
                  <a:moveTo>
                    <a:pt x="0" y="12"/>
                  </a:moveTo>
                  <a:lnTo>
                    <a:pt x="0" y="12"/>
                  </a:lnTo>
                  <a:lnTo>
                    <a:pt x="12" y="12"/>
                  </a:lnTo>
                  <a:lnTo>
                    <a:pt x="24" y="12"/>
                  </a:lnTo>
                  <a:lnTo>
                    <a:pt x="35" y="12"/>
                  </a:lnTo>
                  <a:lnTo>
                    <a:pt x="41" y="6"/>
                  </a:lnTo>
                  <a:lnTo>
                    <a:pt x="35" y="0"/>
                  </a:lnTo>
                  <a:lnTo>
                    <a:pt x="18" y="0"/>
                  </a:lnTo>
                  <a:lnTo>
                    <a:pt x="0" y="6"/>
                  </a:lnTo>
                  <a:lnTo>
                    <a:pt x="0"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5" name="Freeform 1549">
              <a:extLst>
                <a:ext uri="{FF2B5EF4-FFF2-40B4-BE49-F238E27FC236}">
                  <a16:creationId xmlns:a16="http://schemas.microsoft.com/office/drawing/2014/main" id="{867E565F-2EA2-674E-936E-C1690DFAF425}"/>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 name="Freeform 1553">
              <a:extLst>
                <a:ext uri="{FF2B5EF4-FFF2-40B4-BE49-F238E27FC236}">
                  <a16:creationId xmlns:a16="http://schemas.microsoft.com/office/drawing/2014/main" id="{9A8153DE-79E9-5F48-9422-21EB47320F4F}"/>
                </a:ext>
              </a:extLst>
            </p:cNvPr>
            <p:cNvSpPr>
              <a:spLocks/>
            </p:cNvSpPr>
            <p:nvPr/>
          </p:nvSpPr>
          <p:spPr bwMode="auto">
            <a:xfrm>
              <a:off x="4048125" y="485616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0 h 17"/>
                <a:gd name="T10" fmla="*/ 2147483646 w 41"/>
                <a:gd name="T11" fmla="*/ 2147483646 h 17"/>
                <a:gd name="T12" fmla="*/ 0 w 41"/>
                <a:gd name="T13" fmla="*/ 2147483646 h 17"/>
                <a:gd name="T14" fmla="*/ 0 w 41"/>
                <a:gd name="T15" fmla="*/ 2147483646 h 17"/>
                <a:gd name="T16" fmla="*/ 0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2147483646 w 41"/>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7"/>
                <a:gd name="T44" fmla="*/ 41 w 41"/>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7">
                  <a:moveTo>
                    <a:pt x="41" y="12"/>
                  </a:moveTo>
                  <a:lnTo>
                    <a:pt x="41" y="12"/>
                  </a:lnTo>
                  <a:lnTo>
                    <a:pt x="41" y="6"/>
                  </a:lnTo>
                  <a:lnTo>
                    <a:pt x="35" y="6"/>
                  </a:lnTo>
                  <a:lnTo>
                    <a:pt x="18" y="0"/>
                  </a:lnTo>
                  <a:lnTo>
                    <a:pt x="6" y="6"/>
                  </a:lnTo>
                  <a:lnTo>
                    <a:pt x="0" y="6"/>
                  </a:lnTo>
                  <a:lnTo>
                    <a:pt x="0" y="12"/>
                  </a:lnTo>
                  <a:lnTo>
                    <a:pt x="6" y="17"/>
                  </a:lnTo>
                  <a:lnTo>
                    <a:pt x="18"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7" name="Freeform 1563">
              <a:extLst>
                <a:ext uri="{FF2B5EF4-FFF2-40B4-BE49-F238E27FC236}">
                  <a16:creationId xmlns:a16="http://schemas.microsoft.com/office/drawing/2014/main" id="{6E28DFD2-B232-7D4C-AF82-F60B930C1FB8}"/>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8" name="Freeform 1571">
              <a:extLst>
                <a:ext uri="{FF2B5EF4-FFF2-40B4-BE49-F238E27FC236}">
                  <a16:creationId xmlns:a16="http://schemas.microsoft.com/office/drawing/2014/main" id="{CA1F4ACE-E8DA-4D4A-9920-AE2FEE459267}"/>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9" name="Freeform 1573">
              <a:extLst>
                <a:ext uri="{FF2B5EF4-FFF2-40B4-BE49-F238E27FC236}">
                  <a16:creationId xmlns:a16="http://schemas.microsoft.com/office/drawing/2014/main" id="{4AEAB7A1-B7C7-7B48-B58A-753A784C19FC}"/>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 name="Freeform 1575">
              <a:extLst>
                <a:ext uri="{FF2B5EF4-FFF2-40B4-BE49-F238E27FC236}">
                  <a16:creationId xmlns:a16="http://schemas.microsoft.com/office/drawing/2014/main" id="{98E496DD-E430-FD46-9869-ED054AF87F5D}"/>
                </a:ext>
              </a:extLst>
            </p:cNvPr>
            <p:cNvSpPr>
              <a:spLocks/>
            </p:cNvSpPr>
            <p:nvPr/>
          </p:nvSpPr>
          <p:spPr bwMode="auto">
            <a:xfrm>
              <a:off x="4048125" y="4986338"/>
              <a:ext cx="65088" cy="17463"/>
            </a:xfrm>
            <a:custGeom>
              <a:avLst/>
              <a:gdLst>
                <a:gd name="T0" fmla="*/ 2147483646 w 41"/>
                <a:gd name="T1" fmla="*/ 0 h 11"/>
                <a:gd name="T2" fmla="*/ 2147483646 w 41"/>
                <a:gd name="T3" fmla="*/ 0 h 11"/>
                <a:gd name="T4" fmla="*/ 2147483646 w 41"/>
                <a:gd name="T5" fmla="*/ 2147483646 h 11"/>
                <a:gd name="T6" fmla="*/ 2147483646 w 41"/>
                <a:gd name="T7" fmla="*/ 2147483646 h 11"/>
                <a:gd name="T8" fmla="*/ 2147483646 w 41"/>
                <a:gd name="T9" fmla="*/ 0 h 11"/>
                <a:gd name="T10" fmla="*/ 2147483646 w 41"/>
                <a:gd name="T11" fmla="*/ 0 h 11"/>
                <a:gd name="T12" fmla="*/ 0 w 41"/>
                <a:gd name="T13" fmla="*/ 2147483646 h 11"/>
                <a:gd name="T14" fmla="*/ 0 w 41"/>
                <a:gd name="T15" fmla="*/ 2147483646 h 11"/>
                <a:gd name="T16" fmla="*/ 0 w 41"/>
                <a:gd name="T17" fmla="*/ 2147483646 h 11"/>
                <a:gd name="T18" fmla="*/ 2147483646 w 41"/>
                <a:gd name="T19" fmla="*/ 2147483646 h 11"/>
                <a:gd name="T20" fmla="*/ 2147483646 w 41"/>
                <a:gd name="T21" fmla="*/ 2147483646 h 11"/>
                <a:gd name="T22" fmla="*/ 2147483646 w 41"/>
                <a:gd name="T23" fmla="*/ 2147483646 h 11"/>
                <a:gd name="T24" fmla="*/ 2147483646 w 41"/>
                <a:gd name="T25" fmla="*/ 0 h 11"/>
                <a:gd name="T26" fmla="*/ 2147483646 w 4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1"/>
                <a:gd name="T44" fmla="*/ 41 w 4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1">
                  <a:moveTo>
                    <a:pt x="35" y="0"/>
                  </a:moveTo>
                  <a:lnTo>
                    <a:pt x="35" y="0"/>
                  </a:lnTo>
                  <a:lnTo>
                    <a:pt x="35" y="6"/>
                  </a:lnTo>
                  <a:lnTo>
                    <a:pt x="29" y="6"/>
                  </a:lnTo>
                  <a:lnTo>
                    <a:pt x="18" y="0"/>
                  </a:lnTo>
                  <a:lnTo>
                    <a:pt x="6" y="0"/>
                  </a:lnTo>
                  <a:lnTo>
                    <a:pt x="0" y="6"/>
                  </a:lnTo>
                  <a:lnTo>
                    <a:pt x="0" y="11"/>
                  </a:lnTo>
                  <a:lnTo>
                    <a:pt x="29" y="11"/>
                  </a:lnTo>
                  <a:lnTo>
                    <a:pt x="41" y="11"/>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 name="Freeform 1578">
              <a:extLst>
                <a:ext uri="{FF2B5EF4-FFF2-40B4-BE49-F238E27FC236}">
                  <a16:creationId xmlns:a16="http://schemas.microsoft.com/office/drawing/2014/main" id="{5FE10895-43F2-814B-803A-DC356ADD2524}"/>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2" name="Freeform 1580">
              <a:extLst>
                <a:ext uri="{FF2B5EF4-FFF2-40B4-BE49-F238E27FC236}">
                  <a16:creationId xmlns:a16="http://schemas.microsoft.com/office/drawing/2014/main" id="{251D09C6-F782-274A-AD41-D8F429AB39EA}"/>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3" name="Freeform 1583">
              <a:extLst>
                <a:ext uri="{FF2B5EF4-FFF2-40B4-BE49-F238E27FC236}">
                  <a16:creationId xmlns:a16="http://schemas.microsoft.com/office/drawing/2014/main" id="{CAEAFCD4-0A1E-8C47-B748-6921C0B2104A}"/>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4" name="Freeform 1584">
              <a:extLst>
                <a:ext uri="{FF2B5EF4-FFF2-40B4-BE49-F238E27FC236}">
                  <a16:creationId xmlns:a16="http://schemas.microsoft.com/office/drawing/2014/main" id="{AAC03550-0279-5A4C-81A2-E81C2AD8D96F}"/>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5" name="Freeform 1585">
              <a:extLst>
                <a:ext uri="{FF2B5EF4-FFF2-40B4-BE49-F238E27FC236}">
                  <a16:creationId xmlns:a16="http://schemas.microsoft.com/office/drawing/2014/main" id="{35A0CE90-E4F0-5040-99D2-FCA3B43F974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6" name="Freeform 1586">
              <a:extLst>
                <a:ext uri="{FF2B5EF4-FFF2-40B4-BE49-F238E27FC236}">
                  <a16:creationId xmlns:a16="http://schemas.microsoft.com/office/drawing/2014/main" id="{D37CC8ED-9069-8142-9E80-478019C384B3}"/>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7" name="Freeform 1587">
              <a:extLst>
                <a:ext uri="{FF2B5EF4-FFF2-40B4-BE49-F238E27FC236}">
                  <a16:creationId xmlns:a16="http://schemas.microsoft.com/office/drawing/2014/main" id="{5418E3D2-FBFE-EF45-BCFC-418672C48234}"/>
                </a:ext>
              </a:extLst>
            </p:cNvPr>
            <p:cNvSpPr>
              <a:spLocks/>
            </p:cNvSpPr>
            <p:nvPr/>
          </p:nvSpPr>
          <p:spPr bwMode="auto">
            <a:xfrm>
              <a:off x="3770313" y="4938713"/>
              <a:ext cx="74613" cy="28575"/>
            </a:xfrm>
            <a:custGeom>
              <a:avLst/>
              <a:gdLst>
                <a:gd name="T0" fmla="*/ 2147483646 w 47"/>
                <a:gd name="T1" fmla="*/ 2147483646 h 18"/>
                <a:gd name="T2" fmla="*/ 2147483646 w 47"/>
                <a:gd name="T3" fmla="*/ 2147483646 h 18"/>
                <a:gd name="T4" fmla="*/ 2147483646 w 47"/>
                <a:gd name="T5" fmla="*/ 0 h 18"/>
                <a:gd name="T6" fmla="*/ 2147483646 w 47"/>
                <a:gd name="T7" fmla="*/ 2147483646 h 18"/>
                <a:gd name="T8" fmla="*/ 2147483646 w 47"/>
                <a:gd name="T9" fmla="*/ 2147483646 h 18"/>
                <a:gd name="T10" fmla="*/ 0 w 47"/>
                <a:gd name="T11" fmla="*/ 0 h 18"/>
                <a:gd name="T12" fmla="*/ 0 w 47"/>
                <a:gd name="T13" fmla="*/ 0 h 18"/>
                <a:gd name="T14" fmla="*/ 0 w 47"/>
                <a:gd name="T15" fmla="*/ 2147483646 h 18"/>
                <a:gd name="T16" fmla="*/ 2147483646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8"/>
                <a:gd name="T44" fmla="*/ 47 w 47"/>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8">
                  <a:moveTo>
                    <a:pt x="47" y="6"/>
                  </a:moveTo>
                  <a:lnTo>
                    <a:pt x="47" y="6"/>
                  </a:lnTo>
                  <a:lnTo>
                    <a:pt x="35" y="0"/>
                  </a:lnTo>
                  <a:lnTo>
                    <a:pt x="17" y="6"/>
                  </a:lnTo>
                  <a:lnTo>
                    <a:pt x="6" y="6"/>
                  </a:lnTo>
                  <a:lnTo>
                    <a:pt x="0" y="0"/>
                  </a:lnTo>
                  <a:lnTo>
                    <a:pt x="0" y="12"/>
                  </a:lnTo>
                  <a:lnTo>
                    <a:pt x="6" y="18"/>
                  </a:lnTo>
                  <a:lnTo>
                    <a:pt x="23" y="18"/>
                  </a:lnTo>
                  <a:lnTo>
                    <a:pt x="41" y="18"/>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8" name="Freeform 1588">
              <a:extLst>
                <a:ext uri="{FF2B5EF4-FFF2-40B4-BE49-F238E27FC236}">
                  <a16:creationId xmlns:a16="http://schemas.microsoft.com/office/drawing/2014/main" id="{D4D5ACAB-288E-1646-8920-8080BAA38108}"/>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9" name="Freeform 1589">
              <a:extLst>
                <a:ext uri="{FF2B5EF4-FFF2-40B4-BE49-F238E27FC236}">
                  <a16:creationId xmlns:a16="http://schemas.microsoft.com/office/drawing/2014/main" id="{6899CDC9-627F-8A4F-89E1-6D7ABA7B3D67}"/>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0" name="Freeform 1590">
              <a:extLst>
                <a:ext uri="{FF2B5EF4-FFF2-40B4-BE49-F238E27FC236}">
                  <a16:creationId xmlns:a16="http://schemas.microsoft.com/office/drawing/2014/main" id="{4460E3B8-8B3C-AD4F-9A3E-0F45F7B2A32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 name="Freeform 1591">
              <a:extLst>
                <a:ext uri="{FF2B5EF4-FFF2-40B4-BE49-F238E27FC236}">
                  <a16:creationId xmlns:a16="http://schemas.microsoft.com/office/drawing/2014/main" id="{D4C8C26F-2CCA-DB4D-A7CD-1BB36CC48ABA}"/>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2" name="Freeform 1592">
              <a:extLst>
                <a:ext uri="{FF2B5EF4-FFF2-40B4-BE49-F238E27FC236}">
                  <a16:creationId xmlns:a16="http://schemas.microsoft.com/office/drawing/2014/main" id="{FF1BF878-FFD8-0041-9D1F-A6FC203F081A}"/>
                </a:ext>
              </a:extLst>
            </p:cNvPr>
            <p:cNvSpPr>
              <a:spLocks/>
            </p:cNvSpPr>
            <p:nvPr/>
          </p:nvSpPr>
          <p:spPr bwMode="auto">
            <a:xfrm>
              <a:off x="3770313" y="4911725"/>
              <a:ext cx="65088" cy="26988"/>
            </a:xfrm>
            <a:custGeom>
              <a:avLst/>
              <a:gdLst>
                <a:gd name="T0" fmla="*/ 0 w 41"/>
                <a:gd name="T1" fmla="*/ 2147483646 h 17"/>
                <a:gd name="T2" fmla="*/ 0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2147483646 w 41"/>
                <a:gd name="T17" fmla="*/ 0 h 17"/>
                <a:gd name="T18" fmla="*/ 0 w 41"/>
                <a:gd name="T19" fmla="*/ 2147483646 h 17"/>
                <a:gd name="T20" fmla="*/ 0 w 41"/>
                <a:gd name="T21" fmla="*/ 2147483646 h 17"/>
                <a:gd name="T22" fmla="*/ 0 w 41"/>
                <a:gd name="T23" fmla="*/ 2147483646 h 17"/>
                <a:gd name="T24" fmla="*/ 0 w 41"/>
                <a:gd name="T25" fmla="*/ 214748364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7"/>
                <a:gd name="T41" fmla="*/ 41 w 41"/>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7">
                  <a:moveTo>
                    <a:pt x="0" y="17"/>
                  </a:moveTo>
                  <a:lnTo>
                    <a:pt x="0" y="17"/>
                  </a:lnTo>
                  <a:lnTo>
                    <a:pt x="12" y="12"/>
                  </a:lnTo>
                  <a:lnTo>
                    <a:pt x="23" y="12"/>
                  </a:lnTo>
                  <a:lnTo>
                    <a:pt x="35" y="12"/>
                  </a:lnTo>
                  <a:lnTo>
                    <a:pt x="41" y="6"/>
                  </a:lnTo>
                  <a:lnTo>
                    <a:pt x="35" y="0"/>
                  </a:lnTo>
                  <a:lnTo>
                    <a:pt x="17" y="0"/>
                  </a:lnTo>
                  <a:lnTo>
                    <a:pt x="0" y="6"/>
                  </a:lnTo>
                  <a:lnTo>
                    <a:pt x="0" y="12"/>
                  </a:lnTo>
                  <a:lnTo>
                    <a:pt x="0"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3" name="Freeform 1593">
              <a:extLst>
                <a:ext uri="{FF2B5EF4-FFF2-40B4-BE49-F238E27FC236}">
                  <a16:creationId xmlns:a16="http://schemas.microsoft.com/office/drawing/2014/main" id="{ADE84D6F-280C-C64C-94E6-D36C2F3DC2AF}"/>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4" name="Freeform 1594">
              <a:extLst>
                <a:ext uri="{FF2B5EF4-FFF2-40B4-BE49-F238E27FC236}">
                  <a16:creationId xmlns:a16="http://schemas.microsoft.com/office/drawing/2014/main" id="{2774601C-46A1-A647-8D5B-550890ECF7E4}"/>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5" name="Freeform 1595">
              <a:extLst>
                <a:ext uri="{FF2B5EF4-FFF2-40B4-BE49-F238E27FC236}">
                  <a16:creationId xmlns:a16="http://schemas.microsoft.com/office/drawing/2014/main" id="{530F8FF6-97D0-D94B-9B4D-6A093D2B96D2}"/>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6" name="Freeform 1596">
              <a:extLst>
                <a:ext uri="{FF2B5EF4-FFF2-40B4-BE49-F238E27FC236}">
                  <a16:creationId xmlns:a16="http://schemas.microsoft.com/office/drawing/2014/main" id="{952DAB02-A6B2-9F4B-958A-D99E86E96BB9}"/>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7" name="Freeform 1597">
              <a:extLst>
                <a:ext uri="{FF2B5EF4-FFF2-40B4-BE49-F238E27FC236}">
                  <a16:creationId xmlns:a16="http://schemas.microsoft.com/office/drawing/2014/main" id="{6F4C1A21-57A2-AA49-9A69-11469E06D220}"/>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8" name="Freeform 1598">
              <a:extLst>
                <a:ext uri="{FF2B5EF4-FFF2-40B4-BE49-F238E27FC236}">
                  <a16:creationId xmlns:a16="http://schemas.microsoft.com/office/drawing/2014/main" id="{29B7D07B-0E5F-864C-B1EF-21D1A2194A22}"/>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9" name="Freeform 1599">
              <a:extLst>
                <a:ext uri="{FF2B5EF4-FFF2-40B4-BE49-F238E27FC236}">
                  <a16:creationId xmlns:a16="http://schemas.microsoft.com/office/drawing/2014/main" id="{6E221393-9E0D-B04F-9280-26BD93DDAA07}"/>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 name="Freeform 1600">
              <a:extLst>
                <a:ext uri="{FF2B5EF4-FFF2-40B4-BE49-F238E27FC236}">
                  <a16:creationId xmlns:a16="http://schemas.microsoft.com/office/drawing/2014/main" id="{4B48D41F-3F0C-7C41-B8A8-67F7F77E0DD9}"/>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 name="Freeform 1601">
              <a:extLst>
                <a:ext uri="{FF2B5EF4-FFF2-40B4-BE49-F238E27FC236}">
                  <a16:creationId xmlns:a16="http://schemas.microsoft.com/office/drawing/2014/main" id="{C8696D05-7E71-214E-B3FC-279A9C434A22}"/>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2" name="Freeform 1602">
              <a:extLst>
                <a:ext uri="{FF2B5EF4-FFF2-40B4-BE49-F238E27FC236}">
                  <a16:creationId xmlns:a16="http://schemas.microsoft.com/office/drawing/2014/main" id="{300C1B93-8FD2-D647-AAB4-9367F78C0437}"/>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3" name="Freeform 1603">
              <a:extLst>
                <a:ext uri="{FF2B5EF4-FFF2-40B4-BE49-F238E27FC236}">
                  <a16:creationId xmlns:a16="http://schemas.microsoft.com/office/drawing/2014/main" id="{50331A15-8098-F44C-B950-707FE334D6E6}"/>
                </a:ext>
              </a:extLst>
            </p:cNvPr>
            <p:cNvSpPr>
              <a:spLocks/>
            </p:cNvSpPr>
            <p:nvPr/>
          </p:nvSpPr>
          <p:spPr bwMode="auto">
            <a:xfrm>
              <a:off x="3770313" y="488315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0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2147483646 w 41"/>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41" y="12"/>
                  </a:moveTo>
                  <a:lnTo>
                    <a:pt x="41" y="12"/>
                  </a:lnTo>
                  <a:lnTo>
                    <a:pt x="41" y="6"/>
                  </a:lnTo>
                  <a:lnTo>
                    <a:pt x="35" y="6"/>
                  </a:lnTo>
                  <a:lnTo>
                    <a:pt x="17" y="0"/>
                  </a:lnTo>
                  <a:lnTo>
                    <a:pt x="6" y="6"/>
                  </a:lnTo>
                  <a:lnTo>
                    <a:pt x="0" y="6"/>
                  </a:lnTo>
                  <a:lnTo>
                    <a:pt x="0" y="12"/>
                  </a:lnTo>
                  <a:lnTo>
                    <a:pt x="6" y="18"/>
                  </a:lnTo>
                  <a:lnTo>
                    <a:pt x="17"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4" name="Freeform 1604">
              <a:extLst>
                <a:ext uri="{FF2B5EF4-FFF2-40B4-BE49-F238E27FC236}">
                  <a16:creationId xmlns:a16="http://schemas.microsoft.com/office/drawing/2014/main" id="{0ADE870B-0FCD-8548-805F-BA87AF54844D}"/>
                </a:ext>
              </a:extLst>
            </p:cNvPr>
            <p:cNvSpPr>
              <a:spLocks/>
            </p:cNvSpPr>
            <p:nvPr/>
          </p:nvSpPr>
          <p:spPr bwMode="auto">
            <a:xfrm>
              <a:off x="3871913" y="4948238"/>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0 h 12"/>
                <a:gd name="T8" fmla="*/ 2147483646 w 41"/>
                <a:gd name="T9" fmla="*/ 0 h 12"/>
                <a:gd name="T10" fmla="*/ 2147483646 w 41"/>
                <a:gd name="T11" fmla="*/ 0 h 12"/>
                <a:gd name="T12" fmla="*/ 0 w 41"/>
                <a:gd name="T13" fmla="*/ 2147483646 h 12"/>
                <a:gd name="T14" fmla="*/ 0 w 41"/>
                <a:gd name="T15" fmla="*/ 2147483646 h 12"/>
                <a:gd name="T16" fmla="*/ 0 w 41"/>
                <a:gd name="T17" fmla="*/ 2147483646 h 12"/>
                <a:gd name="T18" fmla="*/ 2147483646 w 41"/>
                <a:gd name="T19" fmla="*/ 2147483646 h 12"/>
                <a:gd name="T20" fmla="*/ 2147483646 w 41"/>
                <a:gd name="T21" fmla="*/ 2147483646 h 12"/>
                <a:gd name="T22" fmla="*/ 2147483646 w 41"/>
                <a:gd name="T23" fmla="*/ 2147483646 h 12"/>
                <a:gd name="T24" fmla="*/ 2147483646 w 41"/>
                <a:gd name="T25" fmla="*/ 2147483646 h 12"/>
                <a:gd name="T26" fmla="*/ 2147483646 w 41"/>
                <a:gd name="T27" fmla="*/ 2147483646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2"/>
                <a:gd name="T44" fmla="*/ 41 w 4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2">
                  <a:moveTo>
                    <a:pt x="41" y="12"/>
                  </a:moveTo>
                  <a:lnTo>
                    <a:pt x="41" y="12"/>
                  </a:lnTo>
                  <a:lnTo>
                    <a:pt x="35" y="6"/>
                  </a:lnTo>
                  <a:lnTo>
                    <a:pt x="35" y="0"/>
                  </a:lnTo>
                  <a:lnTo>
                    <a:pt x="18" y="0"/>
                  </a:lnTo>
                  <a:lnTo>
                    <a:pt x="6" y="0"/>
                  </a:lnTo>
                  <a:lnTo>
                    <a:pt x="0" y="6"/>
                  </a:lnTo>
                  <a:lnTo>
                    <a:pt x="0" y="12"/>
                  </a:lnTo>
                  <a:lnTo>
                    <a:pt x="6" y="12"/>
                  </a:lnTo>
                  <a:lnTo>
                    <a:pt x="18" y="12"/>
                  </a:lnTo>
                  <a:lnTo>
                    <a:pt x="29" y="6"/>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5" name="Freeform 1605">
              <a:extLst>
                <a:ext uri="{FF2B5EF4-FFF2-40B4-BE49-F238E27FC236}">
                  <a16:creationId xmlns:a16="http://schemas.microsoft.com/office/drawing/2014/main" id="{EF139542-C0C5-7144-BCEC-7568AF97EE23}"/>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6" name="Freeform 1607">
              <a:extLst>
                <a:ext uri="{FF2B5EF4-FFF2-40B4-BE49-F238E27FC236}">
                  <a16:creationId xmlns:a16="http://schemas.microsoft.com/office/drawing/2014/main" id="{DB89D74E-B6FC-D443-9087-605FDE815457}"/>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7" name="Freeform 1608">
              <a:extLst>
                <a:ext uri="{FF2B5EF4-FFF2-40B4-BE49-F238E27FC236}">
                  <a16:creationId xmlns:a16="http://schemas.microsoft.com/office/drawing/2014/main" id="{BC4CD17D-FA98-D043-ADD6-EF0AB18E4AE8}"/>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8" name="Freeform 1609">
              <a:extLst>
                <a:ext uri="{FF2B5EF4-FFF2-40B4-BE49-F238E27FC236}">
                  <a16:creationId xmlns:a16="http://schemas.microsoft.com/office/drawing/2014/main" id="{98A13663-FCBE-3A4E-9778-08158BED9444}"/>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9" name="Freeform 1610">
              <a:extLst>
                <a:ext uri="{FF2B5EF4-FFF2-40B4-BE49-F238E27FC236}">
                  <a16:creationId xmlns:a16="http://schemas.microsoft.com/office/drawing/2014/main" id="{1457FC9B-008E-9640-9D9E-6079D97552D6}"/>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0" name="Freeform 1611">
              <a:extLst>
                <a:ext uri="{FF2B5EF4-FFF2-40B4-BE49-F238E27FC236}">
                  <a16:creationId xmlns:a16="http://schemas.microsoft.com/office/drawing/2014/main" id="{6494572B-63F6-F142-914F-72BC270DCE3E}"/>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1" name="Freeform 1612">
              <a:extLst>
                <a:ext uri="{FF2B5EF4-FFF2-40B4-BE49-F238E27FC236}">
                  <a16:creationId xmlns:a16="http://schemas.microsoft.com/office/drawing/2014/main" id="{474B7002-8F76-3C48-858B-97CFE8815B5A}"/>
                </a:ext>
              </a:extLst>
            </p:cNvPr>
            <p:cNvSpPr>
              <a:spLocks/>
            </p:cNvSpPr>
            <p:nvPr/>
          </p:nvSpPr>
          <p:spPr bwMode="auto">
            <a:xfrm>
              <a:off x="3854450" y="4827588"/>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2" name="Freeform 1613">
              <a:extLst>
                <a:ext uri="{FF2B5EF4-FFF2-40B4-BE49-F238E27FC236}">
                  <a16:creationId xmlns:a16="http://schemas.microsoft.com/office/drawing/2014/main" id="{BA42800B-6A5E-F841-9A0A-8269568CCB59}"/>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3" name="Freeform 1614">
              <a:extLst>
                <a:ext uri="{FF2B5EF4-FFF2-40B4-BE49-F238E27FC236}">
                  <a16:creationId xmlns:a16="http://schemas.microsoft.com/office/drawing/2014/main" id="{E9C13C36-67FD-3248-B572-E56C14E778C8}"/>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4" name="Freeform 1615">
              <a:extLst>
                <a:ext uri="{FF2B5EF4-FFF2-40B4-BE49-F238E27FC236}">
                  <a16:creationId xmlns:a16="http://schemas.microsoft.com/office/drawing/2014/main" id="{5A2F7A2B-2756-EC44-9A6A-182E6006CF26}"/>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5" name="Freeform 1616">
              <a:extLst>
                <a:ext uri="{FF2B5EF4-FFF2-40B4-BE49-F238E27FC236}">
                  <a16:creationId xmlns:a16="http://schemas.microsoft.com/office/drawing/2014/main" id="{0F88E33C-DAB7-A048-955C-FAE499F7FD2A}"/>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6" name="Freeform 1617">
              <a:extLst>
                <a:ext uri="{FF2B5EF4-FFF2-40B4-BE49-F238E27FC236}">
                  <a16:creationId xmlns:a16="http://schemas.microsoft.com/office/drawing/2014/main" id="{2324F49B-A14F-D84E-9EA5-A90F5306314D}"/>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 name="Freeform 1618">
              <a:extLst>
                <a:ext uri="{FF2B5EF4-FFF2-40B4-BE49-F238E27FC236}">
                  <a16:creationId xmlns:a16="http://schemas.microsoft.com/office/drawing/2014/main" id="{9C25A578-A024-5446-8E7F-A72E7045A8E1}"/>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8" name="Freeform 1619">
              <a:extLst>
                <a:ext uri="{FF2B5EF4-FFF2-40B4-BE49-F238E27FC236}">
                  <a16:creationId xmlns:a16="http://schemas.microsoft.com/office/drawing/2014/main" id="{854AE304-26A3-8B45-9B20-6C761504494D}"/>
                </a:ext>
              </a:extLst>
            </p:cNvPr>
            <p:cNvSpPr>
              <a:spLocks/>
            </p:cNvSpPr>
            <p:nvPr/>
          </p:nvSpPr>
          <p:spPr bwMode="auto">
            <a:xfrm>
              <a:off x="3779838" y="4976813"/>
              <a:ext cx="55563" cy="26988"/>
            </a:xfrm>
            <a:custGeom>
              <a:avLst/>
              <a:gdLst>
                <a:gd name="T0" fmla="*/ 2147483646 w 35"/>
                <a:gd name="T1" fmla="*/ 2147483646 h 17"/>
                <a:gd name="T2" fmla="*/ 2147483646 w 35"/>
                <a:gd name="T3" fmla="*/ 2147483646 h 17"/>
                <a:gd name="T4" fmla="*/ 2147483646 w 35"/>
                <a:gd name="T5" fmla="*/ 2147483646 h 17"/>
                <a:gd name="T6" fmla="*/ 2147483646 w 35"/>
                <a:gd name="T7" fmla="*/ 0 h 17"/>
                <a:gd name="T8" fmla="*/ 2147483646 w 35"/>
                <a:gd name="T9" fmla="*/ 0 h 17"/>
                <a:gd name="T10" fmla="*/ 2147483646 w 35"/>
                <a:gd name="T11" fmla="*/ 2147483646 h 17"/>
                <a:gd name="T12" fmla="*/ 2147483646 w 35"/>
                <a:gd name="T13" fmla="*/ 2147483646 h 17"/>
                <a:gd name="T14" fmla="*/ 0 w 35"/>
                <a:gd name="T15" fmla="*/ 2147483646 h 17"/>
                <a:gd name="T16" fmla="*/ 2147483646 w 35"/>
                <a:gd name="T17" fmla="*/ 2147483646 h 17"/>
                <a:gd name="T18" fmla="*/ 2147483646 w 35"/>
                <a:gd name="T19" fmla="*/ 2147483646 h 17"/>
                <a:gd name="T20" fmla="*/ 2147483646 w 35"/>
                <a:gd name="T21" fmla="*/ 2147483646 h 17"/>
                <a:gd name="T22" fmla="*/ 2147483646 w 35"/>
                <a:gd name="T23" fmla="*/ 2147483646 h 17"/>
                <a:gd name="T24" fmla="*/ 2147483646 w 35"/>
                <a:gd name="T25" fmla="*/ 2147483646 h 17"/>
                <a:gd name="T26" fmla="*/ 2147483646 w 35"/>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7"/>
                <a:gd name="T44" fmla="*/ 35 w 35"/>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7">
                  <a:moveTo>
                    <a:pt x="35" y="17"/>
                  </a:moveTo>
                  <a:lnTo>
                    <a:pt x="35" y="17"/>
                  </a:lnTo>
                  <a:lnTo>
                    <a:pt x="35" y="6"/>
                  </a:lnTo>
                  <a:lnTo>
                    <a:pt x="29" y="0"/>
                  </a:lnTo>
                  <a:lnTo>
                    <a:pt x="17" y="6"/>
                  </a:lnTo>
                  <a:lnTo>
                    <a:pt x="6" y="6"/>
                  </a:lnTo>
                  <a:lnTo>
                    <a:pt x="0" y="12"/>
                  </a:lnTo>
                  <a:lnTo>
                    <a:pt x="6" y="17"/>
                  </a:lnTo>
                  <a:lnTo>
                    <a:pt x="17" y="12"/>
                  </a:lnTo>
                  <a:lnTo>
                    <a:pt x="35"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9" name="Freeform 1620">
              <a:extLst>
                <a:ext uri="{FF2B5EF4-FFF2-40B4-BE49-F238E27FC236}">
                  <a16:creationId xmlns:a16="http://schemas.microsoft.com/office/drawing/2014/main" id="{22981651-E0F8-144C-8F38-7FD56D7225F2}"/>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0" name="Freeform 1621">
              <a:extLst>
                <a:ext uri="{FF2B5EF4-FFF2-40B4-BE49-F238E27FC236}">
                  <a16:creationId xmlns:a16="http://schemas.microsoft.com/office/drawing/2014/main" id="{FF9268D8-397B-9147-BC2E-969E264C52F0}"/>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1" name="Freeform 1622">
              <a:extLst>
                <a:ext uri="{FF2B5EF4-FFF2-40B4-BE49-F238E27FC236}">
                  <a16:creationId xmlns:a16="http://schemas.microsoft.com/office/drawing/2014/main" id="{48FE9333-3F73-054F-A225-3CA612FCB242}"/>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 name="Freeform 1623">
              <a:extLst>
                <a:ext uri="{FF2B5EF4-FFF2-40B4-BE49-F238E27FC236}">
                  <a16:creationId xmlns:a16="http://schemas.microsoft.com/office/drawing/2014/main" id="{99EC9C19-C675-5841-9620-383F33CC7314}"/>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3" name="Freeform 1624">
              <a:extLst>
                <a:ext uri="{FF2B5EF4-FFF2-40B4-BE49-F238E27FC236}">
                  <a16:creationId xmlns:a16="http://schemas.microsoft.com/office/drawing/2014/main" id="{41637E53-F520-6146-8E4D-F6C0349DD489}"/>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4" name="Freeform 1625">
              <a:extLst>
                <a:ext uri="{FF2B5EF4-FFF2-40B4-BE49-F238E27FC236}">
                  <a16:creationId xmlns:a16="http://schemas.microsoft.com/office/drawing/2014/main" id="{E419E257-1637-724F-AC69-E1D4826635CD}"/>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 name="Freeform 1626">
              <a:extLst>
                <a:ext uri="{FF2B5EF4-FFF2-40B4-BE49-F238E27FC236}">
                  <a16:creationId xmlns:a16="http://schemas.microsoft.com/office/drawing/2014/main" id="{C5DD8FE2-640A-D249-8C6C-D93DDE15E8AB}"/>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6" name="Freeform 1627">
              <a:extLst>
                <a:ext uri="{FF2B5EF4-FFF2-40B4-BE49-F238E27FC236}">
                  <a16:creationId xmlns:a16="http://schemas.microsoft.com/office/drawing/2014/main" id="{F22DA260-D8FB-1F4A-B1D1-42B4480B8F8B}"/>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7" name="Freeform 1628">
              <a:extLst>
                <a:ext uri="{FF2B5EF4-FFF2-40B4-BE49-F238E27FC236}">
                  <a16:creationId xmlns:a16="http://schemas.microsoft.com/office/drawing/2014/main" id="{3348BF90-9C0A-3149-89DC-95B147B0C7D8}"/>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8" name="Freeform 1629">
              <a:extLst>
                <a:ext uri="{FF2B5EF4-FFF2-40B4-BE49-F238E27FC236}">
                  <a16:creationId xmlns:a16="http://schemas.microsoft.com/office/drawing/2014/main" id="{D0474388-B699-6542-8D72-AF6753409FF5}"/>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9" name="Freeform 1630">
              <a:extLst>
                <a:ext uri="{FF2B5EF4-FFF2-40B4-BE49-F238E27FC236}">
                  <a16:creationId xmlns:a16="http://schemas.microsoft.com/office/drawing/2014/main" id="{94D5DE07-1AC1-1444-BD77-E66BDC4A8938}"/>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 name="Freeform 1631">
              <a:extLst>
                <a:ext uri="{FF2B5EF4-FFF2-40B4-BE49-F238E27FC236}">
                  <a16:creationId xmlns:a16="http://schemas.microsoft.com/office/drawing/2014/main" id="{F830CAFC-E391-1348-94D6-2973901696CC}"/>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1" name="Freeform 1632">
              <a:extLst>
                <a:ext uri="{FF2B5EF4-FFF2-40B4-BE49-F238E27FC236}">
                  <a16:creationId xmlns:a16="http://schemas.microsoft.com/office/drawing/2014/main" id="{F0088888-B6E2-9E46-9B4D-231074751388}"/>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2" name="Freeform 1633">
              <a:extLst>
                <a:ext uri="{FF2B5EF4-FFF2-40B4-BE49-F238E27FC236}">
                  <a16:creationId xmlns:a16="http://schemas.microsoft.com/office/drawing/2014/main" id="{9A6410D8-5942-6D4D-B519-AA1CA7348BF1}"/>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3" name="Freeform 1767">
              <a:extLst>
                <a:ext uri="{FF2B5EF4-FFF2-40B4-BE49-F238E27FC236}">
                  <a16:creationId xmlns:a16="http://schemas.microsoft.com/office/drawing/2014/main" id="{723F2DB2-0896-CE40-B745-F61632D381E0}"/>
                </a:ext>
              </a:extLst>
            </p:cNvPr>
            <p:cNvSpPr>
              <a:spLocks/>
            </p:cNvSpPr>
            <p:nvPr/>
          </p:nvSpPr>
          <p:spPr bwMode="auto">
            <a:xfrm>
              <a:off x="3844925" y="4475163"/>
              <a:ext cx="361950" cy="463550"/>
            </a:xfrm>
            <a:custGeom>
              <a:avLst/>
              <a:gdLst>
                <a:gd name="T0" fmla="*/ 2147483646 w 228"/>
                <a:gd name="T1" fmla="*/ 2147483646 h 292"/>
                <a:gd name="T2" fmla="*/ 2147483646 w 228"/>
                <a:gd name="T3" fmla="*/ 2147483646 h 292"/>
                <a:gd name="T4" fmla="*/ 2147483646 w 228"/>
                <a:gd name="T5" fmla="*/ 2147483646 h 292"/>
                <a:gd name="T6" fmla="*/ 2147483646 w 228"/>
                <a:gd name="T7" fmla="*/ 2147483646 h 292"/>
                <a:gd name="T8" fmla="*/ 2147483646 w 228"/>
                <a:gd name="T9" fmla="*/ 2147483646 h 292"/>
                <a:gd name="T10" fmla="*/ 2147483646 w 228"/>
                <a:gd name="T11" fmla="*/ 0 h 292"/>
                <a:gd name="T12" fmla="*/ 2147483646 w 228"/>
                <a:gd name="T13" fmla="*/ 0 h 292"/>
                <a:gd name="T14" fmla="*/ 2147483646 w 228"/>
                <a:gd name="T15" fmla="*/ 0 h 292"/>
                <a:gd name="T16" fmla="*/ 2147483646 w 228"/>
                <a:gd name="T17" fmla="*/ 0 h 292"/>
                <a:gd name="T18" fmla="*/ 2147483646 w 228"/>
                <a:gd name="T19" fmla="*/ 2147483646 h 292"/>
                <a:gd name="T20" fmla="*/ 0 w 228"/>
                <a:gd name="T21" fmla="*/ 2147483646 h 292"/>
                <a:gd name="T22" fmla="*/ 0 w 228"/>
                <a:gd name="T23" fmla="*/ 2147483646 h 292"/>
                <a:gd name="T24" fmla="*/ 0 w 228"/>
                <a:gd name="T25" fmla="*/ 2147483646 h 292"/>
                <a:gd name="T26" fmla="*/ 2147483646 w 228"/>
                <a:gd name="T27" fmla="*/ 2147483646 h 292"/>
                <a:gd name="T28" fmla="*/ 2147483646 w 228"/>
                <a:gd name="T29" fmla="*/ 2147483646 h 292"/>
                <a:gd name="T30" fmla="*/ 2147483646 w 228"/>
                <a:gd name="T31" fmla="*/ 2147483646 h 292"/>
                <a:gd name="T32" fmla="*/ 2147483646 w 228"/>
                <a:gd name="T33" fmla="*/ 2147483646 h 292"/>
                <a:gd name="T34" fmla="*/ 2147483646 w 228"/>
                <a:gd name="T35" fmla="*/ 2147483646 h 292"/>
                <a:gd name="T36" fmla="*/ 2147483646 w 228"/>
                <a:gd name="T37" fmla="*/ 2147483646 h 292"/>
                <a:gd name="T38" fmla="*/ 2147483646 w 228"/>
                <a:gd name="T39" fmla="*/ 2147483646 h 292"/>
                <a:gd name="T40" fmla="*/ 2147483646 w 228"/>
                <a:gd name="T41" fmla="*/ 2147483646 h 292"/>
                <a:gd name="T42" fmla="*/ 2147483646 w 228"/>
                <a:gd name="T43" fmla="*/ 2147483646 h 292"/>
                <a:gd name="T44" fmla="*/ 2147483646 w 228"/>
                <a:gd name="T45" fmla="*/ 2147483646 h 292"/>
                <a:gd name="T46" fmla="*/ 2147483646 w 228"/>
                <a:gd name="T47" fmla="*/ 2147483646 h 292"/>
                <a:gd name="T48" fmla="*/ 2147483646 w 228"/>
                <a:gd name="T49" fmla="*/ 2147483646 h 292"/>
                <a:gd name="T50" fmla="*/ 2147483646 w 228"/>
                <a:gd name="T51" fmla="*/ 2147483646 h 292"/>
                <a:gd name="T52" fmla="*/ 2147483646 w 228"/>
                <a:gd name="T53" fmla="*/ 2147483646 h 292"/>
                <a:gd name="T54" fmla="*/ 2147483646 w 228"/>
                <a:gd name="T55" fmla="*/ 2147483646 h 292"/>
                <a:gd name="T56" fmla="*/ 2147483646 w 228"/>
                <a:gd name="T57" fmla="*/ 2147483646 h 292"/>
                <a:gd name="T58" fmla="*/ 2147483646 w 228"/>
                <a:gd name="T59" fmla="*/ 2147483646 h 292"/>
                <a:gd name="T60" fmla="*/ 2147483646 w 228"/>
                <a:gd name="T61" fmla="*/ 2147483646 h 292"/>
                <a:gd name="T62" fmla="*/ 2147483646 w 228"/>
                <a:gd name="T63" fmla="*/ 2147483646 h 292"/>
                <a:gd name="T64" fmla="*/ 2147483646 w 228"/>
                <a:gd name="T65" fmla="*/ 2147483646 h 292"/>
                <a:gd name="T66" fmla="*/ 2147483646 w 228"/>
                <a:gd name="T67" fmla="*/ 2147483646 h 292"/>
                <a:gd name="T68" fmla="*/ 2147483646 w 228"/>
                <a:gd name="T69" fmla="*/ 2147483646 h 292"/>
                <a:gd name="T70" fmla="*/ 2147483646 w 228"/>
                <a:gd name="T71" fmla="*/ 2147483646 h 292"/>
                <a:gd name="T72" fmla="*/ 2147483646 w 228"/>
                <a:gd name="T73" fmla="*/ 2147483646 h 292"/>
                <a:gd name="T74" fmla="*/ 2147483646 w 228"/>
                <a:gd name="T75" fmla="*/ 2147483646 h 292"/>
                <a:gd name="T76" fmla="*/ 2147483646 w 228"/>
                <a:gd name="T77" fmla="*/ 2147483646 h 292"/>
                <a:gd name="T78" fmla="*/ 2147483646 w 228"/>
                <a:gd name="T79" fmla="*/ 2147483646 h 29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8"/>
                <a:gd name="T121" fmla="*/ 0 h 292"/>
                <a:gd name="T122" fmla="*/ 228 w 228"/>
                <a:gd name="T123" fmla="*/ 292 h 29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8" h="292">
                  <a:moveTo>
                    <a:pt x="111" y="29"/>
                  </a:moveTo>
                  <a:lnTo>
                    <a:pt x="111" y="29"/>
                  </a:lnTo>
                  <a:lnTo>
                    <a:pt x="93" y="29"/>
                  </a:lnTo>
                  <a:lnTo>
                    <a:pt x="81" y="18"/>
                  </a:lnTo>
                  <a:lnTo>
                    <a:pt x="70" y="12"/>
                  </a:lnTo>
                  <a:lnTo>
                    <a:pt x="58" y="0"/>
                  </a:lnTo>
                  <a:lnTo>
                    <a:pt x="41" y="0"/>
                  </a:lnTo>
                  <a:lnTo>
                    <a:pt x="23" y="0"/>
                  </a:lnTo>
                  <a:lnTo>
                    <a:pt x="6" y="18"/>
                  </a:lnTo>
                  <a:lnTo>
                    <a:pt x="0" y="35"/>
                  </a:lnTo>
                  <a:lnTo>
                    <a:pt x="0" y="65"/>
                  </a:lnTo>
                  <a:lnTo>
                    <a:pt x="6" y="94"/>
                  </a:lnTo>
                  <a:lnTo>
                    <a:pt x="29" y="158"/>
                  </a:lnTo>
                  <a:lnTo>
                    <a:pt x="52" y="222"/>
                  </a:lnTo>
                  <a:lnTo>
                    <a:pt x="76" y="292"/>
                  </a:lnTo>
                  <a:lnTo>
                    <a:pt x="87" y="292"/>
                  </a:lnTo>
                  <a:lnTo>
                    <a:pt x="99" y="287"/>
                  </a:lnTo>
                  <a:lnTo>
                    <a:pt x="117" y="275"/>
                  </a:lnTo>
                  <a:lnTo>
                    <a:pt x="140" y="275"/>
                  </a:lnTo>
                  <a:lnTo>
                    <a:pt x="157" y="275"/>
                  </a:lnTo>
                  <a:lnTo>
                    <a:pt x="181" y="269"/>
                  </a:lnTo>
                  <a:lnTo>
                    <a:pt x="198" y="269"/>
                  </a:lnTo>
                  <a:lnTo>
                    <a:pt x="210" y="257"/>
                  </a:lnTo>
                  <a:lnTo>
                    <a:pt x="216" y="246"/>
                  </a:lnTo>
                  <a:lnTo>
                    <a:pt x="228" y="217"/>
                  </a:lnTo>
                  <a:lnTo>
                    <a:pt x="228" y="187"/>
                  </a:lnTo>
                  <a:lnTo>
                    <a:pt x="222" y="158"/>
                  </a:lnTo>
                  <a:lnTo>
                    <a:pt x="204" y="135"/>
                  </a:lnTo>
                  <a:lnTo>
                    <a:pt x="181" y="111"/>
                  </a:lnTo>
                  <a:lnTo>
                    <a:pt x="157" y="88"/>
                  </a:lnTo>
                  <a:lnTo>
                    <a:pt x="152" y="70"/>
                  </a:lnTo>
                  <a:lnTo>
                    <a:pt x="152" y="59"/>
                  </a:lnTo>
                  <a:lnTo>
                    <a:pt x="111" y="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4" name="Freeform 1768">
              <a:extLst>
                <a:ext uri="{FF2B5EF4-FFF2-40B4-BE49-F238E27FC236}">
                  <a16:creationId xmlns:a16="http://schemas.microsoft.com/office/drawing/2014/main" id="{F82A11CF-62F2-494A-ABF6-001FB7AA5C2C}"/>
                </a:ext>
              </a:extLst>
            </p:cNvPr>
            <p:cNvSpPr>
              <a:spLocks noEditPoints="1"/>
            </p:cNvSpPr>
            <p:nvPr/>
          </p:nvSpPr>
          <p:spPr bwMode="auto">
            <a:xfrm>
              <a:off x="3140075" y="3325813"/>
              <a:ext cx="1112838" cy="3060700"/>
            </a:xfrm>
            <a:custGeom>
              <a:avLst/>
              <a:gdLst>
                <a:gd name="T0" fmla="*/ 2147483646 w 701"/>
                <a:gd name="T1" fmla="*/ 2147483646 h 1928"/>
                <a:gd name="T2" fmla="*/ 2147483646 w 701"/>
                <a:gd name="T3" fmla="*/ 2147483646 h 1928"/>
                <a:gd name="T4" fmla="*/ 2147483646 w 701"/>
                <a:gd name="T5" fmla="*/ 2147483646 h 1928"/>
                <a:gd name="T6" fmla="*/ 2147483646 w 701"/>
                <a:gd name="T7" fmla="*/ 2147483646 h 1928"/>
                <a:gd name="T8" fmla="*/ 2147483646 w 701"/>
                <a:gd name="T9" fmla="*/ 2147483646 h 1928"/>
                <a:gd name="T10" fmla="*/ 2147483646 w 701"/>
                <a:gd name="T11" fmla="*/ 2147483646 h 1928"/>
                <a:gd name="T12" fmla="*/ 2147483646 w 701"/>
                <a:gd name="T13" fmla="*/ 2147483646 h 1928"/>
                <a:gd name="T14" fmla="*/ 2147483646 w 701"/>
                <a:gd name="T15" fmla="*/ 2147483646 h 1928"/>
                <a:gd name="T16" fmla="*/ 2147483646 w 701"/>
                <a:gd name="T17" fmla="*/ 2147483646 h 1928"/>
                <a:gd name="T18" fmla="*/ 2147483646 w 701"/>
                <a:gd name="T19" fmla="*/ 2147483646 h 1928"/>
                <a:gd name="T20" fmla="*/ 2147483646 w 701"/>
                <a:gd name="T21" fmla="*/ 2147483646 h 1928"/>
                <a:gd name="T22" fmla="*/ 2147483646 w 701"/>
                <a:gd name="T23" fmla="*/ 2147483646 h 1928"/>
                <a:gd name="T24" fmla="*/ 2147483646 w 701"/>
                <a:gd name="T25" fmla="*/ 2147483646 h 1928"/>
                <a:gd name="T26" fmla="*/ 2147483646 w 701"/>
                <a:gd name="T27" fmla="*/ 2147483646 h 1928"/>
                <a:gd name="T28" fmla="*/ 2147483646 w 701"/>
                <a:gd name="T29" fmla="*/ 2147483646 h 1928"/>
                <a:gd name="T30" fmla="*/ 2147483646 w 701"/>
                <a:gd name="T31" fmla="*/ 2147483646 h 1928"/>
                <a:gd name="T32" fmla="*/ 2147483646 w 701"/>
                <a:gd name="T33" fmla="*/ 2147483646 h 1928"/>
                <a:gd name="T34" fmla="*/ 2147483646 w 701"/>
                <a:gd name="T35" fmla="*/ 2147483646 h 1928"/>
                <a:gd name="T36" fmla="*/ 2147483646 w 701"/>
                <a:gd name="T37" fmla="*/ 2147483646 h 1928"/>
                <a:gd name="T38" fmla="*/ 2147483646 w 701"/>
                <a:gd name="T39" fmla="*/ 2147483646 h 1928"/>
                <a:gd name="T40" fmla="*/ 2147483646 w 701"/>
                <a:gd name="T41" fmla="*/ 2147483646 h 1928"/>
                <a:gd name="T42" fmla="*/ 2147483646 w 701"/>
                <a:gd name="T43" fmla="*/ 2147483646 h 1928"/>
                <a:gd name="T44" fmla="*/ 2147483646 w 701"/>
                <a:gd name="T45" fmla="*/ 2147483646 h 1928"/>
                <a:gd name="T46" fmla="*/ 2147483646 w 701"/>
                <a:gd name="T47" fmla="*/ 2147483646 h 1928"/>
                <a:gd name="T48" fmla="*/ 2147483646 w 701"/>
                <a:gd name="T49" fmla="*/ 2147483646 h 1928"/>
                <a:gd name="T50" fmla="*/ 2147483646 w 701"/>
                <a:gd name="T51" fmla="*/ 2147483646 h 1928"/>
                <a:gd name="T52" fmla="*/ 2147483646 w 701"/>
                <a:gd name="T53" fmla="*/ 2147483646 h 1928"/>
                <a:gd name="T54" fmla="*/ 2147483646 w 701"/>
                <a:gd name="T55" fmla="*/ 2147483646 h 1928"/>
                <a:gd name="T56" fmla="*/ 2147483646 w 701"/>
                <a:gd name="T57" fmla="*/ 2147483646 h 1928"/>
                <a:gd name="T58" fmla="*/ 2147483646 w 701"/>
                <a:gd name="T59" fmla="*/ 2147483646 h 1928"/>
                <a:gd name="T60" fmla="*/ 2147483646 w 701"/>
                <a:gd name="T61" fmla="*/ 2147483646 h 1928"/>
                <a:gd name="T62" fmla="*/ 2147483646 w 701"/>
                <a:gd name="T63" fmla="*/ 2147483646 h 1928"/>
                <a:gd name="T64" fmla="*/ 2147483646 w 701"/>
                <a:gd name="T65" fmla="*/ 2147483646 h 1928"/>
                <a:gd name="T66" fmla="*/ 2147483646 w 701"/>
                <a:gd name="T67" fmla="*/ 2147483646 h 1928"/>
                <a:gd name="T68" fmla="*/ 2147483646 w 701"/>
                <a:gd name="T69" fmla="*/ 2147483646 h 1928"/>
                <a:gd name="T70" fmla="*/ 2147483646 w 701"/>
                <a:gd name="T71" fmla="*/ 2147483646 h 1928"/>
                <a:gd name="T72" fmla="*/ 2147483646 w 701"/>
                <a:gd name="T73" fmla="*/ 2147483646 h 1928"/>
                <a:gd name="T74" fmla="*/ 2147483646 w 701"/>
                <a:gd name="T75" fmla="*/ 2147483646 h 1928"/>
                <a:gd name="T76" fmla="*/ 2147483646 w 701"/>
                <a:gd name="T77" fmla="*/ 2147483646 h 1928"/>
                <a:gd name="T78" fmla="*/ 2147483646 w 701"/>
                <a:gd name="T79" fmla="*/ 0 h 1928"/>
                <a:gd name="T80" fmla="*/ 2147483646 w 701"/>
                <a:gd name="T81" fmla="*/ 2147483646 h 1928"/>
                <a:gd name="T82" fmla="*/ 2147483646 w 701"/>
                <a:gd name="T83" fmla="*/ 2147483646 h 1928"/>
                <a:gd name="T84" fmla="*/ 2147483646 w 701"/>
                <a:gd name="T85" fmla="*/ 2147483646 h 1928"/>
                <a:gd name="T86" fmla="*/ 2147483646 w 701"/>
                <a:gd name="T87" fmla="*/ 2147483646 h 1928"/>
                <a:gd name="T88" fmla="*/ 2147483646 w 701"/>
                <a:gd name="T89" fmla="*/ 2147483646 h 1928"/>
                <a:gd name="T90" fmla="*/ 2147483646 w 701"/>
                <a:gd name="T91" fmla="*/ 2147483646 h 1928"/>
                <a:gd name="T92" fmla="*/ 2147483646 w 701"/>
                <a:gd name="T93" fmla="*/ 2147483646 h 1928"/>
                <a:gd name="T94" fmla="*/ 2147483646 w 701"/>
                <a:gd name="T95" fmla="*/ 2147483646 h 1928"/>
                <a:gd name="T96" fmla="*/ 2147483646 w 701"/>
                <a:gd name="T97" fmla="*/ 2147483646 h 1928"/>
                <a:gd name="T98" fmla="*/ 2147483646 w 701"/>
                <a:gd name="T99" fmla="*/ 2147483646 h 1928"/>
                <a:gd name="T100" fmla="*/ 2147483646 w 701"/>
                <a:gd name="T101" fmla="*/ 2147483646 h 1928"/>
                <a:gd name="T102" fmla="*/ 2147483646 w 701"/>
                <a:gd name="T103" fmla="*/ 2147483646 h 1928"/>
                <a:gd name="T104" fmla="*/ 2147483646 w 701"/>
                <a:gd name="T105" fmla="*/ 2147483646 h 1928"/>
                <a:gd name="T106" fmla="*/ 2147483646 w 701"/>
                <a:gd name="T107" fmla="*/ 2147483646 h 1928"/>
                <a:gd name="T108" fmla="*/ 2147483646 w 701"/>
                <a:gd name="T109" fmla="*/ 2147483646 h 1928"/>
                <a:gd name="T110" fmla="*/ 2147483646 w 701"/>
                <a:gd name="T111" fmla="*/ 2147483646 h 1928"/>
                <a:gd name="T112" fmla="*/ 2147483646 w 701"/>
                <a:gd name="T113" fmla="*/ 2147483646 h 1928"/>
                <a:gd name="T114" fmla="*/ 2147483646 w 701"/>
                <a:gd name="T115" fmla="*/ 2147483646 h 1928"/>
                <a:gd name="T116" fmla="*/ 2147483646 w 701"/>
                <a:gd name="T117" fmla="*/ 2147483646 h 1928"/>
                <a:gd name="T118" fmla="*/ 2147483646 w 701"/>
                <a:gd name="T119" fmla="*/ 2147483646 h 19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01"/>
                <a:gd name="T181" fmla="*/ 0 h 1928"/>
                <a:gd name="T182" fmla="*/ 701 w 701"/>
                <a:gd name="T183" fmla="*/ 1928 h 19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01" h="1928">
                  <a:moveTo>
                    <a:pt x="6" y="596"/>
                  </a:moveTo>
                  <a:lnTo>
                    <a:pt x="6" y="596"/>
                  </a:lnTo>
                  <a:lnTo>
                    <a:pt x="11" y="613"/>
                  </a:lnTo>
                  <a:lnTo>
                    <a:pt x="35" y="683"/>
                  </a:lnTo>
                  <a:lnTo>
                    <a:pt x="41" y="701"/>
                  </a:lnTo>
                  <a:lnTo>
                    <a:pt x="52" y="718"/>
                  </a:lnTo>
                  <a:lnTo>
                    <a:pt x="64" y="730"/>
                  </a:lnTo>
                  <a:lnTo>
                    <a:pt x="70" y="730"/>
                  </a:lnTo>
                  <a:lnTo>
                    <a:pt x="64" y="736"/>
                  </a:lnTo>
                  <a:lnTo>
                    <a:pt x="70" y="742"/>
                  </a:lnTo>
                  <a:lnTo>
                    <a:pt x="76" y="742"/>
                  </a:lnTo>
                  <a:lnTo>
                    <a:pt x="111" y="794"/>
                  </a:lnTo>
                  <a:lnTo>
                    <a:pt x="117" y="806"/>
                  </a:lnTo>
                  <a:lnTo>
                    <a:pt x="128" y="812"/>
                  </a:lnTo>
                  <a:lnTo>
                    <a:pt x="140" y="818"/>
                  </a:lnTo>
                  <a:lnTo>
                    <a:pt x="152" y="818"/>
                  </a:lnTo>
                  <a:lnTo>
                    <a:pt x="163" y="829"/>
                  </a:lnTo>
                  <a:lnTo>
                    <a:pt x="181" y="841"/>
                  </a:lnTo>
                  <a:lnTo>
                    <a:pt x="198" y="853"/>
                  </a:lnTo>
                  <a:lnTo>
                    <a:pt x="210" y="865"/>
                  </a:lnTo>
                  <a:lnTo>
                    <a:pt x="210" y="882"/>
                  </a:lnTo>
                  <a:lnTo>
                    <a:pt x="204" y="923"/>
                  </a:lnTo>
                  <a:lnTo>
                    <a:pt x="204" y="970"/>
                  </a:lnTo>
                  <a:lnTo>
                    <a:pt x="210" y="1052"/>
                  </a:lnTo>
                  <a:lnTo>
                    <a:pt x="210" y="1209"/>
                  </a:lnTo>
                  <a:lnTo>
                    <a:pt x="210" y="1233"/>
                  </a:lnTo>
                  <a:lnTo>
                    <a:pt x="204" y="1262"/>
                  </a:lnTo>
                  <a:lnTo>
                    <a:pt x="204" y="1320"/>
                  </a:lnTo>
                  <a:lnTo>
                    <a:pt x="204" y="1373"/>
                  </a:lnTo>
                  <a:lnTo>
                    <a:pt x="210" y="1373"/>
                  </a:lnTo>
                  <a:lnTo>
                    <a:pt x="204" y="1426"/>
                  </a:lnTo>
                  <a:lnTo>
                    <a:pt x="210" y="1472"/>
                  </a:lnTo>
                  <a:lnTo>
                    <a:pt x="216" y="1525"/>
                  </a:lnTo>
                  <a:lnTo>
                    <a:pt x="228" y="1601"/>
                  </a:lnTo>
                  <a:lnTo>
                    <a:pt x="233" y="1677"/>
                  </a:lnTo>
                  <a:lnTo>
                    <a:pt x="239" y="1759"/>
                  </a:lnTo>
                  <a:lnTo>
                    <a:pt x="228" y="1835"/>
                  </a:lnTo>
                  <a:lnTo>
                    <a:pt x="210" y="1893"/>
                  </a:lnTo>
                  <a:lnTo>
                    <a:pt x="216" y="1905"/>
                  </a:lnTo>
                  <a:lnTo>
                    <a:pt x="216" y="1916"/>
                  </a:lnTo>
                  <a:lnTo>
                    <a:pt x="233" y="1928"/>
                  </a:lnTo>
                  <a:lnTo>
                    <a:pt x="251" y="1928"/>
                  </a:lnTo>
                  <a:lnTo>
                    <a:pt x="257" y="1928"/>
                  </a:lnTo>
                  <a:lnTo>
                    <a:pt x="286" y="1928"/>
                  </a:lnTo>
                  <a:lnTo>
                    <a:pt x="298" y="1916"/>
                  </a:lnTo>
                  <a:lnTo>
                    <a:pt x="303" y="1905"/>
                  </a:lnTo>
                  <a:lnTo>
                    <a:pt x="303" y="1899"/>
                  </a:lnTo>
                  <a:lnTo>
                    <a:pt x="303" y="1800"/>
                  </a:lnTo>
                  <a:lnTo>
                    <a:pt x="309" y="1800"/>
                  </a:lnTo>
                  <a:lnTo>
                    <a:pt x="303" y="1770"/>
                  </a:lnTo>
                  <a:lnTo>
                    <a:pt x="303" y="1759"/>
                  </a:lnTo>
                  <a:lnTo>
                    <a:pt x="292" y="1753"/>
                  </a:lnTo>
                  <a:lnTo>
                    <a:pt x="292" y="1724"/>
                  </a:lnTo>
                  <a:lnTo>
                    <a:pt x="292" y="1694"/>
                  </a:lnTo>
                  <a:lnTo>
                    <a:pt x="298" y="1630"/>
                  </a:lnTo>
                  <a:lnTo>
                    <a:pt x="321" y="1525"/>
                  </a:lnTo>
                  <a:lnTo>
                    <a:pt x="321" y="1484"/>
                  </a:lnTo>
                  <a:lnTo>
                    <a:pt x="321" y="1437"/>
                  </a:lnTo>
                  <a:lnTo>
                    <a:pt x="315" y="1379"/>
                  </a:lnTo>
                  <a:lnTo>
                    <a:pt x="397" y="1373"/>
                  </a:lnTo>
                  <a:lnTo>
                    <a:pt x="438" y="1367"/>
                  </a:lnTo>
                  <a:lnTo>
                    <a:pt x="438" y="1391"/>
                  </a:lnTo>
                  <a:lnTo>
                    <a:pt x="432" y="1431"/>
                  </a:lnTo>
                  <a:lnTo>
                    <a:pt x="432" y="1484"/>
                  </a:lnTo>
                  <a:lnTo>
                    <a:pt x="438" y="1531"/>
                  </a:lnTo>
                  <a:lnTo>
                    <a:pt x="450" y="1572"/>
                  </a:lnTo>
                  <a:lnTo>
                    <a:pt x="455" y="1613"/>
                  </a:lnTo>
                  <a:lnTo>
                    <a:pt x="461" y="1659"/>
                  </a:lnTo>
                  <a:lnTo>
                    <a:pt x="461" y="1718"/>
                  </a:lnTo>
                  <a:lnTo>
                    <a:pt x="455" y="1724"/>
                  </a:lnTo>
                  <a:lnTo>
                    <a:pt x="438" y="1747"/>
                  </a:lnTo>
                  <a:lnTo>
                    <a:pt x="438" y="1765"/>
                  </a:lnTo>
                  <a:lnTo>
                    <a:pt x="438" y="1776"/>
                  </a:lnTo>
                  <a:lnTo>
                    <a:pt x="450" y="1794"/>
                  </a:lnTo>
                  <a:lnTo>
                    <a:pt x="455" y="1805"/>
                  </a:lnTo>
                  <a:lnTo>
                    <a:pt x="455" y="1864"/>
                  </a:lnTo>
                  <a:lnTo>
                    <a:pt x="479" y="1864"/>
                  </a:lnTo>
                  <a:lnTo>
                    <a:pt x="479" y="1846"/>
                  </a:lnTo>
                  <a:lnTo>
                    <a:pt x="485" y="1858"/>
                  </a:lnTo>
                  <a:lnTo>
                    <a:pt x="485" y="1887"/>
                  </a:lnTo>
                  <a:lnTo>
                    <a:pt x="496" y="1899"/>
                  </a:lnTo>
                  <a:lnTo>
                    <a:pt x="508" y="1905"/>
                  </a:lnTo>
                  <a:lnTo>
                    <a:pt x="537" y="1911"/>
                  </a:lnTo>
                  <a:lnTo>
                    <a:pt x="566" y="1911"/>
                  </a:lnTo>
                  <a:lnTo>
                    <a:pt x="584" y="1911"/>
                  </a:lnTo>
                  <a:lnTo>
                    <a:pt x="590" y="1905"/>
                  </a:lnTo>
                  <a:lnTo>
                    <a:pt x="590" y="1893"/>
                  </a:lnTo>
                  <a:lnTo>
                    <a:pt x="584" y="1881"/>
                  </a:lnTo>
                  <a:lnTo>
                    <a:pt x="578" y="1864"/>
                  </a:lnTo>
                  <a:lnTo>
                    <a:pt x="566" y="1852"/>
                  </a:lnTo>
                  <a:lnTo>
                    <a:pt x="549" y="1823"/>
                  </a:lnTo>
                  <a:lnTo>
                    <a:pt x="531" y="1770"/>
                  </a:lnTo>
                  <a:lnTo>
                    <a:pt x="520" y="1729"/>
                  </a:lnTo>
                  <a:lnTo>
                    <a:pt x="520" y="1677"/>
                  </a:lnTo>
                  <a:lnTo>
                    <a:pt x="537" y="1572"/>
                  </a:lnTo>
                  <a:lnTo>
                    <a:pt x="543" y="1502"/>
                  </a:lnTo>
                  <a:lnTo>
                    <a:pt x="543" y="1431"/>
                  </a:lnTo>
                  <a:lnTo>
                    <a:pt x="543" y="1355"/>
                  </a:lnTo>
                  <a:lnTo>
                    <a:pt x="566" y="1355"/>
                  </a:lnTo>
                  <a:lnTo>
                    <a:pt x="578" y="1350"/>
                  </a:lnTo>
                  <a:lnTo>
                    <a:pt x="584" y="1350"/>
                  </a:lnTo>
                  <a:lnTo>
                    <a:pt x="578" y="1344"/>
                  </a:lnTo>
                  <a:lnTo>
                    <a:pt x="578" y="1326"/>
                  </a:lnTo>
                  <a:lnTo>
                    <a:pt x="572" y="1285"/>
                  </a:lnTo>
                  <a:lnTo>
                    <a:pt x="572" y="1163"/>
                  </a:lnTo>
                  <a:lnTo>
                    <a:pt x="572" y="993"/>
                  </a:lnTo>
                  <a:lnTo>
                    <a:pt x="537" y="999"/>
                  </a:lnTo>
                  <a:lnTo>
                    <a:pt x="467" y="765"/>
                  </a:lnTo>
                  <a:lnTo>
                    <a:pt x="467" y="753"/>
                  </a:lnTo>
                  <a:lnTo>
                    <a:pt x="485" y="748"/>
                  </a:lnTo>
                  <a:lnTo>
                    <a:pt x="555" y="987"/>
                  </a:lnTo>
                  <a:lnTo>
                    <a:pt x="572" y="987"/>
                  </a:lnTo>
                  <a:lnTo>
                    <a:pt x="601" y="981"/>
                  </a:lnTo>
                  <a:lnTo>
                    <a:pt x="631" y="976"/>
                  </a:lnTo>
                  <a:lnTo>
                    <a:pt x="631" y="981"/>
                  </a:lnTo>
                  <a:lnTo>
                    <a:pt x="631" y="987"/>
                  </a:lnTo>
                  <a:lnTo>
                    <a:pt x="625" y="987"/>
                  </a:lnTo>
                  <a:lnTo>
                    <a:pt x="590" y="993"/>
                  </a:lnTo>
                  <a:lnTo>
                    <a:pt x="590" y="999"/>
                  </a:lnTo>
                  <a:lnTo>
                    <a:pt x="619" y="1005"/>
                  </a:lnTo>
                  <a:lnTo>
                    <a:pt x="660" y="1005"/>
                  </a:lnTo>
                  <a:lnTo>
                    <a:pt x="666" y="999"/>
                  </a:lnTo>
                  <a:lnTo>
                    <a:pt x="672" y="993"/>
                  </a:lnTo>
                  <a:lnTo>
                    <a:pt x="677" y="976"/>
                  </a:lnTo>
                  <a:lnTo>
                    <a:pt x="677" y="970"/>
                  </a:lnTo>
                  <a:lnTo>
                    <a:pt x="701" y="964"/>
                  </a:lnTo>
                  <a:lnTo>
                    <a:pt x="677" y="841"/>
                  </a:lnTo>
                  <a:lnTo>
                    <a:pt x="672" y="818"/>
                  </a:lnTo>
                  <a:lnTo>
                    <a:pt x="672" y="800"/>
                  </a:lnTo>
                  <a:lnTo>
                    <a:pt x="672" y="789"/>
                  </a:lnTo>
                  <a:lnTo>
                    <a:pt x="660" y="742"/>
                  </a:lnTo>
                  <a:lnTo>
                    <a:pt x="660" y="730"/>
                  </a:lnTo>
                  <a:lnTo>
                    <a:pt x="654" y="713"/>
                  </a:lnTo>
                  <a:lnTo>
                    <a:pt x="654" y="695"/>
                  </a:lnTo>
                  <a:lnTo>
                    <a:pt x="648" y="660"/>
                  </a:lnTo>
                  <a:lnTo>
                    <a:pt x="636" y="631"/>
                  </a:lnTo>
                  <a:lnTo>
                    <a:pt x="625" y="596"/>
                  </a:lnTo>
                  <a:lnTo>
                    <a:pt x="619" y="561"/>
                  </a:lnTo>
                  <a:lnTo>
                    <a:pt x="613" y="537"/>
                  </a:lnTo>
                  <a:lnTo>
                    <a:pt x="613" y="502"/>
                  </a:lnTo>
                  <a:lnTo>
                    <a:pt x="613" y="490"/>
                  </a:lnTo>
                  <a:lnTo>
                    <a:pt x="607" y="455"/>
                  </a:lnTo>
                  <a:lnTo>
                    <a:pt x="601" y="415"/>
                  </a:lnTo>
                  <a:lnTo>
                    <a:pt x="590" y="362"/>
                  </a:lnTo>
                  <a:lnTo>
                    <a:pt x="584" y="350"/>
                  </a:lnTo>
                  <a:lnTo>
                    <a:pt x="572" y="344"/>
                  </a:lnTo>
                  <a:lnTo>
                    <a:pt x="566" y="344"/>
                  </a:lnTo>
                  <a:lnTo>
                    <a:pt x="561" y="344"/>
                  </a:lnTo>
                  <a:lnTo>
                    <a:pt x="555" y="333"/>
                  </a:lnTo>
                  <a:lnTo>
                    <a:pt x="549" y="321"/>
                  </a:lnTo>
                  <a:lnTo>
                    <a:pt x="543" y="315"/>
                  </a:lnTo>
                  <a:lnTo>
                    <a:pt x="537" y="309"/>
                  </a:lnTo>
                  <a:lnTo>
                    <a:pt x="531" y="292"/>
                  </a:lnTo>
                  <a:lnTo>
                    <a:pt x="525" y="274"/>
                  </a:lnTo>
                  <a:lnTo>
                    <a:pt x="520" y="251"/>
                  </a:lnTo>
                  <a:lnTo>
                    <a:pt x="514" y="251"/>
                  </a:lnTo>
                  <a:lnTo>
                    <a:pt x="514" y="239"/>
                  </a:lnTo>
                  <a:lnTo>
                    <a:pt x="502" y="175"/>
                  </a:lnTo>
                  <a:lnTo>
                    <a:pt x="490" y="105"/>
                  </a:lnTo>
                  <a:lnTo>
                    <a:pt x="473" y="58"/>
                  </a:lnTo>
                  <a:lnTo>
                    <a:pt x="450" y="29"/>
                  </a:lnTo>
                  <a:lnTo>
                    <a:pt x="426" y="11"/>
                  </a:lnTo>
                  <a:lnTo>
                    <a:pt x="409" y="0"/>
                  </a:lnTo>
                  <a:lnTo>
                    <a:pt x="391" y="0"/>
                  </a:lnTo>
                  <a:lnTo>
                    <a:pt x="374" y="5"/>
                  </a:lnTo>
                  <a:lnTo>
                    <a:pt x="362" y="5"/>
                  </a:lnTo>
                  <a:lnTo>
                    <a:pt x="344" y="5"/>
                  </a:lnTo>
                  <a:lnTo>
                    <a:pt x="327" y="23"/>
                  </a:lnTo>
                  <a:lnTo>
                    <a:pt x="315" y="40"/>
                  </a:lnTo>
                  <a:lnTo>
                    <a:pt x="309" y="46"/>
                  </a:lnTo>
                  <a:lnTo>
                    <a:pt x="286" y="99"/>
                  </a:lnTo>
                  <a:lnTo>
                    <a:pt x="274" y="146"/>
                  </a:lnTo>
                  <a:lnTo>
                    <a:pt x="268" y="187"/>
                  </a:lnTo>
                  <a:lnTo>
                    <a:pt x="268" y="228"/>
                  </a:lnTo>
                  <a:lnTo>
                    <a:pt x="263" y="263"/>
                  </a:lnTo>
                  <a:lnTo>
                    <a:pt x="257" y="286"/>
                  </a:lnTo>
                  <a:lnTo>
                    <a:pt x="251" y="292"/>
                  </a:lnTo>
                  <a:lnTo>
                    <a:pt x="175" y="309"/>
                  </a:lnTo>
                  <a:lnTo>
                    <a:pt x="169" y="315"/>
                  </a:lnTo>
                  <a:lnTo>
                    <a:pt x="157" y="327"/>
                  </a:lnTo>
                  <a:lnTo>
                    <a:pt x="140" y="350"/>
                  </a:lnTo>
                  <a:lnTo>
                    <a:pt x="128" y="379"/>
                  </a:lnTo>
                  <a:lnTo>
                    <a:pt x="105" y="432"/>
                  </a:lnTo>
                  <a:lnTo>
                    <a:pt x="76" y="467"/>
                  </a:lnTo>
                  <a:lnTo>
                    <a:pt x="58" y="490"/>
                  </a:lnTo>
                  <a:lnTo>
                    <a:pt x="35" y="520"/>
                  </a:lnTo>
                  <a:lnTo>
                    <a:pt x="29" y="531"/>
                  </a:lnTo>
                  <a:lnTo>
                    <a:pt x="6" y="572"/>
                  </a:lnTo>
                  <a:lnTo>
                    <a:pt x="0" y="584"/>
                  </a:lnTo>
                  <a:lnTo>
                    <a:pt x="6" y="596"/>
                  </a:lnTo>
                  <a:close/>
                  <a:moveTo>
                    <a:pt x="525" y="543"/>
                  </a:moveTo>
                  <a:lnTo>
                    <a:pt x="531" y="537"/>
                  </a:lnTo>
                  <a:lnTo>
                    <a:pt x="537" y="526"/>
                  </a:lnTo>
                  <a:lnTo>
                    <a:pt x="543" y="549"/>
                  </a:lnTo>
                  <a:lnTo>
                    <a:pt x="543" y="566"/>
                  </a:lnTo>
                  <a:lnTo>
                    <a:pt x="543" y="578"/>
                  </a:lnTo>
                  <a:lnTo>
                    <a:pt x="555" y="642"/>
                  </a:lnTo>
                  <a:lnTo>
                    <a:pt x="561" y="683"/>
                  </a:lnTo>
                  <a:lnTo>
                    <a:pt x="572" y="707"/>
                  </a:lnTo>
                  <a:lnTo>
                    <a:pt x="578" y="724"/>
                  </a:lnTo>
                  <a:lnTo>
                    <a:pt x="584" y="736"/>
                  </a:lnTo>
                  <a:lnTo>
                    <a:pt x="584" y="742"/>
                  </a:lnTo>
                  <a:lnTo>
                    <a:pt x="531" y="742"/>
                  </a:lnTo>
                  <a:lnTo>
                    <a:pt x="525" y="724"/>
                  </a:lnTo>
                  <a:lnTo>
                    <a:pt x="520" y="678"/>
                  </a:lnTo>
                  <a:lnTo>
                    <a:pt x="514" y="619"/>
                  </a:lnTo>
                  <a:lnTo>
                    <a:pt x="520" y="578"/>
                  </a:lnTo>
                  <a:lnTo>
                    <a:pt x="525" y="543"/>
                  </a:lnTo>
                  <a:close/>
                  <a:moveTo>
                    <a:pt x="81" y="590"/>
                  </a:moveTo>
                  <a:lnTo>
                    <a:pt x="81" y="590"/>
                  </a:lnTo>
                  <a:lnTo>
                    <a:pt x="122" y="549"/>
                  </a:lnTo>
                  <a:lnTo>
                    <a:pt x="157" y="514"/>
                  </a:lnTo>
                  <a:lnTo>
                    <a:pt x="181" y="467"/>
                  </a:lnTo>
                  <a:lnTo>
                    <a:pt x="192" y="461"/>
                  </a:lnTo>
                  <a:lnTo>
                    <a:pt x="204" y="467"/>
                  </a:lnTo>
                  <a:lnTo>
                    <a:pt x="216" y="479"/>
                  </a:lnTo>
                  <a:lnTo>
                    <a:pt x="228" y="496"/>
                  </a:lnTo>
                  <a:lnTo>
                    <a:pt x="233" y="520"/>
                  </a:lnTo>
                  <a:lnTo>
                    <a:pt x="245" y="578"/>
                  </a:lnTo>
                  <a:lnTo>
                    <a:pt x="251" y="625"/>
                  </a:lnTo>
                  <a:lnTo>
                    <a:pt x="245" y="666"/>
                  </a:lnTo>
                  <a:lnTo>
                    <a:pt x="239" y="707"/>
                  </a:lnTo>
                  <a:lnTo>
                    <a:pt x="233" y="736"/>
                  </a:lnTo>
                  <a:lnTo>
                    <a:pt x="228" y="742"/>
                  </a:lnTo>
                  <a:lnTo>
                    <a:pt x="222" y="771"/>
                  </a:lnTo>
                  <a:lnTo>
                    <a:pt x="216" y="777"/>
                  </a:lnTo>
                  <a:lnTo>
                    <a:pt x="198" y="783"/>
                  </a:lnTo>
                  <a:lnTo>
                    <a:pt x="163" y="777"/>
                  </a:lnTo>
                  <a:lnTo>
                    <a:pt x="169" y="771"/>
                  </a:lnTo>
                  <a:lnTo>
                    <a:pt x="128" y="713"/>
                  </a:lnTo>
                  <a:lnTo>
                    <a:pt x="128" y="701"/>
                  </a:lnTo>
                  <a:lnTo>
                    <a:pt x="122" y="678"/>
                  </a:lnTo>
                  <a:lnTo>
                    <a:pt x="111" y="654"/>
                  </a:lnTo>
                  <a:lnTo>
                    <a:pt x="81" y="590"/>
                  </a:lnTo>
                  <a:close/>
                </a:path>
              </a:pathLst>
            </a:custGeom>
            <a:solidFill>
              <a:srgbClr val="26225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5" name="Freeform 1769">
              <a:extLst>
                <a:ext uri="{FF2B5EF4-FFF2-40B4-BE49-F238E27FC236}">
                  <a16:creationId xmlns:a16="http://schemas.microsoft.com/office/drawing/2014/main" id="{0C1ACE4E-8493-FE45-AE55-DE1FE538C0E0}"/>
                </a:ext>
              </a:extLst>
            </p:cNvPr>
            <p:cNvSpPr>
              <a:spLocks/>
            </p:cNvSpPr>
            <p:nvPr/>
          </p:nvSpPr>
          <p:spPr bwMode="auto">
            <a:xfrm>
              <a:off x="3770313" y="3806825"/>
              <a:ext cx="157163" cy="306388"/>
            </a:xfrm>
            <a:custGeom>
              <a:avLst/>
              <a:gdLst>
                <a:gd name="T0" fmla="*/ 2147483646 w 99"/>
                <a:gd name="T1" fmla="*/ 0 h 193"/>
                <a:gd name="T2" fmla="*/ 2147483646 w 99"/>
                <a:gd name="T3" fmla="*/ 0 h 193"/>
                <a:gd name="T4" fmla="*/ 2147483646 w 99"/>
                <a:gd name="T5" fmla="*/ 2147483646 h 193"/>
                <a:gd name="T6" fmla="*/ 2147483646 w 99"/>
                <a:gd name="T7" fmla="*/ 2147483646 h 193"/>
                <a:gd name="T8" fmla="*/ 2147483646 w 99"/>
                <a:gd name="T9" fmla="*/ 2147483646 h 193"/>
                <a:gd name="T10" fmla="*/ 2147483646 w 99"/>
                <a:gd name="T11" fmla="*/ 2147483646 h 193"/>
                <a:gd name="T12" fmla="*/ 2147483646 w 99"/>
                <a:gd name="T13" fmla="*/ 2147483646 h 193"/>
                <a:gd name="T14" fmla="*/ 0 w 99"/>
                <a:gd name="T15" fmla="*/ 2147483646 h 193"/>
                <a:gd name="T16" fmla="*/ 0 w 99"/>
                <a:gd name="T17" fmla="*/ 2147483646 h 193"/>
                <a:gd name="T18" fmla="*/ 0 w 99"/>
                <a:gd name="T19" fmla="*/ 2147483646 h 193"/>
                <a:gd name="T20" fmla="*/ 0 w 99"/>
                <a:gd name="T21" fmla="*/ 2147483646 h 193"/>
                <a:gd name="T22" fmla="*/ 2147483646 w 99"/>
                <a:gd name="T23" fmla="*/ 2147483646 h 193"/>
                <a:gd name="T24" fmla="*/ 2147483646 w 99"/>
                <a:gd name="T25" fmla="*/ 2147483646 h 193"/>
                <a:gd name="T26" fmla="*/ 2147483646 w 99"/>
                <a:gd name="T27" fmla="*/ 2147483646 h 193"/>
                <a:gd name="T28" fmla="*/ 2147483646 w 99"/>
                <a:gd name="T29" fmla="*/ 2147483646 h 193"/>
                <a:gd name="T30" fmla="*/ 2147483646 w 99"/>
                <a:gd name="T31" fmla="*/ 2147483646 h 193"/>
                <a:gd name="T32" fmla="*/ 2147483646 w 99"/>
                <a:gd name="T33" fmla="*/ 2147483646 h 193"/>
                <a:gd name="T34" fmla="*/ 2147483646 w 99"/>
                <a:gd name="T35" fmla="*/ 2147483646 h 193"/>
                <a:gd name="T36" fmla="*/ 2147483646 w 99"/>
                <a:gd name="T37" fmla="*/ 2147483646 h 193"/>
                <a:gd name="T38" fmla="*/ 2147483646 w 99"/>
                <a:gd name="T39" fmla="*/ 2147483646 h 193"/>
                <a:gd name="T40" fmla="*/ 2147483646 w 99"/>
                <a:gd name="T41" fmla="*/ 2147483646 h 193"/>
                <a:gd name="T42" fmla="*/ 2147483646 w 99"/>
                <a:gd name="T43" fmla="*/ 2147483646 h 193"/>
                <a:gd name="T44" fmla="*/ 2147483646 w 99"/>
                <a:gd name="T45" fmla="*/ 2147483646 h 193"/>
                <a:gd name="T46" fmla="*/ 2147483646 w 99"/>
                <a:gd name="T47" fmla="*/ 2147483646 h 193"/>
                <a:gd name="T48" fmla="*/ 2147483646 w 99"/>
                <a:gd name="T49" fmla="*/ 2147483646 h 193"/>
                <a:gd name="T50" fmla="*/ 2147483646 w 99"/>
                <a:gd name="T51" fmla="*/ 2147483646 h 193"/>
                <a:gd name="T52" fmla="*/ 2147483646 w 99"/>
                <a:gd name="T53" fmla="*/ 2147483646 h 193"/>
                <a:gd name="T54" fmla="*/ 2147483646 w 99"/>
                <a:gd name="T55" fmla="*/ 2147483646 h 193"/>
                <a:gd name="T56" fmla="*/ 2147483646 w 99"/>
                <a:gd name="T57" fmla="*/ 0 h 193"/>
                <a:gd name="T58" fmla="*/ 2147483646 w 99"/>
                <a:gd name="T59" fmla="*/ 0 h 1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9"/>
                <a:gd name="T91" fmla="*/ 0 h 193"/>
                <a:gd name="T92" fmla="*/ 99 w 99"/>
                <a:gd name="T93" fmla="*/ 193 h 1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9" h="193">
                  <a:moveTo>
                    <a:pt x="58" y="0"/>
                  </a:moveTo>
                  <a:lnTo>
                    <a:pt x="58" y="0"/>
                  </a:lnTo>
                  <a:lnTo>
                    <a:pt x="47" y="12"/>
                  </a:lnTo>
                  <a:lnTo>
                    <a:pt x="35" y="30"/>
                  </a:lnTo>
                  <a:lnTo>
                    <a:pt x="12" y="88"/>
                  </a:lnTo>
                  <a:lnTo>
                    <a:pt x="6" y="112"/>
                  </a:lnTo>
                  <a:lnTo>
                    <a:pt x="0" y="141"/>
                  </a:lnTo>
                  <a:lnTo>
                    <a:pt x="0" y="193"/>
                  </a:lnTo>
                  <a:lnTo>
                    <a:pt x="0" y="182"/>
                  </a:lnTo>
                  <a:lnTo>
                    <a:pt x="12" y="170"/>
                  </a:lnTo>
                  <a:lnTo>
                    <a:pt x="17" y="158"/>
                  </a:lnTo>
                  <a:lnTo>
                    <a:pt x="23" y="141"/>
                  </a:lnTo>
                  <a:lnTo>
                    <a:pt x="23" y="117"/>
                  </a:lnTo>
                  <a:lnTo>
                    <a:pt x="29" y="88"/>
                  </a:lnTo>
                  <a:lnTo>
                    <a:pt x="41" y="71"/>
                  </a:lnTo>
                  <a:lnTo>
                    <a:pt x="58" y="65"/>
                  </a:lnTo>
                  <a:lnTo>
                    <a:pt x="76" y="65"/>
                  </a:lnTo>
                  <a:lnTo>
                    <a:pt x="99" y="71"/>
                  </a:lnTo>
                  <a:lnTo>
                    <a:pt x="76" y="47"/>
                  </a:lnTo>
                  <a:lnTo>
                    <a:pt x="70" y="36"/>
                  </a:lnTo>
                  <a:lnTo>
                    <a:pt x="64" y="18"/>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6" name="Freeform 1770">
              <a:extLst>
                <a:ext uri="{FF2B5EF4-FFF2-40B4-BE49-F238E27FC236}">
                  <a16:creationId xmlns:a16="http://schemas.microsoft.com/office/drawing/2014/main" id="{50F30570-5C4D-1944-A250-A2B79AA8A276}"/>
                </a:ext>
              </a:extLst>
            </p:cNvPr>
            <p:cNvSpPr>
              <a:spLocks/>
            </p:cNvSpPr>
            <p:nvPr/>
          </p:nvSpPr>
          <p:spPr bwMode="auto">
            <a:xfrm>
              <a:off x="3584575" y="3825875"/>
              <a:ext cx="185738" cy="287338"/>
            </a:xfrm>
            <a:custGeom>
              <a:avLst/>
              <a:gdLst>
                <a:gd name="T0" fmla="*/ 2147483646 w 117"/>
                <a:gd name="T1" fmla="*/ 0 h 181"/>
                <a:gd name="T2" fmla="*/ 2147483646 w 117"/>
                <a:gd name="T3" fmla="*/ 0 h 181"/>
                <a:gd name="T4" fmla="*/ 2147483646 w 117"/>
                <a:gd name="T5" fmla="*/ 0 h 181"/>
                <a:gd name="T6" fmla="*/ 2147483646 w 117"/>
                <a:gd name="T7" fmla="*/ 2147483646 h 181"/>
                <a:gd name="T8" fmla="*/ 2147483646 w 117"/>
                <a:gd name="T9" fmla="*/ 2147483646 h 181"/>
                <a:gd name="T10" fmla="*/ 2147483646 w 117"/>
                <a:gd name="T11" fmla="*/ 2147483646 h 181"/>
                <a:gd name="T12" fmla="*/ 2147483646 w 117"/>
                <a:gd name="T13" fmla="*/ 2147483646 h 181"/>
                <a:gd name="T14" fmla="*/ 2147483646 w 117"/>
                <a:gd name="T15" fmla="*/ 2147483646 h 181"/>
                <a:gd name="T16" fmla="*/ 2147483646 w 117"/>
                <a:gd name="T17" fmla="*/ 2147483646 h 181"/>
                <a:gd name="T18" fmla="*/ 2147483646 w 117"/>
                <a:gd name="T19" fmla="*/ 2147483646 h 181"/>
                <a:gd name="T20" fmla="*/ 2147483646 w 117"/>
                <a:gd name="T21" fmla="*/ 2147483646 h 181"/>
                <a:gd name="T22" fmla="*/ 2147483646 w 117"/>
                <a:gd name="T23" fmla="*/ 2147483646 h 181"/>
                <a:gd name="T24" fmla="*/ 2147483646 w 117"/>
                <a:gd name="T25" fmla="*/ 2147483646 h 181"/>
                <a:gd name="T26" fmla="*/ 2147483646 w 117"/>
                <a:gd name="T27" fmla="*/ 2147483646 h 181"/>
                <a:gd name="T28" fmla="*/ 2147483646 w 117"/>
                <a:gd name="T29" fmla="*/ 2147483646 h 181"/>
                <a:gd name="T30" fmla="*/ 2147483646 w 117"/>
                <a:gd name="T31" fmla="*/ 2147483646 h 181"/>
                <a:gd name="T32" fmla="*/ 2147483646 w 117"/>
                <a:gd name="T33" fmla="*/ 2147483646 h 181"/>
                <a:gd name="T34" fmla="*/ 2147483646 w 117"/>
                <a:gd name="T35" fmla="*/ 2147483646 h 181"/>
                <a:gd name="T36" fmla="*/ 2147483646 w 117"/>
                <a:gd name="T37" fmla="*/ 2147483646 h 181"/>
                <a:gd name="T38" fmla="*/ 2147483646 w 117"/>
                <a:gd name="T39" fmla="*/ 2147483646 h 181"/>
                <a:gd name="T40" fmla="*/ 2147483646 w 117"/>
                <a:gd name="T41" fmla="*/ 2147483646 h 181"/>
                <a:gd name="T42" fmla="*/ 0 w 117"/>
                <a:gd name="T43" fmla="*/ 2147483646 h 181"/>
                <a:gd name="T44" fmla="*/ 0 w 117"/>
                <a:gd name="T45" fmla="*/ 2147483646 h 181"/>
                <a:gd name="T46" fmla="*/ 2147483646 w 117"/>
                <a:gd name="T47" fmla="*/ 2147483646 h 181"/>
                <a:gd name="T48" fmla="*/ 2147483646 w 117"/>
                <a:gd name="T49" fmla="*/ 2147483646 h 181"/>
                <a:gd name="T50" fmla="*/ 2147483646 w 117"/>
                <a:gd name="T51" fmla="*/ 2147483646 h 181"/>
                <a:gd name="T52" fmla="*/ 2147483646 w 117"/>
                <a:gd name="T53" fmla="*/ 2147483646 h 181"/>
                <a:gd name="T54" fmla="*/ 2147483646 w 117"/>
                <a:gd name="T55" fmla="*/ 2147483646 h 181"/>
                <a:gd name="T56" fmla="*/ 2147483646 w 117"/>
                <a:gd name="T57" fmla="*/ 0 h 181"/>
                <a:gd name="T58" fmla="*/ 2147483646 w 117"/>
                <a:gd name="T59" fmla="*/ 0 h 181"/>
                <a:gd name="T60" fmla="*/ 2147483646 w 117"/>
                <a:gd name="T61" fmla="*/ 0 h 18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7"/>
                <a:gd name="T94" fmla="*/ 0 h 181"/>
                <a:gd name="T95" fmla="*/ 117 w 117"/>
                <a:gd name="T96" fmla="*/ 181 h 18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7" h="181">
                  <a:moveTo>
                    <a:pt x="35" y="0"/>
                  </a:moveTo>
                  <a:lnTo>
                    <a:pt x="35" y="0"/>
                  </a:lnTo>
                  <a:lnTo>
                    <a:pt x="47" y="0"/>
                  </a:lnTo>
                  <a:lnTo>
                    <a:pt x="53" y="6"/>
                  </a:lnTo>
                  <a:lnTo>
                    <a:pt x="70" y="29"/>
                  </a:lnTo>
                  <a:lnTo>
                    <a:pt x="94" y="70"/>
                  </a:lnTo>
                  <a:lnTo>
                    <a:pt x="111" y="123"/>
                  </a:lnTo>
                  <a:lnTo>
                    <a:pt x="117" y="152"/>
                  </a:lnTo>
                  <a:lnTo>
                    <a:pt x="117" y="181"/>
                  </a:lnTo>
                  <a:lnTo>
                    <a:pt x="105" y="152"/>
                  </a:lnTo>
                  <a:lnTo>
                    <a:pt x="88" y="117"/>
                  </a:lnTo>
                  <a:lnTo>
                    <a:pt x="76" y="94"/>
                  </a:lnTo>
                  <a:lnTo>
                    <a:pt x="70" y="70"/>
                  </a:lnTo>
                  <a:lnTo>
                    <a:pt x="53" y="47"/>
                  </a:lnTo>
                  <a:lnTo>
                    <a:pt x="41" y="41"/>
                  </a:lnTo>
                  <a:lnTo>
                    <a:pt x="35" y="41"/>
                  </a:lnTo>
                  <a:lnTo>
                    <a:pt x="18" y="47"/>
                  </a:lnTo>
                  <a:lnTo>
                    <a:pt x="0" y="59"/>
                  </a:lnTo>
                  <a:lnTo>
                    <a:pt x="6" y="41"/>
                  </a:lnTo>
                  <a:lnTo>
                    <a:pt x="18" y="29"/>
                  </a:lnTo>
                  <a:lnTo>
                    <a:pt x="29" y="24"/>
                  </a:lnTo>
                  <a:lnTo>
                    <a:pt x="29" y="6"/>
                  </a:lnTo>
                  <a:lnTo>
                    <a:pt x="29" y="0"/>
                  </a:lnTo>
                  <a:lnTo>
                    <a:pt x="3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aphicFrame>
        <p:nvGraphicFramePr>
          <p:cNvPr id="88" name="Content Placeholder 2">
            <a:extLst>
              <a:ext uri="{FF2B5EF4-FFF2-40B4-BE49-F238E27FC236}">
                <a16:creationId xmlns:a16="http://schemas.microsoft.com/office/drawing/2014/main" id="{522BF958-409E-3B4C-8635-C5D2DDFED238}"/>
              </a:ext>
            </a:extLst>
          </p:cNvPr>
          <p:cNvGraphicFramePr>
            <a:graphicFrameLocks noGrp="1"/>
          </p:cNvGraphicFramePr>
          <p:nvPr>
            <p:ph idx="1"/>
            <p:extLst>
              <p:ext uri="{D42A27DB-BD31-4B8C-83A1-F6EECF244321}">
                <p14:modId xmlns:p14="http://schemas.microsoft.com/office/powerpoint/2010/main" val="580521845"/>
              </p:ext>
            </p:extLst>
          </p:nvPr>
        </p:nvGraphicFramePr>
        <p:xfrm>
          <a:off x="1375658" y="839185"/>
          <a:ext cx="5733629" cy="4997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15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1861458" y="-80962"/>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The Project Manager’s role</a:t>
            </a:r>
          </a:p>
        </p:txBody>
      </p:sp>
      <p:sp>
        <p:nvSpPr>
          <p:cNvPr id="7" name="TextBox 65">
            <a:extLst>
              <a:ext uri="{FF2B5EF4-FFF2-40B4-BE49-F238E27FC236}">
                <a16:creationId xmlns:a16="http://schemas.microsoft.com/office/drawing/2014/main" id="{76AE8382-5A18-6F42-AF64-B0AD4122107B}"/>
              </a:ext>
            </a:extLst>
          </p:cNvPr>
          <p:cNvSpPr txBox="1">
            <a:spLocks noChangeArrowheads="1"/>
          </p:cNvSpPr>
          <p:nvPr/>
        </p:nvSpPr>
        <p:spPr bwMode="auto">
          <a:xfrm>
            <a:off x="447109" y="3431871"/>
            <a:ext cx="411015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Recognizing/rewarding exceptional work</a:t>
            </a:r>
          </a:p>
        </p:txBody>
      </p:sp>
      <p:sp>
        <p:nvSpPr>
          <p:cNvPr id="8" name="TextBox 66">
            <a:extLst>
              <a:ext uri="{FF2B5EF4-FFF2-40B4-BE49-F238E27FC236}">
                <a16:creationId xmlns:a16="http://schemas.microsoft.com/office/drawing/2014/main" id="{C2645873-FB1A-BC41-B524-C4046BADB551}"/>
              </a:ext>
            </a:extLst>
          </p:cNvPr>
          <p:cNvSpPr txBox="1">
            <a:spLocks noChangeArrowheads="1"/>
          </p:cNvSpPr>
          <p:nvPr/>
        </p:nvSpPr>
        <p:spPr bwMode="auto">
          <a:xfrm>
            <a:off x="7247164" y="3441621"/>
            <a:ext cx="327969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Keeping key stakeholders informed</a:t>
            </a:r>
          </a:p>
        </p:txBody>
      </p:sp>
      <p:sp>
        <p:nvSpPr>
          <p:cNvPr id="9" name="TextBox 67">
            <a:extLst>
              <a:ext uri="{FF2B5EF4-FFF2-40B4-BE49-F238E27FC236}">
                <a16:creationId xmlns:a16="http://schemas.microsoft.com/office/drawing/2014/main" id="{C15152A4-4C6F-9644-B207-3F1F346F5CC5}"/>
              </a:ext>
            </a:extLst>
          </p:cNvPr>
          <p:cNvSpPr txBox="1">
            <a:spLocks noChangeArrowheads="1"/>
          </p:cNvSpPr>
          <p:nvPr/>
        </p:nvSpPr>
        <p:spPr bwMode="auto">
          <a:xfrm>
            <a:off x="2824843" y="5048746"/>
            <a:ext cx="23207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Developing teams</a:t>
            </a:r>
          </a:p>
        </p:txBody>
      </p:sp>
      <p:sp>
        <p:nvSpPr>
          <p:cNvPr id="10" name="TextBox 68">
            <a:extLst>
              <a:ext uri="{FF2B5EF4-FFF2-40B4-BE49-F238E27FC236}">
                <a16:creationId xmlns:a16="http://schemas.microsoft.com/office/drawing/2014/main" id="{02AAAA75-209D-634B-B2A5-267649C62C0A}"/>
              </a:ext>
            </a:extLst>
          </p:cNvPr>
          <p:cNvSpPr txBox="1">
            <a:spLocks noChangeArrowheads="1"/>
          </p:cNvSpPr>
          <p:nvPr/>
        </p:nvSpPr>
        <p:spPr bwMode="auto">
          <a:xfrm>
            <a:off x="6733266" y="5032417"/>
            <a:ext cx="329247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Protecting intellectual property</a:t>
            </a:r>
          </a:p>
        </p:txBody>
      </p:sp>
      <p:sp>
        <p:nvSpPr>
          <p:cNvPr id="11" name="TextBox 15">
            <a:extLst>
              <a:ext uri="{FF2B5EF4-FFF2-40B4-BE49-F238E27FC236}">
                <a16:creationId xmlns:a16="http://schemas.microsoft.com/office/drawing/2014/main" id="{3B9DA0DD-AE33-9549-A018-7C3B9EA4C15A}"/>
              </a:ext>
            </a:extLst>
          </p:cNvPr>
          <p:cNvSpPr txBox="1">
            <a:spLocks noChangeArrowheads="1"/>
          </p:cNvSpPr>
          <p:nvPr/>
        </p:nvSpPr>
        <p:spPr bwMode="auto">
          <a:xfrm>
            <a:off x="4474031" y="2145992"/>
            <a:ext cx="29316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Ensuring a paradigm shift from planning to implementation</a:t>
            </a:r>
          </a:p>
        </p:txBody>
      </p:sp>
      <p:grpSp>
        <p:nvGrpSpPr>
          <p:cNvPr id="12" name="Group 16">
            <a:extLst>
              <a:ext uri="{FF2B5EF4-FFF2-40B4-BE49-F238E27FC236}">
                <a16:creationId xmlns:a16="http://schemas.microsoft.com/office/drawing/2014/main" id="{0B0FACA8-4F11-2A4B-AE2B-962293498471}"/>
              </a:ext>
            </a:extLst>
          </p:cNvPr>
          <p:cNvGrpSpPr>
            <a:grpSpLocks/>
          </p:cNvGrpSpPr>
          <p:nvPr/>
        </p:nvGrpSpPr>
        <p:grpSpPr bwMode="auto">
          <a:xfrm>
            <a:off x="4474484" y="2561917"/>
            <a:ext cx="2825750" cy="2678113"/>
            <a:chOff x="2098382" y="1613862"/>
            <a:chExt cx="4705643" cy="4457260"/>
          </a:xfrm>
        </p:grpSpPr>
        <p:sp>
          <p:nvSpPr>
            <p:cNvPr id="13" name="Regular Pentagon 12">
              <a:extLst>
                <a:ext uri="{FF2B5EF4-FFF2-40B4-BE49-F238E27FC236}">
                  <a16:creationId xmlns:a16="http://schemas.microsoft.com/office/drawing/2014/main" id="{D2035DD7-1AF5-7A41-8EAA-D5EB3172BF24}"/>
                </a:ext>
              </a:extLst>
            </p:cNvPr>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sz="1800">
                <a:solidFill>
                  <a:srgbClr val="FFFFFF"/>
                </a:solidFill>
                <a:latin typeface="Calibri" pitchFamily="34" charset="0"/>
                <a:ea typeface="ＭＳ Ｐゴシック" pitchFamily="-105" charset="-128"/>
                <a:cs typeface="Calibri" pitchFamily="34" charset="0"/>
              </a:endParaRPr>
            </a:p>
          </p:txBody>
        </p:sp>
        <p:grpSp>
          <p:nvGrpSpPr>
            <p:cNvPr id="14" name="Group 31">
              <a:extLst>
                <a:ext uri="{FF2B5EF4-FFF2-40B4-BE49-F238E27FC236}">
                  <a16:creationId xmlns:a16="http://schemas.microsoft.com/office/drawing/2014/main" id="{28C139FA-9332-DA4E-A0E7-BA9F41526D01}"/>
                </a:ext>
              </a:extLst>
            </p:cNvPr>
            <p:cNvGrpSpPr>
              <a:grpSpLocks/>
            </p:cNvGrpSpPr>
            <p:nvPr/>
          </p:nvGrpSpPr>
          <p:grpSpPr bwMode="auto">
            <a:xfrm>
              <a:off x="2122488" y="1614487"/>
              <a:ext cx="4681537" cy="4456113"/>
              <a:chOff x="1953982" y="512862"/>
              <a:chExt cx="5739795" cy="5466469"/>
            </a:xfrm>
          </p:grpSpPr>
          <p:cxnSp>
            <p:nvCxnSpPr>
              <p:cNvPr id="15" name="Straight Connector 14">
                <a:extLst>
                  <a:ext uri="{FF2B5EF4-FFF2-40B4-BE49-F238E27FC236}">
                    <a16:creationId xmlns:a16="http://schemas.microsoft.com/office/drawing/2014/main" id="{C17BC73F-079B-6F4C-BF49-BCEB053639BD}"/>
                  </a:ext>
                </a:extLst>
              </p:cNvPr>
              <p:cNvCxnSpPr/>
              <p:nvPr/>
            </p:nvCxnSpPr>
            <p:spPr>
              <a:xfrm>
                <a:off x="4822066" y="512094"/>
                <a:ext cx="12965" cy="3001335"/>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09A4FC4-EF88-8343-9D5F-A259C6B8E75A}"/>
                  </a:ext>
                </a:extLst>
              </p:cNvPr>
              <p:cNvCxnSpPr/>
              <p:nvPr/>
            </p:nvCxnSpPr>
            <p:spPr>
              <a:xfrm>
                <a:off x="1953596" y="2599416"/>
                <a:ext cx="2881435"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061D093-6A54-DF41-89BB-ED0E566749B9}"/>
                  </a:ext>
                </a:extLst>
              </p:cNvPr>
              <p:cNvCxnSpPr/>
              <p:nvPr/>
            </p:nvCxnSpPr>
            <p:spPr>
              <a:xfrm flipV="1">
                <a:off x="4822066" y="2599416"/>
                <a:ext cx="2871711"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25E8874-3219-EA4C-9469-A94B87C7CC19}"/>
                  </a:ext>
                </a:extLst>
              </p:cNvPr>
              <p:cNvCxnSpPr/>
              <p:nvPr/>
            </p:nvCxnSpPr>
            <p:spPr>
              <a:xfrm flipH="1">
                <a:off x="3049125" y="3513429"/>
                <a:ext cx="1772942"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BE6930-3707-1A41-A32D-F879AF6F2A9B}"/>
                  </a:ext>
                </a:extLst>
              </p:cNvPr>
              <p:cNvCxnSpPr/>
              <p:nvPr/>
            </p:nvCxnSpPr>
            <p:spPr>
              <a:xfrm>
                <a:off x="4835031" y="3513429"/>
                <a:ext cx="1763217"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20" name="TextBox 19">
            <a:extLst>
              <a:ext uri="{FF2B5EF4-FFF2-40B4-BE49-F238E27FC236}">
                <a16:creationId xmlns:a16="http://schemas.microsoft.com/office/drawing/2014/main" id="{A82C3449-E535-3C46-9474-C154BBC83A93}"/>
              </a:ext>
            </a:extLst>
          </p:cNvPr>
          <p:cNvSpPr txBox="1">
            <a:spLocks noChangeArrowheads="1"/>
          </p:cNvSpPr>
          <p:nvPr/>
        </p:nvSpPr>
        <p:spPr bwMode="auto">
          <a:xfrm>
            <a:off x="267493" y="1002992"/>
            <a:ext cx="116360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000" dirty="0">
                <a:latin typeface="Calibri" panose="020F0502020204030204" pitchFamily="34" charset="0"/>
                <a:cs typeface="Calibri" panose="020F0502020204030204" pitchFamily="34" charset="0"/>
              </a:rPr>
              <a:t>Once the project management plan has been formulated, the Final Planning done, it must be executed by the project manager. There are at least five major roles that the project manager plays during this phase</a:t>
            </a:r>
            <a:endParaRPr lang="en-US" altLang="en-US"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162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3" name="Picture 2">
            <a:extLst>
              <a:ext uri="{FF2B5EF4-FFF2-40B4-BE49-F238E27FC236}">
                <a16:creationId xmlns:a16="http://schemas.microsoft.com/office/drawing/2014/main" id="{CE6E103D-21F5-124B-9659-B8CCB602D720}"/>
              </a:ext>
            </a:extLst>
          </p:cNvPr>
          <p:cNvPicPr>
            <a:picLocks noChangeAspect="1"/>
          </p:cNvPicPr>
          <p:nvPr/>
        </p:nvPicPr>
        <p:blipFill>
          <a:blip r:embed="rId3"/>
          <a:stretch>
            <a:fillRect/>
          </a:stretch>
        </p:blipFill>
        <p:spPr>
          <a:xfrm>
            <a:off x="719708" y="0"/>
            <a:ext cx="10481472" cy="3265224"/>
          </a:xfrm>
          <a:prstGeom prst="rect">
            <a:avLst/>
          </a:prstGeom>
        </p:spPr>
      </p:pic>
      <p:sp>
        <p:nvSpPr>
          <p:cNvPr id="5" name="Rectangle 4">
            <a:extLst>
              <a:ext uri="{FF2B5EF4-FFF2-40B4-BE49-F238E27FC236}">
                <a16:creationId xmlns:a16="http://schemas.microsoft.com/office/drawing/2014/main" id="{2325F37A-6232-6649-AC5E-08759AD703D3}"/>
              </a:ext>
            </a:extLst>
          </p:cNvPr>
          <p:cNvSpPr/>
          <p:nvPr/>
        </p:nvSpPr>
        <p:spPr>
          <a:xfrm>
            <a:off x="1657533" y="3766825"/>
            <a:ext cx="9144000" cy="1600438"/>
          </a:xfrm>
          <a:prstGeom prst="rect">
            <a:avLst/>
          </a:prstGeom>
        </p:spPr>
        <p:txBody>
          <a:bodyPr wrap="square">
            <a:spAutoFit/>
          </a:bodyPr>
          <a:lstStyle/>
          <a:p>
            <a:r>
              <a:rPr lang="en-US" sz="1700" b="1" dirty="0">
                <a:latin typeface="+mj-lt"/>
              </a:rPr>
              <a:t>Responsible – Who is completing the task.</a:t>
            </a:r>
          </a:p>
          <a:p>
            <a:endParaRPr lang="en-US" sz="1000" b="1" dirty="0">
              <a:latin typeface="+mj-lt"/>
            </a:endParaRPr>
          </a:p>
          <a:p>
            <a:r>
              <a:rPr lang="en-US" sz="1700" b="1" dirty="0">
                <a:latin typeface="+mj-lt"/>
              </a:rPr>
              <a:t>Accountable – Who is making decisions and taking actions on the task(s).</a:t>
            </a:r>
          </a:p>
          <a:p>
            <a:endParaRPr lang="en-US" sz="1000" b="1" dirty="0">
              <a:latin typeface="+mj-lt"/>
            </a:endParaRPr>
          </a:p>
          <a:p>
            <a:r>
              <a:rPr lang="en-US" sz="1700" b="1" dirty="0">
                <a:latin typeface="+mj-lt"/>
              </a:rPr>
              <a:t>Consulted – Who will be communicated with regarding decisions and tasks.</a:t>
            </a:r>
          </a:p>
          <a:p>
            <a:endParaRPr lang="en-US" sz="1000" b="1" dirty="0">
              <a:latin typeface="+mj-lt"/>
            </a:endParaRPr>
          </a:p>
          <a:p>
            <a:r>
              <a:rPr lang="en-US" sz="1700" b="1" dirty="0">
                <a:latin typeface="+mj-lt"/>
              </a:rPr>
              <a:t>Informed – Who will be updated on decisions and actions during the project.</a:t>
            </a:r>
          </a:p>
        </p:txBody>
      </p:sp>
    </p:spTree>
    <p:extLst>
      <p:ext uri="{BB962C8B-B14F-4D97-AF65-F5344CB8AC3E}">
        <p14:creationId xmlns:p14="http://schemas.microsoft.com/office/powerpoint/2010/main" val="3289068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7D88-D62F-B44D-B1B7-B455CA3DAF5D}"/>
              </a:ext>
            </a:extLst>
          </p:cNvPr>
          <p:cNvSpPr>
            <a:spLocks noGrp="1"/>
          </p:cNvSpPr>
          <p:nvPr>
            <p:ph type="title"/>
          </p:nvPr>
        </p:nvSpPr>
        <p:spPr/>
        <p:txBody>
          <a:bodyPr/>
          <a:lstStyle/>
          <a:p>
            <a:r>
              <a:rPr lang="en-US" dirty="0"/>
              <a:t>Define the Why &amp; What</a:t>
            </a:r>
          </a:p>
        </p:txBody>
      </p:sp>
      <p:sp>
        <p:nvSpPr>
          <p:cNvPr id="3" name="Content Placeholder 2">
            <a:extLst>
              <a:ext uri="{FF2B5EF4-FFF2-40B4-BE49-F238E27FC236}">
                <a16:creationId xmlns:a16="http://schemas.microsoft.com/office/drawing/2014/main" id="{F359CD20-6809-3443-8CB6-05582B3CBD36}"/>
              </a:ext>
            </a:extLst>
          </p:cNvPr>
          <p:cNvSpPr>
            <a:spLocks noGrp="1"/>
          </p:cNvSpPr>
          <p:nvPr>
            <p:ph idx="1"/>
          </p:nvPr>
        </p:nvSpPr>
        <p:spPr/>
        <p:txBody>
          <a:bodyPr>
            <a:normAutofit fontScale="92500" lnSpcReduction="10000"/>
          </a:bodyPr>
          <a:lstStyle/>
          <a:p>
            <a:pPr marL="0" indent="0">
              <a:buNone/>
            </a:pPr>
            <a:r>
              <a:rPr lang="en-US" b="1" dirty="0"/>
              <a:t>Why:</a:t>
            </a:r>
          </a:p>
          <a:p>
            <a:pPr marL="0" indent="0">
              <a:buNone/>
            </a:pPr>
            <a:r>
              <a:rPr lang="en-US" dirty="0"/>
              <a:t>Simple clear concise statements:</a:t>
            </a:r>
          </a:p>
          <a:p>
            <a:r>
              <a:rPr lang="en-US" dirty="0"/>
              <a:t>To increase revenue by 10%</a:t>
            </a:r>
          </a:p>
          <a:p>
            <a:r>
              <a:rPr lang="en-US" dirty="0"/>
              <a:t>To provide office space to expand business in line with forecasts</a:t>
            </a:r>
          </a:p>
          <a:p>
            <a:pPr marL="0" indent="0">
              <a:buNone/>
            </a:pPr>
            <a:endParaRPr lang="en-US" dirty="0"/>
          </a:p>
          <a:p>
            <a:pPr marL="0" indent="0">
              <a:buNone/>
            </a:pPr>
            <a:r>
              <a:rPr lang="en-US" b="1" dirty="0"/>
              <a:t>What:</a:t>
            </a:r>
          </a:p>
          <a:p>
            <a:pPr marL="0" indent="0">
              <a:buNone/>
            </a:pPr>
            <a:r>
              <a:rPr lang="en-US" dirty="0"/>
              <a:t>Only when we know the WHY will we understand WHAT the outcome or deliverable of a project will be, </a:t>
            </a:r>
            <a:r>
              <a:rPr lang="en-US" dirty="0" err="1"/>
              <a:t>ie</a:t>
            </a:r>
            <a:r>
              <a:rPr lang="en-US" dirty="0"/>
              <a:t> delivering whatever will allow the business to expand, for example, new or larger offices.</a:t>
            </a:r>
          </a:p>
        </p:txBody>
      </p:sp>
      <p:sp>
        <p:nvSpPr>
          <p:cNvPr id="4" name="Slide Number Placeholder 3">
            <a:extLst>
              <a:ext uri="{FF2B5EF4-FFF2-40B4-BE49-F238E27FC236}">
                <a16:creationId xmlns:a16="http://schemas.microsoft.com/office/drawing/2014/main" id="{271FB8E3-1B20-0448-9FE6-35574345CE8D}"/>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2417813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2EA16-7DB2-6A4B-96D9-BCE369D902CF}"/>
              </a:ext>
            </a:extLst>
          </p:cNvPr>
          <p:cNvSpPr>
            <a:spLocks noGrp="1"/>
          </p:cNvSpPr>
          <p:nvPr>
            <p:ph type="title"/>
          </p:nvPr>
        </p:nvSpPr>
        <p:spPr/>
        <p:txBody>
          <a:bodyPr/>
          <a:lstStyle/>
          <a:p>
            <a:r>
              <a:rPr lang="en-US" dirty="0"/>
              <a:t>Project Definition</a:t>
            </a:r>
          </a:p>
        </p:txBody>
      </p:sp>
      <p:sp>
        <p:nvSpPr>
          <p:cNvPr id="3" name="Content Placeholder 2">
            <a:extLst>
              <a:ext uri="{FF2B5EF4-FFF2-40B4-BE49-F238E27FC236}">
                <a16:creationId xmlns:a16="http://schemas.microsoft.com/office/drawing/2014/main" id="{ACAA0ED6-FB0C-3847-8C88-78E15CFBC85A}"/>
              </a:ext>
            </a:extLst>
          </p:cNvPr>
          <p:cNvSpPr>
            <a:spLocks noGrp="1"/>
          </p:cNvSpPr>
          <p:nvPr>
            <p:ph idx="1"/>
          </p:nvPr>
        </p:nvSpPr>
        <p:spPr>
          <a:xfrm>
            <a:off x="609600" y="979714"/>
            <a:ext cx="10972800" cy="4537519"/>
          </a:xfrm>
        </p:spPr>
        <p:txBody>
          <a:bodyPr>
            <a:normAutofit fontScale="92500" lnSpcReduction="20000"/>
          </a:bodyPr>
          <a:lstStyle/>
          <a:p>
            <a:pPr marL="0" indent="0">
              <a:buNone/>
            </a:pPr>
            <a:r>
              <a:rPr lang="en-US" dirty="0"/>
              <a:t>Commonly referred as scope. </a:t>
            </a:r>
            <a:br>
              <a:rPr lang="en-US" dirty="0"/>
            </a:br>
            <a:r>
              <a:rPr lang="en-US" dirty="0"/>
              <a:t> </a:t>
            </a:r>
          </a:p>
          <a:p>
            <a:r>
              <a:rPr lang="en-US" b="1" dirty="0"/>
              <a:t>Why</a:t>
            </a:r>
            <a:r>
              <a:rPr lang="en-US" dirty="0"/>
              <a:t> do you want to do the project</a:t>
            </a:r>
          </a:p>
          <a:p>
            <a:r>
              <a:rPr lang="en-US" b="1" dirty="0"/>
              <a:t>What</a:t>
            </a:r>
            <a:r>
              <a:rPr lang="en-US" dirty="0"/>
              <a:t> will you have at the end [that you don’t have now]</a:t>
            </a:r>
            <a:br>
              <a:rPr lang="en-US" dirty="0"/>
            </a:br>
            <a:endParaRPr lang="en-US" dirty="0"/>
          </a:p>
          <a:p>
            <a:pPr marL="0" indent="0">
              <a:buNone/>
            </a:pPr>
            <a:r>
              <a:rPr lang="en-US" dirty="0"/>
              <a:t>Other considerations</a:t>
            </a:r>
          </a:p>
          <a:p>
            <a:r>
              <a:rPr lang="en-US" dirty="0"/>
              <a:t>Will/should you deliver anything else</a:t>
            </a:r>
          </a:p>
          <a:p>
            <a:r>
              <a:rPr lang="en-US" dirty="0"/>
              <a:t>Exclusions</a:t>
            </a:r>
          </a:p>
          <a:p>
            <a:r>
              <a:rPr lang="en-US" dirty="0"/>
              <a:t>Boundary changes/overlaps</a:t>
            </a:r>
          </a:p>
          <a:p>
            <a:r>
              <a:rPr lang="en-US" dirty="0"/>
              <a:t>Assumptions</a:t>
            </a:r>
          </a:p>
          <a:p>
            <a:r>
              <a:rPr lang="en-US" dirty="0"/>
              <a:t>Problems/constraints</a:t>
            </a:r>
          </a:p>
          <a:p>
            <a:pPr marL="0" indent="0">
              <a:buNone/>
            </a:pPr>
            <a:endParaRPr lang="en-US" dirty="0"/>
          </a:p>
        </p:txBody>
      </p:sp>
      <p:sp>
        <p:nvSpPr>
          <p:cNvPr id="4" name="Slide Number Placeholder 3">
            <a:extLst>
              <a:ext uri="{FF2B5EF4-FFF2-40B4-BE49-F238E27FC236}">
                <a16:creationId xmlns:a16="http://schemas.microsoft.com/office/drawing/2014/main" id="{F100099E-A585-9747-8602-4709B6FFF00B}"/>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1572643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0D57E-0D15-144A-BB1E-15A540635165}"/>
              </a:ext>
            </a:extLst>
          </p:cNvPr>
          <p:cNvSpPr>
            <a:spLocks noGrp="1"/>
          </p:cNvSpPr>
          <p:nvPr>
            <p:ph type="title"/>
          </p:nvPr>
        </p:nvSpPr>
        <p:spPr/>
        <p:txBody>
          <a:bodyPr/>
          <a:lstStyle/>
          <a:p>
            <a:r>
              <a:rPr lang="en-US" dirty="0"/>
              <a:t>Project Lifecycle</a:t>
            </a:r>
          </a:p>
        </p:txBody>
      </p:sp>
      <p:sp>
        <p:nvSpPr>
          <p:cNvPr id="3" name="Content Placeholder 2">
            <a:extLst>
              <a:ext uri="{FF2B5EF4-FFF2-40B4-BE49-F238E27FC236}">
                <a16:creationId xmlns:a16="http://schemas.microsoft.com/office/drawing/2014/main" id="{0BF98D09-505E-0C48-AEF8-42BE4AEA90F3}"/>
              </a:ext>
            </a:extLst>
          </p:cNvPr>
          <p:cNvSpPr>
            <a:spLocks noGrp="1"/>
          </p:cNvSpPr>
          <p:nvPr>
            <p:ph idx="1"/>
          </p:nvPr>
        </p:nvSpPr>
        <p:spPr/>
        <p:txBody>
          <a:bodyPr/>
          <a:lstStyle/>
          <a:p>
            <a:pPr marL="0" indent="0"/>
            <a:r>
              <a:rPr lang="en-GB" altLang="en-US" dirty="0">
                <a:solidFill>
                  <a:prstClr val="black"/>
                </a:solidFill>
                <a:latin typeface="Arial" panose="020B0604020202020204" pitchFamily="34" charset="0"/>
                <a:cs typeface="Arial" panose="020B0604020202020204" pitchFamily="34" charset="0"/>
              </a:rPr>
              <a:t>Conception Phase   </a:t>
            </a:r>
            <a:r>
              <a:rPr lang="en-GB" altLang="en-US" sz="2400" dirty="0">
                <a:solidFill>
                  <a:prstClr val="black"/>
                </a:solidFill>
                <a:latin typeface="Arial" panose="020B0604020202020204" pitchFamily="34" charset="0"/>
                <a:cs typeface="Arial" panose="020B0604020202020204" pitchFamily="34" charset="0"/>
              </a:rPr>
              <a:t>(The Idea)</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Definition Phase   </a:t>
            </a:r>
            <a:r>
              <a:rPr lang="en-GB" altLang="en-US" sz="2400" dirty="0">
                <a:solidFill>
                  <a:prstClr val="black"/>
                </a:solidFill>
                <a:latin typeface="Arial" panose="020B0604020202020204" pitchFamily="34" charset="0"/>
                <a:cs typeface="Arial" panose="020B0604020202020204" pitchFamily="34" charset="0"/>
              </a:rPr>
              <a:t>(The Plan)</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Initiation Phase   </a:t>
            </a:r>
            <a:r>
              <a:rPr lang="en-GB" altLang="en-US" sz="2400" dirty="0">
                <a:solidFill>
                  <a:prstClr val="black"/>
                </a:solidFill>
                <a:latin typeface="Arial" panose="020B0604020202020204" pitchFamily="34" charset="0"/>
                <a:cs typeface="Arial" panose="020B0604020202020204" pitchFamily="34" charset="0"/>
              </a:rPr>
              <a:t>(The Team)</a:t>
            </a:r>
          </a:p>
          <a:p>
            <a:pPr marL="0" indent="0"/>
            <a:r>
              <a:rPr lang="en-GB" altLang="en-US" sz="700" dirty="0">
                <a:solidFill>
                  <a:prstClr val="black"/>
                </a:solidFill>
                <a:latin typeface="Arial" panose="020B0604020202020204" pitchFamily="34" charset="0"/>
                <a:cs typeface="Arial" panose="020B0604020202020204" pitchFamily="34" charset="0"/>
              </a:rPr>
              <a:t> </a:t>
            </a:r>
          </a:p>
          <a:p>
            <a:pPr marL="0" indent="0"/>
            <a:r>
              <a:rPr lang="en-GB" altLang="en-US" dirty="0">
                <a:solidFill>
                  <a:prstClr val="black"/>
                </a:solidFill>
                <a:latin typeface="Arial" panose="020B0604020202020204" pitchFamily="34" charset="0"/>
                <a:cs typeface="Arial" panose="020B0604020202020204" pitchFamily="34" charset="0"/>
              </a:rPr>
              <a:t>Implementation Phase   </a:t>
            </a:r>
            <a:r>
              <a:rPr lang="en-GB" altLang="en-US" sz="2400" dirty="0">
                <a:solidFill>
                  <a:prstClr val="black"/>
                </a:solidFill>
                <a:latin typeface="Arial" panose="020B0604020202020204" pitchFamily="34" charset="0"/>
                <a:cs typeface="Arial" panose="020B0604020202020204" pitchFamily="34" charset="0"/>
              </a:rPr>
              <a:t>(The Work)</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Evaluation Phase   </a:t>
            </a:r>
            <a:r>
              <a:rPr lang="en-GB" altLang="en-US" sz="2400" dirty="0">
                <a:solidFill>
                  <a:prstClr val="black"/>
                </a:solidFill>
                <a:latin typeface="Arial" panose="020B0604020202020204" pitchFamily="34" charset="0"/>
                <a:cs typeface="Arial" panose="020B0604020202020204" pitchFamily="34" charset="0"/>
              </a:rPr>
              <a:t>(The Wrap-up)</a:t>
            </a:r>
          </a:p>
          <a:p>
            <a:pPr marL="0" indent="0"/>
            <a:endParaRPr lang="en-GB" altLang="en-US" sz="2400" dirty="0">
              <a:solidFill>
                <a:prstClr val="black"/>
              </a:solidFill>
            </a:endParaRPr>
          </a:p>
          <a:p>
            <a:endParaRPr lang="en-US" dirty="0"/>
          </a:p>
        </p:txBody>
      </p:sp>
      <p:sp>
        <p:nvSpPr>
          <p:cNvPr id="4" name="Slide Number Placeholder 3">
            <a:extLst>
              <a:ext uri="{FF2B5EF4-FFF2-40B4-BE49-F238E27FC236}">
                <a16:creationId xmlns:a16="http://schemas.microsoft.com/office/drawing/2014/main" id="{A6517C9F-6FFB-BC45-9F39-D29CB6F62E4C}"/>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5" name="Picture 1">
            <a:extLst>
              <a:ext uri="{FF2B5EF4-FFF2-40B4-BE49-F238E27FC236}">
                <a16:creationId xmlns:a16="http://schemas.microsoft.com/office/drawing/2014/main" id="{93FCB4C3-D8CC-8149-B088-5154ECBEEA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67731" y="1750698"/>
            <a:ext cx="3314669" cy="361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4502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474D-A36F-5349-B18F-BF0C27ACF626}"/>
              </a:ext>
            </a:extLst>
          </p:cNvPr>
          <p:cNvSpPr>
            <a:spLocks noGrp="1"/>
          </p:cNvSpPr>
          <p:nvPr>
            <p:ph type="title"/>
          </p:nvPr>
        </p:nvSpPr>
        <p:spPr/>
        <p:txBody>
          <a:bodyPr/>
          <a:lstStyle/>
          <a:p>
            <a:r>
              <a:rPr lang="en-US" dirty="0"/>
              <a:t>Project Cycle</a:t>
            </a:r>
          </a:p>
        </p:txBody>
      </p:sp>
      <p:sp>
        <p:nvSpPr>
          <p:cNvPr id="4" name="Slide Number Placeholder 3">
            <a:extLst>
              <a:ext uri="{FF2B5EF4-FFF2-40B4-BE49-F238E27FC236}">
                <a16:creationId xmlns:a16="http://schemas.microsoft.com/office/drawing/2014/main" id="{5E88C011-81A2-5C40-9D09-52C545A87216}"/>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6" name="Picture 5">
            <a:extLst>
              <a:ext uri="{FF2B5EF4-FFF2-40B4-BE49-F238E27FC236}">
                <a16:creationId xmlns:a16="http://schemas.microsoft.com/office/drawing/2014/main" id="{E8BFD232-4001-DA4B-A40C-D41B35CEE508}"/>
              </a:ext>
            </a:extLst>
          </p:cNvPr>
          <p:cNvPicPr>
            <a:picLocks noChangeAspect="1"/>
          </p:cNvPicPr>
          <p:nvPr/>
        </p:nvPicPr>
        <p:blipFill>
          <a:blip r:embed="rId3"/>
          <a:stretch>
            <a:fillRect/>
          </a:stretch>
        </p:blipFill>
        <p:spPr>
          <a:xfrm>
            <a:off x="3915228" y="1174746"/>
            <a:ext cx="4361543" cy="4361543"/>
          </a:xfrm>
          <a:prstGeom prst="rect">
            <a:avLst/>
          </a:prstGeom>
        </p:spPr>
      </p:pic>
    </p:spTree>
    <p:extLst>
      <p:ext uri="{BB962C8B-B14F-4D97-AF65-F5344CB8AC3E}">
        <p14:creationId xmlns:p14="http://schemas.microsoft.com/office/powerpoint/2010/main" val="3883148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FB58-1D1A-114A-B21F-0F7B9A683AD8}"/>
              </a:ext>
            </a:extLst>
          </p:cNvPr>
          <p:cNvSpPr>
            <a:spLocks noGrp="1"/>
          </p:cNvSpPr>
          <p:nvPr>
            <p:ph type="title"/>
          </p:nvPr>
        </p:nvSpPr>
        <p:spPr/>
        <p:txBody>
          <a:bodyPr/>
          <a:lstStyle/>
          <a:p>
            <a:r>
              <a:rPr lang="en-US" dirty="0"/>
              <a:t>Definition Phase – the plan</a:t>
            </a:r>
          </a:p>
        </p:txBody>
      </p:sp>
      <p:sp>
        <p:nvSpPr>
          <p:cNvPr id="3" name="Content Placeholder 2">
            <a:extLst>
              <a:ext uri="{FF2B5EF4-FFF2-40B4-BE49-F238E27FC236}">
                <a16:creationId xmlns:a16="http://schemas.microsoft.com/office/drawing/2014/main" id="{021049C1-2958-594A-AFA7-C2E839988C29}"/>
              </a:ext>
            </a:extLst>
          </p:cNvPr>
          <p:cNvSpPr>
            <a:spLocks noGrp="1"/>
          </p:cNvSpPr>
          <p:nvPr>
            <p:ph idx="1"/>
          </p:nvPr>
        </p:nvSpPr>
        <p:spPr/>
        <p:txBody>
          <a:bodyPr>
            <a:normAutofit fontScale="92500" lnSpcReduction="20000"/>
          </a:bodyPr>
          <a:lstStyle/>
          <a:p>
            <a:pPr marL="0" indent="0">
              <a:lnSpc>
                <a:spcPct val="90000"/>
              </a:lnSpc>
              <a:buNone/>
            </a:pPr>
            <a:r>
              <a:rPr lang="en-GB" altLang="en-US" dirty="0">
                <a:latin typeface="Arial" panose="020B0604020202020204" pitchFamily="34" charset="0"/>
                <a:cs typeface="Arial" panose="020B0604020202020204" pitchFamily="34" charset="0"/>
              </a:rPr>
              <a:t>Review the reasons for the project</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Describing detail what results are to be produced</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Create a list of all the work to be performed</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Produce a detailed project schedule</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Calculate budgets</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Describe how risk is to be managed</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Identify any assumptions about the project</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Identify and define the roles of the project’s team members.</a:t>
            </a:r>
          </a:p>
        </p:txBody>
      </p:sp>
      <p:sp>
        <p:nvSpPr>
          <p:cNvPr id="4" name="Slide Number Placeholder 3">
            <a:extLst>
              <a:ext uri="{FF2B5EF4-FFF2-40B4-BE49-F238E27FC236}">
                <a16:creationId xmlns:a16="http://schemas.microsoft.com/office/drawing/2014/main" id="{E4254079-94F0-ED4E-B2BB-9904F1BC1FFA}"/>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9078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513B-8ECE-CB45-B4A2-4D1F790B13EB}"/>
              </a:ext>
            </a:extLst>
          </p:cNvPr>
          <p:cNvSpPr>
            <a:spLocks noGrp="1"/>
          </p:cNvSpPr>
          <p:nvPr>
            <p:ph type="title"/>
          </p:nvPr>
        </p:nvSpPr>
        <p:spPr/>
        <p:txBody>
          <a:bodyPr/>
          <a:lstStyle/>
          <a:p>
            <a:r>
              <a:rPr lang="en-US" dirty="0"/>
              <a:t>Initiation Phase – start up</a:t>
            </a:r>
          </a:p>
        </p:txBody>
      </p:sp>
      <p:sp>
        <p:nvSpPr>
          <p:cNvPr id="3" name="Content Placeholder 2">
            <a:extLst>
              <a:ext uri="{FF2B5EF4-FFF2-40B4-BE49-F238E27FC236}">
                <a16:creationId xmlns:a16="http://schemas.microsoft.com/office/drawing/2014/main" id="{ABEBFAF7-B5CB-4D40-B9E3-4EA53219E446}"/>
              </a:ext>
            </a:extLst>
          </p:cNvPr>
          <p:cNvSpPr>
            <a:spLocks noGrp="1"/>
          </p:cNvSpPr>
          <p:nvPr>
            <p:ph idx="1"/>
          </p:nvPr>
        </p:nvSpPr>
        <p:spPr/>
        <p:txBody>
          <a:bodyPr>
            <a:normAutofit fontScale="92500" lnSpcReduction="10000"/>
          </a:bodyPr>
          <a:lstStyle/>
          <a:p>
            <a:pPr marL="0" indent="0">
              <a:buNone/>
            </a:pPr>
            <a:r>
              <a:rPr lang="en-GB" altLang="en-US" dirty="0">
                <a:latin typeface="Arial" panose="020B0604020202020204" pitchFamily="34" charset="0"/>
                <a:cs typeface="Arial" panose="020B0604020202020204" pitchFamily="34" charset="0"/>
              </a:rPr>
              <a:t>Assign people to project roles, ensure they are available when needed</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Negotiation may be necessary</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Give and explain all tasks to team members</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Set up systems and accounts to track personnel information and financial expenditure</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Announce the project’s start, what it will produce</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When it will start when it will finish</a:t>
            </a:r>
          </a:p>
          <a:p>
            <a:endParaRPr lang="en-US" dirty="0"/>
          </a:p>
        </p:txBody>
      </p:sp>
      <p:sp>
        <p:nvSpPr>
          <p:cNvPr id="4" name="Slide Number Placeholder 3">
            <a:extLst>
              <a:ext uri="{FF2B5EF4-FFF2-40B4-BE49-F238E27FC236}">
                <a16:creationId xmlns:a16="http://schemas.microsoft.com/office/drawing/2014/main" id="{DC2BC268-D080-C94F-894E-2011FCF37086}"/>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46591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269E-4194-E346-ADD0-76D740D174B2}"/>
              </a:ext>
            </a:extLst>
          </p:cNvPr>
          <p:cNvSpPr>
            <a:spLocks noGrp="1"/>
          </p:cNvSpPr>
          <p:nvPr>
            <p:ph type="title"/>
          </p:nvPr>
        </p:nvSpPr>
        <p:spPr/>
        <p:txBody>
          <a:bodyPr/>
          <a:lstStyle/>
          <a:p>
            <a:r>
              <a:rPr lang="en-US" dirty="0"/>
              <a:t>Implementation Phase – the ‘do’</a:t>
            </a:r>
          </a:p>
        </p:txBody>
      </p:sp>
      <p:sp>
        <p:nvSpPr>
          <p:cNvPr id="3" name="Content Placeholder 2">
            <a:extLst>
              <a:ext uri="{FF2B5EF4-FFF2-40B4-BE49-F238E27FC236}">
                <a16:creationId xmlns:a16="http://schemas.microsoft.com/office/drawing/2014/main" id="{FE2CCA39-176D-BD42-AC75-8BA6238FB2F5}"/>
              </a:ext>
            </a:extLst>
          </p:cNvPr>
          <p:cNvSpPr>
            <a:spLocks noGrp="1"/>
          </p:cNvSpPr>
          <p:nvPr>
            <p:ph idx="1"/>
          </p:nvPr>
        </p:nvSpPr>
        <p:spPr/>
        <p:txBody>
          <a:bodyPr/>
          <a:lstStyle/>
          <a:p>
            <a:pPr marL="0" indent="0">
              <a:buNone/>
            </a:pPr>
            <a:r>
              <a:rPr lang="en-GB" altLang="en-US" dirty="0">
                <a:latin typeface="Arial" panose="020B0604020202020204" pitchFamily="34" charset="0"/>
                <a:cs typeface="Arial" panose="020B0604020202020204" pitchFamily="34" charset="0"/>
              </a:rPr>
              <a:t>Doing the tasks as laid out in your plan</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Regularly comparing the actual performance with the plan, knowing and anticipating when things are not going according to schedule</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Fixing problems that arise</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Keeping everyone informed.</a:t>
            </a:r>
          </a:p>
        </p:txBody>
      </p:sp>
      <p:sp>
        <p:nvSpPr>
          <p:cNvPr id="4" name="Slide Number Placeholder 3">
            <a:extLst>
              <a:ext uri="{FF2B5EF4-FFF2-40B4-BE49-F238E27FC236}">
                <a16:creationId xmlns:a16="http://schemas.microsoft.com/office/drawing/2014/main" id="{A30EC146-562A-C649-BACF-510B126B92AF}"/>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93313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669A-2921-1144-AD65-5FAA2A7896F9}"/>
              </a:ext>
            </a:extLst>
          </p:cNvPr>
          <p:cNvSpPr>
            <a:spLocks noGrp="1"/>
          </p:cNvSpPr>
          <p:nvPr>
            <p:ph type="title"/>
          </p:nvPr>
        </p:nvSpPr>
        <p:spPr/>
        <p:txBody>
          <a:bodyPr/>
          <a:lstStyle/>
          <a:p>
            <a:r>
              <a:rPr lang="en-US" dirty="0"/>
              <a:t>Evaluation Phase – the wrap up or review</a:t>
            </a:r>
          </a:p>
        </p:txBody>
      </p:sp>
      <p:sp>
        <p:nvSpPr>
          <p:cNvPr id="3" name="Content Placeholder 2">
            <a:extLst>
              <a:ext uri="{FF2B5EF4-FFF2-40B4-BE49-F238E27FC236}">
                <a16:creationId xmlns:a16="http://schemas.microsoft.com/office/drawing/2014/main" id="{487567CE-4876-F744-A560-649D8688F66F}"/>
              </a:ext>
            </a:extLst>
          </p:cNvPr>
          <p:cNvSpPr>
            <a:spLocks noGrp="1"/>
          </p:cNvSpPr>
          <p:nvPr>
            <p:ph idx="1"/>
          </p:nvPr>
        </p:nvSpPr>
        <p:spPr/>
        <p:txBody>
          <a:bodyPr/>
          <a:lstStyle/>
          <a:p>
            <a:pPr marL="0" indent="0">
              <a:buNone/>
            </a:pPr>
            <a:r>
              <a:rPr lang="en-GB" altLang="en-US" dirty="0">
                <a:latin typeface="Arial" panose="020B0604020202020204" pitchFamily="34" charset="0"/>
                <a:cs typeface="Arial" panose="020B0604020202020204" pitchFamily="34" charset="0"/>
              </a:rPr>
              <a:t>Get the customer’s approval of final results</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There may be formal project hand over to the client</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Complete any paperwork</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Hold a post project evaluation to recognise achievements and discuss lessons learned</a:t>
            </a:r>
          </a:p>
          <a:p>
            <a:pPr marL="0" indent="0">
              <a:buNone/>
            </a:pPr>
            <a:endParaRPr lang="en-GB" altLang="en-US"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03B3F00-195B-6D4A-83B5-BC06296F49F6}"/>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3654083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F12B0-E035-A24E-981B-9DCD3BE48A5F}"/>
              </a:ext>
            </a:extLst>
          </p:cNvPr>
          <p:cNvSpPr>
            <a:spLocks noGrp="1"/>
          </p:cNvSpPr>
          <p:nvPr>
            <p:ph type="title"/>
          </p:nvPr>
        </p:nvSpPr>
        <p:spPr/>
        <p:txBody>
          <a:bodyPr/>
          <a:lstStyle/>
          <a:p>
            <a:r>
              <a:rPr lang="en-GB" dirty="0"/>
              <a:t>Inception Phase: Stakeholders</a:t>
            </a:r>
            <a:endParaRPr lang="en-US" dirty="0"/>
          </a:p>
        </p:txBody>
      </p:sp>
      <p:sp>
        <p:nvSpPr>
          <p:cNvPr id="4" name="Slide Number Placeholder 3">
            <a:extLst>
              <a:ext uri="{FF2B5EF4-FFF2-40B4-BE49-F238E27FC236}">
                <a16:creationId xmlns:a16="http://schemas.microsoft.com/office/drawing/2014/main" id="{736B5ACF-A819-334B-9FC9-F180C5F0FCFE}"/>
              </a:ext>
            </a:extLst>
          </p:cNvPr>
          <p:cNvSpPr>
            <a:spLocks noGrp="1"/>
          </p:cNvSpPr>
          <p:nvPr>
            <p:ph type="sldNum" sz="quarter" idx="12"/>
          </p:nvPr>
        </p:nvSpPr>
        <p:spPr/>
        <p:txBody>
          <a:bodyPr/>
          <a:lstStyle/>
          <a:p>
            <a:fld id="{3D165440-4880-415F-9146-4793BDD623F8}" type="slidenum">
              <a:rPr lang="en-GB" smtClean="0"/>
              <a:t>16</a:t>
            </a:fld>
            <a:endParaRPr lang="en-GB"/>
          </a:p>
        </p:txBody>
      </p:sp>
      <p:graphicFrame>
        <p:nvGraphicFramePr>
          <p:cNvPr id="5" name="Content Placeholder 3">
            <a:extLst>
              <a:ext uri="{FF2B5EF4-FFF2-40B4-BE49-F238E27FC236}">
                <a16:creationId xmlns:a16="http://schemas.microsoft.com/office/drawing/2014/main" id="{41568817-90CF-FF48-B447-485274487B2E}"/>
              </a:ext>
            </a:extLst>
          </p:cNvPr>
          <p:cNvGraphicFramePr>
            <a:graphicFrameLocks noGrp="1"/>
          </p:cNvGraphicFramePr>
          <p:nvPr>
            <p:ph idx="1"/>
            <p:extLst>
              <p:ext uri="{D42A27DB-BD31-4B8C-83A1-F6EECF244321}">
                <p14:modId xmlns:p14="http://schemas.microsoft.com/office/powerpoint/2010/main" val="2140160499"/>
              </p:ext>
            </p:extLst>
          </p:nvPr>
        </p:nvGraphicFramePr>
        <p:xfrm>
          <a:off x="2506436" y="117474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927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A07A89F-57C9-D14B-AB64-BC68A4809678}"/>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4">
            <a:extLst>
              <a:ext uri="{FF2B5EF4-FFF2-40B4-BE49-F238E27FC236}">
                <a16:creationId xmlns:a16="http://schemas.microsoft.com/office/drawing/2014/main" id="{A28F7C3F-A4F6-4D40-B707-E8A7FB17E75D}"/>
              </a:ext>
            </a:extLst>
          </p:cNvPr>
          <p:cNvPicPr>
            <a:picLocks noChangeAspect="1"/>
          </p:cNvPicPr>
          <p:nvPr/>
        </p:nvPicPr>
        <p:blipFill>
          <a:blip r:embed="rId3"/>
          <a:stretch>
            <a:fillRect/>
          </a:stretch>
        </p:blipFill>
        <p:spPr>
          <a:xfrm>
            <a:off x="2200728" y="214993"/>
            <a:ext cx="7808686" cy="5277673"/>
          </a:xfrm>
          <a:prstGeom prst="rect">
            <a:avLst/>
          </a:prstGeom>
        </p:spPr>
      </p:pic>
    </p:spTree>
    <p:extLst>
      <p:ext uri="{BB962C8B-B14F-4D97-AF65-F5344CB8AC3E}">
        <p14:creationId xmlns:p14="http://schemas.microsoft.com/office/powerpoint/2010/main" val="1226263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B96C-EC7A-AA48-AB39-468C50E3ED7D}"/>
              </a:ext>
            </a:extLst>
          </p:cNvPr>
          <p:cNvSpPr>
            <a:spLocks noGrp="1"/>
          </p:cNvSpPr>
          <p:nvPr>
            <p:ph type="title"/>
          </p:nvPr>
        </p:nvSpPr>
        <p:spPr/>
        <p:txBody>
          <a:bodyPr/>
          <a:lstStyle/>
          <a:p>
            <a:r>
              <a:rPr lang="en-US" dirty="0"/>
              <a:t>Roles – who does what</a:t>
            </a:r>
          </a:p>
        </p:txBody>
      </p:sp>
      <p:sp>
        <p:nvSpPr>
          <p:cNvPr id="3" name="Content Placeholder 2">
            <a:extLst>
              <a:ext uri="{FF2B5EF4-FFF2-40B4-BE49-F238E27FC236}">
                <a16:creationId xmlns:a16="http://schemas.microsoft.com/office/drawing/2014/main" id="{2F2D402E-6CC3-9E4C-8A79-CB74F2936E0D}"/>
              </a:ext>
            </a:extLst>
          </p:cNvPr>
          <p:cNvSpPr>
            <a:spLocks noGrp="1"/>
          </p:cNvSpPr>
          <p:nvPr>
            <p:ph idx="1"/>
          </p:nvPr>
        </p:nvSpPr>
        <p:spPr>
          <a:xfrm>
            <a:off x="212271" y="1436914"/>
            <a:ext cx="11979729" cy="4080319"/>
          </a:xfrm>
        </p:spPr>
        <p:txBody>
          <a:bodyPr>
            <a:normAutofit fontScale="92500" lnSpcReduction="10000"/>
          </a:bodyPr>
          <a:lstStyle/>
          <a:p>
            <a:pPr marL="0" indent="0">
              <a:lnSpc>
                <a:spcPct val="80000"/>
              </a:lnSpc>
              <a:buNone/>
            </a:pPr>
            <a:r>
              <a:rPr lang="en-GB" altLang="en-US" dirty="0">
                <a:latin typeface="Arial" panose="020B0604020202020204" pitchFamily="34" charset="0"/>
                <a:cs typeface="Arial" panose="020B0604020202020204" pitchFamily="34" charset="0"/>
              </a:rPr>
              <a:t>One of the benefits of project management techniques is the opportunity to clarify roles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80000"/>
              </a:lnSpc>
              <a:buNone/>
            </a:pPr>
            <a:endParaRPr lang="en-GB" altLang="en-US" sz="800" dirty="0">
              <a:latin typeface="Arial" panose="020B0604020202020204" pitchFamily="34" charset="0"/>
              <a:cs typeface="Arial" panose="020B0604020202020204" pitchFamily="34" charset="0"/>
            </a:endParaRPr>
          </a:p>
          <a:p>
            <a:pPr>
              <a:lnSpc>
                <a:spcPct val="80000"/>
              </a:lnSpc>
            </a:pPr>
            <a:r>
              <a:rPr lang="en-GB" altLang="en-US" b="1" dirty="0">
                <a:latin typeface="Arial" panose="020B0604020202020204" pitchFamily="34" charset="0"/>
                <a:cs typeface="Arial" panose="020B0604020202020204" pitchFamily="34" charset="0"/>
              </a:rPr>
              <a:t>Project sponsor</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The person who’s paying for it</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champion:</a:t>
            </a:r>
            <a:r>
              <a:rPr lang="en-GB" altLang="en-US" dirty="0">
                <a:latin typeface="Arial" panose="020B0604020202020204" pitchFamily="34" charset="0"/>
                <a:cs typeface="Arial" panose="020B0604020202020204" pitchFamily="34" charset="0"/>
              </a:rPr>
              <a:t> Person who wants to see it happen</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manager</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WILL</a:t>
            </a:r>
            <a:r>
              <a:rPr lang="en-GB" altLang="en-US" dirty="0">
                <a:latin typeface="Arial" panose="020B0604020202020204" pitchFamily="34" charset="0"/>
                <a:cs typeface="Arial" panose="020B0604020202020204" pitchFamily="34" charset="0"/>
              </a:rPr>
              <a:t> ensure it happens</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team:</a:t>
            </a:r>
            <a:r>
              <a:rPr lang="en-GB" altLang="en-US" dirty="0">
                <a:latin typeface="Arial" panose="020B0604020202020204" pitchFamily="34" charset="0"/>
                <a:cs typeface="Arial" panose="020B0604020202020204" pitchFamily="34" charset="0"/>
              </a:rPr>
              <a:t>  make the project happen</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Stakeholders</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those affected by it, with interest in it not necessarily part of it</a:t>
            </a:r>
          </a:p>
          <a:p>
            <a:pPr>
              <a:lnSpc>
                <a:spcPct val="80000"/>
              </a:lnSpc>
            </a:pPr>
            <a:endParaRPr lang="en-GB" altLang="en-US" sz="900"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F7283EF-57EE-DE42-B3BA-FB040F856006}"/>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3953585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A8B8-0E4F-FD47-B503-7EECF05CEA0A}"/>
              </a:ext>
            </a:extLst>
          </p:cNvPr>
          <p:cNvSpPr>
            <a:spLocks noGrp="1"/>
          </p:cNvSpPr>
          <p:nvPr>
            <p:ph type="title"/>
          </p:nvPr>
        </p:nvSpPr>
        <p:spPr>
          <a:xfrm>
            <a:off x="621452" y="570589"/>
            <a:ext cx="10972800" cy="1143000"/>
          </a:xfrm>
        </p:spPr>
        <p:txBody>
          <a:bodyPr/>
          <a:lstStyle/>
          <a:p>
            <a:r>
              <a:rPr lang="en-GB" altLang="en-US" dirty="0">
                <a:latin typeface="Arial" panose="020B0604020202020204" pitchFamily="34" charset="0"/>
                <a:cs typeface="Arial" panose="020B0604020202020204" pitchFamily="34" charset="0"/>
              </a:rPr>
              <a:t>Putting it simply - Project Management over a project life cycle is:</a:t>
            </a:r>
            <a:endParaRPr lang="en-US" dirty="0"/>
          </a:p>
        </p:txBody>
      </p:sp>
      <p:sp>
        <p:nvSpPr>
          <p:cNvPr id="4" name="Slide Number Placeholder 3">
            <a:extLst>
              <a:ext uri="{FF2B5EF4-FFF2-40B4-BE49-F238E27FC236}">
                <a16:creationId xmlns:a16="http://schemas.microsoft.com/office/drawing/2014/main" id="{4BFA11B2-AA7C-154E-A08B-8680E5FBF717}"/>
              </a:ext>
            </a:extLst>
          </p:cNvPr>
          <p:cNvSpPr>
            <a:spLocks noGrp="1"/>
          </p:cNvSpPr>
          <p:nvPr>
            <p:ph type="sldNum" sz="quarter" idx="12"/>
          </p:nvPr>
        </p:nvSpPr>
        <p:spPr/>
        <p:txBody>
          <a:bodyPr/>
          <a:lstStyle/>
          <a:p>
            <a:fld id="{3D165440-4880-415F-9146-4793BDD623F8}" type="slidenum">
              <a:rPr lang="en-GB" smtClean="0"/>
              <a:t>19</a:t>
            </a:fld>
            <a:endParaRPr lang="en-GB"/>
          </a:p>
        </p:txBody>
      </p:sp>
      <p:grpSp>
        <p:nvGrpSpPr>
          <p:cNvPr id="5" name="Group 4">
            <a:extLst>
              <a:ext uri="{FF2B5EF4-FFF2-40B4-BE49-F238E27FC236}">
                <a16:creationId xmlns:a16="http://schemas.microsoft.com/office/drawing/2014/main" id="{CE3D7E0A-6A91-2B47-BF14-EEB9D5EDFB79}"/>
              </a:ext>
            </a:extLst>
          </p:cNvPr>
          <p:cNvGrpSpPr>
            <a:grpSpLocks/>
          </p:cNvGrpSpPr>
          <p:nvPr/>
        </p:nvGrpSpPr>
        <p:grpSpPr bwMode="auto">
          <a:xfrm>
            <a:off x="1422035" y="2650962"/>
            <a:ext cx="9371634" cy="1512824"/>
            <a:chOff x="283" y="1526"/>
            <a:chExt cx="5330" cy="846"/>
          </a:xfrm>
        </p:grpSpPr>
        <p:sp>
          <p:nvSpPr>
            <p:cNvPr id="6" name="AutoShape 5">
              <a:extLst>
                <a:ext uri="{FF2B5EF4-FFF2-40B4-BE49-F238E27FC236}">
                  <a16:creationId xmlns:a16="http://schemas.microsoft.com/office/drawing/2014/main" id="{A41A9197-FBE8-FB4B-98F6-0485A760F840}"/>
                </a:ext>
              </a:extLst>
            </p:cNvPr>
            <p:cNvSpPr>
              <a:spLocks noChangeArrowheads="1"/>
            </p:cNvSpPr>
            <p:nvPr/>
          </p:nvSpPr>
          <p:spPr bwMode="auto">
            <a:xfrm>
              <a:off x="4608" y="1526"/>
              <a:ext cx="1005" cy="846"/>
            </a:xfrm>
            <a:prstGeom prst="rightArrow">
              <a:avLst>
                <a:gd name="adj1" fmla="val 50000"/>
                <a:gd name="adj2" fmla="val 29699"/>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7" name="AutoShape 6">
              <a:extLst>
                <a:ext uri="{FF2B5EF4-FFF2-40B4-BE49-F238E27FC236}">
                  <a16:creationId xmlns:a16="http://schemas.microsoft.com/office/drawing/2014/main" id="{711F0FBE-0457-BD42-863A-E9E45266C348}"/>
                </a:ext>
              </a:extLst>
            </p:cNvPr>
            <p:cNvSpPr>
              <a:spLocks noChangeArrowheads="1"/>
            </p:cNvSpPr>
            <p:nvPr/>
          </p:nvSpPr>
          <p:spPr bwMode="auto">
            <a:xfrm>
              <a:off x="283" y="1526"/>
              <a:ext cx="1005" cy="846"/>
            </a:xfrm>
            <a:prstGeom prst="rightArrow">
              <a:avLst>
                <a:gd name="adj1" fmla="val 50000"/>
                <a:gd name="adj2" fmla="val 29699"/>
              </a:avLst>
            </a:prstGeom>
            <a:solidFill>
              <a:srgbClr val="FF99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8" name="AutoShape 7">
              <a:extLst>
                <a:ext uri="{FF2B5EF4-FFF2-40B4-BE49-F238E27FC236}">
                  <a16:creationId xmlns:a16="http://schemas.microsoft.com/office/drawing/2014/main" id="{846E8107-C3EB-3543-92DC-4C5519D1CF7F}"/>
                </a:ext>
              </a:extLst>
            </p:cNvPr>
            <p:cNvSpPr>
              <a:spLocks noChangeArrowheads="1"/>
            </p:cNvSpPr>
            <p:nvPr/>
          </p:nvSpPr>
          <p:spPr bwMode="auto">
            <a:xfrm>
              <a:off x="1364" y="1526"/>
              <a:ext cx="1005" cy="846"/>
            </a:xfrm>
            <a:prstGeom prst="rightArrow">
              <a:avLst>
                <a:gd name="adj1" fmla="val 50000"/>
                <a:gd name="adj2" fmla="val 29699"/>
              </a:avLst>
            </a:prstGeom>
            <a:solidFill>
              <a:srgbClr val="FFCC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9" name="AutoShape 8">
              <a:extLst>
                <a:ext uri="{FF2B5EF4-FFF2-40B4-BE49-F238E27FC236}">
                  <a16:creationId xmlns:a16="http://schemas.microsoft.com/office/drawing/2014/main" id="{0D6D8C67-2F31-9B4E-BFA3-B6DDBEFFFD48}"/>
                </a:ext>
              </a:extLst>
            </p:cNvPr>
            <p:cNvSpPr>
              <a:spLocks noChangeArrowheads="1"/>
            </p:cNvSpPr>
            <p:nvPr/>
          </p:nvSpPr>
          <p:spPr bwMode="auto">
            <a:xfrm>
              <a:off x="2445" y="1526"/>
              <a:ext cx="1005" cy="846"/>
            </a:xfrm>
            <a:prstGeom prst="rightArrow">
              <a:avLst>
                <a:gd name="adj1" fmla="val 50000"/>
                <a:gd name="adj2" fmla="val 29699"/>
              </a:avLst>
            </a:prstGeom>
            <a:solidFill>
              <a:srgbClr val="FFFF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10" name="AutoShape 9">
              <a:extLst>
                <a:ext uri="{FF2B5EF4-FFF2-40B4-BE49-F238E27FC236}">
                  <a16:creationId xmlns:a16="http://schemas.microsoft.com/office/drawing/2014/main" id="{68A88BDB-AB28-7B45-B8CD-447E5560DBB0}"/>
                </a:ext>
              </a:extLst>
            </p:cNvPr>
            <p:cNvSpPr>
              <a:spLocks noChangeArrowheads="1"/>
            </p:cNvSpPr>
            <p:nvPr/>
          </p:nvSpPr>
          <p:spPr bwMode="auto">
            <a:xfrm>
              <a:off x="3526" y="1526"/>
              <a:ext cx="1005" cy="846"/>
            </a:xfrm>
            <a:prstGeom prst="rightArrow">
              <a:avLst>
                <a:gd name="adj1" fmla="val 50000"/>
                <a:gd name="adj2" fmla="val 29699"/>
              </a:avLst>
            </a:prstGeom>
            <a:solidFill>
              <a:srgbClr val="CCFF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Control</a:t>
              </a:r>
            </a:p>
          </p:txBody>
        </p:sp>
      </p:grpSp>
    </p:spTree>
    <p:extLst>
      <p:ext uri="{BB962C8B-B14F-4D97-AF65-F5344CB8AC3E}">
        <p14:creationId xmlns:p14="http://schemas.microsoft.com/office/powerpoint/2010/main" val="195871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Process Groups</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676206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4387-E05E-2548-9909-0D77D3DA97B6}"/>
              </a:ext>
            </a:extLst>
          </p:cNvPr>
          <p:cNvSpPr>
            <a:spLocks noGrp="1"/>
          </p:cNvSpPr>
          <p:nvPr>
            <p:ph type="title"/>
          </p:nvPr>
        </p:nvSpPr>
        <p:spPr/>
        <p:txBody>
          <a:bodyPr/>
          <a:lstStyle/>
          <a:p>
            <a:pPr eaLnBrk="0" hangingPunct="0"/>
            <a:r>
              <a:rPr lang="en-GB" b="1" dirty="0">
                <a:latin typeface="Arial" charset="0"/>
                <a:cs typeface="Arial" charset="0"/>
              </a:rPr>
              <a:t>A typical project life cycle</a:t>
            </a:r>
            <a:r>
              <a:rPr lang="en-GB" dirty="0">
                <a:latin typeface="Arial" charset="0"/>
                <a:cs typeface="Arial" charset="0"/>
              </a:rPr>
              <a:t> </a:t>
            </a:r>
          </a:p>
        </p:txBody>
      </p:sp>
      <p:sp>
        <p:nvSpPr>
          <p:cNvPr id="4" name="Slide Number Placeholder 3">
            <a:extLst>
              <a:ext uri="{FF2B5EF4-FFF2-40B4-BE49-F238E27FC236}">
                <a16:creationId xmlns:a16="http://schemas.microsoft.com/office/drawing/2014/main" id="{6B7F683D-363D-F549-9CB3-60039EEA9A1E}"/>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Freeform 2">
            <a:extLst>
              <a:ext uri="{FF2B5EF4-FFF2-40B4-BE49-F238E27FC236}">
                <a16:creationId xmlns:a16="http://schemas.microsoft.com/office/drawing/2014/main" id="{FDADF909-2A0B-F340-9223-487EE1162BA7}"/>
              </a:ext>
            </a:extLst>
          </p:cNvPr>
          <p:cNvSpPr>
            <a:spLocks/>
          </p:cNvSpPr>
          <p:nvPr/>
        </p:nvSpPr>
        <p:spPr bwMode="auto">
          <a:xfrm>
            <a:off x="3514500" y="3312204"/>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6" name="Line 3">
            <a:extLst>
              <a:ext uri="{FF2B5EF4-FFF2-40B4-BE49-F238E27FC236}">
                <a16:creationId xmlns:a16="http://schemas.microsoft.com/office/drawing/2014/main" id="{34B02B2C-B6E8-4641-9BED-BC1AC04681AE}"/>
              </a:ext>
            </a:extLst>
          </p:cNvPr>
          <p:cNvSpPr>
            <a:spLocks noChangeShapeType="1"/>
          </p:cNvSpPr>
          <p:nvPr/>
        </p:nvSpPr>
        <p:spPr bwMode="auto">
          <a:xfrm>
            <a:off x="2339975" y="5805488"/>
            <a:ext cx="3703638" cy="0"/>
          </a:xfrm>
          <a:prstGeom prst="line">
            <a:avLst/>
          </a:prstGeom>
          <a:noFill/>
          <a:ln w="76200">
            <a:solidFill>
              <a:srgbClr val="000000"/>
            </a:solidFill>
            <a:round/>
            <a:headEnd/>
            <a:tailEnd type="triangle" w="med" len="med"/>
          </a:ln>
        </p:spPr>
        <p:txBody>
          <a:bodyPr/>
          <a:lstStyle/>
          <a:p>
            <a:endParaRPr lang="en-GB"/>
          </a:p>
        </p:txBody>
      </p:sp>
      <p:sp>
        <p:nvSpPr>
          <p:cNvPr id="7" name="Text Box 4">
            <a:extLst>
              <a:ext uri="{FF2B5EF4-FFF2-40B4-BE49-F238E27FC236}">
                <a16:creationId xmlns:a16="http://schemas.microsoft.com/office/drawing/2014/main" id="{AC6105A0-396B-B244-93D3-369932C9CF93}"/>
              </a:ext>
            </a:extLst>
          </p:cNvPr>
          <p:cNvSpPr txBox="1">
            <a:spLocks noChangeArrowheads="1"/>
          </p:cNvSpPr>
          <p:nvPr/>
        </p:nvSpPr>
        <p:spPr bwMode="auto">
          <a:xfrm>
            <a:off x="3708400" y="5661025"/>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8" name="Line 10">
            <a:extLst>
              <a:ext uri="{FF2B5EF4-FFF2-40B4-BE49-F238E27FC236}">
                <a16:creationId xmlns:a16="http://schemas.microsoft.com/office/drawing/2014/main" id="{A583EB01-0801-CC44-95D0-4FC7EC984FA7}"/>
              </a:ext>
            </a:extLst>
          </p:cNvPr>
          <p:cNvSpPr>
            <a:spLocks noChangeShapeType="1"/>
          </p:cNvSpPr>
          <p:nvPr/>
        </p:nvSpPr>
        <p:spPr bwMode="auto">
          <a:xfrm>
            <a:off x="4090762" y="2088241"/>
            <a:ext cx="0" cy="2592388"/>
          </a:xfrm>
          <a:prstGeom prst="line">
            <a:avLst/>
          </a:prstGeom>
          <a:noFill/>
          <a:ln w="9525">
            <a:solidFill>
              <a:srgbClr val="000000"/>
            </a:solidFill>
            <a:prstDash val="dash"/>
            <a:round/>
            <a:headEnd/>
            <a:tailEnd/>
          </a:ln>
        </p:spPr>
        <p:txBody>
          <a:bodyPr/>
          <a:lstStyle/>
          <a:p>
            <a:endParaRPr lang="en-GB"/>
          </a:p>
        </p:txBody>
      </p:sp>
      <p:sp>
        <p:nvSpPr>
          <p:cNvPr id="9" name="Line 11">
            <a:extLst>
              <a:ext uri="{FF2B5EF4-FFF2-40B4-BE49-F238E27FC236}">
                <a16:creationId xmlns:a16="http://schemas.microsoft.com/office/drawing/2014/main" id="{3E11FD64-6802-8849-8DEA-B2D5A86A5414}"/>
              </a:ext>
            </a:extLst>
          </p:cNvPr>
          <p:cNvSpPr>
            <a:spLocks noChangeShapeType="1"/>
          </p:cNvSpPr>
          <p:nvPr/>
        </p:nvSpPr>
        <p:spPr bwMode="auto">
          <a:xfrm>
            <a:off x="5602062" y="2088241"/>
            <a:ext cx="0" cy="2590800"/>
          </a:xfrm>
          <a:prstGeom prst="line">
            <a:avLst/>
          </a:prstGeom>
          <a:noFill/>
          <a:ln w="9525">
            <a:solidFill>
              <a:srgbClr val="000000"/>
            </a:solidFill>
            <a:prstDash val="dash"/>
            <a:round/>
            <a:headEnd/>
            <a:tailEnd/>
          </a:ln>
        </p:spPr>
        <p:txBody>
          <a:bodyPr/>
          <a:lstStyle/>
          <a:p>
            <a:endParaRPr lang="en-GB"/>
          </a:p>
        </p:txBody>
      </p:sp>
      <p:sp>
        <p:nvSpPr>
          <p:cNvPr id="10" name="Line 12">
            <a:extLst>
              <a:ext uri="{FF2B5EF4-FFF2-40B4-BE49-F238E27FC236}">
                <a16:creationId xmlns:a16="http://schemas.microsoft.com/office/drawing/2014/main" id="{2BEAF08F-3B3C-244D-8611-00B2BB5DCEA1}"/>
              </a:ext>
            </a:extLst>
          </p:cNvPr>
          <p:cNvSpPr>
            <a:spLocks noChangeShapeType="1"/>
          </p:cNvSpPr>
          <p:nvPr/>
        </p:nvSpPr>
        <p:spPr bwMode="auto">
          <a:xfrm flipH="1">
            <a:off x="7330850" y="2088241"/>
            <a:ext cx="0" cy="2592388"/>
          </a:xfrm>
          <a:prstGeom prst="line">
            <a:avLst/>
          </a:prstGeom>
          <a:noFill/>
          <a:ln w="9525">
            <a:solidFill>
              <a:srgbClr val="000000"/>
            </a:solidFill>
            <a:prstDash val="dash"/>
            <a:round/>
            <a:headEnd/>
            <a:tailEnd/>
          </a:ln>
        </p:spPr>
        <p:txBody>
          <a:bodyPr/>
          <a:lstStyle/>
          <a:p>
            <a:endParaRPr lang="en-GB"/>
          </a:p>
        </p:txBody>
      </p:sp>
      <p:sp>
        <p:nvSpPr>
          <p:cNvPr id="13" name="Rectangle 16">
            <a:extLst>
              <a:ext uri="{FF2B5EF4-FFF2-40B4-BE49-F238E27FC236}">
                <a16:creationId xmlns:a16="http://schemas.microsoft.com/office/drawing/2014/main" id="{08B5AD8F-A6CD-F74C-B4BF-3CCF67090524}"/>
              </a:ext>
            </a:extLst>
          </p:cNvPr>
          <p:cNvSpPr>
            <a:spLocks noChangeArrowheads="1"/>
          </p:cNvSpPr>
          <p:nvPr/>
        </p:nvSpPr>
        <p:spPr bwMode="auto">
          <a:xfrm>
            <a:off x="3227162" y="4663166"/>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14" name="Line 17">
            <a:extLst>
              <a:ext uri="{FF2B5EF4-FFF2-40B4-BE49-F238E27FC236}">
                <a16:creationId xmlns:a16="http://schemas.microsoft.com/office/drawing/2014/main" id="{5C59946C-3371-2C44-A639-9A33696E1EB9}"/>
              </a:ext>
            </a:extLst>
          </p:cNvPr>
          <p:cNvSpPr>
            <a:spLocks noChangeShapeType="1"/>
          </p:cNvSpPr>
          <p:nvPr/>
        </p:nvSpPr>
        <p:spPr bwMode="auto">
          <a:xfrm>
            <a:off x="3082700" y="4680629"/>
            <a:ext cx="5688012" cy="0"/>
          </a:xfrm>
          <a:prstGeom prst="line">
            <a:avLst/>
          </a:prstGeom>
          <a:noFill/>
          <a:ln w="9525">
            <a:solidFill>
              <a:schemeClr val="tx1"/>
            </a:solidFill>
            <a:round/>
            <a:headEnd/>
            <a:tailEnd/>
          </a:ln>
        </p:spPr>
        <p:txBody>
          <a:bodyPr/>
          <a:lstStyle/>
          <a:p>
            <a:endParaRPr lang="en-GB"/>
          </a:p>
        </p:txBody>
      </p:sp>
      <p:sp>
        <p:nvSpPr>
          <p:cNvPr id="15" name="Line 18">
            <a:extLst>
              <a:ext uri="{FF2B5EF4-FFF2-40B4-BE49-F238E27FC236}">
                <a16:creationId xmlns:a16="http://schemas.microsoft.com/office/drawing/2014/main" id="{9DE3234C-02A4-9F4B-AA85-4FCAAB0DEA68}"/>
              </a:ext>
            </a:extLst>
          </p:cNvPr>
          <p:cNvSpPr>
            <a:spLocks noChangeShapeType="1"/>
          </p:cNvSpPr>
          <p:nvPr/>
        </p:nvSpPr>
        <p:spPr bwMode="auto">
          <a:xfrm>
            <a:off x="3082700" y="2088241"/>
            <a:ext cx="0" cy="2592388"/>
          </a:xfrm>
          <a:prstGeom prst="line">
            <a:avLst/>
          </a:prstGeom>
          <a:noFill/>
          <a:ln w="9525">
            <a:solidFill>
              <a:schemeClr val="tx1"/>
            </a:solidFill>
            <a:round/>
            <a:headEnd/>
            <a:tailEnd/>
          </a:ln>
        </p:spPr>
        <p:txBody>
          <a:bodyPr/>
          <a:lstStyle/>
          <a:p>
            <a:endParaRPr lang="en-GB"/>
          </a:p>
        </p:txBody>
      </p:sp>
      <p:sp>
        <p:nvSpPr>
          <p:cNvPr id="16" name="Line 19">
            <a:extLst>
              <a:ext uri="{FF2B5EF4-FFF2-40B4-BE49-F238E27FC236}">
                <a16:creationId xmlns:a16="http://schemas.microsoft.com/office/drawing/2014/main" id="{8E1BB6FF-5B10-4B4E-9157-1A89624F3E26}"/>
              </a:ext>
            </a:extLst>
          </p:cNvPr>
          <p:cNvSpPr>
            <a:spLocks noChangeShapeType="1"/>
          </p:cNvSpPr>
          <p:nvPr/>
        </p:nvSpPr>
        <p:spPr bwMode="auto">
          <a:xfrm>
            <a:off x="8770712" y="2088241"/>
            <a:ext cx="0" cy="2592388"/>
          </a:xfrm>
          <a:prstGeom prst="line">
            <a:avLst/>
          </a:prstGeom>
          <a:noFill/>
          <a:ln w="9525">
            <a:solidFill>
              <a:schemeClr val="tx1"/>
            </a:solidFill>
            <a:round/>
            <a:headEnd/>
            <a:tailEnd/>
          </a:ln>
        </p:spPr>
        <p:txBody>
          <a:bodyPr/>
          <a:lstStyle/>
          <a:p>
            <a:endParaRPr lang="en-GB"/>
          </a:p>
        </p:txBody>
      </p:sp>
      <p:sp>
        <p:nvSpPr>
          <p:cNvPr id="17" name="Line 20">
            <a:extLst>
              <a:ext uri="{FF2B5EF4-FFF2-40B4-BE49-F238E27FC236}">
                <a16:creationId xmlns:a16="http://schemas.microsoft.com/office/drawing/2014/main" id="{A5A9EF9A-F26B-5443-84CD-C63B93A42A03}"/>
              </a:ext>
            </a:extLst>
          </p:cNvPr>
          <p:cNvSpPr>
            <a:spLocks noChangeShapeType="1"/>
          </p:cNvSpPr>
          <p:nvPr/>
        </p:nvSpPr>
        <p:spPr bwMode="auto">
          <a:xfrm>
            <a:off x="3082700" y="2088241"/>
            <a:ext cx="5688012" cy="0"/>
          </a:xfrm>
          <a:prstGeom prst="line">
            <a:avLst/>
          </a:prstGeom>
          <a:noFill/>
          <a:ln w="9525">
            <a:solidFill>
              <a:schemeClr val="tx1"/>
            </a:solidFill>
            <a:round/>
            <a:headEnd/>
            <a:tailEnd/>
          </a:ln>
        </p:spPr>
        <p:txBody>
          <a:bodyPr/>
          <a:lstStyle/>
          <a:p>
            <a:endParaRPr lang="en-GB"/>
          </a:p>
        </p:txBody>
      </p:sp>
      <p:sp>
        <p:nvSpPr>
          <p:cNvPr id="19" name="Text Box 22">
            <a:extLst>
              <a:ext uri="{FF2B5EF4-FFF2-40B4-BE49-F238E27FC236}">
                <a16:creationId xmlns:a16="http://schemas.microsoft.com/office/drawing/2014/main" id="{31B0A844-8751-8548-8C40-D6213E0FFC35}"/>
              </a:ext>
            </a:extLst>
          </p:cNvPr>
          <p:cNvSpPr txBox="1">
            <a:spLocks noChangeArrowheads="1"/>
          </p:cNvSpPr>
          <p:nvPr/>
        </p:nvSpPr>
        <p:spPr bwMode="auto">
          <a:xfrm>
            <a:off x="1930175" y="2375579"/>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20" name="Text Box 23">
            <a:extLst>
              <a:ext uri="{FF2B5EF4-FFF2-40B4-BE49-F238E27FC236}">
                <a16:creationId xmlns:a16="http://schemas.microsoft.com/office/drawing/2014/main" id="{8E614F2D-5BDF-F84F-B885-0CF5FC9284B8}"/>
              </a:ext>
            </a:extLst>
          </p:cNvPr>
          <p:cNvSpPr txBox="1">
            <a:spLocks noChangeArrowheads="1"/>
          </p:cNvSpPr>
          <p:nvPr/>
        </p:nvSpPr>
        <p:spPr bwMode="auto">
          <a:xfrm>
            <a:off x="3154137" y="2304141"/>
            <a:ext cx="1008063"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Project start up</a:t>
            </a:r>
            <a:endParaRPr lang="en-GB" sz="1600">
              <a:latin typeface="Arial" charset="0"/>
              <a:cs typeface="Arial" charset="0"/>
            </a:endParaRPr>
          </a:p>
        </p:txBody>
      </p:sp>
      <p:sp>
        <p:nvSpPr>
          <p:cNvPr id="21" name="Text Box 24">
            <a:extLst>
              <a:ext uri="{FF2B5EF4-FFF2-40B4-BE49-F238E27FC236}">
                <a16:creationId xmlns:a16="http://schemas.microsoft.com/office/drawing/2014/main" id="{BA8D0EE2-4D55-0A45-9E8D-A58F8FF77850}"/>
              </a:ext>
            </a:extLst>
          </p:cNvPr>
          <p:cNvSpPr txBox="1">
            <a:spLocks noChangeArrowheads="1"/>
          </p:cNvSpPr>
          <p:nvPr/>
        </p:nvSpPr>
        <p:spPr bwMode="auto">
          <a:xfrm>
            <a:off x="416220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Planning and organisation</a:t>
            </a:r>
          </a:p>
        </p:txBody>
      </p:sp>
      <p:sp>
        <p:nvSpPr>
          <p:cNvPr id="22" name="Text Box 25">
            <a:extLst>
              <a:ext uri="{FF2B5EF4-FFF2-40B4-BE49-F238E27FC236}">
                <a16:creationId xmlns:a16="http://schemas.microsoft.com/office/drawing/2014/main" id="{4717105B-6001-404D-B9D0-EC10CCD4D549}"/>
              </a:ext>
            </a:extLst>
          </p:cNvPr>
          <p:cNvSpPr txBox="1">
            <a:spLocks noChangeArrowheads="1"/>
          </p:cNvSpPr>
          <p:nvPr/>
        </p:nvSpPr>
        <p:spPr bwMode="auto">
          <a:xfrm>
            <a:off x="5602062" y="2304141"/>
            <a:ext cx="1800225"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Implementation with monitoring</a:t>
            </a:r>
          </a:p>
        </p:txBody>
      </p:sp>
      <p:sp>
        <p:nvSpPr>
          <p:cNvPr id="23" name="Text Box 26">
            <a:extLst>
              <a:ext uri="{FF2B5EF4-FFF2-40B4-BE49-F238E27FC236}">
                <a16:creationId xmlns:a16="http://schemas.microsoft.com/office/drawing/2014/main" id="{E6F55240-E9B4-C544-A197-A318AD108604}"/>
              </a:ext>
            </a:extLst>
          </p:cNvPr>
          <p:cNvSpPr txBox="1">
            <a:spLocks noChangeArrowheads="1"/>
          </p:cNvSpPr>
          <p:nvPr/>
        </p:nvSpPr>
        <p:spPr bwMode="auto">
          <a:xfrm>
            <a:off x="733085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extLst>
      <p:ext uri="{BB962C8B-B14F-4D97-AF65-F5344CB8AC3E}">
        <p14:creationId xmlns:p14="http://schemas.microsoft.com/office/powerpoint/2010/main" val="3126250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99A1-E1C9-E643-8819-1CE1D3FD60E5}"/>
              </a:ext>
            </a:extLst>
          </p:cNvPr>
          <p:cNvSpPr>
            <a:spLocks noGrp="1"/>
          </p:cNvSpPr>
          <p:nvPr>
            <p:ph type="title"/>
          </p:nvPr>
        </p:nvSpPr>
        <p:spPr/>
        <p:txBody>
          <a:bodyPr/>
          <a:lstStyle/>
          <a:p>
            <a:r>
              <a:rPr lang="en-US" dirty="0"/>
              <a:t>The Iron Triangle</a:t>
            </a:r>
          </a:p>
        </p:txBody>
      </p:sp>
      <p:sp>
        <p:nvSpPr>
          <p:cNvPr id="4" name="Slide Number Placeholder 3">
            <a:extLst>
              <a:ext uri="{FF2B5EF4-FFF2-40B4-BE49-F238E27FC236}">
                <a16:creationId xmlns:a16="http://schemas.microsoft.com/office/drawing/2014/main" id="{6B893E91-C4F1-DC46-A1E3-521623040AEC}"/>
              </a:ext>
            </a:extLst>
          </p:cNvPr>
          <p:cNvSpPr>
            <a:spLocks noGrp="1"/>
          </p:cNvSpPr>
          <p:nvPr>
            <p:ph type="sldNum" sz="quarter" idx="12"/>
          </p:nvPr>
        </p:nvSpPr>
        <p:spPr/>
        <p:txBody>
          <a:bodyPr/>
          <a:lstStyle/>
          <a:p>
            <a:fld id="{3D165440-4880-415F-9146-4793BDD623F8}" type="slidenum">
              <a:rPr lang="en-GB" smtClean="0"/>
              <a:t>22</a:t>
            </a:fld>
            <a:endParaRPr lang="en-GB"/>
          </a:p>
        </p:txBody>
      </p:sp>
      <p:pic>
        <p:nvPicPr>
          <p:cNvPr id="5" name="Picture 4">
            <a:extLst>
              <a:ext uri="{FF2B5EF4-FFF2-40B4-BE49-F238E27FC236}">
                <a16:creationId xmlns:a16="http://schemas.microsoft.com/office/drawing/2014/main" id="{693971D2-9D9A-1F4A-B845-45AA7AB5041C}"/>
              </a:ext>
            </a:extLst>
          </p:cNvPr>
          <p:cNvPicPr>
            <a:picLocks noChangeAspect="1"/>
          </p:cNvPicPr>
          <p:nvPr/>
        </p:nvPicPr>
        <p:blipFill>
          <a:blip r:embed="rId3"/>
          <a:stretch>
            <a:fillRect/>
          </a:stretch>
        </p:blipFill>
        <p:spPr>
          <a:xfrm>
            <a:off x="3839784" y="1174746"/>
            <a:ext cx="4640594" cy="4197354"/>
          </a:xfrm>
          <a:prstGeom prst="rect">
            <a:avLst/>
          </a:prstGeom>
        </p:spPr>
      </p:pic>
    </p:spTree>
    <p:extLst>
      <p:ext uri="{BB962C8B-B14F-4D97-AF65-F5344CB8AC3E}">
        <p14:creationId xmlns:p14="http://schemas.microsoft.com/office/powerpoint/2010/main" val="2850228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8145-F874-1F48-919E-69FA598DAB46}"/>
              </a:ext>
            </a:extLst>
          </p:cNvPr>
          <p:cNvSpPr>
            <a:spLocks noGrp="1"/>
          </p:cNvSpPr>
          <p:nvPr>
            <p:ph type="title"/>
          </p:nvPr>
        </p:nvSpPr>
        <p:spPr/>
        <p:txBody>
          <a:bodyPr/>
          <a:lstStyle/>
          <a:p>
            <a:r>
              <a:rPr lang="en-US" dirty="0"/>
              <a:t>Project Objectives Triangle</a:t>
            </a:r>
          </a:p>
        </p:txBody>
      </p:sp>
      <p:sp>
        <p:nvSpPr>
          <p:cNvPr id="4" name="Slide Number Placeholder 3">
            <a:extLst>
              <a:ext uri="{FF2B5EF4-FFF2-40B4-BE49-F238E27FC236}">
                <a16:creationId xmlns:a16="http://schemas.microsoft.com/office/drawing/2014/main" id="{5B1BC33B-DE6F-6747-908A-57B9C34AEAAC}"/>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4">
            <a:extLst>
              <a:ext uri="{FF2B5EF4-FFF2-40B4-BE49-F238E27FC236}">
                <a16:creationId xmlns:a16="http://schemas.microsoft.com/office/drawing/2014/main" id="{12FEAB02-FBCD-5049-B1D7-590FAF427F88}"/>
              </a:ext>
            </a:extLst>
          </p:cNvPr>
          <p:cNvPicPr>
            <a:picLocks noChangeAspect="1"/>
          </p:cNvPicPr>
          <p:nvPr/>
        </p:nvPicPr>
        <p:blipFill>
          <a:blip r:embed="rId3"/>
          <a:stretch>
            <a:fillRect/>
          </a:stretch>
        </p:blipFill>
        <p:spPr>
          <a:xfrm>
            <a:off x="557855" y="2078417"/>
            <a:ext cx="2108577" cy="1907179"/>
          </a:xfrm>
          <a:prstGeom prst="rect">
            <a:avLst/>
          </a:prstGeom>
        </p:spPr>
      </p:pic>
      <p:sp>
        <p:nvSpPr>
          <p:cNvPr id="9" name="TextBox 8">
            <a:extLst>
              <a:ext uri="{FF2B5EF4-FFF2-40B4-BE49-F238E27FC236}">
                <a16:creationId xmlns:a16="http://schemas.microsoft.com/office/drawing/2014/main" id="{CC608C29-86F0-3E47-84B0-34C3D69FC55D}"/>
              </a:ext>
            </a:extLst>
          </p:cNvPr>
          <p:cNvSpPr txBox="1">
            <a:spLocks noChangeArrowheads="1"/>
          </p:cNvSpPr>
          <p:nvPr/>
        </p:nvSpPr>
        <p:spPr bwMode="auto">
          <a:xfrm>
            <a:off x="3824703" y="1825234"/>
            <a:ext cx="45259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time is short, the resources (cost) must increase or scope must decrease, or both</a:t>
            </a:r>
          </a:p>
        </p:txBody>
      </p:sp>
      <p:sp>
        <p:nvSpPr>
          <p:cNvPr id="10" name="TextBox 9">
            <a:extLst>
              <a:ext uri="{FF2B5EF4-FFF2-40B4-BE49-F238E27FC236}">
                <a16:creationId xmlns:a16="http://schemas.microsoft.com/office/drawing/2014/main" id="{8AB08B9C-641D-0D45-A7D1-483C74EFFAFE}"/>
              </a:ext>
            </a:extLst>
          </p:cNvPr>
          <p:cNvSpPr txBox="1">
            <a:spLocks noChangeArrowheads="1"/>
          </p:cNvSpPr>
          <p:nvPr/>
        </p:nvSpPr>
        <p:spPr bwMode="auto">
          <a:xfrm>
            <a:off x="3824702" y="3002254"/>
            <a:ext cx="45450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funds/costs short, then time can be extended or scope must decrease, or both</a:t>
            </a:r>
          </a:p>
        </p:txBody>
      </p:sp>
      <p:sp>
        <p:nvSpPr>
          <p:cNvPr id="11" name="TextBox 10">
            <a:extLst>
              <a:ext uri="{FF2B5EF4-FFF2-40B4-BE49-F238E27FC236}">
                <a16:creationId xmlns:a16="http://schemas.microsoft.com/office/drawing/2014/main" id="{BB3E1399-A85A-F248-8291-9A5FC1AA7F81}"/>
              </a:ext>
            </a:extLst>
          </p:cNvPr>
          <p:cNvSpPr txBox="1">
            <a:spLocks noChangeArrowheads="1"/>
          </p:cNvSpPr>
          <p:nvPr/>
        </p:nvSpPr>
        <p:spPr bwMode="auto">
          <a:xfrm>
            <a:off x="3824702" y="4112596"/>
            <a:ext cx="46132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scope is large, the cost will be greater or the time must be extended, or both</a:t>
            </a:r>
          </a:p>
        </p:txBody>
      </p:sp>
      <p:sp>
        <p:nvSpPr>
          <p:cNvPr id="12" name="Rectangle 11">
            <a:extLst>
              <a:ext uri="{FF2B5EF4-FFF2-40B4-BE49-F238E27FC236}">
                <a16:creationId xmlns:a16="http://schemas.microsoft.com/office/drawing/2014/main" id="{442A94C2-F598-A64A-ABF9-2DD108E6DBE0}"/>
              </a:ext>
            </a:extLst>
          </p:cNvPr>
          <p:cNvSpPr/>
          <p:nvPr/>
        </p:nvSpPr>
        <p:spPr>
          <a:xfrm>
            <a:off x="8919222" y="1890322"/>
            <a:ext cx="285750" cy="32543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3" name="Rectangle 12">
            <a:extLst>
              <a:ext uri="{FF2B5EF4-FFF2-40B4-BE49-F238E27FC236}">
                <a16:creationId xmlns:a16="http://schemas.microsoft.com/office/drawing/2014/main" id="{3E7DAA21-E9A5-4744-9B40-E4164B8BF549}"/>
              </a:ext>
            </a:extLst>
          </p:cNvPr>
          <p:cNvSpPr/>
          <p:nvPr/>
        </p:nvSpPr>
        <p:spPr>
          <a:xfrm>
            <a:off x="9617271" y="1661722"/>
            <a:ext cx="285750" cy="55403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4" name="Rectangle 13">
            <a:extLst>
              <a:ext uri="{FF2B5EF4-FFF2-40B4-BE49-F238E27FC236}">
                <a16:creationId xmlns:a16="http://schemas.microsoft.com/office/drawing/2014/main" id="{66EB360E-5A70-8F4B-AF46-98F443956CDE}"/>
              </a:ext>
            </a:extLst>
          </p:cNvPr>
          <p:cNvSpPr/>
          <p:nvPr/>
        </p:nvSpPr>
        <p:spPr>
          <a:xfrm>
            <a:off x="10312361" y="1890322"/>
            <a:ext cx="285750" cy="32543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5" name="TextBox 14">
            <a:extLst>
              <a:ext uri="{FF2B5EF4-FFF2-40B4-BE49-F238E27FC236}">
                <a16:creationId xmlns:a16="http://schemas.microsoft.com/office/drawing/2014/main" id="{BAB31603-BEBA-F742-A952-A5107418EE9B}"/>
              </a:ext>
            </a:extLst>
          </p:cNvPr>
          <p:cNvSpPr txBox="1">
            <a:spLocks noChangeArrowheads="1"/>
          </p:cNvSpPr>
          <p:nvPr/>
        </p:nvSpPr>
        <p:spPr bwMode="auto">
          <a:xfrm>
            <a:off x="8776346"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Time</a:t>
            </a:r>
          </a:p>
        </p:txBody>
      </p:sp>
      <p:sp>
        <p:nvSpPr>
          <p:cNvPr id="16" name="TextBox 15">
            <a:extLst>
              <a:ext uri="{FF2B5EF4-FFF2-40B4-BE49-F238E27FC236}">
                <a16:creationId xmlns:a16="http://schemas.microsoft.com/office/drawing/2014/main" id="{386D9DFA-BF68-BA49-9578-6EF5ABD40881}"/>
              </a:ext>
            </a:extLst>
          </p:cNvPr>
          <p:cNvSpPr txBox="1">
            <a:spLocks noChangeArrowheads="1"/>
          </p:cNvSpPr>
          <p:nvPr/>
        </p:nvSpPr>
        <p:spPr bwMode="auto">
          <a:xfrm>
            <a:off x="9531545"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17" name="TextBox 16">
            <a:extLst>
              <a:ext uri="{FF2B5EF4-FFF2-40B4-BE49-F238E27FC236}">
                <a16:creationId xmlns:a16="http://schemas.microsoft.com/office/drawing/2014/main" id="{17852B58-A416-8345-96C8-0287D2BAD1A1}"/>
              </a:ext>
            </a:extLst>
          </p:cNvPr>
          <p:cNvSpPr txBox="1">
            <a:spLocks noChangeArrowheads="1"/>
          </p:cNvSpPr>
          <p:nvPr/>
        </p:nvSpPr>
        <p:spPr bwMode="auto">
          <a:xfrm>
            <a:off x="10209172"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18" name="Rectangle 17">
            <a:extLst>
              <a:ext uri="{FF2B5EF4-FFF2-40B4-BE49-F238E27FC236}">
                <a16:creationId xmlns:a16="http://schemas.microsoft.com/office/drawing/2014/main" id="{04641192-9400-A14B-A900-22852069C9E0}"/>
              </a:ext>
            </a:extLst>
          </p:cNvPr>
          <p:cNvSpPr/>
          <p:nvPr/>
        </p:nvSpPr>
        <p:spPr>
          <a:xfrm>
            <a:off x="8919222" y="3099092"/>
            <a:ext cx="285750" cy="277812"/>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9" name="TextBox 18">
            <a:extLst>
              <a:ext uri="{FF2B5EF4-FFF2-40B4-BE49-F238E27FC236}">
                <a16:creationId xmlns:a16="http://schemas.microsoft.com/office/drawing/2014/main" id="{E44EF126-8A90-D740-9F45-02623AF6CB3D}"/>
              </a:ext>
            </a:extLst>
          </p:cNvPr>
          <p:cNvSpPr txBox="1">
            <a:spLocks noChangeArrowheads="1"/>
          </p:cNvSpPr>
          <p:nvPr/>
        </p:nvSpPr>
        <p:spPr bwMode="auto">
          <a:xfrm>
            <a:off x="8777934" y="337690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Cost</a:t>
            </a:r>
          </a:p>
        </p:txBody>
      </p:sp>
      <p:sp>
        <p:nvSpPr>
          <p:cNvPr id="20" name="Rectangle 19">
            <a:extLst>
              <a:ext uri="{FF2B5EF4-FFF2-40B4-BE49-F238E27FC236}">
                <a16:creationId xmlns:a16="http://schemas.microsoft.com/office/drawing/2014/main" id="{8034AD98-66CC-5248-9B1A-48F7103B6670}"/>
              </a:ext>
            </a:extLst>
          </p:cNvPr>
          <p:cNvSpPr/>
          <p:nvPr/>
        </p:nvSpPr>
        <p:spPr>
          <a:xfrm>
            <a:off x="9645846" y="2933992"/>
            <a:ext cx="285750" cy="449262"/>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1" name="TextBox 20">
            <a:extLst>
              <a:ext uri="{FF2B5EF4-FFF2-40B4-BE49-F238E27FC236}">
                <a16:creationId xmlns:a16="http://schemas.microsoft.com/office/drawing/2014/main" id="{79BCDDA3-D46B-5C43-AE75-95F24B64AC09}"/>
              </a:ext>
            </a:extLst>
          </p:cNvPr>
          <p:cNvSpPr txBox="1">
            <a:spLocks noChangeArrowheads="1"/>
          </p:cNvSpPr>
          <p:nvPr/>
        </p:nvSpPr>
        <p:spPr bwMode="auto">
          <a:xfrm>
            <a:off x="9539483" y="338166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
        <p:nvSpPr>
          <p:cNvPr id="22" name="Rectangle 21">
            <a:extLst>
              <a:ext uri="{FF2B5EF4-FFF2-40B4-BE49-F238E27FC236}">
                <a16:creationId xmlns:a16="http://schemas.microsoft.com/office/drawing/2014/main" id="{4DAD0482-0064-2440-A99E-423F8ABF2EEA}"/>
              </a:ext>
            </a:extLst>
          </p:cNvPr>
          <p:cNvSpPr/>
          <p:nvPr/>
        </p:nvSpPr>
        <p:spPr>
          <a:xfrm>
            <a:off x="10312361" y="3048292"/>
            <a:ext cx="285750" cy="32702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3" name="TextBox 22">
            <a:extLst>
              <a:ext uri="{FF2B5EF4-FFF2-40B4-BE49-F238E27FC236}">
                <a16:creationId xmlns:a16="http://schemas.microsoft.com/office/drawing/2014/main" id="{AD5D162F-6EBC-3C49-B4F8-9C91FBDDB84C}"/>
              </a:ext>
            </a:extLst>
          </p:cNvPr>
          <p:cNvSpPr txBox="1">
            <a:spLocks noChangeArrowheads="1"/>
          </p:cNvSpPr>
          <p:nvPr/>
        </p:nvSpPr>
        <p:spPr bwMode="auto">
          <a:xfrm>
            <a:off x="10209172" y="337531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4" name="Rectangle 23">
            <a:extLst>
              <a:ext uri="{FF2B5EF4-FFF2-40B4-BE49-F238E27FC236}">
                <a16:creationId xmlns:a16="http://schemas.microsoft.com/office/drawing/2014/main" id="{49F1AF6C-87EA-8746-8137-75789A3ED06C}"/>
              </a:ext>
            </a:extLst>
          </p:cNvPr>
          <p:cNvSpPr/>
          <p:nvPr/>
        </p:nvSpPr>
        <p:spPr>
          <a:xfrm>
            <a:off x="8927160" y="3977659"/>
            <a:ext cx="285750" cy="5715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5" name="TextBox 24">
            <a:extLst>
              <a:ext uri="{FF2B5EF4-FFF2-40B4-BE49-F238E27FC236}">
                <a16:creationId xmlns:a16="http://schemas.microsoft.com/office/drawing/2014/main" id="{72A720CE-41AC-664D-AC4C-C74F4FAD01B6}"/>
              </a:ext>
            </a:extLst>
          </p:cNvPr>
          <p:cNvSpPr txBox="1">
            <a:spLocks noChangeArrowheads="1"/>
          </p:cNvSpPr>
          <p:nvPr/>
        </p:nvSpPr>
        <p:spPr bwMode="auto">
          <a:xfrm>
            <a:off x="8825559"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6" name="Rectangle 25">
            <a:extLst>
              <a:ext uri="{FF2B5EF4-FFF2-40B4-BE49-F238E27FC236}">
                <a16:creationId xmlns:a16="http://schemas.microsoft.com/office/drawing/2014/main" id="{47EFC7CD-DE6F-854A-BA0C-632ECDAF0C36}"/>
              </a:ext>
            </a:extLst>
          </p:cNvPr>
          <p:cNvSpPr/>
          <p:nvPr/>
        </p:nvSpPr>
        <p:spPr>
          <a:xfrm>
            <a:off x="9617271" y="3985596"/>
            <a:ext cx="285750" cy="5540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7" name="TextBox 26">
            <a:extLst>
              <a:ext uri="{FF2B5EF4-FFF2-40B4-BE49-F238E27FC236}">
                <a16:creationId xmlns:a16="http://schemas.microsoft.com/office/drawing/2014/main" id="{74CE9B3B-D22B-1649-81FD-4A5751F0EE6B}"/>
              </a:ext>
            </a:extLst>
          </p:cNvPr>
          <p:cNvSpPr txBox="1">
            <a:spLocks noChangeArrowheads="1"/>
          </p:cNvSpPr>
          <p:nvPr/>
        </p:nvSpPr>
        <p:spPr bwMode="auto">
          <a:xfrm>
            <a:off x="953154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28" name="Rectangle 27">
            <a:extLst>
              <a:ext uri="{FF2B5EF4-FFF2-40B4-BE49-F238E27FC236}">
                <a16:creationId xmlns:a16="http://schemas.microsoft.com/office/drawing/2014/main" id="{9D8C1BA0-DACE-E54E-B9D3-542B5D341699}"/>
              </a:ext>
            </a:extLst>
          </p:cNvPr>
          <p:cNvSpPr/>
          <p:nvPr/>
        </p:nvSpPr>
        <p:spPr>
          <a:xfrm>
            <a:off x="10274261" y="3977659"/>
            <a:ext cx="285750" cy="561975"/>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9" name="TextBox 28">
            <a:extLst>
              <a:ext uri="{FF2B5EF4-FFF2-40B4-BE49-F238E27FC236}">
                <a16:creationId xmlns:a16="http://schemas.microsoft.com/office/drawing/2014/main" id="{6DCDC246-E281-8040-9AE0-7C2AC1DE637D}"/>
              </a:ext>
            </a:extLst>
          </p:cNvPr>
          <p:cNvSpPr txBox="1">
            <a:spLocks noChangeArrowheads="1"/>
          </p:cNvSpPr>
          <p:nvPr/>
        </p:nvSpPr>
        <p:spPr bwMode="auto">
          <a:xfrm>
            <a:off x="1016948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Tree>
    <p:extLst>
      <p:ext uri="{BB962C8B-B14F-4D97-AF65-F5344CB8AC3E}">
        <p14:creationId xmlns:p14="http://schemas.microsoft.com/office/powerpoint/2010/main" val="1061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1000"/>
                                        <p:tgtEl>
                                          <p:spTgt spid="9"/>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500"/>
                            </p:stCondLst>
                            <p:childTnLst>
                              <p:par>
                                <p:cTn id="13" presetID="22" presetClass="entr" presetSubtype="4"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down)">
                                      <p:cBhvr>
                                        <p:cTn id="15" dur="500"/>
                                        <p:tgtEl>
                                          <p:spTgt spid="13"/>
                                        </p:tgtEl>
                                      </p:cBhvr>
                                    </p:animEffect>
                                  </p:childTnLst>
                                </p:cTn>
                              </p:par>
                            </p:childTnLst>
                          </p:cTn>
                        </p:par>
                        <p:par>
                          <p:cTn id="16" fill="hold">
                            <p:stCondLst>
                              <p:cond delay="2000"/>
                            </p:stCondLst>
                            <p:childTnLst>
                              <p:par>
                                <p:cTn id="17" presetID="22" presetClass="entr" presetSubtype="4"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00"/>
                                        <p:tgtEl>
                                          <p:spTgt spid="14"/>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par>
                          <p:cTn id="24" fill="hold">
                            <p:stCondLst>
                              <p:cond delay="3000"/>
                            </p:stCondLst>
                            <p:childTnLst>
                              <p:par>
                                <p:cTn id="25" presetID="10" presetClass="entr" presetSubtype="0"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22" presetClass="entr" presetSubtype="1" fill="hold" grpId="0" nodeType="withEffect">
                                  <p:stCondLst>
                                    <p:cond delay="500"/>
                                  </p:stCondLst>
                                  <p:childTnLst>
                                    <p:set>
                                      <p:cBhvr>
                                        <p:cTn id="33" dur="1" fill="hold">
                                          <p:stCondLst>
                                            <p:cond delay="0"/>
                                          </p:stCondLst>
                                        </p:cTn>
                                        <p:tgtEl>
                                          <p:spTgt spid="10"/>
                                        </p:tgtEl>
                                        <p:attrNameLst>
                                          <p:attrName>style.visibility</p:attrName>
                                        </p:attrNameLst>
                                      </p:cBhvr>
                                      <p:to>
                                        <p:strVal val="visible"/>
                                      </p:to>
                                    </p:set>
                                    <p:animEffect transition="in" filter="wipe(up)">
                                      <p:cBhvr>
                                        <p:cTn id="34" dur="1000"/>
                                        <p:tgtEl>
                                          <p:spTgt spid="10"/>
                                        </p:tgtEl>
                                      </p:cBhvr>
                                    </p:animEffect>
                                  </p:childTnLst>
                                </p:cTn>
                              </p:par>
                            </p:childTnLst>
                          </p:cTn>
                        </p:par>
                        <p:par>
                          <p:cTn id="35" fill="hold">
                            <p:stCondLst>
                              <p:cond delay="5000"/>
                            </p:stCondLst>
                            <p:childTnLst>
                              <p:par>
                                <p:cTn id="36" presetID="22" presetClass="entr" presetSubtype="4" fill="hold" grpId="0" nodeType="after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wipe(down)">
                                      <p:cBhvr>
                                        <p:cTn id="38" dur="500"/>
                                        <p:tgtEl>
                                          <p:spTgt spid="18"/>
                                        </p:tgtEl>
                                      </p:cBhvr>
                                    </p:animEffect>
                                  </p:childTnLst>
                                </p:cTn>
                              </p:par>
                            </p:childTnLst>
                          </p:cTn>
                        </p:par>
                        <p:par>
                          <p:cTn id="39" fill="hold">
                            <p:stCondLst>
                              <p:cond delay="5500"/>
                            </p:stCondLst>
                            <p:childTnLst>
                              <p:par>
                                <p:cTn id="40" presetID="22" presetClass="entr" presetSubtype="4" fill="hold" grpId="0" nodeType="after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wipe(down)">
                                      <p:cBhvr>
                                        <p:cTn id="42" dur="500"/>
                                        <p:tgtEl>
                                          <p:spTgt spid="20"/>
                                        </p:tgtEl>
                                      </p:cBhvr>
                                    </p:animEffect>
                                  </p:childTnLst>
                                </p:cTn>
                              </p:par>
                            </p:childTnLst>
                          </p:cTn>
                        </p:par>
                        <p:par>
                          <p:cTn id="43" fill="hold">
                            <p:stCondLst>
                              <p:cond delay="6000"/>
                            </p:stCondLst>
                            <p:childTnLst>
                              <p:par>
                                <p:cTn id="44" presetID="22" presetClass="entr" presetSubtype="4" fill="hold" grpId="0" nodeType="after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wipe(down)">
                                      <p:cBhvr>
                                        <p:cTn id="46" dur="500"/>
                                        <p:tgtEl>
                                          <p:spTgt spid="22"/>
                                        </p:tgtEl>
                                      </p:cBhvr>
                                    </p:animEffect>
                                  </p:childTnLst>
                                </p:cTn>
                              </p:par>
                            </p:childTnLst>
                          </p:cTn>
                        </p:par>
                        <p:par>
                          <p:cTn id="47" fill="hold">
                            <p:stCondLst>
                              <p:cond delay="6500"/>
                            </p:stCondLst>
                            <p:childTnLst>
                              <p:par>
                                <p:cTn id="48" presetID="10" presetClass="entr" presetSubtype="0" fill="hold" grpId="0"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childTnLst>
                          </p:cTn>
                        </p:par>
                        <p:par>
                          <p:cTn id="51" fill="hold">
                            <p:stCondLst>
                              <p:cond delay="7000"/>
                            </p:stCondLst>
                            <p:childTnLst>
                              <p:par>
                                <p:cTn id="52" presetID="10" presetClass="entr" presetSubtype="0" fill="hold" grpId="0" nodeType="after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childTnLst>
                          </p:cTn>
                        </p:par>
                        <p:par>
                          <p:cTn id="55" fill="hold">
                            <p:stCondLst>
                              <p:cond delay="7500"/>
                            </p:stCondLst>
                            <p:childTnLst>
                              <p:par>
                                <p:cTn id="56" presetID="10" presetClass="entr" presetSubtype="0" fill="hold" grpId="0"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par>
                                <p:cTn id="59" presetID="22" presetClass="entr" presetSubtype="1" fill="hold" grpId="0" nodeType="withEffect">
                                  <p:stCondLst>
                                    <p:cond delay="500"/>
                                  </p:stCondLst>
                                  <p:childTnLst>
                                    <p:set>
                                      <p:cBhvr>
                                        <p:cTn id="60" dur="1" fill="hold">
                                          <p:stCondLst>
                                            <p:cond delay="0"/>
                                          </p:stCondLst>
                                        </p:cTn>
                                        <p:tgtEl>
                                          <p:spTgt spid="11"/>
                                        </p:tgtEl>
                                        <p:attrNameLst>
                                          <p:attrName>style.visibility</p:attrName>
                                        </p:attrNameLst>
                                      </p:cBhvr>
                                      <p:to>
                                        <p:strVal val="visible"/>
                                      </p:to>
                                    </p:set>
                                    <p:animEffect transition="in" filter="wipe(up)">
                                      <p:cBhvr>
                                        <p:cTn id="61" dur="1000"/>
                                        <p:tgtEl>
                                          <p:spTgt spid="11"/>
                                        </p:tgtEl>
                                      </p:cBhvr>
                                    </p:animEffect>
                                  </p:childTnLst>
                                </p:cTn>
                              </p:par>
                            </p:childTnLst>
                          </p:cTn>
                        </p:par>
                        <p:par>
                          <p:cTn id="62" fill="hold">
                            <p:stCondLst>
                              <p:cond delay="9000"/>
                            </p:stCondLst>
                            <p:childTnLst>
                              <p:par>
                                <p:cTn id="63" presetID="22" presetClass="entr" presetSubtype="4" fill="hold" grpId="0" nodeType="afterEffect">
                                  <p:stCondLst>
                                    <p:cond delay="0"/>
                                  </p:stCondLst>
                                  <p:childTnLst>
                                    <p:set>
                                      <p:cBhvr>
                                        <p:cTn id="64" dur="1" fill="hold">
                                          <p:stCondLst>
                                            <p:cond delay="0"/>
                                          </p:stCondLst>
                                        </p:cTn>
                                        <p:tgtEl>
                                          <p:spTgt spid="24"/>
                                        </p:tgtEl>
                                        <p:attrNameLst>
                                          <p:attrName>style.visibility</p:attrName>
                                        </p:attrNameLst>
                                      </p:cBhvr>
                                      <p:to>
                                        <p:strVal val="visible"/>
                                      </p:to>
                                    </p:set>
                                    <p:animEffect transition="in" filter="wipe(down)">
                                      <p:cBhvr>
                                        <p:cTn id="65" dur="500"/>
                                        <p:tgtEl>
                                          <p:spTgt spid="24"/>
                                        </p:tgtEl>
                                      </p:cBhvr>
                                    </p:animEffect>
                                  </p:childTnLst>
                                </p:cTn>
                              </p:par>
                            </p:childTnLst>
                          </p:cTn>
                        </p:par>
                        <p:par>
                          <p:cTn id="66" fill="hold">
                            <p:stCondLst>
                              <p:cond delay="9500"/>
                            </p:stCondLst>
                            <p:childTnLst>
                              <p:par>
                                <p:cTn id="67" presetID="22" presetClass="entr" presetSubtype="4" fill="hold" grpId="0" nodeType="afterEffect">
                                  <p:stCondLst>
                                    <p:cond delay="0"/>
                                  </p:stCondLst>
                                  <p:childTnLst>
                                    <p:set>
                                      <p:cBhvr>
                                        <p:cTn id="68" dur="1" fill="hold">
                                          <p:stCondLst>
                                            <p:cond delay="0"/>
                                          </p:stCondLst>
                                        </p:cTn>
                                        <p:tgtEl>
                                          <p:spTgt spid="26"/>
                                        </p:tgtEl>
                                        <p:attrNameLst>
                                          <p:attrName>style.visibility</p:attrName>
                                        </p:attrNameLst>
                                      </p:cBhvr>
                                      <p:to>
                                        <p:strVal val="visible"/>
                                      </p:to>
                                    </p:set>
                                    <p:animEffect transition="in" filter="wipe(down)">
                                      <p:cBhvr>
                                        <p:cTn id="69" dur="500"/>
                                        <p:tgtEl>
                                          <p:spTgt spid="26"/>
                                        </p:tgtEl>
                                      </p:cBhvr>
                                    </p:animEffect>
                                  </p:childTnLst>
                                </p:cTn>
                              </p:par>
                            </p:childTnLst>
                          </p:cTn>
                        </p:par>
                        <p:par>
                          <p:cTn id="70" fill="hold">
                            <p:stCondLst>
                              <p:cond delay="10000"/>
                            </p:stCondLst>
                            <p:childTnLst>
                              <p:par>
                                <p:cTn id="71" presetID="22" presetClass="entr" presetSubtype="4" fill="hold" grpId="0" nodeType="after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down)">
                                      <p:cBhvr>
                                        <p:cTn id="73" dur="500"/>
                                        <p:tgtEl>
                                          <p:spTgt spid="28"/>
                                        </p:tgtEl>
                                      </p:cBhvr>
                                    </p:animEffect>
                                  </p:childTnLst>
                                </p:cTn>
                              </p:par>
                            </p:childTnLst>
                          </p:cTn>
                        </p:par>
                        <p:par>
                          <p:cTn id="74" fill="hold">
                            <p:stCondLst>
                              <p:cond delay="10500"/>
                            </p:stCondLst>
                            <p:childTnLst>
                              <p:par>
                                <p:cTn id="75" presetID="10" presetClass="entr" presetSubtype="0" fill="hold" grpId="0" nodeType="after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childTnLst>
                          </p:cTn>
                        </p:par>
                        <p:par>
                          <p:cTn id="78" fill="hold">
                            <p:stCondLst>
                              <p:cond delay="11000"/>
                            </p:stCondLst>
                            <p:childTnLst>
                              <p:par>
                                <p:cTn id="79" presetID="10" presetClass="entr" presetSubtype="0" fill="hold" grpId="0" nodeType="afterEffect">
                                  <p:stCondLst>
                                    <p:cond delay="0"/>
                                  </p:stCondLst>
                                  <p:childTnLst>
                                    <p:set>
                                      <p:cBhvr>
                                        <p:cTn id="80" dur="1" fill="hold">
                                          <p:stCondLst>
                                            <p:cond delay="0"/>
                                          </p:stCondLst>
                                        </p:cTn>
                                        <p:tgtEl>
                                          <p:spTgt spid="27"/>
                                        </p:tgtEl>
                                        <p:attrNameLst>
                                          <p:attrName>style.visibility</p:attrName>
                                        </p:attrNameLst>
                                      </p:cBhvr>
                                      <p:to>
                                        <p:strVal val="visible"/>
                                      </p:to>
                                    </p:set>
                                    <p:animEffect transition="in" filter="fade">
                                      <p:cBhvr>
                                        <p:cTn id="81" dur="500"/>
                                        <p:tgtEl>
                                          <p:spTgt spid="27"/>
                                        </p:tgtEl>
                                      </p:cBhvr>
                                    </p:animEffect>
                                  </p:childTnLst>
                                </p:cTn>
                              </p:par>
                            </p:childTnLst>
                          </p:cTn>
                        </p:par>
                        <p:par>
                          <p:cTn id="82" fill="hold">
                            <p:stCondLst>
                              <p:cond delay="11500"/>
                            </p:stCondLst>
                            <p:childTnLst>
                              <p:par>
                                <p:cTn id="83" presetID="10" presetClass="entr" presetSubtype="0" fill="hold" grpId="0" nodeType="after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animBg="1"/>
      <p:bldP spid="13" grpId="0" animBg="1"/>
      <p:bldP spid="14" grpId="0" animBg="1"/>
      <p:bldP spid="15" grpId="0"/>
      <p:bldP spid="16" grpId="0"/>
      <p:bldP spid="17" grpId="0"/>
      <p:bldP spid="18" grpId="0" animBg="1"/>
      <p:bldP spid="19" grpId="0"/>
      <p:bldP spid="20" grpId="0" animBg="1"/>
      <p:bldP spid="21" grpId="0"/>
      <p:bldP spid="22" grpId="0" animBg="1"/>
      <p:bldP spid="23" grpId="0"/>
      <p:bldP spid="24" grpId="0" animBg="1"/>
      <p:bldP spid="25" grpId="0"/>
      <p:bldP spid="26" grpId="0" animBg="1"/>
      <p:bldP spid="27" grpId="0"/>
      <p:bldP spid="28" grpId="0" animBg="1"/>
      <p:bldP spid="2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716F-EE54-114D-91BA-54E42481F417}"/>
              </a:ext>
            </a:extLst>
          </p:cNvPr>
          <p:cNvSpPr>
            <a:spLocks noGrp="1"/>
          </p:cNvSpPr>
          <p:nvPr>
            <p:ph type="title"/>
          </p:nvPr>
        </p:nvSpPr>
        <p:spPr/>
        <p:txBody>
          <a:bodyPr/>
          <a:lstStyle/>
          <a:p>
            <a:r>
              <a:rPr lang="en-US" dirty="0"/>
              <a:t>The Balancing Act</a:t>
            </a:r>
          </a:p>
        </p:txBody>
      </p:sp>
      <p:sp>
        <p:nvSpPr>
          <p:cNvPr id="3" name="Content Placeholder 2">
            <a:extLst>
              <a:ext uri="{FF2B5EF4-FFF2-40B4-BE49-F238E27FC236}">
                <a16:creationId xmlns:a16="http://schemas.microsoft.com/office/drawing/2014/main" id="{BBADCDBA-771D-DC4E-8AFA-881969CD2B64}"/>
              </a:ext>
            </a:extLst>
          </p:cNvPr>
          <p:cNvSpPr>
            <a:spLocks noGrp="1"/>
          </p:cNvSpPr>
          <p:nvPr>
            <p:ph idx="1"/>
          </p:nvPr>
        </p:nvSpPr>
        <p:spPr>
          <a:xfrm>
            <a:off x="364672" y="996043"/>
            <a:ext cx="7538357" cy="4474027"/>
          </a:xfrm>
        </p:spPr>
        <p:txBody>
          <a:bodyPr>
            <a:normAutofit fontScale="92500"/>
          </a:bodyPr>
          <a:lstStyle/>
          <a:p>
            <a:pPr marL="0" indent="0">
              <a:lnSpc>
                <a:spcPct val="90000"/>
              </a:lnSpc>
              <a:buFontTx/>
              <a:buNone/>
            </a:pPr>
            <a:r>
              <a:rPr lang="en-GB" altLang="en-US" dirty="0">
                <a:latin typeface="Arial" panose="020B0604020202020204" pitchFamily="34" charset="0"/>
                <a:cs typeface="Arial" panose="020B0604020202020204" pitchFamily="34" charset="0"/>
              </a:rPr>
              <a:t>A project comprises: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Scope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Time</a:t>
            </a:r>
            <a:r>
              <a:rPr lang="en-GB" altLang="en-US" dirty="0">
                <a:latin typeface="Arial" panose="020B0604020202020204" pitchFamily="34" charset="0"/>
                <a:cs typeface="Arial" panose="020B0604020202020204" pitchFamily="34" charset="0"/>
              </a:rPr>
              <a:t> (Is time critical? What are the deadlines?)</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Cost</a:t>
            </a:r>
            <a:r>
              <a:rPr lang="en-GB" altLang="en-US" dirty="0">
                <a:latin typeface="Arial" panose="020B0604020202020204" pitchFamily="34" charset="0"/>
                <a:cs typeface="Arial" panose="020B0604020202020204" pitchFamily="34" charset="0"/>
              </a:rPr>
              <a:t> (What is the budget? Is there any tolerance)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Quality</a:t>
            </a:r>
            <a:r>
              <a:rPr lang="en-GB" altLang="en-US" dirty="0">
                <a:latin typeface="Arial" panose="020B0604020202020204" pitchFamily="34" charset="0"/>
                <a:cs typeface="Arial" panose="020B0604020202020204" pitchFamily="34" charset="0"/>
              </a:rPr>
              <a:t> (how well does the solution fit the acceptance criteria?)</a:t>
            </a:r>
          </a:p>
          <a:p>
            <a:pPr marL="0" indent="0">
              <a:lnSpc>
                <a:spcPct val="90000"/>
              </a:lnSpc>
              <a:buFontTx/>
              <a:buNone/>
            </a:pP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i="1" dirty="0">
                <a:latin typeface="Arial" panose="020B0604020202020204" pitchFamily="34" charset="0"/>
                <a:cs typeface="Arial" panose="020B0604020202020204" pitchFamily="34" charset="0"/>
              </a:rPr>
              <a:t>When decisions have to be made what is their order of priority?</a:t>
            </a:r>
            <a:r>
              <a:rPr lang="en-GB" altLang="en-US" dirty="0">
                <a:latin typeface="Arial" panose="020B0604020202020204" pitchFamily="34" charset="0"/>
                <a:cs typeface="Arial" panose="020B0604020202020204" pitchFamily="34" charset="0"/>
              </a:rPr>
              <a:t> </a:t>
            </a:r>
          </a:p>
          <a:p>
            <a:endParaRPr lang="en-US" dirty="0"/>
          </a:p>
        </p:txBody>
      </p:sp>
      <p:sp>
        <p:nvSpPr>
          <p:cNvPr id="4" name="Slide Number Placeholder 3">
            <a:extLst>
              <a:ext uri="{FF2B5EF4-FFF2-40B4-BE49-F238E27FC236}">
                <a16:creationId xmlns:a16="http://schemas.microsoft.com/office/drawing/2014/main" id="{6ABECE6F-0EA0-8D41-B52E-03C7F7F3FEF9}"/>
              </a:ext>
            </a:extLst>
          </p:cNvPr>
          <p:cNvSpPr>
            <a:spLocks noGrp="1"/>
          </p:cNvSpPr>
          <p:nvPr>
            <p:ph type="sldNum" sz="quarter" idx="12"/>
          </p:nvPr>
        </p:nvSpPr>
        <p:spPr/>
        <p:txBody>
          <a:bodyPr/>
          <a:lstStyle/>
          <a:p>
            <a:fld id="{3D165440-4880-415F-9146-4793BDD623F8}" type="slidenum">
              <a:rPr lang="en-GB" smtClean="0"/>
              <a:t>24</a:t>
            </a:fld>
            <a:endParaRPr lang="en-GB"/>
          </a:p>
        </p:txBody>
      </p:sp>
      <p:pic>
        <p:nvPicPr>
          <p:cNvPr id="13" name="Picture 12">
            <a:extLst>
              <a:ext uri="{FF2B5EF4-FFF2-40B4-BE49-F238E27FC236}">
                <a16:creationId xmlns:a16="http://schemas.microsoft.com/office/drawing/2014/main" id="{995E2A47-471C-3C40-8740-7322783664C1}"/>
              </a:ext>
            </a:extLst>
          </p:cNvPr>
          <p:cNvPicPr>
            <a:picLocks noChangeAspect="1"/>
          </p:cNvPicPr>
          <p:nvPr/>
        </p:nvPicPr>
        <p:blipFill>
          <a:blip r:embed="rId3"/>
          <a:stretch>
            <a:fillRect/>
          </a:stretch>
        </p:blipFill>
        <p:spPr>
          <a:xfrm>
            <a:off x="7960533" y="1779815"/>
            <a:ext cx="4184854" cy="2596244"/>
          </a:xfrm>
          <a:prstGeom prst="rect">
            <a:avLst/>
          </a:prstGeom>
        </p:spPr>
      </p:pic>
    </p:spTree>
    <p:extLst>
      <p:ext uri="{BB962C8B-B14F-4D97-AF65-F5344CB8AC3E}">
        <p14:creationId xmlns:p14="http://schemas.microsoft.com/office/powerpoint/2010/main" val="1807058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EAE8-F9FD-D646-B1A0-5DF24C6C087E}"/>
              </a:ext>
            </a:extLst>
          </p:cNvPr>
          <p:cNvSpPr>
            <a:spLocks noGrp="1"/>
          </p:cNvSpPr>
          <p:nvPr>
            <p:ph type="title"/>
          </p:nvPr>
        </p:nvSpPr>
        <p:spPr/>
        <p:txBody>
          <a:bodyPr/>
          <a:lstStyle/>
          <a:p>
            <a:r>
              <a:rPr lang="en-US" dirty="0"/>
              <a:t>Project ‘Direct’ Objectives</a:t>
            </a:r>
          </a:p>
        </p:txBody>
      </p:sp>
      <p:sp>
        <p:nvSpPr>
          <p:cNvPr id="4" name="Slide Number Placeholder 3">
            <a:extLst>
              <a:ext uri="{FF2B5EF4-FFF2-40B4-BE49-F238E27FC236}">
                <a16:creationId xmlns:a16="http://schemas.microsoft.com/office/drawing/2014/main" id="{8A8AC349-559F-2E46-B321-F18D8BB5C806}"/>
              </a:ext>
            </a:extLst>
          </p:cNvPr>
          <p:cNvSpPr>
            <a:spLocks noGrp="1"/>
          </p:cNvSpPr>
          <p:nvPr>
            <p:ph type="sldNum" sz="quarter" idx="12"/>
          </p:nvPr>
        </p:nvSpPr>
        <p:spPr/>
        <p:txBody>
          <a:bodyPr/>
          <a:lstStyle/>
          <a:p>
            <a:fld id="{3D165440-4880-415F-9146-4793BDD623F8}" type="slidenum">
              <a:rPr lang="en-GB" smtClean="0"/>
              <a:t>25</a:t>
            </a:fld>
            <a:endParaRPr lang="en-GB"/>
          </a:p>
        </p:txBody>
      </p:sp>
      <p:grpSp>
        <p:nvGrpSpPr>
          <p:cNvPr id="5" name="Group 3">
            <a:extLst>
              <a:ext uri="{FF2B5EF4-FFF2-40B4-BE49-F238E27FC236}">
                <a16:creationId xmlns:a16="http://schemas.microsoft.com/office/drawing/2014/main" id="{80973B66-A102-B84C-8647-5C666DEA7D9D}"/>
              </a:ext>
            </a:extLst>
          </p:cNvPr>
          <p:cNvGrpSpPr>
            <a:grpSpLocks/>
          </p:cNvGrpSpPr>
          <p:nvPr/>
        </p:nvGrpSpPr>
        <p:grpSpPr bwMode="auto">
          <a:xfrm>
            <a:off x="489857" y="1191992"/>
            <a:ext cx="6955971" cy="4376056"/>
            <a:chOff x="3571873" y="3929063"/>
            <a:chExt cx="4735275" cy="2714197"/>
          </a:xfrm>
        </p:grpSpPr>
        <p:sp>
          <p:nvSpPr>
            <p:cNvPr id="6" name="Isosceles Triangle 4">
              <a:extLst>
                <a:ext uri="{FF2B5EF4-FFF2-40B4-BE49-F238E27FC236}">
                  <a16:creationId xmlns:a16="http://schemas.microsoft.com/office/drawing/2014/main" id="{56146E2C-FB8A-204E-98FB-02C9217EB8C1}"/>
                </a:ext>
              </a:extLst>
            </p:cNvPr>
            <p:cNvSpPr/>
            <p:nvPr/>
          </p:nvSpPr>
          <p:spPr>
            <a:xfrm>
              <a:off x="4286656" y="4571899"/>
              <a:ext cx="1857916" cy="15012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black"/>
                </a:solidFill>
              </a:endParaRPr>
            </a:p>
          </p:txBody>
        </p:sp>
        <p:sp>
          <p:nvSpPr>
            <p:cNvPr id="7" name="TextBox 10">
              <a:extLst>
                <a:ext uri="{FF2B5EF4-FFF2-40B4-BE49-F238E27FC236}">
                  <a16:creationId xmlns:a16="http://schemas.microsoft.com/office/drawing/2014/main" id="{F032033B-81F3-3A48-A627-78129C4037F6}"/>
                </a:ext>
              </a:extLst>
            </p:cNvPr>
            <p:cNvSpPr txBox="1">
              <a:spLocks noChangeArrowheads="1"/>
            </p:cNvSpPr>
            <p:nvPr/>
          </p:nvSpPr>
          <p:spPr bwMode="auto">
            <a:xfrm>
              <a:off x="4857748" y="4214813"/>
              <a:ext cx="540636"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C0213F7B-B881-8C45-93EF-38664D39CF93}"/>
                </a:ext>
              </a:extLst>
            </p:cNvPr>
            <p:cNvSpPr txBox="1">
              <a:spLocks noChangeArrowheads="1"/>
            </p:cNvSpPr>
            <p:nvPr/>
          </p:nvSpPr>
          <p:spPr bwMode="auto">
            <a:xfrm>
              <a:off x="3571873" y="5929313"/>
              <a:ext cx="565143"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A9AAA6AD-D559-2D4F-BA20-C9247D41AEB8}"/>
                </a:ext>
              </a:extLst>
            </p:cNvPr>
            <p:cNvSpPr txBox="1">
              <a:spLocks noChangeArrowheads="1"/>
            </p:cNvSpPr>
            <p:nvPr/>
          </p:nvSpPr>
          <p:spPr bwMode="auto">
            <a:xfrm>
              <a:off x="6143623" y="5929313"/>
              <a:ext cx="740481"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Left Brace 9">
              <a:extLst>
                <a:ext uri="{FF2B5EF4-FFF2-40B4-BE49-F238E27FC236}">
                  <a16:creationId xmlns:a16="http://schemas.microsoft.com/office/drawing/2014/main" id="{D8B60A4F-9404-8943-A723-3B7F6DF5DA0B}"/>
                </a:ext>
              </a:extLst>
            </p:cNvPr>
            <p:cNvSpPr/>
            <p:nvPr/>
          </p:nvSpPr>
          <p:spPr>
            <a:xfrm>
              <a:off x="5429788" y="3929063"/>
              <a:ext cx="154935" cy="91475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1" name="TextBox 14">
              <a:extLst>
                <a:ext uri="{FF2B5EF4-FFF2-40B4-BE49-F238E27FC236}">
                  <a16:creationId xmlns:a16="http://schemas.microsoft.com/office/drawing/2014/main" id="{B6C165C0-5177-0E42-AF86-FD12F9AFC2B9}"/>
                </a:ext>
              </a:extLst>
            </p:cNvPr>
            <p:cNvSpPr txBox="1">
              <a:spLocks noChangeArrowheads="1"/>
            </p:cNvSpPr>
            <p:nvPr/>
          </p:nvSpPr>
          <p:spPr bwMode="auto">
            <a:xfrm>
              <a:off x="5506741" y="4031058"/>
              <a:ext cx="1529347" cy="72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Money</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Effort</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Resource usage</a:t>
              </a:r>
              <a:endParaRPr lang="en-US" altLang="en-US" sz="1800">
                <a:solidFill>
                  <a:srgbClr val="000000"/>
                </a:solidFill>
                <a:latin typeface="Arial" panose="020B0604020202020204" pitchFamily="34" charset="0"/>
                <a:cs typeface="Arial" panose="020B0604020202020204" pitchFamily="34" charset="0"/>
              </a:endParaRPr>
            </a:p>
          </p:txBody>
        </p:sp>
        <p:sp>
          <p:nvSpPr>
            <p:cNvPr id="12" name="Left Brace 11">
              <a:extLst>
                <a:ext uri="{FF2B5EF4-FFF2-40B4-BE49-F238E27FC236}">
                  <a16:creationId xmlns:a16="http://schemas.microsoft.com/office/drawing/2014/main" id="{68C75636-4FB5-4848-BAEE-B245C4C6D500}"/>
                </a:ext>
              </a:extLst>
            </p:cNvPr>
            <p:cNvSpPr/>
            <p:nvPr/>
          </p:nvSpPr>
          <p:spPr>
            <a:xfrm>
              <a:off x="7001270" y="5571866"/>
              <a:ext cx="154934" cy="1071394"/>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3" name="TextBox 16">
              <a:extLst>
                <a:ext uri="{FF2B5EF4-FFF2-40B4-BE49-F238E27FC236}">
                  <a16:creationId xmlns:a16="http://schemas.microsoft.com/office/drawing/2014/main" id="{F6C94AA1-BA81-9A47-ACE4-966FA77D69F3}"/>
                </a:ext>
              </a:extLst>
            </p:cNvPr>
            <p:cNvSpPr txBox="1">
              <a:spLocks noChangeArrowheads="1"/>
            </p:cNvSpPr>
            <p:nvPr/>
          </p:nvSpPr>
          <p:spPr bwMode="auto">
            <a:xfrm>
              <a:off x="7072311" y="5643054"/>
              <a:ext cx="1234837" cy="94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Grade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Performance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Scope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Functionality</a:t>
              </a:r>
              <a:endParaRPr lang="en-US" altLang="en-US" sz="1800">
                <a:solidFill>
                  <a:srgbClr val="000000"/>
                </a:solidFill>
                <a:latin typeface="Arial" panose="020B0604020202020204" pitchFamily="34" charset="0"/>
                <a:cs typeface="Arial" panose="020B0604020202020204" pitchFamily="34" charset="0"/>
              </a:endParaRPr>
            </a:p>
          </p:txBody>
        </p:sp>
      </p:grpSp>
      <p:sp>
        <p:nvSpPr>
          <p:cNvPr id="14" name="Content Placeholder 2">
            <a:extLst>
              <a:ext uri="{FF2B5EF4-FFF2-40B4-BE49-F238E27FC236}">
                <a16:creationId xmlns:a16="http://schemas.microsoft.com/office/drawing/2014/main" id="{9907C32D-5007-6540-A4B1-CBD25E90D68D}"/>
              </a:ext>
            </a:extLst>
          </p:cNvPr>
          <p:cNvSpPr>
            <a:spLocks noGrp="1"/>
          </p:cNvSpPr>
          <p:nvPr>
            <p:ph idx="1"/>
          </p:nvPr>
        </p:nvSpPr>
        <p:spPr>
          <a:xfrm>
            <a:off x="7638730" y="1694770"/>
            <a:ext cx="4346441" cy="3009183"/>
          </a:xfrm>
        </p:spPr>
        <p:txBody>
          <a:bodyPr>
            <a:noAutofit/>
          </a:bodyPr>
          <a:lstStyle/>
          <a:p>
            <a:pPr marL="0" indent="0">
              <a:buFontTx/>
              <a:buNone/>
              <a:defRPr/>
            </a:pPr>
            <a:r>
              <a:rPr lang="en-GB" sz="1800" dirty="0">
                <a:latin typeface="Arial" panose="020B0604020202020204" pitchFamily="34" charset="0"/>
                <a:cs typeface="Arial" panose="020B0604020202020204" pitchFamily="34" charset="0"/>
              </a:rPr>
              <a:t>A set of general or common objectives, to meet:</a:t>
            </a: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b="1" dirty="0">
                <a:latin typeface="Arial" panose="020B0604020202020204" pitchFamily="34" charset="0"/>
                <a:cs typeface="Arial" panose="020B0604020202020204" pitchFamily="34" charset="0"/>
              </a:rPr>
              <a:t>Time, Cost, Quality</a:t>
            </a:r>
            <a:endParaRPr lang="en-US" sz="1800" b="1" dirty="0">
              <a:latin typeface="Arial" panose="020B0604020202020204" pitchFamily="34" charset="0"/>
              <a:cs typeface="Arial" panose="020B0604020202020204" pitchFamily="34" charset="0"/>
            </a:endParaRP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dirty="0">
                <a:latin typeface="Arial" panose="020B0604020202020204" pitchFamily="34" charset="0"/>
                <a:cs typeface="Arial" panose="020B0604020202020204" pitchFamily="34" charset="0"/>
              </a:rPr>
              <a:t>As also known as.. </a:t>
            </a:r>
          </a:p>
          <a:p>
            <a:pPr marL="342900" lvl="1" indent="0">
              <a:buFontTx/>
              <a:buNone/>
              <a:defRPr/>
            </a:pPr>
            <a:r>
              <a:rPr lang="en-GB" sz="1800" dirty="0">
                <a:latin typeface="Arial" panose="020B0604020202020204" pitchFamily="34" charset="0"/>
                <a:cs typeface="Arial" panose="020B0604020202020204" pitchFamily="34" charset="0"/>
              </a:rPr>
              <a:t>Project Constraints</a:t>
            </a:r>
          </a:p>
          <a:p>
            <a:pPr marL="342900" lvl="1" indent="0">
              <a:buFontTx/>
              <a:buNone/>
              <a:defRPr/>
            </a:pPr>
            <a:r>
              <a:rPr lang="en-GB" sz="1800" dirty="0">
                <a:latin typeface="Arial" panose="020B0604020202020204" pitchFamily="34" charset="0"/>
                <a:cs typeface="Arial" panose="020B0604020202020204" pitchFamily="34" charset="0"/>
              </a:rPr>
              <a:t>The ‘Project Triangle’</a:t>
            </a:r>
          </a:p>
          <a:p>
            <a:pPr marL="0" indent="0">
              <a:buFontTx/>
              <a:buNone/>
              <a:defRP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25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2" end="2"/>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4" end="4"/>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5" end="5"/>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201-B75C-1A4A-9D56-876F39E7B74F}"/>
              </a:ext>
            </a:extLst>
          </p:cNvPr>
          <p:cNvSpPr>
            <a:spLocks noGrp="1"/>
          </p:cNvSpPr>
          <p:nvPr>
            <p:ph type="title"/>
          </p:nvPr>
        </p:nvSpPr>
        <p:spPr/>
        <p:txBody>
          <a:bodyPr/>
          <a:lstStyle/>
          <a:p>
            <a:r>
              <a:rPr lang="en-US" dirty="0"/>
              <a:t>Maintaining Equilibrium</a:t>
            </a:r>
          </a:p>
        </p:txBody>
      </p:sp>
      <p:sp>
        <p:nvSpPr>
          <p:cNvPr id="4" name="Slide Number Placeholder 3">
            <a:extLst>
              <a:ext uri="{FF2B5EF4-FFF2-40B4-BE49-F238E27FC236}">
                <a16:creationId xmlns:a16="http://schemas.microsoft.com/office/drawing/2014/main" id="{F2004F14-1FF1-2A40-9E18-F5FE572FEA23}"/>
              </a:ext>
            </a:extLst>
          </p:cNvPr>
          <p:cNvSpPr>
            <a:spLocks noGrp="1"/>
          </p:cNvSpPr>
          <p:nvPr>
            <p:ph type="sldNum" sz="quarter" idx="12"/>
          </p:nvPr>
        </p:nvSpPr>
        <p:spPr/>
        <p:txBody>
          <a:bodyPr/>
          <a:lstStyle/>
          <a:p>
            <a:fld id="{3D165440-4880-415F-9146-4793BDD623F8}" type="slidenum">
              <a:rPr lang="en-GB" smtClean="0"/>
              <a:t>26</a:t>
            </a:fld>
            <a:endParaRPr lang="en-GB"/>
          </a:p>
        </p:txBody>
      </p:sp>
      <p:grpSp>
        <p:nvGrpSpPr>
          <p:cNvPr id="5" name="Group 3">
            <a:extLst>
              <a:ext uri="{FF2B5EF4-FFF2-40B4-BE49-F238E27FC236}">
                <a16:creationId xmlns:a16="http://schemas.microsoft.com/office/drawing/2014/main" id="{1B2BD4D8-C1AB-9542-85C1-B905846D73B5}"/>
              </a:ext>
            </a:extLst>
          </p:cNvPr>
          <p:cNvGrpSpPr>
            <a:grpSpLocks/>
          </p:cNvGrpSpPr>
          <p:nvPr/>
        </p:nvGrpSpPr>
        <p:grpSpPr bwMode="auto">
          <a:xfrm>
            <a:off x="2025879" y="2182817"/>
            <a:ext cx="7199765" cy="3466872"/>
            <a:chOff x="1142976" y="3145982"/>
            <a:chExt cx="7286676" cy="2871902"/>
          </a:xfrm>
        </p:grpSpPr>
        <p:sp>
          <p:nvSpPr>
            <p:cNvPr id="6" name="Isosceles Triangle 4">
              <a:extLst>
                <a:ext uri="{FF2B5EF4-FFF2-40B4-BE49-F238E27FC236}">
                  <a16:creationId xmlns:a16="http://schemas.microsoft.com/office/drawing/2014/main" id="{AC2B3200-1501-674C-BFD1-3C95BB9DF751}"/>
                </a:ext>
              </a:extLst>
            </p:cNvPr>
            <p:cNvSpPr/>
            <p:nvPr/>
          </p:nvSpPr>
          <p:spPr>
            <a:xfrm>
              <a:off x="1142976" y="3500419"/>
              <a:ext cx="4785827" cy="2072981"/>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TextBox 10">
              <a:extLst>
                <a:ext uri="{FF2B5EF4-FFF2-40B4-BE49-F238E27FC236}">
                  <a16:creationId xmlns:a16="http://schemas.microsoft.com/office/drawing/2014/main" id="{638FAAED-8CA9-C641-837F-EC7D7F9B2CC0}"/>
                </a:ext>
              </a:extLst>
            </p:cNvPr>
            <p:cNvSpPr txBox="1">
              <a:spLocks noChangeArrowheads="1"/>
            </p:cNvSpPr>
            <p:nvPr/>
          </p:nvSpPr>
          <p:spPr bwMode="auto">
            <a:xfrm>
              <a:off x="4422155" y="3145982"/>
              <a:ext cx="845714"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79619C7A-B917-2D40-8A23-97C248A8EDA8}"/>
                </a:ext>
              </a:extLst>
            </p:cNvPr>
            <p:cNvSpPr txBox="1">
              <a:spLocks noChangeArrowheads="1"/>
            </p:cNvSpPr>
            <p:nvPr/>
          </p:nvSpPr>
          <p:spPr bwMode="auto">
            <a:xfrm>
              <a:off x="1142976" y="5572140"/>
              <a:ext cx="884051"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4EE04B91-7DC4-2140-86E6-21815E9EF400}"/>
                </a:ext>
              </a:extLst>
            </p:cNvPr>
            <p:cNvSpPr txBox="1">
              <a:spLocks noChangeArrowheads="1"/>
            </p:cNvSpPr>
            <p:nvPr/>
          </p:nvSpPr>
          <p:spPr bwMode="auto">
            <a:xfrm>
              <a:off x="5000628" y="5572140"/>
              <a:ext cx="1158332"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Isosceles Triangle 8">
              <a:extLst>
                <a:ext uri="{FF2B5EF4-FFF2-40B4-BE49-F238E27FC236}">
                  <a16:creationId xmlns:a16="http://schemas.microsoft.com/office/drawing/2014/main" id="{74891113-7268-0B4A-A2CD-CEF1C320C88C}"/>
                </a:ext>
              </a:extLst>
            </p:cNvPr>
            <p:cNvSpPr/>
            <p:nvPr/>
          </p:nvSpPr>
          <p:spPr>
            <a:xfrm>
              <a:off x="7429719" y="3429532"/>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Isosceles Triangle 9">
              <a:extLst>
                <a:ext uri="{FF2B5EF4-FFF2-40B4-BE49-F238E27FC236}">
                  <a16:creationId xmlns:a16="http://schemas.microsoft.com/office/drawing/2014/main" id="{19B90450-CB80-5441-8147-CA1922380D2F}"/>
                </a:ext>
              </a:extLst>
            </p:cNvPr>
            <p:cNvSpPr/>
            <p:nvPr/>
          </p:nvSpPr>
          <p:spPr>
            <a:xfrm>
              <a:off x="7429719" y="4573311"/>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cxnSp>
          <p:nvCxnSpPr>
            <p:cNvPr id="12" name="Straight Arrow Connector 11">
              <a:extLst>
                <a:ext uri="{FF2B5EF4-FFF2-40B4-BE49-F238E27FC236}">
                  <a16:creationId xmlns:a16="http://schemas.microsoft.com/office/drawing/2014/main" id="{1A92AC9A-38C6-A943-99C9-C8A4436800FC}"/>
                </a:ext>
              </a:extLst>
            </p:cNvPr>
            <p:cNvCxnSpPr/>
            <p:nvPr/>
          </p:nvCxnSpPr>
          <p:spPr>
            <a:xfrm rot="5400000" flipH="1" flipV="1">
              <a:off x="6287443" y="3786844"/>
              <a:ext cx="42724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E58154F-A6A5-1F4F-BF35-D5CF3938CE72}"/>
                </a:ext>
              </a:extLst>
            </p:cNvPr>
            <p:cNvCxnSpPr/>
            <p:nvPr/>
          </p:nvCxnSpPr>
          <p:spPr>
            <a:xfrm rot="10800000">
              <a:off x="5714967" y="5073356"/>
              <a:ext cx="42970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E121F470-3100-2645-800A-8F4CCE2A90C8}"/>
                </a:ext>
              </a:extLst>
            </p:cNvPr>
            <p:cNvSpPr txBox="1">
              <a:spLocks noChangeArrowheads="1"/>
            </p:cNvSpPr>
            <p:nvPr/>
          </p:nvSpPr>
          <p:spPr bwMode="auto">
            <a:xfrm>
              <a:off x="5572132" y="3929066"/>
              <a:ext cx="2108527" cy="39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a:solidFill>
                    <a:srgbClr val="000000"/>
                  </a:solidFill>
                  <a:latin typeface="Arial" panose="020B0604020202020204" pitchFamily="34" charset="0"/>
                </a:rPr>
                <a:t>Increase Cost  = </a:t>
              </a:r>
              <a:endParaRPr lang="en-US" altLang="en-US" sz="1500">
                <a:solidFill>
                  <a:srgbClr val="000000"/>
                </a:solidFill>
                <a:latin typeface="Arial" panose="020B0604020202020204" pitchFamily="34" charset="0"/>
              </a:endParaRPr>
            </a:p>
          </p:txBody>
        </p:sp>
        <p:sp>
          <p:nvSpPr>
            <p:cNvPr id="15" name="TextBox 10">
              <a:extLst>
                <a:ext uri="{FF2B5EF4-FFF2-40B4-BE49-F238E27FC236}">
                  <a16:creationId xmlns:a16="http://schemas.microsoft.com/office/drawing/2014/main" id="{EBD8937E-4FF1-6945-BA2D-74FEC335B7DF}"/>
                </a:ext>
              </a:extLst>
            </p:cNvPr>
            <p:cNvSpPr txBox="1">
              <a:spLocks noChangeArrowheads="1"/>
            </p:cNvSpPr>
            <p:nvPr/>
          </p:nvSpPr>
          <p:spPr bwMode="auto">
            <a:xfrm>
              <a:off x="6143636" y="4714884"/>
              <a:ext cx="1643074" cy="668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dirty="0">
                  <a:solidFill>
                    <a:srgbClr val="000000"/>
                  </a:solidFill>
                  <a:latin typeface="Arial" panose="020B0604020202020204" pitchFamily="34" charset="0"/>
                  <a:cs typeface="Arial" panose="020B0604020202020204" pitchFamily="34" charset="0"/>
                </a:rPr>
                <a:t>Decrease Quality    = </a:t>
              </a:r>
              <a:endParaRPr lang="en-US" altLang="en-US" sz="1500" dirty="0">
                <a:solidFill>
                  <a:srgbClr val="000000"/>
                </a:solidFill>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4940B1F5-490C-5540-8ECD-1EA9BA18977D}"/>
              </a:ext>
            </a:extLst>
          </p:cNvPr>
          <p:cNvSpPr/>
          <p:nvPr/>
        </p:nvSpPr>
        <p:spPr>
          <a:xfrm>
            <a:off x="697120" y="1045157"/>
            <a:ext cx="10885279" cy="830997"/>
          </a:xfrm>
          <a:prstGeom prst="rect">
            <a:avLst/>
          </a:prstGeom>
        </p:spPr>
        <p:txBody>
          <a:bodyPr wrap="square">
            <a:spAutoFit/>
          </a:bodyPr>
          <a:lstStyle/>
          <a:p>
            <a:r>
              <a:rPr lang="en-GB" altLang="en-US" sz="24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spTree>
    <p:extLst>
      <p:ext uri="{BB962C8B-B14F-4D97-AF65-F5344CB8AC3E}">
        <p14:creationId xmlns:p14="http://schemas.microsoft.com/office/powerpoint/2010/main" val="12945355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4739-C322-D043-BD94-7BF2ED236A0B}"/>
              </a:ext>
            </a:extLst>
          </p:cNvPr>
          <p:cNvSpPr>
            <a:spLocks noGrp="1"/>
          </p:cNvSpPr>
          <p:nvPr>
            <p:ph type="title"/>
          </p:nvPr>
        </p:nvSpPr>
        <p:spPr/>
        <p:txBody>
          <a:bodyPr/>
          <a:lstStyle/>
          <a:p>
            <a:r>
              <a:rPr lang="en-US" dirty="0"/>
              <a:t>Key Tips</a:t>
            </a:r>
          </a:p>
        </p:txBody>
      </p:sp>
      <p:sp>
        <p:nvSpPr>
          <p:cNvPr id="3" name="Content Placeholder 2">
            <a:extLst>
              <a:ext uri="{FF2B5EF4-FFF2-40B4-BE49-F238E27FC236}">
                <a16:creationId xmlns:a16="http://schemas.microsoft.com/office/drawing/2014/main" id="{17685460-8430-614B-9CDA-067878B5D1D2}"/>
              </a:ext>
            </a:extLst>
          </p:cNvPr>
          <p:cNvSpPr>
            <a:spLocks noGrp="1"/>
          </p:cNvSpPr>
          <p:nvPr>
            <p:ph idx="1"/>
          </p:nvPr>
        </p:nvSpPr>
        <p:spPr>
          <a:xfrm>
            <a:off x="609600" y="1600201"/>
            <a:ext cx="11391900" cy="3917032"/>
          </a:xfrm>
        </p:spPr>
        <p:txBody>
          <a:bodyPr>
            <a:normAutofit fontScale="85000" lnSpcReduction="20000"/>
          </a:bodyPr>
          <a:lstStyle/>
          <a:p>
            <a:r>
              <a:rPr lang="en-US" dirty="0"/>
              <a:t>Start by understanding </a:t>
            </a:r>
            <a:r>
              <a:rPr lang="en-US" b="1" i="1" dirty="0"/>
              <a:t>why</a:t>
            </a:r>
            <a:r>
              <a:rPr lang="en-US" dirty="0"/>
              <a:t> the project is being done</a:t>
            </a:r>
          </a:p>
          <a:p>
            <a:r>
              <a:rPr lang="en-US" dirty="0"/>
              <a:t>Define the </a:t>
            </a:r>
            <a:r>
              <a:rPr lang="en-US" b="1" i="1" dirty="0"/>
              <a:t>what</a:t>
            </a:r>
          </a:p>
          <a:p>
            <a:r>
              <a:rPr lang="en-US" dirty="0"/>
              <a:t>Know the </a:t>
            </a:r>
            <a:r>
              <a:rPr lang="en-US" b="1" dirty="0"/>
              <a:t>scope</a:t>
            </a:r>
            <a:endParaRPr lang="en-US" dirty="0"/>
          </a:p>
          <a:p>
            <a:r>
              <a:rPr lang="en-US" dirty="0"/>
              <a:t>Good projects start with the end result in mind</a:t>
            </a:r>
          </a:p>
          <a:p>
            <a:r>
              <a:rPr lang="en-US" dirty="0"/>
              <a:t>Project Definition is </a:t>
            </a:r>
            <a:r>
              <a:rPr lang="en-US" b="1" dirty="0"/>
              <a:t>specific, precise, complete, concise, unambiguous</a:t>
            </a:r>
          </a:p>
          <a:p>
            <a:r>
              <a:rPr lang="en-US" dirty="0"/>
              <a:t>Identify risks/issues – allocate resolving actions against members</a:t>
            </a:r>
          </a:p>
          <a:p>
            <a:r>
              <a:rPr lang="en-US" dirty="0"/>
              <a:t>Do not let uncontrolled changes happen</a:t>
            </a:r>
          </a:p>
          <a:p>
            <a:r>
              <a:rPr lang="en-US" dirty="0"/>
              <a:t>Ensure clients know how project progresses on regular basis</a:t>
            </a:r>
          </a:p>
          <a:p>
            <a:r>
              <a:rPr lang="en-US" dirty="0"/>
              <a:t>Communicate regularly/manage expectations</a:t>
            </a:r>
          </a:p>
          <a:p>
            <a:r>
              <a:rPr lang="en-US" dirty="0"/>
              <a:t>Maintain Iron Triangle equilibrium</a:t>
            </a:r>
          </a:p>
          <a:p>
            <a:endParaRPr lang="en-US" dirty="0"/>
          </a:p>
        </p:txBody>
      </p:sp>
      <p:sp>
        <p:nvSpPr>
          <p:cNvPr id="4" name="Slide Number Placeholder 3">
            <a:extLst>
              <a:ext uri="{FF2B5EF4-FFF2-40B4-BE49-F238E27FC236}">
                <a16:creationId xmlns:a16="http://schemas.microsoft.com/office/drawing/2014/main" id="{50202DCD-87D8-EA4B-8C9F-2DC910EED505}"/>
              </a:ext>
            </a:extLst>
          </p:cNvPr>
          <p:cNvSpPr>
            <a:spLocks noGrp="1"/>
          </p:cNvSpPr>
          <p:nvPr>
            <p:ph type="sldNum" sz="quarter" idx="12"/>
          </p:nvPr>
        </p:nvSpPr>
        <p:spPr/>
        <p:txBody>
          <a:bodyPr/>
          <a:lstStyle/>
          <a:p>
            <a:fld id="{3D165440-4880-415F-9146-4793BDD623F8}" type="slidenum">
              <a:rPr lang="en-GB" smtClean="0"/>
              <a:t>27</a:t>
            </a:fld>
            <a:endParaRPr lang="en-GB"/>
          </a:p>
        </p:txBody>
      </p:sp>
    </p:spTree>
    <p:extLst>
      <p:ext uri="{BB962C8B-B14F-4D97-AF65-F5344CB8AC3E}">
        <p14:creationId xmlns:p14="http://schemas.microsoft.com/office/powerpoint/2010/main" val="2288599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28</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29</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29</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cs typeface="Arial" panose="020B0604020202020204" pitchFamily="34" charset="0"/>
              </a:rPr>
              <a:t>What is the scope of your project</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Identify sponsor, champion, manager, team &amp; stakeholders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Apply the Project life cycle overview to the project you have selected</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How will the iron triangle look like for your </a:t>
            </a:r>
            <a:r>
              <a:rPr lang="en-GB" altLang="en-US">
                <a:latin typeface="Arial" panose="020B0604020202020204" pitchFamily="34" charset="0"/>
                <a:cs typeface="Arial" panose="020B0604020202020204" pitchFamily="34" charset="0"/>
              </a:rPr>
              <a:t>chosen project</a:t>
            </a:r>
            <a:br>
              <a:rPr lang="en-GB" altLang="en-US">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How will you ensure equilibrium is maintained</a:t>
            </a:r>
          </a:p>
        </p:txBody>
      </p:sp>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17266</TotalTime>
  <Words>1172</Words>
  <Application>Microsoft Macintosh PowerPoint</Application>
  <PresentationFormat>Widescreen</PresentationFormat>
  <Paragraphs>299</Paragraphs>
  <Slides>29</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MS PGothic</vt:lpstr>
      <vt:lpstr>MS PGothic</vt:lpstr>
      <vt:lpstr>Aharoni</vt:lpstr>
      <vt:lpstr>Arial</vt:lpstr>
      <vt:lpstr>Calibri</vt:lpstr>
      <vt:lpstr>Gill Sans MT</vt:lpstr>
      <vt:lpstr>Myriad Pro</vt:lpstr>
      <vt:lpstr>Times New Roman</vt:lpstr>
      <vt:lpstr>20140311PresentationUWTSDTemplate</vt:lpstr>
      <vt:lpstr>BA Management Skills for the Workplace BMSK5004</vt:lpstr>
      <vt:lpstr>Session 2</vt:lpstr>
      <vt:lpstr>Project Manager’s Skills</vt:lpstr>
      <vt:lpstr>Project Manager’s Attributes</vt:lpstr>
      <vt:lpstr>A Project Manager…</vt:lpstr>
      <vt:lpstr>The Project Manager’s role</vt:lpstr>
      <vt:lpstr>PowerPoint Presentation</vt:lpstr>
      <vt:lpstr>Define the Why &amp; What</vt:lpstr>
      <vt:lpstr>Project Definition</vt:lpstr>
      <vt:lpstr>Project Lifecycle</vt:lpstr>
      <vt:lpstr>Project Cycle</vt:lpstr>
      <vt:lpstr>Definition Phase – the plan</vt:lpstr>
      <vt:lpstr>Initiation Phase – start up</vt:lpstr>
      <vt:lpstr>Implementation Phase – the ‘do’</vt:lpstr>
      <vt:lpstr>Evaluation Phase – the wrap up or review</vt:lpstr>
      <vt:lpstr>Inception Phase: Stakeholders</vt:lpstr>
      <vt:lpstr>PowerPoint Presentation</vt:lpstr>
      <vt:lpstr>Roles – who does what</vt:lpstr>
      <vt:lpstr>Putting it simply - Project Management over a project life cycle is:</vt:lpstr>
      <vt:lpstr>Project Management Process Groups</vt:lpstr>
      <vt:lpstr>A typical project life cycle </vt:lpstr>
      <vt:lpstr>The Iron Triangle</vt:lpstr>
      <vt:lpstr>Project Objectives Triangle</vt:lpstr>
      <vt:lpstr>The Balancing Act</vt:lpstr>
      <vt:lpstr>Project ‘Direct’ Objectives</vt:lpstr>
      <vt:lpstr>Maintaining Equilibrium</vt:lpstr>
      <vt:lpstr>Key Tips</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96</cp:revision>
  <dcterms:created xsi:type="dcterms:W3CDTF">2020-06-08T16:11:31Z</dcterms:created>
  <dcterms:modified xsi:type="dcterms:W3CDTF">2020-10-23T14:14:22Z</dcterms:modified>
</cp:coreProperties>
</file>